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90" r:id="rId2"/>
    <p:sldId id="300" r:id="rId3"/>
    <p:sldId id="309" r:id="rId4"/>
    <p:sldId id="281" r:id="rId5"/>
    <p:sldId id="307" r:id="rId6"/>
    <p:sldId id="292" r:id="rId7"/>
    <p:sldId id="301" r:id="rId8"/>
    <p:sldId id="303" r:id="rId9"/>
    <p:sldId id="310" r:id="rId10"/>
    <p:sldId id="312" r:id="rId11"/>
    <p:sldId id="313" r:id="rId12"/>
    <p:sldId id="314" r:id="rId13"/>
    <p:sldId id="315" r:id="rId14"/>
    <p:sldId id="316" r:id="rId15"/>
    <p:sldId id="317" r:id="rId16"/>
    <p:sldId id="326" r:id="rId17"/>
    <p:sldId id="318" r:id="rId18"/>
    <p:sldId id="319" r:id="rId19"/>
    <p:sldId id="304" r:id="rId20"/>
    <p:sldId id="263" r:id="rId21"/>
    <p:sldId id="327" r:id="rId22"/>
    <p:sldId id="329" r:id="rId23"/>
    <p:sldId id="330" r:id="rId24"/>
    <p:sldId id="320" r:id="rId25"/>
    <p:sldId id="288" r:id="rId26"/>
    <p:sldId id="273" r:id="rId27"/>
    <p:sldId id="323" r:id="rId28"/>
    <p:sldId id="322" r:id="rId29"/>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pos="136">
          <p15:clr>
            <a:srgbClr val="A4A3A4"/>
          </p15:clr>
        </p15:guide>
        <p15:guide id="2" orient="horz" pos="3208">
          <p15:clr>
            <a:srgbClr val="A4A3A4"/>
          </p15:clr>
        </p15:guide>
        <p15:guide id="3" pos="2880">
          <p15:clr>
            <a:srgbClr val="A4A3A4"/>
          </p15:clr>
        </p15:guide>
        <p15:guide id="4" pos="5624">
          <p15:clr>
            <a:srgbClr val="A4A3A4"/>
          </p15:clr>
        </p15:guide>
        <p15:guide id="5" orient="horz" pos="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F2F5"/>
    <a:srgbClr val="304371"/>
    <a:srgbClr val="F4F5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29" autoAdjust="0"/>
    <p:restoredTop sz="83818" autoAdjust="0"/>
  </p:normalViewPr>
  <p:slideViewPr>
    <p:cSldViewPr snapToGrid="0" showGuides="1">
      <p:cViewPr varScale="1">
        <p:scale>
          <a:sx n="81" d="100"/>
          <a:sy n="81" d="100"/>
        </p:scale>
        <p:origin x="1170" y="84"/>
      </p:cViewPr>
      <p:guideLst>
        <p:guide pos="136"/>
        <p:guide orient="horz" pos="3208"/>
        <p:guide pos="2880"/>
        <p:guide pos="5624"/>
        <p:guide orient="horz" pos="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emf"/><Relationship Id="rId1" Type="http://schemas.openxmlformats.org/officeDocument/2006/relationships/image" Target="../media/image9.wmf"/><Relationship Id="rId4"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2019/5/25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60349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20019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752081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3438734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2719991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2628043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2872037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我们在调制方式为</a:t>
            </a:r>
            <a:r>
              <a:rPr lang="en-US" altLang="zh-CN" sz="1200" kern="1200" dirty="0" smtClean="0">
                <a:solidFill>
                  <a:schemeClr val="tx1"/>
                </a:solidFill>
                <a:effectLst/>
                <a:latin typeface="+mn-lt"/>
                <a:ea typeface="+mn-ea"/>
                <a:cs typeface="+mn-cs"/>
              </a:rPr>
              <a:t>16QAM</a:t>
            </a:r>
            <a:r>
              <a:rPr lang="zh-CN" altLang="zh-CN" sz="1200" kern="1200" dirty="0" smtClean="0">
                <a:solidFill>
                  <a:schemeClr val="tx1"/>
                </a:solidFill>
                <a:effectLst/>
                <a:latin typeface="+mn-lt"/>
                <a:ea typeface="+mn-ea"/>
                <a:cs typeface="+mn-cs"/>
              </a:rPr>
              <a:t>，码率为</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OFDM</a:t>
            </a:r>
            <a:r>
              <a:rPr lang="zh-CN" altLang="zh-CN" sz="1200" kern="1200" dirty="0" smtClean="0">
                <a:solidFill>
                  <a:schemeClr val="tx1"/>
                </a:solidFill>
                <a:effectLst/>
                <a:latin typeface="+mn-lt"/>
                <a:ea typeface="+mn-ea"/>
                <a:cs typeface="+mn-cs"/>
              </a:rPr>
              <a:t>系统中对比了理想信道估计，</a:t>
            </a:r>
            <a:r>
              <a:rPr lang="en-US" altLang="zh-CN" sz="1200" kern="1200" dirty="0" smtClean="0">
                <a:solidFill>
                  <a:schemeClr val="tx1"/>
                </a:solidFill>
                <a:effectLst/>
                <a:latin typeface="+mn-lt"/>
                <a:ea typeface="+mn-ea"/>
                <a:cs typeface="+mn-cs"/>
              </a:rPr>
              <a:t>LS</a:t>
            </a:r>
            <a:r>
              <a:rPr lang="zh-CN" altLang="zh-CN" sz="1200" kern="1200" dirty="0" smtClean="0">
                <a:solidFill>
                  <a:schemeClr val="tx1"/>
                </a:solidFill>
                <a:effectLst/>
                <a:latin typeface="+mn-lt"/>
                <a:ea typeface="+mn-ea"/>
                <a:cs typeface="+mn-cs"/>
              </a:rPr>
              <a:t>算法和平滑之后的</a:t>
            </a:r>
            <a:r>
              <a:rPr lang="en-US" altLang="zh-CN" sz="1200" kern="1200" dirty="0" smtClean="0">
                <a:solidFill>
                  <a:schemeClr val="tx1"/>
                </a:solidFill>
                <a:effectLst/>
                <a:latin typeface="+mn-lt"/>
                <a:ea typeface="+mn-ea"/>
                <a:cs typeface="+mn-cs"/>
              </a:rPr>
              <a:t>LS</a:t>
            </a:r>
            <a:r>
              <a:rPr lang="zh-CN" altLang="zh-CN" sz="1200" kern="1200" dirty="0" smtClean="0">
                <a:solidFill>
                  <a:schemeClr val="tx1"/>
                </a:solidFill>
                <a:effectLst/>
                <a:latin typeface="+mn-lt"/>
                <a:ea typeface="+mn-ea"/>
                <a:cs typeface="+mn-cs"/>
              </a:rPr>
              <a:t>算法的性能</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所谓理想信道估计就是指信道参数完全已知（本系统中仿真信道的系数可以得知），但即使是理想信道估计，由于信道深衰落和</a:t>
            </a:r>
            <a:r>
              <a:rPr lang="en-US" altLang="zh-CN" sz="1200" kern="1200" dirty="0" smtClean="0">
                <a:solidFill>
                  <a:schemeClr val="tx1"/>
                </a:solidFill>
                <a:effectLst/>
                <a:latin typeface="+mn-lt"/>
                <a:ea typeface="+mn-ea"/>
                <a:cs typeface="+mn-cs"/>
              </a:rPr>
              <a:t>AWGN</a:t>
            </a:r>
            <a:r>
              <a:rPr lang="zh-CN" altLang="zh-CN" sz="1200" kern="1200" dirty="0" smtClean="0">
                <a:solidFill>
                  <a:schemeClr val="tx1"/>
                </a:solidFill>
                <a:effectLst/>
                <a:latin typeface="+mn-lt"/>
                <a:ea typeface="+mn-ea"/>
                <a:cs typeface="+mn-cs"/>
              </a:rPr>
              <a:t>的影响，也只是非常接近理想性能。</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本系统中</a:t>
            </a:r>
            <a:r>
              <a:rPr lang="en-US" altLang="zh-CN" sz="1200" kern="1200" dirty="0" smtClean="0">
                <a:solidFill>
                  <a:schemeClr val="tx1"/>
                </a:solidFill>
                <a:effectLst/>
                <a:latin typeface="+mn-lt"/>
                <a:ea typeface="+mn-ea"/>
                <a:cs typeface="+mn-cs"/>
              </a:rPr>
              <a:t>LS</a:t>
            </a:r>
            <a:r>
              <a:rPr lang="zh-CN" altLang="zh-CN" sz="1200" kern="1200" dirty="0" smtClean="0">
                <a:solidFill>
                  <a:schemeClr val="tx1"/>
                </a:solidFill>
                <a:effectLst/>
                <a:latin typeface="+mn-lt"/>
                <a:ea typeface="+mn-ea"/>
                <a:cs typeface="+mn-cs"/>
              </a:rPr>
              <a:t>算法之后我们对每</a:t>
            </a:r>
            <a:r>
              <a:rPr lang="en-US" altLang="zh-CN" sz="1200" kern="1200" dirty="0" smtClean="0">
                <a:solidFill>
                  <a:schemeClr val="tx1"/>
                </a:solidFill>
                <a:effectLst/>
                <a:latin typeface="+mn-lt"/>
                <a:ea typeface="+mn-ea"/>
                <a:cs typeface="+mn-cs"/>
              </a:rPr>
              <a:t>15</a:t>
            </a:r>
            <a:r>
              <a:rPr lang="zh-CN" altLang="zh-CN" sz="1200" kern="1200" dirty="0" smtClean="0">
                <a:solidFill>
                  <a:schemeClr val="tx1"/>
                </a:solidFill>
                <a:effectLst/>
                <a:latin typeface="+mn-lt"/>
                <a:ea typeface="+mn-ea"/>
                <a:cs typeface="+mn-cs"/>
              </a:rPr>
              <a:t>点系数取了平均，可以平滑噪声的影响，由上图可以看出，平滑噪声后系统的性能有了很大的提升</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对信道系数取平均虽然平滑了噪声的影响，但是也平滑了信道系数的变化，所以平滑点数的选取非常重要</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2291316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SC-FDE</a:t>
            </a:r>
            <a:r>
              <a:rPr lang="zh-CN" altLang="zh-CN" sz="1200" kern="1200" dirty="0" smtClean="0">
                <a:solidFill>
                  <a:schemeClr val="tx1"/>
                </a:solidFill>
                <a:effectLst/>
                <a:latin typeface="+mn-lt"/>
                <a:ea typeface="+mn-ea"/>
                <a:cs typeface="+mn-cs"/>
              </a:rPr>
              <a:t>系统中使用</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段</a:t>
            </a:r>
            <a:r>
              <a:rPr lang="en-US" altLang="zh-CN" sz="1200" kern="1200" dirty="0" smtClean="0">
                <a:solidFill>
                  <a:schemeClr val="tx1"/>
                </a:solidFill>
                <a:effectLst/>
                <a:latin typeface="+mn-lt"/>
                <a:ea typeface="+mn-ea"/>
                <a:cs typeface="+mn-cs"/>
              </a:rPr>
              <a:t>2048</a:t>
            </a:r>
            <a:r>
              <a:rPr lang="zh-CN" altLang="zh-CN" sz="1200" kern="1200" dirty="0" smtClean="0">
                <a:solidFill>
                  <a:schemeClr val="tx1"/>
                </a:solidFill>
                <a:effectLst/>
                <a:latin typeface="+mn-lt"/>
                <a:ea typeface="+mn-ea"/>
                <a:cs typeface="+mn-cs"/>
              </a:rPr>
              <a:t>点的导频序列进行</a:t>
            </a:r>
            <a:r>
              <a:rPr lang="en-US" altLang="zh-CN" sz="1200" kern="1200" dirty="0" smtClean="0">
                <a:solidFill>
                  <a:schemeClr val="tx1"/>
                </a:solidFill>
                <a:effectLst/>
                <a:latin typeface="+mn-lt"/>
                <a:ea typeface="+mn-ea"/>
                <a:cs typeface="+mn-cs"/>
              </a:rPr>
              <a:t>LS</a:t>
            </a:r>
            <a:r>
              <a:rPr lang="zh-CN" altLang="zh-CN" sz="1200" kern="1200" dirty="0" smtClean="0">
                <a:solidFill>
                  <a:schemeClr val="tx1"/>
                </a:solidFill>
                <a:effectLst/>
                <a:latin typeface="+mn-lt"/>
                <a:ea typeface="+mn-ea"/>
                <a:cs typeface="+mn-cs"/>
              </a:rPr>
              <a:t>信道估计，最后得到的信道系数是</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次估计的综合值，有效的避免了信道的突发衰落，但还是没有去除噪声的影响</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本系统中我们对比了</a:t>
            </a:r>
            <a:r>
              <a:rPr lang="en-US" altLang="zh-CN" sz="1200" kern="1200" dirty="0" smtClean="0">
                <a:solidFill>
                  <a:schemeClr val="tx1"/>
                </a:solidFill>
                <a:effectLst/>
                <a:latin typeface="+mn-lt"/>
                <a:ea typeface="+mn-ea"/>
                <a:cs typeface="+mn-cs"/>
              </a:rPr>
              <a:t>16</a:t>
            </a:r>
            <a:r>
              <a:rPr lang="zh-CN" altLang="zh-CN" sz="1200" kern="1200" dirty="0" smtClean="0">
                <a:solidFill>
                  <a:schemeClr val="tx1"/>
                </a:solidFill>
                <a:effectLst/>
                <a:latin typeface="+mn-lt"/>
                <a:ea typeface="+mn-ea"/>
                <a:cs typeface="+mn-cs"/>
              </a:rPr>
              <a:t>点平滑去噪和</a:t>
            </a:r>
            <a:r>
              <a:rPr lang="en-US" altLang="zh-CN" sz="1200" kern="1200" dirty="0" smtClean="0">
                <a:solidFill>
                  <a:schemeClr val="tx1"/>
                </a:solidFill>
                <a:effectLst/>
                <a:latin typeface="+mn-lt"/>
                <a:ea typeface="+mn-ea"/>
                <a:cs typeface="+mn-cs"/>
              </a:rPr>
              <a:t>DFT</a:t>
            </a:r>
            <a:r>
              <a:rPr lang="zh-CN" altLang="zh-CN" sz="1200" kern="1200" dirty="0" smtClean="0">
                <a:solidFill>
                  <a:schemeClr val="tx1"/>
                </a:solidFill>
                <a:effectLst/>
                <a:latin typeface="+mn-lt"/>
                <a:ea typeface="+mn-ea"/>
                <a:cs typeface="+mn-cs"/>
              </a:rPr>
              <a:t>去噪的性能。我们对信道系数做</a:t>
            </a:r>
            <a:r>
              <a:rPr lang="en-US" altLang="zh-CN" sz="1200" kern="1200" dirty="0" smtClean="0">
                <a:solidFill>
                  <a:schemeClr val="tx1"/>
                </a:solidFill>
                <a:effectLst/>
                <a:latin typeface="+mn-lt"/>
                <a:ea typeface="+mn-ea"/>
                <a:cs typeface="+mn-cs"/>
              </a:rPr>
              <a:t>IFFT</a:t>
            </a:r>
            <a:r>
              <a:rPr lang="zh-CN" altLang="zh-CN" sz="1200" kern="1200" dirty="0" smtClean="0">
                <a:solidFill>
                  <a:schemeClr val="tx1"/>
                </a:solidFill>
                <a:effectLst/>
                <a:latin typeface="+mn-lt"/>
                <a:ea typeface="+mn-ea"/>
                <a:cs typeface="+mn-cs"/>
              </a:rPr>
              <a:t>变换到时域进行双重去噪后，系统的性能得到了改善</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1213543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3673846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本文为了</a:t>
            </a:r>
            <a:r>
              <a:rPr lang="zh-CN" altLang="zh-CN" sz="1200" kern="1200" dirty="0" smtClean="0">
                <a:solidFill>
                  <a:schemeClr val="tx1"/>
                </a:solidFill>
                <a:effectLst/>
                <a:latin typeface="+mn-lt"/>
                <a:ea typeface="+mn-ea"/>
                <a:cs typeface="+mn-cs"/>
              </a:rPr>
              <a:t>对抗军事通信中复杂的干扰情况。</a:t>
            </a:r>
            <a:r>
              <a:rPr lang="zh-CN" altLang="en-US" sz="1200" kern="1200" dirty="0" smtClean="0">
                <a:solidFill>
                  <a:schemeClr val="tx1"/>
                </a:solidFill>
                <a:effectLst/>
                <a:latin typeface="+mn-lt"/>
                <a:ea typeface="+mn-ea"/>
                <a:cs typeface="+mn-cs"/>
              </a:rPr>
              <a:t>研究</a:t>
            </a:r>
            <a:r>
              <a:rPr lang="en-US" altLang="zh-CN" sz="1200" kern="1200" dirty="0" smtClean="0">
                <a:solidFill>
                  <a:schemeClr val="tx1"/>
                </a:solidFill>
                <a:effectLst/>
                <a:latin typeface="+mn-lt"/>
                <a:ea typeface="+mn-ea"/>
                <a:cs typeface="+mn-cs"/>
              </a:rPr>
              <a:t>SC-FDE</a:t>
            </a:r>
            <a:r>
              <a:rPr lang="zh-CN" altLang="zh-CN" sz="1200" kern="1200" dirty="0" smtClean="0">
                <a:solidFill>
                  <a:schemeClr val="tx1"/>
                </a:solidFill>
                <a:effectLst/>
                <a:latin typeface="+mn-lt"/>
                <a:ea typeface="+mn-ea"/>
                <a:cs typeface="+mn-cs"/>
              </a:rPr>
              <a:t>技术和</a:t>
            </a:r>
            <a:r>
              <a:rPr lang="en-US" altLang="zh-CN" sz="1200" kern="1200" dirty="0" smtClean="0">
                <a:solidFill>
                  <a:schemeClr val="tx1"/>
                </a:solidFill>
                <a:effectLst/>
                <a:latin typeface="+mn-lt"/>
                <a:ea typeface="+mn-ea"/>
                <a:cs typeface="+mn-cs"/>
              </a:rPr>
              <a:t>OFDM</a:t>
            </a:r>
            <a:r>
              <a:rPr lang="zh-CN" altLang="zh-CN" sz="1200" kern="1200" dirty="0" smtClean="0">
                <a:solidFill>
                  <a:schemeClr val="tx1"/>
                </a:solidFill>
                <a:effectLst/>
                <a:latin typeface="+mn-lt"/>
                <a:ea typeface="+mn-ea"/>
                <a:cs typeface="+mn-cs"/>
              </a:rPr>
              <a:t>技术如何协同工作，共存于一个通信系统中，尽可能地抵抗窄带干扰，实现高速率的可靠通信</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755630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单载波频域均衡系统结构与</a:t>
            </a:r>
            <a:r>
              <a:rPr lang="en-US" altLang="zh-CN" sz="1200" kern="1200" dirty="0" smtClean="0">
                <a:solidFill>
                  <a:schemeClr val="tx1"/>
                </a:solidFill>
                <a:effectLst/>
                <a:latin typeface="+mn-lt"/>
                <a:ea typeface="+mn-ea"/>
                <a:cs typeface="+mn-cs"/>
              </a:rPr>
              <a:t>OFDM</a:t>
            </a:r>
            <a:r>
              <a:rPr lang="zh-CN" altLang="zh-CN" sz="1200" kern="1200" dirty="0" smtClean="0">
                <a:solidFill>
                  <a:schemeClr val="tx1"/>
                </a:solidFill>
                <a:effectLst/>
                <a:latin typeface="+mn-lt"/>
                <a:ea typeface="+mn-ea"/>
                <a:cs typeface="+mn-cs"/>
              </a:rPr>
              <a:t>系统</a:t>
            </a:r>
            <a:r>
              <a:rPr lang="zh-CN" altLang="en-US" sz="1200" kern="1200" dirty="0" smtClean="0">
                <a:solidFill>
                  <a:schemeClr val="tx1"/>
                </a:solidFill>
                <a:effectLst/>
                <a:latin typeface="+mn-lt"/>
                <a:ea typeface="+mn-ea"/>
                <a:cs typeface="+mn-cs"/>
              </a:rPr>
              <a:t>非常</a:t>
            </a:r>
            <a:r>
              <a:rPr lang="zh-CN" altLang="zh-CN" sz="1200" kern="1200" dirty="0" smtClean="0">
                <a:solidFill>
                  <a:schemeClr val="tx1"/>
                </a:solidFill>
                <a:effectLst/>
                <a:latin typeface="+mn-lt"/>
                <a:ea typeface="+mn-ea"/>
                <a:cs typeface="+mn-cs"/>
              </a:rPr>
              <a:t>相似，二者都采用了分块传输技术和</a:t>
            </a:r>
            <a:r>
              <a:rPr lang="en-US" altLang="zh-CN" sz="1200" kern="1200" dirty="0" smtClean="0">
                <a:solidFill>
                  <a:schemeClr val="tx1"/>
                </a:solidFill>
                <a:effectLst/>
                <a:latin typeface="+mn-lt"/>
                <a:ea typeface="+mn-ea"/>
                <a:cs typeface="+mn-cs"/>
              </a:rPr>
              <a:t>FFT/IFFT</a:t>
            </a:r>
            <a:r>
              <a:rPr lang="zh-CN" altLang="zh-CN" sz="1200" kern="1200" dirty="0" smtClean="0">
                <a:solidFill>
                  <a:schemeClr val="tx1"/>
                </a:solidFill>
                <a:effectLst/>
                <a:latin typeface="+mn-lt"/>
                <a:ea typeface="+mn-ea"/>
                <a:cs typeface="+mn-cs"/>
              </a:rPr>
              <a:t>运算模块，同时都采用了循环前缀来消除码间干扰。不同之处仅仅是</a:t>
            </a:r>
            <a:r>
              <a:rPr lang="en-US" altLang="zh-CN" sz="1200" kern="1200" dirty="0" smtClean="0">
                <a:solidFill>
                  <a:schemeClr val="tx1"/>
                </a:solidFill>
                <a:effectLst/>
                <a:latin typeface="+mn-lt"/>
                <a:ea typeface="+mn-ea"/>
                <a:cs typeface="+mn-cs"/>
              </a:rPr>
              <a:t>SC-FDE</a:t>
            </a:r>
            <a:r>
              <a:rPr lang="zh-CN" altLang="zh-CN" sz="1200" kern="1200" dirty="0" smtClean="0">
                <a:solidFill>
                  <a:schemeClr val="tx1"/>
                </a:solidFill>
                <a:effectLst/>
                <a:latin typeface="+mn-lt"/>
                <a:ea typeface="+mn-ea"/>
                <a:cs typeface="+mn-cs"/>
              </a:rPr>
              <a:t>系统发送的是单路数据流，它的</a:t>
            </a:r>
            <a:r>
              <a:rPr lang="en-US" altLang="zh-CN" sz="1200" kern="1200" dirty="0" smtClean="0">
                <a:solidFill>
                  <a:schemeClr val="tx1"/>
                </a:solidFill>
                <a:effectLst/>
                <a:latin typeface="+mn-lt"/>
                <a:ea typeface="+mn-ea"/>
                <a:cs typeface="+mn-cs"/>
              </a:rPr>
              <a:t>IFFT</a:t>
            </a:r>
            <a:r>
              <a:rPr lang="zh-CN" altLang="zh-CN" sz="1200" kern="1200" dirty="0" smtClean="0">
                <a:solidFill>
                  <a:schemeClr val="tx1"/>
                </a:solidFill>
                <a:effectLst/>
                <a:latin typeface="+mn-lt"/>
                <a:ea typeface="+mn-ea"/>
                <a:cs typeface="+mn-cs"/>
              </a:rPr>
              <a:t>模块位于接收端，是为了将经过频域均衡之后的频域数据变成时域数据；</a:t>
            </a:r>
            <a:r>
              <a:rPr lang="en-US" altLang="zh-CN" sz="1200" kern="1200" dirty="0" smtClean="0">
                <a:solidFill>
                  <a:schemeClr val="tx1"/>
                </a:solidFill>
                <a:effectLst/>
                <a:latin typeface="+mn-lt"/>
                <a:ea typeface="+mn-ea"/>
                <a:cs typeface="+mn-cs"/>
              </a:rPr>
              <a:t>OFDM</a:t>
            </a:r>
            <a:r>
              <a:rPr lang="zh-CN" altLang="zh-CN" sz="1200" kern="1200" dirty="0" smtClean="0">
                <a:solidFill>
                  <a:schemeClr val="tx1"/>
                </a:solidFill>
                <a:effectLst/>
                <a:latin typeface="+mn-lt"/>
                <a:ea typeface="+mn-ea"/>
                <a:cs typeface="+mn-cs"/>
              </a:rPr>
              <a:t>系统的</a:t>
            </a:r>
            <a:r>
              <a:rPr lang="en-US" altLang="zh-CN" sz="1200" kern="1200" dirty="0" smtClean="0">
                <a:solidFill>
                  <a:schemeClr val="tx1"/>
                </a:solidFill>
                <a:effectLst/>
                <a:latin typeface="+mn-lt"/>
                <a:ea typeface="+mn-ea"/>
                <a:cs typeface="+mn-cs"/>
              </a:rPr>
              <a:t>IFFT</a:t>
            </a:r>
            <a:r>
              <a:rPr lang="zh-CN" altLang="zh-CN" sz="1200" kern="1200" dirty="0" smtClean="0">
                <a:solidFill>
                  <a:schemeClr val="tx1"/>
                </a:solidFill>
                <a:effectLst/>
                <a:latin typeface="+mn-lt"/>
                <a:ea typeface="+mn-ea"/>
                <a:cs typeface="+mn-cs"/>
              </a:rPr>
              <a:t>模块位于发送端，是为了实现多路数据的数字基带调制</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OFDM</a:t>
            </a:r>
            <a:r>
              <a:rPr lang="zh-CN" altLang="en-US" sz="1200" kern="1200" dirty="0" smtClean="0">
                <a:solidFill>
                  <a:schemeClr val="tx1"/>
                </a:solidFill>
                <a:effectLst/>
                <a:latin typeface="+mn-lt"/>
                <a:ea typeface="+mn-ea"/>
                <a:cs typeface="+mn-cs"/>
              </a:rPr>
              <a:t>系统的问题：</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高峰均比：</a:t>
            </a:r>
            <a:r>
              <a:rPr lang="en-US" altLang="zh-CN" sz="1200" kern="1200" dirty="0" smtClean="0">
                <a:solidFill>
                  <a:schemeClr val="tx1"/>
                </a:solidFill>
                <a:effectLst/>
                <a:latin typeface="+mn-lt"/>
                <a:ea typeface="+mn-ea"/>
                <a:cs typeface="+mn-cs"/>
              </a:rPr>
              <a:t>OFDM</a:t>
            </a:r>
            <a:r>
              <a:rPr lang="zh-CN" altLang="zh-CN" sz="1200" kern="1200" dirty="0" smtClean="0">
                <a:solidFill>
                  <a:schemeClr val="tx1"/>
                </a:solidFill>
                <a:effectLst/>
                <a:latin typeface="+mn-lt"/>
                <a:ea typeface="+mn-ea"/>
                <a:cs typeface="+mn-cs"/>
              </a:rPr>
              <a:t>系统输出信号是多路子载波信号的叠加。当相位一致的时候，叠加信号的峰值功率远远大于信号的平均功率，因而</a:t>
            </a:r>
            <a:r>
              <a:rPr lang="zh-CN" altLang="en-US" sz="1200" kern="1200" dirty="0" smtClean="0">
                <a:solidFill>
                  <a:schemeClr val="tx1"/>
                </a:solidFill>
                <a:effectLst/>
                <a:latin typeface="+mn-lt"/>
                <a:ea typeface="+mn-ea"/>
                <a:cs typeface="+mn-cs"/>
              </a:rPr>
              <a:t>峰均比</a:t>
            </a:r>
            <a:r>
              <a:rPr lang="zh-CN" altLang="zh-CN" sz="1200" kern="1200" dirty="0" smtClean="0">
                <a:solidFill>
                  <a:schemeClr val="tx1"/>
                </a:solidFill>
                <a:effectLst/>
                <a:latin typeface="+mn-lt"/>
                <a:ea typeface="+mn-ea"/>
                <a:cs typeface="+mn-cs"/>
              </a:rPr>
              <a:t>较大，系统发射机对功率放大器的线性动态范围要求很高。如果功放的范围不能满足要求，输出信号会发生非线性畸变，叠加信号的频谱会发生变化，破坏子载波之间的正交性。同时高峰均比的信号需要接收机更高分辨率的</a:t>
            </a:r>
            <a:r>
              <a:rPr lang="en-US" altLang="zh-CN" sz="1200" kern="1200" dirty="0" smtClean="0">
                <a:solidFill>
                  <a:schemeClr val="tx1"/>
                </a:solidFill>
                <a:effectLst/>
                <a:latin typeface="+mn-lt"/>
                <a:ea typeface="+mn-ea"/>
                <a:cs typeface="+mn-cs"/>
              </a:rPr>
              <a:t>A/D</a:t>
            </a:r>
            <a:r>
              <a:rPr lang="zh-CN" altLang="zh-CN" sz="1200" kern="1200" dirty="0" smtClean="0">
                <a:solidFill>
                  <a:schemeClr val="tx1"/>
                </a:solidFill>
                <a:effectLst/>
                <a:latin typeface="+mn-lt"/>
                <a:ea typeface="+mn-ea"/>
                <a:cs typeface="+mn-cs"/>
              </a:rPr>
              <a:t>变换器，增大了接收机前端电路的实现复杂度</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载波同步敏感：</a:t>
            </a:r>
            <a:r>
              <a:rPr lang="en-US" altLang="zh-CN" sz="1200" kern="1200" dirty="0" smtClean="0">
                <a:solidFill>
                  <a:schemeClr val="tx1"/>
                </a:solidFill>
                <a:effectLst/>
                <a:latin typeface="+mn-lt"/>
                <a:ea typeface="+mn-ea"/>
                <a:cs typeface="+mn-cs"/>
              </a:rPr>
              <a:t>OFDM</a:t>
            </a:r>
            <a:r>
              <a:rPr lang="zh-CN" altLang="zh-CN" sz="1200" kern="1200" dirty="0" smtClean="0">
                <a:solidFill>
                  <a:schemeClr val="tx1"/>
                </a:solidFill>
                <a:effectLst/>
                <a:latin typeface="+mn-lt"/>
                <a:ea typeface="+mn-ea"/>
                <a:cs typeface="+mn-cs"/>
              </a:rPr>
              <a:t>系统的正交性是通过相邻子载波频率间隔</a:t>
            </a:r>
            <a:r>
              <a:rPr lang="zh-CN" altLang="en-US" sz="1200" kern="1200" dirty="0" smtClean="0">
                <a:solidFill>
                  <a:schemeClr val="tx1"/>
                </a:solidFill>
                <a:effectLst/>
                <a:latin typeface="+mn-lt"/>
                <a:ea typeface="+mn-ea"/>
                <a:cs typeface="+mn-cs"/>
              </a:rPr>
              <a:t>为子载波上符号间隔的倒数</a:t>
            </a:r>
            <a:r>
              <a:rPr lang="zh-CN" altLang="zh-CN" sz="1200" kern="1200" dirty="0" smtClean="0">
                <a:solidFill>
                  <a:schemeClr val="tx1"/>
                </a:solidFill>
                <a:effectLst/>
                <a:latin typeface="+mn-lt"/>
                <a:ea typeface="+mn-ea"/>
                <a:cs typeface="+mn-cs"/>
              </a:rPr>
              <a:t>来实现的</a:t>
            </a:r>
            <a:r>
              <a:rPr lang="zh-CN" altLang="en-US" sz="1200" kern="1200" dirty="0" smtClean="0">
                <a:solidFill>
                  <a:schemeClr val="tx1"/>
                </a:solidFill>
                <a:effectLst/>
                <a:latin typeface="+mn-lt"/>
                <a:ea typeface="+mn-ea"/>
                <a:cs typeface="+mn-cs"/>
              </a:rPr>
              <a:t>，如果载波同步有偏差</a:t>
            </a:r>
            <a:r>
              <a:rPr lang="zh-CN" altLang="zh-CN" sz="1200" kern="1200" dirty="0" smtClean="0">
                <a:solidFill>
                  <a:schemeClr val="tx1"/>
                </a:solidFill>
                <a:effectLst/>
                <a:latin typeface="+mn-lt"/>
                <a:ea typeface="+mn-ea"/>
                <a:cs typeface="+mn-cs"/>
              </a:rPr>
              <a:t>，那么在解调时，</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任意子载波与其它子载波内积不为</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，产生子载波间干扰</a:t>
            </a:r>
            <a:r>
              <a:rPr lang="en-US" altLang="zh-CN" sz="1200" kern="1200" dirty="0" smtClean="0">
                <a:solidFill>
                  <a:schemeClr val="tx1"/>
                </a:solidFill>
                <a:effectLst/>
                <a:latin typeface="+mn-lt"/>
                <a:ea typeface="+mn-ea"/>
                <a:cs typeface="+mn-cs"/>
              </a:rPr>
              <a:t>ICI</a:t>
            </a:r>
            <a:r>
              <a:rPr lang="zh-CN" altLang="zh-CN" sz="1200" kern="1200" dirty="0" smtClean="0">
                <a:solidFill>
                  <a:schemeClr val="tx1"/>
                </a:solidFill>
                <a:effectLst/>
                <a:latin typeface="+mn-lt"/>
                <a:ea typeface="+mn-ea"/>
                <a:cs typeface="+mn-cs"/>
              </a:rPr>
              <a:t>，并且随着子载波数</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次方增大</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载波数越多，对载波同步的要求也更加精确</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033225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2692565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OFDM</a:t>
            </a:r>
            <a:r>
              <a:rPr lang="zh-CN" altLang="zh-CN" sz="1200" kern="1200" dirty="0" smtClean="0">
                <a:solidFill>
                  <a:schemeClr val="tx1"/>
                </a:solidFill>
                <a:effectLst/>
                <a:latin typeface="+mn-lt"/>
                <a:ea typeface="+mn-ea"/>
                <a:cs typeface="+mn-cs"/>
              </a:rPr>
              <a:t>系统基带信号采样率为</a:t>
            </a:r>
            <a:r>
              <a:rPr lang="en-US" altLang="zh-CN" sz="1200" kern="1200" dirty="0" smtClean="0">
                <a:solidFill>
                  <a:schemeClr val="tx1"/>
                </a:solidFill>
                <a:effectLst/>
                <a:latin typeface="+mn-lt"/>
                <a:ea typeface="+mn-ea"/>
                <a:cs typeface="+mn-cs"/>
              </a:rPr>
              <a:t>40.96MHz</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FFT</a:t>
            </a:r>
            <a:r>
              <a:rPr lang="zh-CN" altLang="zh-CN" sz="1200" kern="1200" dirty="0" smtClean="0">
                <a:solidFill>
                  <a:schemeClr val="tx1"/>
                </a:solidFill>
                <a:effectLst/>
                <a:latin typeface="+mn-lt"/>
                <a:ea typeface="+mn-ea"/>
                <a:cs typeface="+mn-cs"/>
              </a:rPr>
              <a:t>点数为</a:t>
            </a:r>
            <a:r>
              <a:rPr lang="en-US" altLang="zh-CN" sz="1200" kern="1200" dirty="0" smtClean="0">
                <a:solidFill>
                  <a:schemeClr val="tx1"/>
                </a:solidFill>
                <a:effectLst/>
                <a:latin typeface="+mn-lt"/>
                <a:ea typeface="+mn-ea"/>
                <a:cs typeface="+mn-cs"/>
              </a:rPr>
              <a:t>2048</a:t>
            </a:r>
            <a:r>
              <a:rPr lang="zh-CN" altLang="zh-CN" sz="1200" kern="1200" dirty="0" smtClean="0">
                <a:solidFill>
                  <a:schemeClr val="tx1"/>
                </a:solidFill>
                <a:effectLst/>
                <a:latin typeface="+mn-lt"/>
                <a:ea typeface="+mn-ea"/>
                <a:cs typeface="+mn-cs"/>
              </a:rPr>
              <a:t>，子载波间隔为</a:t>
            </a:r>
            <a:r>
              <a:rPr lang="en-US" altLang="zh-CN" sz="1200" kern="1200" dirty="0" smtClean="0">
                <a:solidFill>
                  <a:schemeClr val="tx1"/>
                </a:solidFill>
                <a:effectLst/>
                <a:latin typeface="+mn-lt"/>
                <a:ea typeface="+mn-ea"/>
                <a:cs typeface="+mn-cs"/>
              </a:rPr>
              <a:t>20kHz</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1ms</a:t>
            </a:r>
            <a:r>
              <a:rPr lang="zh-CN" altLang="zh-CN" sz="1200" kern="1200" dirty="0" smtClean="0">
                <a:solidFill>
                  <a:schemeClr val="tx1"/>
                </a:solidFill>
                <a:effectLst/>
                <a:latin typeface="+mn-lt"/>
                <a:ea typeface="+mn-ea"/>
                <a:cs typeface="+mn-cs"/>
              </a:rPr>
              <a:t>内共有采样点数</a:t>
            </a:r>
            <a:r>
              <a:rPr lang="en-US" altLang="zh-CN" sz="1200" kern="1200" dirty="0" smtClean="0">
                <a:solidFill>
                  <a:schemeClr val="tx1"/>
                </a:solidFill>
                <a:effectLst/>
                <a:latin typeface="+mn-lt"/>
                <a:ea typeface="+mn-ea"/>
                <a:cs typeface="+mn-cs"/>
              </a:rPr>
              <a:t>40960</a:t>
            </a:r>
            <a:r>
              <a:rPr lang="zh-CN" altLang="en-US" sz="1200" kern="1200" dirty="0" smtClean="0">
                <a:solidFill>
                  <a:schemeClr val="tx1"/>
                </a:solidFill>
                <a:effectLst/>
                <a:latin typeface="+mn-lt"/>
                <a:ea typeface="+mn-ea"/>
                <a:cs typeface="+mn-cs"/>
              </a:rPr>
              <a:t>，构成一帧</a:t>
            </a:r>
            <a:r>
              <a:rPr lang="zh-CN" altLang="zh-CN" sz="1200" kern="1200" dirty="0" smtClean="0">
                <a:solidFill>
                  <a:schemeClr val="tx1"/>
                </a:solidFill>
                <a:effectLst/>
                <a:latin typeface="+mn-lt"/>
                <a:ea typeface="+mn-ea"/>
                <a:cs typeface="+mn-cs"/>
              </a:rPr>
              <a:t>。其中</a:t>
            </a:r>
            <a:r>
              <a:rPr lang="zh-CN" altLang="en-US" sz="1200" kern="1200" dirty="0" smtClean="0">
                <a:solidFill>
                  <a:schemeClr val="tx1"/>
                </a:solidFill>
                <a:effectLst/>
                <a:latin typeface="+mn-lt"/>
                <a:ea typeface="+mn-ea"/>
                <a:cs typeface="+mn-cs"/>
              </a:rPr>
              <a:t>共</a:t>
            </a:r>
            <a:r>
              <a:rPr lang="en-US" altLang="zh-CN" sz="1200" kern="1200" dirty="0" smtClean="0">
                <a:solidFill>
                  <a:schemeClr val="tx1"/>
                </a:solidFill>
                <a:effectLst/>
                <a:latin typeface="+mn-lt"/>
                <a:ea typeface="+mn-ea"/>
                <a:cs typeface="+mn-cs"/>
              </a:rPr>
              <a:t>19</a:t>
            </a:r>
            <a:r>
              <a:rPr lang="zh-CN" altLang="zh-CN" sz="1200" kern="1200" dirty="0" smtClean="0">
                <a:solidFill>
                  <a:schemeClr val="tx1"/>
                </a:solidFill>
                <a:effectLst/>
                <a:latin typeface="+mn-lt"/>
                <a:ea typeface="+mn-ea"/>
                <a:cs typeface="+mn-cs"/>
              </a:rPr>
              <a:t>个</a:t>
            </a:r>
            <a:r>
              <a:rPr lang="en-US" altLang="zh-CN" sz="1200" kern="1200" dirty="0" smtClean="0">
                <a:solidFill>
                  <a:schemeClr val="tx1"/>
                </a:solidFill>
                <a:effectLst/>
                <a:latin typeface="+mn-lt"/>
                <a:ea typeface="+mn-ea"/>
                <a:cs typeface="+mn-cs"/>
              </a:rPr>
              <a:t>OFDM</a:t>
            </a:r>
            <a:r>
              <a:rPr lang="zh-CN" altLang="zh-CN" sz="1200" kern="1200" dirty="0" smtClean="0">
                <a:solidFill>
                  <a:schemeClr val="tx1"/>
                </a:solidFill>
                <a:effectLst/>
                <a:latin typeface="+mn-lt"/>
                <a:ea typeface="+mn-ea"/>
                <a:cs typeface="+mn-cs"/>
              </a:rPr>
              <a:t>符号，剩余</a:t>
            </a:r>
            <a:r>
              <a:rPr lang="en-US" altLang="zh-CN" sz="1200" kern="1200" dirty="0" smtClean="0">
                <a:solidFill>
                  <a:schemeClr val="tx1"/>
                </a:solidFill>
                <a:effectLst/>
                <a:latin typeface="+mn-lt"/>
                <a:ea typeface="+mn-ea"/>
                <a:cs typeface="+mn-cs"/>
              </a:rPr>
              <a:t>2048</a:t>
            </a:r>
            <a:r>
              <a:rPr lang="zh-CN" altLang="zh-CN" sz="1200" kern="1200" dirty="0" smtClean="0">
                <a:solidFill>
                  <a:schemeClr val="tx1"/>
                </a:solidFill>
                <a:effectLst/>
                <a:latin typeface="+mn-lt"/>
                <a:ea typeface="+mn-ea"/>
                <a:cs typeface="+mn-cs"/>
              </a:rPr>
              <a:t>个样点分布在</a:t>
            </a:r>
            <a:r>
              <a:rPr lang="en-US" altLang="zh-CN" sz="1200" kern="1200" dirty="0" smtClean="0">
                <a:solidFill>
                  <a:schemeClr val="tx1"/>
                </a:solidFill>
                <a:effectLst/>
                <a:latin typeface="+mn-lt"/>
                <a:ea typeface="+mn-ea"/>
                <a:cs typeface="+mn-cs"/>
              </a:rPr>
              <a:t>19</a:t>
            </a:r>
            <a:r>
              <a:rPr lang="zh-CN" altLang="zh-CN" sz="1200" kern="1200" dirty="0" smtClean="0">
                <a:solidFill>
                  <a:schemeClr val="tx1"/>
                </a:solidFill>
                <a:effectLst/>
                <a:latin typeface="+mn-lt"/>
                <a:ea typeface="+mn-ea"/>
                <a:cs typeface="+mn-cs"/>
              </a:rPr>
              <a:t>个</a:t>
            </a:r>
            <a:r>
              <a:rPr lang="en-US" altLang="zh-CN" sz="1200" kern="1200" dirty="0" smtClean="0">
                <a:solidFill>
                  <a:schemeClr val="tx1"/>
                </a:solidFill>
                <a:effectLst/>
                <a:latin typeface="+mn-lt"/>
                <a:ea typeface="+mn-ea"/>
                <a:cs typeface="+mn-cs"/>
              </a:rPr>
              <a:t>OFDM</a:t>
            </a:r>
            <a:r>
              <a:rPr lang="zh-CN" altLang="zh-CN" sz="1200" kern="1200" dirty="0" smtClean="0">
                <a:solidFill>
                  <a:schemeClr val="tx1"/>
                </a:solidFill>
                <a:effectLst/>
                <a:latin typeface="+mn-lt"/>
                <a:ea typeface="+mn-ea"/>
                <a:cs typeface="+mn-cs"/>
              </a:rPr>
              <a:t>符号的</a:t>
            </a:r>
            <a:r>
              <a:rPr lang="en-US" altLang="zh-CN" sz="1200" kern="1200" dirty="0" smtClean="0">
                <a:solidFill>
                  <a:schemeClr val="tx1"/>
                </a:solidFill>
                <a:effectLst/>
                <a:latin typeface="+mn-lt"/>
                <a:ea typeface="+mn-ea"/>
                <a:cs typeface="+mn-cs"/>
              </a:rPr>
              <a:t>CP</a:t>
            </a:r>
            <a:r>
              <a:rPr lang="zh-CN" altLang="zh-CN" sz="1200" kern="1200" dirty="0" smtClean="0">
                <a:solidFill>
                  <a:schemeClr val="tx1"/>
                </a:solidFill>
                <a:effectLst/>
                <a:latin typeface="+mn-lt"/>
                <a:ea typeface="+mn-ea"/>
                <a:cs typeface="+mn-cs"/>
              </a:rPr>
              <a:t>中，</a:t>
            </a:r>
            <a:r>
              <a:rPr lang="zh-CN" altLang="en-US" sz="1200" kern="1200" dirty="0" smtClean="0">
                <a:solidFill>
                  <a:schemeClr val="tx1"/>
                </a:solidFill>
                <a:effectLst/>
                <a:latin typeface="+mn-lt"/>
                <a:ea typeface="+mn-ea"/>
                <a:cs typeface="+mn-cs"/>
              </a:rPr>
              <a:t>导频</a:t>
            </a:r>
            <a:r>
              <a:rPr lang="en-US" altLang="zh-CN" sz="1200" kern="1200" dirty="0" smtClean="0">
                <a:solidFill>
                  <a:schemeClr val="tx1"/>
                </a:solidFill>
                <a:effectLst/>
                <a:latin typeface="+mn-lt"/>
                <a:ea typeface="+mn-ea"/>
                <a:cs typeface="+mn-cs"/>
              </a:rPr>
              <a:t>CP122</a:t>
            </a:r>
            <a:r>
              <a:rPr lang="zh-CN" altLang="en-US" sz="1200" kern="1200" dirty="0" smtClean="0">
                <a:solidFill>
                  <a:schemeClr val="tx1"/>
                </a:solidFill>
                <a:effectLst/>
                <a:latin typeface="+mn-lt"/>
                <a:ea typeface="+mn-ea"/>
                <a:cs typeface="+mn-cs"/>
              </a:rPr>
              <a:t>，数据部分</a:t>
            </a:r>
            <a:r>
              <a:rPr lang="en-US" altLang="zh-CN" sz="1200" kern="1200" dirty="0" smtClean="0">
                <a:solidFill>
                  <a:schemeClr val="tx1"/>
                </a:solidFill>
                <a:effectLst/>
                <a:latin typeface="+mn-lt"/>
                <a:ea typeface="+mn-ea"/>
                <a:cs typeface="+mn-cs"/>
              </a:rPr>
              <a:t>CP107</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SC-FDE</a:t>
            </a:r>
            <a:r>
              <a:rPr lang="zh-CN" altLang="zh-CN" sz="1200" kern="1200" dirty="0" smtClean="0">
                <a:solidFill>
                  <a:schemeClr val="tx1"/>
                </a:solidFill>
                <a:effectLst/>
                <a:latin typeface="+mn-lt"/>
                <a:ea typeface="+mn-ea"/>
                <a:cs typeface="+mn-cs"/>
              </a:rPr>
              <a:t>系统基带信号采样率为</a:t>
            </a:r>
            <a:r>
              <a:rPr lang="en-US" altLang="zh-CN" sz="1200" kern="1200" dirty="0" smtClean="0">
                <a:solidFill>
                  <a:schemeClr val="tx1"/>
                </a:solidFill>
                <a:effectLst/>
                <a:latin typeface="+mn-lt"/>
                <a:ea typeface="+mn-ea"/>
                <a:cs typeface="+mn-cs"/>
              </a:rPr>
              <a:t>20.48M</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FFT</a:t>
            </a:r>
            <a:r>
              <a:rPr lang="zh-CN" altLang="zh-CN" sz="1200" kern="1200" dirty="0" smtClean="0">
                <a:solidFill>
                  <a:schemeClr val="tx1"/>
                </a:solidFill>
                <a:effectLst/>
                <a:latin typeface="+mn-lt"/>
                <a:ea typeface="+mn-ea"/>
                <a:cs typeface="+mn-cs"/>
              </a:rPr>
              <a:t>点数为</a:t>
            </a:r>
            <a:r>
              <a:rPr lang="en-US" altLang="zh-CN" sz="1200" kern="1200" dirty="0" smtClean="0">
                <a:solidFill>
                  <a:schemeClr val="tx1"/>
                </a:solidFill>
                <a:effectLst/>
                <a:latin typeface="+mn-lt"/>
                <a:ea typeface="+mn-ea"/>
                <a:cs typeface="+mn-cs"/>
              </a:rPr>
              <a:t>2048</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SC-FDE</a:t>
            </a:r>
            <a:r>
              <a:rPr lang="zh-CN" altLang="zh-CN" sz="1200" kern="1200" dirty="0" smtClean="0">
                <a:solidFill>
                  <a:schemeClr val="tx1"/>
                </a:solidFill>
                <a:effectLst/>
                <a:latin typeface="+mn-lt"/>
                <a:ea typeface="+mn-ea"/>
                <a:cs typeface="+mn-cs"/>
              </a:rPr>
              <a:t>系统以</a:t>
            </a:r>
            <a:r>
              <a:rPr lang="en-US" altLang="zh-CN" sz="1200" kern="1200" dirty="0" smtClean="0">
                <a:solidFill>
                  <a:schemeClr val="tx1"/>
                </a:solidFill>
                <a:effectLst/>
                <a:latin typeface="+mn-lt"/>
                <a:ea typeface="+mn-ea"/>
                <a:cs typeface="+mn-cs"/>
              </a:rPr>
              <a:t>10ms</a:t>
            </a:r>
            <a:r>
              <a:rPr lang="zh-CN" altLang="zh-CN" sz="1200" kern="1200" dirty="0" smtClean="0">
                <a:solidFill>
                  <a:schemeClr val="tx1"/>
                </a:solidFill>
                <a:effectLst/>
                <a:latin typeface="+mn-lt"/>
                <a:ea typeface="+mn-ea"/>
                <a:cs typeface="+mn-cs"/>
              </a:rPr>
              <a:t>为单位发送一帧数据，</a:t>
            </a:r>
            <a:r>
              <a:rPr lang="en-US" altLang="zh-CN" sz="1200" kern="1200" dirty="0" smtClean="0">
                <a:solidFill>
                  <a:schemeClr val="tx1"/>
                </a:solidFill>
                <a:effectLst/>
                <a:latin typeface="+mn-lt"/>
                <a:ea typeface="+mn-ea"/>
                <a:cs typeface="+mn-cs"/>
              </a:rPr>
              <a:t>10ms</a:t>
            </a:r>
            <a:r>
              <a:rPr lang="zh-CN" altLang="zh-CN" sz="1200" kern="1200" dirty="0" smtClean="0">
                <a:solidFill>
                  <a:schemeClr val="tx1"/>
                </a:solidFill>
                <a:effectLst/>
                <a:latin typeface="+mn-lt"/>
                <a:ea typeface="+mn-ea"/>
                <a:cs typeface="+mn-cs"/>
              </a:rPr>
              <a:t>内共有采样点</a:t>
            </a:r>
            <a:r>
              <a:rPr lang="en-US" altLang="zh-CN" sz="1200" kern="1200" dirty="0" smtClean="0">
                <a:solidFill>
                  <a:schemeClr val="tx1"/>
                </a:solidFill>
                <a:effectLst/>
                <a:latin typeface="+mn-lt"/>
                <a:ea typeface="+mn-ea"/>
                <a:cs typeface="+mn-cs"/>
              </a:rPr>
              <a:t>204800</a:t>
            </a:r>
            <a:r>
              <a:rPr lang="zh-CN" altLang="en-US" sz="1200" kern="1200" dirty="0" smtClean="0">
                <a:solidFill>
                  <a:schemeClr val="tx1"/>
                </a:solidFill>
                <a:effectLst/>
                <a:latin typeface="+mn-lt"/>
                <a:ea typeface="+mn-ea"/>
                <a:cs typeface="+mn-cs"/>
              </a:rPr>
              <a:t>，一</a:t>
            </a:r>
            <a:r>
              <a:rPr lang="zh-CN" altLang="zh-CN" sz="1200" kern="1200" dirty="0" smtClean="0">
                <a:solidFill>
                  <a:schemeClr val="tx1"/>
                </a:solidFill>
                <a:effectLst/>
                <a:latin typeface="+mn-lt"/>
                <a:ea typeface="+mn-ea"/>
                <a:cs typeface="+mn-cs"/>
              </a:rPr>
              <a:t>帧由</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个导频帧和</a:t>
            </a:r>
            <a:r>
              <a:rPr lang="en-US" altLang="zh-CN" sz="1200" kern="1200" dirty="0" smtClean="0">
                <a:solidFill>
                  <a:schemeClr val="tx1"/>
                </a:solidFill>
                <a:effectLst/>
                <a:latin typeface="+mn-lt"/>
                <a:ea typeface="+mn-ea"/>
                <a:cs typeface="+mn-cs"/>
              </a:rPr>
              <a:t>90</a:t>
            </a:r>
            <a:r>
              <a:rPr lang="zh-CN" altLang="zh-CN" sz="1200" kern="1200" dirty="0" smtClean="0">
                <a:solidFill>
                  <a:schemeClr val="tx1"/>
                </a:solidFill>
                <a:effectLst/>
                <a:latin typeface="+mn-lt"/>
                <a:ea typeface="+mn-ea"/>
                <a:cs typeface="+mn-cs"/>
              </a:rPr>
              <a:t>个数据帧组成，导频的</a:t>
            </a:r>
            <a:r>
              <a:rPr lang="en-US" altLang="zh-CN" sz="1200" kern="1200" dirty="0" smtClean="0">
                <a:solidFill>
                  <a:schemeClr val="tx1"/>
                </a:solidFill>
                <a:effectLst/>
                <a:latin typeface="+mn-lt"/>
                <a:ea typeface="+mn-ea"/>
                <a:cs typeface="+mn-cs"/>
              </a:rPr>
              <a:t>CP</a:t>
            </a:r>
            <a:r>
              <a:rPr lang="zh-CN" altLang="zh-CN" sz="1200" kern="1200" dirty="0" smtClean="0">
                <a:solidFill>
                  <a:schemeClr val="tx1"/>
                </a:solidFill>
                <a:effectLst/>
                <a:latin typeface="+mn-lt"/>
                <a:ea typeface="+mn-ea"/>
                <a:cs typeface="+mn-cs"/>
              </a:rPr>
              <a:t>长度为</a:t>
            </a:r>
            <a:r>
              <a:rPr lang="en-US" altLang="zh-CN" sz="1200" kern="1200" dirty="0" smtClean="0">
                <a:solidFill>
                  <a:schemeClr val="tx1"/>
                </a:solidFill>
                <a:effectLst/>
                <a:latin typeface="+mn-lt"/>
                <a:ea typeface="+mn-ea"/>
                <a:cs typeface="+mn-cs"/>
              </a:rPr>
              <a:t>1216</a:t>
            </a:r>
            <a:r>
              <a:rPr lang="zh-CN" altLang="zh-CN" sz="1200" kern="1200" dirty="0" smtClean="0">
                <a:solidFill>
                  <a:schemeClr val="tx1"/>
                </a:solidFill>
                <a:effectLst/>
                <a:latin typeface="+mn-lt"/>
                <a:ea typeface="+mn-ea"/>
                <a:cs typeface="+mn-cs"/>
              </a:rPr>
              <a:t>，数据部分的</a:t>
            </a:r>
            <a:r>
              <a:rPr lang="en-US" altLang="zh-CN" sz="1200" kern="1200" dirty="0" smtClean="0">
                <a:solidFill>
                  <a:schemeClr val="tx1"/>
                </a:solidFill>
                <a:effectLst/>
                <a:latin typeface="+mn-lt"/>
                <a:ea typeface="+mn-ea"/>
                <a:cs typeface="+mn-cs"/>
              </a:rPr>
              <a:t>CP</a:t>
            </a:r>
            <a:r>
              <a:rPr lang="zh-CN" altLang="zh-CN" sz="1200" kern="1200" dirty="0" smtClean="0">
                <a:solidFill>
                  <a:schemeClr val="tx1"/>
                </a:solidFill>
                <a:effectLst/>
                <a:latin typeface="+mn-lt"/>
                <a:ea typeface="+mn-ea"/>
                <a:cs typeface="+mn-cs"/>
              </a:rPr>
              <a:t>长度为</a:t>
            </a:r>
            <a:r>
              <a:rPr lang="en-US" altLang="zh-CN" sz="1200" kern="1200" dirty="0" smtClean="0">
                <a:solidFill>
                  <a:schemeClr val="tx1"/>
                </a:solidFill>
                <a:effectLst/>
                <a:latin typeface="+mn-lt"/>
                <a:ea typeface="+mn-ea"/>
                <a:cs typeface="+mn-cs"/>
              </a:rPr>
              <a:t>32</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3548050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694173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smtClean="0">
                <a:solidFill>
                  <a:schemeClr val="tx1"/>
                </a:solidFill>
                <a:effectLst/>
                <a:latin typeface="+mn-lt"/>
                <a:ea typeface="+mn-ea"/>
                <a:cs typeface="+mn-cs"/>
              </a:rPr>
              <a:t>Zadoff</a:t>
            </a:r>
            <a:r>
              <a:rPr lang="en-US" altLang="zh-CN" sz="1200" kern="1200" dirty="0" smtClean="0">
                <a:solidFill>
                  <a:schemeClr val="tx1"/>
                </a:solidFill>
                <a:effectLst/>
                <a:latin typeface="+mn-lt"/>
                <a:ea typeface="+mn-ea"/>
                <a:cs typeface="+mn-cs"/>
              </a:rPr>
              <a:t>-Chu</a:t>
            </a:r>
            <a:r>
              <a:rPr lang="zh-CN" altLang="zh-CN" sz="1200" kern="1200" dirty="0" smtClean="0">
                <a:solidFill>
                  <a:schemeClr val="tx1"/>
                </a:solidFill>
                <a:effectLst/>
                <a:latin typeface="+mn-lt"/>
                <a:ea typeface="+mn-ea"/>
                <a:cs typeface="+mn-cs"/>
              </a:rPr>
              <a:t>序列本身具有良好的自相关性、互相关性、对称性和横幅特性</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块状导频的优势是使信道估计可以获得全频带的信道冲激响应，频域连续的导频也具有良好的抗频率选择性衰落的能力。</a:t>
            </a:r>
            <a:r>
              <a:rPr lang="zh-CN" altLang="en-US" sz="1200" kern="1200" dirty="0" smtClean="0">
                <a:solidFill>
                  <a:schemeClr val="tx1"/>
                </a:solidFill>
                <a:effectLst/>
                <a:latin typeface="+mn-lt"/>
                <a:ea typeface="+mn-ea"/>
                <a:cs typeface="+mn-cs"/>
              </a:rPr>
              <a:t>但是</a:t>
            </a:r>
            <a:r>
              <a:rPr lang="zh-CN" altLang="zh-CN" sz="1200" kern="1200" dirty="0" smtClean="0">
                <a:solidFill>
                  <a:schemeClr val="tx1"/>
                </a:solidFill>
                <a:effectLst/>
                <a:latin typeface="+mn-lt"/>
                <a:ea typeface="+mn-ea"/>
                <a:cs typeface="+mn-cs"/>
              </a:rPr>
              <a:t>块状导频只能应用于时间慢衰落信道</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为了减少接收端</a:t>
            </a:r>
            <a:r>
              <a:rPr lang="en-US" altLang="zh-CN" sz="1200" kern="1200" dirty="0" smtClean="0">
                <a:solidFill>
                  <a:schemeClr val="tx1"/>
                </a:solidFill>
                <a:effectLst/>
                <a:latin typeface="+mn-lt"/>
                <a:ea typeface="+mn-ea"/>
                <a:cs typeface="+mn-cs"/>
              </a:rPr>
              <a:t>GHG</a:t>
            </a:r>
            <a:r>
              <a:rPr lang="zh-CN" altLang="zh-CN" sz="1200" kern="1200" dirty="0" smtClean="0">
                <a:solidFill>
                  <a:schemeClr val="tx1"/>
                </a:solidFill>
                <a:effectLst/>
                <a:latin typeface="+mn-lt"/>
                <a:ea typeface="+mn-ea"/>
                <a:cs typeface="+mn-cs"/>
              </a:rPr>
              <a:t>匹配滤波器的规模和资源消耗，我们在中间做一次截断。</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3091002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在接收端，信号经过</a:t>
            </a:r>
            <a:r>
              <a:rPr lang="en-US" altLang="zh-CN" sz="1200" kern="1200" dirty="0" smtClean="0">
                <a:solidFill>
                  <a:schemeClr val="tx1"/>
                </a:solidFill>
                <a:effectLst/>
                <a:latin typeface="+mn-lt"/>
                <a:ea typeface="+mn-ea"/>
                <a:cs typeface="+mn-cs"/>
              </a:rPr>
              <a:t>GHG</a:t>
            </a:r>
            <a:r>
              <a:rPr lang="zh-CN" altLang="zh-CN" sz="1200" kern="1200" dirty="0" smtClean="0">
                <a:solidFill>
                  <a:schemeClr val="tx1"/>
                </a:solidFill>
                <a:effectLst/>
                <a:latin typeface="+mn-lt"/>
                <a:ea typeface="+mn-ea"/>
                <a:cs typeface="+mn-cs"/>
              </a:rPr>
              <a:t>滤波器后做归一化处理，再将</a:t>
            </a:r>
            <a:r>
              <a:rPr lang="en-US" altLang="zh-CN" sz="1200" kern="1200" dirty="0" smtClean="0">
                <a:solidFill>
                  <a:schemeClr val="tx1"/>
                </a:solidFill>
                <a:effectLst/>
                <a:latin typeface="+mn-lt"/>
                <a:ea typeface="+mn-ea"/>
                <a:cs typeface="+mn-cs"/>
              </a:rPr>
              <a:t>I</a:t>
            </a:r>
            <a:r>
              <a:rPr lang="zh-CN" altLang="zh-CN" sz="1200" kern="1200" dirty="0" smtClean="0">
                <a:solidFill>
                  <a:schemeClr val="tx1"/>
                </a:solidFill>
                <a:effectLst/>
                <a:latin typeface="+mn-lt"/>
                <a:ea typeface="+mn-ea"/>
                <a:cs typeface="+mn-cs"/>
              </a:rPr>
              <a:t>路和</a:t>
            </a:r>
            <a:r>
              <a:rPr lang="en-US" altLang="zh-CN" sz="1200" kern="1200" dirty="0" smtClean="0">
                <a:solidFill>
                  <a:schemeClr val="tx1"/>
                </a:solidFill>
                <a:effectLst/>
                <a:latin typeface="+mn-lt"/>
                <a:ea typeface="+mn-ea"/>
                <a:cs typeface="+mn-cs"/>
              </a:rPr>
              <a:t>Q</a:t>
            </a:r>
            <a:r>
              <a:rPr lang="zh-CN" altLang="zh-CN" sz="1200" kern="1200" dirty="0" smtClean="0">
                <a:solidFill>
                  <a:schemeClr val="tx1"/>
                </a:solidFill>
                <a:effectLst/>
                <a:latin typeface="+mn-lt"/>
                <a:ea typeface="+mn-ea"/>
                <a:cs typeface="+mn-cs"/>
              </a:rPr>
              <a:t>路的数据进行模方，然后，我们将得到的数据做</a:t>
            </a:r>
            <a:r>
              <a:rPr lang="en-US" altLang="zh-CN" sz="1200" kern="1200" dirty="0" smtClean="0">
                <a:solidFill>
                  <a:schemeClr val="tx1"/>
                </a:solidFill>
                <a:effectLst/>
                <a:latin typeface="+mn-lt"/>
                <a:ea typeface="+mn-ea"/>
                <a:cs typeface="+mn-cs"/>
              </a:rPr>
              <a:t>4096</a:t>
            </a:r>
            <a:r>
              <a:rPr lang="zh-CN" altLang="zh-CN" sz="1200" kern="1200" dirty="0" smtClean="0">
                <a:solidFill>
                  <a:schemeClr val="tx1"/>
                </a:solidFill>
                <a:effectLst/>
                <a:latin typeface="+mn-lt"/>
                <a:ea typeface="+mn-ea"/>
                <a:cs typeface="+mn-cs"/>
              </a:rPr>
              <a:t>点的分段处理。在每段数据中，找到最大值的点，然后用这个点的数据除以其他位置的数据的和的均值，得到的相对值，再将相对值与相对门限比较，由此判断此点是否为数据帧的起始位置。</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上图中，绿色的点表示此位置数据大于相对门限值且此位置为数据帧的起始位置；红色的点表示此位置数据大于相对门限但是此位置不是数据帧的起始位置。</a:t>
            </a:r>
          </a:p>
          <a:p>
            <a:r>
              <a:rPr lang="zh-CN" altLang="zh-CN" sz="1200" kern="1200" dirty="0" smtClean="0">
                <a:solidFill>
                  <a:schemeClr val="tx1"/>
                </a:solidFill>
                <a:effectLst/>
                <a:latin typeface="+mn-lt"/>
                <a:ea typeface="+mn-ea"/>
                <a:cs typeface="+mn-cs"/>
              </a:rPr>
              <a:t>在信噪比为</a:t>
            </a:r>
            <a:r>
              <a:rPr lang="en-US" altLang="zh-CN" sz="1200" kern="1200" dirty="0" smtClean="0">
                <a:solidFill>
                  <a:schemeClr val="tx1"/>
                </a:solidFill>
                <a:effectLst/>
                <a:latin typeface="+mn-lt"/>
                <a:ea typeface="+mn-ea"/>
                <a:cs typeface="+mn-cs"/>
              </a:rPr>
              <a:t>-30dB</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AWGN</a:t>
            </a:r>
            <a:r>
              <a:rPr lang="zh-CN" altLang="zh-CN" sz="1200" kern="1200" dirty="0" smtClean="0">
                <a:solidFill>
                  <a:schemeClr val="tx1"/>
                </a:solidFill>
                <a:effectLst/>
                <a:latin typeface="+mn-lt"/>
                <a:ea typeface="+mn-ea"/>
                <a:cs typeface="+mn-cs"/>
              </a:rPr>
              <a:t>仿真系统中，经过多次实验，我们得到此系统同步捕获的性能为：虚警概率为</a:t>
            </a:r>
            <a:r>
              <a:rPr lang="en-US" altLang="zh-CN" sz="1200" kern="1200" dirty="0" smtClean="0">
                <a:solidFill>
                  <a:schemeClr val="tx1"/>
                </a:solidFill>
                <a:effectLst/>
                <a:latin typeface="+mn-lt"/>
                <a:ea typeface="+mn-ea"/>
                <a:cs typeface="+mn-cs"/>
              </a:rPr>
              <a:t>0.1%</a:t>
            </a:r>
            <a:r>
              <a:rPr lang="zh-CN" altLang="zh-CN" sz="1200" kern="1200" dirty="0" smtClean="0">
                <a:solidFill>
                  <a:schemeClr val="tx1"/>
                </a:solidFill>
                <a:effectLst/>
                <a:latin typeface="+mn-lt"/>
                <a:ea typeface="+mn-ea"/>
                <a:cs typeface="+mn-cs"/>
              </a:rPr>
              <a:t>，漏警概率为</a:t>
            </a:r>
            <a:r>
              <a:rPr lang="en-US" altLang="zh-CN" sz="1200" kern="1200" dirty="0" smtClean="0">
                <a:solidFill>
                  <a:schemeClr val="tx1"/>
                </a:solidFill>
                <a:effectLst/>
                <a:latin typeface="+mn-lt"/>
                <a:ea typeface="+mn-ea"/>
                <a:cs typeface="+mn-cs"/>
              </a:rPr>
              <a:t>28.1%,</a:t>
            </a:r>
            <a:r>
              <a:rPr lang="zh-CN" altLang="zh-CN" sz="1200" kern="1200" dirty="0" smtClean="0">
                <a:solidFill>
                  <a:schemeClr val="tx1"/>
                </a:solidFill>
                <a:effectLst/>
                <a:latin typeface="+mn-lt"/>
                <a:ea typeface="+mn-ea"/>
                <a:cs typeface="+mn-cs"/>
              </a:rPr>
              <a:t>正确捕获的概率为</a:t>
            </a:r>
            <a:r>
              <a:rPr lang="en-US" altLang="zh-CN" sz="1200" kern="1200" dirty="0" smtClean="0">
                <a:solidFill>
                  <a:schemeClr val="tx1"/>
                </a:solidFill>
                <a:effectLst/>
                <a:latin typeface="+mn-lt"/>
                <a:ea typeface="+mn-ea"/>
                <a:cs typeface="+mn-cs"/>
              </a:rPr>
              <a:t>71.8%</a:t>
            </a:r>
            <a:r>
              <a:rPr lang="zh-CN" altLang="zh-CN"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877468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如果各条路径的信号的幅值及其到达接收端天线的角度满足统计独立特性，那么接收到的信号包络服从瑞利分布。</a:t>
            </a:r>
            <a:r>
              <a:rPr lang="zh-CN" altLang="en-US" sz="1200" kern="1200" dirty="0" smtClean="0">
                <a:solidFill>
                  <a:schemeClr val="tx1"/>
                </a:solidFill>
                <a:effectLst/>
                <a:latin typeface="+mn-lt"/>
                <a:ea typeface="+mn-ea"/>
                <a:cs typeface="+mn-cs"/>
              </a:rPr>
              <a:t>而</a:t>
            </a:r>
            <a:r>
              <a:rPr lang="zh-CN" altLang="zh-CN" sz="1200" kern="1200" dirty="0" smtClean="0">
                <a:solidFill>
                  <a:schemeClr val="tx1"/>
                </a:solidFill>
                <a:effectLst/>
                <a:latin typeface="+mn-lt"/>
                <a:ea typeface="+mn-ea"/>
                <a:cs typeface="+mn-cs"/>
              </a:rPr>
              <a:t>两个正交高斯信号之和的包络服从瑞利分布</a:t>
            </a:r>
            <a:endParaRPr lang="en-US"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E是常量</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C是路径增益</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afa是信号到达角</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fai是初始相位</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通过引入随机的多普勒频率，随机的正弦波初始相位等随机变量，改变了</a:t>
            </a:r>
            <a:r>
              <a:rPr lang="en-US" altLang="zh-CN" sz="1200" kern="1200" dirty="0" smtClean="0">
                <a:solidFill>
                  <a:schemeClr val="tx1"/>
                </a:solidFill>
                <a:effectLst/>
                <a:latin typeface="+mn-lt"/>
                <a:ea typeface="+mn-ea"/>
                <a:cs typeface="+mn-cs"/>
              </a:rPr>
              <a:t>Jakes</a:t>
            </a:r>
            <a:r>
              <a:rPr lang="zh-CN" altLang="zh-CN" sz="1200" kern="1200" dirty="0" smtClean="0">
                <a:solidFill>
                  <a:schemeClr val="tx1"/>
                </a:solidFill>
                <a:effectLst/>
                <a:latin typeface="+mn-lt"/>
                <a:ea typeface="+mn-ea"/>
                <a:cs typeface="+mn-cs"/>
              </a:rPr>
              <a:t>模型中的确定性</a:t>
            </a:r>
            <a:r>
              <a:rPr lang="en-US" altLang="zh-CN" sz="1200" kern="1200" dirty="0" smtClean="0">
                <a:solidFill>
                  <a:schemeClr val="tx1"/>
                </a:solidFill>
                <a:effectLst/>
                <a:latin typeface="+mn-lt"/>
                <a:ea typeface="+mn-ea"/>
                <a:cs typeface="+mn-cs"/>
              </a:rPr>
              <a:t>.</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860910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2019/5/25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2019/5/25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2019/5/25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grpSp>
        <p:nvGrpSpPr>
          <p:cNvPr id="7" name="组合 6"/>
          <p:cNvGrpSpPr/>
          <p:nvPr userDrawn="1"/>
        </p:nvGrpSpPr>
        <p:grpSpPr>
          <a:xfrm>
            <a:off x="8147154" y="105427"/>
            <a:ext cx="819654" cy="692361"/>
            <a:chOff x="2992437" y="0"/>
            <a:chExt cx="2543175" cy="2148217"/>
          </a:xfrm>
          <a:solidFill>
            <a:srgbClr val="304371"/>
          </a:solidFill>
        </p:grpSpPr>
        <p:grpSp>
          <p:nvGrpSpPr>
            <p:cNvPr id="8" name="组合 7"/>
            <p:cNvGrpSpPr/>
            <p:nvPr/>
          </p:nvGrpSpPr>
          <p:grpSpPr>
            <a:xfrm>
              <a:off x="2992437" y="1183017"/>
              <a:ext cx="2543175" cy="965200"/>
              <a:chOff x="3297238" y="2879725"/>
              <a:chExt cx="2543175" cy="965200"/>
            </a:xfrm>
            <a:grpFill/>
          </p:grpSpPr>
          <p:sp>
            <p:nvSpPr>
              <p:cNvPr id="20"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7"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9" name="组合 8"/>
            <p:cNvGrpSpPr/>
            <p:nvPr/>
          </p:nvGrpSpPr>
          <p:grpSpPr>
            <a:xfrm>
              <a:off x="3763962" y="0"/>
              <a:ext cx="1069105" cy="1067923"/>
              <a:chOff x="3851276" y="1292225"/>
              <a:chExt cx="1435100" cy="1433513"/>
            </a:xfrm>
            <a:grpFill/>
          </p:grpSpPr>
          <p:sp>
            <p:nvSpPr>
              <p:cNvPr id="10"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1"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3"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4"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5"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6"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7"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8"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
        <p:nvSpPr>
          <p:cNvPr id="30" name="Picture Placeholder 7"/>
          <p:cNvSpPr>
            <a:spLocks noGrp="1"/>
          </p:cNvSpPr>
          <p:nvPr>
            <p:ph type="pic" sz="quarter" idx="14"/>
          </p:nvPr>
        </p:nvSpPr>
        <p:spPr>
          <a:xfrm>
            <a:off x="23090" y="1229219"/>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1" name="Picture Placeholder 7"/>
          <p:cNvSpPr>
            <a:spLocks noGrp="1"/>
          </p:cNvSpPr>
          <p:nvPr>
            <p:ph type="pic" sz="quarter" idx="15"/>
          </p:nvPr>
        </p:nvSpPr>
        <p:spPr>
          <a:xfrm>
            <a:off x="3061854"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2" name="Picture Placeholder 7"/>
          <p:cNvSpPr>
            <a:spLocks noGrp="1"/>
          </p:cNvSpPr>
          <p:nvPr>
            <p:ph type="pic" sz="quarter" idx="16"/>
          </p:nvPr>
        </p:nvSpPr>
        <p:spPr>
          <a:xfrm>
            <a:off x="6100618"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3" name="Picture Placeholder 7"/>
          <p:cNvSpPr>
            <a:spLocks noGrp="1"/>
          </p:cNvSpPr>
          <p:nvPr>
            <p:ph type="pic" sz="quarter" idx="14"/>
          </p:nvPr>
        </p:nvSpPr>
        <p:spPr>
          <a:xfrm>
            <a:off x="309860"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4" name="Picture Placeholder 7"/>
          <p:cNvSpPr>
            <a:spLocks noGrp="1"/>
          </p:cNvSpPr>
          <p:nvPr>
            <p:ph type="pic" sz="quarter" idx="15"/>
          </p:nvPr>
        </p:nvSpPr>
        <p:spPr>
          <a:xfrm>
            <a:off x="3348624"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5" name="Picture Placeholder 7"/>
          <p:cNvSpPr>
            <a:spLocks noGrp="1"/>
          </p:cNvSpPr>
          <p:nvPr>
            <p:ph type="pic" sz="quarter" idx="16"/>
          </p:nvPr>
        </p:nvSpPr>
        <p:spPr>
          <a:xfrm>
            <a:off x="6387388"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6" name="矩形 15"/>
          <p:cNvSpPr/>
          <p:nvPr userDrawn="1"/>
        </p:nvSpPr>
        <p:spPr>
          <a:xfrm>
            <a:off x="309860" y="2805681"/>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3348624"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6387388"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userDrawn="1"/>
        </p:nvGrpSpPr>
        <p:grpSpPr>
          <a:xfrm>
            <a:off x="8147154" y="105427"/>
            <a:ext cx="819654" cy="692361"/>
            <a:chOff x="2992437" y="0"/>
            <a:chExt cx="2543175" cy="2148217"/>
          </a:xfrm>
          <a:solidFill>
            <a:srgbClr val="304371"/>
          </a:solidFill>
        </p:grpSpPr>
        <p:grpSp>
          <p:nvGrpSpPr>
            <p:cNvPr id="9" name="组合 8"/>
            <p:cNvGrpSpPr/>
            <p:nvPr/>
          </p:nvGrpSpPr>
          <p:grpSpPr>
            <a:xfrm>
              <a:off x="2992437" y="1183017"/>
              <a:ext cx="2543175" cy="965200"/>
              <a:chOff x="3297238" y="2879725"/>
              <a:chExt cx="2543175" cy="965200"/>
            </a:xfrm>
            <a:grpFill/>
          </p:grpSpPr>
          <p:sp>
            <p:nvSpPr>
              <p:cNvPr id="27"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0"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1"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4"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5"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6"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10" name="组合 9"/>
            <p:cNvGrpSpPr/>
            <p:nvPr/>
          </p:nvGrpSpPr>
          <p:grpSpPr>
            <a:xfrm>
              <a:off x="3763962" y="0"/>
              <a:ext cx="1069105" cy="1067923"/>
              <a:chOff x="3851276" y="1292225"/>
              <a:chExt cx="1435100" cy="1433513"/>
            </a:xfrm>
            <a:grpFill/>
          </p:grpSpPr>
          <p:sp>
            <p:nvSpPr>
              <p:cNvPr id="11"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0"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669989D-4831-4E99-B76E-9A53CB0F3A88}" type="datetimeFigureOut">
              <a:rPr lang="zh-CN" altLang="en-US" smtClean="0"/>
              <a:t>2019/5/25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669989D-4831-4E99-B76E-9A53CB0F3A88}" type="datetimeFigureOut">
              <a:rPr lang="zh-CN" altLang="en-US" smtClean="0"/>
              <a:t>2019/5/25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669989D-4831-4E99-B76E-9A53CB0F3A88}" type="datetimeFigureOut">
              <a:rPr lang="zh-CN" altLang="en-US" smtClean="0"/>
              <a:t>2019/5/25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t>2019/5/25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2019/5/25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69989D-4831-4E99-B76E-9A53CB0F3A88}" type="datetimeFigureOut">
              <a:rPr lang="zh-CN" altLang="en-US" smtClean="0"/>
              <a:t>2019/5/25</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wipe dir="r"/>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notesSlide" Target="../notesSlides/notesSlide6.xml"/><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5.bin"/><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3.png"/><Relationship Id="rId3" Type="http://schemas.openxmlformats.org/officeDocument/2006/relationships/notesSlide" Target="../notesSlides/notesSlide7.xml"/><Relationship Id="rId7" Type="http://schemas.openxmlformats.org/officeDocument/2006/relationships/oleObject" Target="../embeddings/oleObject8.bin"/><Relationship Id="rId12"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1.wmf"/><Relationship Id="rId4" Type="http://schemas.openxmlformats.org/officeDocument/2006/relationships/image" Target="../media/image1.png"/><Relationship Id="rId9"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emf"/><Relationship Id="rId5" Type="http://schemas.openxmlformats.org/officeDocument/2006/relationships/oleObject" Target="../embeddings/oleObject11.bin"/><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16.bin"/><Relationship Id="rId18" Type="http://schemas.openxmlformats.org/officeDocument/2006/relationships/image" Target="../media/image22.wmf"/><Relationship Id="rId3" Type="http://schemas.openxmlformats.org/officeDocument/2006/relationships/notesSlide" Target="../notesSlides/notesSlide9.xml"/><Relationship Id="rId7" Type="http://schemas.openxmlformats.org/officeDocument/2006/relationships/oleObject" Target="../embeddings/oleObject13.bin"/><Relationship Id="rId12" Type="http://schemas.openxmlformats.org/officeDocument/2006/relationships/image" Target="../media/image19.wmf"/><Relationship Id="rId17" Type="http://schemas.openxmlformats.org/officeDocument/2006/relationships/oleObject" Target="../embeddings/oleObject18.bin"/><Relationship Id="rId2" Type="http://schemas.openxmlformats.org/officeDocument/2006/relationships/slideLayout" Target="../slideLayouts/slideLayout2.xml"/><Relationship Id="rId16" Type="http://schemas.openxmlformats.org/officeDocument/2006/relationships/image" Target="../media/image21.wmf"/><Relationship Id="rId1" Type="http://schemas.openxmlformats.org/officeDocument/2006/relationships/vmlDrawing" Target="../drawings/vmlDrawing6.vml"/><Relationship Id="rId6" Type="http://schemas.openxmlformats.org/officeDocument/2006/relationships/image" Target="../media/image16.wmf"/><Relationship Id="rId11" Type="http://schemas.openxmlformats.org/officeDocument/2006/relationships/oleObject" Target="../embeddings/oleObject15.bin"/><Relationship Id="rId5" Type="http://schemas.openxmlformats.org/officeDocument/2006/relationships/oleObject" Target="../embeddings/oleObject12.bin"/><Relationship Id="rId15" Type="http://schemas.openxmlformats.org/officeDocument/2006/relationships/oleObject" Target="../embeddings/oleObject17.bin"/><Relationship Id="rId10" Type="http://schemas.openxmlformats.org/officeDocument/2006/relationships/image" Target="../media/image18.wmf"/><Relationship Id="rId4" Type="http://schemas.openxmlformats.org/officeDocument/2006/relationships/image" Target="../media/image1.png"/><Relationship Id="rId9" Type="http://schemas.openxmlformats.org/officeDocument/2006/relationships/oleObject" Target="../embeddings/oleObject14.bin"/><Relationship Id="rId14" Type="http://schemas.openxmlformats.org/officeDocument/2006/relationships/image" Target="../media/image20.w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3.emf"/><Relationship Id="rId5" Type="http://schemas.openxmlformats.org/officeDocument/2006/relationships/oleObject" Target="../embeddings/oleObject19.bin"/><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4.emf"/><Relationship Id="rId5" Type="http://schemas.openxmlformats.org/officeDocument/2006/relationships/oleObject" Target="../embeddings/oleObject20.bin"/><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5.emf"/><Relationship Id="rId5" Type="http://schemas.openxmlformats.org/officeDocument/2006/relationships/oleObject" Target="../embeddings/oleObject21.bin"/><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notesSlide" Target="../notesSlides/notesSlide13.xml"/><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6.emf"/><Relationship Id="rId5" Type="http://schemas.openxmlformats.org/officeDocument/2006/relationships/oleObject" Target="../embeddings/oleObject22.bin"/><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notesSlide" Target="../notesSlides/notesSlide14.xml"/><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8.emf"/><Relationship Id="rId5" Type="http://schemas.openxmlformats.org/officeDocument/2006/relationships/oleObject" Target="../embeddings/oleObject24.bin"/><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2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5.emf"/><Relationship Id="rId4" Type="http://schemas.openxmlformats.org/officeDocument/2006/relationships/image" Target="../media/image34.emf"/></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7.emf"/><Relationship Id="rId4" Type="http://schemas.openxmlformats.org/officeDocument/2006/relationships/image" Target="../media/image36.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notesSlide" Target="../notesSlides/notesSlide3.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notesSlide" Target="../notesSlides/notesSlide5.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矩形 21"/>
          <p:cNvSpPr/>
          <p:nvPr/>
        </p:nvSpPr>
        <p:spPr bwMode="auto">
          <a:xfrm>
            <a:off x="278388" y="4667204"/>
            <a:ext cx="947695" cy="276999"/>
          </a:xfrm>
          <a:prstGeom prst="rect">
            <a:avLst/>
          </a:prstGeom>
        </p:spPr>
        <p:txBody>
          <a:bodyPr wrap="none">
            <a:spAutoFit/>
          </a:bodyPr>
          <a:lstStyle/>
          <a:p>
            <a:pPr>
              <a:defRPr/>
            </a:pPr>
            <a:r>
              <a:rPr lang="en-US" altLang="zh-CN" sz="1200" kern="1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2019-5-28</a:t>
            </a:r>
            <a:endParaRPr lang="zh-CN" altLang="en-US" sz="12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bwMode="auto">
          <a:xfrm>
            <a:off x="2372283" y="1434697"/>
            <a:ext cx="5787162" cy="830997"/>
          </a:xfrm>
          <a:prstGeom prst="rect">
            <a:avLst/>
          </a:prstGeom>
        </p:spPr>
        <p:txBody>
          <a:bodyPr wrap="none">
            <a:spAutoFit/>
          </a:bodyPr>
          <a:lstStyle/>
          <a:p>
            <a:pPr algn="ctr">
              <a:defRPr/>
            </a:pPr>
            <a:r>
              <a:rPr lang="zh-CN" altLang="en-US" sz="2400" b="1" kern="100" spc="3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面向抗干扰通信的</a:t>
            </a:r>
            <a:r>
              <a:rPr lang="en-US" altLang="zh-CN" sz="2400" b="1" kern="100" spc="3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SC-FDE</a:t>
            </a:r>
            <a:r>
              <a:rPr lang="zh-CN" altLang="en-US" sz="2400" b="1" kern="100" spc="3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400" b="1" kern="100" spc="3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OFDM</a:t>
            </a:r>
          </a:p>
          <a:p>
            <a:pPr algn="ctr">
              <a:defRPr/>
            </a:pPr>
            <a:r>
              <a:rPr lang="zh-CN" altLang="en-US" sz="2400" b="1" kern="100" spc="3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组合</a:t>
            </a:r>
            <a:r>
              <a:rPr lang="zh-CN" altLang="en-US" sz="2400" b="1" kern="100" spc="3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传输方案设计与实现</a:t>
            </a:r>
          </a:p>
        </p:txBody>
      </p:sp>
      <p:sp>
        <p:nvSpPr>
          <p:cNvPr id="13" name="矩形 12"/>
          <p:cNvSpPr/>
          <p:nvPr/>
        </p:nvSpPr>
        <p:spPr>
          <a:xfrm>
            <a:off x="2411653" y="2320323"/>
            <a:ext cx="5596098" cy="792781"/>
          </a:xfrm>
          <a:prstGeom prst="rect">
            <a:avLst/>
          </a:prstGeom>
        </p:spPr>
        <p:txBody>
          <a:bodyPr wrap="square">
            <a:spAutoFit/>
          </a:bodyPr>
          <a:lstStyle/>
          <a:p>
            <a:pPr lvl="0" algn="ctr">
              <a:lnSpc>
                <a:spcPct val="150000"/>
              </a:lnSpc>
            </a:pPr>
            <a:r>
              <a:rPr lang="en-US" altLang="zh-CN" sz="1600" b="1" dirty="0" smtClean="0">
                <a:solidFill>
                  <a:schemeClr val="accent1"/>
                </a:solidFill>
              </a:rPr>
              <a:t>DESIGN </a:t>
            </a:r>
            <a:r>
              <a:rPr lang="en-US" altLang="zh-CN" sz="1600" b="1" dirty="0">
                <a:solidFill>
                  <a:schemeClr val="accent1"/>
                </a:solidFill>
              </a:rPr>
              <a:t>AND IMPLEMENTATION OF SC-FDE AND OFDM COMBINED TRANSMISSION SCHEME FOR ANTI-JAMMING COMMUNICATION</a:t>
            </a:r>
          </a:p>
        </p:txBody>
      </p:sp>
      <p:cxnSp>
        <p:nvCxnSpPr>
          <p:cNvPr id="14" name="直接连接符 13"/>
          <p:cNvCxnSpPr/>
          <p:nvPr/>
        </p:nvCxnSpPr>
        <p:spPr>
          <a:xfrm flipV="1">
            <a:off x="2509292" y="2320323"/>
            <a:ext cx="5403986" cy="1276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7183032" y="4239971"/>
            <a:ext cx="1441420" cy="704232"/>
          </a:xfrm>
          <a:prstGeom prst="rect">
            <a:avLst/>
          </a:prstGeom>
        </p:spPr>
        <p:txBody>
          <a:bodyPr wrap="none">
            <a:spAutoFit/>
          </a:bodyPr>
          <a:lstStyle/>
          <a:p>
            <a:pPr>
              <a:lnSpc>
                <a:spcPct val="150000"/>
              </a:lnSpc>
            </a:pPr>
            <a:r>
              <a:rPr lang="zh-CN" altLang="en-US" sz="1400" b="1" kern="0" dirty="0">
                <a:solidFill>
                  <a:srgbClr val="304371"/>
                </a:solidFill>
                <a:latin typeface="Calibri" panose="020F0502020204030204" pitchFamily="34" charset="0"/>
                <a:ea typeface="微软雅黑" panose="020B0503020204020204" pitchFamily="34" charset="-122"/>
                <a:cs typeface="微软雅黑" panose="020B0503020204020204" pitchFamily="34" charset="-122"/>
              </a:rPr>
              <a:t>答辩</a:t>
            </a:r>
            <a:r>
              <a:rPr lang="zh-CN" altLang="en-US" sz="1400" b="1" kern="0" dirty="0" smtClean="0">
                <a:solidFill>
                  <a:srgbClr val="304371"/>
                </a:solidFill>
                <a:latin typeface="Calibri" panose="020F0502020204030204" pitchFamily="34" charset="0"/>
                <a:ea typeface="微软雅黑" panose="020B0503020204020204" pitchFamily="34" charset="-122"/>
                <a:cs typeface="微软雅黑" panose="020B0503020204020204" pitchFamily="34" charset="-122"/>
              </a:rPr>
              <a:t>人：杨晓明</a:t>
            </a:r>
            <a:endParaRPr lang="en-US" altLang="zh-CN" sz="1400" b="1" kern="0" dirty="0" smtClean="0">
              <a:solidFill>
                <a:srgbClr val="304371"/>
              </a:solidFill>
              <a:latin typeface="Calibri" panose="020F0502020204030204" pitchFamily="34" charset="0"/>
              <a:ea typeface="微软雅黑" panose="020B0503020204020204" pitchFamily="34" charset="-122"/>
              <a:cs typeface="微软雅黑" panose="020B0503020204020204" pitchFamily="34" charset="-122"/>
            </a:endParaRPr>
          </a:p>
          <a:p>
            <a:pPr>
              <a:lnSpc>
                <a:spcPct val="150000"/>
              </a:lnSpc>
            </a:pPr>
            <a:r>
              <a:rPr lang="zh-CN" altLang="en-US" sz="1400" b="1" kern="0" dirty="0" smtClean="0">
                <a:solidFill>
                  <a:srgbClr val="304371"/>
                </a:solidFill>
                <a:latin typeface="Calibri" panose="020F0502020204030204" pitchFamily="34" charset="0"/>
                <a:ea typeface="微软雅黑" panose="020B0503020204020204" pitchFamily="34" charset="-122"/>
                <a:cs typeface="微软雅黑" panose="020B0503020204020204" pitchFamily="34" charset="-122"/>
              </a:rPr>
              <a:t>导    师：林雪红</a:t>
            </a:r>
            <a:endParaRPr lang="en-US" altLang="zh-CN" sz="1400" b="1" kern="0" dirty="0">
              <a:solidFill>
                <a:srgbClr val="304371"/>
              </a:solidFill>
              <a:latin typeface="Calibri" panose="020F0502020204030204" pitchFamily="34" charset="0"/>
              <a:ea typeface="微软雅黑" panose="020B0503020204020204" pitchFamily="34" charset="-122"/>
              <a:cs typeface="微软雅黑" panose="020B0503020204020204" pitchFamily="34" charset="-122"/>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32" name="Freeform 17"/>
          <p:cNvSpPr>
            <a:spLocks noChangeAspect="1" noEditPoints="1"/>
          </p:cNvSpPr>
          <p:nvPr/>
        </p:nvSpPr>
        <p:spPr bwMode="auto">
          <a:xfrm>
            <a:off x="934027" y="1545694"/>
            <a:ext cx="1181110" cy="1440000"/>
          </a:xfrm>
          <a:custGeom>
            <a:avLst/>
            <a:gdLst>
              <a:gd name="T0" fmla="*/ 67 w 215"/>
              <a:gd name="T1" fmla="*/ 66 h 264"/>
              <a:gd name="T2" fmla="*/ 68 w 215"/>
              <a:gd name="T3" fmla="*/ 64 h 264"/>
              <a:gd name="T4" fmla="*/ 68 w 215"/>
              <a:gd name="T5" fmla="*/ 64 h 264"/>
              <a:gd name="T6" fmla="*/ 68 w 215"/>
              <a:gd name="T7" fmla="*/ 41 h 264"/>
              <a:gd name="T8" fmla="*/ 112 w 215"/>
              <a:gd name="T9" fmla="*/ 68 h 264"/>
              <a:gd name="T10" fmla="*/ 156 w 215"/>
              <a:gd name="T11" fmla="*/ 41 h 264"/>
              <a:gd name="T12" fmla="*/ 156 w 215"/>
              <a:gd name="T13" fmla="*/ 62 h 264"/>
              <a:gd name="T14" fmla="*/ 157 w 215"/>
              <a:gd name="T15" fmla="*/ 66 h 264"/>
              <a:gd name="T16" fmla="*/ 112 w 215"/>
              <a:gd name="T17" fmla="*/ 81 h 264"/>
              <a:gd name="T18" fmla="*/ 67 w 215"/>
              <a:gd name="T19" fmla="*/ 66 h 264"/>
              <a:gd name="T20" fmla="*/ 181 w 215"/>
              <a:gd name="T21" fmla="*/ 21 h 264"/>
              <a:gd name="T22" fmla="*/ 112 w 215"/>
              <a:gd name="T23" fmla="*/ 0 h 264"/>
              <a:gd name="T24" fmla="*/ 43 w 215"/>
              <a:gd name="T25" fmla="*/ 21 h 264"/>
              <a:gd name="T26" fmla="*/ 112 w 215"/>
              <a:gd name="T27" fmla="*/ 63 h 264"/>
              <a:gd name="T28" fmla="*/ 181 w 215"/>
              <a:gd name="T29" fmla="*/ 21 h 264"/>
              <a:gd name="T30" fmla="*/ 67 w 215"/>
              <a:gd name="T31" fmla="*/ 105 h 264"/>
              <a:gd name="T32" fmla="*/ 112 w 215"/>
              <a:gd name="T33" fmla="*/ 148 h 264"/>
              <a:gd name="T34" fmla="*/ 157 w 215"/>
              <a:gd name="T35" fmla="*/ 105 h 264"/>
              <a:gd name="T36" fmla="*/ 157 w 215"/>
              <a:gd name="T37" fmla="*/ 81 h 264"/>
              <a:gd name="T38" fmla="*/ 112 w 215"/>
              <a:gd name="T39" fmla="*/ 92 h 264"/>
              <a:gd name="T40" fmla="*/ 67 w 215"/>
              <a:gd name="T41" fmla="*/ 81 h 264"/>
              <a:gd name="T42" fmla="*/ 67 w 215"/>
              <a:gd name="T43" fmla="*/ 105 h 264"/>
              <a:gd name="T44" fmla="*/ 215 w 215"/>
              <a:gd name="T45" fmla="*/ 202 h 264"/>
              <a:gd name="T46" fmla="*/ 215 w 215"/>
              <a:gd name="T47" fmla="*/ 264 h 264"/>
              <a:gd name="T48" fmla="*/ 177 w 215"/>
              <a:gd name="T49" fmla="*/ 264 h 264"/>
              <a:gd name="T50" fmla="*/ 177 w 215"/>
              <a:gd name="T51" fmla="*/ 210 h 264"/>
              <a:gd name="T52" fmla="*/ 165 w 215"/>
              <a:gd name="T53" fmla="*/ 210 h 264"/>
              <a:gd name="T54" fmla="*/ 165 w 215"/>
              <a:gd name="T55" fmla="*/ 264 h 264"/>
              <a:gd name="T56" fmla="*/ 52 w 215"/>
              <a:gd name="T57" fmla="*/ 264 h 264"/>
              <a:gd name="T58" fmla="*/ 52 w 215"/>
              <a:gd name="T59" fmla="*/ 210 h 264"/>
              <a:gd name="T60" fmla="*/ 40 w 215"/>
              <a:gd name="T61" fmla="*/ 210 h 264"/>
              <a:gd name="T62" fmla="*/ 40 w 215"/>
              <a:gd name="T63" fmla="*/ 264 h 264"/>
              <a:gd name="T64" fmla="*/ 3 w 215"/>
              <a:gd name="T65" fmla="*/ 264 h 264"/>
              <a:gd name="T66" fmla="*/ 3 w 215"/>
              <a:gd name="T67" fmla="*/ 202 h 264"/>
              <a:gd name="T68" fmla="*/ 64 w 215"/>
              <a:gd name="T69" fmla="*/ 154 h 264"/>
              <a:gd name="T70" fmla="*/ 99 w 215"/>
              <a:gd name="T71" fmla="*/ 154 h 264"/>
              <a:gd name="T72" fmla="*/ 111 w 215"/>
              <a:gd name="T73" fmla="*/ 174 h 264"/>
              <a:gd name="T74" fmla="*/ 124 w 215"/>
              <a:gd name="T75" fmla="*/ 154 h 264"/>
              <a:gd name="T76" fmla="*/ 154 w 215"/>
              <a:gd name="T77" fmla="*/ 154 h 264"/>
              <a:gd name="T78" fmla="*/ 215 w 215"/>
              <a:gd name="T79" fmla="*/ 202 h 264"/>
              <a:gd name="T80" fmla="*/ 122 w 215"/>
              <a:gd name="T81" fmla="*/ 195 h 264"/>
              <a:gd name="T82" fmla="*/ 112 w 215"/>
              <a:gd name="T83" fmla="*/ 177 h 264"/>
              <a:gd name="T84" fmla="*/ 101 w 215"/>
              <a:gd name="T85" fmla="*/ 195 h 264"/>
              <a:gd name="T86" fmla="*/ 112 w 215"/>
              <a:gd name="T87" fmla="*/ 247 h 264"/>
              <a:gd name="T88" fmla="*/ 122 w 215"/>
              <a:gd name="T89" fmla="*/ 195 h 264"/>
              <a:gd name="T90" fmla="*/ 48 w 215"/>
              <a:gd name="T91" fmla="*/ 71 h 264"/>
              <a:gd name="T92" fmla="*/ 44 w 215"/>
              <a:gd name="T93" fmla="*/ 25 h 264"/>
              <a:gd name="T94" fmla="*/ 40 w 215"/>
              <a:gd name="T95" fmla="*/ 71 h 264"/>
              <a:gd name="T96" fmla="*/ 44 w 215"/>
              <a:gd name="T97" fmla="*/ 84 h 264"/>
              <a:gd name="T98" fmla="*/ 48 w 215"/>
              <a:gd name="T99" fmla="*/ 71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5" h="264">
                <a:moveTo>
                  <a:pt x="67" y="66"/>
                </a:moveTo>
                <a:cubicBezTo>
                  <a:pt x="67" y="66"/>
                  <a:pt x="67" y="65"/>
                  <a:pt x="68" y="64"/>
                </a:cubicBezTo>
                <a:cubicBezTo>
                  <a:pt x="68" y="64"/>
                  <a:pt x="68" y="64"/>
                  <a:pt x="68" y="64"/>
                </a:cubicBezTo>
                <a:cubicBezTo>
                  <a:pt x="68" y="41"/>
                  <a:pt x="68" y="41"/>
                  <a:pt x="68" y="41"/>
                </a:cubicBezTo>
                <a:cubicBezTo>
                  <a:pt x="112" y="68"/>
                  <a:pt x="112" y="68"/>
                  <a:pt x="112" y="68"/>
                </a:cubicBezTo>
                <a:cubicBezTo>
                  <a:pt x="156" y="41"/>
                  <a:pt x="156" y="41"/>
                  <a:pt x="156" y="41"/>
                </a:cubicBezTo>
                <a:cubicBezTo>
                  <a:pt x="156" y="62"/>
                  <a:pt x="156" y="62"/>
                  <a:pt x="156" y="62"/>
                </a:cubicBezTo>
                <a:cubicBezTo>
                  <a:pt x="157" y="65"/>
                  <a:pt x="157" y="66"/>
                  <a:pt x="157" y="66"/>
                </a:cubicBezTo>
                <a:cubicBezTo>
                  <a:pt x="157" y="75"/>
                  <a:pt x="137" y="81"/>
                  <a:pt x="112" y="81"/>
                </a:cubicBezTo>
                <a:cubicBezTo>
                  <a:pt x="87" y="81"/>
                  <a:pt x="67" y="74"/>
                  <a:pt x="67" y="66"/>
                </a:cubicBezTo>
                <a:close/>
                <a:moveTo>
                  <a:pt x="181" y="21"/>
                </a:moveTo>
                <a:cubicBezTo>
                  <a:pt x="112" y="0"/>
                  <a:pt x="112" y="0"/>
                  <a:pt x="112" y="0"/>
                </a:cubicBezTo>
                <a:cubicBezTo>
                  <a:pt x="43" y="21"/>
                  <a:pt x="43" y="21"/>
                  <a:pt x="43" y="21"/>
                </a:cubicBezTo>
                <a:cubicBezTo>
                  <a:pt x="112" y="63"/>
                  <a:pt x="112" y="63"/>
                  <a:pt x="112" y="63"/>
                </a:cubicBezTo>
                <a:lnTo>
                  <a:pt x="181" y="21"/>
                </a:lnTo>
                <a:close/>
                <a:moveTo>
                  <a:pt x="67" y="105"/>
                </a:moveTo>
                <a:cubicBezTo>
                  <a:pt x="67" y="129"/>
                  <a:pt x="87" y="148"/>
                  <a:pt x="112" y="148"/>
                </a:cubicBezTo>
                <a:cubicBezTo>
                  <a:pt x="137" y="148"/>
                  <a:pt x="157" y="129"/>
                  <a:pt x="157" y="105"/>
                </a:cubicBezTo>
                <a:cubicBezTo>
                  <a:pt x="157" y="81"/>
                  <a:pt x="157" y="81"/>
                  <a:pt x="157" y="81"/>
                </a:cubicBezTo>
                <a:cubicBezTo>
                  <a:pt x="157" y="81"/>
                  <a:pt x="142" y="92"/>
                  <a:pt x="112" y="92"/>
                </a:cubicBezTo>
                <a:cubicBezTo>
                  <a:pt x="82" y="92"/>
                  <a:pt x="67" y="81"/>
                  <a:pt x="67" y="81"/>
                </a:cubicBezTo>
                <a:lnTo>
                  <a:pt x="67" y="105"/>
                </a:lnTo>
                <a:close/>
                <a:moveTo>
                  <a:pt x="215" y="202"/>
                </a:moveTo>
                <a:cubicBezTo>
                  <a:pt x="215" y="264"/>
                  <a:pt x="215" y="264"/>
                  <a:pt x="215" y="264"/>
                </a:cubicBezTo>
                <a:cubicBezTo>
                  <a:pt x="177" y="264"/>
                  <a:pt x="177" y="264"/>
                  <a:pt x="177" y="264"/>
                </a:cubicBezTo>
                <a:cubicBezTo>
                  <a:pt x="177" y="210"/>
                  <a:pt x="177" y="210"/>
                  <a:pt x="177" y="210"/>
                </a:cubicBezTo>
                <a:cubicBezTo>
                  <a:pt x="165" y="210"/>
                  <a:pt x="165" y="210"/>
                  <a:pt x="165" y="210"/>
                </a:cubicBezTo>
                <a:cubicBezTo>
                  <a:pt x="165" y="264"/>
                  <a:pt x="165" y="264"/>
                  <a:pt x="165" y="264"/>
                </a:cubicBezTo>
                <a:cubicBezTo>
                  <a:pt x="52" y="264"/>
                  <a:pt x="52" y="264"/>
                  <a:pt x="52" y="264"/>
                </a:cubicBezTo>
                <a:cubicBezTo>
                  <a:pt x="52" y="210"/>
                  <a:pt x="52" y="210"/>
                  <a:pt x="52" y="210"/>
                </a:cubicBezTo>
                <a:cubicBezTo>
                  <a:pt x="40" y="210"/>
                  <a:pt x="40" y="210"/>
                  <a:pt x="40" y="210"/>
                </a:cubicBezTo>
                <a:cubicBezTo>
                  <a:pt x="40" y="264"/>
                  <a:pt x="40" y="264"/>
                  <a:pt x="40" y="264"/>
                </a:cubicBezTo>
                <a:cubicBezTo>
                  <a:pt x="3" y="264"/>
                  <a:pt x="3" y="264"/>
                  <a:pt x="3" y="264"/>
                </a:cubicBezTo>
                <a:cubicBezTo>
                  <a:pt x="3" y="202"/>
                  <a:pt x="3" y="202"/>
                  <a:pt x="3" y="202"/>
                </a:cubicBezTo>
                <a:cubicBezTo>
                  <a:pt x="3" y="202"/>
                  <a:pt x="0" y="155"/>
                  <a:pt x="64" y="154"/>
                </a:cubicBezTo>
                <a:cubicBezTo>
                  <a:pt x="99" y="154"/>
                  <a:pt x="99" y="154"/>
                  <a:pt x="99" y="154"/>
                </a:cubicBezTo>
                <a:cubicBezTo>
                  <a:pt x="111" y="174"/>
                  <a:pt x="111" y="174"/>
                  <a:pt x="111" y="174"/>
                </a:cubicBezTo>
                <a:cubicBezTo>
                  <a:pt x="124" y="154"/>
                  <a:pt x="124" y="154"/>
                  <a:pt x="124" y="154"/>
                </a:cubicBezTo>
                <a:cubicBezTo>
                  <a:pt x="154" y="154"/>
                  <a:pt x="154" y="154"/>
                  <a:pt x="154" y="154"/>
                </a:cubicBezTo>
                <a:cubicBezTo>
                  <a:pt x="154" y="154"/>
                  <a:pt x="211" y="153"/>
                  <a:pt x="215" y="202"/>
                </a:cubicBezTo>
                <a:close/>
                <a:moveTo>
                  <a:pt x="122" y="195"/>
                </a:moveTo>
                <a:cubicBezTo>
                  <a:pt x="112" y="177"/>
                  <a:pt x="112" y="177"/>
                  <a:pt x="112" y="177"/>
                </a:cubicBezTo>
                <a:cubicBezTo>
                  <a:pt x="101" y="195"/>
                  <a:pt x="101" y="195"/>
                  <a:pt x="101" y="195"/>
                </a:cubicBezTo>
                <a:cubicBezTo>
                  <a:pt x="112" y="247"/>
                  <a:pt x="112" y="247"/>
                  <a:pt x="112" y="247"/>
                </a:cubicBezTo>
                <a:lnTo>
                  <a:pt x="122" y="195"/>
                </a:lnTo>
                <a:close/>
                <a:moveTo>
                  <a:pt x="48" y="71"/>
                </a:moveTo>
                <a:cubicBezTo>
                  <a:pt x="44" y="25"/>
                  <a:pt x="44" y="25"/>
                  <a:pt x="44" y="25"/>
                </a:cubicBezTo>
                <a:cubicBezTo>
                  <a:pt x="40" y="71"/>
                  <a:pt x="40" y="71"/>
                  <a:pt x="40" y="71"/>
                </a:cubicBezTo>
                <a:cubicBezTo>
                  <a:pt x="44" y="84"/>
                  <a:pt x="44" y="84"/>
                  <a:pt x="44" y="84"/>
                </a:cubicBezTo>
                <a:lnTo>
                  <a:pt x="48" y="71"/>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3675123" y="612391"/>
            <a:ext cx="1703703"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仿真实现</a:t>
            </a:r>
            <a:r>
              <a:rPr lang="en-US" altLang="zh-CN" sz="1400" dirty="0" smtClean="0">
                <a:solidFill>
                  <a:schemeClr val="accent1"/>
                </a:solidFill>
                <a:latin typeface="微软雅黑" panose="020B0503020204020204" pitchFamily="34" charset="-122"/>
                <a:ea typeface="微软雅黑" panose="020B0503020204020204" pitchFamily="34" charset="-122"/>
              </a:rPr>
              <a:t>--</a:t>
            </a:r>
            <a:r>
              <a:rPr lang="zh-CN" altLang="en-US" sz="1200" dirty="0" smtClean="0">
                <a:solidFill>
                  <a:schemeClr val="accent1"/>
                </a:solidFill>
                <a:latin typeface="微软雅黑" panose="020B0503020204020204" pitchFamily="34" charset="-122"/>
                <a:ea typeface="微软雅黑" panose="020B0503020204020204" pitchFamily="34" charset="-122"/>
              </a:rPr>
              <a:t>系统结构</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grpSp>
        <p:nvGrpSpPr>
          <p:cNvPr id="12" name="组合 11"/>
          <p:cNvGrpSpPr/>
          <p:nvPr/>
        </p:nvGrpSpPr>
        <p:grpSpPr>
          <a:xfrm>
            <a:off x="3501058" y="624107"/>
            <a:ext cx="265547" cy="266722"/>
            <a:chOff x="5394325" y="2859088"/>
            <a:chExt cx="358775" cy="360362"/>
          </a:xfrm>
          <a:solidFill>
            <a:schemeClr val="accent1"/>
          </a:solidFill>
        </p:grpSpPr>
        <p:sp>
          <p:nvSpPr>
            <p:cNvPr id="13"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4"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7"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aphicFrame>
        <p:nvGraphicFramePr>
          <p:cNvPr id="6" name="对象 5"/>
          <p:cNvGraphicFramePr>
            <a:graphicFrameLocks noChangeAspect="1"/>
          </p:cNvGraphicFramePr>
          <p:nvPr>
            <p:extLst>
              <p:ext uri="{D42A27DB-BD31-4B8C-83A1-F6EECF244321}">
                <p14:modId xmlns:p14="http://schemas.microsoft.com/office/powerpoint/2010/main" val="192788087"/>
              </p:ext>
            </p:extLst>
          </p:nvPr>
        </p:nvGraphicFramePr>
        <p:xfrm>
          <a:off x="408049" y="1077616"/>
          <a:ext cx="5273675" cy="1882775"/>
        </p:xfrm>
        <a:graphic>
          <a:graphicData uri="http://schemas.openxmlformats.org/presentationml/2006/ole">
            <mc:AlternateContent xmlns:mc="http://schemas.openxmlformats.org/markup-compatibility/2006">
              <mc:Choice xmlns:v="urn:schemas-microsoft-com:vml" Requires="v">
                <p:oleObj spid="_x0000_s3446" name="Visio" r:id="rId5" imgW="10563326" imgH="3771782" progId="Visio.Drawing.15">
                  <p:embed/>
                </p:oleObj>
              </mc:Choice>
              <mc:Fallback>
                <p:oleObj name="Visio" r:id="rId5" imgW="10563326" imgH="3771782" progId="Visio.Drawing.15">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049" y="1077616"/>
                        <a:ext cx="5273675" cy="188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858801624"/>
              </p:ext>
            </p:extLst>
          </p:nvPr>
        </p:nvGraphicFramePr>
        <p:xfrm>
          <a:off x="420749" y="3117839"/>
          <a:ext cx="5260975" cy="1822450"/>
        </p:xfrm>
        <a:graphic>
          <a:graphicData uri="http://schemas.openxmlformats.org/presentationml/2006/ole">
            <mc:AlternateContent xmlns:mc="http://schemas.openxmlformats.org/markup-compatibility/2006">
              <mc:Choice xmlns:v="urn:schemas-microsoft-com:vml" Requires="v">
                <p:oleObj spid="_x0000_s3447" name="Visio" r:id="rId7" imgW="10686959" imgH="3686213" progId="Visio.Drawing.15">
                  <p:embed/>
                </p:oleObj>
              </mc:Choice>
              <mc:Fallback>
                <p:oleObj name="Visio" r:id="rId7" imgW="10686959" imgH="3686213" progId="Visio.Drawing.15">
                  <p:embed/>
                  <p:pic>
                    <p:nvPicPr>
                      <p:cNvPr id="0" name="Object 7"/>
                      <p:cNvPicPr>
                        <a:picLocks noChangeAspect="1" noChangeArrowheads="1"/>
                      </p:cNvPicPr>
                      <p:nvPr/>
                    </p:nvPicPr>
                    <p:blipFill>
                      <a:blip r:embed="rId8"/>
                      <a:srcRect/>
                      <a:stretch>
                        <a:fillRect/>
                      </a:stretch>
                    </p:blipFill>
                    <p:spPr bwMode="auto">
                      <a:xfrm>
                        <a:off x="420749" y="3117839"/>
                        <a:ext cx="5260975" cy="182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矩形 20"/>
          <p:cNvSpPr/>
          <p:nvPr/>
        </p:nvSpPr>
        <p:spPr>
          <a:xfrm>
            <a:off x="5834375" y="1432618"/>
            <a:ext cx="975211" cy="307777"/>
          </a:xfrm>
          <a:prstGeom prst="rect">
            <a:avLst/>
          </a:prstGeom>
        </p:spPr>
        <p:txBody>
          <a:bodyPr wrap="squar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Turbo </a:t>
            </a:r>
            <a:r>
              <a:rPr lang="zh-CN" altLang="en-US" sz="1400" dirty="0" smtClean="0">
                <a:solidFill>
                  <a:schemeClr val="accent1"/>
                </a:solidFill>
                <a:latin typeface="微软雅黑" panose="020B0503020204020204" pitchFamily="34" charset="-122"/>
                <a:ea typeface="微软雅黑" panose="020B0503020204020204" pitchFamily="34" charset="-122"/>
              </a:rPr>
              <a:t>码</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22" name="矩形 21"/>
          <p:cNvSpPr/>
          <p:nvPr/>
        </p:nvSpPr>
        <p:spPr>
          <a:xfrm>
            <a:off x="6809586" y="1432618"/>
            <a:ext cx="975211"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星座调制</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23" name="矩形 22"/>
          <p:cNvSpPr/>
          <p:nvPr/>
        </p:nvSpPr>
        <p:spPr>
          <a:xfrm>
            <a:off x="7720249" y="1432618"/>
            <a:ext cx="975211"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速率</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33" name="矩形 32"/>
          <p:cNvSpPr/>
          <p:nvPr/>
        </p:nvSpPr>
        <p:spPr>
          <a:xfrm>
            <a:off x="5834375" y="1740395"/>
            <a:ext cx="975211" cy="307777"/>
          </a:xfrm>
          <a:prstGeom prst="rect">
            <a:avLst/>
          </a:prstGeom>
        </p:spPr>
        <p:txBody>
          <a:bodyPr wrap="squar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1/2</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34" name="矩形 33"/>
          <p:cNvSpPr/>
          <p:nvPr/>
        </p:nvSpPr>
        <p:spPr>
          <a:xfrm>
            <a:off x="6809586" y="1740395"/>
            <a:ext cx="975211" cy="307777"/>
          </a:xfrm>
          <a:prstGeom prst="rect">
            <a:avLst/>
          </a:prstGeom>
        </p:spPr>
        <p:txBody>
          <a:bodyPr wrap="squar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16QAM</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35" name="矩形 34"/>
          <p:cNvSpPr/>
          <p:nvPr/>
        </p:nvSpPr>
        <p:spPr>
          <a:xfrm>
            <a:off x="7720249" y="1740395"/>
            <a:ext cx="975211" cy="307777"/>
          </a:xfrm>
          <a:prstGeom prst="rect">
            <a:avLst/>
          </a:prstGeom>
        </p:spPr>
        <p:txBody>
          <a:bodyPr wrap="squar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54Mbps</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42" name="矩形 41"/>
          <p:cNvSpPr/>
          <p:nvPr/>
        </p:nvSpPr>
        <p:spPr>
          <a:xfrm>
            <a:off x="5834375" y="2048172"/>
            <a:ext cx="975211"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2</a:t>
            </a:r>
            <a:r>
              <a:rPr lang="en-US" altLang="zh-CN" sz="1400" dirty="0" smtClean="0">
                <a:solidFill>
                  <a:schemeClr val="accent1"/>
                </a:solidFill>
                <a:latin typeface="微软雅黑" panose="020B0503020204020204" pitchFamily="34" charset="-122"/>
                <a:ea typeface="微软雅黑" panose="020B0503020204020204" pitchFamily="34" charset="-122"/>
              </a:rPr>
              <a:t>/3</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43" name="矩形 42"/>
          <p:cNvSpPr/>
          <p:nvPr/>
        </p:nvSpPr>
        <p:spPr>
          <a:xfrm>
            <a:off x="6809586" y="2048172"/>
            <a:ext cx="975211" cy="307777"/>
          </a:xfrm>
          <a:prstGeom prst="rect">
            <a:avLst/>
          </a:prstGeom>
        </p:spPr>
        <p:txBody>
          <a:bodyPr wrap="squar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QPSK</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44" name="矩形 43"/>
          <p:cNvSpPr/>
          <p:nvPr/>
        </p:nvSpPr>
        <p:spPr>
          <a:xfrm>
            <a:off x="7720249" y="2048172"/>
            <a:ext cx="975211" cy="307777"/>
          </a:xfrm>
          <a:prstGeom prst="rect">
            <a:avLst/>
          </a:prstGeom>
        </p:spPr>
        <p:txBody>
          <a:bodyPr wrap="squar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36Mbps</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45" name="矩形 44"/>
          <p:cNvSpPr/>
          <p:nvPr/>
        </p:nvSpPr>
        <p:spPr>
          <a:xfrm>
            <a:off x="5834375" y="2355949"/>
            <a:ext cx="975211" cy="307777"/>
          </a:xfrm>
          <a:prstGeom prst="rect">
            <a:avLst/>
          </a:prstGeom>
        </p:spPr>
        <p:txBody>
          <a:bodyPr wrap="squar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1/3</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46" name="矩形 45"/>
          <p:cNvSpPr/>
          <p:nvPr/>
        </p:nvSpPr>
        <p:spPr>
          <a:xfrm>
            <a:off x="6809586" y="2355949"/>
            <a:ext cx="975211" cy="307777"/>
          </a:xfrm>
          <a:prstGeom prst="rect">
            <a:avLst/>
          </a:prstGeom>
        </p:spPr>
        <p:txBody>
          <a:bodyPr wrap="squar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QPSK</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47" name="矩形 46"/>
          <p:cNvSpPr/>
          <p:nvPr/>
        </p:nvSpPr>
        <p:spPr>
          <a:xfrm>
            <a:off x="7720249" y="2355949"/>
            <a:ext cx="975211"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1</a:t>
            </a:r>
            <a:r>
              <a:rPr lang="en-US" altLang="zh-CN" sz="1400" dirty="0" smtClean="0">
                <a:solidFill>
                  <a:schemeClr val="accent1"/>
                </a:solidFill>
                <a:latin typeface="微软雅黑" panose="020B0503020204020204" pitchFamily="34" charset="-122"/>
                <a:ea typeface="微软雅黑" panose="020B0503020204020204" pitchFamily="34" charset="-122"/>
              </a:rPr>
              <a:t>8Mbps</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48" name="矩形 47"/>
          <p:cNvSpPr/>
          <p:nvPr/>
        </p:nvSpPr>
        <p:spPr>
          <a:xfrm>
            <a:off x="5834375" y="1085841"/>
            <a:ext cx="2406693"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在</a:t>
            </a:r>
            <a:r>
              <a:rPr lang="en-US" altLang="zh-CN" sz="1400" dirty="0" smtClean="0">
                <a:solidFill>
                  <a:schemeClr val="accent1"/>
                </a:solidFill>
                <a:latin typeface="微软雅黑" panose="020B0503020204020204" pitchFamily="34" charset="-122"/>
                <a:ea typeface="微软雅黑" panose="020B0503020204020204" pitchFamily="34" charset="-122"/>
              </a:rPr>
              <a:t>30M</a:t>
            </a:r>
            <a:r>
              <a:rPr lang="zh-CN" altLang="en-US" sz="1400" dirty="0" smtClean="0">
                <a:solidFill>
                  <a:schemeClr val="accent1"/>
                </a:solidFill>
                <a:latin typeface="微软雅黑" panose="020B0503020204020204" pitchFamily="34" charset="-122"/>
                <a:ea typeface="微软雅黑" panose="020B0503020204020204" pitchFamily="34" charset="-122"/>
              </a:rPr>
              <a:t>带宽可用的情况下：</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9" name="矩形 8"/>
          <p:cNvSpPr/>
          <p:nvPr/>
        </p:nvSpPr>
        <p:spPr>
          <a:xfrm>
            <a:off x="5834375" y="3117839"/>
            <a:ext cx="2806819" cy="1169551"/>
          </a:xfrm>
          <a:prstGeom prst="rect">
            <a:avLst/>
          </a:prstGeom>
        </p:spPr>
        <p:txBody>
          <a:bodyPr wrap="square">
            <a:spAutoFit/>
          </a:bodyPr>
          <a:lstStyle/>
          <a:p>
            <a:r>
              <a:rPr lang="zh-CN" altLang="en-US" sz="1400" dirty="0" smtClean="0">
                <a:solidFill>
                  <a:schemeClr val="accent1"/>
                </a:solidFill>
                <a:latin typeface="+mj-ea"/>
                <a:ea typeface="+mj-ea"/>
              </a:rPr>
              <a:t>      以</a:t>
            </a:r>
            <a:r>
              <a:rPr lang="en-US" altLang="zh-CN" sz="1400" dirty="0" smtClean="0">
                <a:solidFill>
                  <a:schemeClr val="accent1"/>
                </a:solidFill>
                <a:latin typeface="+mj-ea"/>
                <a:ea typeface="+mj-ea"/>
              </a:rPr>
              <a:t>10</a:t>
            </a:r>
            <a:r>
              <a:rPr lang="zh-CN" altLang="en-US" sz="1400" dirty="0">
                <a:solidFill>
                  <a:schemeClr val="accent1"/>
                </a:solidFill>
                <a:latin typeface="+mj-ea"/>
                <a:ea typeface="+mj-ea"/>
              </a:rPr>
              <a:t>个</a:t>
            </a:r>
            <a:r>
              <a:rPr lang="zh-CN" altLang="en-US" sz="1400" dirty="0" smtClean="0">
                <a:solidFill>
                  <a:schemeClr val="accent1"/>
                </a:solidFill>
                <a:latin typeface="+mj-ea"/>
                <a:ea typeface="+mj-ea"/>
              </a:rPr>
              <a:t>数据帧为单位，导频</a:t>
            </a:r>
            <a:r>
              <a:rPr lang="zh-CN" altLang="en-US" sz="1400" dirty="0">
                <a:solidFill>
                  <a:schemeClr val="accent1"/>
                </a:solidFill>
                <a:latin typeface="+mj-ea"/>
                <a:ea typeface="+mj-ea"/>
              </a:rPr>
              <a:t>部分完全相同</a:t>
            </a:r>
            <a:r>
              <a:rPr lang="zh-CN" altLang="en-US" sz="1400" dirty="0" smtClean="0">
                <a:solidFill>
                  <a:schemeClr val="accent1"/>
                </a:solidFill>
                <a:latin typeface="+mj-ea"/>
                <a:ea typeface="+mj-ea"/>
              </a:rPr>
              <a:t>，数据部分是编码</a:t>
            </a:r>
            <a:r>
              <a:rPr lang="zh-CN" altLang="en-US" sz="1400" dirty="0">
                <a:solidFill>
                  <a:schemeClr val="accent1"/>
                </a:solidFill>
                <a:latin typeface="+mj-ea"/>
                <a:ea typeface="+mj-ea"/>
              </a:rPr>
              <a:t>完之后的数据的重复序列，在接收端会将所有的重复序列合并</a:t>
            </a:r>
            <a:r>
              <a:rPr lang="zh-CN" altLang="en-US" sz="1400" dirty="0" smtClean="0">
                <a:solidFill>
                  <a:schemeClr val="accent1"/>
                </a:solidFill>
                <a:latin typeface="+mj-ea"/>
                <a:ea typeface="+mj-ea"/>
              </a:rPr>
              <a:t>，用于</a:t>
            </a:r>
            <a:r>
              <a:rPr lang="zh-CN" altLang="en-US" sz="1400" dirty="0">
                <a:solidFill>
                  <a:schemeClr val="accent1"/>
                </a:solidFill>
                <a:latin typeface="+mj-ea"/>
                <a:ea typeface="+mj-ea"/>
              </a:rPr>
              <a:t>获得抗干扰</a:t>
            </a:r>
            <a:r>
              <a:rPr lang="zh-CN" altLang="en-US" sz="1400" dirty="0" smtClean="0">
                <a:solidFill>
                  <a:schemeClr val="accent1"/>
                </a:solidFill>
                <a:latin typeface="+mj-ea"/>
                <a:ea typeface="+mj-ea"/>
              </a:rPr>
              <a:t>增益</a:t>
            </a:r>
            <a:endParaRPr lang="zh-CN" altLang="en-US" sz="1400" dirty="0">
              <a:solidFill>
                <a:schemeClr val="accent1"/>
              </a:solidFill>
              <a:latin typeface="+mj-ea"/>
              <a:ea typeface="+mj-ea"/>
            </a:endParaRPr>
          </a:p>
        </p:txBody>
      </p:sp>
    </p:spTree>
    <p:extLst>
      <p:ext uri="{BB962C8B-B14F-4D97-AF65-F5344CB8AC3E}">
        <p14:creationId xmlns:p14="http://schemas.microsoft.com/office/powerpoint/2010/main" val="925442469"/>
      </p:ext>
    </p:extLst>
  </p:cSld>
  <p:clrMapOvr>
    <a:masterClrMapping/>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30" name="矩形 29"/>
          <p:cNvSpPr/>
          <p:nvPr/>
        </p:nvSpPr>
        <p:spPr>
          <a:xfrm>
            <a:off x="3675123" y="612391"/>
            <a:ext cx="1703703"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仿真实现</a:t>
            </a:r>
            <a:r>
              <a:rPr lang="en-US" altLang="zh-CN" sz="1400" dirty="0" smtClean="0">
                <a:solidFill>
                  <a:schemeClr val="accent1"/>
                </a:solidFill>
                <a:latin typeface="微软雅黑" panose="020B0503020204020204" pitchFamily="34" charset="-122"/>
                <a:ea typeface="微软雅黑" panose="020B0503020204020204" pitchFamily="34" charset="-122"/>
              </a:rPr>
              <a:t>--</a:t>
            </a:r>
            <a:r>
              <a:rPr lang="zh-CN" altLang="en-US" sz="1200" dirty="0" smtClean="0">
                <a:solidFill>
                  <a:schemeClr val="accent1"/>
                </a:solidFill>
                <a:latin typeface="微软雅黑" panose="020B0503020204020204" pitchFamily="34" charset="-122"/>
                <a:ea typeface="微软雅黑" panose="020B0503020204020204" pitchFamily="34" charset="-122"/>
              </a:rPr>
              <a:t>导频设计</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3501058" y="624107"/>
            <a:ext cx="265547" cy="266722"/>
            <a:chOff x="5394325" y="2859088"/>
            <a:chExt cx="358775" cy="360362"/>
          </a:xfrm>
          <a:solidFill>
            <a:schemeClr val="accent1"/>
          </a:solidFill>
        </p:grpSpPr>
        <p:sp>
          <p:nvSpPr>
            <p:cNvPr id="32"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6"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7"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8"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9"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0"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41" name="矩形 40"/>
          <p:cNvSpPr/>
          <p:nvPr/>
        </p:nvSpPr>
        <p:spPr>
          <a:xfrm>
            <a:off x="715707" y="990702"/>
            <a:ext cx="2329180" cy="523220"/>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业务信道</a:t>
            </a:r>
            <a:endParaRPr lang="en-US" altLang="zh-CN" sz="1400" dirty="0" smtClean="0">
              <a:solidFill>
                <a:schemeClr val="accent1"/>
              </a:solidFill>
              <a:latin typeface="微软雅黑" panose="020B0503020204020204" pitchFamily="34" charset="-122"/>
              <a:ea typeface="微软雅黑" panose="020B0503020204020204" pitchFamily="34" charset="-122"/>
            </a:endParaRPr>
          </a:p>
          <a:p>
            <a:pPr algn="ctr"/>
            <a:r>
              <a:rPr lang="zh-CN" altLang="en-US" sz="1400" dirty="0" smtClean="0">
                <a:solidFill>
                  <a:schemeClr val="accent1"/>
                </a:solidFill>
                <a:latin typeface="微软雅黑" panose="020B0503020204020204" pitchFamily="34" charset="-122"/>
                <a:ea typeface="微软雅黑" panose="020B0503020204020204" pitchFamily="34" charset="-122"/>
              </a:rPr>
              <a:t>块状导频</a:t>
            </a:r>
            <a:r>
              <a:rPr lang="en-US" altLang="zh-CN" sz="1400" dirty="0" err="1" smtClean="0">
                <a:solidFill>
                  <a:schemeClr val="accent1"/>
                </a:solidFill>
                <a:latin typeface="微软雅黑" panose="020B0503020204020204" pitchFamily="34" charset="-122"/>
                <a:ea typeface="微软雅黑" panose="020B0503020204020204" pitchFamily="34" charset="-122"/>
              </a:rPr>
              <a:t>Zadoff</a:t>
            </a:r>
            <a:r>
              <a:rPr lang="en-US" altLang="zh-CN" sz="1400" dirty="0" smtClean="0">
                <a:solidFill>
                  <a:schemeClr val="accent1"/>
                </a:solidFill>
                <a:latin typeface="微软雅黑" panose="020B0503020204020204" pitchFamily="34" charset="-122"/>
                <a:ea typeface="微软雅黑" panose="020B0503020204020204" pitchFamily="34" charset="-122"/>
              </a:rPr>
              <a:t>-Chu</a:t>
            </a:r>
            <a:r>
              <a:rPr lang="zh-CN" altLang="en-US" sz="1400" dirty="0" smtClean="0">
                <a:solidFill>
                  <a:schemeClr val="accent1"/>
                </a:solidFill>
                <a:latin typeface="微软雅黑" panose="020B0503020204020204" pitchFamily="34" charset="-122"/>
                <a:ea typeface="微软雅黑" panose="020B0503020204020204" pitchFamily="34" charset="-122"/>
              </a:rPr>
              <a:t>序列</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337605" y="206475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786447798"/>
              </p:ext>
            </p:extLst>
          </p:nvPr>
        </p:nvGraphicFramePr>
        <p:xfrm>
          <a:off x="337605" y="1634686"/>
          <a:ext cx="3429000" cy="762000"/>
        </p:xfrm>
        <a:graphic>
          <a:graphicData uri="http://schemas.openxmlformats.org/presentationml/2006/ole">
            <mc:AlternateContent xmlns:mc="http://schemas.openxmlformats.org/markup-compatibility/2006">
              <mc:Choice xmlns:v="urn:schemas-microsoft-com:vml" Requires="v">
                <p:oleObj spid="_x0000_s4763" r:id="rId5" imgW="3416300" imgH="736600" progId="Equation.DSMT4">
                  <p:embed/>
                </p:oleObj>
              </mc:Choice>
              <mc:Fallback>
                <p:oleObj r:id="rId5" imgW="3416300" imgH="7366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605" y="1634686"/>
                        <a:ext cx="34290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535090710"/>
              </p:ext>
            </p:extLst>
          </p:nvPr>
        </p:nvGraphicFramePr>
        <p:xfrm>
          <a:off x="359048" y="2609215"/>
          <a:ext cx="3207809" cy="2359205"/>
        </p:xfrm>
        <a:graphic>
          <a:graphicData uri="http://schemas.openxmlformats.org/presentationml/2006/ole">
            <mc:AlternateContent xmlns:mc="http://schemas.openxmlformats.org/markup-compatibility/2006">
              <mc:Choice xmlns:v="urn:schemas-microsoft-com:vml" Requires="v">
                <p:oleObj spid="_x0000_s4764" name="Visio" r:id="rId7" imgW="8105784" imgH="5981728" progId="Visio.Drawing.15">
                  <p:embed/>
                </p:oleObj>
              </mc:Choice>
              <mc:Fallback>
                <p:oleObj name="Visio" r:id="rId7" imgW="8105784" imgH="5981728" progId="Visio.Drawing.15">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9048" y="2609215"/>
                        <a:ext cx="3207809" cy="2359205"/>
                      </a:xfrm>
                      <a:prstGeom prst="rect">
                        <a:avLst/>
                      </a:prstGeom>
                      <a:noFill/>
                    </p:spPr>
                  </p:pic>
                </p:oleObj>
              </mc:Fallback>
            </mc:AlternateContent>
          </a:graphicData>
        </a:graphic>
      </p:graphicFrame>
      <p:sp>
        <p:nvSpPr>
          <p:cNvPr id="49" name="矩形 48"/>
          <p:cNvSpPr/>
          <p:nvPr/>
        </p:nvSpPr>
        <p:spPr>
          <a:xfrm>
            <a:off x="4831415" y="958070"/>
            <a:ext cx="2329180" cy="523220"/>
          </a:xfrm>
          <a:prstGeom prst="rect">
            <a:avLst/>
          </a:prstGeom>
        </p:spPr>
        <p:txBody>
          <a:bodyPr wrap="square">
            <a:spAutoFit/>
          </a:bodyPr>
          <a:lstStyle/>
          <a:p>
            <a:pPr algn="ctr"/>
            <a:r>
              <a:rPr lang="zh-CN" altLang="en-US" sz="1400" dirty="0">
                <a:solidFill>
                  <a:schemeClr val="accent1"/>
                </a:solidFill>
                <a:latin typeface="微软雅黑" panose="020B0503020204020204" pitchFamily="34" charset="-122"/>
                <a:ea typeface="微软雅黑" panose="020B0503020204020204" pitchFamily="34" charset="-122"/>
              </a:rPr>
              <a:t>控制</a:t>
            </a:r>
            <a:r>
              <a:rPr lang="zh-CN" altLang="en-US" sz="1400" dirty="0" smtClean="0">
                <a:solidFill>
                  <a:schemeClr val="accent1"/>
                </a:solidFill>
                <a:latin typeface="微软雅黑" panose="020B0503020204020204" pitchFamily="34" charset="-122"/>
                <a:ea typeface="微软雅黑" panose="020B0503020204020204" pitchFamily="34" charset="-122"/>
              </a:rPr>
              <a:t>信道</a:t>
            </a:r>
            <a:endParaRPr lang="en-US" altLang="zh-CN" sz="1400" dirty="0" smtClean="0">
              <a:solidFill>
                <a:schemeClr val="accent1"/>
              </a:solidFill>
              <a:latin typeface="微软雅黑" panose="020B0503020204020204" pitchFamily="34" charset="-122"/>
              <a:ea typeface="微软雅黑" panose="020B0503020204020204" pitchFamily="34" charset="-122"/>
            </a:endParaRPr>
          </a:p>
          <a:p>
            <a:pPr algn="ctr"/>
            <a:r>
              <a:rPr lang="zh-CN" altLang="en-US" sz="1400" dirty="0">
                <a:solidFill>
                  <a:schemeClr val="accent1"/>
                </a:solidFill>
                <a:latin typeface="微软雅黑" panose="020B0503020204020204" pitchFamily="34" charset="-122"/>
                <a:ea typeface="微软雅黑" panose="020B0503020204020204" pitchFamily="34" charset="-122"/>
              </a:rPr>
              <a:t>广义分层格雷序列</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sp>
        <p:nvSpPr>
          <p:cNvPr id="1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2699593724"/>
              </p:ext>
            </p:extLst>
          </p:nvPr>
        </p:nvGraphicFramePr>
        <p:xfrm>
          <a:off x="4936190" y="1480567"/>
          <a:ext cx="2057400" cy="914400"/>
        </p:xfrm>
        <a:graphic>
          <a:graphicData uri="http://schemas.openxmlformats.org/presentationml/2006/ole">
            <mc:AlternateContent xmlns:mc="http://schemas.openxmlformats.org/markup-compatibility/2006">
              <mc:Choice xmlns:v="urn:schemas-microsoft-com:vml" Requires="v">
                <p:oleObj spid="_x0000_s4765" r:id="rId9" imgW="2019300" imgH="939800" progId="Equation.DSMT4">
                  <p:embed/>
                </p:oleObj>
              </mc:Choice>
              <mc:Fallback>
                <p:oleObj r:id="rId9" imgW="2019300" imgH="9398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36190" y="1480567"/>
                        <a:ext cx="2057400" cy="914400"/>
                      </a:xfrm>
                      <a:prstGeom prst="rect">
                        <a:avLst/>
                      </a:prstGeom>
                      <a:noFill/>
                    </p:spPr>
                  </p:pic>
                </p:oleObj>
              </mc:Fallback>
            </mc:AlternateContent>
          </a:graphicData>
        </a:graphic>
      </p:graphicFrame>
      <p:sp>
        <p:nvSpPr>
          <p:cNvPr id="20" name="Rectangle 26"/>
          <p:cNvSpPr>
            <a:spLocks noChangeArrowheads="1"/>
          </p:cNvSpPr>
          <p:nvPr/>
        </p:nvSpPr>
        <p:spPr bwMode="auto">
          <a:xfrm>
            <a:off x="5240082" y="267911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对象 23"/>
          <p:cNvGraphicFramePr>
            <a:graphicFrameLocks noChangeAspect="1"/>
          </p:cNvGraphicFramePr>
          <p:nvPr>
            <p:extLst>
              <p:ext uri="{D42A27DB-BD31-4B8C-83A1-F6EECF244321}">
                <p14:modId xmlns:p14="http://schemas.microsoft.com/office/powerpoint/2010/main" val="2297787847"/>
              </p:ext>
            </p:extLst>
          </p:nvPr>
        </p:nvGraphicFramePr>
        <p:xfrm>
          <a:off x="4936190" y="2453510"/>
          <a:ext cx="2667000" cy="228600"/>
        </p:xfrm>
        <a:graphic>
          <a:graphicData uri="http://schemas.openxmlformats.org/presentationml/2006/ole">
            <mc:AlternateContent xmlns:mc="http://schemas.openxmlformats.org/markup-compatibility/2006">
              <mc:Choice xmlns:v="urn:schemas-microsoft-com:vml" Requires="v">
                <p:oleObj spid="_x0000_s4766" r:id="rId11" imgW="2667000" imgH="241300" progId="Equation.DSMT4">
                  <p:embed/>
                </p:oleObj>
              </mc:Choice>
              <mc:Fallback>
                <p:oleObj r:id="rId11" imgW="2667000" imgH="241300" progId="Equation.DSMT4">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36190" y="2453510"/>
                        <a:ext cx="26670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 name="矩形 49"/>
          <p:cNvSpPr/>
          <p:nvPr/>
        </p:nvSpPr>
        <p:spPr>
          <a:xfrm>
            <a:off x="6232372" y="1439494"/>
            <a:ext cx="3249233" cy="430887"/>
          </a:xfrm>
          <a:prstGeom prst="rect">
            <a:avLst/>
          </a:prstGeom>
        </p:spPr>
        <p:txBody>
          <a:bodyPr wrap="square">
            <a:spAutoFit/>
          </a:bodyPr>
          <a:lstStyle/>
          <a:p>
            <a:pPr algn="ctr"/>
            <a:r>
              <a:rPr lang="zh-CN" altLang="en-US" sz="1100" dirty="0" smtClean="0">
                <a:solidFill>
                  <a:schemeClr val="accent1"/>
                </a:solidFill>
                <a:latin typeface="微软雅黑" panose="020B0503020204020204" pitchFamily="34" charset="-122"/>
                <a:ea typeface="微软雅黑" panose="020B0503020204020204" pitchFamily="34" charset="-122"/>
              </a:rPr>
              <a:t>遍历</a:t>
            </a:r>
            <a:r>
              <a:rPr lang="en-US" altLang="zh-CN" sz="1100" dirty="0" smtClean="0">
                <a:solidFill>
                  <a:schemeClr val="accent1"/>
                </a:solidFill>
                <a:latin typeface="微软雅黑" panose="020B0503020204020204" pitchFamily="34" charset="-122"/>
                <a:ea typeface="微软雅黑" panose="020B0503020204020204" pitchFamily="34" charset="-122"/>
              </a:rPr>
              <a:t>D</a:t>
            </a:r>
            <a:r>
              <a:rPr lang="zh-CN" altLang="en-US" sz="1100" dirty="0" smtClean="0">
                <a:solidFill>
                  <a:schemeClr val="accent1"/>
                </a:solidFill>
                <a:latin typeface="微软雅黑" panose="020B0503020204020204" pitchFamily="34" charset="-122"/>
                <a:ea typeface="微软雅黑" panose="020B0503020204020204" pitchFamily="34" charset="-122"/>
              </a:rPr>
              <a:t>与</a:t>
            </a:r>
            <a:r>
              <a:rPr lang="en-US" altLang="zh-CN" sz="1100" dirty="0" smtClean="0">
                <a:solidFill>
                  <a:schemeClr val="accent1"/>
                </a:solidFill>
                <a:latin typeface="微软雅黑" panose="020B0503020204020204" pitchFamily="34" charset="-122"/>
                <a:ea typeface="微软雅黑" panose="020B0503020204020204" pitchFamily="34" charset="-122"/>
              </a:rPr>
              <a:t>W</a:t>
            </a:r>
            <a:r>
              <a:rPr lang="zh-CN" altLang="en-US" sz="1100" dirty="0" smtClean="0">
                <a:solidFill>
                  <a:schemeClr val="accent1"/>
                </a:solidFill>
                <a:latin typeface="微软雅黑" panose="020B0503020204020204" pitchFamily="34" charset="-122"/>
                <a:ea typeface="微软雅黑" panose="020B0503020204020204" pitchFamily="34" charset="-122"/>
              </a:rPr>
              <a:t>，根据</a:t>
            </a:r>
            <a:r>
              <a:rPr lang="en-US" altLang="zh-CN" sz="1100" dirty="0" smtClean="0">
                <a:solidFill>
                  <a:schemeClr val="accent1"/>
                </a:solidFill>
                <a:latin typeface="微软雅黑" panose="020B0503020204020204" pitchFamily="34" charset="-122"/>
                <a:ea typeface="微软雅黑" panose="020B0503020204020204" pitchFamily="34" charset="-122"/>
              </a:rPr>
              <a:t>GHG</a:t>
            </a:r>
          </a:p>
          <a:p>
            <a:pPr algn="ctr"/>
            <a:r>
              <a:rPr lang="zh-CN" altLang="en-US" sz="1100" dirty="0" smtClean="0">
                <a:solidFill>
                  <a:schemeClr val="accent1"/>
                </a:solidFill>
                <a:latin typeface="微软雅黑" panose="020B0503020204020204" pitchFamily="34" charset="-122"/>
                <a:ea typeface="微软雅黑" panose="020B0503020204020204" pitchFamily="34" charset="-122"/>
              </a:rPr>
              <a:t>自相关旁瓣峰值确定</a:t>
            </a:r>
            <a:r>
              <a:rPr lang="en-US" altLang="zh-CN" sz="1100" dirty="0" smtClean="0">
                <a:solidFill>
                  <a:schemeClr val="accent1"/>
                </a:solidFill>
                <a:latin typeface="微软雅黑" panose="020B0503020204020204" pitchFamily="34" charset="-122"/>
                <a:ea typeface="微软雅黑" panose="020B0503020204020204" pitchFamily="34" charset="-122"/>
              </a:rPr>
              <a:t>D</a:t>
            </a:r>
            <a:r>
              <a:rPr lang="zh-CN" altLang="en-US" sz="1100" dirty="0" smtClean="0">
                <a:solidFill>
                  <a:schemeClr val="accent1"/>
                </a:solidFill>
                <a:latin typeface="微软雅黑" panose="020B0503020204020204" pitchFamily="34" charset="-122"/>
                <a:ea typeface="微软雅黑" panose="020B0503020204020204" pitchFamily="34" charset="-122"/>
              </a:rPr>
              <a:t>与</a:t>
            </a:r>
            <a:r>
              <a:rPr lang="en-US" altLang="zh-CN" sz="1100" dirty="0" smtClean="0">
                <a:solidFill>
                  <a:schemeClr val="accent1"/>
                </a:solidFill>
                <a:latin typeface="微软雅黑" panose="020B0503020204020204" pitchFamily="34" charset="-122"/>
                <a:ea typeface="微软雅黑" panose="020B0503020204020204" pitchFamily="34" charset="-122"/>
              </a:rPr>
              <a:t>W</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pic>
        <p:nvPicPr>
          <p:cNvPr id="51" name="图片 50"/>
          <p:cNvPicPr/>
          <p:nvPr/>
        </p:nvPicPr>
        <p:blipFill>
          <a:blip r:embed="rId13" cstate="print">
            <a:extLst>
              <a:ext uri="{28A0092B-C50C-407E-A947-70E740481C1C}">
                <a14:useLocalDpi xmlns:a14="http://schemas.microsoft.com/office/drawing/2010/main" val="0"/>
              </a:ext>
            </a:extLst>
          </a:blip>
          <a:stretch>
            <a:fillRect/>
          </a:stretch>
        </p:blipFill>
        <p:spPr>
          <a:xfrm>
            <a:off x="4831415" y="2682110"/>
            <a:ext cx="3279689" cy="2213414"/>
          </a:xfrm>
          <a:prstGeom prst="rect">
            <a:avLst/>
          </a:prstGeom>
        </p:spPr>
      </p:pic>
    </p:spTree>
    <p:extLst>
      <p:ext uri="{BB962C8B-B14F-4D97-AF65-F5344CB8AC3E}">
        <p14:creationId xmlns:p14="http://schemas.microsoft.com/office/powerpoint/2010/main" val="872804843"/>
      </p:ext>
    </p:extLst>
  </p:cSld>
  <p:clrMapOvr>
    <a:masterClrMapping/>
  </p:clrMapOvr>
  <p:transition spd="slow">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30" name="矩形 29"/>
          <p:cNvSpPr/>
          <p:nvPr/>
        </p:nvSpPr>
        <p:spPr>
          <a:xfrm>
            <a:off x="3675123" y="612391"/>
            <a:ext cx="1703703"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仿真实现</a:t>
            </a:r>
            <a:r>
              <a:rPr lang="en-US" altLang="zh-CN" sz="1400" dirty="0" smtClean="0">
                <a:solidFill>
                  <a:schemeClr val="accent1"/>
                </a:solidFill>
                <a:latin typeface="微软雅黑" panose="020B0503020204020204" pitchFamily="34" charset="-122"/>
                <a:ea typeface="微软雅黑" panose="020B0503020204020204" pitchFamily="34" charset="-122"/>
              </a:rPr>
              <a:t>--</a:t>
            </a:r>
            <a:r>
              <a:rPr lang="zh-CN" altLang="en-US" sz="1200" dirty="0" smtClean="0">
                <a:solidFill>
                  <a:schemeClr val="accent1"/>
                </a:solidFill>
                <a:latin typeface="微软雅黑" panose="020B0503020204020204" pitchFamily="34" charset="-122"/>
                <a:ea typeface="微软雅黑" panose="020B0503020204020204" pitchFamily="34" charset="-122"/>
              </a:rPr>
              <a:t>同步仿真</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3501058" y="624107"/>
            <a:ext cx="265547" cy="266722"/>
            <a:chOff x="5394325" y="2859088"/>
            <a:chExt cx="358775" cy="360362"/>
          </a:xfrm>
          <a:solidFill>
            <a:schemeClr val="accent1"/>
          </a:solidFill>
        </p:grpSpPr>
        <p:sp>
          <p:nvSpPr>
            <p:cNvPr id="32"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6"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7"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8"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9"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0"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26"/>
          <p:cNvSpPr>
            <a:spLocks noChangeArrowheads="1"/>
          </p:cNvSpPr>
          <p:nvPr/>
        </p:nvSpPr>
        <p:spPr bwMode="auto">
          <a:xfrm>
            <a:off x="5240082" y="267911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371960096"/>
              </p:ext>
            </p:extLst>
          </p:nvPr>
        </p:nvGraphicFramePr>
        <p:xfrm>
          <a:off x="1250048" y="1225189"/>
          <a:ext cx="2814637" cy="481012"/>
        </p:xfrm>
        <a:graphic>
          <a:graphicData uri="http://schemas.openxmlformats.org/presentationml/2006/ole">
            <mc:AlternateContent xmlns:mc="http://schemas.openxmlformats.org/markup-compatibility/2006">
              <mc:Choice xmlns:v="urn:schemas-microsoft-com:vml" Requires="v">
                <p:oleObj spid="_x0000_s5266" name="Visio" r:id="rId5" imgW="3743270" imgH="638123" progId="Visio.Drawing.15">
                  <p:embed/>
                </p:oleObj>
              </mc:Choice>
              <mc:Fallback>
                <p:oleObj name="Visio" r:id="rId5" imgW="3743270" imgH="638123" progId="Visio.Drawing.15">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0048" y="1225189"/>
                        <a:ext cx="2814637"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文本框 7"/>
          <p:cNvSpPr txBox="1"/>
          <p:nvPr/>
        </p:nvSpPr>
        <p:spPr>
          <a:xfrm>
            <a:off x="463014" y="1278127"/>
            <a:ext cx="704039" cy="300082"/>
          </a:xfrm>
          <a:prstGeom prst="rect">
            <a:avLst/>
          </a:prstGeom>
          <a:noFill/>
        </p:spPr>
        <p:txBody>
          <a:bodyPr wrap="none" rtlCol="0">
            <a:spAutoFit/>
          </a:bodyPr>
          <a:lstStyle/>
          <a:p>
            <a:r>
              <a:rPr lang="zh-CN" altLang="en-US" dirty="0" smtClean="0">
                <a:solidFill>
                  <a:schemeClr val="accent1"/>
                </a:solidFill>
              </a:rPr>
              <a:t>帧结构</a:t>
            </a:r>
            <a:endParaRPr lang="zh-CN" altLang="en-US" dirty="0">
              <a:solidFill>
                <a:schemeClr val="accent1"/>
              </a:solidFill>
            </a:endParaRPr>
          </a:p>
        </p:txBody>
      </p:sp>
      <p:sp>
        <p:nvSpPr>
          <p:cNvPr id="29" name="文本框 28"/>
          <p:cNvSpPr txBox="1"/>
          <p:nvPr/>
        </p:nvSpPr>
        <p:spPr>
          <a:xfrm>
            <a:off x="451945" y="1746086"/>
            <a:ext cx="530915" cy="300082"/>
          </a:xfrm>
          <a:prstGeom prst="rect">
            <a:avLst/>
          </a:prstGeom>
          <a:noFill/>
        </p:spPr>
        <p:txBody>
          <a:bodyPr wrap="none" rtlCol="0">
            <a:spAutoFit/>
          </a:bodyPr>
          <a:lstStyle/>
          <a:p>
            <a:r>
              <a:rPr lang="zh-CN" altLang="en-US" dirty="0">
                <a:solidFill>
                  <a:schemeClr val="accent1"/>
                </a:solidFill>
              </a:rPr>
              <a:t>导频</a:t>
            </a:r>
          </a:p>
        </p:txBody>
      </p:sp>
      <p:sp>
        <p:nvSpPr>
          <p:cNvPr id="33" name="文本框 32"/>
          <p:cNvSpPr txBox="1"/>
          <p:nvPr/>
        </p:nvSpPr>
        <p:spPr>
          <a:xfrm>
            <a:off x="1167053" y="1746086"/>
            <a:ext cx="1470274" cy="300082"/>
          </a:xfrm>
          <a:prstGeom prst="rect">
            <a:avLst/>
          </a:prstGeom>
          <a:noFill/>
        </p:spPr>
        <p:txBody>
          <a:bodyPr wrap="none" rtlCol="0">
            <a:spAutoFit/>
          </a:bodyPr>
          <a:lstStyle/>
          <a:p>
            <a:r>
              <a:rPr lang="en-US" altLang="zh-CN" dirty="0" smtClean="0">
                <a:solidFill>
                  <a:schemeClr val="accent1"/>
                </a:solidFill>
              </a:rPr>
              <a:t>16384</a:t>
            </a:r>
            <a:r>
              <a:rPr lang="zh-CN" altLang="en-US" dirty="0" smtClean="0">
                <a:solidFill>
                  <a:schemeClr val="accent1"/>
                </a:solidFill>
              </a:rPr>
              <a:t>点</a:t>
            </a:r>
            <a:r>
              <a:rPr lang="en-US" altLang="zh-CN" dirty="0" smtClean="0">
                <a:solidFill>
                  <a:schemeClr val="accent1"/>
                </a:solidFill>
              </a:rPr>
              <a:t>GHG</a:t>
            </a:r>
            <a:r>
              <a:rPr lang="zh-CN" altLang="en-US" dirty="0" smtClean="0">
                <a:solidFill>
                  <a:schemeClr val="accent1"/>
                </a:solidFill>
              </a:rPr>
              <a:t>序列</a:t>
            </a:r>
            <a:endParaRPr lang="zh-CN" altLang="en-US" dirty="0">
              <a:solidFill>
                <a:schemeClr val="accent1"/>
              </a:solidFill>
            </a:endParaRPr>
          </a:p>
        </p:txBody>
      </p:sp>
      <p:sp>
        <p:nvSpPr>
          <p:cNvPr id="34" name="文本框 33"/>
          <p:cNvSpPr txBox="1"/>
          <p:nvPr/>
        </p:nvSpPr>
        <p:spPr>
          <a:xfrm>
            <a:off x="451945" y="2086053"/>
            <a:ext cx="877163" cy="300082"/>
          </a:xfrm>
          <a:prstGeom prst="rect">
            <a:avLst/>
          </a:prstGeom>
          <a:noFill/>
        </p:spPr>
        <p:txBody>
          <a:bodyPr wrap="none" rtlCol="0">
            <a:spAutoFit/>
          </a:bodyPr>
          <a:lstStyle/>
          <a:p>
            <a:r>
              <a:rPr lang="zh-CN" altLang="en-US" dirty="0" smtClean="0">
                <a:solidFill>
                  <a:schemeClr val="accent1"/>
                </a:solidFill>
              </a:rPr>
              <a:t>调制方式</a:t>
            </a:r>
            <a:endParaRPr lang="zh-CN" altLang="en-US" dirty="0">
              <a:solidFill>
                <a:schemeClr val="accent1"/>
              </a:solidFill>
            </a:endParaRPr>
          </a:p>
        </p:txBody>
      </p:sp>
      <p:sp>
        <p:nvSpPr>
          <p:cNvPr id="35" name="文本框 34"/>
          <p:cNvSpPr txBox="1"/>
          <p:nvPr/>
        </p:nvSpPr>
        <p:spPr>
          <a:xfrm>
            <a:off x="1167053" y="2086053"/>
            <a:ext cx="553357" cy="300082"/>
          </a:xfrm>
          <a:prstGeom prst="rect">
            <a:avLst/>
          </a:prstGeom>
          <a:noFill/>
        </p:spPr>
        <p:txBody>
          <a:bodyPr wrap="none" rtlCol="0">
            <a:spAutoFit/>
          </a:bodyPr>
          <a:lstStyle/>
          <a:p>
            <a:r>
              <a:rPr lang="en-US" altLang="zh-CN" dirty="0" smtClean="0">
                <a:solidFill>
                  <a:schemeClr val="accent1"/>
                </a:solidFill>
              </a:rPr>
              <a:t>QPSK</a:t>
            </a:r>
            <a:endParaRPr lang="zh-CN" altLang="en-US" dirty="0">
              <a:solidFill>
                <a:schemeClr val="accent1"/>
              </a:solidFill>
            </a:endParaRPr>
          </a:p>
        </p:txBody>
      </p:sp>
      <p:sp>
        <p:nvSpPr>
          <p:cNvPr id="42" name="文本框 41"/>
          <p:cNvSpPr txBox="1"/>
          <p:nvPr/>
        </p:nvSpPr>
        <p:spPr>
          <a:xfrm>
            <a:off x="451945" y="2426020"/>
            <a:ext cx="704039" cy="300082"/>
          </a:xfrm>
          <a:prstGeom prst="rect">
            <a:avLst/>
          </a:prstGeom>
          <a:noFill/>
        </p:spPr>
        <p:txBody>
          <a:bodyPr wrap="none" rtlCol="0">
            <a:spAutoFit/>
          </a:bodyPr>
          <a:lstStyle/>
          <a:p>
            <a:r>
              <a:rPr lang="zh-CN" altLang="en-US" dirty="0">
                <a:solidFill>
                  <a:schemeClr val="accent1"/>
                </a:solidFill>
              </a:rPr>
              <a:t>信噪比</a:t>
            </a:r>
          </a:p>
        </p:txBody>
      </p:sp>
      <p:sp>
        <p:nvSpPr>
          <p:cNvPr id="43" name="文本框 42"/>
          <p:cNvSpPr txBox="1"/>
          <p:nvPr/>
        </p:nvSpPr>
        <p:spPr>
          <a:xfrm>
            <a:off x="1167053" y="2426020"/>
            <a:ext cx="596638" cy="300082"/>
          </a:xfrm>
          <a:prstGeom prst="rect">
            <a:avLst/>
          </a:prstGeom>
          <a:noFill/>
        </p:spPr>
        <p:txBody>
          <a:bodyPr wrap="none" rtlCol="0">
            <a:spAutoFit/>
          </a:bodyPr>
          <a:lstStyle/>
          <a:p>
            <a:r>
              <a:rPr lang="en-US" altLang="zh-CN" dirty="0" smtClean="0">
                <a:solidFill>
                  <a:schemeClr val="accent1"/>
                </a:solidFill>
              </a:rPr>
              <a:t>-30dB</a:t>
            </a:r>
            <a:endParaRPr lang="zh-CN" altLang="en-US" dirty="0">
              <a:solidFill>
                <a:schemeClr val="accent1"/>
              </a:solidFill>
            </a:endParaRPr>
          </a:p>
        </p:txBody>
      </p:sp>
      <p:pic>
        <p:nvPicPr>
          <p:cNvPr id="44" name="图片 43"/>
          <p:cNvPicPr/>
          <p:nvPr/>
        </p:nvPicPr>
        <p:blipFill>
          <a:blip r:embed="rId7">
            <a:extLst>
              <a:ext uri="{28A0092B-C50C-407E-A947-70E740481C1C}">
                <a14:useLocalDpi xmlns:a14="http://schemas.microsoft.com/office/drawing/2010/main" val="0"/>
              </a:ext>
            </a:extLst>
          </a:blip>
          <a:stretch>
            <a:fillRect/>
          </a:stretch>
        </p:blipFill>
        <p:spPr>
          <a:xfrm>
            <a:off x="3044887" y="1894472"/>
            <a:ext cx="5273675" cy="3048635"/>
          </a:xfrm>
          <a:prstGeom prst="rect">
            <a:avLst/>
          </a:prstGeom>
        </p:spPr>
      </p:pic>
    </p:spTree>
    <p:extLst>
      <p:ext uri="{BB962C8B-B14F-4D97-AF65-F5344CB8AC3E}">
        <p14:creationId xmlns:p14="http://schemas.microsoft.com/office/powerpoint/2010/main" val="3162079247"/>
      </p:ext>
    </p:extLst>
  </p:cSld>
  <p:clrMapOvr>
    <a:masterClrMapping/>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30" name="矩形 29"/>
          <p:cNvSpPr/>
          <p:nvPr/>
        </p:nvSpPr>
        <p:spPr>
          <a:xfrm>
            <a:off x="3675123" y="612391"/>
            <a:ext cx="1703703"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仿真实现</a:t>
            </a:r>
            <a:r>
              <a:rPr lang="en-US" altLang="zh-CN" sz="1400" dirty="0" smtClean="0">
                <a:solidFill>
                  <a:schemeClr val="accent1"/>
                </a:solidFill>
                <a:latin typeface="微软雅黑" panose="020B0503020204020204" pitchFamily="34" charset="-122"/>
                <a:ea typeface="微软雅黑" panose="020B0503020204020204" pitchFamily="34" charset="-122"/>
              </a:rPr>
              <a:t>--</a:t>
            </a:r>
            <a:r>
              <a:rPr lang="zh-CN" altLang="en-US" sz="1200" dirty="0" smtClean="0">
                <a:solidFill>
                  <a:schemeClr val="accent1"/>
                </a:solidFill>
                <a:latin typeface="微软雅黑" panose="020B0503020204020204" pitchFamily="34" charset="-122"/>
                <a:ea typeface="微软雅黑" panose="020B0503020204020204" pitchFamily="34" charset="-122"/>
              </a:rPr>
              <a:t>信道建模</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3501058" y="624107"/>
            <a:ext cx="265547" cy="266722"/>
            <a:chOff x="5394325" y="2859088"/>
            <a:chExt cx="358775" cy="360362"/>
          </a:xfrm>
          <a:solidFill>
            <a:schemeClr val="accent1"/>
          </a:solidFill>
        </p:grpSpPr>
        <p:sp>
          <p:nvSpPr>
            <p:cNvPr id="32"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6"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7"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8"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9"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0"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1429555" y="1419489"/>
            <a:ext cx="1143262" cy="338554"/>
          </a:xfrm>
          <a:prstGeom prst="rect">
            <a:avLst/>
          </a:prstGeom>
        </p:spPr>
        <p:txBody>
          <a:bodyPr wrap="none">
            <a:spAutoFit/>
          </a:bodyPr>
          <a:lstStyle/>
          <a:p>
            <a:r>
              <a:rPr lang="en-US" altLang="zh-CN" sz="1600" dirty="0">
                <a:solidFill>
                  <a:schemeClr val="accent1"/>
                </a:solidFill>
                <a:latin typeface="Times New Roman" panose="02020603050405020304" pitchFamily="18" charset="0"/>
                <a:ea typeface="宋体" panose="02010600030101010101" pitchFamily="2" charset="-122"/>
              </a:rPr>
              <a:t>Clarke</a:t>
            </a:r>
            <a:r>
              <a:rPr lang="zh-CN" altLang="zh-CN" sz="16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模型</a:t>
            </a:r>
            <a:endParaRPr lang="zh-CN" altLang="en-US" sz="1400" dirty="0">
              <a:solidFill>
                <a:schemeClr val="accent1"/>
              </a:solidFill>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2130464791"/>
              </p:ext>
            </p:extLst>
          </p:nvPr>
        </p:nvGraphicFramePr>
        <p:xfrm>
          <a:off x="949396" y="2327246"/>
          <a:ext cx="1803045" cy="360609"/>
        </p:xfrm>
        <a:graphic>
          <a:graphicData uri="http://schemas.openxmlformats.org/presentationml/2006/ole">
            <mc:AlternateContent xmlns:mc="http://schemas.openxmlformats.org/markup-compatibility/2006">
              <mc:Choice xmlns:v="urn:schemas-microsoft-com:vml" Requires="v">
                <p:oleObj spid="_x0000_s7111" r:id="rId5" imgW="1168400" imgH="241300" progId="Equation.DSMT4">
                  <p:embed/>
                </p:oleObj>
              </mc:Choice>
              <mc:Fallback>
                <p:oleObj r:id="rId5" imgW="1168400" imgH="2413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9396" y="2327246"/>
                        <a:ext cx="1803045" cy="360609"/>
                      </a:xfrm>
                      <a:prstGeom prst="rect">
                        <a:avLst/>
                      </a:prstGeom>
                      <a:noFill/>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56870465"/>
              </p:ext>
            </p:extLst>
          </p:nvPr>
        </p:nvGraphicFramePr>
        <p:xfrm>
          <a:off x="361792" y="2822441"/>
          <a:ext cx="3595262" cy="695857"/>
        </p:xfrm>
        <a:graphic>
          <a:graphicData uri="http://schemas.openxmlformats.org/presentationml/2006/ole">
            <mc:AlternateContent xmlns:mc="http://schemas.openxmlformats.org/markup-compatibility/2006">
              <mc:Choice xmlns:v="urn:schemas-microsoft-com:vml" Requires="v">
                <p:oleObj spid="_x0000_s7112" r:id="rId7" imgW="2349500" imgH="431800" progId="Equation.DSMT4">
                  <p:embed/>
                </p:oleObj>
              </mc:Choice>
              <mc:Fallback>
                <p:oleObj r:id="rId7" imgW="2349500" imgH="431800"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792" y="2822441"/>
                        <a:ext cx="3595262" cy="695857"/>
                      </a:xfrm>
                      <a:prstGeom prst="rect">
                        <a:avLst/>
                      </a:prstGeom>
                      <a:noFill/>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22140182"/>
              </p:ext>
            </p:extLst>
          </p:nvPr>
        </p:nvGraphicFramePr>
        <p:xfrm>
          <a:off x="358128" y="3646420"/>
          <a:ext cx="3598926" cy="696566"/>
        </p:xfrm>
        <a:graphic>
          <a:graphicData uri="http://schemas.openxmlformats.org/presentationml/2006/ole">
            <mc:AlternateContent xmlns:mc="http://schemas.openxmlformats.org/markup-compatibility/2006">
              <mc:Choice xmlns:v="urn:schemas-microsoft-com:vml" Requires="v">
                <p:oleObj spid="_x0000_s7113" r:id="rId9" imgW="2349500" imgH="431800" progId="Equation.DSMT4">
                  <p:embed/>
                </p:oleObj>
              </mc:Choice>
              <mc:Fallback>
                <p:oleObj r:id="rId9" imgW="2349500" imgH="4318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8128" y="3646420"/>
                        <a:ext cx="3598926" cy="696566"/>
                      </a:xfrm>
                      <a:prstGeom prst="rect">
                        <a:avLst/>
                      </a:prstGeom>
                      <a:noFill/>
                    </p:spPr>
                  </p:pic>
                </p:oleObj>
              </mc:Fallback>
            </mc:AlternateContent>
          </a:graphicData>
        </a:graphic>
      </p:graphicFrame>
      <p:sp>
        <p:nvSpPr>
          <p:cNvPr id="27" name="矩形 26"/>
          <p:cNvSpPr/>
          <p:nvPr/>
        </p:nvSpPr>
        <p:spPr>
          <a:xfrm>
            <a:off x="448281" y="1734886"/>
            <a:ext cx="3305713" cy="292388"/>
          </a:xfrm>
          <a:prstGeom prst="rect">
            <a:avLst/>
          </a:prstGeom>
        </p:spPr>
        <p:txBody>
          <a:bodyPr wrap="none">
            <a:spAutoFit/>
          </a:bodyPr>
          <a:lstStyle/>
          <a:p>
            <a:r>
              <a:rPr lang="zh-CN" altLang="zh-CN" sz="13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平坦衰落信道可以由</a:t>
            </a:r>
            <a:r>
              <a:rPr lang="en-US" altLang="zh-CN" sz="1300" dirty="0">
                <a:solidFill>
                  <a:schemeClr val="accent1"/>
                </a:solidFill>
                <a:latin typeface="Times New Roman" panose="02020603050405020304" pitchFamily="18" charset="0"/>
                <a:ea typeface="宋体" panose="02010600030101010101" pitchFamily="2" charset="-122"/>
              </a:rPr>
              <a:t>N</a:t>
            </a:r>
            <a:r>
              <a:rPr lang="zh-CN" altLang="zh-CN" sz="13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个多径信号之和构成</a:t>
            </a:r>
            <a:endParaRPr lang="zh-CN" altLang="en-US" sz="1300" dirty="0">
              <a:solidFill>
                <a:schemeClr val="accent1"/>
              </a:solidFill>
            </a:endParaRPr>
          </a:p>
        </p:txBody>
      </p:sp>
      <p:sp>
        <p:nvSpPr>
          <p:cNvPr id="45" name="矩形 44"/>
          <p:cNvSpPr/>
          <p:nvPr/>
        </p:nvSpPr>
        <p:spPr>
          <a:xfrm>
            <a:off x="5618164" y="1431521"/>
            <a:ext cx="2066591" cy="338554"/>
          </a:xfrm>
          <a:prstGeom prst="rect">
            <a:avLst/>
          </a:prstGeom>
        </p:spPr>
        <p:txBody>
          <a:bodyPr wrap="none">
            <a:spAutoFit/>
          </a:bodyPr>
          <a:lstStyle/>
          <a:p>
            <a:r>
              <a:rPr lang="zh-CN" altLang="en-US" sz="16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6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Jakes</a:t>
            </a:r>
            <a:r>
              <a:rPr lang="zh-CN" altLang="zh-CN" sz="16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模型</a:t>
            </a:r>
            <a:r>
              <a:rPr lang="zh-CN" altLang="en-US" sz="16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改进型</a:t>
            </a:r>
            <a:endParaRPr lang="zh-CN" altLang="en-US" sz="1400" dirty="0">
              <a:solidFill>
                <a:schemeClr val="accent1"/>
              </a:solidFill>
            </a:endParaRPr>
          </a:p>
        </p:txBody>
      </p:sp>
      <p:sp>
        <p:nvSpPr>
          <p:cNvPr id="47" name="矩形 46"/>
          <p:cNvSpPr/>
          <p:nvPr/>
        </p:nvSpPr>
        <p:spPr>
          <a:xfrm>
            <a:off x="5045894" y="1734886"/>
            <a:ext cx="3211135" cy="492443"/>
          </a:xfrm>
          <a:prstGeom prst="rect">
            <a:avLst/>
          </a:prstGeom>
        </p:spPr>
        <p:txBody>
          <a:bodyPr wrap="none">
            <a:spAutoFit/>
          </a:bodyPr>
          <a:lstStyle/>
          <a:p>
            <a:pPr algn="ctr"/>
            <a:r>
              <a:rPr lang="en-US" altLang="zh-CN" sz="13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Jakes</a:t>
            </a:r>
            <a:r>
              <a:rPr lang="zh-CN" altLang="en-US" sz="13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仿真模型是一</a:t>
            </a:r>
            <a:r>
              <a:rPr lang="zh-CN" altLang="en-US" sz="13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种基于正弦波叠加法的</a:t>
            </a:r>
            <a:endParaRPr lang="en-US" altLang="zh-CN" sz="13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a:p>
            <a:pPr algn="ctr"/>
            <a:r>
              <a:rPr lang="zh-CN" altLang="en-US" sz="13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确定型</a:t>
            </a:r>
            <a:r>
              <a:rPr lang="zh-CN" altLang="en-US" sz="13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模型</a:t>
            </a:r>
            <a:endParaRPr lang="zh-CN" altLang="en-US" sz="1300" dirty="0">
              <a:solidFill>
                <a:schemeClr val="accent1"/>
              </a:solidFill>
            </a:endParaRPr>
          </a:p>
        </p:txBody>
      </p:sp>
      <p:graphicFrame>
        <p:nvGraphicFramePr>
          <p:cNvPr id="41" name="对象 40"/>
          <p:cNvGraphicFramePr>
            <a:graphicFrameLocks noChangeAspect="1"/>
          </p:cNvGraphicFramePr>
          <p:nvPr>
            <p:extLst>
              <p:ext uri="{D42A27DB-BD31-4B8C-83A1-F6EECF244321}">
                <p14:modId xmlns:p14="http://schemas.microsoft.com/office/powerpoint/2010/main" val="1882012038"/>
              </p:ext>
            </p:extLst>
          </p:nvPr>
        </p:nvGraphicFramePr>
        <p:xfrm>
          <a:off x="5779722" y="2327246"/>
          <a:ext cx="1743477" cy="348695"/>
        </p:xfrm>
        <a:graphic>
          <a:graphicData uri="http://schemas.openxmlformats.org/presentationml/2006/ole">
            <mc:AlternateContent xmlns:mc="http://schemas.openxmlformats.org/markup-compatibility/2006">
              <mc:Choice xmlns:v="urn:schemas-microsoft-com:vml" Requires="v">
                <p:oleObj spid="_x0000_s7114" r:id="rId11" imgW="1168400" imgH="241300" progId="Equation.DSMT4">
                  <p:embed/>
                </p:oleObj>
              </mc:Choice>
              <mc:Fallback>
                <p:oleObj r:id="rId11" imgW="1168400" imgH="241300" progId="Equation.DSMT4">
                  <p:embed/>
                  <p:pic>
                    <p:nvPicPr>
                      <p:cNvPr id="0" name="Object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79722" y="2327246"/>
                        <a:ext cx="1743477" cy="348695"/>
                      </a:xfrm>
                      <a:prstGeom prst="rect">
                        <a:avLst/>
                      </a:prstGeom>
                      <a:noFill/>
                    </p:spPr>
                  </p:pic>
                </p:oleObj>
              </mc:Fallback>
            </mc:AlternateContent>
          </a:graphicData>
        </a:graphic>
      </p:graphicFrame>
      <p:graphicFrame>
        <p:nvGraphicFramePr>
          <p:cNvPr id="48" name="对象 47"/>
          <p:cNvGraphicFramePr>
            <a:graphicFrameLocks noChangeAspect="1"/>
          </p:cNvGraphicFramePr>
          <p:nvPr>
            <p:extLst>
              <p:ext uri="{D42A27DB-BD31-4B8C-83A1-F6EECF244321}">
                <p14:modId xmlns:p14="http://schemas.microsoft.com/office/powerpoint/2010/main" val="4155484038"/>
              </p:ext>
            </p:extLst>
          </p:nvPr>
        </p:nvGraphicFramePr>
        <p:xfrm>
          <a:off x="4912057" y="2816817"/>
          <a:ext cx="4129607" cy="655041"/>
        </p:xfrm>
        <a:graphic>
          <a:graphicData uri="http://schemas.openxmlformats.org/presentationml/2006/ole">
            <mc:AlternateContent xmlns:mc="http://schemas.openxmlformats.org/markup-compatibility/2006">
              <mc:Choice xmlns:v="urn:schemas-microsoft-com:vml" Requires="v">
                <p:oleObj spid="_x0000_s7115" r:id="rId13" imgW="2755900" imgH="431800" progId="Equation.DSMT4">
                  <p:embed/>
                </p:oleObj>
              </mc:Choice>
              <mc:Fallback>
                <p:oleObj r:id="rId13" imgW="2755900" imgH="431800" progId="Equation.DSMT4">
                  <p:embed/>
                  <p:pic>
                    <p:nvPicPr>
                      <p:cNvPr id="0" name="Object 3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12057" y="2816817"/>
                        <a:ext cx="4129607" cy="655041"/>
                      </a:xfrm>
                      <a:prstGeom prst="rect">
                        <a:avLst/>
                      </a:prstGeom>
                      <a:noFill/>
                    </p:spPr>
                  </p:pic>
                </p:oleObj>
              </mc:Fallback>
            </mc:AlternateContent>
          </a:graphicData>
        </a:graphic>
      </p:graphicFrame>
      <p:graphicFrame>
        <p:nvGraphicFramePr>
          <p:cNvPr id="49" name="对象 48"/>
          <p:cNvGraphicFramePr>
            <a:graphicFrameLocks noChangeAspect="1"/>
          </p:cNvGraphicFramePr>
          <p:nvPr>
            <p:extLst>
              <p:ext uri="{D42A27DB-BD31-4B8C-83A1-F6EECF244321}">
                <p14:modId xmlns:p14="http://schemas.microsoft.com/office/powerpoint/2010/main" val="2495966464"/>
              </p:ext>
            </p:extLst>
          </p:nvPr>
        </p:nvGraphicFramePr>
        <p:xfrm>
          <a:off x="4912056" y="3652565"/>
          <a:ext cx="4105651" cy="684275"/>
        </p:xfrm>
        <a:graphic>
          <a:graphicData uri="http://schemas.openxmlformats.org/presentationml/2006/ole">
            <mc:AlternateContent xmlns:mc="http://schemas.openxmlformats.org/markup-compatibility/2006">
              <mc:Choice xmlns:v="urn:schemas-microsoft-com:vml" Requires="v">
                <p:oleObj spid="_x0000_s7116" r:id="rId15" imgW="2755900" imgH="431800" progId="Equation.DSMT4">
                  <p:embed/>
                </p:oleObj>
              </mc:Choice>
              <mc:Fallback>
                <p:oleObj r:id="rId15" imgW="2755900" imgH="431800" progId="Equation.DSMT4">
                  <p:embed/>
                  <p:pic>
                    <p:nvPicPr>
                      <p:cNvPr id="0" name="Object 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12056" y="3652565"/>
                        <a:ext cx="4105651" cy="684275"/>
                      </a:xfrm>
                      <a:prstGeom prst="rect">
                        <a:avLst/>
                      </a:prstGeom>
                      <a:noFill/>
                    </p:spPr>
                  </p:pic>
                </p:oleObj>
              </mc:Fallback>
            </mc:AlternateContent>
          </a:graphicData>
        </a:graphic>
      </p:graphicFrame>
      <p:graphicFrame>
        <p:nvGraphicFramePr>
          <p:cNvPr id="50" name="对象 49"/>
          <p:cNvGraphicFramePr>
            <a:graphicFrameLocks noChangeAspect="1"/>
          </p:cNvGraphicFramePr>
          <p:nvPr>
            <p:extLst>
              <p:ext uri="{D42A27DB-BD31-4B8C-83A1-F6EECF244321}">
                <p14:modId xmlns:p14="http://schemas.microsoft.com/office/powerpoint/2010/main" val="712166460"/>
              </p:ext>
            </p:extLst>
          </p:nvPr>
        </p:nvGraphicFramePr>
        <p:xfrm>
          <a:off x="5618164" y="4469665"/>
          <a:ext cx="2692503" cy="517789"/>
        </p:xfrm>
        <a:graphic>
          <a:graphicData uri="http://schemas.openxmlformats.org/presentationml/2006/ole">
            <mc:AlternateContent xmlns:mc="http://schemas.openxmlformats.org/markup-compatibility/2006">
              <mc:Choice xmlns:v="urn:schemas-microsoft-com:vml" Requires="v">
                <p:oleObj spid="_x0000_s7117" r:id="rId17" imgW="1943100" imgH="393700" progId="Equation.DSMT4">
                  <p:embed/>
                </p:oleObj>
              </mc:Choice>
              <mc:Fallback>
                <p:oleObj r:id="rId17" imgW="1943100" imgH="393700" progId="Equation.DSMT4">
                  <p:embed/>
                  <p:pic>
                    <p:nvPicPr>
                      <p:cNvPr id="0" name="Object 3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18164" y="4469665"/>
                        <a:ext cx="2692503" cy="517789"/>
                      </a:xfrm>
                      <a:prstGeom prst="rect">
                        <a:avLst/>
                      </a:prstGeom>
                      <a:noFill/>
                    </p:spPr>
                  </p:pic>
                </p:oleObj>
              </mc:Fallback>
            </mc:AlternateContent>
          </a:graphicData>
        </a:graphic>
      </p:graphicFrame>
    </p:spTree>
    <p:extLst>
      <p:ext uri="{BB962C8B-B14F-4D97-AF65-F5344CB8AC3E}">
        <p14:creationId xmlns:p14="http://schemas.microsoft.com/office/powerpoint/2010/main" val="898926038"/>
      </p:ext>
    </p:extLst>
  </p:cSld>
  <p:clrMapOvr>
    <a:masterClrMapping/>
  </p:clrMapOvr>
  <p:transition spd="slow">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1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50383420"/>
              </p:ext>
            </p:extLst>
          </p:nvPr>
        </p:nvGraphicFramePr>
        <p:xfrm>
          <a:off x="615730" y="1212020"/>
          <a:ext cx="7876167" cy="3419386"/>
        </p:xfrm>
        <a:graphic>
          <a:graphicData uri="http://schemas.openxmlformats.org/presentationml/2006/ole">
            <mc:AlternateContent xmlns:mc="http://schemas.openxmlformats.org/markup-compatibility/2006">
              <mc:Choice xmlns:v="urn:schemas-microsoft-com:vml" Requires="v">
                <p:oleObj spid="_x0000_s7286" name="Visio" r:id="rId5" imgW="10953661" imgH="4743543" progId="Visio.Drawing.15">
                  <p:embed/>
                </p:oleObj>
              </mc:Choice>
              <mc:Fallback>
                <p:oleObj name="Visio" r:id="rId5" imgW="10953661" imgH="4743543" progId="Visio.Drawing.15">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730" y="1212020"/>
                        <a:ext cx="7876167" cy="3419386"/>
                      </a:xfrm>
                      <a:prstGeom prst="rect">
                        <a:avLst/>
                      </a:prstGeom>
                      <a:noFill/>
                    </p:spPr>
                  </p:pic>
                </p:oleObj>
              </mc:Fallback>
            </mc:AlternateContent>
          </a:graphicData>
        </a:graphic>
      </p:graphicFrame>
      <p:grpSp>
        <p:nvGrpSpPr>
          <p:cNvPr id="13" name="组合 12"/>
          <p:cNvGrpSpPr/>
          <p:nvPr/>
        </p:nvGrpSpPr>
        <p:grpSpPr>
          <a:xfrm>
            <a:off x="3488158" y="659520"/>
            <a:ext cx="265836" cy="265836"/>
            <a:chOff x="5394312" y="2141343"/>
            <a:chExt cx="359165" cy="359165"/>
          </a:xfrm>
          <a:solidFill>
            <a:schemeClr val="accent1"/>
          </a:solidFill>
        </p:grpSpPr>
        <p:sp>
          <p:nvSpPr>
            <p:cNvPr id="14"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7" name="矩形 16"/>
          <p:cNvSpPr/>
          <p:nvPr/>
        </p:nvSpPr>
        <p:spPr>
          <a:xfrm>
            <a:off x="3603665" y="636788"/>
            <a:ext cx="1782314"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硬件实现</a:t>
            </a:r>
            <a:r>
              <a:rPr lang="en-US" altLang="zh-CN" sz="1400" dirty="0" smtClean="0">
                <a:solidFill>
                  <a:schemeClr val="accent1"/>
                </a:solidFill>
                <a:latin typeface="微软雅黑" panose="020B0503020204020204" pitchFamily="34" charset="-122"/>
                <a:ea typeface="微软雅黑" panose="020B0503020204020204" pitchFamily="34" charset="-122"/>
              </a:rPr>
              <a:t>--</a:t>
            </a:r>
            <a:r>
              <a:rPr lang="zh-CN" altLang="en-US" sz="1200" dirty="0" smtClean="0">
                <a:solidFill>
                  <a:schemeClr val="accent1"/>
                </a:solidFill>
                <a:latin typeface="微软雅黑" panose="020B0503020204020204" pitchFamily="34" charset="-122"/>
                <a:ea typeface="微软雅黑" panose="020B0503020204020204" pitchFamily="34" charset="-122"/>
              </a:rPr>
              <a:t>发送端</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8323409"/>
      </p:ext>
    </p:extLst>
  </p:cSld>
  <p:clrMapOvr>
    <a:masterClrMapping/>
  </p:clrMapOvr>
  <p:transition spd="slow">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1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8" name="组合 27"/>
          <p:cNvGrpSpPr/>
          <p:nvPr/>
        </p:nvGrpSpPr>
        <p:grpSpPr>
          <a:xfrm>
            <a:off x="3488158" y="659520"/>
            <a:ext cx="265836" cy="265836"/>
            <a:chOff x="5394312" y="2141343"/>
            <a:chExt cx="359165" cy="359165"/>
          </a:xfrm>
          <a:solidFill>
            <a:schemeClr val="accent1"/>
          </a:solidFill>
        </p:grpSpPr>
        <p:sp>
          <p:nvSpPr>
            <p:cNvPr id="29"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3"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4"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35" name="矩形 34"/>
          <p:cNvSpPr/>
          <p:nvPr/>
        </p:nvSpPr>
        <p:spPr>
          <a:xfrm>
            <a:off x="3603665" y="636788"/>
            <a:ext cx="1782314"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硬件实现</a:t>
            </a:r>
            <a:r>
              <a:rPr lang="en-US" altLang="zh-CN" sz="1400" dirty="0" smtClean="0">
                <a:solidFill>
                  <a:schemeClr val="accent1"/>
                </a:solidFill>
                <a:latin typeface="微软雅黑" panose="020B0503020204020204" pitchFamily="34" charset="-122"/>
                <a:ea typeface="微软雅黑" panose="020B0503020204020204" pitchFamily="34" charset="-122"/>
              </a:rPr>
              <a:t>--</a:t>
            </a:r>
            <a:r>
              <a:rPr lang="zh-CN" altLang="en-US" sz="1200" dirty="0" smtClean="0">
                <a:solidFill>
                  <a:schemeClr val="accent1"/>
                </a:solidFill>
                <a:latin typeface="微软雅黑" panose="020B0503020204020204" pitchFamily="34" charset="-122"/>
                <a:ea typeface="微软雅黑" panose="020B0503020204020204" pitchFamily="34" charset="-122"/>
              </a:rPr>
              <a:t>接收</a:t>
            </a:r>
            <a:r>
              <a:rPr lang="zh-CN" altLang="en-US" sz="1200" dirty="0">
                <a:solidFill>
                  <a:schemeClr val="accent1"/>
                </a:solidFill>
                <a:latin typeface="微软雅黑" panose="020B0503020204020204" pitchFamily="34" charset="-122"/>
                <a:ea typeface="微软雅黑" panose="020B0503020204020204" pitchFamily="34" charset="-122"/>
              </a:rPr>
              <a:t>端</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828555087"/>
              </p:ext>
            </p:extLst>
          </p:nvPr>
        </p:nvGraphicFramePr>
        <p:xfrm>
          <a:off x="559112" y="1228993"/>
          <a:ext cx="8025775" cy="3314054"/>
        </p:xfrm>
        <a:graphic>
          <a:graphicData uri="http://schemas.openxmlformats.org/presentationml/2006/ole">
            <mc:AlternateContent xmlns:mc="http://schemas.openxmlformats.org/markup-compatibility/2006">
              <mc:Choice xmlns:v="urn:schemas-microsoft-com:vml" Requires="v">
                <p:oleObj spid="_x0000_s8308" name="Visio" r:id="rId5" imgW="12944475" imgH="5419726" progId="Visio.Drawing.15">
                  <p:embed/>
                </p:oleObj>
              </mc:Choice>
              <mc:Fallback>
                <p:oleObj name="Visio" r:id="rId5" imgW="12944475" imgH="5419726" progId="Visio.Drawing.15">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112" y="1228993"/>
                        <a:ext cx="8025775" cy="3314054"/>
                      </a:xfrm>
                      <a:prstGeom prst="rect">
                        <a:avLst/>
                      </a:prstGeom>
                      <a:noFill/>
                    </p:spPr>
                  </p:pic>
                </p:oleObj>
              </mc:Fallback>
            </mc:AlternateContent>
          </a:graphicData>
        </a:graphic>
      </p:graphicFrame>
    </p:spTree>
    <p:extLst>
      <p:ext uri="{BB962C8B-B14F-4D97-AF65-F5344CB8AC3E}">
        <p14:creationId xmlns:p14="http://schemas.microsoft.com/office/powerpoint/2010/main" val="4266437174"/>
      </p:ext>
    </p:extLst>
  </p:cSld>
  <p:clrMapOvr>
    <a:masterClrMapping/>
  </p:clrMapOvr>
  <p:transition spd="slow">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1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8" name="组合 27"/>
          <p:cNvGrpSpPr/>
          <p:nvPr/>
        </p:nvGrpSpPr>
        <p:grpSpPr>
          <a:xfrm>
            <a:off x="3488158" y="659520"/>
            <a:ext cx="265836" cy="265836"/>
            <a:chOff x="5394312" y="2141343"/>
            <a:chExt cx="359165" cy="359165"/>
          </a:xfrm>
          <a:solidFill>
            <a:schemeClr val="accent1"/>
          </a:solidFill>
        </p:grpSpPr>
        <p:sp>
          <p:nvSpPr>
            <p:cNvPr id="29"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3"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4"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35" name="矩形 34"/>
          <p:cNvSpPr/>
          <p:nvPr/>
        </p:nvSpPr>
        <p:spPr>
          <a:xfrm>
            <a:off x="3574169" y="636788"/>
            <a:ext cx="2641460"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硬件实现</a:t>
            </a:r>
            <a:r>
              <a:rPr lang="en-US" altLang="zh-CN" sz="1400" dirty="0" smtClean="0">
                <a:solidFill>
                  <a:schemeClr val="accent1"/>
                </a:solidFill>
                <a:latin typeface="微软雅黑" panose="020B0503020204020204" pitchFamily="34" charset="-122"/>
                <a:ea typeface="微软雅黑" panose="020B0503020204020204" pitchFamily="34" charset="-122"/>
              </a:rPr>
              <a:t>—</a:t>
            </a:r>
            <a:r>
              <a:rPr lang="zh-CN" altLang="en-US" sz="1200" dirty="0" smtClean="0">
                <a:solidFill>
                  <a:schemeClr val="accent1"/>
                </a:solidFill>
                <a:latin typeface="微软雅黑" panose="020B0503020204020204" pitchFamily="34" charset="-122"/>
                <a:ea typeface="微软雅黑" panose="020B0503020204020204" pitchFamily="34" charset="-122"/>
              </a:rPr>
              <a:t>控制信道协议设计</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sp>
        <p:nvSpPr>
          <p:cNvPr id="8" name="矩形 7"/>
          <p:cNvSpPr/>
          <p:nvPr/>
        </p:nvSpPr>
        <p:spPr>
          <a:xfrm>
            <a:off x="1902466" y="1434638"/>
            <a:ext cx="6022333" cy="307777"/>
          </a:xfrm>
          <a:prstGeom prst="rect">
            <a:avLst/>
          </a:prstGeom>
        </p:spPr>
        <p:txBody>
          <a:bodyPr wrap="square">
            <a:spAutoFit/>
          </a:bodyPr>
          <a:lstStyle/>
          <a:p>
            <a:pPr algn="ctr"/>
            <a:r>
              <a:rPr lang="zh-CN" altLang="en-US" sz="1400" dirty="0">
                <a:solidFill>
                  <a:schemeClr val="accent1"/>
                </a:solidFill>
                <a:latin typeface="微软雅黑" panose="020B0503020204020204" pitchFamily="34" charset="-122"/>
                <a:ea typeface="微软雅黑" panose="020B0503020204020204" pitchFamily="34" charset="-122"/>
              </a:rPr>
              <a:t>码率指示</a:t>
            </a:r>
            <a:r>
              <a:rPr lang="zh-CN" altLang="en-US" sz="1400" dirty="0" smtClean="0">
                <a:solidFill>
                  <a:schemeClr val="accent1"/>
                </a:solidFill>
                <a:latin typeface="微软雅黑" panose="020B0503020204020204" pitchFamily="34" charset="-122"/>
                <a:ea typeface="微软雅黑" panose="020B0503020204020204" pitchFamily="34" charset="-122"/>
              </a:rPr>
              <a:t>信号：调制方式</a:t>
            </a:r>
            <a:r>
              <a:rPr lang="en-US" altLang="zh-CN" sz="1400" dirty="0" smtClean="0">
                <a:solidFill>
                  <a:schemeClr val="accent1"/>
                </a:solidFill>
                <a:latin typeface="微软雅黑" panose="020B0503020204020204" pitchFamily="34" charset="-122"/>
                <a:ea typeface="微软雅黑" panose="020B0503020204020204" pitchFamily="34" charset="-122"/>
              </a:rPr>
              <a:t>16QAM</a:t>
            </a:r>
            <a:r>
              <a:rPr lang="zh-CN" altLang="en-US" sz="1400" dirty="0" smtClean="0">
                <a:solidFill>
                  <a:schemeClr val="accent1"/>
                </a:solidFill>
                <a:latin typeface="微软雅黑" panose="020B0503020204020204" pitchFamily="34" charset="-122"/>
                <a:ea typeface="微软雅黑" panose="020B0503020204020204" pitchFamily="34" charset="-122"/>
              </a:rPr>
              <a:t>，</a:t>
            </a:r>
            <a:r>
              <a:rPr lang="en-US" altLang="zh-CN" sz="1400" dirty="0" smtClean="0">
                <a:solidFill>
                  <a:schemeClr val="accent1"/>
                </a:solidFill>
                <a:latin typeface="微软雅黑" panose="020B0503020204020204" pitchFamily="34" charset="-122"/>
                <a:ea typeface="微软雅黑" panose="020B0503020204020204" pitchFamily="34" charset="-122"/>
              </a:rPr>
              <a:t>QPSK</a:t>
            </a:r>
            <a:r>
              <a:rPr lang="zh-CN" altLang="en-US" sz="1400" dirty="0" smtClean="0">
                <a:solidFill>
                  <a:schemeClr val="accent1"/>
                </a:solidFill>
                <a:latin typeface="微软雅黑" panose="020B0503020204020204" pitchFamily="34" charset="-122"/>
                <a:ea typeface="微软雅黑" panose="020B0503020204020204" pitchFamily="34" charset="-122"/>
              </a:rPr>
              <a:t>，码率</a:t>
            </a:r>
            <a:r>
              <a:rPr lang="en-US" altLang="zh-CN" sz="1400" dirty="0" smtClean="0">
                <a:solidFill>
                  <a:schemeClr val="accent1"/>
                </a:solidFill>
                <a:latin typeface="微软雅黑" panose="020B0503020204020204" pitchFamily="34" charset="-122"/>
                <a:ea typeface="微软雅黑" panose="020B0503020204020204" pitchFamily="34" charset="-122"/>
              </a:rPr>
              <a:t>1/2</a:t>
            </a:r>
            <a:r>
              <a:rPr lang="zh-CN" altLang="en-US" sz="1400" dirty="0" smtClean="0">
                <a:solidFill>
                  <a:schemeClr val="accent1"/>
                </a:solidFill>
                <a:latin typeface="微软雅黑" panose="020B0503020204020204" pitchFamily="34" charset="-122"/>
                <a:ea typeface="微软雅黑" panose="020B0503020204020204" pitchFamily="34" charset="-122"/>
              </a:rPr>
              <a:t>，</a:t>
            </a:r>
            <a:r>
              <a:rPr lang="en-US" altLang="zh-CN" sz="1400" dirty="0">
                <a:solidFill>
                  <a:schemeClr val="accent1"/>
                </a:solidFill>
                <a:latin typeface="微软雅黑" panose="020B0503020204020204" pitchFamily="34" charset="-122"/>
                <a:ea typeface="微软雅黑" panose="020B0503020204020204" pitchFamily="34" charset="-122"/>
              </a:rPr>
              <a:t>2</a:t>
            </a:r>
            <a:r>
              <a:rPr lang="en-US" altLang="zh-CN" sz="1400" dirty="0" smtClean="0">
                <a:solidFill>
                  <a:schemeClr val="accent1"/>
                </a:solidFill>
                <a:latin typeface="微软雅黑" panose="020B0503020204020204" pitchFamily="34" charset="-122"/>
                <a:ea typeface="微软雅黑" panose="020B0503020204020204" pitchFamily="34" charset="-122"/>
              </a:rPr>
              <a:t>/3</a:t>
            </a:r>
            <a:r>
              <a:rPr lang="zh-CN" altLang="en-US" sz="1400" dirty="0" smtClean="0">
                <a:solidFill>
                  <a:schemeClr val="accent1"/>
                </a:solidFill>
                <a:latin typeface="微软雅黑" panose="020B0503020204020204" pitchFamily="34" charset="-122"/>
                <a:ea typeface="微软雅黑" panose="020B0503020204020204" pitchFamily="34" charset="-122"/>
              </a:rPr>
              <a:t>，</a:t>
            </a:r>
            <a:r>
              <a:rPr lang="en-US" altLang="zh-CN" sz="1400" dirty="0" smtClean="0">
                <a:solidFill>
                  <a:schemeClr val="accent1"/>
                </a:solidFill>
                <a:latin typeface="微软雅黑" panose="020B0503020204020204" pitchFamily="34" charset="-122"/>
                <a:ea typeface="微软雅黑" panose="020B0503020204020204" pitchFamily="34" charset="-122"/>
              </a:rPr>
              <a:t>1/3	2bit</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9" name="左大括号 8"/>
          <p:cNvSpPr/>
          <p:nvPr/>
        </p:nvSpPr>
        <p:spPr>
          <a:xfrm>
            <a:off x="1548506" y="1434638"/>
            <a:ext cx="353961" cy="81494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1893138" y="1941810"/>
            <a:ext cx="2148345" cy="307777"/>
          </a:xfrm>
          <a:prstGeom prst="rect">
            <a:avLst/>
          </a:prstGeom>
        </p:spPr>
        <p:txBody>
          <a:bodyPr wrap="non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子载波调度信号   </a:t>
            </a:r>
            <a:r>
              <a:rPr lang="en-US" altLang="zh-CN" sz="1400" dirty="0" smtClean="0">
                <a:solidFill>
                  <a:schemeClr val="accent1"/>
                </a:solidFill>
                <a:latin typeface="微软雅黑" panose="020B0503020204020204" pitchFamily="34" charset="-122"/>
                <a:ea typeface="微软雅黑" panose="020B0503020204020204" pitchFamily="34" charset="-122"/>
              </a:rPr>
              <a:t>128bit</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19" name="矩形 18"/>
          <p:cNvSpPr/>
          <p:nvPr/>
        </p:nvSpPr>
        <p:spPr>
          <a:xfrm>
            <a:off x="531580" y="1671103"/>
            <a:ext cx="902811" cy="307777"/>
          </a:xfrm>
          <a:prstGeom prst="rect">
            <a:avLst/>
          </a:prstGeom>
        </p:spPr>
        <p:txBody>
          <a:bodyPr wrap="non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主要内容</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3668044363"/>
              </p:ext>
            </p:extLst>
          </p:nvPr>
        </p:nvGraphicFramePr>
        <p:xfrm>
          <a:off x="1259848" y="3980182"/>
          <a:ext cx="6664951" cy="614670"/>
        </p:xfrm>
        <a:graphic>
          <a:graphicData uri="http://schemas.openxmlformats.org/presentationml/2006/ole">
            <mc:AlternateContent xmlns:mc="http://schemas.openxmlformats.org/markup-compatibility/2006">
              <mc:Choice xmlns:v="urn:schemas-microsoft-com:vml" Requires="v">
                <p:oleObj spid="_x0000_s11328" name="Visio" r:id="rId5" imgW="6114971" imgH="562002" progId="Visio.Drawing.15">
                  <p:embed/>
                </p:oleObj>
              </mc:Choice>
              <mc:Fallback>
                <p:oleObj name="Visio" r:id="rId5" imgW="6114971" imgH="562002"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848" y="3980182"/>
                        <a:ext cx="6664951" cy="614670"/>
                      </a:xfrm>
                      <a:prstGeom prst="rect">
                        <a:avLst/>
                      </a:prstGeom>
                      <a:noFill/>
                    </p:spPr>
                  </p:pic>
                </p:oleObj>
              </mc:Fallback>
            </mc:AlternateContent>
          </a:graphicData>
        </a:graphic>
      </p:graphicFrame>
      <p:sp>
        <p:nvSpPr>
          <p:cNvPr id="22" name="矩形 21"/>
          <p:cNvSpPr/>
          <p:nvPr/>
        </p:nvSpPr>
        <p:spPr>
          <a:xfrm>
            <a:off x="610080" y="3672405"/>
            <a:ext cx="723276" cy="307777"/>
          </a:xfrm>
          <a:prstGeom prst="rect">
            <a:avLst/>
          </a:prstGeom>
        </p:spPr>
        <p:txBody>
          <a:bodyPr wrap="none">
            <a:spAutoFit/>
          </a:bodyPr>
          <a:lstStyle/>
          <a:p>
            <a:pPr algn="ctr"/>
            <a:r>
              <a:rPr lang="zh-CN" altLang="en-US" sz="1400" dirty="0">
                <a:solidFill>
                  <a:schemeClr val="accent1"/>
                </a:solidFill>
                <a:latin typeface="微软雅黑" panose="020B0503020204020204" pitchFamily="34" charset="-122"/>
                <a:ea typeface="微软雅黑" panose="020B0503020204020204" pitchFamily="34" charset="-122"/>
              </a:rPr>
              <a:t>帧结构</a:t>
            </a:r>
          </a:p>
        </p:txBody>
      </p:sp>
      <p:sp>
        <p:nvSpPr>
          <p:cNvPr id="23" name="矩形 22"/>
          <p:cNvSpPr/>
          <p:nvPr/>
        </p:nvSpPr>
        <p:spPr>
          <a:xfrm>
            <a:off x="531581" y="2596596"/>
            <a:ext cx="902811" cy="307777"/>
          </a:xfrm>
          <a:prstGeom prst="rect">
            <a:avLst/>
          </a:prstGeom>
        </p:spPr>
        <p:txBody>
          <a:bodyPr wrap="non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干扰分析</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24" name="矩形 23"/>
          <p:cNvSpPr/>
          <p:nvPr/>
        </p:nvSpPr>
        <p:spPr>
          <a:xfrm>
            <a:off x="1546529" y="2596596"/>
            <a:ext cx="825868" cy="307777"/>
          </a:xfrm>
          <a:prstGeom prst="rect">
            <a:avLst/>
          </a:prstGeom>
        </p:spPr>
        <p:txBody>
          <a:bodyPr wrap="non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40.96M</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15" name="右箭头 14"/>
          <p:cNvSpPr/>
          <p:nvPr/>
        </p:nvSpPr>
        <p:spPr>
          <a:xfrm>
            <a:off x="2388949" y="2632937"/>
            <a:ext cx="882080" cy="2350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271029" y="2596596"/>
            <a:ext cx="4180953" cy="307777"/>
          </a:xfrm>
          <a:prstGeom prst="rect">
            <a:avLst/>
          </a:prstGeom>
        </p:spPr>
        <p:txBody>
          <a:bodyPr wrap="non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128</a:t>
            </a:r>
            <a:r>
              <a:rPr lang="zh-CN" altLang="en-US" sz="1400" dirty="0" smtClean="0">
                <a:solidFill>
                  <a:schemeClr val="accent1"/>
                </a:solidFill>
                <a:latin typeface="微软雅黑" panose="020B0503020204020204" pitchFamily="34" charset="-122"/>
                <a:ea typeface="微软雅黑" panose="020B0503020204020204" pitchFamily="34" charset="-122"/>
              </a:rPr>
              <a:t>个子带，每个子带带宽</a:t>
            </a:r>
            <a:r>
              <a:rPr lang="en-US" altLang="zh-CN" sz="1400" dirty="0" smtClean="0">
                <a:solidFill>
                  <a:schemeClr val="accent1"/>
                </a:solidFill>
                <a:latin typeface="微软雅黑" panose="020B0503020204020204" pitchFamily="34" charset="-122"/>
                <a:ea typeface="微软雅黑" panose="020B0503020204020204" pitchFamily="34" charset="-122"/>
              </a:rPr>
              <a:t>320k</a:t>
            </a:r>
            <a:r>
              <a:rPr lang="zh-CN" altLang="en-US" sz="1400" dirty="0" smtClean="0">
                <a:solidFill>
                  <a:schemeClr val="accent1"/>
                </a:solidFill>
                <a:latin typeface="微软雅黑" panose="020B0503020204020204" pitchFamily="34" charset="-122"/>
                <a:ea typeface="微软雅黑" panose="020B0503020204020204" pitchFamily="34" charset="-122"/>
              </a:rPr>
              <a:t>，覆盖</a:t>
            </a:r>
            <a:r>
              <a:rPr lang="en-US" altLang="zh-CN" sz="1400" dirty="0" smtClean="0">
                <a:solidFill>
                  <a:schemeClr val="accent1"/>
                </a:solidFill>
                <a:latin typeface="微软雅黑" panose="020B0503020204020204" pitchFamily="34" charset="-122"/>
                <a:ea typeface="微软雅黑" panose="020B0503020204020204" pitchFamily="34" charset="-122"/>
              </a:rPr>
              <a:t>16</a:t>
            </a:r>
            <a:r>
              <a:rPr lang="zh-CN" altLang="en-US" sz="1400" dirty="0" smtClean="0">
                <a:solidFill>
                  <a:schemeClr val="accent1"/>
                </a:solidFill>
                <a:latin typeface="微软雅黑" panose="020B0503020204020204" pitchFamily="34" charset="-122"/>
                <a:ea typeface="微软雅黑" panose="020B0503020204020204" pitchFamily="34" charset="-122"/>
              </a:rPr>
              <a:t>个子载波</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31" name="矩形 30"/>
          <p:cNvSpPr/>
          <p:nvPr/>
        </p:nvSpPr>
        <p:spPr>
          <a:xfrm>
            <a:off x="1546529" y="2990657"/>
            <a:ext cx="4001416" cy="307777"/>
          </a:xfrm>
          <a:prstGeom prst="rect">
            <a:avLst/>
          </a:prstGeom>
        </p:spPr>
        <p:txBody>
          <a:bodyPr wrap="none">
            <a:spAutoFit/>
          </a:bodyPr>
          <a:lstStyle/>
          <a:p>
            <a:r>
              <a:rPr lang="zh-CN" altLang="en-US" sz="1400" dirty="0" smtClean="0">
                <a:solidFill>
                  <a:schemeClr val="accent1"/>
                </a:solidFill>
                <a:latin typeface="微软雅黑" panose="020B0503020204020204" pitchFamily="34" charset="-122"/>
                <a:ea typeface="微软雅黑" panose="020B0503020204020204" pitchFamily="34" charset="-122"/>
              </a:rPr>
              <a:t>人为的窄带干扰不超过</a:t>
            </a:r>
            <a:r>
              <a:rPr lang="en-US" altLang="zh-CN" sz="1400" dirty="0" smtClean="0">
                <a:solidFill>
                  <a:schemeClr val="accent1"/>
                </a:solidFill>
                <a:latin typeface="微软雅黑" panose="020B0503020204020204" pitchFamily="34" charset="-122"/>
                <a:ea typeface="微软雅黑" panose="020B0503020204020204" pitchFamily="34" charset="-122"/>
              </a:rPr>
              <a:t>1Mhz</a:t>
            </a:r>
            <a:r>
              <a:rPr lang="zh-CN" altLang="en-US" sz="1400" dirty="0" smtClean="0">
                <a:solidFill>
                  <a:schemeClr val="accent1"/>
                </a:solidFill>
                <a:latin typeface="微软雅黑" panose="020B0503020204020204" pitchFamily="34" charset="-122"/>
                <a:ea typeface="微软雅黑" panose="020B0503020204020204" pitchFamily="34" charset="-122"/>
              </a:rPr>
              <a:t>，最多覆盖</a:t>
            </a:r>
            <a:r>
              <a:rPr lang="en-US" altLang="zh-CN" sz="1400" dirty="0" smtClean="0">
                <a:solidFill>
                  <a:schemeClr val="accent1"/>
                </a:solidFill>
                <a:latin typeface="微软雅黑" panose="020B0503020204020204" pitchFamily="34" charset="-122"/>
                <a:ea typeface="微软雅黑" panose="020B0503020204020204" pitchFamily="34" charset="-122"/>
              </a:rPr>
              <a:t>3</a:t>
            </a:r>
            <a:r>
              <a:rPr lang="zh-CN" altLang="en-US" sz="1400" dirty="0" smtClean="0">
                <a:solidFill>
                  <a:schemeClr val="accent1"/>
                </a:solidFill>
                <a:latin typeface="微软雅黑" panose="020B0503020204020204" pitchFamily="34" charset="-122"/>
                <a:ea typeface="微软雅黑" panose="020B0503020204020204" pitchFamily="34" charset="-122"/>
              </a:rPr>
              <a:t>个子带</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16" name="矩形 15"/>
          <p:cNvSpPr/>
          <p:nvPr/>
        </p:nvSpPr>
        <p:spPr>
          <a:xfrm>
            <a:off x="1546529" y="3355988"/>
            <a:ext cx="6643743" cy="307777"/>
          </a:xfrm>
          <a:prstGeom prst="rect">
            <a:avLst/>
          </a:prstGeom>
        </p:spPr>
        <p:txBody>
          <a:bodyPr wrap="square">
            <a:spAutoFit/>
          </a:bodyPr>
          <a:lstStyle/>
          <a:p>
            <a:r>
              <a:rPr lang="zh-CN" altLang="zh-CN" sz="1400" dirty="0">
                <a:solidFill>
                  <a:schemeClr val="accent1"/>
                </a:solidFill>
                <a:latin typeface="+mj-ea"/>
                <a:ea typeface="+mj-ea"/>
                <a:cs typeface="Times New Roman" panose="02020603050405020304" pitchFamily="18" charset="0"/>
              </a:rPr>
              <a:t>子带数量一共</a:t>
            </a:r>
            <a:r>
              <a:rPr lang="en-US" altLang="zh-CN" sz="1400" dirty="0">
                <a:solidFill>
                  <a:schemeClr val="accent1"/>
                </a:solidFill>
                <a:latin typeface="+mj-ea"/>
                <a:ea typeface="+mj-ea"/>
              </a:rPr>
              <a:t>128</a:t>
            </a:r>
            <a:r>
              <a:rPr lang="zh-CN" altLang="zh-CN" sz="1400" dirty="0">
                <a:solidFill>
                  <a:schemeClr val="accent1"/>
                </a:solidFill>
                <a:latin typeface="+mj-ea"/>
                <a:ea typeface="+mj-ea"/>
                <a:cs typeface="Times New Roman" panose="02020603050405020304" pitchFamily="18" charset="0"/>
              </a:rPr>
              <a:t>个</a:t>
            </a:r>
            <a:r>
              <a:rPr lang="zh-CN" altLang="zh-CN" sz="1400" dirty="0" smtClean="0">
                <a:solidFill>
                  <a:schemeClr val="accent1"/>
                </a:solidFill>
                <a:latin typeface="+mj-ea"/>
                <a:ea typeface="+mj-ea"/>
                <a:cs typeface="Times New Roman" panose="02020603050405020304" pitchFamily="18" charset="0"/>
              </a:rPr>
              <a:t>，通过</a:t>
            </a:r>
            <a:r>
              <a:rPr lang="en-US" altLang="zh-CN" sz="1400" dirty="0">
                <a:solidFill>
                  <a:schemeClr val="accent1"/>
                </a:solidFill>
                <a:latin typeface="+mj-ea"/>
                <a:ea typeface="+mj-ea"/>
              </a:rPr>
              <a:t>0/1</a:t>
            </a:r>
            <a:r>
              <a:rPr lang="zh-CN" altLang="zh-CN" sz="1400" dirty="0">
                <a:solidFill>
                  <a:schemeClr val="accent1"/>
                </a:solidFill>
                <a:latin typeface="+mj-ea"/>
                <a:ea typeface="+mj-ea"/>
                <a:cs typeface="Times New Roman" panose="02020603050405020304" pitchFamily="18" charset="0"/>
              </a:rPr>
              <a:t>比特来指示子带是否被干扰，那么总共需要</a:t>
            </a:r>
            <a:r>
              <a:rPr lang="en-US" altLang="zh-CN" sz="1400" dirty="0">
                <a:solidFill>
                  <a:schemeClr val="accent1"/>
                </a:solidFill>
                <a:latin typeface="+mj-ea"/>
                <a:ea typeface="+mj-ea"/>
              </a:rPr>
              <a:t>128</a:t>
            </a:r>
            <a:r>
              <a:rPr lang="zh-CN" altLang="zh-CN" sz="1400" dirty="0">
                <a:solidFill>
                  <a:schemeClr val="accent1"/>
                </a:solidFill>
                <a:latin typeface="+mj-ea"/>
                <a:ea typeface="+mj-ea"/>
                <a:cs typeface="Times New Roman" panose="02020603050405020304" pitchFamily="18" charset="0"/>
              </a:rPr>
              <a:t>比特</a:t>
            </a:r>
            <a:endParaRPr lang="zh-CN" altLang="en-US" dirty="0">
              <a:solidFill>
                <a:schemeClr val="accent1"/>
              </a:solidFill>
              <a:latin typeface="+mj-ea"/>
              <a:ea typeface="+mj-ea"/>
            </a:endParaRPr>
          </a:p>
        </p:txBody>
      </p:sp>
    </p:spTree>
    <p:extLst>
      <p:ext uri="{BB962C8B-B14F-4D97-AF65-F5344CB8AC3E}">
        <p14:creationId xmlns:p14="http://schemas.microsoft.com/office/powerpoint/2010/main" val="2239651990"/>
      </p:ext>
    </p:extLst>
  </p:cSld>
  <p:clrMapOvr>
    <a:masterClrMapping/>
  </p:clrMapOvr>
  <p:transition spd="slow">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1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8" name="组合 27"/>
          <p:cNvGrpSpPr/>
          <p:nvPr/>
        </p:nvGrpSpPr>
        <p:grpSpPr>
          <a:xfrm>
            <a:off x="3488158" y="659520"/>
            <a:ext cx="265836" cy="265836"/>
            <a:chOff x="5394312" y="2141343"/>
            <a:chExt cx="359165" cy="359165"/>
          </a:xfrm>
          <a:solidFill>
            <a:schemeClr val="accent1"/>
          </a:solidFill>
        </p:grpSpPr>
        <p:sp>
          <p:nvSpPr>
            <p:cNvPr id="29"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3"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4"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35" name="矩形 34"/>
          <p:cNvSpPr/>
          <p:nvPr/>
        </p:nvSpPr>
        <p:spPr>
          <a:xfrm>
            <a:off x="3682321" y="636788"/>
            <a:ext cx="1782314"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硬件实现</a:t>
            </a:r>
            <a:r>
              <a:rPr lang="en-US" altLang="zh-CN" sz="1400" dirty="0" smtClean="0">
                <a:solidFill>
                  <a:schemeClr val="accent1"/>
                </a:solidFill>
                <a:latin typeface="微软雅黑" panose="020B0503020204020204" pitchFamily="34" charset="-122"/>
                <a:ea typeface="微软雅黑" panose="020B0503020204020204" pitchFamily="34" charset="-122"/>
              </a:rPr>
              <a:t>--</a:t>
            </a:r>
            <a:r>
              <a:rPr lang="zh-CN" altLang="en-US" sz="1200" dirty="0" smtClean="0">
                <a:solidFill>
                  <a:schemeClr val="accent1"/>
                </a:solidFill>
                <a:latin typeface="微软雅黑" panose="020B0503020204020204" pitchFamily="34" charset="-122"/>
                <a:ea typeface="微软雅黑" panose="020B0503020204020204" pitchFamily="34" charset="-122"/>
              </a:rPr>
              <a:t>模块举例</a:t>
            </a:r>
            <a:endParaRPr lang="zh-CN" altLang="en-US" sz="1050" dirty="0">
              <a:solidFill>
                <a:schemeClr val="accent1"/>
              </a:solidFill>
              <a:latin typeface="微软雅黑" panose="020B0503020204020204" pitchFamily="34" charset="-122"/>
              <a:ea typeface="微软雅黑" panose="020B0503020204020204" pitchFamily="34"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7021127"/>
              </p:ext>
            </p:extLst>
          </p:nvPr>
        </p:nvGraphicFramePr>
        <p:xfrm>
          <a:off x="317104" y="975601"/>
          <a:ext cx="3897312" cy="2254250"/>
        </p:xfrm>
        <a:graphic>
          <a:graphicData uri="http://schemas.openxmlformats.org/presentationml/2006/ole">
            <mc:AlternateContent xmlns:mc="http://schemas.openxmlformats.org/markup-compatibility/2006">
              <mc:Choice xmlns:v="urn:schemas-microsoft-com:vml" Requires="v">
                <p:oleObj spid="_x0000_s9434" name="Visio" r:id="rId5" imgW="7124819" imgH="4114867" progId="Visio.Drawing.15">
                  <p:embed/>
                </p:oleObj>
              </mc:Choice>
              <mc:Fallback>
                <p:oleObj name="Visio" r:id="rId5" imgW="7124819" imgH="4114867" progId="Visio.Drawing.15">
                  <p:embed/>
                  <p:pic>
                    <p:nvPicPr>
                      <p:cNvPr id="0" name="Object 10"/>
                      <p:cNvPicPr>
                        <a:picLocks noChangeAspect="1" noChangeArrowheads="1"/>
                      </p:cNvPicPr>
                      <p:nvPr/>
                    </p:nvPicPr>
                    <p:blipFill>
                      <a:blip r:embed="rId6"/>
                      <a:srcRect/>
                      <a:stretch>
                        <a:fillRect/>
                      </a:stretch>
                    </p:blipFill>
                    <p:spPr bwMode="auto">
                      <a:xfrm>
                        <a:off x="317104" y="975601"/>
                        <a:ext cx="3897312" cy="2254250"/>
                      </a:xfrm>
                      <a:prstGeom prst="rect">
                        <a:avLst/>
                      </a:prstGeom>
                      <a:noFill/>
                    </p:spPr>
                  </p:pic>
                </p:oleObj>
              </mc:Fallback>
            </mc:AlternateContent>
          </a:graphicData>
        </a:graphic>
      </p:graphicFrame>
      <p:sp>
        <p:nvSpPr>
          <p:cNvPr id="16" name="矩形 15"/>
          <p:cNvSpPr/>
          <p:nvPr/>
        </p:nvSpPr>
        <p:spPr>
          <a:xfrm>
            <a:off x="3481675" y="1756082"/>
            <a:ext cx="1782314" cy="253916"/>
          </a:xfrm>
          <a:prstGeom prst="rect">
            <a:avLst/>
          </a:prstGeom>
        </p:spPr>
        <p:txBody>
          <a:bodyPr wrap="square">
            <a:spAutoFit/>
          </a:bodyPr>
          <a:lstStyle/>
          <a:p>
            <a:pPr algn="ctr"/>
            <a:r>
              <a:rPr lang="en-US" altLang="zh-CN" sz="1050" b="1" dirty="0" smtClean="0">
                <a:solidFill>
                  <a:schemeClr val="accent1"/>
                </a:solidFill>
                <a:latin typeface="微软雅黑" panose="020B0503020204020204" pitchFamily="34" charset="-122"/>
                <a:ea typeface="微软雅黑" panose="020B0503020204020204" pitchFamily="34" charset="-122"/>
              </a:rPr>
              <a:t>Turbo</a:t>
            </a:r>
            <a:r>
              <a:rPr lang="zh-CN" altLang="en-US" sz="1050" b="1" dirty="0" smtClean="0">
                <a:solidFill>
                  <a:schemeClr val="accent1"/>
                </a:solidFill>
                <a:latin typeface="微软雅黑" panose="020B0503020204020204" pitchFamily="34" charset="-122"/>
                <a:ea typeface="微软雅黑" panose="020B0503020204020204" pitchFamily="34" charset="-122"/>
              </a:rPr>
              <a:t>编码</a:t>
            </a:r>
            <a:endParaRPr lang="zh-CN" altLang="en-US" sz="1050" b="1" dirty="0">
              <a:solidFill>
                <a:schemeClr val="accent1"/>
              </a:solidFill>
              <a:latin typeface="微软雅黑" panose="020B0503020204020204" pitchFamily="34" charset="-122"/>
              <a:ea typeface="微软雅黑" panose="020B0503020204020204" pitchFamily="34" charset="-122"/>
            </a:endParaRPr>
          </a:p>
        </p:txBody>
      </p:sp>
      <p:sp>
        <p:nvSpPr>
          <p:cNvPr id="18" name="矩形 17"/>
          <p:cNvSpPr/>
          <p:nvPr/>
        </p:nvSpPr>
        <p:spPr>
          <a:xfrm>
            <a:off x="2680159" y="3853939"/>
            <a:ext cx="1782314" cy="253916"/>
          </a:xfrm>
          <a:prstGeom prst="rect">
            <a:avLst/>
          </a:prstGeom>
        </p:spPr>
        <p:txBody>
          <a:bodyPr wrap="square">
            <a:spAutoFit/>
          </a:bodyPr>
          <a:lstStyle/>
          <a:p>
            <a:pPr algn="ctr"/>
            <a:r>
              <a:rPr lang="zh-CN" altLang="en-US" sz="1050" b="1" dirty="0" smtClean="0">
                <a:solidFill>
                  <a:schemeClr val="accent1"/>
                </a:solidFill>
                <a:latin typeface="微软雅黑" panose="020B0503020204020204" pitchFamily="34" charset="-122"/>
                <a:ea typeface="微软雅黑" panose="020B0503020204020204" pitchFamily="34" charset="-122"/>
              </a:rPr>
              <a:t>速率匹配</a:t>
            </a:r>
            <a:endParaRPr lang="zh-CN" altLang="en-US" sz="1050" b="1" dirty="0">
              <a:solidFill>
                <a:schemeClr val="accent1"/>
              </a:solidFill>
              <a:latin typeface="微软雅黑" panose="020B0503020204020204" pitchFamily="34" charset="-122"/>
              <a:ea typeface="微软雅黑" panose="020B0503020204020204" pitchFamily="34"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1169844274"/>
              </p:ext>
            </p:extLst>
          </p:nvPr>
        </p:nvGraphicFramePr>
        <p:xfrm>
          <a:off x="4007017" y="2528494"/>
          <a:ext cx="4606925" cy="2203450"/>
        </p:xfrm>
        <a:graphic>
          <a:graphicData uri="http://schemas.openxmlformats.org/presentationml/2006/ole">
            <mc:AlternateContent xmlns:mc="http://schemas.openxmlformats.org/markup-compatibility/2006">
              <mc:Choice xmlns:v="urn:schemas-microsoft-com:vml" Requires="v">
                <p:oleObj spid="_x0000_s9435" name="Visio" r:id="rId7" imgW="8553346" imgH="4076807" progId="Visio.Drawing.15">
                  <p:embed/>
                </p:oleObj>
              </mc:Choice>
              <mc:Fallback>
                <p:oleObj name="Visio" r:id="rId7" imgW="8553346" imgH="4076807" progId="Visio.Drawing.15">
                  <p:embed/>
                  <p:pic>
                    <p:nvPicPr>
                      <p:cNvPr id="0" name="Object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7017" y="2528494"/>
                        <a:ext cx="4606925" cy="220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59301043"/>
      </p:ext>
    </p:extLst>
  </p:cSld>
  <p:clrMapOvr>
    <a:masterClrMapping/>
  </p:clrMapOvr>
  <p:transition spd="slow">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1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8" name="组合 27"/>
          <p:cNvGrpSpPr/>
          <p:nvPr/>
        </p:nvGrpSpPr>
        <p:grpSpPr>
          <a:xfrm>
            <a:off x="3488158" y="659520"/>
            <a:ext cx="265836" cy="265836"/>
            <a:chOff x="5394312" y="2141343"/>
            <a:chExt cx="359165" cy="359165"/>
          </a:xfrm>
          <a:solidFill>
            <a:schemeClr val="accent1"/>
          </a:solidFill>
        </p:grpSpPr>
        <p:sp>
          <p:nvSpPr>
            <p:cNvPr id="29"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3"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4"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35" name="矩形 34"/>
          <p:cNvSpPr/>
          <p:nvPr/>
        </p:nvSpPr>
        <p:spPr>
          <a:xfrm>
            <a:off x="3682321" y="636788"/>
            <a:ext cx="1782314"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硬件实现</a:t>
            </a:r>
            <a:r>
              <a:rPr lang="en-US" altLang="zh-CN" sz="1400" dirty="0" smtClean="0">
                <a:solidFill>
                  <a:schemeClr val="accent1"/>
                </a:solidFill>
                <a:latin typeface="微软雅黑" panose="020B0503020204020204" pitchFamily="34" charset="-122"/>
                <a:ea typeface="微软雅黑" panose="020B0503020204020204" pitchFamily="34" charset="-122"/>
              </a:rPr>
              <a:t>--</a:t>
            </a:r>
            <a:r>
              <a:rPr lang="zh-CN" altLang="en-US" sz="1200" dirty="0" smtClean="0">
                <a:solidFill>
                  <a:schemeClr val="accent1"/>
                </a:solidFill>
                <a:latin typeface="微软雅黑" panose="020B0503020204020204" pitchFamily="34" charset="-122"/>
                <a:ea typeface="微软雅黑" panose="020B0503020204020204" pitchFamily="34" charset="-122"/>
              </a:rPr>
              <a:t>模块举例</a:t>
            </a:r>
            <a:endParaRPr lang="zh-CN" altLang="en-US" sz="1050" dirty="0">
              <a:solidFill>
                <a:schemeClr val="accent1"/>
              </a:solidFill>
              <a:latin typeface="微软雅黑" panose="020B0503020204020204" pitchFamily="34" charset="-122"/>
              <a:ea typeface="微软雅黑" panose="020B0503020204020204" pitchFamily="34"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321305707"/>
              </p:ext>
            </p:extLst>
          </p:nvPr>
        </p:nvGraphicFramePr>
        <p:xfrm>
          <a:off x="2608724" y="1023093"/>
          <a:ext cx="3329960" cy="1886488"/>
        </p:xfrm>
        <a:graphic>
          <a:graphicData uri="http://schemas.openxmlformats.org/presentationml/2006/ole">
            <mc:AlternateContent xmlns:mc="http://schemas.openxmlformats.org/markup-compatibility/2006">
              <mc:Choice xmlns:v="urn:schemas-microsoft-com:vml" Requires="v">
                <p:oleObj spid="_x0000_s10407" name="Visio" r:id="rId5" imgW="7153163" imgH="4038476" progId="Visio.Drawing.15">
                  <p:embed/>
                </p:oleObj>
              </mc:Choice>
              <mc:Fallback>
                <p:oleObj name="Visio" r:id="rId5" imgW="7153163" imgH="4038476" progId="Visio.Drawing.15">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8724" y="1023093"/>
                        <a:ext cx="3329960" cy="1886488"/>
                      </a:xfrm>
                      <a:prstGeom prst="rect">
                        <a:avLst/>
                      </a:prstGeom>
                      <a:noFill/>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736396366"/>
              </p:ext>
            </p:extLst>
          </p:nvPr>
        </p:nvGraphicFramePr>
        <p:xfrm>
          <a:off x="1938337" y="3227823"/>
          <a:ext cx="5267325" cy="1409700"/>
        </p:xfrm>
        <a:graphic>
          <a:graphicData uri="http://schemas.openxmlformats.org/presentationml/2006/ole">
            <mc:AlternateContent xmlns:mc="http://schemas.openxmlformats.org/markup-compatibility/2006">
              <mc:Choice xmlns:v="urn:schemas-microsoft-com:vml" Requires="v">
                <p:oleObj spid="_x0000_s10408" name="Visio" r:id="rId7" imgW="6153032" imgH="1638227" progId="Visio.Drawing.15">
                  <p:embed/>
                </p:oleObj>
              </mc:Choice>
              <mc:Fallback>
                <p:oleObj name="Visio" r:id="rId7" imgW="6153032" imgH="1638227" progId="Visio.Drawing.15">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8337" y="3227823"/>
                        <a:ext cx="5267325" cy="140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矩形 19"/>
          <p:cNvSpPr/>
          <p:nvPr/>
        </p:nvSpPr>
        <p:spPr>
          <a:xfrm>
            <a:off x="3382547" y="2861151"/>
            <a:ext cx="1782314" cy="253916"/>
          </a:xfrm>
          <a:prstGeom prst="rect">
            <a:avLst/>
          </a:prstGeom>
        </p:spPr>
        <p:txBody>
          <a:bodyPr wrap="square">
            <a:spAutoFit/>
          </a:bodyPr>
          <a:lstStyle/>
          <a:p>
            <a:pPr algn="ctr"/>
            <a:r>
              <a:rPr lang="zh-CN" altLang="en-US" sz="1050" b="1" dirty="0" smtClean="0">
                <a:solidFill>
                  <a:schemeClr val="accent1"/>
                </a:solidFill>
                <a:latin typeface="微软雅黑" panose="020B0503020204020204" pitchFamily="34" charset="-122"/>
                <a:ea typeface="微软雅黑" panose="020B0503020204020204" pitchFamily="34" charset="-122"/>
              </a:rPr>
              <a:t>加</a:t>
            </a:r>
            <a:r>
              <a:rPr lang="en-US" altLang="zh-CN" sz="1050" b="1" dirty="0" smtClean="0">
                <a:solidFill>
                  <a:schemeClr val="accent1"/>
                </a:solidFill>
                <a:latin typeface="微软雅黑" panose="020B0503020204020204" pitchFamily="34" charset="-122"/>
                <a:ea typeface="微软雅黑" panose="020B0503020204020204" pitchFamily="34" charset="-122"/>
              </a:rPr>
              <a:t>CP</a:t>
            </a:r>
            <a:endParaRPr lang="zh-CN" altLang="en-US" sz="1050" b="1" dirty="0">
              <a:solidFill>
                <a:schemeClr val="accent1"/>
              </a:solidFill>
              <a:latin typeface="微软雅黑" panose="020B0503020204020204" pitchFamily="34" charset="-122"/>
              <a:ea typeface="微软雅黑" panose="020B0503020204020204" pitchFamily="34" charset="-122"/>
            </a:endParaRPr>
          </a:p>
        </p:txBody>
      </p:sp>
      <p:sp>
        <p:nvSpPr>
          <p:cNvPr id="21" name="矩形 20"/>
          <p:cNvSpPr/>
          <p:nvPr/>
        </p:nvSpPr>
        <p:spPr>
          <a:xfrm>
            <a:off x="3488158" y="4594891"/>
            <a:ext cx="1782314" cy="253916"/>
          </a:xfrm>
          <a:prstGeom prst="rect">
            <a:avLst/>
          </a:prstGeom>
        </p:spPr>
        <p:txBody>
          <a:bodyPr wrap="square">
            <a:spAutoFit/>
          </a:bodyPr>
          <a:lstStyle/>
          <a:p>
            <a:pPr algn="ctr"/>
            <a:r>
              <a:rPr lang="zh-CN" altLang="en-US" sz="1050" b="1" dirty="0" smtClean="0">
                <a:solidFill>
                  <a:schemeClr val="accent1"/>
                </a:solidFill>
                <a:latin typeface="微软雅黑" panose="020B0503020204020204" pitchFamily="34" charset="-122"/>
                <a:ea typeface="微软雅黑" panose="020B0503020204020204" pitchFamily="34" charset="-122"/>
              </a:rPr>
              <a:t>同步捕获</a:t>
            </a:r>
            <a:endParaRPr lang="zh-CN" altLang="en-US" sz="105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4528011"/>
      </p:ext>
    </p:extLst>
  </p:cSld>
  <p:clrMapOvr>
    <a:masterClrMapping/>
  </p:clrMapOvr>
  <p:transition spd="slow">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nvSpPr>
        <p:spPr>
          <a:xfrm>
            <a:off x="0" y="1807696"/>
            <a:ext cx="4156364" cy="1528108"/>
          </a:xfrm>
          <a:custGeom>
            <a:avLst/>
            <a:gdLst>
              <a:gd name="connsiteX0" fmla="*/ 0 w 4156364"/>
              <a:gd name="connsiteY0" fmla="*/ 0 h 1528108"/>
              <a:gd name="connsiteX1" fmla="*/ 3392310 w 4156364"/>
              <a:gd name="connsiteY1" fmla="*/ 0 h 1528108"/>
              <a:gd name="connsiteX2" fmla="*/ 4156364 w 4156364"/>
              <a:gd name="connsiteY2" fmla="*/ 764054 h 1528108"/>
              <a:gd name="connsiteX3" fmla="*/ 3392310 w 4156364"/>
              <a:gd name="connsiteY3" fmla="*/ 1528108 h 1528108"/>
              <a:gd name="connsiteX4" fmla="*/ 0 w 4156364"/>
              <a:gd name="connsiteY4" fmla="*/ 1528108 h 1528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6364" h="1528108">
                <a:moveTo>
                  <a:pt x="0" y="0"/>
                </a:moveTo>
                <a:lnTo>
                  <a:pt x="3392310" y="0"/>
                </a:lnTo>
                <a:cubicBezTo>
                  <a:pt x="3814285" y="0"/>
                  <a:pt x="4156364" y="342079"/>
                  <a:pt x="4156364" y="764054"/>
                </a:cubicBezTo>
                <a:cubicBezTo>
                  <a:pt x="4156364" y="1186029"/>
                  <a:pt x="3814285" y="1528108"/>
                  <a:pt x="3392310" y="1528108"/>
                </a:cubicBezTo>
                <a:lnTo>
                  <a:pt x="0" y="15281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664814" y="1906402"/>
            <a:ext cx="1330697" cy="1330697"/>
          </a:xfrm>
          <a:prstGeom prst="ellipse">
            <a:avLst/>
          </a:prstGeom>
          <a:solidFill>
            <a:srgbClr val="EE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a:solidFill>
                  <a:schemeClr val="accent1"/>
                </a:solidFill>
                <a:latin typeface="+mj-lt"/>
              </a:rPr>
              <a:t>03</a:t>
            </a:r>
            <a:endParaRPr lang="zh-CN" altLang="en-US" sz="4800" b="1">
              <a:solidFill>
                <a:schemeClr val="accent1"/>
              </a:solidFill>
              <a:latin typeface="+mj-lt"/>
            </a:endParaRPr>
          </a:p>
        </p:txBody>
      </p:sp>
      <p:sp>
        <p:nvSpPr>
          <p:cNvPr id="21" name="矩形 20"/>
          <p:cNvSpPr/>
          <p:nvPr/>
        </p:nvSpPr>
        <p:spPr bwMode="auto">
          <a:xfrm>
            <a:off x="4156364" y="2265114"/>
            <a:ext cx="3775393" cy="523220"/>
          </a:xfrm>
          <a:prstGeom prst="rect">
            <a:avLst/>
          </a:prstGeom>
          <a:noFill/>
        </p:spPr>
        <p:txBody>
          <a:bodyPr wrap="none">
            <a:spAutoFit/>
          </a:bodyPr>
          <a:lstStyle/>
          <a:p>
            <a:pPr>
              <a:defRPr/>
            </a:pPr>
            <a:r>
              <a:rPr lang="zh-CN" altLang="en-US" sz="2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研究成果展示及其应用</a:t>
            </a:r>
          </a:p>
        </p:txBody>
      </p:sp>
      <p:sp>
        <p:nvSpPr>
          <p:cNvPr id="22" name="矩形 21"/>
          <p:cNvSpPr/>
          <p:nvPr/>
        </p:nvSpPr>
        <p:spPr>
          <a:xfrm>
            <a:off x="4156364" y="2788335"/>
            <a:ext cx="3461525" cy="276999"/>
          </a:xfrm>
          <a:prstGeom prst="rect">
            <a:avLst/>
          </a:prstGeom>
        </p:spPr>
        <p:txBody>
          <a:bodyPr wrap="none">
            <a:spAutoFit/>
          </a:bodyPr>
          <a:lstStyle/>
          <a:p>
            <a:pPr lvl="0" fontAlgn="base">
              <a:spcBef>
                <a:spcPct val="0"/>
              </a:spcBef>
              <a:spcAft>
                <a:spcPct val="0"/>
              </a:spcAft>
              <a:defRPr/>
            </a:pPr>
            <a:r>
              <a:rPr lang="en-US" altLang="zh-CN" sz="1200">
                <a:solidFill>
                  <a:schemeClr val="accent1"/>
                </a:solidFill>
                <a:latin typeface="+mj-lt"/>
                <a:ea typeface="方正兰亭黑_GBK"/>
              </a:rPr>
              <a:t>RESEARCH RESULTS AND ITS APPLICATION</a:t>
            </a:r>
          </a:p>
        </p:txBody>
      </p:sp>
    </p:spTree>
  </p:cSld>
  <p:clrMapOvr>
    <a:masterClrMapping/>
  </p:clrMapOvr>
  <p:transition spd="slow">
    <p:push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p:cNvSpPr/>
          <p:nvPr/>
        </p:nvSpPr>
        <p:spPr bwMode="auto">
          <a:xfrm>
            <a:off x="1535206" y="1962591"/>
            <a:ext cx="1481496" cy="769441"/>
          </a:xfrm>
          <a:prstGeom prst="rect">
            <a:avLst/>
          </a:prstGeom>
        </p:spPr>
        <p:txBody>
          <a:bodyPr wrap="none">
            <a:spAutoFit/>
          </a:bodyPr>
          <a:lstStyle/>
          <a:p>
            <a:pPr algn="ctr">
              <a:defRPr/>
            </a:pPr>
            <a:r>
              <a:rPr lang="zh-CN" altLang="en-US" sz="44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目 录</a:t>
            </a:r>
          </a:p>
        </p:txBody>
      </p:sp>
      <p:sp>
        <p:nvSpPr>
          <p:cNvPr id="61" name="文本框 6"/>
          <p:cNvSpPr txBox="1">
            <a:spLocks noChangeArrowheads="1"/>
          </p:cNvSpPr>
          <p:nvPr/>
        </p:nvSpPr>
        <p:spPr bwMode="auto">
          <a:xfrm>
            <a:off x="5058335" y="1127809"/>
            <a:ext cx="2031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选题的背景</a:t>
            </a:r>
            <a:r>
              <a:rPr lang="zh-CN" altLang="en-US" sz="1600" dirty="0" smtClean="0">
                <a:solidFill>
                  <a:schemeClr val="accent1"/>
                </a:solidFill>
                <a:latin typeface="+mj-ea"/>
                <a:ea typeface="+mj-ea"/>
              </a:rPr>
              <a:t>与</a:t>
            </a:r>
            <a:r>
              <a:rPr lang="zh-CN" altLang="en-US" sz="1600" dirty="0">
                <a:solidFill>
                  <a:schemeClr val="accent1"/>
                </a:solidFill>
                <a:latin typeface="+mj-ea"/>
                <a:ea typeface="+mj-ea"/>
              </a:rPr>
              <a:t>可行性</a:t>
            </a:r>
          </a:p>
        </p:txBody>
      </p:sp>
      <p:sp>
        <p:nvSpPr>
          <p:cNvPr id="62" name="矩形 61"/>
          <p:cNvSpPr/>
          <p:nvPr/>
        </p:nvSpPr>
        <p:spPr>
          <a:xfrm>
            <a:off x="5058335" y="1411389"/>
            <a:ext cx="2558714"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Background And Significance Of The Selected Topic</a:t>
            </a:r>
          </a:p>
        </p:txBody>
      </p:sp>
      <p:sp>
        <p:nvSpPr>
          <p:cNvPr id="63" name="椭圆 62"/>
          <p:cNvSpPr/>
          <p:nvPr/>
        </p:nvSpPr>
        <p:spPr>
          <a:xfrm>
            <a:off x="4617463" y="1133144"/>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1</a:t>
            </a:r>
            <a:endParaRPr lang="zh-CN" altLang="en-US" sz="1600">
              <a:latin typeface="+mj-lt"/>
            </a:endParaRPr>
          </a:p>
        </p:txBody>
      </p:sp>
      <p:sp>
        <p:nvSpPr>
          <p:cNvPr id="64" name="文本框 6"/>
          <p:cNvSpPr txBox="1">
            <a:spLocks noChangeArrowheads="1"/>
          </p:cNvSpPr>
          <p:nvPr/>
        </p:nvSpPr>
        <p:spPr bwMode="auto">
          <a:xfrm>
            <a:off x="5058335" y="2085889"/>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研究内容及</a:t>
            </a:r>
            <a:r>
              <a:rPr lang="zh-CN" altLang="en-US" sz="1600" dirty="0">
                <a:solidFill>
                  <a:schemeClr val="accent1"/>
                </a:solidFill>
                <a:latin typeface="+mj-ea"/>
                <a:ea typeface="+mj-ea"/>
              </a:rPr>
              <a:t>过程</a:t>
            </a:r>
          </a:p>
        </p:txBody>
      </p:sp>
      <p:sp>
        <p:nvSpPr>
          <p:cNvPr id="65" name="矩形 64"/>
          <p:cNvSpPr/>
          <p:nvPr/>
        </p:nvSpPr>
        <p:spPr>
          <a:xfrm>
            <a:off x="5058335" y="2369469"/>
            <a:ext cx="1752403" cy="230832"/>
          </a:xfrm>
          <a:prstGeom prst="rect">
            <a:avLst/>
          </a:prstGeom>
        </p:spPr>
        <p:txBody>
          <a:bodyPr wrap="none">
            <a:spAutoFit/>
          </a:bodyPr>
          <a:lstStyle/>
          <a:p>
            <a:pPr lvl="0" fontAlgn="base">
              <a:spcBef>
                <a:spcPct val="0"/>
              </a:spcBef>
              <a:spcAft>
                <a:spcPct val="0"/>
              </a:spcAft>
              <a:defRPr/>
            </a:pPr>
            <a:r>
              <a:rPr lang="en-US" altLang="zh-CN" sz="900" dirty="0">
                <a:solidFill>
                  <a:schemeClr val="tx1">
                    <a:lumMod val="85000"/>
                    <a:lumOff val="15000"/>
                  </a:schemeClr>
                </a:solidFill>
                <a:latin typeface="Calibri Light" panose="020F0302020204030204" pitchFamily="34" charset="0"/>
                <a:ea typeface="方正兰亭黑_GBK"/>
              </a:rPr>
              <a:t>Research </a:t>
            </a:r>
            <a:r>
              <a:rPr lang="en-US" altLang="zh-CN" sz="900" dirty="0" smtClean="0">
                <a:solidFill>
                  <a:schemeClr val="tx1">
                    <a:lumMod val="85000"/>
                    <a:lumOff val="15000"/>
                  </a:schemeClr>
                </a:solidFill>
                <a:latin typeface="Calibri Light" panose="020F0302020204030204" pitchFamily="34" charset="0"/>
                <a:ea typeface="方正兰亭黑_GBK"/>
              </a:rPr>
              <a:t>Content</a:t>
            </a:r>
            <a:r>
              <a:rPr lang="en-US" altLang="zh-CN" sz="900" dirty="0" smtClean="0">
                <a:solidFill>
                  <a:schemeClr val="tx1">
                    <a:lumMod val="85000"/>
                    <a:lumOff val="15000"/>
                  </a:schemeClr>
                </a:solidFill>
                <a:latin typeface="Calibri Light" panose="020F0302020204030204" pitchFamily="34" charset="0"/>
                <a:ea typeface="方正兰亭黑_GBK"/>
              </a:rPr>
              <a:t>s </a:t>
            </a:r>
            <a:r>
              <a:rPr lang="en-US" altLang="zh-CN" sz="900" dirty="0">
                <a:solidFill>
                  <a:schemeClr val="tx1">
                    <a:lumMod val="85000"/>
                    <a:lumOff val="15000"/>
                  </a:schemeClr>
                </a:solidFill>
                <a:latin typeface="Calibri Light" panose="020F0302020204030204" pitchFamily="34" charset="0"/>
                <a:ea typeface="方正兰亭黑_GBK"/>
              </a:rPr>
              <a:t>And Processes</a:t>
            </a:r>
          </a:p>
        </p:txBody>
      </p:sp>
      <p:sp>
        <p:nvSpPr>
          <p:cNvPr id="66" name="椭圆 65"/>
          <p:cNvSpPr/>
          <p:nvPr/>
        </p:nvSpPr>
        <p:spPr>
          <a:xfrm>
            <a:off x="4617463" y="2100703"/>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2</a:t>
            </a:r>
            <a:endParaRPr lang="zh-CN" altLang="en-US" sz="1600">
              <a:latin typeface="+mj-lt"/>
            </a:endParaRPr>
          </a:p>
        </p:txBody>
      </p:sp>
      <p:sp>
        <p:nvSpPr>
          <p:cNvPr id="67" name="文本框 66"/>
          <p:cNvSpPr txBox="1">
            <a:spLocks noChangeArrowheads="1"/>
          </p:cNvSpPr>
          <p:nvPr/>
        </p:nvSpPr>
        <p:spPr bwMode="auto">
          <a:xfrm>
            <a:off x="5058335" y="3031380"/>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研究成果</a:t>
            </a:r>
            <a:r>
              <a:rPr lang="zh-CN" altLang="en-US" sz="1600" dirty="0" smtClean="0">
                <a:solidFill>
                  <a:schemeClr val="accent1"/>
                </a:solidFill>
                <a:latin typeface="+mj-ea"/>
                <a:ea typeface="+mj-ea"/>
              </a:rPr>
              <a:t>展示</a:t>
            </a:r>
            <a:endParaRPr lang="zh-CN" altLang="en-US" sz="1600" dirty="0">
              <a:solidFill>
                <a:schemeClr val="accent1"/>
              </a:solidFill>
              <a:latin typeface="+mj-ea"/>
              <a:ea typeface="+mj-ea"/>
            </a:endParaRPr>
          </a:p>
        </p:txBody>
      </p:sp>
      <p:sp>
        <p:nvSpPr>
          <p:cNvPr id="68" name="文本框 6"/>
          <p:cNvSpPr txBox="1">
            <a:spLocks noChangeArrowheads="1"/>
          </p:cNvSpPr>
          <p:nvPr/>
        </p:nvSpPr>
        <p:spPr bwMode="auto">
          <a:xfrm>
            <a:off x="5058335" y="4024646"/>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论文总结</a:t>
            </a:r>
          </a:p>
        </p:txBody>
      </p:sp>
      <p:sp>
        <p:nvSpPr>
          <p:cNvPr id="69" name="矩形 68"/>
          <p:cNvSpPr/>
          <p:nvPr/>
        </p:nvSpPr>
        <p:spPr>
          <a:xfrm>
            <a:off x="5058335" y="3314960"/>
            <a:ext cx="992579" cy="230832"/>
          </a:xfrm>
          <a:prstGeom prst="rect">
            <a:avLst/>
          </a:prstGeom>
        </p:spPr>
        <p:txBody>
          <a:bodyPr wrap="none">
            <a:spAutoFit/>
          </a:bodyPr>
          <a:lstStyle/>
          <a:p>
            <a:pPr lvl="0" fontAlgn="base">
              <a:spcBef>
                <a:spcPct val="0"/>
              </a:spcBef>
              <a:spcAft>
                <a:spcPct val="0"/>
              </a:spcAft>
              <a:defRPr/>
            </a:pPr>
            <a:r>
              <a:rPr lang="en-US" altLang="zh-CN" sz="900" dirty="0">
                <a:solidFill>
                  <a:schemeClr val="tx1">
                    <a:lumMod val="85000"/>
                    <a:lumOff val="15000"/>
                  </a:schemeClr>
                </a:solidFill>
                <a:latin typeface="Calibri Light" panose="020F0302020204030204" pitchFamily="34" charset="0"/>
                <a:ea typeface="方正兰亭黑_GBK"/>
              </a:rPr>
              <a:t>Research </a:t>
            </a:r>
            <a:r>
              <a:rPr lang="en-US" altLang="zh-CN" sz="900" dirty="0" smtClean="0">
                <a:solidFill>
                  <a:schemeClr val="tx1">
                    <a:lumMod val="85000"/>
                    <a:lumOff val="15000"/>
                  </a:schemeClr>
                </a:solidFill>
                <a:latin typeface="Calibri Light" panose="020F0302020204030204" pitchFamily="34" charset="0"/>
                <a:ea typeface="方正兰亭黑_GBK"/>
              </a:rPr>
              <a:t>Results</a:t>
            </a:r>
            <a:endParaRPr lang="en-US" altLang="zh-CN" sz="900" dirty="0">
              <a:solidFill>
                <a:schemeClr val="tx1">
                  <a:lumMod val="85000"/>
                  <a:lumOff val="15000"/>
                </a:schemeClr>
              </a:solidFill>
              <a:latin typeface="Calibri Light" panose="020F0302020204030204" pitchFamily="34" charset="0"/>
              <a:ea typeface="方正兰亭黑_GBK"/>
            </a:endParaRPr>
          </a:p>
        </p:txBody>
      </p:sp>
      <p:sp>
        <p:nvSpPr>
          <p:cNvPr id="70" name="矩形 69"/>
          <p:cNvSpPr/>
          <p:nvPr/>
        </p:nvSpPr>
        <p:spPr>
          <a:xfrm>
            <a:off x="5058335" y="4308226"/>
            <a:ext cx="1120820" cy="230832"/>
          </a:xfrm>
          <a:prstGeom prst="rect">
            <a:avLst/>
          </a:prstGeom>
        </p:spPr>
        <p:txBody>
          <a:bodyPr wrap="none">
            <a:spAutoFit/>
          </a:bodyPr>
          <a:lstStyle/>
          <a:p>
            <a:pPr lvl="0" fontAlgn="base">
              <a:spcBef>
                <a:spcPct val="0"/>
              </a:spcBef>
              <a:spcAft>
                <a:spcPct val="0"/>
              </a:spcAft>
              <a:defRPr/>
            </a:pPr>
            <a:r>
              <a:rPr lang="en-US" altLang="zh-CN" sz="900" dirty="0">
                <a:solidFill>
                  <a:schemeClr val="tx1">
                    <a:lumMod val="85000"/>
                    <a:lumOff val="15000"/>
                  </a:schemeClr>
                </a:solidFill>
                <a:latin typeface="Calibri Light" panose="020F0302020204030204" pitchFamily="34" charset="0"/>
                <a:ea typeface="方正兰亭黑_GBK"/>
              </a:rPr>
              <a:t>The Paper Summary</a:t>
            </a:r>
          </a:p>
        </p:txBody>
      </p:sp>
      <p:sp>
        <p:nvSpPr>
          <p:cNvPr id="71" name="椭圆 70"/>
          <p:cNvSpPr/>
          <p:nvPr/>
        </p:nvSpPr>
        <p:spPr>
          <a:xfrm>
            <a:off x="4617463" y="3068262"/>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3</a:t>
            </a:r>
            <a:endParaRPr lang="zh-CN" altLang="en-US" sz="1600">
              <a:latin typeface="+mj-lt"/>
            </a:endParaRPr>
          </a:p>
        </p:txBody>
      </p:sp>
      <p:sp>
        <p:nvSpPr>
          <p:cNvPr id="72" name="椭圆 71"/>
          <p:cNvSpPr/>
          <p:nvPr/>
        </p:nvSpPr>
        <p:spPr>
          <a:xfrm>
            <a:off x="4617463" y="4035821"/>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4</a:t>
            </a:r>
            <a:endParaRPr lang="zh-CN" altLang="en-US" sz="1600">
              <a:latin typeface="+mj-lt"/>
            </a:endParaRPr>
          </a:p>
        </p:txBody>
      </p:sp>
      <p:sp>
        <p:nvSpPr>
          <p:cNvPr id="19" name="菱形 18"/>
          <p:cNvSpPr/>
          <p:nvPr/>
        </p:nvSpPr>
        <p:spPr>
          <a:xfrm>
            <a:off x="891272" y="1266456"/>
            <a:ext cx="2769365" cy="2769365"/>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bwMode="auto">
          <a:xfrm>
            <a:off x="1337236" y="2676631"/>
            <a:ext cx="1877437" cy="461665"/>
          </a:xfrm>
          <a:prstGeom prst="rect">
            <a:avLst/>
          </a:prstGeom>
        </p:spPr>
        <p:txBody>
          <a:bodyPr wrap="none">
            <a:spAutoFit/>
          </a:bodyPr>
          <a:lstStyle/>
          <a:p>
            <a:pPr algn="ctr">
              <a:defRPr/>
            </a:pPr>
            <a:r>
              <a:rPr lang="en-US" altLang="zh-CN" sz="2400" kern="100">
                <a:solidFill>
                  <a:schemeClr val="accent1"/>
                </a:solidFill>
                <a:latin typeface="+mj-lt"/>
                <a:ea typeface="微软雅黑" panose="020B0503020204020204" pitchFamily="34" charset="-122"/>
                <a:cs typeface="Times New Roman" panose="02020603050405020304" pitchFamily="18" charset="0"/>
              </a:rPr>
              <a:t>CONTENTS</a:t>
            </a:r>
            <a:endParaRPr lang="zh-CN" altLang="en-US" sz="2400" kern="100">
              <a:solidFill>
                <a:schemeClr val="accent1"/>
              </a:solidFill>
              <a:latin typeface="+mj-lt"/>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3647152"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第三部分：研究成果展示及其应用</a:t>
            </a: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96" name="图片 9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607504" y="1239402"/>
            <a:ext cx="3771900" cy="2811780"/>
          </a:xfrm>
          <a:prstGeom prst="rect">
            <a:avLst/>
          </a:prstGeom>
          <a:noFill/>
          <a:ln>
            <a:noFill/>
          </a:ln>
        </p:spPr>
      </p:pic>
      <p:pic>
        <p:nvPicPr>
          <p:cNvPr id="8" name="图片 7"/>
          <p:cNvPicPr/>
          <p:nvPr/>
        </p:nvPicPr>
        <p:blipFill>
          <a:blip r:embed="rId4">
            <a:extLst>
              <a:ext uri="{28A0092B-C50C-407E-A947-70E740481C1C}">
                <a14:useLocalDpi xmlns:a14="http://schemas.microsoft.com/office/drawing/2010/main" val="0"/>
              </a:ext>
            </a:extLst>
          </a:blip>
          <a:srcRect/>
          <a:stretch>
            <a:fillRect/>
          </a:stretch>
        </p:blipFill>
        <p:spPr bwMode="auto">
          <a:xfrm>
            <a:off x="4454466" y="1240037"/>
            <a:ext cx="3747135" cy="2811145"/>
          </a:xfrm>
          <a:prstGeom prst="rect">
            <a:avLst/>
          </a:prstGeom>
          <a:noFill/>
          <a:ln>
            <a:noFill/>
          </a:ln>
        </p:spPr>
      </p:pic>
      <p:sp>
        <p:nvSpPr>
          <p:cNvPr id="3" name="矩形 2"/>
          <p:cNvSpPr/>
          <p:nvPr/>
        </p:nvSpPr>
        <p:spPr>
          <a:xfrm>
            <a:off x="1246959" y="4051182"/>
            <a:ext cx="2300630" cy="261610"/>
          </a:xfrm>
          <a:prstGeom prst="rect">
            <a:avLst/>
          </a:prstGeom>
        </p:spPr>
        <p:txBody>
          <a:bodyPr wrap="none">
            <a:spAutoFit/>
          </a:bodyPr>
          <a:lstStyle/>
          <a:p>
            <a:r>
              <a:rPr lang="en-US" altLang="zh-CN" sz="1100" dirty="0" smtClean="0">
                <a:solidFill>
                  <a:schemeClr val="accent1"/>
                </a:solidFill>
                <a:latin typeface="宋体" panose="02010600030101010101" pitchFamily="2" charset="-122"/>
                <a:ea typeface="宋体" panose="02010600030101010101" pitchFamily="2" charset="-122"/>
              </a:rPr>
              <a:t>AWGN</a:t>
            </a:r>
            <a:r>
              <a:rPr lang="zh-CN" altLang="en-US" sz="1100" dirty="0" smtClean="0">
                <a:solidFill>
                  <a:schemeClr val="accent1"/>
                </a:solidFill>
                <a:latin typeface="宋体" panose="02010600030101010101" pitchFamily="2" charset="-122"/>
                <a:ea typeface="宋体" panose="02010600030101010101" pitchFamily="2" charset="-122"/>
              </a:rPr>
              <a:t>信道下</a:t>
            </a:r>
            <a:r>
              <a:rPr lang="en-US" altLang="zh-CN" sz="1100" dirty="0" smtClean="0">
                <a:solidFill>
                  <a:schemeClr val="accent1"/>
                </a:solidFill>
                <a:latin typeface="宋体" panose="02010600030101010101" pitchFamily="2" charset="-122"/>
                <a:ea typeface="宋体" panose="02010600030101010101" pitchFamily="2" charset="-122"/>
              </a:rPr>
              <a:t>OFDM</a:t>
            </a:r>
            <a:r>
              <a:rPr lang="zh-CN" altLang="en-US" sz="1100" dirty="0" smtClean="0">
                <a:solidFill>
                  <a:schemeClr val="accent1"/>
                </a:solidFill>
                <a:latin typeface="宋体" panose="02010600030101010101" pitchFamily="2" charset="-122"/>
                <a:ea typeface="宋体" panose="02010600030101010101" pitchFamily="2" charset="-122"/>
              </a:rPr>
              <a:t>系统的误码率曲线</a:t>
            </a:r>
            <a:endParaRPr lang="zh-CN" altLang="en-US" sz="1100" dirty="0">
              <a:solidFill>
                <a:schemeClr val="accent1"/>
              </a:solidFill>
              <a:latin typeface="宋体" panose="02010600030101010101" pitchFamily="2" charset="-122"/>
              <a:ea typeface="宋体" panose="02010600030101010101" pitchFamily="2" charset="-122"/>
            </a:endParaRPr>
          </a:p>
        </p:txBody>
      </p:sp>
      <p:sp>
        <p:nvSpPr>
          <p:cNvPr id="10" name="矩形 9"/>
          <p:cNvSpPr/>
          <p:nvPr/>
        </p:nvSpPr>
        <p:spPr>
          <a:xfrm>
            <a:off x="5071920" y="4051182"/>
            <a:ext cx="2512226" cy="261610"/>
          </a:xfrm>
          <a:prstGeom prst="rect">
            <a:avLst/>
          </a:prstGeom>
        </p:spPr>
        <p:txBody>
          <a:bodyPr wrap="none">
            <a:spAutoFit/>
          </a:bodyPr>
          <a:lstStyle/>
          <a:p>
            <a:r>
              <a:rPr lang="zh-CN" altLang="en-US" sz="1100" dirty="0">
                <a:solidFill>
                  <a:schemeClr val="accent1"/>
                </a:solidFill>
                <a:latin typeface="宋体" panose="02010600030101010101" pitchFamily="2" charset="-122"/>
                <a:ea typeface="宋体" panose="02010600030101010101" pitchFamily="2" charset="-122"/>
              </a:rPr>
              <a:t> </a:t>
            </a:r>
            <a:r>
              <a:rPr lang="en-US" altLang="zh-CN" sz="1100" dirty="0">
                <a:solidFill>
                  <a:schemeClr val="accent1"/>
                </a:solidFill>
                <a:latin typeface="宋体" panose="02010600030101010101" pitchFamily="2" charset="-122"/>
                <a:ea typeface="宋体" panose="02010600030101010101" pitchFamily="2" charset="-122"/>
              </a:rPr>
              <a:t>AWGN</a:t>
            </a:r>
            <a:r>
              <a:rPr lang="zh-CN" altLang="en-US" sz="1100" dirty="0">
                <a:solidFill>
                  <a:schemeClr val="accent1"/>
                </a:solidFill>
                <a:latin typeface="宋体" panose="02010600030101010101" pitchFamily="2" charset="-122"/>
                <a:ea typeface="宋体" panose="02010600030101010101" pitchFamily="2" charset="-122"/>
              </a:rPr>
              <a:t>信道下</a:t>
            </a:r>
            <a:r>
              <a:rPr lang="en-US" altLang="zh-CN" sz="1100" dirty="0">
                <a:solidFill>
                  <a:schemeClr val="accent1"/>
                </a:solidFill>
                <a:latin typeface="宋体" panose="02010600030101010101" pitchFamily="2" charset="-122"/>
                <a:ea typeface="宋体" panose="02010600030101010101" pitchFamily="2" charset="-122"/>
              </a:rPr>
              <a:t>SC-FDE</a:t>
            </a:r>
            <a:r>
              <a:rPr lang="zh-CN" altLang="en-US" sz="1100" dirty="0">
                <a:solidFill>
                  <a:schemeClr val="accent1"/>
                </a:solidFill>
                <a:latin typeface="宋体" panose="02010600030101010101" pitchFamily="2" charset="-122"/>
                <a:ea typeface="宋体" panose="02010600030101010101" pitchFamily="2" charset="-122"/>
              </a:rPr>
              <a:t>系统的误码率曲线</a:t>
            </a:r>
          </a:p>
        </p:txBody>
      </p:sp>
    </p:spTree>
  </p:cSld>
  <p:clrMapOvr>
    <a:masterClrMapping/>
  </p:clrMapOvr>
  <p:transition spd="slow">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3647152"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第三部分：研究成果展示及其应用</a:t>
            </a: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96" name="图片 9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3" name="矩形 2"/>
          <p:cNvSpPr/>
          <p:nvPr/>
        </p:nvSpPr>
        <p:spPr>
          <a:xfrm>
            <a:off x="1342958" y="4051182"/>
            <a:ext cx="2300630" cy="261610"/>
          </a:xfrm>
          <a:prstGeom prst="rect">
            <a:avLst/>
          </a:prstGeom>
        </p:spPr>
        <p:txBody>
          <a:bodyPr wrap="none">
            <a:spAutoFit/>
          </a:bodyPr>
          <a:lstStyle/>
          <a:p>
            <a:r>
              <a:rPr lang="zh-CN" altLang="en-US" sz="1100" dirty="0">
                <a:solidFill>
                  <a:schemeClr val="accent1"/>
                </a:solidFill>
                <a:latin typeface="宋体" panose="02010600030101010101" pitchFamily="2" charset="-122"/>
                <a:ea typeface="宋体" panose="02010600030101010101" pitchFamily="2" charset="-122"/>
              </a:rPr>
              <a:t>莱斯</a:t>
            </a:r>
            <a:r>
              <a:rPr lang="zh-CN" altLang="en-US" sz="1100" dirty="0" smtClean="0">
                <a:solidFill>
                  <a:schemeClr val="accent1"/>
                </a:solidFill>
                <a:latin typeface="宋体" panose="02010600030101010101" pitchFamily="2" charset="-122"/>
                <a:ea typeface="宋体" panose="02010600030101010101" pitchFamily="2" charset="-122"/>
              </a:rPr>
              <a:t>信道下</a:t>
            </a:r>
            <a:r>
              <a:rPr lang="en-US" altLang="zh-CN" sz="1100" dirty="0" smtClean="0">
                <a:solidFill>
                  <a:schemeClr val="accent1"/>
                </a:solidFill>
                <a:latin typeface="宋体" panose="02010600030101010101" pitchFamily="2" charset="-122"/>
                <a:ea typeface="宋体" panose="02010600030101010101" pitchFamily="2" charset="-122"/>
              </a:rPr>
              <a:t>OFDM</a:t>
            </a:r>
            <a:r>
              <a:rPr lang="zh-CN" altLang="en-US" sz="1100" dirty="0" smtClean="0">
                <a:solidFill>
                  <a:schemeClr val="accent1"/>
                </a:solidFill>
                <a:latin typeface="宋体" panose="02010600030101010101" pitchFamily="2" charset="-122"/>
                <a:ea typeface="宋体" panose="02010600030101010101" pitchFamily="2" charset="-122"/>
              </a:rPr>
              <a:t>系统的误码率曲线</a:t>
            </a:r>
            <a:endParaRPr lang="zh-CN" altLang="en-US" sz="1100" dirty="0">
              <a:solidFill>
                <a:schemeClr val="accent1"/>
              </a:solidFill>
              <a:latin typeface="宋体" panose="02010600030101010101" pitchFamily="2" charset="-122"/>
              <a:ea typeface="宋体" panose="02010600030101010101" pitchFamily="2" charset="-122"/>
            </a:endParaRPr>
          </a:p>
        </p:txBody>
      </p:sp>
      <p:sp>
        <p:nvSpPr>
          <p:cNvPr id="10" name="矩形 9"/>
          <p:cNvSpPr/>
          <p:nvPr/>
        </p:nvSpPr>
        <p:spPr>
          <a:xfrm>
            <a:off x="5071920" y="4051182"/>
            <a:ext cx="2512226" cy="261610"/>
          </a:xfrm>
          <a:prstGeom prst="rect">
            <a:avLst/>
          </a:prstGeom>
        </p:spPr>
        <p:txBody>
          <a:bodyPr wrap="none">
            <a:spAutoFit/>
          </a:bodyPr>
          <a:lstStyle/>
          <a:p>
            <a:r>
              <a:rPr lang="zh-CN" altLang="en-US" sz="1100" dirty="0">
                <a:solidFill>
                  <a:schemeClr val="accent1"/>
                </a:solidFill>
                <a:latin typeface="宋体" panose="02010600030101010101" pitchFamily="2" charset="-122"/>
                <a:ea typeface="宋体" panose="02010600030101010101" pitchFamily="2" charset="-122"/>
              </a:rPr>
              <a:t> 莱斯</a:t>
            </a:r>
            <a:r>
              <a:rPr lang="zh-CN" altLang="en-US" sz="1100" dirty="0" smtClean="0">
                <a:solidFill>
                  <a:schemeClr val="accent1"/>
                </a:solidFill>
                <a:latin typeface="宋体" panose="02010600030101010101" pitchFamily="2" charset="-122"/>
                <a:ea typeface="宋体" panose="02010600030101010101" pitchFamily="2" charset="-122"/>
              </a:rPr>
              <a:t>信道</a:t>
            </a:r>
            <a:r>
              <a:rPr lang="zh-CN" altLang="en-US" sz="1100" dirty="0">
                <a:solidFill>
                  <a:schemeClr val="accent1"/>
                </a:solidFill>
                <a:latin typeface="宋体" panose="02010600030101010101" pitchFamily="2" charset="-122"/>
                <a:ea typeface="宋体" panose="02010600030101010101" pitchFamily="2" charset="-122"/>
              </a:rPr>
              <a:t>下</a:t>
            </a:r>
            <a:r>
              <a:rPr lang="en-US" altLang="zh-CN" sz="1100" dirty="0">
                <a:solidFill>
                  <a:schemeClr val="accent1"/>
                </a:solidFill>
                <a:latin typeface="宋体" panose="02010600030101010101" pitchFamily="2" charset="-122"/>
                <a:ea typeface="宋体" panose="02010600030101010101" pitchFamily="2" charset="-122"/>
              </a:rPr>
              <a:t>SC-FDE</a:t>
            </a:r>
            <a:r>
              <a:rPr lang="zh-CN" altLang="en-US" sz="1100" dirty="0">
                <a:solidFill>
                  <a:schemeClr val="accent1"/>
                </a:solidFill>
                <a:latin typeface="宋体" panose="02010600030101010101" pitchFamily="2" charset="-122"/>
                <a:ea typeface="宋体" panose="02010600030101010101" pitchFamily="2" charset="-122"/>
              </a:rPr>
              <a:t>系统的误码率曲线</a:t>
            </a:r>
          </a:p>
        </p:txBody>
      </p:sp>
      <p:pic>
        <p:nvPicPr>
          <p:cNvPr id="11" name="图片 10"/>
          <p:cNvPicPr/>
          <p:nvPr/>
        </p:nvPicPr>
        <p:blipFill>
          <a:blip r:embed="rId3">
            <a:extLst>
              <a:ext uri="{28A0092B-C50C-407E-A947-70E740481C1C}">
                <a14:useLocalDpi xmlns:a14="http://schemas.microsoft.com/office/drawing/2010/main" val="0"/>
              </a:ext>
            </a:extLst>
          </a:blip>
          <a:srcRect/>
          <a:stretch>
            <a:fillRect/>
          </a:stretch>
        </p:blipFill>
        <p:spPr bwMode="auto">
          <a:xfrm>
            <a:off x="617801" y="1240037"/>
            <a:ext cx="3750945" cy="2811145"/>
          </a:xfrm>
          <a:prstGeom prst="rect">
            <a:avLst/>
          </a:prstGeom>
          <a:noFill/>
          <a:ln>
            <a:noFill/>
          </a:ln>
        </p:spPr>
      </p:pic>
      <p:pic>
        <p:nvPicPr>
          <p:cNvPr id="12" name="图片 11"/>
          <p:cNvPicPr/>
          <p:nvPr/>
        </p:nvPicPr>
        <p:blipFill>
          <a:blip r:embed="rId4">
            <a:extLst>
              <a:ext uri="{28A0092B-C50C-407E-A947-70E740481C1C}">
                <a14:useLocalDpi xmlns:a14="http://schemas.microsoft.com/office/drawing/2010/main" val="0"/>
              </a:ext>
            </a:extLst>
          </a:blip>
          <a:srcRect/>
          <a:stretch>
            <a:fillRect/>
          </a:stretch>
        </p:blipFill>
        <p:spPr bwMode="auto">
          <a:xfrm>
            <a:off x="4454465" y="1240037"/>
            <a:ext cx="3747135" cy="2811145"/>
          </a:xfrm>
          <a:prstGeom prst="rect">
            <a:avLst/>
          </a:prstGeom>
          <a:noFill/>
          <a:ln>
            <a:noFill/>
          </a:ln>
        </p:spPr>
      </p:pic>
    </p:spTree>
    <p:extLst>
      <p:ext uri="{BB962C8B-B14F-4D97-AF65-F5344CB8AC3E}">
        <p14:creationId xmlns:p14="http://schemas.microsoft.com/office/powerpoint/2010/main" val="56371229"/>
      </p:ext>
    </p:extLst>
  </p:cSld>
  <p:clrMapOvr>
    <a:masterClrMapping/>
  </p:clrMapOvr>
  <p:transition spd="slow">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3647152"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第三部分：研究成果展示及其应用</a:t>
            </a: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96" name="图片 9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3" name="矩形 2"/>
          <p:cNvSpPr/>
          <p:nvPr/>
        </p:nvSpPr>
        <p:spPr>
          <a:xfrm>
            <a:off x="1201893" y="4051182"/>
            <a:ext cx="2582758" cy="261610"/>
          </a:xfrm>
          <a:prstGeom prst="rect">
            <a:avLst/>
          </a:prstGeom>
        </p:spPr>
        <p:txBody>
          <a:bodyPr wrap="none">
            <a:spAutoFit/>
          </a:bodyPr>
          <a:lstStyle/>
          <a:p>
            <a:r>
              <a:rPr lang="en-US" altLang="zh-CN" sz="1100" dirty="0">
                <a:solidFill>
                  <a:schemeClr val="accent1"/>
                </a:solidFill>
                <a:latin typeface="宋体" panose="02010600030101010101" pitchFamily="2" charset="-122"/>
                <a:ea typeface="宋体" panose="02010600030101010101" pitchFamily="2" charset="-122"/>
              </a:rPr>
              <a:t>OFDM</a:t>
            </a:r>
            <a:r>
              <a:rPr lang="zh-CN" altLang="en-US" sz="1100" dirty="0">
                <a:solidFill>
                  <a:schemeClr val="accent1"/>
                </a:solidFill>
                <a:latin typeface="宋体" panose="02010600030101010101" pitchFamily="2" charset="-122"/>
                <a:ea typeface="宋体" panose="02010600030101010101" pitchFamily="2" charset="-122"/>
              </a:rPr>
              <a:t>系统中</a:t>
            </a:r>
            <a:r>
              <a:rPr lang="en-US" altLang="zh-CN" sz="1100" dirty="0">
                <a:solidFill>
                  <a:schemeClr val="accent1"/>
                </a:solidFill>
                <a:latin typeface="宋体" panose="02010600030101010101" pitchFamily="2" charset="-122"/>
                <a:ea typeface="宋体" panose="02010600030101010101" pitchFamily="2" charset="-122"/>
              </a:rPr>
              <a:t>LS</a:t>
            </a:r>
            <a:r>
              <a:rPr lang="zh-CN" altLang="en-US" sz="1100" dirty="0">
                <a:solidFill>
                  <a:schemeClr val="accent1"/>
                </a:solidFill>
                <a:latin typeface="宋体" panose="02010600030101010101" pitchFamily="2" charset="-122"/>
                <a:ea typeface="宋体" panose="02010600030101010101" pitchFamily="2" charset="-122"/>
              </a:rPr>
              <a:t>信道估计与理想信道估计</a:t>
            </a:r>
          </a:p>
        </p:txBody>
      </p:sp>
      <p:sp>
        <p:nvSpPr>
          <p:cNvPr id="10" name="矩形 9"/>
          <p:cNvSpPr/>
          <p:nvPr/>
        </p:nvSpPr>
        <p:spPr>
          <a:xfrm>
            <a:off x="5071920" y="4051182"/>
            <a:ext cx="2512226" cy="261610"/>
          </a:xfrm>
          <a:prstGeom prst="rect">
            <a:avLst/>
          </a:prstGeom>
        </p:spPr>
        <p:txBody>
          <a:bodyPr wrap="none">
            <a:spAutoFit/>
          </a:bodyPr>
          <a:lstStyle/>
          <a:p>
            <a:r>
              <a:rPr lang="zh-CN" altLang="en-US" sz="1100" dirty="0">
                <a:solidFill>
                  <a:schemeClr val="accent1"/>
                </a:solidFill>
                <a:latin typeface="宋体" panose="02010600030101010101" pitchFamily="2" charset="-122"/>
                <a:ea typeface="宋体" panose="02010600030101010101" pitchFamily="2" charset="-122"/>
              </a:rPr>
              <a:t> </a:t>
            </a:r>
            <a:r>
              <a:rPr lang="en-US" altLang="zh-CN" sz="1100" dirty="0">
                <a:solidFill>
                  <a:schemeClr val="accent1"/>
                </a:solidFill>
                <a:latin typeface="宋体" panose="02010600030101010101" pitchFamily="2" charset="-122"/>
                <a:ea typeface="宋体" panose="02010600030101010101" pitchFamily="2" charset="-122"/>
              </a:rPr>
              <a:t>OFDM</a:t>
            </a:r>
            <a:r>
              <a:rPr lang="zh-CN" altLang="en-US" sz="1100" dirty="0">
                <a:solidFill>
                  <a:schemeClr val="accent1"/>
                </a:solidFill>
                <a:latin typeface="宋体" panose="02010600030101010101" pitchFamily="2" charset="-122"/>
                <a:ea typeface="宋体" panose="02010600030101010101" pitchFamily="2" charset="-122"/>
              </a:rPr>
              <a:t>系统中</a:t>
            </a:r>
            <a:r>
              <a:rPr lang="en-US" altLang="zh-CN" sz="1100" dirty="0">
                <a:solidFill>
                  <a:schemeClr val="accent1"/>
                </a:solidFill>
                <a:latin typeface="宋体" panose="02010600030101010101" pitchFamily="2" charset="-122"/>
                <a:ea typeface="宋体" panose="02010600030101010101" pitchFamily="2" charset="-122"/>
              </a:rPr>
              <a:t>LS</a:t>
            </a:r>
            <a:r>
              <a:rPr lang="zh-CN" altLang="en-US" sz="1100" dirty="0">
                <a:solidFill>
                  <a:schemeClr val="accent1"/>
                </a:solidFill>
                <a:latin typeface="宋体" panose="02010600030101010101" pitchFamily="2" charset="-122"/>
                <a:ea typeface="宋体" panose="02010600030101010101" pitchFamily="2" charset="-122"/>
              </a:rPr>
              <a:t>平滑噪声不同平滑点数</a:t>
            </a:r>
          </a:p>
        </p:txBody>
      </p:sp>
      <p:pic>
        <p:nvPicPr>
          <p:cNvPr id="13" name="图片 12"/>
          <p:cNvPicPr/>
          <p:nvPr/>
        </p:nvPicPr>
        <p:blipFill>
          <a:blip r:embed="rId4">
            <a:extLst>
              <a:ext uri="{28A0092B-C50C-407E-A947-70E740481C1C}">
                <a14:useLocalDpi xmlns:a14="http://schemas.microsoft.com/office/drawing/2010/main" val="0"/>
              </a:ext>
            </a:extLst>
          </a:blip>
          <a:srcRect/>
          <a:stretch>
            <a:fillRect/>
          </a:stretch>
        </p:blipFill>
        <p:spPr bwMode="auto">
          <a:xfrm>
            <a:off x="617800" y="1240037"/>
            <a:ext cx="3750945" cy="2811145"/>
          </a:xfrm>
          <a:prstGeom prst="rect">
            <a:avLst/>
          </a:prstGeom>
          <a:noFill/>
          <a:ln>
            <a:noFill/>
          </a:ln>
        </p:spPr>
      </p:pic>
      <p:pic>
        <p:nvPicPr>
          <p:cNvPr id="14" name="图片 13"/>
          <p:cNvPicPr/>
          <p:nvPr/>
        </p:nvPicPr>
        <p:blipFill>
          <a:blip r:embed="rId5">
            <a:extLst>
              <a:ext uri="{28A0092B-C50C-407E-A947-70E740481C1C}">
                <a14:useLocalDpi xmlns:a14="http://schemas.microsoft.com/office/drawing/2010/main" val="0"/>
              </a:ext>
            </a:extLst>
          </a:blip>
          <a:srcRect/>
          <a:stretch>
            <a:fillRect/>
          </a:stretch>
        </p:blipFill>
        <p:spPr bwMode="auto">
          <a:xfrm>
            <a:off x="4452560" y="1240037"/>
            <a:ext cx="3750945" cy="2811145"/>
          </a:xfrm>
          <a:prstGeom prst="rect">
            <a:avLst/>
          </a:prstGeom>
          <a:noFill/>
          <a:ln>
            <a:noFill/>
          </a:ln>
        </p:spPr>
      </p:pic>
    </p:spTree>
    <p:extLst>
      <p:ext uri="{BB962C8B-B14F-4D97-AF65-F5344CB8AC3E}">
        <p14:creationId xmlns:p14="http://schemas.microsoft.com/office/powerpoint/2010/main" val="3366898349"/>
      </p:ext>
    </p:extLst>
  </p:cSld>
  <p:clrMapOvr>
    <a:masterClrMapping/>
  </p:clrMapOvr>
  <p:transition spd="slow">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3647152"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第三部分：研究成果展示及其应用</a:t>
            </a: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96" name="图片 9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3" name="矩形 2"/>
          <p:cNvSpPr/>
          <p:nvPr/>
        </p:nvSpPr>
        <p:spPr>
          <a:xfrm>
            <a:off x="1519286" y="4062430"/>
            <a:ext cx="1947969" cy="261610"/>
          </a:xfrm>
          <a:prstGeom prst="rect">
            <a:avLst/>
          </a:prstGeom>
        </p:spPr>
        <p:txBody>
          <a:bodyPr wrap="none">
            <a:spAutoFit/>
          </a:bodyPr>
          <a:lstStyle/>
          <a:p>
            <a:r>
              <a:rPr lang="zh-CN" altLang="en-US" sz="1100" dirty="0">
                <a:solidFill>
                  <a:schemeClr val="accent1"/>
                </a:solidFill>
                <a:latin typeface="宋体" panose="02010600030101010101" pitchFamily="2" charset="-122"/>
                <a:ea typeface="宋体" panose="02010600030101010101" pitchFamily="2" charset="-122"/>
              </a:rPr>
              <a:t> </a:t>
            </a:r>
            <a:r>
              <a:rPr lang="en-US" altLang="zh-CN" sz="1100" dirty="0">
                <a:solidFill>
                  <a:schemeClr val="accent1"/>
                </a:solidFill>
                <a:latin typeface="宋体" panose="02010600030101010101" pitchFamily="2" charset="-122"/>
                <a:ea typeface="宋体" panose="02010600030101010101" pitchFamily="2" charset="-122"/>
              </a:rPr>
              <a:t>SC-FDE</a:t>
            </a:r>
            <a:r>
              <a:rPr lang="zh-CN" altLang="en-US" sz="1100" dirty="0">
                <a:solidFill>
                  <a:schemeClr val="accent1"/>
                </a:solidFill>
                <a:latin typeface="宋体" panose="02010600030101010101" pitchFamily="2" charset="-122"/>
                <a:ea typeface="宋体" panose="02010600030101010101" pitchFamily="2" charset="-122"/>
              </a:rPr>
              <a:t>系统中不同去噪方案</a:t>
            </a:r>
          </a:p>
        </p:txBody>
      </p:sp>
      <p:sp>
        <p:nvSpPr>
          <p:cNvPr id="10" name="矩形 9"/>
          <p:cNvSpPr/>
          <p:nvPr/>
        </p:nvSpPr>
        <p:spPr>
          <a:xfrm>
            <a:off x="5424579" y="4051182"/>
            <a:ext cx="1806905" cy="261610"/>
          </a:xfrm>
          <a:prstGeom prst="rect">
            <a:avLst/>
          </a:prstGeom>
        </p:spPr>
        <p:txBody>
          <a:bodyPr wrap="none">
            <a:spAutoFit/>
          </a:bodyPr>
          <a:lstStyle/>
          <a:p>
            <a:r>
              <a:rPr lang="zh-CN" altLang="en-US" sz="1100" dirty="0">
                <a:solidFill>
                  <a:schemeClr val="accent1"/>
                </a:solidFill>
                <a:latin typeface="宋体" panose="02010600030101010101" pitchFamily="2" charset="-122"/>
                <a:ea typeface="宋体" panose="02010600030101010101" pitchFamily="2" charset="-122"/>
              </a:rPr>
              <a:t> </a:t>
            </a:r>
            <a:r>
              <a:rPr lang="en-US" altLang="zh-CN" sz="1100" dirty="0">
                <a:solidFill>
                  <a:schemeClr val="accent1"/>
                </a:solidFill>
                <a:latin typeface="宋体" panose="02010600030101010101" pitchFamily="2" charset="-122"/>
                <a:ea typeface="宋体" panose="02010600030101010101" pitchFamily="2" charset="-122"/>
              </a:rPr>
              <a:t>OFDM</a:t>
            </a:r>
            <a:r>
              <a:rPr lang="zh-CN" altLang="en-US" sz="1100" dirty="0">
                <a:solidFill>
                  <a:schemeClr val="accent1"/>
                </a:solidFill>
                <a:latin typeface="宋体" panose="02010600030101010101" pitchFamily="2" charset="-122"/>
                <a:ea typeface="宋体" panose="02010600030101010101" pitchFamily="2" charset="-122"/>
              </a:rPr>
              <a:t>系统</a:t>
            </a:r>
            <a:r>
              <a:rPr lang="zh-CN" altLang="en-US" sz="1100" dirty="0" smtClean="0">
                <a:solidFill>
                  <a:schemeClr val="accent1"/>
                </a:solidFill>
                <a:latin typeface="宋体" panose="02010600030101010101" pitchFamily="2" charset="-122"/>
                <a:ea typeface="宋体" panose="02010600030101010101" pitchFamily="2" charset="-122"/>
              </a:rPr>
              <a:t>中不同均衡算法</a:t>
            </a:r>
            <a:endParaRPr lang="zh-CN" altLang="en-US" sz="1100" dirty="0">
              <a:solidFill>
                <a:schemeClr val="accent1"/>
              </a:solidFill>
              <a:latin typeface="宋体" panose="02010600030101010101" pitchFamily="2" charset="-122"/>
              <a:ea typeface="宋体" panose="02010600030101010101" pitchFamily="2" charset="-122"/>
            </a:endParaRPr>
          </a:p>
        </p:txBody>
      </p:sp>
      <p:pic>
        <p:nvPicPr>
          <p:cNvPr id="11" name="图片 10"/>
          <p:cNvPicPr/>
          <p:nvPr/>
        </p:nvPicPr>
        <p:blipFill>
          <a:blip r:embed="rId4">
            <a:extLst>
              <a:ext uri="{28A0092B-C50C-407E-A947-70E740481C1C}">
                <a14:useLocalDpi xmlns:a14="http://schemas.microsoft.com/office/drawing/2010/main" val="0"/>
              </a:ext>
            </a:extLst>
          </a:blip>
          <a:srcRect/>
          <a:stretch>
            <a:fillRect/>
          </a:stretch>
        </p:blipFill>
        <p:spPr bwMode="auto">
          <a:xfrm>
            <a:off x="617799" y="1240037"/>
            <a:ext cx="3750945" cy="2811145"/>
          </a:xfrm>
          <a:prstGeom prst="rect">
            <a:avLst/>
          </a:prstGeom>
          <a:noFill/>
          <a:ln>
            <a:noFill/>
          </a:ln>
        </p:spPr>
      </p:pic>
      <p:pic>
        <p:nvPicPr>
          <p:cNvPr id="12" name="图片 11"/>
          <p:cNvPicPr/>
          <p:nvPr/>
        </p:nvPicPr>
        <p:blipFill>
          <a:blip r:embed="rId5">
            <a:extLst>
              <a:ext uri="{28A0092B-C50C-407E-A947-70E740481C1C}">
                <a14:useLocalDpi xmlns:a14="http://schemas.microsoft.com/office/drawing/2010/main" val="0"/>
              </a:ext>
            </a:extLst>
          </a:blip>
          <a:srcRect/>
          <a:stretch>
            <a:fillRect/>
          </a:stretch>
        </p:blipFill>
        <p:spPr bwMode="auto">
          <a:xfrm>
            <a:off x="4452560" y="1251285"/>
            <a:ext cx="3750945" cy="2811145"/>
          </a:xfrm>
          <a:prstGeom prst="rect">
            <a:avLst/>
          </a:prstGeom>
          <a:noFill/>
          <a:ln>
            <a:noFill/>
          </a:ln>
        </p:spPr>
      </p:pic>
    </p:spTree>
    <p:extLst>
      <p:ext uri="{BB962C8B-B14F-4D97-AF65-F5344CB8AC3E}">
        <p14:creationId xmlns:p14="http://schemas.microsoft.com/office/powerpoint/2010/main" val="4224216042"/>
      </p:ext>
    </p:extLst>
  </p:cSld>
  <p:clrMapOvr>
    <a:masterClrMapping/>
  </p:clrMapOvr>
  <p:transition spd="slow">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0" y="1807696"/>
            <a:ext cx="4156364" cy="1528108"/>
          </a:xfrm>
          <a:custGeom>
            <a:avLst/>
            <a:gdLst>
              <a:gd name="connsiteX0" fmla="*/ 0 w 4156364"/>
              <a:gd name="connsiteY0" fmla="*/ 0 h 1528108"/>
              <a:gd name="connsiteX1" fmla="*/ 3392310 w 4156364"/>
              <a:gd name="connsiteY1" fmla="*/ 0 h 1528108"/>
              <a:gd name="connsiteX2" fmla="*/ 4156364 w 4156364"/>
              <a:gd name="connsiteY2" fmla="*/ 764054 h 1528108"/>
              <a:gd name="connsiteX3" fmla="*/ 3392310 w 4156364"/>
              <a:gd name="connsiteY3" fmla="*/ 1528108 h 1528108"/>
              <a:gd name="connsiteX4" fmla="*/ 0 w 4156364"/>
              <a:gd name="connsiteY4" fmla="*/ 1528108 h 1528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6364" h="1528108">
                <a:moveTo>
                  <a:pt x="0" y="0"/>
                </a:moveTo>
                <a:lnTo>
                  <a:pt x="3392310" y="0"/>
                </a:lnTo>
                <a:cubicBezTo>
                  <a:pt x="3814285" y="0"/>
                  <a:pt x="4156364" y="342079"/>
                  <a:pt x="4156364" y="764054"/>
                </a:cubicBezTo>
                <a:cubicBezTo>
                  <a:pt x="4156364" y="1186029"/>
                  <a:pt x="3814285" y="1528108"/>
                  <a:pt x="3392310" y="1528108"/>
                </a:cubicBezTo>
                <a:lnTo>
                  <a:pt x="0" y="15281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664814" y="1906402"/>
            <a:ext cx="1330697" cy="1330697"/>
          </a:xfrm>
          <a:prstGeom prst="ellipse">
            <a:avLst/>
          </a:prstGeom>
          <a:solidFill>
            <a:srgbClr val="EE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a:solidFill>
                  <a:schemeClr val="accent1"/>
                </a:solidFill>
                <a:latin typeface="+mj-lt"/>
              </a:rPr>
              <a:t>04</a:t>
            </a:r>
            <a:endParaRPr lang="zh-CN" altLang="en-US" sz="4800" b="1">
              <a:solidFill>
                <a:schemeClr val="accent1"/>
              </a:solidFill>
              <a:latin typeface="+mj-lt"/>
            </a:endParaRPr>
          </a:p>
        </p:txBody>
      </p:sp>
      <p:sp>
        <p:nvSpPr>
          <p:cNvPr id="8" name="矩形 7"/>
          <p:cNvSpPr/>
          <p:nvPr/>
        </p:nvSpPr>
        <p:spPr bwMode="auto">
          <a:xfrm>
            <a:off x="4156364" y="2265114"/>
            <a:ext cx="1620957" cy="523220"/>
          </a:xfrm>
          <a:prstGeom prst="rect">
            <a:avLst/>
          </a:prstGeom>
          <a:noFill/>
        </p:spPr>
        <p:txBody>
          <a:bodyPr wrap="none">
            <a:spAutoFit/>
          </a:bodyPr>
          <a:lstStyle/>
          <a:p>
            <a:pPr>
              <a:defRPr/>
            </a:pPr>
            <a:r>
              <a:rPr lang="zh-CN" altLang="en-US" sz="2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9" name="矩形 8"/>
          <p:cNvSpPr/>
          <p:nvPr/>
        </p:nvSpPr>
        <p:spPr>
          <a:xfrm>
            <a:off x="4156364" y="2788335"/>
            <a:ext cx="1871282" cy="276999"/>
          </a:xfrm>
          <a:prstGeom prst="rect">
            <a:avLst/>
          </a:prstGeom>
        </p:spPr>
        <p:txBody>
          <a:bodyPr wrap="none">
            <a:spAutoFit/>
          </a:bodyPr>
          <a:lstStyle/>
          <a:p>
            <a:pPr lvl="0" fontAlgn="base">
              <a:spcBef>
                <a:spcPct val="0"/>
              </a:spcBef>
              <a:spcAft>
                <a:spcPct val="0"/>
              </a:spcAft>
              <a:defRPr/>
            </a:pPr>
            <a:r>
              <a:rPr lang="en-US" altLang="zh-CN" sz="1200">
                <a:solidFill>
                  <a:schemeClr val="accent1"/>
                </a:solidFill>
                <a:latin typeface="+mj-lt"/>
                <a:ea typeface="方正兰亭黑_GBK"/>
              </a:rPr>
              <a:t>THE PAPER SUMMARY</a:t>
            </a:r>
          </a:p>
        </p:txBody>
      </p:sp>
    </p:spTree>
    <p:extLst>
      <p:ext uri="{BB962C8B-B14F-4D97-AF65-F5344CB8AC3E}">
        <p14:creationId xmlns:p14="http://schemas.microsoft.com/office/powerpoint/2010/main" val="4082747755"/>
      </p:ext>
    </p:extLst>
  </p:cSld>
  <p:clrMapOvr>
    <a:masterClrMapping/>
  </p:clrMapOvr>
  <p:transition spd="slow">
    <p:push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bwMode="auto">
          <a:xfrm>
            <a:off x="90232" y="205901"/>
            <a:ext cx="2262158"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第四部分：论文总结</a:t>
            </a:r>
          </a:p>
        </p:txBody>
      </p:sp>
      <p:sp>
        <p:nvSpPr>
          <p:cNvPr id="57" name="矩形 56"/>
          <p:cNvSpPr/>
          <p:nvPr/>
        </p:nvSpPr>
        <p:spPr>
          <a:xfrm>
            <a:off x="90232" y="575233"/>
            <a:ext cx="1321196"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THE PAPER SUMMARY</a:t>
            </a: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76408" y="2274706"/>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76408" y="3524692"/>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76408" y="4774677"/>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6" name="矩形 1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35135" y="1334264"/>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17" name="矩形 1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1672818"/>
            <a:ext cx="7947590" cy="715581"/>
          </a:xfrm>
          <a:prstGeom prst="rect">
            <a:avLst/>
          </a:prstGeom>
        </p:spPr>
        <p:txBody>
          <a:bodyPr wrap="square">
            <a:spAutoFit/>
          </a:bodyPr>
          <a:lstStyle/>
          <a:p>
            <a:pPr>
              <a:lnSpc>
                <a:spcPct val="150000"/>
              </a:lnSpc>
            </a:pPr>
            <a:r>
              <a:rPr lang="zh-CN" altLang="en-US" dirty="0" smtClean="0"/>
              <a:t>针对</a:t>
            </a:r>
            <a:r>
              <a:rPr lang="zh-CN" altLang="en-US" dirty="0"/>
              <a:t>窄带干扰情况利用</a:t>
            </a:r>
            <a:r>
              <a:rPr lang="en-US" altLang="zh-CN" dirty="0"/>
              <a:t>OFDM</a:t>
            </a:r>
            <a:r>
              <a:rPr lang="zh-CN" altLang="en-US" dirty="0"/>
              <a:t>技术选择子载波来传输业务信息，利用</a:t>
            </a:r>
            <a:r>
              <a:rPr lang="en-US" altLang="zh-CN" dirty="0"/>
              <a:t>SC-FDE</a:t>
            </a:r>
            <a:r>
              <a:rPr lang="zh-CN" altLang="en-US" dirty="0"/>
              <a:t>技术传递子载波调度等控制信息，并设计了控制信道信息的传输</a:t>
            </a:r>
            <a:r>
              <a:rPr lang="zh-CN" altLang="en-US" dirty="0" smtClean="0"/>
              <a:t>协议</a:t>
            </a:r>
            <a:endParaRPr lang="en-US" altLang="zh-CN" sz="1050" dirty="0">
              <a:solidFill>
                <a:prstClr val="black">
                  <a:lumMod val="85000"/>
                  <a:lumOff val="15000"/>
                </a:prstClr>
              </a:solidFill>
            </a:endParaRPr>
          </a:p>
        </p:txBody>
      </p:sp>
      <p:cxnSp>
        <p:nvCxnSpPr>
          <p:cNvPr id="18" name="直接连接符 1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169971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矩形 24"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35135" y="2483536"/>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26" name="矩形 2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2822090"/>
            <a:ext cx="7947590" cy="701795"/>
          </a:xfrm>
          <a:prstGeom prst="rect">
            <a:avLst/>
          </a:prstGeom>
        </p:spPr>
        <p:txBody>
          <a:bodyPr wrap="square">
            <a:spAutoFit/>
          </a:bodyPr>
          <a:lstStyle/>
          <a:p>
            <a:pPr>
              <a:lnSpc>
                <a:spcPct val="150000"/>
              </a:lnSpc>
            </a:pPr>
            <a:r>
              <a:rPr lang="zh-CN" altLang="zh-CN" dirty="0" smtClean="0"/>
              <a:t>针对</a:t>
            </a:r>
            <a:r>
              <a:rPr lang="zh-CN" altLang="zh-CN" dirty="0"/>
              <a:t>低信噪比下系统的同步捕获问题，设计了导频</a:t>
            </a:r>
            <a:r>
              <a:rPr lang="en-US" altLang="zh-CN" dirty="0"/>
              <a:t>GHG</a:t>
            </a:r>
            <a:r>
              <a:rPr lang="zh-CN" altLang="zh-CN" dirty="0"/>
              <a:t>序列并进行了同步捕获性能仿真验证，最后利用此序列设计了双系统同步捕获方案</a:t>
            </a:r>
            <a:endParaRPr lang="en-US" altLang="zh-CN" sz="1050" dirty="0">
              <a:solidFill>
                <a:prstClr val="black">
                  <a:lumMod val="85000"/>
                  <a:lumOff val="15000"/>
                </a:prstClr>
              </a:solidFill>
            </a:endParaRPr>
          </a:p>
        </p:txBody>
      </p:sp>
      <p:cxnSp>
        <p:nvCxnSpPr>
          <p:cNvPr id="27" name="直接连接符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2848985"/>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35135" y="3746084"/>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29" name="矩形 2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4084638"/>
            <a:ext cx="7947590" cy="701795"/>
          </a:xfrm>
          <a:prstGeom prst="rect">
            <a:avLst/>
          </a:prstGeom>
        </p:spPr>
        <p:txBody>
          <a:bodyPr wrap="square">
            <a:spAutoFit/>
          </a:bodyPr>
          <a:lstStyle/>
          <a:p>
            <a:pPr>
              <a:lnSpc>
                <a:spcPct val="150000"/>
              </a:lnSpc>
            </a:pPr>
            <a:r>
              <a:rPr lang="zh-CN" altLang="zh-CN" dirty="0"/>
              <a:t>以仿真系统设计方案为参考，在</a:t>
            </a:r>
            <a:r>
              <a:rPr lang="en-US" altLang="zh-CN" dirty="0"/>
              <a:t>FPGA</a:t>
            </a:r>
            <a:r>
              <a:rPr lang="zh-CN" altLang="zh-CN" dirty="0"/>
              <a:t>平台上采取自顶向下的设计方式，搭建了系统框架并对各个功能模块进行了</a:t>
            </a:r>
            <a:r>
              <a:rPr lang="en-US" altLang="zh-CN" dirty="0"/>
              <a:t>RTL</a:t>
            </a:r>
            <a:r>
              <a:rPr lang="zh-CN" altLang="zh-CN" dirty="0"/>
              <a:t>级的</a:t>
            </a:r>
            <a:r>
              <a:rPr lang="zh-CN" altLang="zh-CN" dirty="0" smtClean="0"/>
              <a:t>实现</a:t>
            </a:r>
            <a:endParaRPr lang="en-US" altLang="zh-CN" sz="1050" dirty="0">
              <a:solidFill>
                <a:prstClr val="black">
                  <a:lumMod val="85000"/>
                  <a:lumOff val="15000"/>
                </a:prstClr>
              </a:solidFill>
            </a:endParaRPr>
          </a:p>
        </p:txBody>
      </p:sp>
      <p:cxnSp>
        <p:nvCxnSpPr>
          <p:cNvPr id="30" name="直接连接符 2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411153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Freeform 893"/>
          <p:cNvSpPr>
            <a:spLocks noEditPoints="1"/>
          </p:cNvSpPr>
          <p:nvPr/>
        </p:nvSpPr>
        <p:spPr bwMode="auto">
          <a:xfrm>
            <a:off x="407643" y="3921733"/>
            <a:ext cx="337576" cy="580829"/>
          </a:xfrm>
          <a:custGeom>
            <a:avLst/>
            <a:gdLst>
              <a:gd name="T0" fmla="*/ 105 w 115"/>
              <a:gd name="T1" fmla="*/ 49 h 198"/>
              <a:gd name="T2" fmla="*/ 115 w 115"/>
              <a:gd name="T3" fmla="*/ 53 h 198"/>
              <a:gd name="T4" fmla="*/ 101 w 115"/>
              <a:gd name="T5" fmla="*/ 93 h 198"/>
              <a:gd name="T6" fmla="*/ 89 w 115"/>
              <a:gd name="T7" fmla="*/ 93 h 198"/>
              <a:gd name="T8" fmla="*/ 105 w 115"/>
              <a:gd name="T9" fmla="*/ 49 h 198"/>
              <a:gd name="T10" fmla="*/ 112 w 115"/>
              <a:gd name="T11" fmla="*/ 18 h 198"/>
              <a:gd name="T12" fmla="*/ 109 w 115"/>
              <a:gd name="T13" fmla="*/ 17 h 198"/>
              <a:gd name="T14" fmla="*/ 94 w 115"/>
              <a:gd name="T15" fmla="*/ 33 h 198"/>
              <a:gd name="T16" fmla="*/ 114 w 115"/>
              <a:gd name="T17" fmla="*/ 39 h 198"/>
              <a:gd name="T18" fmla="*/ 112 w 115"/>
              <a:gd name="T19" fmla="*/ 18 h 198"/>
              <a:gd name="T20" fmla="*/ 78 w 115"/>
              <a:gd name="T21" fmla="*/ 93 h 198"/>
              <a:gd name="T22" fmla="*/ 95 w 115"/>
              <a:gd name="T23" fmla="*/ 46 h 198"/>
              <a:gd name="T24" fmla="*/ 85 w 115"/>
              <a:gd name="T25" fmla="*/ 42 h 198"/>
              <a:gd name="T26" fmla="*/ 67 w 115"/>
              <a:gd name="T27" fmla="*/ 93 h 198"/>
              <a:gd name="T28" fmla="*/ 78 w 115"/>
              <a:gd name="T29" fmla="*/ 93 h 198"/>
              <a:gd name="T30" fmla="*/ 2 w 115"/>
              <a:gd name="T31" fmla="*/ 25 h 198"/>
              <a:gd name="T32" fmla="*/ 15 w 115"/>
              <a:gd name="T33" fmla="*/ 3 h 198"/>
              <a:gd name="T34" fmla="*/ 38 w 115"/>
              <a:gd name="T35" fmla="*/ 16 h 198"/>
              <a:gd name="T36" fmla="*/ 58 w 115"/>
              <a:gd name="T37" fmla="*/ 93 h 198"/>
              <a:gd name="T38" fmla="*/ 20 w 115"/>
              <a:gd name="T39" fmla="*/ 93 h 198"/>
              <a:gd name="T40" fmla="*/ 2 w 115"/>
              <a:gd name="T41" fmla="*/ 25 h 198"/>
              <a:gd name="T42" fmla="*/ 16 w 115"/>
              <a:gd name="T43" fmla="*/ 22 h 198"/>
              <a:gd name="T44" fmla="*/ 28 w 115"/>
              <a:gd name="T45" fmla="*/ 69 h 198"/>
              <a:gd name="T46" fmla="*/ 34 w 115"/>
              <a:gd name="T47" fmla="*/ 72 h 198"/>
              <a:gd name="T48" fmla="*/ 37 w 115"/>
              <a:gd name="T49" fmla="*/ 66 h 198"/>
              <a:gd name="T50" fmla="*/ 24 w 115"/>
              <a:gd name="T51" fmla="*/ 19 h 198"/>
              <a:gd name="T52" fmla="*/ 19 w 115"/>
              <a:gd name="T53" fmla="*/ 16 h 198"/>
              <a:gd name="T54" fmla="*/ 16 w 115"/>
              <a:gd name="T55" fmla="*/ 22 h 198"/>
              <a:gd name="T56" fmla="*/ 107 w 115"/>
              <a:gd name="T57" fmla="*/ 100 h 198"/>
              <a:gd name="T58" fmla="*/ 8 w 115"/>
              <a:gd name="T59" fmla="*/ 100 h 198"/>
              <a:gd name="T60" fmla="*/ 2 w 115"/>
              <a:gd name="T61" fmla="*/ 105 h 198"/>
              <a:gd name="T62" fmla="*/ 8 w 115"/>
              <a:gd name="T63" fmla="*/ 109 h 198"/>
              <a:gd name="T64" fmla="*/ 19 w 115"/>
              <a:gd name="T65" fmla="*/ 190 h 198"/>
              <a:gd name="T66" fmla="*/ 14 w 115"/>
              <a:gd name="T67" fmla="*/ 194 h 198"/>
              <a:gd name="T68" fmla="*/ 20 w 115"/>
              <a:gd name="T69" fmla="*/ 198 h 198"/>
              <a:gd name="T70" fmla="*/ 95 w 115"/>
              <a:gd name="T71" fmla="*/ 198 h 198"/>
              <a:gd name="T72" fmla="*/ 101 w 115"/>
              <a:gd name="T73" fmla="*/ 194 h 198"/>
              <a:gd name="T74" fmla="*/ 96 w 115"/>
              <a:gd name="T75" fmla="*/ 190 h 198"/>
              <a:gd name="T76" fmla="*/ 107 w 115"/>
              <a:gd name="T77" fmla="*/ 109 h 198"/>
              <a:gd name="T78" fmla="*/ 113 w 115"/>
              <a:gd name="T79" fmla="*/ 105 h 198"/>
              <a:gd name="T80" fmla="*/ 107 w 115"/>
              <a:gd name="T81" fmla="*/ 100 h 198"/>
              <a:gd name="T82" fmla="*/ 34 w 115"/>
              <a:gd name="T83" fmla="*/ 186 h 198"/>
              <a:gd name="T84" fmla="*/ 34 w 115"/>
              <a:gd name="T85" fmla="*/ 186 h 198"/>
              <a:gd name="T86" fmla="*/ 30 w 115"/>
              <a:gd name="T87" fmla="*/ 183 h 198"/>
              <a:gd name="T88" fmla="*/ 20 w 115"/>
              <a:gd name="T89" fmla="*/ 115 h 198"/>
              <a:gd name="T90" fmla="*/ 23 w 115"/>
              <a:gd name="T91" fmla="*/ 110 h 198"/>
              <a:gd name="T92" fmla="*/ 28 w 115"/>
              <a:gd name="T93" fmla="*/ 114 h 198"/>
              <a:gd name="T94" fmla="*/ 38 w 115"/>
              <a:gd name="T95" fmla="*/ 182 h 198"/>
              <a:gd name="T96" fmla="*/ 34 w 115"/>
              <a:gd name="T97" fmla="*/ 18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5" h="198">
                <a:moveTo>
                  <a:pt x="105" y="49"/>
                </a:moveTo>
                <a:cubicBezTo>
                  <a:pt x="115" y="53"/>
                  <a:pt x="115" y="53"/>
                  <a:pt x="115" y="53"/>
                </a:cubicBezTo>
                <a:cubicBezTo>
                  <a:pt x="101" y="93"/>
                  <a:pt x="101" y="93"/>
                  <a:pt x="101" y="93"/>
                </a:cubicBezTo>
                <a:cubicBezTo>
                  <a:pt x="89" y="93"/>
                  <a:pt x="89" y="93"/>
                  <a:pt x="89" y="93"/>
                </a:cubicBezTo>
                <a:lnTo>
                  <a:pt x="105" y="49"/>
                </a:lnTo>
                <a:close/>
                <a:moveTo>
                  <a:pt x="112" y="18"/>
                </a:moveTo>
                <a:cubicBezTo>
                  <a:pt x="112" y="16"/>
                  <a:pt x="111" y="16"/>
                  <a:pt x="109" y="17"/>
                </a:cubicBezTo>
                <a:cubicBezTo>
                  <a:pt x="94" y="33"/>
                  <a:pt x="94" y="33"/>
                  <a:pt x="94" y="33"/>
                </a:cubicBezTo>
                <a:cubicBezTo>
                  <a:pt x="114" y="39"/>
                  <a:pt x="114" y="39"/>
                  <a:pt x="114" y="39"/>
                </a:cubicBezTo>
                <a:lnTo>
                  <a:pt x="112" y="18"/>
                </a:lnTo>
                <a:close/>
                <a:moveTo>
                  <a:pt x="78" y="93"/>
                </a:moveTo>
                <a:cubicBezTo>
                  <a:pt x="95" y="46"/>
                  <a:pt x="95" y="46"/>
                  <a:pt x="95" y="46"/>
                </a:cubicBezTo>
                <a:cubicBezTo>
                  <a:pt x="85" y="42"/>
                  <a:pt x="85" y="42"/>
                  <a:pt x="85" y="42"/>
                </a:cubicBezTo>
                <a:cubicBezTo>
                  <a:pt x="67" y="93"/>
                  <a:pt x="67" y="93"/>
                  <a:pt x="67" y="93"/>
                </a:cubicBezTo>
                <a:lnTo>
                  <a:pt x="78" y="93"/>
                </a:lnTo>
                <a:close/>
                <a:moveTo>
                  <a:pt x="2" y="25"/>
                </a:moveTo>
                <a:cubicBezTo>
                  <a:pt x="0" y="15"/>
                  <a:pt x="5" y="5"/>
                  <a:pt x="15" y="3"/>
                </a:cubicBezTo>
                <a:cubicBezTo>
                  <a:pt x="25" y="0"/>
                  <a:pt x="35" y="6"/>
                  <a:pt x="38" y="16"/>
                </a:cubicBezTo>
                <a:cubicBezTo>
                  <a:pt x="58" y="93"/>
                  <a:pt x="58" y="93"/>
                  <a:pt x="58" y="93"/>
                </a:cubicBezTo>
                <a:cubicBezTo>
                  <a:pt x="20" y="93"/>
                  <a:pt x="20" y="93"/>
                  <a:pt x="20" y="93"/>
                </a:cubicBezTo>
                <a:lnTo>
                  <a:pt x="2" y="25"/>
                </a:lnTo>
                <a:close/>
                <a:moveTo>
                  <a:pt x="16" y="22"/>
                </a:moveTo>
                <a:cubicBezTo>
                  <a:pt x="28" y="69"/>
                  <a:pt x="28" y="69"/>
                  <a:pt x="28" y="69"/>
                </a:cubicBezTo>
                <a:cubicBezTo>
                  <a:pt x="29" y="71"/>
                  <a:pt x="31" y="72"/>
                  <a:pt x="34" y="72"/>
                </a:cubicBezTo>
                <a:cubicBezTo>
                  <a:pt x="36" y="71"/>
                  <a:pt x="38" y="69"/>
                  <a:pt x="37" y="66"/>
                </a:cubicBezTo>
                <a:cubicBezTo>
                  <a:pt x="24" y="19"/>
                  <a:pt x="24" y="19"/>
                  <a:pt x="24" y="19"/>
                </a:cubicBezTo>
                <a:cubicBezTo>
                  <a:pt x="24" y="17"/>
                  <a:pt x="21" y="16"/>
                  <a:pt x="19" y="16"/>
                </a:cubicBezTo>
                <a:cubicBezTo>
                  <a:pt x="16" y="17"/>
                  <a:pt x="15" y="19"/>
                  <a:pt x="16" y="22"/>
                </a:cubicBezTo>
                <a:close/>
                <a:moveTo>
                  <a:pt x="107" y="100"/>
                </a:moveTo>
                <a:cubicBezTo>
                  <a:pt x="8" y="100"/>
                  <a:pt x="8" y="100"/>
                  <a:pt x="8" y="100"/>
                </a:cubicBezTo>
                <a:cubicBezTo>
                  <a:pt x="5" y="100"/>
                  <a:pt x="2" y="102"/>
                  <a:pt x="2" y="105"/>
                </a:cubicBezTo>
                <a:cubicBezTo>
                  <a:pt x="2" y="107"/>
                  <a:pt x="4" y="109"/>
                  <a:pt x="8" y="109"/>
                </a:cubicBezTo>
                <a:cubicBezTo>
                  <a:pt x="19" y="190"/>
                  <a:pt x="19" y="190"/>
                  <a:pt x="19" y="190"/>
                </a:cubicBezTo>
                <a:cubicBezTo>
                  <a:pt x="16" y="190"/>
                  <a:pt x="14" y="192"/>
                  <a:pt x="14" y="194"/>
                </a:cubicBezTo>
                <a:cubicBezTo>
                  <a:pt x="14" y="196"/>
                  <a:pt x="17" y="198"/>
                  <a:pt x="20" y="198"/>
                </a:cubicBezTo>
                <a:cubicBezTo>
                  <a:pt x="95" y="198"/>
                  <a:pt x="95" y="198"/>
                  <a:pt x="95" y="198"/>
                </a:cubicBezTo>
                <a:cubicBezTo>
                  <a:pt x="98" y="198"/>
                  <a:pt x="101" y="196"/>
                  <a:pt x="101" y="194"/>
                </a:cubicBezTo>
                <a:cubicBezTo>
                  <a:pt x="101" y="192"/>
                  <a:pt x="99" y="190"/>
                  <a:pt x="96" y="190"/>
                </a:cubicBezTo>
                <a:cubicBezTo>
                  <a:pt x="107" y="109"/>
                  <a:pt x="107" y="109"/>
                  <a:pt x="107" y="109"/>
                </a:cubicBezTo>
                <a:cubicBezTo>
                  <a:pt x="111" y="109"/>
                  <a:pt x="113" y="107"/>
                  <a:pt x="113" y="105"/>
                </a:cubicBezTo>
                <a:cubicBezTo>
                  <a:pt x="113" y="102"/>
                  <a:pt x="110" y="100"/>
                  <a:pt x="107" y="100"/>
                </a:cubicBezTo>
                <a:close/>
                <a:moveTo>
                  <a:pt x="34" y="186"/>
                </a:moveTo>
                <a:cubicBezTo>
                  <a:pt x="34" y="186"/>
                  <a:pt x="34" y="186"/>
                  <a:pt x="34" y="186"/>
                </a:cubicBezTo>
                <a:cubicBezTo>
                  <a:pt x="32" y="186"/>
                  <a:pt x="30" y="185"/>
                  <a:pt x="30" y="183"/>
                </a:cubicBezTo>
                <a:cubicBezTo>
                  <a:pt x="20" y="115"/>
                  <a:pt x="20" y="115"/>
                  <a:pt x="20" y="115"/>
                </a:cubicBezTo>
                <a:cubicBezTo>
                  <a:pt x="19" y="112"/>
                  <a:pt x="21" y="110"/>
                  <a:pt x="23" y="110"/>
                </a:cubicBezTo>
                <a:cubicBezTo>
                  <a:pt x="26" y="110"/>
                  <a:pt x="28" y="111"/>
                  <a:pt x="28" y="114"/>
                </a:cubicBezTo>
                <a:cubicBezTo>
                  <a:pt x="38" y="182"/>
                  <a:pt x="38" y="182"/>
                  <a:pt x="38" y="182"/>
                </a:cubicBezTo>
                <a:cubicBezTo>
                  <a:pt x="38" y="184"/>
                  <a:pt x="37" y="186"/>
                  <a:pt x="34" y="18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895"/>
          <p:cNvSpPr>
            <a:spLocks noEditPoints="1"/>
          </p:cNvSpPr>
          <p:nvPr/>
        </p:nvSpPr>
        <p:spPr bwMode="auto">
          <a:xfrm>
            <a:off x="331316" y="2634813"/>
            <a:ext cx="490230" cy="590758"/>
          </a:xfrm>
          <a:custGeom>
            <a:avLst/>
            <a:gdLst>
              <a:gd name="T0" fmla="*/ 167 w 167"/>
              <a:gd name="T1" fmla="*/ 194 h 201"/>
              <a:gd name="T2" fmla="*/ 160 w 167"/>
              <a:gd name="T3" fmla="*/ 201 h 201"/>
              <a:gd name="T4" fmla="*/ 31 w 167"/>
              <a:gd name="T5" fmla="*/ 201 h 201"/>
              <a:gd name="T6" fmla="*/ 0 w 167"/>
              <a:gd name="T7" fmla="*/ 170 h 201"/>
              <a:gd name="T8" fmla="*/ 31 w 167"/>
              <a:gd name="T9" fmla="*/ 139 h 201"/>
              <a:gd name="T10" fmla="*/ 160 w 167"/>
              <a:gd name="T11" fmla="*/ 139 h 201"/>
              <a:gd name="T12" fmla="*/ 167 w 167"/>
              <a:gd name="T13" fmla="*/ 146 h 201"/>
              <a:gd name="T14" fmla="*/ 160 w 167"/>
              <a:gd name="T15" fmla="*/ 154 h 201"/>
              <a:gd name="T16" fmla="*/ 33 w 167"/>
              <a:gd name="T17" fmla="*/ 154 h 201"/>
              <a:gd name="T18" fmla="*/ 17 w 167"/>
              <a:gd name="T19" fmla="*/ 170 h 201"/>
              <a:gd name="T20" fmla="*/ 33 w 167"/>
              <a:gd name="T21" fmla="*/ 187 h 201"/>
              <a:gd name="T22" fmla="*/ 160 w 167"/>
              <a:gd name="T23" fmla="*/ 187 h 201"/>
              <a:gd name="T24" fmla="*/ 167 w 167"/>
              <a:gd name="T25" fmla="*/ 194 h 201"/>
              <a:gd name="T26" fmla="*/ 86 w 167"/>
              <a:gd name="T27" fmla="*/ 28 h 201"/>
              <a:gd name="T28" fmla="*/ 114 w 167"/>
              <a:gd name="T29" fmla="*/ 2 h 201"/>
              <a:gd name="T30" fmla="*/ 113 w 167"/>
              <a:gd name="T31" fmla="*/ 0 h 201"/>
              <a:gd name="T32" fmla="*/ 111 w 167"/>
              <a:gd name="T33" fmla="*/ 0 h 201"/>
              <a:gd name="T34" fmla="*/ 84 w 167"/>
              <a:gd name="T35" fmla="*/ 26 h 201"/>
              <a:gd name="T36" fmla="*/ 84 w 167"/>
              <a:gd name="T37" fmla="*/ 28 h 201"/>
              <a:gd name="T38" fmla="*/ 86 w 167"/>
              <a:gd name="T39" fmla="*/ 28 h 201"/>
              <a:gd name="T40" fmla="*/ 137 w 167"/>
              <a:gd name="T41" fmla="*/ 50 h 201"/>
              <a:gd name="T42" fmla="*/ 108 w 167"/>
              <a:gd name="T43" fmla="*/ 31 h 201"/>
              <a:gd name="T44" fmla="*/ 85 w 167"/>
              <a:gd name="T45" fmla="*/ 36 h 201"/>
              <a:gd name="T46" fmla="*/ 63 w 167"/>
              <a:gd name="T47" fmla="*/ 31 h 201"/>
              <a:gd name="T48" fmla="*/ 34 w 167"/>
              <a:gd name="T49" fmla="*/ 50 h 201"/>
              <a:gd name="T50" fmla="*/ 64 w 167"/>
              <a:gd name="T51" fmla="*/ 125 h 201"/>
              <a:gd name="T52" fmla="*/ 85 w 167"/>
              <a:gd name="T53" fmla="*/ 120 h 201"/>
              <a:gd name="T54" fmla="*/ 106 w 167"/>
              <a:gd name="T55" fmla="*/ 125 h 201"/>
              <a:gd name="T56" fmla="*/ 137 w 167"/>
              <a:gd name="T57" fmla="*/ 50 h 201"/>
              <a:gd name="T58" fmla="*/ 63 w 167"/>
              <a:gd name="T59" fmla="*/ 46 h 201"/>
              <a:gd name="T60" fmla="*/ 62 w 167"/>
              <a:gd name="T61" fmla="*/ 46 h 201"/>
              <a:gd name="T62" fmla="*/ 47 w 167"/>
              <a:gd name="T63" fmla="*/ 59 h 201"/>
              <a:gd name="T64" fmla="*/ 44 w 167"/>
              <a:gd name="T65" fmla="*/ 62 h 201"/>
              <a:gd name="T66" fmla="*/ 43 w 167"/>
              <a:gd name="T67" fmla="*/ 62 h 201"/>
              <a:gd name="T68" fmla="*/ 43 w 167"/>
              <a:gd name="T69" fmla="*/ 62 h 201"/>
              <a:gd name="T70" fmla="*/ 40 w 167"/>
              <a:gd name="T71" fmla="*/ 57 h 201"/>
              <a:gd name="T72" fmla="*/ 62 w 167"/>
              <a:gd name="T73" fmla="*/ 39 h 201"/>
              <a:gd name="T74" fmla="*/ 63 w 167"/>
              <a:gd name="T75" fmla="*/ 39 h 201"/>
              <a:gd name="T76" fmla="*/ 67 w 167"/>
              <a:gd name="T77" fmla="*/ 43 h 201"/>
              <a:gd name="T78" fmla="*/ 63 w 167"/>
              <a:gd name="T79" fmla="*/ 4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7" h="201">
                <a:moveTo>
                  <a:pt x="167" y="194"/>
                </a:moveTo>
                <a:cubicBezTo>
                  <a:pt x="167" y="198"/>
                  <a:pt x="164" y="201"/>
                  <a:pt x="160" y="201"/>
                </a:cubicBezTo>
                <a:cubicBezTo>
                  <a:pt x="31" y="201"/>
                  <a:pt x="31" y="201"/>
                  <a:pt x="31" y="201"/>
                </a:cubicBezTo>
                <a:cubicBezTo>
                  <a:pt x="14" y="201"/>
                  <a:pt x="0" y="187"/>
                  <a:pt x="0" y="170"/>
                </a:cubicBezTo>
                <a:cubicBezTo>
                  <a:pt x="0" y="153"/>
                  <a:pt x="14" y="139"/>
                  <a:pt x="31" y="139"/>
                </a:cubicBezTo>
                <a:cubicBezTo>
                  <a:pt x="160" y="139"/>
                  <a:pt x="160" y="139"/>
                  <a:pt x="160" y="139"/>
                </a:cubicBezTo>
                <a:cubicBezTo>
                  <a:pt x="164" y="139"/>
                  <a:pt x="167" y="142"/>
                  <a:pt x="167" y="146"/>
                </a:cubicBezTo>
                <a:cubicBezTo>
                  <a:pt x="167" y="150"/>
                  <a:pt x="164" y="154"/>
                  <a:pt x="160" y="154"/>
                </a:cubicBezTo>
                <a:cubicBezTo>
                  <a:pt x="33" y="154"/>
                  <a:pt x="33" y="154"/>
                  <a:pt x="33" y="154"/>
                </a:cubicBezTo>
                <a:cubicBezTo>
                  <a:pt x="24" y="154"/>
                  <a:pt x="17" y="161"/>
                  <a:pt x="17" y="170"/>
                </a:cubicBezTo>
                <a:cubicBezTo>
                  <a:pt x="17" y="179"/>
                  <a:pt x="24" y="187"/>
                  <a:pt x="33" y="187"/>
                </a:cubicBezTo>
                <a:cubicBezTo>
                  <a:pt x="160" y="187"/>
                  <a:pt x="160" y="187"/>
                  <a:pt x="160" y="187"/>
                </a:cubicBezTo>
                <a:cubicBezTo>
                  <a:pt x="164" y="187"/>
                  <a:pt x="167" y="190"/>
                  <a:pt x="167" y="194"/>
                </a:cubicBezTo>
                <a:close/>
                <a:moveTo>
                  <a:pt x="86" y="28"/>
                </a:moveTo>
                <a:cubicBezTo>
                  <a:pt x="101" y="28"/>
                  <a:pt x="114" y="17"/>
                  <a:pt x="114" y="2"/>
                </a:cubicBezTo>
                <a:cubicBezTo>
                  <a:pt x="114" y="1"/>
                  <a:pt x="114" y="1"/>
                  <a:pt x="113" y="0"/>
                </a:cubicBezTo>
                <a:cubicBezTo>
                  <a:pt x="113" y="0"/>
                  <a:pt x="112" y="0"/>
                  <a:pt x="111" y="0"/>
                </a:cubicBezTo>
                <a:cubicBezTo>
                  <a:pt x="96" y="0"/>
                  <a:pt x="84" y="12"/>
                  <a:pt x="84" y="26"/>
                </a:cubicBezTo>
                <a:cubicBezTo>
                  <a:pt x="84" y="27"/>
                  <a:pt x="84" y="28"/>
                  <a:pt x="84" y="28"/>
                </a:cubicBezTo>
                <a:cubicBezTo>
                  <a:pt x="85" y="28"/>
                  <a:pt x="85" y="28"/>
                  <a:pt x="86" y="28"/>
                </a:cubicBezTo>
                <a:close/>
                <a:moveTo>
                  <a:pt x="137" y="50"/>
                </a:moveTo>
                <a:cubicBezTo>
                  <a:pt x="131" y="37"/>
                  <a:pt x="118" y="31"/>
                  <a:pt x="108" y="31"/>
                </a:cubicBezTo>
                <a:cubicBezTo>
                  <a:pt x="97" y="31"/>
                  <a:pt x="94" y="36"/>
                  <a:pt x="85" y="36"/>
                </a:cubicBezTo>
                <a:cubicBezTo>
                  <a:pt x="76" y="36"/>
                  <a:pt x="74" y="31"/>
                  <a:pt x="63" y="31"/>
                </a:cubicBezTo>
                <a:cubicBezTo>
                  <a:pt x="53" y="31"/>
                  <a:pt x="40" y="37"/>
                  <a:pt x="34" y="50"/>
                </a:cubicBezTo>
                <a:cubicBezTo>
                  <a:pt x="23" y="76"/>
                  <a:pt x="42" y="125"/>
                  <a:pt x="64" y="125"/>
                </a:cubicBezTo>
                <a:cubicBezTo>
                  <a:pt x="73" y="125"/>
                  <a:pt x="77" y="120"/>
                  <a:pt x="85" y="120"/>
                </a:cubicBezTo>
                <a:cubicBezTo>
                  <a:pt x="94" y="120"/>
                  <a:pt x="97" y="125"/>
                  <a:pt x="106" y="125"/>
                </a:cubicBezTo>
                <a:cubicBezTo>
                  <a:pt x="129" y="125"/>
                  <a:pt x="148" y="76"/>
                  <a:pt x="137" y="50"/>
                </a:cubicBezTo>
                <a:close/>
                <a:moveTo>
                  <a:pt x="63" y="46"/>
                </a:moveTo>
                <a:cubicBezTo>
                  <a:pt x="62" y="46"/>
                  <a:pt x="62" y="46"/>
                  <a:pt x="62" y="46"/>
                </a:cubicBezTo>
                <a:cubicBezTo>
                  <a:pt x="57" y="46"/>
                  <a:pt x="49" y="51"/>
                  <a:pt x="47" y="59"/>
                </a:cubicBezTo>
                <a:cubicBezTo>
                  <a:pt x="47" y="61"/>
                  <a:pt x="45" y="62"/>
                  <a:pt x="44" y="62"/>
                </a:cubicBezTo>
                <a:cubicBezTo>
                  <a:pt x="43" y="62"/>
                  <a:pt x="43" y="62"/>
                  <a:pt x="43" y="62"/>
                </a:cubicBezTo>
                <a:cubicBezTo>
                  <a:pt x="43" y="62"/>
                  <a:pt x="43" y="62"/>
                  <a:pt x="43" y="62"/>
                </a:cubicBezTo>
                <a:cubicBezTo>
                  <a:pt x="41" y="61"/>
                  <a:pt x="40" y="59"/>
                  <a:pt x="40" y="57"/>
                </a:cubicBezTo>
                <a:cubicBezTo>
                  <a:pt x="42" y="46"/>
                  <a:pt x="53" y="39"/>
                  <a:pt x="62" y="39"/>
                </a:cubicBezTo>
                <a:cubicBezTo>
                  <a:pt x="62" y="39"/>
                  <a:pt x="63" y="39"/>
                  <a:pt x="63" y="39"/>
                </a:cubicBezTo>
                <a:cubicBezTo>
                  <a:pt x="65" y="39"/>
                  <a:pt x="67" y="41"/>
                  <a:pt x="67" y="43"/>
                </a:cubicBezTo>
                <a:cubicBezTo>
                  <a:pt x="66" y="45"/>
                  <a:pt x="65" y="46"/>
                  <a:pt x="63" y="4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897"/>
          <p:cNvSpPr>
            <a:spLocks noEditPoints="1"/>
          </p:cNvSpPr>
          <p:nvPr/>
        </p:nvSpPr>
        <p:spPr bwMode="auto">
          <a:xfrm>
            <a:off x="305560" y="1480716"/>
            <a:ext cx="476578" cy="573383"/>
          </a:xfrm>
          <a:custGeom>
            <a:avLst/>
            <a:gdLst>
              <a:gd name="T0" fmla="*/ 40 w 162"/>
              <a:gd name="T1" fmla="*/ 195 h 195"/>
              <a:gd name="T2" fmla="*/ 128 w 162"/>
              <a:gd name="T3" fmla="*/ 191 h 195"/>
              <a:gd name="T4" fmla="*/ 131 w 162"/>
              <a:gd name="T5" fmla="*/ 125 h 195"/>
              <a:gd name="T6" fmla="*/ 31 w 162"/>
              <a:gd name="T7" fmla="*/ 69 h 195"/>
              <a:gd name="T8" fmla="*/ 38 w 162"/>
              <a:gd name="T9" fmla="*/ 72 h 195"/>
              <a:gd name="T10" fmla="*/ 41 w 162"/>
              <a:gd name="T11" fmla="*/ 68 h 195"/>
              <a:gd name="T12" fmla="*/ 43 w 162"/>
              <a:gd name="T13" fmla="*/ 65 h 195"/>
              <a:gd name="T14" fmla="*/ 31 w 162"/>
              <a:gd name="T15" fmla="*/ 69 h 195"/>
              <a:gd name="T16" fmla="*/ 81 w 162"/>
              <a:gd name="T17" fmla="*/ 33 h 195"/>
              <a:gd name="T18" fmla="*/ 82 w 162"/>
              <a:gd name="T19" fmla="*/ 26 h 195"/>
              <a:gd name="T20" fmla="*/ 87 w 162"/>
              <a:gd name="T21" fmla="*/ 37 h 195"/>
              <a:gd name="T22" fmla="*/ 81 w 162"/>
              <a:gd name="T23" fmla="*/ 51 h 195"/>
              <a:gd name="T24" fmla="*/ 85 w 162"/>
              <a:gd name="T25" fmla="*/ 58 h 195"/>
              <a:gd name="T26" fmla="*/ 87 w 162"/>
              <a:gd name="T27" fmla="*/ 49 h 195"/>
              <a:gd name="T28" fmla="*/ 89 w 162"/>
              <a:gd name="T29" fmla="*/ 46 h 195"/>
              <a:gd name="T30" fmla="*/ 104 w 162"/>
              <a:gd name="T31" fmla="*/ 45 h 195"/>
              <a:gd name="T32" fmla="*/ 92 w 162"/>
              <a:gd name="T33" fmla="*/ 55 h 195"/>
              <a:gd name="T34" fmla="*/ 96 w 162"/>
              <a:gd name="T35" fmla="*/ 78 h 195"/>
              <a:gd name="T36" fmla="*/ 107 w 162"/>
              <a:gd name="T37" fmla="*/ 74 h 195"/>
              <a:gd name="T38" fmla="*/ 131 w 162"/>
              <a:gd name="T39" fmla="*/ 94 h 195"/>
              <a:gd name="T40" fmla="*/ 129 w 162"/>
              <a:gd name="T41" fmla="*/ 80 h 195"/>
              <a:gd name="T42" fmla="*/ 118 w 162"/>
              <a:gd name="T43" fmla="*/ 60 h 195"/>
              <a:gd name="T44" fmla="*/ 119 w 162"/>
              <a:gd name="T45" fmla="*/ 47 h 195"/>
              <a:gd name="T46" fmla="*/ 112 w 162"/>
              <a:gd name="T47" fmla="*/ 46 h 195"/>
              <a:gd name="T48" fmla="*/ 119 w 162"/>
              <a:gd name="T49" fmla="*/ 44 h 195"/>
              <a:gd name="T50" fmla="*/ 128 w 162"/>
              <a:gd name="T51" fmla="*/ 45 h 195"/>
              <a:gd name="T52" fmla="*/ 89 w 162"/>
              <a:gd name="T53" fmla="*/ 17 h 195"/>
              <a:gd name="T54" fmla="*/ 87 w 162"/>
              <a:gd name="T55" fmla="*/ 21 h 195"/>
              <a:gd name="T56" fmla="*/ 76 w 162"/>
              <a:gd name="T57" fmla="*/ 26 h 195"/>
              <a:gd name="T58" fmla="*/ 72 w 162"/>
              <a:gd name="T59" fmla="*/ 115 h 195"/>
              <a:gd name="T60" fmla="*/ 94 w 162"/>
              <a:gd name="T61" fmla="*/ 128 h 195"/>
              <a:gd name="T62" fmla="*/ 100 w 162"/>
              <a:gd name="T63" fmla="*/ 131 h 195"/>
              <a:gd name="T64" fmla="*/ 98 w 162"/>
              <a:gd name="T65" fmla="*/ 127 h 195"/>
              <a:gd name="T66" fmla="*/ 98 w 162"/>
              <a:gd name="T67" fmla="*/ 119 h 195"/>
              <a:gd name="T68" fmla="*/ 100 w 162"/>
              <a:gd name="T69" fmla="*/ 116 h 195"/>
              <a:gd name="T70" fmla="*/ 99 w 162"/>
              <a:gd name="T71" fmla="*/ 108 h 195"/>
              <a:gd name="T72" fmla="*/ 92 w 162"/>
              <a:gd name="T73" fmla="*/ 96 h 195"/>
              <a:gd name="T74" fmla="*/ 80 w 162"/>
              <a:gd name="T75" fmla="*/ 100 h 195"/>
              <a:gd name="T76" fmla="*/ 56 w 162"/>
              <a:gd name="T77" fmla="*/ 73 h 195"/>
              <a:gd name="T78" fmla="*/ 60 w 162"/>
              <a:gd name="T79" fmla="*/ 72 h 195"/>
              <a:gd name="T80" fmla="*/ 39 w 162"/>
              <a:gd name="T81" fmla="*/ 77 h 195"/>
              <a:gd name="T82" fmla="*/ 33 w 162"/>
              <a:gd name="T83" fmla="*/ 77 h 195"/>
              <a:gd name="T84" fmla="*/ 48 w 162"/>
              <a:gd name="T85" fmla="*/ 113 h 195"/>
              <a:gd name="T86" fmla="*/ 57 w 162"/>
              <a:gd name="T87" fmla="*/ 105 h 195"/>
              <a:gd name="T88" fmla="*/ 45 w 162"/>
              <a:gd name="T89" fmla="*/ 110 h 195"/>
              <a:gd name="T90" fmla="*/ 43 w 162"/>
              <a:gd name="T91" fmla="*/ 100 h 195"/>
              <a:gd name="T92" fmla="*/ 51 w 162"/>
              <a:gd name="T93" fmla="*/ 96 h 195"/>
              <a:gd name="T94" fmla="*/ 55 w 162"/>
              <a:gd name="T95" fmla="*/ 78 h 195"/>
              <a:gd name="T96" fmla="*/ 44 w 162"/>
              <a:gd name="T97" fmla="*/ 38 h 195"/>
              <a:gd name="T98" fmla="*/ 45 w 162"/>
              <a:gd name="T99" fmla="*/ 54 h 195"/>
              <a:gd name="T100" fmla="*/ 47 w 162"/>
              <a:gd name="T101" fmla="*/ 53 h 195"/>
              <a:gd name="T102" fmla="*/ 48 w 162"/>
              <a:gd name="T103" fmla="*/ 56 h 195"/>
              <a:gd name="T104" fmla="*/ 55 w 162"/>
              <a:gd name="T105" fmla="*/ 46 h 195"/>
              <a:gd name="T106" fmla="*/ 55 w 162"/>
              <a:gd name="T107" fmla="*/ 41 h 195"/>
              <a:gd name="T108" fmla="*/ 47 w 162"/>
              <a:gd name="T109" fmla="*/ 39 h 195"/>
              <a:gd name="T110" fmla="*/ 44 w 162"/>
              <a:gd name="T111" fmla="*/ 39 h 195"/>
              <a:gd name="T112" fmla="*/ 144 w 162"/>
              <a:gd name="T113" fmla="*/ 130 h 195"/>
              <a:gd name="T114" fmla="*/ 13 w 162"/>
              <a:gd name="T115" fmla="*/ 89 h 195"/>
              <a:gd name="T116" fmla="*/ 47 w 162"/>
              <a:gd name="T117" fmla="*/ 4 h 195"/>
              <a:gd name="T118" fmla="*/ 2 w 162"/>
              <a:gd name="T119" fmla="*/ 91 h 195"/>
              <a:gd name="T120" fmla="*/ 153 w 162"/>
              <a:gd name="T121" fmla="*/ 139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195">
                <a:moveTo>
                  <a:pt x="128" y="191"/>
                </a:moveTo>
                <a:cubicBezTo>
                  <a:pt x="130" y="192"/>
                  <a:pt x="128" y="195"/>
                  <a:pt x="125" y="195"/>
                </a:cubicBezTo>
                <a:cubicBezTo>
                  <a:pt x="40" y="195"/>
                  <a:pt x="40" y="195"/>
                  <a:pt x="40" y="195"/>
                </a:cubicBezTo>
                <a:cubicBezTo>
                  <a:pt x="37" y="195"/>
                  <a:pt x="37" y="192"/>
                  <a:pt x="38" y="191"/>
                </a:cubicBezTo>
                <a:cubicBezTo>
                  <a:pt x="44" y="181"/>
                  <a:pt x="63" y="172"/>
                  <a:pt x="83" y="172"/>
                </a:cubicBezTo>
                <a:cubicBezTo>
                  <a:pt x="102" y="172"/>
                  <a:pt x="121" y="180"/>
                  <a:pt x="128" y="191"/>
                </a:cubicBezTo>
                <a:close/>
                <a:moveTo>
                  <a:pt x="49" y="26"/>
                </a:moveTo>
                <a:cubicBezTo>
                  <a:pt x="76" y="3"/>
                  <a:pt x="116" y="7"/>
                  <a:pt x="139" y="34"/>
                </a:cubicBezTo>
                <a:cubicBezTo>
                  <a:pt x="162" y="61"/>
                  <a:pt x="158" y="102"/>
                  <a:pt x="131" y="125"/>
                </a:cubicBezTo>
                <a:cubicBezTo>
                  <a:pt x="104" y="147"/>
                  <a:pt x="63" y="144"/>
                  <a:pt x="41" y="117"/>
                </a:cubicBezTo>
                <a:cubicBezTo>
                  <a:pt x="18" y="89"/>
                  <a:pt x="21" y="49"/>
                  <a:pt x="49" y="26"/>
                </a:cubicBezTo>
                <a:close/>
                <a:moveTo>
                  <a:pt x="31" y="69"/>
                </a:moveTo>
                <a:cubicBezTo>
                  <a:pt x="32" y="68"/>
                  <a:pt x="33" y="68"/>
                  <a:pt x="34" y="68"/>
                </a:cubicBezTo>
                <a:cubicBezTo>
                  <a:pt x="35" y="68"/>
                  <a:pt x="36" y="68"/>
                  <a:pt x="37" y="69"/>
                </a:cubicBezTo>
                <a:cubicBezTo>
                  <a:pt x="37" y="70"/>
                  <a:pt x="38" y="71"/>
                  <a:pt x="38" y="72"/>
                </a:cubicBezTo>
                <a:cubicBezTo>
                  <a:pt x="39" y="71"/>
                  <a:pt x="40" y="71"/>
                  <a:pt x="40" y="70"/>
                </a:cubicBezTo>
                <a:cubicBezTo>
                  <a:pt x="41" y="70"/>
                  <a:pt x="42" y="70"/>
                  <a:pt x="42" y="69"/>
                </a:cubicBezTo>
                <a:cubicBezTo>
                  <a:pt x="42" y="69"/>
                  <a:pt x="42" y="69"/>
                  <a:pt x="41" y="68"/>
                </a:cubicBezTo>
                <a:cubicBezTo>
                  <a:pt x="40" y="67"/>
                  <a:pt x="40" y="67"/>
                  <a:pt x="40" y="67"/>
                </a:cubicBezTo>
                <a:cubicBezTo>
                  <a:pt x="40" y="66"/>
                  <a:pt x="41" y="66"/>
                  <a:pt x="41" y="66"/>
                </a:cubicBezTo>
                <a:cubicBezTo>
                  <a:pt x="42" y="66"/>
                  <a:pt x="43" y="65"/>
                  <a:pt x="43" y="65"/>
                </a:cubicBezTo>
                <a:cubicBezTo>
                  <a:pt x="43" y="65"/>
                  <a:pt x="43" y="65"/>
                  <a:pt x="43" y="65"/>
                </a:cubicBezTo>
                <a:cubicBezTo>
                  <a:pt x="39" y="65"/>
                  <a:pt x="35" y="66"/>
                  <a:pt x="32" y="68"/>
                </a:cubicBezTo>
                <a:cubicBezTo>
                  <a:pt x="31" y="68"/>
                  <a:pt x="31" y="68"/>
                  <a:pt x="31" y="69"/>
                </a:cubicBezTo>
                <a:close/>
                <a:moveTo>
                  <a:pt x="78" y="37"/>
                </a:moveTo>
                <a:cubicBezTo>
                  <a:pt x="79" y="37"/>
                  <a:pt x="80" y="37"/>
                  <a:pt x="82" y="37"/>
                </a:cubicBezTo>
                <a:cubicBezTo>
                  <a:pt x="81" y="36"/>
                  <a:pt x="81" y="34"/>
                  <a:pt x="81" y="33"/>
                </a:cubicBezTo>
                <a:cubicBezTo>
                  <a:pt x="80" y="27"/>
                  <a:pt x="80" y="26"/>
                  <a:pt x="80" y="25"/>
                </a:cubicBezTo>
                <a:cubicBezTo>
                  <a:pt x="80" y="25"/>
                  <a:pt x="81" y="25"/>
                  <a:pt x="81" y="25"/>
                </a:cubicBezTo>
                <a:cubicBezTo>
                  <a:pt x="82" y="25"/>
                  <a:pt x="82" y="26"/>
                  <a:pt x="82" y="26"/>
                </a:cubicBezTo>
                <a:cubicBezTo>
                  <a:pt x="82" y="26"/>
                  <a:pt x="82" y="26"/>
                  <a:pt x="82" y="26"/>
                </a:cubicBezTo>
                <a:cubicBezTo>
                  <a:pt x="83" y="27"/>
                  <a:pt x="83" y="28"/>
                  <a:pt x="84" y="29"/>
                </a:cubicBezTo>
                <a:cubicBezTo>
                  <a:pt x="86" y="32"/>
                  <a:pt x="88" y="35"/>
                  <a:pt x="87" y="37"/>
                </a:cubicBezTo>
                <a:cubicBezTo>
                  <a:pt x="87" y="39"/>
                  <a:pt x="86" y="40"/>
                  <a:pt x="84" y="41"/>
                </a:cubicBezTo>
                <a:cubicBezTo>
                  <a:pt x="83" y="42"/>
                  <a:pt x="83" y="42"/>
                  <a:pt x="83" y="44"/>
                </a:cubicBezTo>
                <a:cubicBezTo>
                  <a:pt x="83" y="45"/>
                  <a:pt x="82" y="47"/>
                  <a:pt x="81" y="51"/>
                </a:cubicBezTo>
                <a:cubicBezTo>
                  <a:pt x="82" y="52"/>
                  <a:pt x="82" y="54"/>
                  <a:pt x="82" y="55"/>
                </a:cubicBezTo>
                <a:cubicBezTo>
                  <a:pt x="82" y="56"/>
                  <a:pt x="82" y="57"/>
                  <a:pt x="84" y="59"/>
                </a:cubicBezTo>
                <a:cubicBezTo>
                  <a:pt x="84" y="59"/>
                  <a:pt x="85" y="59"/>
                  <a:pt x="85" y="58"/>
                </a:cubicBezTo>
                <a:cubicBezTo>
                  <a:pt x="86" y="57"/>
                  <a:pt x="86" y="56"/>
                  <a:pt x="86" y="54"/>
                </a:cubicBezTo>
                <a:cubicBezTo>
                  <a:pt x="85" y="52"/>
                  <a:pt x="85" y="51"/>
                  <a:pt x="86" y="50"/>
                </a:cubicBezTo>
                <a:cubicBezTo>
                  <a:pt x="86" y="49"/>
                  <a:pt x="87" y="49"/>
                  <a:pt x="87" y="49"/>
                </a:cubicBezTo>
                <a:cubicBezTo>
                  <a:pt x="88" y="48"/>
                  <a:pt x="88" y="48"/>
                  <a:pt x="88" y="47"/>
                </a:cubicBezTo>
                <a:cubicBezTo>
                  <a:pt x="88" y="47"/>
                  <a:pt x="88" y="47"/>
                  <a:pt x="88" y="47"/>
                </a:cubicBezTo>
                <a:cubicBezTo>
                  <a:pt x="88" y="46"/>
                  <a:pt x="88" y="46"/>
                  <a:pt x="89" y="46"/>
                </a:cubicBezTo>
                <a:cubicBezTo>
                  <a:pt x="91" y="46"/>
                  <a:pt x="94" y="47"/>
                  <a:pt x="97" y="48"/>
                </a:cubicBezTo>
                <a:cubicBezTo>
                  <a:pt x="97" y="47"/>
                  <a:pt x="97" y="47"/>
                  <a:pt x="98" y="46"/>
                </a:cubicBezTo>
                <a:cubicBezTo>
                  <a:pt x="100" y="44"/>
                  <a:pt x="102" y="44"/>
                  <a:pt x="104" y="45"/>
                </a:cubicBezTo>
                <a:cubicBezTo>
                  <a:pt x="106" y="46"/>
                  <a:pt x="106" y="48"/>
                  <a:pt x="106" y="50"/>
                </a:cubicBezTo>
                <a:cubicBezTo>
                  <a:pt x="104" y="53"/>
                  <a:pt x="100" y="57"/>
                  <a:pt x="96" y="57"/>
                </a:cubicBezTo>
                <a:cubicBezTo>
                  <a:pt x="94" y="57"/>
                  <a:pt x="93" y="56"/>
                  <a:pt x="92" y="55"/>
                </a:cubicBezTo>
                <a:cubicBezTo>
                  <a:pt x="90" y="56"/>
                  <a:pt x="88" y="57"/>
                  <a:pt x="87" y="60"/>
                </a:cubicBezTo>
                <a:cubicBezTo>
                  <a:pt x="86" y="64"/>
                  <a:pt x="87" y="69"/>
                  <a:pt x="90" y="74"/>
                </a:cubicBezTo>
                <a:cubicBezTo>
                  <a:pt x="92" y="78"/>
                  <a:pt x="95" y="78"/>
                  <a:pt x="96" y="78"/>
                </a:cubicBezTo>
                <a:cubicBezTo>
                  <a:pt x="98" y="78"/>
                  <a:pt x="100" y="77"/>
                  <a:pt x="101" y="76"/>
                </a:cubicBezTo>
                <a:cubicBezTo>
                  <a:pt x="103" y="75"/>
                  <a:pt x="105" y="75"/>
                  <a:pt x="107" y="74"/>
                </a:cubicBezTo>
                <a:cubicBezTo>
                  <a:pt x="107" y="74"/>
                  <a:pt x="107" y="74"/>
                  <a:pt x="107" y="74"/>
                </a:cubicBezTo>
                <a:cubicBezTo>
                  <a:pt x="107" y="74"/>
                  <a:pt x="108" y="74"/>
                  <a:pt x="108" y="74"/>
                </a:cubicBezTo>
                <a:cubicBezTo>
                  <a:pt x="109" y="75"/>
                  <a:pt x="110" y="76"/>
                  <a:pt x="112" y="78"/>
                </a:cubicBezTo>
                <a:cubicBezTo>
                  <a:pt x="117" y="83"/>
                  <a:pt x="128" y="94"/>
                  <a:pt x="131" y="94"/>
                </a:cubicBezTo>
                <a:cubicBezTo>
                  <a:pt x="132" y="94"/>
                  <a:pt x="132" y="94"/>
                  <a:pt x="132" y="94"/>
                </a:cubicBezTo>
                <a:cubicBezTo>
                  <a:pt x="132" y="93"/>
                  <a:pt x="133" y="92"/>
                  <a:pt x="131" y="87"/>
                </a:cubicBezTo>
                <a:cubicBezTo>
                  <a:pt x="131" y="85"/>
                  <a:pt x="130" y="83"/>
                  <a:pt x="129" y="80"/>
                </a:cubicBezTo>
                <a:cubicBezTo>
                  <a:pt x="128" y="73"/>
                  <a:pt x="125" y="63"/>
                  <a:pt x="122" y="58"/>
                </a:cubicBezTo>
                <a:cubicBezTo>
                  <a:pt x="121" y="59"/>
                  <a:pt x="120" y="60"/>
                  <a:pt x="119" y="60"/>
                </a:cubicBezTo>
                <a:cubicBezTo>
                  <a:pt x="119" y="61"/>
                  <a:pt x="118" y="60"/>
                  <a:pt x="118" y="60"/>
                </a:cubicBezTo>
                <a:cubicBezTo>
                  <a:pt x="117" y="58"/>
                  <a:pt x="118" y="56"/>
                  <a:pt x="119" y="54"/>
                </a:cubicBezTo>
                <a:cubicBezTo>
                  <a:pt x="120" y="52"/>
                  <a:pt x="121" y="50"/>
                  <a:pt x="120" y="48"/>
                </a:cubicBezTo>
                <a:cubicBezTo>
                  <a:pt x="120" y="48"/>
                  <a:pt x="119" y="47"/>
                  <a:pt x="119" y="47"/>
                </a:cubicBezTo>
                <a:cubicBezTo>
                  <a:pt x="119" y="47"/>
                  <a:pt x="118" y="48"/>
                  <a:pt x="118" y="48"/>
                </a:cubicBezTo>
                <a:cubicBezTo>
                  <a:pt x="117" y="49"/>
                  <a:pt x="116" y="49"/>
                  <a:pt x="115" y="49"/>
                </a:cubicBezTo>
                <a:cubicBezTo>
                  <a:pt x="113" y="49"/>
                  <a:pt x="112" y="48"/>
                  <a:pt x="112" y="46"/>
                </a:cubicBezTo>
                <a:cubicBezTo>
                  <a:pt x="111" y="46"/>
                  <a:pt x="111" y="45"/>
                  <a:pt x="112" y="45"/>
                </a:cubicBezTo>
                <a:cubicBezTo>
                  <a:pt x="112" y="45"/>
                  <a:pt x="113" y="45"/>
                  <a:pt x="113" y="45"/>
                </a:cubicBezTo>
                <a:cubicBezTo>
                  <a:pt x="115" y="46"/>
                  <a:pt x="117" y="45"/>
                  <a:pt x="119" y="44"/>
                </a:cubicBezTo>
                <a:cubicBezTo>
                  <a:pt x="120" y="43"/>
                  <a:pt x="122" y="43"/>
                  <a:pt x="123" y="43"/>
                </a:cubicBezTo>
                <a:cubicBezTo>
                  <a:pt x="124" y="43"/>
                  <a:pt x="126" y="43"/>
                  <a:pt x="127" y="44"/>
                </a:cubicBezTo>
                <a:cubicBezTo>
                  <a:pt x="127" y="44"/>
                  <a:pt x="128" y="45"/>
                  <a:pt x="128" y="45"/>
                </a:cubicBezTo>
                <a:cubicBezTo>
                  <a:pt x="129" y="47"/>
                  <a:pt x="130" y="48"/>
                  <a:pt x="134" y="48"/>
                </a:cubicBezTo>
                <a:cubicBezTo>
                  <a:pt x="133" y="45"/>
                  <a:pt x="132" y="40"/>
                  <a:pt x="134" y="37"/>
                </a:cubicBezTo>
                <a:cubicBezTo>
                  <a:pt x="123" y="24"/>
                  <a:pt x="106" y="16"/>
                  <a:pt x="89" y="17"/>
                </a:cubicBezTo>
                <a:cubicBezTo>
                  <a:pt x="90" y="17"/>
                  <a:pt x="90" y="18"/>
                  <a:pt x="90" y="19"/>
                </a:cubicBezTo>
                <a:cubicBezTo>
                  <a:pt x="90" y="20"/>
                  <a:pt x="89" y="21"/>
                  <a:pt x="88" y="21"/>
                </a:cubicBezTo>
                <a:cubicBezTo>
                  <a:pt x="88" y="21"/>
                  <a:pt x="88" y="21"/>
                  <a:pt x="87" y="21"/>
                </a:cubicBezTo>
                <a:cubicBezTo>
                  <a:pt x="87" y="21"/>
                  <a:pt x="87" y="21"/>
                  <a:pt x="87" y="21"/>
                </a:cubicBezTo>
                <a:cubicBezTo>
                  <a:pt x="86" y="20"/>
                  <a:pt x="85" y="19"/>
                  <a:pt x="84" y="19"/>
                </a:cubicBezTo>
                <a:cubicBezTo>
                  <a:pt x="82" y="19"/>
                  <a:pt x="78" y="22"/>
                  <a:pt x="76" y="26"/>
                </a:cubicBezTo>
                <a:cubicBezTo>
                  <a:pt x="75" y="28"/>
                  <a:pt x="74" y="33"/>
                  <a:pt x="78" y="37"/>
                </a:cubicBezTo>
                <a:close/>
                <a:moveTo>
                  <a:pt x="69" y="105"/>
                </a:moveTo>
                <a:cubicBezTo>
                  <a:pt x="69" y="109"/>
                  <a:pt x="70" y="112"/>
                  <a:pt x="72" y="115"/>
                </a:cubicBezTo>
                <a:cubicBezTo>
                  <a:pt x="72" y="115"/>
                  <a:pt x="73" y="116"/>
                  <a:pt x="73" y="117"/>
                </a:cubicBezTo>
                <a:cubicBezTo>
                  <a:pt x="74" y="116"/>
                  <a:pt x="75" y="116"/>
                  <a:pt x="77" y="116"/>
                </a:cubicBezTo>
                <a:cubicBezTo>
                  <a:pt x="84" y="116"/>
                  <a:pt x="89" y="122"/>
                  <a:pt x="94" y="128"/>
                </a:cubicBezTo>
                <a:cubicBezTo>
                  <a:pt x="95" y="130"/>
                  <a:pt x="97" y="132"/>
                  <a:pt x="98" y="133"/>
                </a:cubicBezTo>
                <a:cubicBezTo>
                  <a:pt x="99" y="133"/>
                  <a:pt x="100" y="133"/>
                  <a:pt x="101" y="133"/>
                </a:cubicBezTo>
                <a:cubicBezTo>
                  <a:pt x="101" y="132"/>
                  <a:pt x="100" y="131"/>
                  <a:pt x="100" y="131"/>
                </a:cubicBezTo>
                <a:cubicBezTo>
                  <a:pt x="99" y="130"/>
                  <a:pt x="99" y="130"/>
                  <a:pt x="99" y="130"/>
                </a:cubicBezTo>
                <a:cubicBezTo>
                  <a:pt x="99" y="128"/>
                  <a:pt x="99" y="127"/>
                  <a:pt x="99" y="127"/>
                </a:cubicBezTo>
                <a:cubicBezTo>
                  <a:pt x="98" y="127"/>
                  <a:pt x="98" y="127"/>
                  <a:pt x="98" y="127"/>
                </a:cubicBezTo>
                <a:cubicBezTo>
                  <a:pt x="98" y="127"/>
                  <a:pt x="98" y="126"/>
                  <a:pt x="98" y="126"/>
                </a:cubicBezTo>
                <a:cubicBezTo>
                  <a:pt x="98" y="124"/>
                  <a:pt x="99" y="122"/>
                  <a:pt x="100" y="120"/>
                </a:cubicBezTo>
                <a:cubicBezTo>
                  <a:pt x="99" y="120"/>
                  <a:pt x="99" y="120"/>
                  <a:pt x="98" y="119"/>
                </a:cubicBezTo>
                <a:cubicBezTo>
                  <a:pt x="98" y="119"/>
                  <a:pt x="98" y="119"/>
                  <a:pt x="98" y="118"/>
                </a:cubicBezTo>
                <a:cubicBezTo>
                  <a:pt x="99" y="118"/>
                  <a:pt x="99" y="117"/>
                  <a:pt x="99" y="117"/>
                </a:cubicBezTo>
                <a:cubicBezTo>
                  <a:pt x="100" y="116"/>
                  <a:pt x="100" y="116"/>
                  <a:pt x="100" y="116"/>
                </a:cubicBezTo>
                <a:cubicBezTo>
                  <a:pt x="100" y="115"/>
                  <a:pt x="100" y="114"/>
                  <a:pt x="100" y="114"/>
                </a:cubicBezTo>
                <a:cubicBezTo>
                  <a:pt x="100" y="112"/>
                  <a:pt x="100" y="111"/>
                  <a:pt x="99" y="110"/>
                </a:cubicBezTo>
                <a:cubicBezTo>
                  <a:pt x="98" y="109"/>
                  <a:pt x="98" y="109"/>
                  <a:pt x="99" y="108"/>
                </a:cubicBezTo>
                <a:cubicBezTo>
                  <a:pt x="101" y="104"/>
                  <a:pt x="100" y="101"/>
                  <a:pt x="98" y="97"/>
                </a:cubicBezTo>
                <a:cubicBezTo>
                  <a:pt x="97" y="96"/>
                  <a:pt x="97" y="95"/>
                  <a:pt x="96" y="94"/>
                </a:cubicBezTo>
                <a:cubicBezTo>
                  <a:pt x="95" y="94"/>
                  <a:pt x="94" y="95"/>
                  <a:pt x="92" y="96"/>
                </a:cubicBezTo>
                <a:cubicBezTo>
                  <a:pt x="90" y="97"/>
                  <a:pt x="89" y="99"/>
                  <a:pt x="87" y="99"/>
                </a:cubicBezTo>
                <a:cubicBezTo>
                  <a:pt x="86" y="99"/>
                  <a:pt x="85" y="98"/>
                  <a:pt x="84" y="98"/>
                </a:cubicBezTo>
                <a:cubicBezTo>
                  <a:pt x="83" y="99"/>
                  <a:pt x="81" y="99"/>
                  <a:pt x="80" y="100"/>
                </a:cubicBezTo>
                <a:cubicBezTo>
                  <a:pt x="76" y="101"/>
                  <a:pt x="73" y="102"/>
                  <a:pt x="69" y="105"/>
                </a:cubicBezTo>
                <a:close/>
                <a:moveTo>
                  <a:pt x="53" y="76"/>
                </a:moveTo>
                <a:cubicBezTo>
                  <a:pt x="54" y="74"/>
                  <a:pt x="55" y="73"/>
                  <a:pt x="56" y="73"/>
                </a:cubicBezTo>
                <a:cubicBezTo>
                  <a:pt x="57" y="73"/>
                  <a:pt x="57" y="74"/>
                  <a:pt x="57" y="74"/>
                </a:cubicBezTo>
                <a:cubicBezTo>
                  <a:pt x="58" y="74"/>
                  <a:pt x="58" y="74"/>
                  <a:pt x="58" y="74"/>
                </a:cubicBezTo>
                <a:cubicBezTo>
                  <a:pt x="58" y="74"/>
                  <a:pt x="59" y="73"/>
                  <a:pt x="60" y="72"/>
                </a:cubicBezTo>
                <a:cubicBezTo>
                  <a:pt x="59" y="71"/>
                  <a:pt x="58" y="70"/>
                  <a:pt x="56" y="70"/>
                </a:cubicBezTo>
                <a:cubicBezTo>
                  <a:pt x="50" y="70"/>
                  <a:pt x="42" y="73"/>
                  <a:pt x="40" y="75"/>
                </a:cubicBezTo>
                <a:cubicBezTo>
                  <a:pt x="40" y="76"/>
                  <a:pt x="40" y="77"/>
                  <a:pt x="39" y="77"/>
                </a:cubicBezTo>
                <a:cubicBezTo>
                  <a:pt x="39" y="78"/>
                  <a:pt x="37" y="79"/>
                  <a:pt x="36" y="79"/>
                </a:cubicBezTo>
                <a:cubicBezTo>
                  <a:pt x="36" y="79"/>
                  <a:pt x="34" y="79"/>
                  <a:pt x="34" y="77"/>
                </a:cubicBezTo>
                <a:cubicBezTo>
                  <a:pt x="33" y="77"/>
                  <a:pt x="33" y="77"/>
                  <a:pt x="33" y="77"/>
                </a:cubicBezTo>
                <a:cubicBezTo>
                  <a:pt x="32" y="77"/>
                  <a:pt x="31" y="77"/>
                  <a:pt x="31" y="77"/>
                </a:cubicBezTo>
                <a:cubicBezTo>
                  <a:pt x="31" y="90"/>
                  <a:pt x="36" y="102"/>
                  <a:pt x="44" y="113"/>
                </a:cubicBezTo>
                <a:cubicBezTo>
                  <a:pt x="45" y="113"/>
                  <a:pt x="45" y="113"/>
                  <a:pt x="48" y="113"/>
                </a:cubicBezTo>
                <a:cubicBezTo>
                  <a:pt x="53" y="113"/>
                  <a:pt x="61" y="111"/>
                  <a:pt x="65" y="108"/>
                </a:cubicBezTo>
                <a:cubicBezTo>
                  <a:pt x="63" y="108"/>
                  <a:pt x="60" y="107"/>
                  <a:pt x="59" y="106"/>
                </a:cubicBezTo>
                <a:cubicBezTo>
                  <a:pt x="58" y="105"/>
                  <a:pt x="57" y="105"/>
                  <a:pt x="57" y="105"/>
                </a:cubicBezTo>
                <a:cubicBezTo>
                  <a:pt x="57" y="105"/>
                  <a:pt x="57" y="105"/>
                  <a:pt x="57" y="105"/>
                </a:cubicBezTo>
                <a:cubicBezTo>
                  <a:pt x="54" y="105"/>
                  <a:pt x="51" y="109"/>
                  <a:pt x="49" y="110"/>
                </a:cubicBezTo>
                <a:cubicBezTo>
                  <a:pt x="48" y="111"/>
                  <a:pt x="47" y="112"/>
                  <a:pt x="45" y="110"/>
                </a:cubicBezTo>
                <a:cubicBezTo>
                  <a:pt x="43" y="109"/>
                  <a:pt x="42" y="108"/>
                  <a:pt x="42" y="106"/>
                </a:cubicBezTo>
                <a:cubicBezTo>
                  <a:pt x="41" y="104"/>
                  <a:pt x="42" y="102"/>
                  <a:pt x="43" y="100"/>
                </a:cubicBezTo>
                <a:cubicBezTo>
                  <a:pt x="43" y="100"/>
                  <a:pt x="43" y="100"/>
                  <a:pt x="43" y="100"/>
                </a:cubicBezTo>
                <a:cubicBezTo>
                  <a:pt x="44" y="100"/>
                  <a:pt x="46" y="100"/>
                  <a:pt x="48" y="100"/>
                </a:cubicBezTo>
                <a:cubicBezTo>
                  <a:pt x="49" y="101"/>
                  <a:pt x="50" y="101"/>
                  <a:pt x="51" y="101"/>
                </a:cubicBezTo>
                <a:cubicBezTo>
                  <a:pt x="51" y="99"/>
                  <a:pt x="51" y="98"/>
                  <a:pt x="51" y="96"/>
                </a:cubicBezTo>
                <a:cubicBezTo>
                  <a:pt x="50" y="91"/>
                  <a:pt x="50" y="85"/>
                  <a:pt x="56" y="78"/>
                </a:cubicBezTo>
                <a:cubicBezTo>
                  <a:pt x="56" y="78"/>
                  <a:pt x="56" y="78"/>
                  <a:pt x="56" y="78"/>
                </a:cubicBezTo>
                <a:cubicBezTo>
                  <a:pt x="55" y="78"/>
                  <a:pt x="55" y="78"/>
                  <a:pt x="55" y="78"/>
                </a:cubicBezTo>
                <a:cubicBezTo>
                  <a:pt x="54" y="78"/>
                  <a:pt x="53" y="77"/>
                  <a:pt x="53" y="77"/>
                </a:cubicBezTo>
                <a:cubicBezTo>
                  <a:pt x="52" y="77"/>
                  <a:pt x="52" y="76"/>
                  <a:pt x="53" y="76"/>
                </a:cubicBezTo>
                <a:close/>
                <a:moveTo>
                  <a:pt x="44" y="38"/>
                </a:moveTo>
                <a:cubicBezTo>
                  <a:pt x="41" y="42"/>
                  <a:pt x="39" y="46"/>
                  <a:pt x="37" y="50"/>
                </a:cubicBezTo>
                <a:cubicBezTo>
                  <a:pt x="39" y="50"/>
                  <a:pt x="43" y="51"/>
                  <a:pt x="44" y="53"/>
                </a:cubicBezTo>
                <a:cubicBezTo>
                  <a:pt x="45" y="54"/>
                  <a:pt x="45" y="54"/>
                  <a:pt x="45" y="54"/>
                </a:cubicBezTo>
                <a:cubicBezTo>
                  <a:pt x="45" y="54"/>
                  <a:pt x="45" y="54"/>
                  <a:pt x="45" y="53"/>
                </a:cubicBezTo>
                <a:cubicBezTo>
                  <a:pt x="46" y="53"/>
                  <a:pt x="46" y="53"/>
                  <a:pt x="47" y="53"/>
                </a:cubicBezTo>
                <a:cubicBezTo>
                  <a:pt x="47" y="53"/>
                  <a:pt x="47" y="53"/>
                  <a:pt x="47" y="53"/>
                </a:cubicBezTo>
                <a:cubicBezTo>
                  <a:pt x="48" y="53"/>
                  <a:pt x="48" y="53"/>
                  <a:pt x="48" y="53"/>
                </a:cubicBezTo>
                <a:cubicBezTo>
                  <a:pt x="48" y="54"/>
                  <a:pt x="48" y="55"/>
                  <a:pt x="48" y="56"/>
                </a:cubicBezTo>
                <a:cubicBezTo>
                  <a:pt x="48" y="56"/>
                  <a:pt x="48" y="56"/>
                  <a:pt x="48" y="56"/>
                </a:cubicBezTo>
                <a:cubicBezTo>
                  <a:pt x="51" y="58"/>
                  <a:pt x="54" y="57"/>
                  <a:pt x="57" y="55"/>
                </a:cubicBezTo>
                <a:cubicBezTo>
                  <a:pt x="55" y="53"/>
                  <a:pt x="55" y="51"/>
                  <a:pt x="55" y="49"/>
                </a:cubicBezTo>
                <a:cubicBezTo>
                  <a:pt x="55" y="48"/>
                  <a:pt x="55" y="47"/>
                  <a:pt x="55" y="46"/>
                </a:cubicBezTo>
                <a:cubicBezTo>
                  <a:pt x="54" y="44"/>
                  <a:pt x="55" y="44"/>
                  <a:pt x="56" y="43"/>
                </a:cubicBezTo>
                <a:cubicBezTo>
                  <a:pt x="56" y="43"/>
                  <a:pt x="56" y="42"/>
                  <a:pt x="56" y="41"/>
                </a:cubicBezTo>
                <a:cubicBezTo>
                  <a:pt x="56" y="41"/>
                  <a:pt x="56" y="41"/>
                  <a:pt x="55" y="41"/>
                </a:cubicBezTo>
                <a:cubicBezTo>
                  <a:pt x="54" y="41"/>
                  <a:pt x="52" y="41"/>
                  <a:pt x="50" y="39"/>
                </a:cubicBezTo>
                <a:cubicBezTo>
                  <a:pt x="50" y="38"/>
                  <a:pt x="49" y="38"/>
                  <a:pt x="49" y="38"/>
                </a:cubicBezTo>
                <a:cubicBezTo>
                  <a:pt x="49" y="38"/>
                  <a:pt x="48" y="38"/>
                  <a:pt x="47" y="39"/>
                </a:cubicBezTo>
                <a:cubicBezTo>
                  <a:pt x="46" y="39"/>
                  <a:pt x="46" y="39"/>
                  <a:pt x="46" y="39"/>
                </a:cubicBezTo>
                <a:cubicBezTo>
                  <a:pt x="46" y="39"/>
                  <a:pt x="46" y="40"/>
                  <a:pt x="46" y="39"/>
                </a:cubicBezTo>
                <a:cubicBezTo>
                  <a:pt x="45" y="39"/>
                  <a:pt x="45" y="39"/>
                  <a:pt x="44" y="39"/>
                </a:cubicBezTo>
                <a:cubicBezTo>
                  <a:pt x="44" y="39"/>
                  <a:pt x="44" y="39"/>
                  <a:pt x="44" y="38"/>
                </a:cubicBezTo>
                <a:close/>
                <a:moveTo>
                  <a:pt x="153" y="130"/>
                </a:moveTo>
                <a:cubicBezTo>
                  <a:pt x="150" y="128"/>
                  <a:pt x="147" y="128"/>
                  <a:pt x="144" y="130"/>
                </a:cubicBezTo>
                <a:cubicBezTo>
                  <a:pt x="133" y="141"/>
                  <a:pt x="119" y="149"/>
                  <a:pt x="103" y="152"/>
                </a:cubicBezTo>
                <a:cubicBezTo>
                  <a:pt x="97" y="153"/>
                  <a:pt x="90" y="153"/>
                  <a:pt x="83" y="153"/>
                </a:cubicBezTo>
                <a:cubicBezTo>
                  <a:pt x="47" y="150"/>
                  <a:pt x="19" y="123"/>
                  <a:pt x="13" y="89"/>
                </a:cubicBezTo>
                <a:cubicBezTo>
                  <a:pt x="12" y="82"/>
                  <a:pt x="12" y="76"/>
                  <a:pt x="12" y="69"/>
                </a:cubicBezTo>
                <a:cubicBezTo>
                  <a:pt x="14" y="45"/>
                  <a:pt x="27" y="25"/>
                  <a:pt x="45" y="12"/>
                </a:cubicBezTo>
                <a:cubicBezTo>
                  <a:pt x="48" y="10"/>
                  <a:pt x="48" y="6"/>
                  <a:pt x="47" y="4"/>
                </a:cubicBezTo>
                <a:cubicBezTo>
                  <a:pt x="45" y="1"/>
                  <a:pt x="41" y="0"/>
                  <a:pt x="38" y="2"/>
                </a:cubicBezTo>
                <a:cubicBezTo>
                  <a:pt x="17" y="17"/>
                  <a:pt x="3" y="40"/>
                  <a:pt x="1" y="68"/>
                </a:cubicBezTo>
                <a:cubicBezTo>
                  <a:pt x="0" y="76"/>
                  <a:pt x="0" y="83"/>
                  <a:pt x="2" y="91"/>
                </a:cubicBezTo>
                <a:cubicBezTo>
                  <a:pt x="8" y="130"/>
                  <a:pt x="41" y="161"/>
                  <a:pt x="82" y="164"/>
                </a:cubicBezTo>
                <a:cubicBezTo>
                  <a:pt x="90" y="165"/>
                  <a:pt x="98" y="165"/>
                  <a:pt x="105" y="163"/>
                </a:cubicBezTo>
                <a:cubicBezTo>
                  <a:pt x="123" y="160"/>
                  <a:pt x="140" y="151"/>
                  <a:pt x="153" y="139"/>
                </a:cubicBezTo>
                <a:cubicBezTo>
                  <a:pt x="155" y="136"/>
                  <a:pt x="155" y="133"/>
                  <a:pt x="153" y="130"/>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Tree>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bwMode="auto">
          <a:xfrm>
            <a:off x="90232" y="205901"/>
            <a:ext cx="2262158"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第四部分：论文总结</a:t>
            </a:r>
          </a:p>
        </p:txBody>
      </p:sp>
      <p:sp>
        <p:nvSpPr>
          <p:cNvPr id="57" name="矩形 56"/>
          <p:cNvSpPr/>
          <p:nvPr/>
        </p:nvSpPr>
        <p:spPr>
          <a:xfrm>
            <a:off x="90232" y="575233"/>
            <a:ext cx="1321196"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THE PAPER SUMMARY</a:t>
            </a: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9" name="Freeform 5"/>
          <p:cNvSpPr>
            <a:spLocks noEditPoints="1"/>
          </p:cNvSpPr>
          <p:nvPr/>
        </p:nvSpPr>
        <p:spPr bwMode="auto">
          <a:xfrm>
            <a:off x="839788" y="1557338"/>
            <a:ext cx="2486025" cy="2652712"/>
          </a:xfrm>
          <a:custGeom>
            <a:avLst/>
            <a:gdLst>
              <a:gd name="T0" fmla="*/ 258 w 660"/>
              <a:gd name="T1" fmla="*/ 632 h 704"/>
              <a:gd name="T2" fmla="*/ 258 w 660"/>
              <a:gd name="T3" fmla="*/ 661 h 704"/>
              <a:gd name="T4" fmla="*/ 416 w 660"/>
              <a:gd name="T5" fmla="*/ 646 h 704"/>
              <a:gd name="T6" fmla="*/ 380 w 660"/>
              <a:gd name="T7" fmla="*/ 675 h 704"/>
              <a:gd name="T8" fmla="*/ 265 w 660"/>
              <a:gd name="T9" fmla="*/ 689 h 704"/>
              <a:gd name="T10" fmla="*/ 380 w 660"/>
              <a:gd name="T11" fmla="*/ 704 h 704"/>
              <a:gd name="T12" fmla="*/ 380 w 660"/>
              <a:gd name="T13" fmla="*/ 675 h 704"/>
              <a:gd name="T14" fmla="*/ 14 w 660"/>
              <a:gd name="T15" fmla="*/ 309 h 704"/>
              <a:gd name="T16" fmla="*/ 14 w 660"/>
              <a:gd name="T17" fmla="*/ 338 h 704"/>
              <a:gd name="T18" fmla="*/ 86 w 660"/>
              <a:gd name="T19" fmla="*/ 323 h 704"/>
              <a:gd name="T20" fmla="*/ 646 w 660"/>
              <a:gd name="T21" fmla="*/ 309 h 704"/>
              <a:gd name="T22" fmla="*/ 574 w 660"/>
              <a:gd name="T23" fmla="*/ 323 h 704"/>
              <a:gd name="T24" fmla="*/ 646 w 660"/>
              <a:gd name="T25" fmla="*/ 338 h 704"/>
              <a:gd name="T26" fmla="*/ 646 w 660"/>
              <a:gd name="T27" fmla="*/ 309 h 704"/>
              <a:gd name="T28" fmla="*/ 97 w 660"/>
              <a:gd name="T29" fmla="*/ 535 h 704"/>
              <a:gd name="T30" fmla="*/ 117 w 660"/>
              <a:gd name="T31" fmla="*/ 556 h 704"/>
              <a:gd name="T32" fmla="*/ 145 w 660"/>
              <a:gd name="T33" fmla="*/ 507 h 704"/>
              <a:gd name="T34" fmla="*/ 542 w 660"/>
              <a:gd name="T35" fmla="*/ 91 h 704"/>
              <a:gd name="T36" fmla="*/ 514 w 660"/>
              <a:gd name="T37" fmla="*/ 140 h 704"/>
              <a:gd name="T38" fmla="*/ 562 w 660"/>
              <a:gd name="T39" fmla="*/ 112 h 704"/>
              <a:gd name="T40" fmla="*/ 542 w 660"/>
              <a:gd name="T41" fmla="*/ 91 h 704"/>
              <a:gd name="T42" fmla="*/ 146 w 660"/>
              <a:gd name="T43" fmla="*/ 140 h 704"/>
              <a:gd name="T44" fmla="*/ 118 w 660"/>
              <a:gd name="T45" fmla="*/ 91 h 704"/>
              <a:gd name="T46" fmla="*/ 97 w 660"/>
              <a:gd name="T47" fmla="*/ 112 h 704"/>
              <a:gd name="T48" fmla="*/ 535 w 660"/>
              <a:gd name="T49" fmla="*/ 507 h 704"/>
              <a:gd name="T50" fmla="*/ 514 w 660"/>
              <a:gd name="T51" fmla="*/ 528 h 704"/>
              <a:gd name="T52" fmla="*/ 563 w 660"/>
              <a:gd name="T53" fmla="*/ 556 h 704"/>
              <a:gd name="T54" fmla="*/ 535 w 660"/>
              <a:gd name="T55" fmla="*/ 507 h 704"/>
              <a:gd name="T56" fmla="*/ 344 w 660"/>
              <a:gd name="T57" fmla="*/ 72 h 704"/>
              <a:gd name="T58" fmla="*/ 330 w 660"/>
              <a:gd name="T59" fmla="*/ 0 h 704"/>
              <a:gd name="T60" fmla="*/ 316 w 660"/>
              <a:gd name="T61" fmla="*/ 72 h 704"/>
              <a:gd name="T62" fmla="*/ 330 w 660"/>
              <a:gd name="T63" fmla="*/ 115 h 704"/>
              <a:gd name="T64" fmla="*/ 215 w 660"/>
              <a:gd name="T65" fmla="*/ 512 h 704"/>
              <a:gd name="T66" fmla="*/ 244 w 660"/>
              <a:gd name="T67" fmla="*/ 617 h 704"/>
              <a:gd name="T68" fmla="*/ 445 w 660"/>
              <a:gd name="T69" fmla="*/ 588 h 704"/>
              <a:gd name="T70" fmla="*/ 546 w 660"/>
              <a:gd name="T71" fmla="*/ 331 h 704"/>
              <a:gd name="T72" fmla="*/ 430 w 660"/>
              <a:gd name="T73" fmla="*/ 488 h 704"/>
              <a:gd name="T74" fmla="*/ 416 w 660"/>
              <a:gd name="T75" fmla="*/ 589 h 704"/>
              <a:gd name="T76" fmla="*/ 344 w 660"/>
              <a:gd name="T77" fmla="*/ 464 h 704"/>
              <a:gd name="T78" fmla="*/ 413 w 660"/>
              <a:gd name="T79" fmla="*/ 378 h 704"/>
              <a:gd name="T80" fmla="*/ 330 w 660"/>
              <a:gd name="T81" fmla="*/ 440 h 704"/>
              <a:gd name="T82" fmla="*/ 247 w 660"/>
              <a:gd name="T83" fmla="*/ 378 h 704"/>
              <a:gd name="T84" fmla="*/ 316 w 660"/>
              <a:gd name="T85" fmla="*/ 464 h 704"/>
              <a:gd name="T86" fmla="*/ 244 w 660"/>
              <a:gd name="T87" fmla="*/ 589 h 704"/>
              <a:gd name="T88" fmla="*/ 230 w 660"/>
              <a:gd name="T89" fmla="*/ 488 h 704"/>
              <a:gd name="T90" fmla="*/ 330 w 660"/>
              <a:gd name="T91" fmla="*/ 144 h 704"/>
              <a:gd name="T92" fmla="*/ 430 w 660"/>
              <a:gd name="T93" fmla="*/ 488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60" h="704">
                <a:moveTo>
                  <a:pt x="402" y="632"/>
                </a:moveTo>
                <a:cubicBezTo>
                  <a:pt x="258" y="632"/>
                  <a:pt x="258" y="632"/>
                  <a:pt x="258" y="632"/>
                </a:cubicBezTo>
                <a:cubicBezTo>
                  <a:pt x="251" y="632"/>
                  <a:pt x="244" y="638"/>
                  <a:pt x="244" y="646"/>
                </a:cubicBezTo>
                <a:cubicBezTo>
                  <a:pt x="244" y="654"/>
                  <a:pt x="250" y="661"/>
                  <a:pt x="258" y="661"/>
                </a:cubicBezTo>
                <a:cubicBezTo>
                  <a:pt x="402" y="661"/>
                  <a:pt x="402" y="661"/>
                  <a:pt x="402" y="661"/>
                </a:cubicBezTo>
                <a:cubicBezTo>
                  <a:pt x="409" y="661"/>
                  <a:pt x="416" y="654"/>
                  <a:pt x="416" y="646"/>
                </a:cubicBezTo>
                <a:cubicBezTo>
                  <a:pt x="416" y="638"/>
                  <a:pt x="410" y="632"/>
                  <a:pt x="402" y="632"/>
                </a:cubicBezTo>
                <a:close/>
                <a:moveTo>
                  <a:pt x="380" y="675"/>
                </a:moveTo>
                <a:cubicBezTo>
                  <a:pt x="280" y="675"/>
                  <a:pt x="280" y="675"/>
                  <a:pt x="280" y="675"/>
                </a:cubicBezTo>
                <a:cubicBezTo>
                  <a:pt x="272" y="675"/>
                  <a:pt x="265" y="681"/>
                  <a:pt x="265" y="689"/>
                </a:cubicBezTo>
                <a:cubicBezTo>
                  <a:pt x="265" y="697"/>
                  <a:pt x="272" y="704"/>
                  <a:pt x="280" y="704"/>
                </a:cubicBezTo>
                <a:cubicBezTo>
                  <a:pt x="380" y="704"/>
                  <a:pt x="380" y="704"/>
                  <a:pt x="380" y="704"/>
                </a:cubicBezTo>
                <a:cubicBezTo>
                  <a:pt x="388" y="704"/>
                  <a:pt x="395" y="697"/>
                  <a:pt x="395" y="689"/>
                </a:cubicBezTo>
                <a:cubicBezTo>
                  <a:pt x="395" y="681"/>
                  <a:pt x="388" y="675"/>
                  <a:pt x="380" y="675"/>
                </a:cubicBezTo>
                <a:close/>
                <a:moveTo>
                  <a:pt x="72" y="309"/>
                </a:moveTo>
                <a:cubicBezTo>
                  <a:pt x="14" y="309"/>
                  <a:pt x="14" y="309"/>
                  <a:pt x="14" y="309"/>
                </a:cubicBezTo>
                <a:cubicBezTo>
                  <a:pt x="7" y="309"/>
                  <a:pt x="0" y="315"/>
                  <a:pt x="0" y="323"/>
                </a:cubicBezTo>
                <a:cubicBezTo>
                  <a:pt x="0" y="331"/>
                  <a:pt x="6" y="338"/>
                  <a:pt x="14" y="338"/>
                </a:cubicBezTo>
                <a:cubicBezTo>
                  <a:pt x="72" y="338"/>
                  <a:pt x="72" y="338"/>
                  <a:pt x="72" y="338"/>
                </a:cubicBezTo>
                <a:cubicBezTo>
                  <a:pt x="79" y="338"/>
                  <a:pt x="86" y="331"/>
                  <a:pt x="86" y="323"/>
                </a:cubicBezTo>
                <a:cubicBezTo>
                  <a:pt x="86" y="315"/>
                  <a:pt x="80" y="309"/>
                  <a:pt x="72" y="309"/>
                </a:cubicBezTo>
                <a:close/>
                <a:moveTo>
                  <a:pt x="646" y="309"/>
                </a:moveTo>
                <a:cubicBezTo>
                  <a:pt x="588" y="309"/>
                  <a:pt x="588" y="309"/>
                  <a:pt x="588" y="309"/>
                </a:cubicBezTo>
                <a:cubicBezTo>
                  <a:pt x="581" y="309"/>
                  <a:pt x="574" y="315"/>
                  <a:pt x="574" y="323"/>
                </a:cubicBezTo>
                <a:cubicBezTo>
                  <a:pt x="574" y="331"/>
                  <a:pt x="580" y="338"/>
                  <a:pt x="588" y="338"/>
                </a:cubicBezTo>
                <a:cubicBezTo>
                  <a:pt x="646" y="338"/>
                  <a:pt x="646" y="338"/>
                  <a:pt x="646" y="338"/>
                </a:cubicBezTo>
                <a:cubicBezTo>
                  <a:pt x="653" y="338"/>
                  <a:pt x="660" y="331"/>
                  <a:pt x="660" y="323"/>
                </a:cubicBezTo>
                <a:cubicBezTo>
                  <a:pt x="660" y="315"/>
                  <a:pt x="653" y="309"/>
                  <a:pt x="646" y="309"/>
                </a:cubicBezTo>
                <a:close/>
                <a:moveTo>
                  <a:pt x="125" y="507"/>
                </a:moveTo>
                <a:cubicBezTo>
                  <a:pt x="97" y="535"/>
                  <a:pt x="97" y="535"/>
                  <a:pt x="97" y="535"/>
                </a:cubicBezTo>
                <a:cubicBezTo>
                  <a:pt x="91" y="541"/>
                  <a:pt x="91" y="550"/>
                  <a:pt x="97" y="556"/>
                </a:cubicBezTo>
                <a:cubicBezTo>
                  <a:pt x="102" y="562"/>
                  <a:pt x="112" y="562"/>
                  <a:pt x="117" y="556"/>
                </a:cubicBezTo>
                <a:cubicBezTo>
                  <a:pt x="145" y="528"/>
                  <a:pt x="145" y="528"/>
                  <a:pt x="145" y="528"/>
                </a:cubicBezTo>
                <a:cubicBezTo>
                  <a:pt x="151" y="522"/>
                  <a:pt x="151" y="513"/>
                  <a:pt x="145" y="507"/>
                </a:cubicBezTo>
                <a:cubicBezTo>
                  <a:pt x="141" y="501"/>
                  <a:pt x="131" y="501"/>
                  <a:pt x="125" y="507"/>
                </a:cubicBezTo>
                <a:close/>
                <a:moveTo>
                  <a:pt x="542" y="91"/>
                </a:moveTo>
                <a:cubicBezTo>
                  <a:pt x="514" y="119"/>
                  <a:pt x="514" y="119"/>
                  <a:pt x="514" y="119"/>
                </a:cubicBezTo>
                <a:cubicBezTo>
                  <a:pt x="508" y="125"/>
                  <a:pt x="508" y="134"/>
                  <a:pt x="514" y="140"/>
                </a:cubicBezTo>
                <a:cubicBezTo>
                  <a:pt x="519" y="145"/>
                  <a:pt x="529" y="145"/>
                  <a:pt x="534" y="140"/>
                </a:cubicBezTo>
                <a:cubicBezTo>
                  <a:pt x="562" y="112"/>
                  <a:pt x="562" y="112"/>
                  <a:pt x="562" y="112"/>
                </a:cubicBezTo>
                <a:cubicBezTo>
                  <a:pt x="568" y="106"/>
                  <a:pt x="568" y="96"/>
                  <a:pt x="562" y="91"/>
                </a:cubicBezTo>
                <a:cubicBezTo>
                  <a:pt x="557" y="85"/>
                  <a:pt x="547" y="85"/>
                  <a:pt x="542" y="91"/>
                </a:cubicBezTo>
                <a:close/>
                <a:moveTo>
                  <a:pt x="125" y="140"/>
                </a:moveTo>
                <a:cubicBezTo>
                  <a:pt x="131" y="145"/>
                  <a:pt x="141" y="145"/>
                  <a:pt x="146" y="140"/>
                </a:cubicBezTo>
                <a:cubicBezTo>
                  <a:pt x="152" y="134"/>
                  <a:pt x="152" y="125"/>
                  <a:pt x="146" y="119"/>
                </a:cubicBezTo>
                <a:cubicBezTo>
                  <a:pt x="118" y="91"/>
                  <a:pt x="118" y="91"/>
                  <a:pt x="118" y="91"/>
                </a:cubicBezTo>
                <a:cubicBezTo>
                  <a:pt x="112" y="85"/>
                  <a:pt x="103" y="85"/>
                  <a:pt x="97" y="91"/>
                </a:cubicBezTo>
                <a:cubicBezTo>
                  <a:pt x="92" y="96"/>
                  <a:pt x="92" y="106"/>
                  <a:pt x="97" y="112"/>
                </a:cubicBezTo>
                <a:cubicBezTo>
                  <a:pt x="98" y="112"/>
                  <a:pt x="125" y="140"/>
                  <a:pt x="125" y="140"/>
                </a:cubicBezTo>
                <a:close/>
                <a:moveTo>
                  <a:pt x="535" y="507"/>
                </a:moveTo>
                <a:cubicBezTo>
                  <a:pt x="529" y="501"/>
                  <a:pt x="519" y="501"/>
                  <a:pt x="514" y="507"/>
                </a:cubicBezTo>
                <a:cubicBezTo>
                  <a:pt x="508" y="513"/>
                  <a:pt x="508" y="522"/>
                  <a:pt x="514" y="528"/>
                </a:cubicBezTo>
                <a:cubicBezTo>
                  <a:pt x="542" y="556"/>
                  <a:pt x="542" y="556"/>
                  <a:pt x="542" y="556"/>
                </a:cubicBezTo>
                <a:cubicBezTo>
                  <a:pt x="548" y="562"/>
                  <a:pt x="557" y="562"/>
                  <a:pt x="563" y="556"/>
                </a:cubicBezTo>
                <a:cubicBezTo>
                  <a:pt x="568" y="550"/>
                  <a:pt x="568" y="541"/>
                  <a:pt x="563" y="535"/>
                </a:cubicBezTo>
                <a:lnTo>
                  <a:pt x="535" y="507"/>
                </a:lnTo>
                <a:close/>
                <a:moveTo>
                  <a:pt x="330" y="87"/>
                </a:moveTo>
                <a:cubicBezTo>
                  <a:pt x="338" y="87"/>
                  <a:pt x="344" y="80"/>
                  <a:pt x="344" y="72"/>
                </a:cubicBezTo>
                <a:cubicBezTo>
                  <a:pt x="344" y="15"/>
                  <a:pt x="344" y="15"/>
                  <a:pt x="344" y="15"/>
                </a:cubicBezTo>
                <a:cubicBezTo>
                  <a:pt x="344" y="7"/>
                  <a:pt x="338" y="0"/>
                  <a:pt x="330" y="0"/>
                </a:cubicBezTo>
                <a:cubicBezTo>
                  <a:pt x="322" y="0"/>
                  <a:pt x="316" y="7"/>
                  <a:pt x="316" y="15"/>
                </a:cubicBezTo>
                <a:cubicBezTo>
                  <a:pt x="316" y="72"/>
                  <a:pt x="316" y="72"/>
                  <a:pt x="316" y="72"/>
                </a:cubicBezTo>
                <a:cubicBezTo>
                  <a:pt x="316" y="80"/>
                  <a:pt x="322" y="87"/>
                  <a:pt x="330" y="87"/>
                </a:cubicBezTo>
                <a:close/>
                <a:moveTo>
                  <a:pt x="330" y="115"/>
                </a:moveTo>
                <a:cubicBezTo>
                  <a:pt x="211" y="115"/>
                  <a:pt x="115" y="211"/>
                  <a:pt x="115" y="330"/>
                </a:cubicBezTo>
                <a:cubicBezTo>
                  <a:pt x="115" y="407"/>
                  <a:pt x="155" y="474"/>
                  <a:pt x="215" y="512"/>
                </a:cubicBezTo>
                <a:cubicBezTo>
                  <a:pt x="215" y="588"/>
                  <a:pt x="215" y="588"/>
                  <a:pt x="215" y="588"/>
                </a:cubicBezTo>
                <a:cubicBezTo>
                  <a:pt x="215" y="604"/>
                  <a:pt x="228" y="617"/>
                  <a:pt x="244" y="617"/>
                </a:cubicBezTo>
                <a:cubicBezTo>
                  <a:pt x="416" y="617"/>
                  <a:pt x="416" y="617"/>
                  <a:pt x="416" y="617"/>
                </a:cubicBezTo>
                <a:cubicBezTo>
                  <a:pt x="432" y="617"/>
                  <a:pt x="445" y="604"/>
                  <a:pt x="445" y="588"/>
                </a:cubicBezTo>
                <a:cubicBezTo>
                  <a:pt x="445" y="513"/>
                  <a:pt x="445" y="513"/>
                  <a:pt x="445" y="513"/>
                </a:cubicBezTo>
                <a:cubicBezTo>
                  <a:pt x="505" y="475"/>
                  <a:pt x="546" y="407"/>
                  <a:pt x="546" y="331"/>
                </a:cubicBezTo>
                <a:cubicBezTo>
                  <a:pt x="545" y="211"/>
                  <a:pt x="449" y="115"/>
                  <a:pt x="330" y="115"/>
                </a:cubicBezTo>
                <a:close/>
                <a:moveTo>
                  <a:pt x="430" y="488"/>
                </a:moveTo>
                <a:cubicBezTo>
                  <a:pt x="421" y="493"/>
                  <a:pt x="416" y="503"/>
                  <a:pt x="416" y="513"/>
                </a:cubicBezTo>
                <a:cubicBezTo>
                  <a:pt x="416" y="589"/>
                  <a:pt x="416" y="589"/>
                  <a:pt x="416" y="589"/>
                </a:cubicBezTo>
                <a:cubicBezTo>
                  <a:pt x="344" y="589"/>
                  <a:pt x="344" y="589"/>
                  <a:pt x="344" y="589"/>
                </a:cubicBezTo>
                <a:cubicBezTo>
                  <a:pt x="344" y="464"/>
                  <a:pt x="344" y="464"/>
                  <a:pt x="344" y="464"/>
                </a:cubicBezTo>
                <a:cubicBezTo>
                  <a:pt x="413" y="397"/>
                  <a:pt x="413" y="397"/>
                  <a:pt x="413" y="397"/>
                </a:cubicBezTo>
                <a:cubicBezTo>
                  <a:pt x="418" y="392"/>
                  <a:pt x="418" y="383"/>
                  <a:pt x="413" y="378"/>
                </a:cubicBezTo>
                <a:cubicBezTo>
                  <a:pt x="408" y="373"/>
                  <a:pt x="398" y="373"/>
                  <a:pt x="393" y="378"/>
                </a:cubicBezTo>
                <a:cubicBezTo>
                  <a:pt x="330" y="440"/>
                  <a:pt x="330" y="440"/>
                  <a:pt x="330" y="440"/>
                </a:cubicBezTo>
                <a:cubicBezTo>
                  <a:pt x="267" y="378"/>
                  <a:pt x="267" y="378"/>
                  <a:pt x="267" y="378"/>
                </a:cubicBezTo>
                <a:cubicBezTo>
                  <a:pt x="262" y="373"/>
                  <a:pt x="252" y="373"/>
                  <a:pt x="247" y="378"/>
                </a:cubicBezTo>
                <a:cubicBezTo>
                  <a:pt x="242" y="383"/>
                  <a:pt x="242" y="391"/>
                  <a:pt x="247" y="397"/>
                </a:cubicBezTo>
                <a:cubicBezTo>
                  <a:pt x="316" y="464"/>
                  <a:pt x="316" y="464"/>
                  <a:pt x="316" y="464"/>
                </a:cubicBezTo>
                <a:cubicBezTo>
                  <a:pt x="316" y="589"/>
                  <a:pt x="316" y="589"/>
                  <a:pt x="316" y="589"/>
                </a:cubicBezTo>
                <a:cubicBezTo>
                  <a:pt x="244" y="589"/>
                  <a:pt x="244" y="589"/>
                  <a:pt x="244" y="589"/>
                </a:cubicBezTo>
                <a:cubicBezTo>
                  <a:pt x="244" y="513"/>
                  <a:pt x="244" y="513"/>
                  <a:pt x="244" y="513"/>
                </a:cubicBezTo>
                <a:cubicBezTo>
                  <a:pt x="244" y="502"/>
                  <a:pt x="239" y="494"/>
                  <a:pt x="230" y="488"/>
                </a:cubicBezTo>
                <a:cubicBezTo>
                  <a:pt x="176" y="454"/>
                  <a:pt x="143" y="395"/>
                  <a:pt x="143" y="331"/>
                </a:cubicBezTo>
                <a:cubicBezTo>
                  <a:pt x="143" y="228"/>
                  <a:pt x="227" y="144"/>
                  <a:pt x="330" y="144"/>
                </a:cubicBezTo>
                <a:cubicBezTo>
                  <a:pt x="433" y="144"/>
                  <a:pt x="517" y="228"/>
                  <a:pt x="517" y="331"/>
                </a:cubicBezTo>
                <a:cubicBezTo>
                  <a:pt x="517" y="395"/>
                  <a:pt x="484" y="454"/>
                  <a:pt x="430" y="48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弧形 29"/>
          <p:cNvSpPr/>
          <p:nvPr/>
        </p:nvSpPr>
        <p:spPr>
          <a:xfrm>
            <a:off x="292819" y="1093713"/>
            <a:ext cx="3579962" cy="3579962"/>
          </a:xfrm>
          <a:prstGeom prst="arc">
            <a:avLst>
              <a:gd name="adj1" fmla="val 17901995"/>
              <a:gd name="adj2" fmla="val 8966945"/>
            </a:avLst>
          </a:prstGeom>
          <a:ln w="285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椭圆 30"/>
          <p:cNvSpPr/>
          <p:nvPr/>
        </p:nvSpPr>
        <p:spPr>
          <a:xfrm>
            <a:off x="3213628" y="1442134"/>
            <a:ext cx="304800" cy="304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bwMode="auto">
          <a:xfrm>
            <a:off x="3735269" y="1352070"/>
            <a:ext cx="800219" cy="338554"/>
          </a:xfrm>
          <a:prstGeom prst="rect">
            <a:avLst/>
          </a:prstGeom>
          <a:noFill/>
        </p:spPr>
        <p:txBody>
          <a:bodyPr wrap="none">
            <a:spAutoFit/>
          </a:bodyPr>
          <a:lstStyle/>
          <a:p>
            <a:pPr>
              <a:defRPr/>
            </a:pPr>
            <a:r>
              <a:rPr lang="zh-CN" altLang="en-US" sz="16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创新点</a:t>
            </a:r>
          </a:p>
        </p:txBody>
      </p:sp>
      <p:sp>
        <p:nvSpPr>
          <p:cNvPr id="33" name="矩形 32"/>
          <p:cNvSpPr/>
          <p:nvPr/>
        </p:nvSpPr>
        <p:spPr>
          <a:xfrm>
            <a:off x="3735268" y="1671420"/>
            <a:ext cx="4314269" cy="2273699"/>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zh-CN" dirty="0" smtClean="0">
                <a:latin typeface="宋体" panose="02010600030101010101" pitchFamily="2" charset="-122"/>
                <a:ea typeface="宋体" panose="02010600030101010101" pitchFamily="2" charset="-122"/>
              </a:rPr>
              <a:t>利用</a:t>
            </a:r>
            <a:r>
              <a:rPr lang="en-US" altLang="zh-CN" dirty="0">
                <a:latin typeface="宋体" panose="02010600030101010101" pitchFamily="2" charset="-122"/>
                <a:ea typeface="宋体" panose="02010600030101010101" pitchFamily="2" charset="-122"/>
              </a:rPr>
              <a:t>OFDM</a:t>
            </a:r>
            <a:r>
              <a:rPr lang="zh-CN" altLang="zh-CN" dirty="0">
                <a:latin typeface="宋体" panose="02010600030101010101" pitchFamily="2" charset="-122"/>
                <a:ea typeface="宋体" panose="02010600030101010101" pitchFamily="2" charset="-122"/>
              </a:rPr>
              <a:t>技术</a:t>
            </a:r>
            <a:r>
              <a:rPr lang="zh-CN" altLang="zh-CN" dirty="0" smtClean="0">
                <a:latin typeface="宋体" panose="02010600030101010101" pitchFamily="2" charset="-122"/>
                <a:ea typeface="宋体" panose="02010600030101010101" pitchFamily="2" charset="-122"/>
              </a:rPr>
              <a:t>的并行传输</a:t>
            </a:r>
            <a:r>
              <a:rPr lang="zh-CN" altLang="en-US" dirty="0" smtClean="0">
                <a:latin typeface="宋体" panose="02010600030101010101" pitchFamily="2" charset="-122"/>
                <a:ea typeface="宋体" panose="02010600030101010101" pitchFamily="2" charset="-122"/>
              </a:rPr>
              <a:t>进行</a:t>
            </a:r>
            <a:r>
              <a:rPr lang="zh-CN" altLang="zh-CN" dirty="0" smtClean="0">
                <a:latin typeface="宋体" panose="02010600030101010101" pitchFamily="2" charset="-122"/>
                <a:ea typeface="宋体" panose="02010600030101010101" pitchFamily="2" charset="-122"/>
              </a:rPr>
              <a:t>相应</a:t>
            </a:r>
            <a:r>
              <a:rPr lang="zh-CN" altLang="zh-CN" dirty="0">
                <a:latin typeface="宋体" panose="02010600030101010101" pitchFamily="2" charset="-122"/>
                <a:ea typeface="宋体" panose="02010600030101010101" pitchFamily="2" charset="-122"/>
              </a:rPr>
              <a:t>的子载波资源调度从而实现躲干扰功能，利用控制信道传递业务信道实际使用的子载波信息</a:t>
            </a:r>
            <a:r>
              <a:rPr lang="zh-CN" altLang="zh-CN" dirty="0" smtClean="0">
                <a:latin typeface="宋体" panose="02010600030101010101" pitchFamily="2" charset="-122"/>
                <a:ea typeface="宋体" panose="02010600030101010101" pitchFamily="2" charset="-122"/>
              </a:rPr>
              <a:t>和码率等</a:t>
            </a:r>
            <a:r>
              <a:rPr lang="zh-CN" altLang="en-US" dirty="0" smtClean="0">
                <a:latin typeface="宋体" panose="02010600030101010101" pitchFamily="2" charset="-122"/>
                <a:ea typeface="宋体" panose="02010600030101010101" pitchFamily="2" charset="-122"/>
              </a:rPr>
              <a:t>控制</a:t>
            </a:r>
            <a:r>
              <a:rPr lang="zh-CN" altLang="zh-CN" dirty="0" smtClean="0">
                <a:latin typeface="宋体" panose="02010600030101010101" pitchFamily="2" charset="-122"/>
                <a:ea typeface="宋体" panose="02010600030101010101" pitchFamily="2" charset="-122"/>
              </a:rPr>
              <a:t>信息</a:t>
            </a:r>
            <a:endParaRPr lang="en-US" altLang="zh-CN" dirty="0" smtClean="0">
              <a:latin typeface="宋体" panose="02010600030101010101" pitchFamily="2" charset="-122"/>
              <a:ea typeface="宋体" panose="02010600030101010101" pitchFamily="2" charset="-122"/>
            </a:endParaRPr>
          </a:p>
          <a:p>
            <a:pPr marL="285750" indent="-285750">
              <a:lnSpc>
                <a:spcPct val="150000"/>
              </a:lnSpc>
              <a:buFont typeface="Arial" panose="020B0604020202020204" pitchFamily="34" charset="0"/>
              <a:buChar char="•"/>
            </a:pPr>
            <a:endParaRPr lang="en-US" altLang="zh-CN" dirty="0" smtClean="0">
              <a:latin typeface="宋体" panose="02010600030101010101" pitchFamily="2" charset="-122"/>
              <a:ea typeface="宋体" panose="02010600030101010101" pitchFamily="2" charset="-122"/>
            </a:endParaRPr>
          </a:p>
          <a:p>
            <a:pPr marL="285750" indent="-285750">
              <a:lnSpc>
                <a:spcPct val="150000"/>
              </a:lnSpc>
              <a:buFont typeface="Arial" panose="020B0604020202020204" pitchFamily="34" charset="0"/>
              <a:buChar char="•"/>
            </a:pPr>
            <a:r>
              <a:rPr lang="zh-CN" altLang="zh-CN" dirty="0">
                <a:latin typeface="宋体" panose="02010600030101010101" pitchFamily="2" charset="-122"/>
                <a:ea typeface="宋体" panose="02010600030101010101" pitchFamily="2" charset="-122"/>
              </a:rPr>
              <a:t>设计</a:t>
            </a:r>
            <a:r>
              <a:rPr lang="zh-CN" altLang="zh-CN" dirty="0" smtClean="0">
                <a:latin typeface="宋体" panose="02010600030101010101" pitchFamily="2" charset="-122"/>
                <a:ea typeface="宋体" panose="02010600030101010101" pitchFamily="2" charset="-122"/>
              </a:rPr>
              <a:t>了</a:t>
            </a:r>
            <a:r>
              <a:rPr lang="en-US" altLang="zh-CN" dirty="0" smtClean="0">
                <a:latin typeface="宋体" panose="02010600030101010101" pitchFamily="2" charset="-122"/>
                <a:ea typeface="宋体" panose="02010600030101010101" pitchFamily="2" charset="-122"/>
              </a:rPr>
              <a:t>GHG</a:t>
            </a:r>
            <a:r>
              <a:rPr lang="zh-CN" altLang="zh-CN" dirty="0" smtClean="0">
                <a:latin typeface="宋体" panose="02010600030101010101" pitchFamily="2" charset="-122"/>
                <a:ea typeface="宋体" panose="02010600030101010101" pitchFamily="2" charset="-122"/>
              </a:rPr>
              <a:t>导频</a:t>
            </a:r>
            <a:r>
              <a:rPr lang="zh-CN" altLang="zh-CN" dirty="0">
                <a:latin typeface="宋体" panose="02010600030101010101" pitchFamily="2" charset="-122"/>
                <a:ea typeface="宋体" panose="02010600030101010101" pitchFamily="2" charset="-122"/>
              </a:rPr>
              <a:t>序列，并在</a:t>
            </a:r>
            <a:r>
              <a:rPr lang="en-US" altLang="zh-CN" dirty="0">
                <a:latin typeface="宋体" panose="02010600030101010101" pitchFamily="2" charset="-122"/>
                <a:ea typeface="宋体" panose="02010600030101010101" pitchFamily="2" charset="-122"/>
              </a:rPr>
              <a:t>-30DB</a:t>
            </a:r>
            <a:r>
              <a:rPr lang="zh-CN" altLang="zh-CN" dirty="0">
                <a:latin typeface="宋体" panose="02010600030101010101" pitchFamily="2" charset="-122"/>
                <a:ea typeface="宋体" panose="02010600030101010101" pitchFamily="2" charset="-122"/>
              </a:rPr>
              <a:t>信噪比的条件下进行了同步性能仿真验证</a:t>
            </a:r>
            <a:r>
              <a:rPr lang="zh-CN" altLang="zh-CN" dirty="0" smtClean="0">
                <a:latin typeface="宋体" panose="02010600030101010101" pitchFamily="2" charset="-122"/>
                <a:ea typeface="宋体" panose="02010600030101010101" pitchFamily="2" charset="-122"/>
              </a:rPr>
              <a:t>，利用</a:t>
            </a:r>
            <a:r>
              <a:rPr lang="zh-CN" altLang="zh-CN" dirty="0">
                <a:latin typeface="宋体" panose="02010600030101010101" pitchFamily="2" charset="-122"/>
                <a:ea typeface="宋体" panose="02010600030101010101" pitchFamily="2" charset="-122"/>
              </a:rPr>
              <a:t>此同步序列设计了双系统接收端的同步捕获方案</a:t>
            </a:r>
            <a:endParaRPr lang="en-US" altLang="zh-CN" sz="1050" dirty="0">
              <a:latin typeface="宋体" panose="02010600030101010101" pitchFamily="2" charset="-122"/>
              <a:ea typeface="宋体" panose="02010600030101010101" pitchFamily="2" charset="-122"/>
            </a:endParaRPr>
          </a:p>
        </p:txBody>
      </p:sp>
      <p:cxnSp>
        <p:nvCxnSpPr>
          <p:cNvPr id="34" name="直接连接符 33"/>
          <p:cNvCxnSpPr/>
          <p:nvPr/>
        </p:nvCxnSpPr>
        <p:spPr>
          <a:xfrm>
            <a:off x="3840498" y="1713292"/>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3225740" y="3934321"/>
            <a:ext cx="304800" cy="304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bwMode="auto">
          <a:xfrm>
            <a:off x="3735269" y="3917444"/>
            <a:ext cx="1005403" cy="338554"/>
          </a:xfrm>
          <a:prstGeom prst="rect">
            <a:avLst/>
          </a:prstGeom>
          <a:noFill/>
        </p:spPr>
        <p:txBody>
          <a:bodyPr wrap="none">
            <a:spAutoFit/>
          </a:bodyPr>
          <a:lstStyle/>
          <a:p>
            <a:pPr>
              <a:defRPr/>
            </a:pPr>
            <a:r>
              <a:rPr lang="zh-CN" altLang="en-US" sz="16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不足之处</a:t>
            </a:r>
          </a:p>
        </p:txBody>
      </p:sp>
      <p:sp>
        <p:nvSpPr>
          <p:cNvPr id="37" name="矩形 36"/>
          <p:cNvSpPr/>
          <p:nvPr/>
        </p:nvSpPr>
        <p:spPr>
          <a:xfrm>
            <a:off x="3735268" y="4236794"/>
            <a:ext cx="4314269" cy="715581"/>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dirty="0" smtClean="0">
                <a:latin typeface="宋体" panose="02010600030101010101" pitchFamily="2" charset="-122"/>
                <a:ea typeface="宋体" panose="02010600030101010101" pitchFamily="2" charset="-122"/>
              </a:rPr>
              <a:t> 块状</a:t>
            </a:r>
            <a:r>
              <a:rPr lang="zh-CN" altLang="en-US" dirty="0">
                <a:latin typeface="宋体" panose="02010600030101010101" pitchFamily="2" charset="-122"/>
                <a:ea typeface="宋体" panose="02010600030101010101" pitchFamily="2" charset="-122"/>
              </a:rPr>
              <a:t>导频只适用于时域变化缓慢的信道</a:t>
            </a:r>
            <a:endParaRPr lang="en-US" altLang="zh-CN" dirty="0">
              <a:latin typeface="宋体" panose="02010600030101010101" pitchFamily="2" charset="-122"/>
              <a:ea typeface="宋体" panose="02010600030101010101" pitchFamily="2" charset="-122"/>
            </a:endParaRPr>
          </a:p>
          <a:p>
            <a:pPr marL="171450" indent="-171450">
              <a:lnSpc>
                <a:spcPct val="150000"/>
              </a:lnSpc>
              <a:buFont typeface="Arial" panose="020B0604020202020204" pitchFamily="34" charset="0"/>
              <a:buChar char="•"/>
            </a:pPr>
            <a:r>
              <a:rPr lang="zh-CN" altLang="en-US" dirty="0" smtClean="0">
                <a:latin typeface="宋体" panose="02010600030101010101" pitchFamily="2" charset="-122"/>
                <a:ea typeface="宋体" panose="02010600030101010101" pitchFamily="2" charset="-122"/>
              </a:rPr>
              <a:t> 可以</a:t>
            </a:r>
            <a:r>
              <a:rPr lang="zh-CN" altLang="en-US" dirty="0">
                <a:latin typeface="宋体" panose="02010600030101010101" pitchFamily="2" charset="-122"/>
                <a:ea typeface="宋体" panose="02010600030101010101" pitchFamily="2" charset="-122"/>
              </a:rPr>
              <a:t>采取更精确的信道估计和信道均衡</a:t>
            </a:r>
            <a:r>
              <a:rPr lang="zh-CN" altLang="en-US" dirty="0" smtClean="0">
                <a:latin typeface="宋体" panose="02010600030101010101" pitchFamily="2" charset="-122"/>
                <a:ea typeface="宋体" panose="02010600030101010101" pitchFamily="2" charset="-122"/>
              </a:rPr>
              <a:t>算法</a:t>
            </a:r>
            <a:endParaRPr lang="en-US" altLang="zh-CN" dirty="0">
              <a:latin typeface="宋体" panose="02010600030101010101" pitchFamily="2" charset="-122"/>
              <a:ea typeface="宋体" panose="02010600030101010101" pitchFamily="2" charset="-122"/>
            </a:endParaRPr>
          </a:p>
        </p:txBody>
      </p:sp>
      <p:cxnSp>
        <p:nvCxnSpPr>
          <p:cNvPr id="38" name="直接连接符 37"/>
          <p:cNvCxnSpPr/>
          <p:nvPr/>
        </p:nvCxnSpPr>
        <p:spPr>
          <a:xfrm>
            <a:off x="3840498" y="4278666"/>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bwMode="auto">
          <a:xfrm>
            <a:off x="90232" y="205901"/>
            <a:ext cx="2262158"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第四部分：论文总结</a:t>
            </a:r>
          </a:p>
        </p:txBody>
      </p:sp>
      <p:sp>
        <p:nvSpPr>
          <p:cNvPr id="57" name="矩形 56"/>
          <p:cNvSpPr/>
          <p:nvPr/>
        </p:nvSpPr>
        <p:spPr>
          <a:xfrm>
            <a:off x="90232" y="575233"/>
            <a:ext cx="1321196"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THE PAPER SUMMARY</a:t>
            </a: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圆角矩形 7"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a:off x="1224499" y="1568288"/>
            <a:ext cx="6695001" cy="2958271"/>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solidFill>
                <a:schemeClr val="tx1">
                  <a:lumMod val="85000"/>
                  <a:lumOff val="15000"/>
                </a:schemeClr>
              </a:solidFill>
            </a:endParaRPr>
          </a:p>
        </p:txBody>
      </p:sp>
      <p:sp>
        <p:nvSpPr>
          <p:cNvPr id="9" name="椭圆 8"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451945" y="1948311"/>
            <a:ext cx="423556" cy="423557"/>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0" name="椭圆 9"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440786" y="1418852"/>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1" name="椭圆 10"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827051" y="1111717"/>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2" name="Freeform 5"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bwMode="auto">
          <a:xfrm>
            <a:off x="7361712" y="4112165"/>
            <a:ext cx="700997" cy="63202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3" name="椭圆 12"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7155042" y="4581435"/>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4" name="椭圆 13"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8062709" y="4056586"/>
            <a:ext cx="158914" cy="158914"/>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5" name="矩形 14"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435518" y="1949401"/>
            <a:ext cx="6346774" cy="1477328"/>
          </a:xfrm>
          <a:prstGeom prst="rect">
            <a:avLst/>
          </a:prstGeom>
        </p:spPr>
        <p:txBody>
          <a:bodyPr wrap="square">
            <a:spAutoFit/>
          </a:bodyPr>
          <a:lstStyle/>
          <a:p>
            <a:pPr>
              <a:lnSpc>
                <a:spcPct val="150000"/>
              </a:lnSpc>
            </a:pPr>
            <a:r>
              <a:rPr lang="zh-CN" altLang="en-US" sz="1200" dirty="0">
                <a:solidFill>
                  <a:schemeClr val="tx1">
                    <a:lumMod val="85000"/>
                    <a:lumOff val="15000"/>
                  </a:schemeClr>
                </a:solidFill>
                <a:latin typeface="+mj-ea"/>
                <a:ea typeface="+mj-ea"/>
              </a:rPr>
              <a:t>       这次的毕业论文设计总结是</a:t>
            </a:r>
            <a:r>
              <a:rPr lang="zh-CN" altLang="en-US" sz="1200" dirty="0" smtClean="0">
                <a:solidFill>
                  <a:schemeClr val="tx1">
                    <a:lumMod val="85000"/>
                    <a:lumOff val="15000"/>
                  </a:schemeClr>
                </a:solidFill>
                <a:latin typeface="+mj-ea"/>
                <a:ea typeface="+mj-ea"/>
              </a:rPr>
              <a:t>在</a:t>
            </a:r>
            <a:r>
              <a:rPr lang="zh-CN" altLang="en-US" sz="1200" dirty="0">
                <a:solidFill>
                  <a:schemeClr val="tx1">
                    <a:lumMod val="85000"/>
                    <a:lumOff val="15000"/>
                  </a:schemeClr>
                </a:solidFill>
                <a:latin typeface="+mj-ea"/>
                <a:ea typeface="+mj-ea"/>
              </a:rPr>
              <a:t>别</a:t>
            </a:r>
            <a:r>
              <a:rPr lang="zh-CN" altLang="en-US" sz="1200" dirty="0" smtClean="0">
                <a:solidFill>
                  <a:schemeClr val="tx1">
                    <a:lumMod val="85000"/>
                    <a:lumOff val="15000"/>
                  </a:schemeClr>
                </a:solidFill>
                <a:latin typeface="+mj-ea"/>
                <a:ea typeface="+mj-ea"/>
              </a:rPr>
              <a:t>老师和林老师亲切</a:t>
            </a:r>
            <a:r>
              <a:rPr lang="zh-CN" altLang="en-US" sz="1200" dirty="0">
                <a:solidFill>
                  <a:schemeClr val="tx1">
                    <a:lumMod val="85000"/>
                    <a:lumOff val="15000"/>
                  </a:schemeClr>
                </a:solidFill>
                <a:latin typeface="+mj-ea"/>
                <a:ea typeface="+mj-ea"/>
              </a:rPr>
              <a:t>关怀和悉心指导下完成的。从毕业设计选题到设计完成</a:t>
            </a:r>
            <a:r>
              <a:rPr lang="zh-CN" altLang="en-US" sz="1200" dirty="0" smtClean="0">
                <a:solidFill>
                  <a:schemeClr val="tx1">
                    <a:lumMod val="85000"/>
                    <a:lumOff val="15000"/>
                  </a:schemeClr>
                </a:solidFill>
                <a:latin typeface="+mj-ea"/>
                <a:ea typeface="+mj-ea"/>
              </a:rPr>
              <a:t>，</a:t>
            </a:r>
            <a:r>
              <a:rPr lang="zh-CN" altLang="en-US" sz="1200" dirty="0">
                <a:solidFill>
                  <a:schemeClr val="tx1">
                    <a:lumMod val="85000"/>
                    <a:lumOff val="15000"/>
                  </a:schemeClr>
                </a:solidFill>
                <a:latin typeface="+mj-ea"/>
                <a:ea typeface="+mj-ea"/>
              </a:rPr>
              <a:t>两</a:t>
            </a:r>
            <a:r>
              <a:rPr lang="zh-CN" altLang="en-US" sz="1200" dirty="0" smtClean="0">
                <a:solidFill>
                  <a:schemeClr val="tx1">
                    <a:lumMod val="85000"/>
                    <a:lumOff val="15000"/>
                  </a:schemeClr>
                </a:solidFill>
                <a:latin typeface="+mj-ea"/>
                <a:ea typeface="+mj-ea"/>
              </a:rPr>
              <a:t>位老师给予</a:t>
            </a:r>
            <a:r>
              <a:rPr lang="zh-CN" altLang="en-US" sz="1200" dirty="0">
                <a:solidFill>
                  <a:schemeClr val="tx1">
                    <a:lumMod val="85000"/>
                    <a:lumOff val="15000"/>
                  </a:schemeClr>
                </a:solidFill>
                <a:latin typeface="+mj-ea"/>
                <a:ea typeface="+mj-ea"/>
              </a:rPr>
              <a:t>了我耐心指导与细心关怀，</a:t>
            </a:r>
            <a:r>
              <a:rPr lang="zh-CN" altLang="en-US" sz="1200" dirty="0" smtClean="0">
                <a:solidFill>
                  <a:schemeClr val="tx1">
                    <a:lumMod val="85000"/>
                    <a:lumOff val="15000"/>
                  </a:schemeClr>
                </a:solidFill>
                <a:latin typeface="+mj-ea"/>
                <a:ea typeface="+mj-ea"/>
              </a:rPr>
              <a:t>有了老师</a:t>
            </a:r>
            <a:r>
              <a:rPr lang="zh-CN" altLang="en-US" sz="1200" dirty="0">
                <a:solidFill>
                  <a:schemeClr val="tx1">
                    <a:lumMod val="85000"/>
                    <a:lumOff val="15000"/>
                  </a:schemeClr>
                </a:solidFill>
                <a:latin typeface="+mj-ea"/>
                <a:ea typeface="+mj-ea"/>
              </a:rPr>
              <a:t>耐心指导与细心关怀我才不会在设计的过程中迷失方向，失去前进动力。</a:t>
            </a:r>
            <a:endParaRPr lang="en-US" altLang="zh-CN" sz="1200" dirty="0">
              <a:solidFill>
                <a:schemeClr val="tx1">
                  <a:lumMod val="85000"/>
                  <a:lumOff val="15000"/>
                </a:schemeClr>
              </a:solidFill>
              <a:latin typeface="+mj-ea"/>
              <a:ea typeface="+mj-ea"/>
            </a:endParaRPr>
          </a:p>
          <a:p>
            <a:pPr>
              <a:lnSpc>
                <a:spcPct val="150000"/>
              </a:lnSpc>
            </a:pPr>
            <a:r>
              <a:rPr lang="zh-CN" altLang="en-US" sz="1200" dirty="0" smtClean="0">
                <a:solidFill>
                  <a:schemeClr val="tx1">
                    <a:lumMod val="85000"/>
                    <a:lumOff val="15000"/>
                  </a:schemeClr>
                </a:solidFill>
                <a:latin typeface="+mj-ea"/>
                <a:ea typeface="+mj-ea"/>
              </a:rPr>
              <a:t>       两</a:t>
            </a:r>
            <a:r>
              <a:rPr lang="zh-CN" altLang="en-US" sz="1200" dirty="0">
                <a:solidFill>
                  <a:schemeClr val="tx1">
                    <a:lumMod val="85000"/>
                    <a:lumOff val="15000"/>
                  </a:schemeClr>
                </a:solidFill>
                <a:latin typeface="+mj-ea"/>
                <a:ea typeface="+mj-ea"/>
              </a:rPr>
              <a:t>位</a:t>
            </a:r>
            <a:r>
              <a:rPr lang="zh-CN" altLang="en-US" sz="1200" dirty="0" smtClean="0">
                <a:solidFill>
                  <a:schemeClr val="tx1">
                    <a:lumMod val="85000"/>
                    <a:lumOff val="15000"/>
                  </a:schemeClr>
                </a:solidFill>
                <a:latin typeface="+mj-ea"/>
                <a:ea typeface="+mj-ea"/>
              </a:rPr>
              <a:t>老师</a:t>
            </a:r>
            <a:r>
              <a:rPr lang="zh-CN" altLang="en-US" sz="1200" dirty="0">
                <a:solidFill>
                  <a:schemeClr val="tx1">
                    <a:lumMod val="85000"/>
                    <a:lumOff val="15000"/>
                  </a:schemeClr>
                </a:solidFill>
                <a:latin typeface="+mj-ea"/>
                <a:ea typeface="+mj-ea"/>
              </a:rPr>
              <a:t>有严肃的科学态度，严谨的治学精神和精益求精的工作作风，这些都是我所需要学习的，</a:t>
            </a:r>
            <a:r>
              <a:rPr lang="zh-CN" altLang="en-US" sz="1200" dirty="0" smtClean="0">
                <a:solidFill>
                  <a:schemeClr val="tx1">
                    <a:lumMod val="85000"/>
                    <a:lumOff val="15000"/>
                  </a:schemeClr>
                </a:solidFill>
                <a:latin typeface="+mj-ea"/>
                <a:ea typeface="+mj-ea"/>
              </a:rPr>
              <a:t>感谢给予</a:t>
            </a:r>
            <a:r>
              <a:rPr lang="zh-CN" altLang="en-US" sz="1200" dirty="0">
                <a:solidFill>
                  <a:schemeClr val="tx1">
                    <a:lumMod val="85000"/>
                    <a:lumOff val="15000"/>
                  </a:schemeClr>
                </a:solidFill>
                <a:latin typeface="+mj-ea"/>
                <a:ea typeface="+mj-ea"/>
              </a:rPr>
              <a:t>了我这样一个学习机会，谢谢</a:t>
            </a:r>
            <a:r>
              <a:rPr lang="en-US" altLang="zh-CN" sz="1200" dirty="0">
                <a:solidFill>
                  <a:schemeClr val="tx1">
                    <a:lumMod val="85000"/>
                    <a:lumOff val="15000"/>
                  </a:schemeClr>
                </a:solidFill>
                <a:latin typeface="+mj-ea"/>
                <a:ea typeface="+mj-ea"/>
              </a:rPr>
              <a:t>!</a:t>
            </a:r>
          </a:p>
        </p:txBody>
      </p:sp>
      <p:sp>
        <p:nvSpPr>
          <p:cNvPr id="16" name="矩形 15"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411428" y="3542043"/>
            <a:ext cx="6276693" cy="613694"/>
          </a:xfrm>
          <a:prstGeom prst="rect">
            <a:avLst/>
          </a:prstGeom>
        </p:spPr>
        <p:txBody>
          <a:bodyPr wrap="square">
            <a:spAutoFit/>
          </a:bodyPr>
          <a:lstStyle/>
          <a:p>
            <a:pPr lvl="0">
              <a:lnSpc>
                <a:spcPct val="150000"/>
              </a:lnSpc>
            </a:pPr>
            <a:r>
              <a:rPr lang="zh-CN" altLang="en-US" sz="1200" dirty="0">
                <a:solidFill>
                  <a:schemeClr val="tx1">
                    <a:lumMod val="85000"/>
                    <a:lumOff val="15000"/>
                  </a:schemeClr>
                </a:solidFill>
                <a:latin typeface="+mj-ea"/>
                <a:ea typeface="+mj-ea"/>
              </a:rPr>
              <a:t>       感谢与我并肩作战的舍友与同学们，感谢关心我支持我的朋友们，感谢学校领导、老师们，感谢你们给予我的帮助与关怀</a:t>
            </a:r>
            <a:r>
              <a:rPr lang="en-US" altLang="zh-CN" sz="1200" dirty="0">
                <a:solidFill>
                  <a:schemeClr val="tx1">
                    <a:lumMod val="85000"/>
                    <a:lumOff val="15000"/>
                  </a:schemeClr>
                </a:solidFill>
                <a:latin typeface="+mj-ea"/>
                <a:ea typeface="+mj-ea"/>
              </a:rPr>
              <a:t>;</a:t>
            </a:r>
            <a:r>
              <a:rPr lang="zh-CN" altLang="en-US" sz="1200" dirty="0">
                <a:solidFill>
                  <a:schemeClr val="tx1">
                    <a:lumMod val="85000"/>
                    <a:lumOff val="15000"/>
                  </a:schemeClr>
                </a:solidFill>
                <a:latin typeface="+mj-ea"/>
                <a:ea typeface="+mj-ea"/>
              </a:rPr>
              <a:t> 特别感谢</a:t>
            </a:r>
            <a:r>
              <a:rPr lang="zh-CN" altLang="en-US" sz="1200" dirty="0" smtClean="0">
                <a:solidFill>
                  <a:schemeClr val="tx1">
                    <a:lumMod val="85000"/>
                    <a:lumOff val="15000"/>
                  </a:schemeClr>
                </a:solidFill>
                <a:latin typeface="+mj-ea"/>
                <a:ea typeface="+mj-ea"/>
              </a:rPr>
              <a:t>学院三年来</a:t>
            </a:r>
            <a:r>
              <a:rPr lang="zh-CN" altLang="en-US" sz="1200" dirty="0">
                <a:solidFill>
                  <a:schemeClr val="tx1">
                    <a:lumMod val="85000"/>
                    <a:lumOff val="15000"/>
                  </a:schemeClr>
                </a:solidFill>
                <a:latin typeface="+mj-ea"/>
                <a:ea typeface="+mj-ea"/>
              </a:rPr>
              <a:t>为我提供的良好学习环境，谢谢</a:t>
            </a:r>
            <a:r>
              <a:rPr lang="en-US" altLang="zh-CN" sz="1200" dirty="0">
                <a:solidFill>
                  <a:schemeClr val="tx1">
                    <a:lumMod val="85000"/>
                    <a:lumOff val="15000"/>
                  </a:schemeClr>
                </a:solidFill>
                <a:latin typeface="+mj-ea"/>
                <a:ea typeface="+mj-ea"/>
              </a:rPr>
              <a:t>!</a:t>
            </a:r>
            <a:endParaRPr lang="zh-CN" altLang="en-US" sz="1200" dirty="0">
              <a:solidFill>
                <a:schemeClr val="tx1">
                  <a:lumMod val="85000"/>
                  <a:lumOff val="15000"/>
                </a:schemeClr>
              </a:solidFill>
              <a:latin typeface="+mj-ea"/>
              <a:ea typeface="+mj-ea"/>
            </a:endParaRPr>
          </a:p>
        </p:txBody>
      </p:sp>
      <p:grpSp>
        <p:nvGrpSpPr>
          <p:cNvPr id="17" name="组合 16"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GrpSpPr/>
          <p:nvPr/>
        </p:nvGrpSpPr>
        <p:grpSpPr>
          <a:xfrm>
            <a:off x="781379" y="1141061"/>
            <a:ext cx="1207803" cy="1088968"/>
            <a:chOff x="758944" y="841266"/>
            <a:chExt cx="1207803" cy="1088968"/>
          </a:xfrm>
          <a:solidFill>
            <a:schemeClr val="accent1"/>
          </a:solidFill>
          <a:effectLst/>
        </p:grpSpPr>
        <p:sp>
          <p:nvSpPr>
            <p:cNvPr id="18" name="Freeform 5"/>
            <p:cNvSpPr/>
            <p:nvPr/>
          </p:nvSpPr>
          <p:spPr bwMode="auto">
            <a:xfrm>
              <a:off x="758944" y="841266"/>
              <a:ext cx="1207803" cy="10889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952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9" name="TextBox 156"/>
            <p:cNvSpPr txBox="1"/>
            <p:nvPr/>
          </p:nvSpPr>
          <p:spPr>
            <a:xfrm>
              <a:off x="922376" y="1143439"/>
              <a:ext cx="880940" cy="507703"/>
            </a:xfrm>
            <a:prstGeom prst="rect">
              <a:avLst/>
            </a:prstGeom>
            <a:grpFill/>
          </p:spPr>
          <p:txBody>
            <a:bodyPr wrap="square" rtlCol="0">
              <a:spAutoFit/>
            </a:bodyPr>
            <a:lstStyle/>
            <a:p>
              <a:pPr algn="ctr"/>
              <a:r>
                <a:rPr lang="zh-CN" altLang="en-US" sz="2700" b="1">
                  <a:solidFill>
                    <a:schemeClr val="bg1"/>
                  </a:solidFill>
                  <a:latin typeface="Impact MT Std" pitchFamily="34" charset="0"/>
                  <a:ea typeface="微软雅黑" panose="020B0503020204020204" pitchFamily="34" charset="-122"/>
                </a:rPr>
                <a:t>致谢</a:t>
              </a:r>
              <a:endParaRPr lang="zh-CN" altLang="en-US" sz="2700" b="1" dirty="0">
                <a:solidFill>
                  <a:schemeClr val="bg1"/>
                </a:solidFill>
                <a:latin typeface="Impact MT Std" pitchFamily="34" charset="0"/>
                <a:ea typeface="微软雅黑" panose="020B0503020204020204" pitchFamily="34" charset="-122"/>
              </a:endParaRPr>
            </a:p>
          </p:txBody>
        </p:sp>
      </p:grpSp>
    </p:spTree>
    <p:extLst>
      <p:ext uri="{BB962C8B-B14F-4D97-AF65-F5344CB8AC3E}">
        <p14:creationId xmlns:p14="http://schemas.microsoft.com/office/powerpoint/2010/main" val="24573697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bwMode="auto">
          <a:xfrm>
            <a:off x="2634580" y="2099417"/>
            <a:ext cx="4673074" cy="584775"/>
          </a:xfrm>
          <a:prstGeom prst="rect">
            <a:avLst/>
          </a:prstGeom>
        </p:spPr>
        <p:txBody>
          <a:bodyPr wrap="none">
            <a:spAutoFit/>
          </a:bodyPr>
          <a:lstStyle/>
          <a:p>
            <a:pPr>
              <a:defRPr/>
            </a:pPr>
            <a:r>
              <a:rPr lang="zh-CN" altLang="en-US" sz="3200" kern="100" spc="3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感谢各位专家批评指正</a:t>
            </a:r>
          </a:p>
        </p:txBody>
      </p:sp>
      <p:sp>
        <p:nvSpPr>
          <p:cNvPr id="21" name="矩形 20"/>
          <p:cNvSpPr/>
          <p:nvPr/>
        </p:nvSpPr>
        <p:spPr>
          <a:xfrm>
            <a:off x="2634580" y="2631126"/>
            <a:ext cx="4834939" cy="338554"/>
          </a:xfrm>
          <a:prstGeom prst="rect">
            <a:avLst/>
          </a:prstGeom>
        </p:spPr>
        <p:txBody>
          <a:bodyPr wrap="square">
            <a:spAutoFit/>
          </a:bodyPr>
          <a:lstStyle/>
          <a:p>
            <a:r>
              <a:rPr lang="en-US" altLang="zh-CN" sz="1600" spc="300">
                <a:solidFill>
                  <a:srgbClr val="304371"/>
                </a:solidFill>
                <a:latin typeface="Arial"/>
              </a:rPr>
              <a:t>THANK YOU FOR WATCHING</a:t>
            </a:r>
          </a:p>
        </p:txBody>
      </p:sp>
      <p:sp>
        <p:nvSpPr>
          <p:cNvPr id="22" name="椭圆 21"/>
          <p:cNvSpPr/>
          <p:nvPr/>
        </p:nvSpPr>
        <p:spPr>
          <a:xfrm>
            <a:off x="914398" y="1721712"/>
            <a:ext cx="1595337" cy="15953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3" name="组合 22"/>
          <p:cNvGrpSpPr/>
          <p:nvPr/>
        </p:nvGrpSpPr>
        <p:grpSpPr>
          <a:xfrm>
            <a:off x="1242357" y="2187918"/>
            <a:ext cx="939419" cy="819406"/>
            <a:chOff x="4675188" y="2882900"/>
            <a:chExt cx="360362" cy="314325"/>
          </a:xfrm>
          <a:solidFill>
            <a:schemeClr val="bg1"/>
          </a:solidFill>
        </p:grpSpPr>
        <p:sp>
          <p:nvSpPr>
            <p:cNvPr id="24" name="AutoShape 43"/>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5" name="AutoShape 44"/>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6" name="AutoShape 45"/>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8261252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20"/>
          <p:cNvSpPr/>
          <p:nvPr/>
        </p:nvSpPr>
        <p:spPr>
          <a:xfrm>
            <a:off x="0" y="1807696"/>
            <a:ext cx="4156364" cy="1528108"/>
          </a:xfrm>
          <a:custGeom>
            <a:avLst/>
            <a:gdLst>
              <a:gd name="connsiteX0" fmla="*/ 0 w 4156364"/>
              <a:gd name="connsiteY0" fmla="*/ 0 h 1528108"/>
              <a:gd name="connsiteX1" fmla="*/ 3392310 w 4156364"/>
              <a:gd name="connsiteY1" fmla="*/ 0 h 1528108"/>
              <a:gd name="connsiteX2" fmla="*/ 4156364 w 4156364"/>
              <a:gd name="connsiteY2" fmla="*/ 764054 h 1528108"/>
              <a:gd name="connsiteX3" fmla="*/ 3392310 w 4156364"/>
              <a:gd name="connsiteY3" fmla="*/ 1528108 h 1528108"/>
              <a:gd name="connsiteX4" fmla="*/ 0 w 4156364"/>
              <a:gd name="connsiteY4" fmla="*/ 1528108 h 1528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6364" h="1528108">
                <a:moveTo>
                  <a:pt x="0" y="0"/>
                </a:moveTo>
                <a:lnTo>
                  <a:pt x="3392310" y="0"/>
                </a:lnTo>
                <a:cubicBezTo>
                  <a:pt x="3814285" y="0"/>
                  <a:pt x="4156364" y="342079"/>
                  <a:pt x="4156364" y="764054"/>
                </a:cubicBezTo>
                <a:cubicBezTo>
                  <a:pt x="4156364" y="1186029"/>
                  <a:pt x="3814285" y="1528108"/>
                  <a:pt x="3392310" y="1528108"/>
                </a:cubicBezTo>
                <a:lnTo>
                  <a:pt x="0" y="15281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23" name="椭圆 22"/>
          <p:cNvSpPr/>
          <p:nvPr/>
        </p:nvSpPr>
        <p:spPr>
          <a:xfrm>
            <a:off x="2664814" y="1906402"/>
            <a:ext cx="1330697" cy="1330697"/>
          </a:xfrm>
          <a:prstGeom prst="ellipse">
            <a:avLst/>
          </a:prstGeom>
          <a:solidFill>
            <a:srgbClr val="EE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a:ln>
                  <a:noFill/>
                </a:ln>
                <a:solidFill>
                  <a:srgbClr val="304371"/>
                </a:solidFill>
                <a:effectLst/>
                <a:uLnTx/>
                <a:uFillTx/>
                <a:latin typeface="Arial"/>
                <a:ea typeface="微软雅黑 Light"/>
                <a:cs typeface="+mn-cs"/>
              </a:rPr>
              <a:t>01</a:t>
            </a:r>
            <a:endParaRPr kumimoji="0" lang="zh-CN" altLang="en-US" sz="4800" b="1" i="0" u="none" strike="noStrike" kern="1200" cap="none" spc="0" normalizeH="0" baseline="0" noProof="0">
              <a:ln>
                <a:noFill/>
              </a:ln>
              <a:solidFill>
                <a:srgbClr val="304371"/>
              </a:solidFill>
              <a:effectLst/>
              <a:uLnTx/>
              <a:uFillTx/>
              <a:latin typeface="Arial"/>
              <a:ea typeface="微软雅黑 Light"/>
              <a:cs typeface="+mn-cs"/>
            </a:endParaRPr>
          </a:p>
        </p:txBody>
      </p:sp>
      <p:sp>
        <p:nvSpPr>
          <p:cNvPr id="24" name="矩形 23"/>
          <p:cNvSpPr/>
          <p:nvPr/>
        </p:nvSpPr>
        <p:spPr bwMode="auto">
          <a:xfrm>
            <a:off x="4156364" y="2259017"/>
            <a:ext cx="3416320" cy="523220"/>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选题的背景</a:t>
            </a:r>
            <a:r>
              <a:rPr kumimoji="0" lang="zh-CN" altLang="en-US" sz="2800" b="0" i="0" u="none" strike="noStrike" kern="100" cap="none" spc="0" normalizeH="0" baseline="0" noProof="0" dirty="0" smtClean="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与</a:t>
            </a:r>
            <a:r>
              <a:rPr lang="zh-CN" altLang="en-US" sz="28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可行性</a:t>
            </a:r>
            <a:endParaRPr kumimoji="0" lang="zh-CN" altLang="en-US" sz="28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5" name="矩形 24"/>
          <p:cNvSpPr/>
          <p:nvPr/>
        </p:nvSpPr>
        <p:spPr>
          <a:xfrm>
            <a:off x="4156364" y="2782238"/>
            <a:ext cx="4363695" cy="253916"/>
          </a:xfrm>
          <a:prstGeom prst="rect">
            <a:avLst/>
          </a:prstGeom>
        </p:spPr>
        <p:txBody>
          <a:bodyPr wrap="none">
            <a:spAutoFit/>
          </a:body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en-US" altLang="zh-CN" sz="1050" b="0" i="0" u="none" strike="noStrike" kern="1200" cap="none" spc="0" normalizeH="0" baseline="0" noProof="0" dirty="0">
                <a:ln>
                  <a:noFill/>
                </a:ln>
                <a:solidFill>
                  <a:srgbClr val="304371"/>
                </a:solidFill>
                <a:effectLst/>
                <a:uLnTx/>
                <a:uFillTx/>
                <a:latin typeface="Arial"/>
                <a:ea typeface="方正兰亭黑_GBK"/>
                <a:cs typeface="+mn-cs"/>
              </a:rPr>
              <a:t>BACKGROUND </a:t>
            </a:r>
            <a:r>
              <a:rPr kumimoji="0" lang="en-US" altLang="zh-CN" sz="1050" b="0" i="0" u="none" strike="noStrike" kern="1200" cap="none" spc="0" normalizeH="0" baseline="0" noProof="0" dirty="0" smtClean="0">
                <a:ln>
                  <a:noFill/>
                </a:ln>
                <a:solidFill>
                  <a:srgbClr val="304371"/>
                </a:solidFill>
                <a:effectLst/>
                <a:uLnTx/>
                <a:uFillTx/>
                <a:latin typeface="Arial"/>
                <a:ea typeface="方正兰亭黑_GBK"/>
                <a:cs typeface="+mn-cs"/>
              </a:rPr>
              <a:t>AND</a:t>
            </a:r>
            <a:r>
              <a:rPr kumimoji="0" lang="en-US" altLang="zh-CN" sz="1050" b="0" i="0" u="none" strike="noStrike" kern="1200" cap="none" spc="0" normalizeH="0" noProof="0" dirty="0" smtClean="0">
                <a:ln>
                  <a:noFill/>
                </a:ln>
                <a:solidFill>
                  <a:srgbClr val="304371"/>
                </a:solidFill>
                <a:effectLst/>
                <a:uLnTx/>
                <a:uFillTx/>
                <a:latin typeface="Arial"/>
                <a:ea typeface="方正兰亭黑_GBK"/>
                <a:cs typeface="+mn-cs"/>
              </a:rPr>
              <a:t> PRACTICABILITY</a:t>
            </a:r>
            <a:r>
              <a:rPr kumimoji="0" lang="en-US" altLang="zh-CN" sz="1050" b="0" i="0" u="none" strike="noStrike" kern="1200" cap="none" spc="0" normalizeH="0" baseline="0" noProof="0" dirty="0" smtClean="0">
                <a:ln>
                  <a:noFill/>
                </a:ln>
                <a:solidFill>
                  <a:srgbClr val="304371"/>
                </a:solidFill>
                <a:effectLst/>
                <a:uLnTx/>
                <a:uFillTx/>
                <a:latin typeface="Arial"/>
                <a:ea typeface="方正兰亭黑_GBK"/>
                <a:cs typeface="+mn-cs"/>
              </a:rPr>
              <a:t> OF </a:t>
            </a:r>
            <a:r>
              <a:rPr kumimoji="0" lang="en-US" altLang="zh-CN" sz="1050" b="0" i="0" u="none" strike="noStrike" kern="1200" cap="none" spc="0" normalizeH="0" baseline="0" noProof="0" dirty="0">
                <a:ln>
                  <a:noFill/>
                </a:ln>
                <a:solidFill>
                  <a:srgbClr val="304371"/>
                </a:solidFill>
                <a:effectLst/>
                <a:uLnTx/>
                <a:uFillTx/>
                <a:latin typeface="Arial"/>
                <a:ea typeface="方正兰亭黑_GBK"/>
                <a:cs typeface="+mn-cs"/>
              </a:rPr>
              <a:t>THE SELECTED TOPIC</a:t>
            </a:r>
          </a:p>
        </p:txBody>
      </p:sp>
    </p:spTree>
    <p:extLst>
      <p:ext uri="{BB962C8B-B14F-4D97-AF65-F5344CB8AC3E}">
        <p14:creationId xmlns:p14="http://schemas.microsoft.com/office/powerpoint/2010/main" val="25040137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9" name="矩形 8"/>
          <p:cNvSpPr/>
          <p:nvPr/>
        </p:nvSpPr>
        <p:spPr bwMode="auto">
          <a:xfrm>
            <a:off x="90232" y="205901"/>
            <a:ext cx="3416320"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第一部分：选题的背景</a:t>
            </a:r>
            <a:r>
              <a:rPr lang="zh-CN" altLang="en-US" sz="1800" kern="1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与</a:t>
            </a: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可行性</a:t>
            </a:r>
          </a:p>
        </p:txBody>
      </p:sp>
      <p:sp>
        <p:nvSpPr>
          <p:cNvPr id="10" name="矩形 9"/>
          <p:cNvSpPr/>
          <p:nvPr/>
        </p:nvSpPr>
        <p:spPr>
          <a:xfrm>
            <a:off x="90232" y="575233"/>
            <a:ext cx="3350597"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BACKGROUND AND </a:t>
            </a:r>
            <a:r>
              <a:rPr lang="en-US" altLang="zh-CN" sz="800" dirty="0">
                <a:solidFill>
                  <a:srgbClr val="304371"/>
                </a:solidFill>
                <a:latin typeface="Arial"/>
                <a:ea typeface="方正兰亭黑_GBK"/>
              </a:rPr>
              <a:t>PRACTICABILITY</a:t>
            </a:r>
            <a:r>
              <a:rPr lang="en-US" altLang="zh-CN" sz="800" dirty="0" smtClean="0">
                <a:solidFill>
                  <a:schemeClr val="accent1"/>
                </a:solidFill>
                <a:latin typeface="+mj-lt"/>
                <a:ea typeface="方正兰亭黑_GBK"/>
              </a:rPr>
              <a:t> </a:t>
            </a:r>
            <a:r>
              <a:rPr lang="en-US" altLang="zh-CN" sz="800" dirty="0">
                <a:solidFill>
                  <a:schemeClr val="accent1"/>
                </a:solidFill>
                <a:latin typeface="+mj-lt"/>
                <a:ea typeface="方正兰亭黑_GBK"/>
              </a:rPr>
              <a:t>OF THE SELECTED TOPIC</a:t>
            </a:r>
          </a:p>
        </p:txBody>
      </p:sp>
      <p:cxnSp>
        <p:nvCxnSpPr>
          <p:cNvPr id="11" name="直接连接符 10"/>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l="14674" r="18678"/>
          <a:stretch/>
        </p:blipFill>
        <p:spPr>
          <a:xfrm>
            <a:off x="194041" y="1367058"/>
            <a:ext cx="2760029" cy="2760029"/>
          </a:xfrm>
          <a:prstGeom prst="rect">
            <a:avLst/>
          </a:prstGeom>
        </p:spPr>
      </p:pic>
      <p:sp>
        <p:nvSpPr>
          <p:cNvPr id="17" name="矩形 16"/>
          <p:cNvSpPr/>
          <p:nvPr/>
        </p:nvSpPr>
        <p:spPr>
          <a:xfrm>
            <a:off x="3060953" y="1367058"/>
            <a:ext cx="5854447" cy="27600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336634" y="1640232"/>
            <a:ext cx="1338828" cy="369332"/>
          </a:xfrm>
          <a:prstGeom prst="rect">
            <a:avLst/>
          </a:prstGeom>
        </p:spPr>
        <p:txBody>
          <a:bodyPr wrap="none">
            <a:spAutoFit/>
          </a:bodyPr>
          <a:lstStyle/>
          <a:p>
            <a:r>
              <a:rPr lang="zh-CN" altLang="en-US" sz="1800" dirty="0">
                <a:solidFill>
                  <a:schemeClr val="bg1"/>
                </a:solidFill>
                <a:latin typeface="+mj-ea"/>
              </a:rPr>
              <a:t>选题的背景</a:t>
            </a:r>
            <a:endParaRPr lang="zh-CN" altLang="en-US" sz="1800" dirty="0">
              <a:solidFill>
                <a:schemeClr val="bg1"/>
              </a:solidFill>
            </a:endParaRPr>
          </a:p>
        </p:txBody>
      </p:sp>
      <p:sp>
        <p:nvSpPr>
          <p:cNvPr id="19" name="矩形 18"/>
          <p:cNvSpPr/>
          <p:nvPr/>
        </p:nvSpPr>
        <p:spPr>
          <a:xfrm>
            <a:off x="3336634" y="2049119"/>
            <a:ext cx="4759243" cy="819455"/>
          </a:xfrm>
          <a:prstGeom prst="rect">
            <a:avLst/>
          </a:prstGeom>
        </p:spPr>
        <p:txBody>
          <a:bodyPr wrap="square">
            <a:spAutoFit/>
          </a:bodyPr>
          <a:lstStyle/>
          <a:p>
            <a:pPr>
              <a:lnSpc>
                <a:spcPct val="150000"/>
              </a:lnSpc>
            </a:pPr>
            <a:r>
              <a:rPr lang="zh-CN" altLang="en-US" sz="1050" dirty="0" smtClean="0">
                <a:solidFill>
                  <a:schemeClr val="bg1"/>
                </a:solidFill>
              </a:rPr>
              <a:t>未来</a:t>
            </a:r>
            <a:r>
              <a:rPr lang="zh-CN" altLang="en-US" sz="1050" dirty="0">
                <a:solidFill>
                  <a:schemeClr val="bg1"/>
                </a:solidFill>
              </a:rPr>
              <a:t>的信息化战争在抗干扰、信息速率、安全性等方面对军用通信系统的性能提出了更高的要求</a:t>
            </a:r>
            <a:r>
              <a:rPr lang="zh-CN" altLang="en-US" sz="1050" dirty="0" smtClean="0">
                <a:solidFill>
                  <a:schemeClr val="bg1"/>
                </a:solidFill>
              </a:rPr>
              <a:t>。在无线通信</a:t>
            </a:r>
            <a:r>
              <a:rPr lang="zh-CN" altLang="en-US" sz="1050" dirty="0">
                <a:solidFill>
                  <a:schemeClr val="bg1"/>
                </a:solidFill>
              </a:rPr>
              <a:t>系统中，</a:t>
            </a:r>
            <a:r>
              <a:rPr lang="zh-CN" altLang="en-US" sz="1050" dirty="0" smtClean="0">
                <a:solidFill>
                  <a:schemeClr val="bg1"/>
                </a:solidFill>
              </a:rPr>
              <a:t>由于多</a:t>
            </a:r>
            <a:r>
              <a:rPr lang="zh-CN" altLang="en-US" sz="1050" dirty="0">
                <a:solidFill>
                  <a:schemeClr val="bg1"/>
                </a:solidFill>
              </a:rPr>
              <a:t>径</a:t>
            </a:r>
            <a:r>
              <a:rPr lang="zh-CN" altLang="en-US" sz="1050" dirty="0" smtClean="0">
                <a:solidFill>
                  <a:schemeClr val="bg1"/>
                </a:solidFill>
              </a:rPr>
              <a:t>传输效应，</a:t>
            </a:r>
            <a:r>
              <a:rPr lang="zh-CN" altLang="en-US" sz="1050" dirty="0">
                <a:solidFill>
                  <a:schemeClr val="bg1"/>
                </a:solidFill>
              </a:rPr>
              <a:t>能使码间干扰可以忽略的最大信息传输速率受到多径信道时延扩展的</a:t>
            </a:r>
            <a:r>
              <a:rPr lang="zh-CN" altLang="en-US" sz="1050" dirty="0" smtClean="0">
                <a:solidFill>
                  <a:schemeClr val="bg1"/>
                </a:solidFill>
              </a:rPr>
              <a:t>影响。</a:t>
            </a:r>
            <a:endParaRPr lang="en-US" altLang="zh-CN" sz="1050" dirty="0">
              <a:solidFill>
                <a:schemeClr val="bg1"/>
              </a:solidFill>
            </a:endParaRPr>
          </a:p>
        </p:txBody>
      </p:sp>
      <p:cxnSp>
        <p:nvCxnSpPr>
          <p:cNvPr id="20" name="直接连接符 19"/>
          <p:cNvCxnSpPr/>
          <p:nvPr/>
        </p:nvCxnSpPr>
        <p:spPr>
          <a:xfrm>
            <a:off x="3449343" y="2049119"/>
            <a:ext cx="203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336633" y="2971366"/>
            <a:ext cx="4759243" cy="1061829"/>
          </a:xfrm>
          <a:prstGeom prst="rect">
            <a:avLst/>
          </a:prstGeom>
        </p:spPr>
        <p:txBody>
          <a:bodyPr wrap="square">
            <a:spAutoFit/>
          </a:bodyPr>
          <a:lstStyle/>
          <a:p>
            <a:pPr>
              <a:lnSpc>
                <a:spcPct val="150000"/>
              </a:lnSpc>
            </a:pPr>
            <a:r>
              <a:rPr lang="zh-CN" altLang="en-US" sz="1050" dirty="0" smtClean="0">
                <a:solidFill>
                  <a:schemeClr val="bg1"/>
                </a:solidFill>
              </a:rPr>
              <a:t>为了</a:t>
            </a:r>
            <a:r>
              <a:rPr lang="zh-CN" altLang="en-US" sz="1050" dirty="0">
                <a:solidFill>
                  <a:schemeClr val="bg1"/>
                </a:solidFill>
              </a:rPr>
              <a:t>传输更高比特速率</a:t>
            </a:r>
            <a:r>
              <a:rPr lang="zh-CN" altLang="en-US" sz="1050" dirty="0" smtClean="0">
                <a:solidFill>
                  <a:schemeClr val="bg1"/>
                </a:solidFill>
              </a:rPr>
              <a:t>以及抵抗</a:t>
            </a:r>
            <a:r>
              <a:rPr lang="zh-CN" altLang="en-US" sz="1050" dirty="0">
                <a:solidFill>
                  <a:schemeClr val="bg1"/>
                </a:solidFill>
              </a:rPr>
              <a:t>频率选择性衰落，可采取的有效措施之一是使用多载波调制</a:t>
            </a:r>
            <a:r>
              <a:rPr lang="zh-CN" altLang="en-US" sz="1050" dirty="0" smtClean="0">
                <a:solidFill>
                  <a:schemeClr val="bg1"/>
                </a:solidFill>
              </a:rPr>
              <a:t>技术，其中</a:t>
            </a:r>
            <a:r>
              <a:rPr lang="en-US" altLang="zh-CN" sz="1050" dirty="0" smtClean="0">
                <a:solidFill>
                  <a:schemeClr val="bg1"/>
                </a:solidFill>
              </a:rPr>
              <a:t>OFDM</a:t>
            </a:r>
            <a:r>
              <a:rPr lang="zh-CN" altLang="en-US" sz="1050" dirty="0" smtClean="0">
                <a:solidFill>
                  <a:schemeClr val="bg1"/>
                </a:solidFill>
              </a:rPr>
              <a:t>是</a:t>
            </a:r>
            <a:r>
              <a:rPr lang="zh-CN" altLang="en-US" sz="1050" dirty="0">
                <a:solidFill>
                  <a:schemeClr val="bg1"/>
                </a:solidFill>
              </a:rPr>
              <a:t>实现复杂度最低、应用最广的一</a:t>
            </a:r>
            <a:r>
              <a:rPr lang="zh-CN" altLang="en-US" sz="1050" dirty="0" smtClean="0">
                <a:solidFill>
                  <a:schemeClr val="bg1"/>
                </a:solidFill>
              </a:rPr>
              <a:t>种。</a:t>
            </a:r>
            <a:endParaRPr lang="en-US" altLang="zh-CN" sz="1050" dirty="0" smtClean="0">
              <a:solidFill>
                <a:schemeClr val="bg1"/>
              </a:solidFill>
            </a:endParaRPr>
          </a:p>
          <a:p>
            <a:pPr>
              <a:lnSpc>
                <a:spcPct val="150000"/>
              </a:lnSpc>
            </a:pPr>
            <a:r>
              <a:rPr lang="en-US" altLang="zh-CN" sz="1050" dirty="0">
                <a:solidFill>
                  <a:schemeClr val="bg1"/>
                </a:solidFill>
              </a:rPr>
              <a:t>OFDM</a:t>
            </a:r>
            <a:r>
              <a:rPr lang="zh-CN" altLang="en-US" sz="1050" dirty="0">
                <a:solidFill>
                  <a:schemeClr val="bg1"/>
                </a:solidFill>
              </a:rPr>
              <a:t>系统存在对载波同步比较敏感和峰均功率比较高等</a:t>
            </a:r>
            <a:r>
              <a:rPr lang="zh-CN" altLang="en-US" sz="1050" dirty="0" smtClean="0">
                <a:solidFill>
                  <a:schemeClr val="bg1"/>
                </a:solidFill>
              </a:rPr>
              <a:t>不足，</a:t>
            </a:r>
            <a:r>
              <a:rPr lang="en-US" altLang="zh-CN" sz="1050" dirty="0" smtClean="0">
                <a:solidFill>
                  <a:schemeClr val="bg1"/>
                </a:solidFill>
              </a:rPr>
              <a:t>SC-FDE</a:t>
            </a:r>
            <a:r>
              <a:rPr lang="zh-CN" altLang="en-US" sz="1050" dirty="0" smtClean="0">
                <a:solidFill>
                  <a:schemeClr val="bg1"/>
                </a:solidFill>
              </a:rPr>
              <a:t>结合了单载波技术和</a:t>
            </a:r>
            <a:r>
              <a:rPr lang="en-US" altLang="zh-CN" sz="1050" dirty="0" smtClean="0">
                <a:solidFill>
                  <a:schemeClr val="bg1"/>
                </a:solidFill>
              </a:rPr>
              <a:t>OFDM</a:t>
            </a:r>
            <a:r>
              <a:rPr lang="zh-CN" altLang="en-US" sz="1050" dirty="0" smtClean="0">
                <a:solidFill>
                  <a:schemeClr val="bg1"/>
                </a:solidFill>
              </a:rPr>
              <a:t>技术的优点，是高速无线通信中一种极具竞争力的方案。</a:t>
            </a:r>
            <a:endParaRPr lang="en-US" altLang="zh-CN" sz="1050" dirty="0">
              <a:solidFill>
                <a:schemeClr val="bg1"/>
              </a:solidFill>
            </a:endParaRPr>
          </a:p>
        </p:txBody>
      </p:sp>
      <p:cxnSp>
        <p:nvCxnSpPr>
          <p:cNvPr id="22" name="直接连接符 21"/>
          <p:cNvCxnSpPr/>
          <p:nvPr/>
        </p:nvCxnSpPr>
        <p:spPr>
          <a:xfrm>
            <a:off x="3439511" y="2965097"/>
            <a:ext cx="203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9" name="矩形 8"/>
          <p:cNvSpPr/>
          <p:nvPr/>
        </p:nvSpPr>
        <p:spPr bwMode="auto">
          <a:xfrm>
            <a:off x="90232" y="205901"/>
            <a:ext cx="3416320"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第一部分：选题的背景</a:t>
            </a:r>
            <a:r>
              <a:rPr lang="zh-CN" altLang="en-US" sz="1800" kern="1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与</a:t>
            </a: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可行性</a:t>
            </a:r>
          </a:p>
        </p:txBody>
      </p:sp>
      <p:sp>
        <p:nvSpPr>
          <p:cNvPr id="10" name="矩形 9"/>
          <p:cNvSpPr/>
          <p:nvPr/>
        </p:nvSpPr>
        <p:spPr>
          <a:xfrm>
            <a:off x="90232" y="575233"/>
            <a:ext cx="3350597"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BACKGROUND AND </a:t>
            </a:r>
            <a:r>
              <a:rPr lang="en-US" altLang="zh-CN" sz="800" dirty="0">
                <a:solidFill>
                  <a:srgbClr val="304371"/>
                </a:solidFill>
                <a:latin typeface="Arial"/>
                <a:ea typeface="方正兰亭黑_GBK"/>
              </a:rPr>
              <a:t>PRACTICABILITY</a:t>
            </a:r>
            <a:r>
              <a:rPr lang="en-US" altLang="zh-CN" sz="800" dirty="0" smtClean="0">
                <a:solidFill>
                  <a:schemeClr val="accent1"/>
                </a:solidFill>
                <a:latin typeface="+mj-lt"/>
                <a:ea typeface="方正兰亭黑_GBK"/>
              </a:rPr>
              <a:t> </a:t>
            </a:r>
            <a:r>
              <a:rPr lang="en-US" altLang="zh-CN" sz="800" dirty="0">
                <a:solidFill>
                  <a:schemeClr val="accent1"/>
                </a:solidFill>
                <a:latin typeface="+mj-lt"/>
                <a:ea typeface="方正兰亭黑_GBK"/>
              </a:rPr>
              <a:t>OF THE SELECTED TOPIC</a:t>
            </a:r>
          </a:p>
        </p:txBody>
      </p:sp>
      <p:cxnSp>
        <p:nvCxnSpPr>
          <p:cNvPr id="11" name="直接连接符 10"/>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336634" y="1723360"/>
            <a:ext cx="1338828" cy="369332"/>
          </a:xfrm>
          <a:prstGeom prst="rect">
            <a:avLst/>
          </a:prstGeom>
        </p:spPr>
        <p:txBody>
          <a:bodyPr wrap="none">
            <a:spAutoFit/>
          </a:bodyPr>
          <a:lstStyle/>
          <a:p>
            <a:r>
              <a:rPr lang="zh-CN" altLang="en-US" sz="1800" dirty="0">
                <a:solidFill>
                  <a:schemeClr val="bg1"/>
                </a:solidFill>
                <a:latin typeface="+mj-ea"/>
              </a:rPr>
              <a:t>选题的背景</a:t>
            </a:r>
            <a:endParaRPr lang="zh-CN" altLang="en-US" sz="1800" dirty="0">
              <a:solidFill>
                <a:schemeClr val="bg1"/>
              </a:solidFill>
            </a:endParaRPr>
          </a:p>
        </p:txBody>
      </p:sp>
      <p:cxnSp>
        <p:nvCxnSpPr>
          <p:cNvPr id="20" name="直接连接符 19"/>
          <p:cNvCxnSpPr/>
          <p:nvPr/>
        </p:nvCxnSpPr>
        <p:spPr>
          <a:xfrm>
            <a:off x="3449343" y="2132247"/>
            <a:ext cx="203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459886" y="698548"/>
            <a:ext cx="203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51945" y="921220"/>
            <a:ext cx="2282997" cy="369332"/>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800" dirty="0" smtClean="0">
                <a:solidFill>
                  <a:srgbClr val="00377A"/>
                </a:solidFill>
                <a:latin typeface="微软雅黑"/>
                <a:ea typeface="微软雅黑"/>
              </a:rPr>
              <a:t>正交频分复用</a:t>
            </a:r>
            <a:r>
              <a:rPr lang="en-US" altLang="zh-CN" sz="1800" dirty="0" smtClean="0">
                <a:solidFill>
                  <a:srgbClr val="00377A"/>
                </a:solidFill>
                <a:latin typeface="微软雅黑"/>
                <a:ea typeface="微软雅黑"/>
              </a:rPr>
              <a:t>OFDM</a:t>
            </a:r>
            <a:endParaRPr kumimoji="0" lang="zh-CN" altLang="en-US" sz="1800" b="0" i="0" u="none" strike="noStrike" kern="1200" cap="none" spc="0" normalizeH="0" baseline="0" noProof="0" dirty="0">
              <a:ln>
                <a:noFill/>
              </a:ln>
              <a:solidFill>
                <a:srgbClr val="00377A"/>
              </a:solidFill>
              <a:effectLst/>
              <a:uLnTx/>
              <a:uFillTx/>
              <a:latin typeface="微软雅黑"/>
              <a:ea typeface="微软雅黑"/>
              <a:cs typeface="+mn-cs"/>
            </a:endParaRPr>
          </a:p>
        </p:txBody>
      </p:sp>
      <p:sp>
        <p:nvSpPr>
          <p:cNvPr id="24" name="矩形 23"/>
          <p:cNvSpPr/>
          <p:nvPr/>
        </p:nvSpPr>
        <p:spPr>
          <a:xfrm>
            <a:off x="286835" y="3028777"/>
            <a:ext cx="2613216" cy="369332"/>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00377A"/>
                </a:solidFill>
                <a:effectLst/>
                <a:uLnTx/>
                <a:uFillTx/>
                <a:latin typeface="微软雅黑"/>
                <a:ea typeface="微软雅黑"/>
                <a:cs typeface="+mn-cs"/>
              </a:rPr>
              <a:t>单载波频域均衡</a:t>
            </a:r>
            <a:r>
              <a:rPr kumimoji="0" lang="en-US" altLang="zh-CN" sz="1800" b="0" i="0" u="none" strike="noStrike" kern="1200" cap="none" spc="0" normalizeH="0" baseline="0" noProof="0" dirty="0" smtClean="0">
                <a:ln>
                  <a:noFill/>
                </a:ln>
                <a:solidFill>
                  <a:srgbClr val="00377A"/>
                </a:solidFill>
                <a:effectLst/>
                <a:uLnTx/>
                <a:uFillTx/>
                <a:latin typeface="微软雅黑"/>
                <a:ea typeface="微软雅黑"/>
                <a:cs typeface="+mn-cs"/>
              </a:rPr>
              <a:t>SC-FDE</a:t>
            </a:r>
            <a:endParaRPr kumimoji="0" lang="zh-CN" altLang="en-US" sz="1800" b="0" i="0" u="none" strike="noStrike" kern="1200" cap="none" spc="0" normalizeH="0" baseline="0" noProof="0" dirty="0">
              <a:ln>
                <a:noFill/>
              </a:ln>
              <a:solidFill>
                <a:srgbClr val="00377A"/>
              </a:solidFill>
              <a:effectLst/>
              <a:uLnTx/>
              <a:uFillTx/>
              <a:latin typeface="微软雅黑"/>
              <a:ea typeface="微软雅黑"/>
              <a:cs typeface="+mn-cs"/>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294569744"/>
              </p:ext>
            </p:extLst>
          </p:nvPr>
        </p:nvGraphicFramePr>
        <p:xfrm>
          <a:off x="3065161" y="986129"/>
          <a:ext cx="4927874" cy="1759637"/>
        </p:xfrm>
        <a:graphic>
          <a:graphicData uri="http://schemas.openxmlformats.org/presentationml/2006/ole">
            <mc:AlternateContent xmlns:mc="http://schemas.openxmlformats.org/markup-compatibility/2006">
              <mc:Choice xmlns:v="urn:schemas-microsoft-com:vml" Requires="v">
                <p:oleObj spid="_x0000_s1551" name="Visio" r:id="rId5" imgW="10563326" imgH="3771782" progId="Visio.Drawing.15">
                  <p:embed/>
                </p:oleObj>
              </mc:Choice>
              <mc:Fallback>
                <p:oleObj name="Visio" r:id="rId5" imgW="10563326" imgH="3771782" progId="Visio.Drawing.15">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5161" y="986129"/>
                        <a:ext cx="4927874" cy="1759637"/>
                      </a:xfrm>
                      <a:prstGeom prst="rect">
                        <a:avLst/>
                      </a:prstGeom>
                      <a:noFill/>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482887290"/>
              </p:ext>
            </p:extLst>
          </p:nvPr>
        </p:nvGraphicFramePr>
        <p:xfrm>
          <a:off x="3065161" y="3028777"/>
          <a:ext cx="4938885" cy="1710371"/>
        </p:xfrm>
        <a:graphic>
          <a:graphicData uri="http://schemas.openxmlformats.org/presentationml/2006/ole">
            <mc:AlternateContent xmlns:mc="http://schemas.openxmlformats.org/markup-compatibility/2006">
              <mc:Choice xmlns:v="urn:schemas-microsoft-com:vml" Requires="v">
                <p:oleObj spid="_x0000_s1552" name="Visio" r:id="rId7" imgW="10563326" imgH="3676765" progId="Visio.Drawing.15">
                  <p:embed/>
                </p:oleObj>
              </mc:Choice>
              <mc:Fallback>
                <p:oleObj name="Visio" r:id="rId7" imgW="10563326" imgH="3676765" progId="Visio.Drawing.15">
                  <p:embed/>
                  <p:pic>
                    <p:nvPicPr>
                      <p:cNvPr id="0" name="Object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5161" y="3028777"/>
                        <a:ext cx="4938885" cy="1710371"/>
                      </a:xfrm>
                      <a:prstGeom prst="rect">
                        <a:avLst/>
                      </a:prstGeom>
                      <a:noFill/>
                    </p:spPr>
                  </p:pic>
                </p:oleObj>
              </mc:Fallback>
            </mc:AlternateContent>
          </a:graphicData>
        </a:graphic>
      </p:graphicFrame>
      <p:sp>
        <p:nvSpPr>
          <p:cNvPr id="14" name="矩形 13"/>
          <p:cNvSpPr/>
          <p:nvPr/>
        </p:nvSpPr>
        <p:spPr>
          <a:xfrm>
            <a:off x="1358474" y="1984364"/>
            <a:ext cx="408125" cy="307777"/>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srgbClr val="00377A"/>
                </a:solidFill>
                <a:effectLst/>
                <a:uLnTx/>
                <a:uFillTx/>
                <a:latin typeface="微软雅黑"/>
                <a:ea typeface="微软雅黑"/>
                <a:cs typeface="+mn-cs"/>
              </a:rPr>
              <a:t>VS</a:t>
            </a:r>
            <a:endParaRPr kumimoji="0" lang="zh-CN" altLang="en-US" sz="1400" b="0" i="0" u="none" strike="noStrike" kern="1200" cap="none" spc="0" normalizeH="0" baseline="0" noProof="0" dirty="0">
              <a:ln>
                <a:noFill/>
              </a:ln>
              <a:solidFill>
                <a:srgbClr val="00377A"/>
              </a:solidFill>
              <a:effectLst/>
              <a:uLnTx/>
              <a:uFillTx/>
              <a:latin typeface="微软雅黑"/>
              <a:ea typeface="微软雅黑"/>
              <a:cs typeface="+mn-cs"/>
            </a:endParaRPr>
          </a:p>
        </p:txBody>
      </p:sp>
    </p:spTree>
    <p:extLst>
      <p:ext uri="{BB962C8B-B14F-4D97-AF65-F5344CB8AC3E}">
        <p14:creationId xmlns:p14="http://schemas.microsoft.com/office/powerpoint/2010/main" val="3023670726"/>
      </p:ext>
    </p:extLst>
  </p:cSld>
  <p:clrMapOvr>
    <a:masterClrMapping/>
  </p:clrMapOvr>
  <p:transition spd="slow">
    <p:push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546167"/>
            <a:ext cx="9144000" cy="26600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bwMode="auto">
          <a:xfrm>
            <a:off x="90232" y="205901"/>
            <a:ext cx="3416320"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第一部分：选题的背景</a:t>
            </a:r>
            <a:r>
              <a:rPr lang="zh-CN" altLang="en-US" sz="1800" kern="1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与</a:t>
            </a: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可行性</a:t>
            </a:r>
          </a:p>
        </p:txBody>
      </p:sp>
      <p:sp>
        <p:nvSpPr>
          <p:cNvPr id="5" name="矩形 4"/>
          <p:cNvSpPr/>
          <p:nvPr/>
        </p:nvSpPr>
        <p:spPr>
          <a:xfrm>
            <a:off x="90232" y="575233"/>
            <a:ext cx="3350597"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BACKGROUND AND </a:t>
            </a:r>
            <a:r>
              <a:rPr lang="en-US" altLang="zh-CN" sz="800" dirty="0">
                <a:solidFill>
                  <a:srgbClr val="304371"/>
                </a:solidFill>
                <a:latin typeface="Arial"/>
                <a:ea typeface="方正兰亭黑_GBK"/>
              </a:rPr>
              <a:t>PRACTICABILITY</a:t>
            </a:r>
            <a:r>
              <a:rPr lang="en-US" altLang="zh-CN" sz="800" dirty="0" smtClean="0">
                <a:solidFill>
                  <a:schemeClr val="accent1"/>
                </a:solidFill>
                <a:latin typeface="+mj-lt"/>
                <a:ea typeface="方正兰亭黑_GBK"/>
              </a:rPr>
              <a:t> </a:t>
            </a:r>
            <a:r>
              <a:rPr lang="en-US" altLang="zh-CN" sz="800" dirty="0">
                <a:solidFill>
                  <a:schemeClr val="accent1"/>
                </a:solidFill>
                <a:latin typeface="+mj-lt"/>
                <a:ea typeface="方正兰亭黑_GBK"/>
              </a:rPr>
              <a:t>OF THE SELECTED TOPIC</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190641" y="2954382"/>
            <a:ext cx="2190584" cy="1009507"/>
          </a:xfrm>
          <a:prstGeom prst="rect">
            <a:avLst/>
          </a:prstGeom>
        </p:spPr>
        <p:txBody>
          <a:bodyPr wrap="square">
            <a:spAutoFit/>
          </a:bodyPr>
          <a:lstStyle/>
          <a:p>
            <a:pPr algn="ctr">
              <a:lnSpc>
                <a:spcPct val="130000"/>
              </a:lnSpc>
              <a:spcBef>
                <a:spcPts val="600"/>
              </a:spcBef>
            </a:pPr>
            <a:r>
              <a:rPr lang="zh-CN" altLang="en-US" sz="1050" dirty="0">
                <a:solidFill>
                  <a:schemeClr val="bg1"/>
                </a:solidFill>
              </a:rPr>
              <a:t>认知</a:t>
            </a:r>
            <a:r>
              <a:rPr lang="zh-CN" altLang="en-US" sz="1050" dirty="0" smtClean="0">
                <a:solidFill>
                  <a:schemeClr val="bg1"/>
                </a:solidFill>
              </a:rPr>
              <a:t>无线电技术可以实时</a:t>
            </a:r>
            <a:r>
              <a:rPr lang="zh-CN" altLang="en-US" sz="1050" dirty="0">
                <a:solidFill>
                  <a:schemeClr val="bg1"/>
                </a:solidFill>
              </a:rPr>
              <a:t>获取信道中</a:t>
            </a:r>
            <a:r>
              <a:rPr lang="zh-CN" altLang="en-US" sz="1050" dirty="0" smtClean="0">
                <a:solidFill>
                  <a:schemeClr val="bg1"/>
                </a:solidFill>
              </a:rPr>
              <a:t>的</a:t>
            </a:r>
            <a:r>
              <a:rPr lang="zh-CN" altLang="en-US" sz="1050" dirty="0">
                <a:solidFill>
                  <a:schemeClr val="bg1"/>
                </a:solidFill>
              </a:rPr>
              <a:t>窄带</a:t>
            </a:r>
            <a:r>
              <a:rPr lang="zh-CN" altLang="en-US" sz="1050" dirty="0" smtClean="0">
                <a:solidFill>
                  <a:schemeClr val="bg1"/>
                </a:solidFill>
              </a:rPr>
              <a:t>干扰信息</a:t>
            </a:r>
            <a:endParaRPr lang="en-US" altLang="zh-CN" sz="1050" dirty="0" smtClean="0">
              <a:solidFill>
                <a:schemeClr val="bg1"/>
              </a:solidFill>
            </a:endParaRPr>
          </a:p>
          <a:p>
            <a:pPr algn="ctr">
              <a:lnSpc>
                <a:spcPct val="130000"/>
              </a:lnSpc>
              <a:spcBef>
                <a:spcPts val="600"/>
              </a:spcBef>
            </a:pPr>
            <a:r>
              <a:rPr lang="en-US" altLang="zh-CN" sz="1050" dirty="0" smtClean="0">
                <a:solidFill>
                  <a:schemeClr val="bg1"/>
                </a:solidFill>
              </a:rPr>
              <a:t>OFDM</a:t>
            </a:r>
            <a:r>
              <a:rPr lang="zh-CN" altLang="en-US" sz="1050" dirty="0" smtClean="0">
                <a:solidFill>
                  <a:schemeClr val="bg1"/>
                </a:solidFill>
              </a:rPr>
              <a:t>技术可以选择干扰较小的子</a:t>
            </a:r>
            <a:r>
              <a:rPr lang="zh-CN" altLang="en-US" sz="1050" dirty="0" smtClean="0">
                <a:solidFill>
                  <a:schemeClr val="bg1"/>
                </a:solidFill>
              </a:rPr>
              <a:t>信道传输信息</a:t>
            </a:r>
            <a:endParaRPr lang="en-US" altLang="zh-CN" sz="1050" dirty="0">
              <a:solidFill>
                <a:schemeClr val="bg1"/>
              </a:solidFill>
            </a:endParaRPr>
          </a:p>
        </p:txBody>
      </p:sp>
      <p:cxnSp>
        <p:nvCxnSpPr>
          <p:cNvPr id="48" name="直接连接符 47"/>
          <p:cNvCxnSpPr/>
          <p:nvPr/>
        </p:nvCxnSpPr>
        <p:spPr>
          <a:xfrm>
            <a:off x="1167677"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644712" y="2620020"/>
            <a:ext cx="1282444" cy="307777"/>
          </a:xfrm>
          <a:prstGeom prst="rect">
            <a:avLst/>
          </a:prstGeom>
        </p:spPr>
        <p:txBody>
          <a:bodyPr wrap="square">
            <a:spAutoFit/>
          </a:body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可行性分析</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1058171" y="2109348"/>
            <a:ext cx="441929" cy="441929"/>
            <a:chOff x="2473104" y="2145028"/>
            <a:chExt cx="359165" cy="359165"/>
          </a:xfrm>
          <a:solidFill>
            <a:schemeClr val="bg1"/>
          </a:solidFill>
        </p:grpSpPr>
        <p:sp>
          <p:nvSpPr>
            <p:cNvPr id="6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68"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sp>
        <p:nvSpPr>
          <p:cNvPr id="71" name="矩形 70"/>
          <p:cNvSpPr/>
          <p:nvPr/>
        </p:nvSpPr>
        <p:spPr>
          <a:xfrm>
            <a:off x="3473308" y="2954382"/>
            <a:ext cx="2190584" cy="512448"/>
          </a:xfrm>
          <a:prstGeom prst="rect">
            <a:avLst/>
          </a:prstGeom>
        </p:spPr>
        <p:txBody>
          <a:bodyPr wrap="square">
            <a:spAutoFit/>
          </a:bodyPr>
          <a:lstStyle/>
          <a:p>
            <a:pPr algn="ctr">
              <a:lnSpc>
                <a:spcPct val="130000"/>
              </a:lnSpc>
              <a:spcBef>
                <a:spcPts val="600"/>
              </a:spcBef>
            </a:pPr>
            <a:r>
              <a:rPr lang="en-US" altLang="zh-CN" sz="1050" dirty="0" smtClean="0">
                <a:solidFill>
                  <a:schemeClr val="bg1"/>
                </a:solidFill>
              </a:rPr>
              <a:t>SC-FDE</a:t>
            </a:r>
            <a:r>
              <a:rPr lang="zh-CN" altLang="en-US" sz="1050" dirty="0" smtClean="0">
                <a:solidFill>
                  <a:schemeClr val="bg1"/>
                </a:solidFill>
              </a:rPr>
              <a:t>系统与</a:t>
            </a:r>
            <a:r>
              <a:rPr lang="en-US" altLang="zh-CN" sz="1050" dirty="0">
                <a:solidFill>
                  <a:schemeClr val="bg1"/>
                </a:solidFill>
              </a:rPr>
              <a:t>OFDM</a:t>
            </a:r>
            <a:r>
              <a:rPr lang="zh-CN" altLang="en-US" sz="1050" dirty="0" smtClean="0">
                <a:solidFill>
                  <a:schemeClr val="bg1"/>
                </a:solidFill>
              </a:rPr>
              <a:t>系统结构非常相似，可以共用</a:t>
            </a:r>
            <a:r>
              <a:rPr lang="zh-CN" altLang="en-US" sz="1050" dirty="0" smtClean="0">
                <a:solidFill>
                  <a:schemeClr val="bg1"/>
                </a:solidFill>
              </a:rPr>
              <a:t>许多</a:t>
            </a:r>
            <a:r>
              <a:rPr lang="zh-CN" altLang="en-US" sz="1050" dirty="0">
                <a:solidFill>
                  <a:schemeClr val="bg1"/>
                </a:solidFill>
              </a:rPr>
              <a:t>功能</a:t>
            </a:r>
            <a:r>
              <a:rPr lang="zh-CN" altLang="en-US" sz="1050" dirty="0" smtClean="0">
                <a:solidFill>
                  <a:schemeClr val="bg1"/>
                </a:solidFill>
              </a:rPr>
              <a:t>模块</a:t>
            </a:r>
            <a:endParaRPr lang="en-US" altLang="zh-CN" sz="1050" dirty="0">
              <a:solidFill>
                <a:schemeClr val="bg1"/>
              </a:solidFill>
            </a:endParaRPr>
          </a:p>
        </p:txBody>
      </p:sp>
      <p:cxnSp>
        <p:nvCxnSpPr>
          <p:cNvPr id="72" name="直接连接符 71"/>
          <p:cNvCxnSpPr/>
          <p:nvPr/>
        </p:nvCxnSpPr>
        <p:spPr>
          <a:xfrm>
            <a:off x="4450344"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3927379" y="2620020"/>
            <a:ext cx="1282444" cy="307777"/>
          </a:xfrm>
          <a:prstGeom prst="rect">
            <a:avLst/>
          </a:prstGeom>
        </p:spPr>
        <p:txBody>
          <a:bodyPr wrap="square">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可行性分析</a:t>
            </a:r>
          </a:p>
        </p:txBody>
      </p:sp>
      <p:sp>
        <p:nvSpPr>
          <p:cNvPr id="77" name="矩形 76"/>
          <p:cNvSpPr/>
          <p:nvPr/>
        </p:nvSpPr>
        <p:spPr>
          <a:xfrm>
            <a:off x="6755975" y="2954382"/>
            <a:ext cx="2190584" cy="722505"/>
          </a:xfrm>
          <a:prstGeom prst="rect">
            <a:avLst/>
          </a:prstGeom>
        </p:spPr>
        <p:txBody>
          <a:bodyPr wrap="square">
            <a:spAutoFit/>
          </a:bodyPr>
          <a:lstStyle/>
          <a:p>
            <a:pPr algn="ctr">
              <a:lnSpc>
                <a:spcPct val="130000"/>
              </a:lnSpc>
              <a:spcBef>
                <a:spcPts val="600"/>
              </a:spcBef>
            </a:pPr>
            <a:r>
              <a:rPr lang="zh-CN" altLang="en-US" sz="1050" dirty="0" smtClean="0">
                <a:solidFill>
                  <a:schemeClr val="bg1"/>
                </a:solidFill>
              </a:rPr>
              <a:t>设计相互</a:t>
            </a:r>
            <a:r>
              <a:rPr lang="zh-CN" altLang="en-US" sz="1050" dirty="0">
                <a:solidFill>
                  <a:schemeClr val="bg1"/>
                </a:solidFill>
              </a:rPr>
              <a:t>匹配的帧</a:t>
            </a:r>
            <a:r>
              <a:rPr lang="zh-CN" altLang="en-US" sz="1050" dirty="0" smtClean="0">
                <a:solidFill>
                  <a:schemeClr val="bg1"/>
                </a:solidFill>
              </a:rPr>
              <a:t>结构，时间上对齐发送，那么低信噪比下的同步问题由控制信道</a:t>
            </a:r>
            <a:r>
              <a:rPr lang="en-US" altLang="zh-CN" sz="1050" dirty="0" smtClean="0">
                <a:solidFill>
                  <a:schemeClr val="bg1"/>
                </a:solidFill>
              </a:rPr>
              <a:t>SC-FDE</a:t>
            </a:r>
            <a:r>
              <a:rPr lang="zh-CN" altLang="en-US" sz="1050" dirty="0" smtClean="0">
                <a:solidFill>
                  <a:schemeClr val="bg1"/>
                </a:solidFill>
              </a:rPr>
              <a:t>来实现</a:t>
            </a:r>
            <a:endParaRPr lang="en-US" altLang="zh-CN" sz="1050" dirty="0">
              <a:solidFill>
                <a:schemeClr val="bg1"/>
              </a:solidFill>
            </a:endParaRPr>
          </a:p>
        </p:txBody>
      </p:sp>
      <p:cxnSp>
        <p:nvCxnSpPr>
          <p:cNvPr id="78" name="直接连接符 77"/>
          <p:cNvCxnSpPr/>
          <p:nvPr/>
        </p:nvCxnSpPr>
        <p:spPr>
          <a:xfrm>
            <a:off x="7733011"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7210046" y="2620020"/>
            <a:ext cx="1282444" cy="307777"/>
          </a:xfrm>
          <a:prstGeom prst="rect">
            <a:avLst/>
          </a:prstGeom>
        </p:spPr>
        <p:txBody>
          <a:bodyPr wrap="square">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可行性分析</a:t>
            </a:r>
          </a:p>
        </p:txBody>
      </p:sp>
      <p:grpSp>
        <p:nvGrpSpPr>
          <p:cNvPr id="83" name="Group 112"/>
          <p:cNvGrpSpPr/>
          <p:nvPr/>
        </p:nvGrpSpPr>
        <p:grpSpPr>
          <a:xfrm>
            <a:off x="7623504" y="2109348"/>
            <a:ext cx="442685" cy="414734"/>
            <a:chOff x="5368132" y="3540125"/>
            <a:chExt cx="465138" cy="435769"/>
          </a:xfrm>
          <a:solidFill>
            <a:schemeClr val="bg1"/>
          </a:solidFill>
        </p:grpSpPr>
        <p:sp>
          <p:nvSpPr>
            <p:cNvPr id="84"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85"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grpSp>
        <p:nvGrpSpPr>
          <p:cNvPr id="86" name="组合 85"/>
          <p:cNvGrpSpPr/>
          <p:nvPr/>
        </p:nvGrpSpPr>
        <p:grpSpPr>
          <a:xfrm>
            <a:off x="4409960" y="2109348"/>
            <a:ext cx="303684" cy="442684"/>
            <a:chOff x="2528974" y="2863357"/>
            <a:chExt cx="246811" cy="359779"/>
          </a:xfrm>
          <a:solidFill>
            <a:schemeClr val="bg1"/>
          </a:solidFill>
        </p:grpSpPr>
        <p:sp>
          <p:nvSpPr>
            <p:cNvPr id="87"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88"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cxnSp>
        <p:nvCxnSpPr>
          <p:cNvPr id="15" name="直接连接符 14"/>
          <p:cNvCxnSpPr/>
          <p:nvPr/>
        </p:nvCxnSpPr>
        <p:spPr>
          <a:xfrm>
            <a:off x="2826327"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6308436"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Tree>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1807696"/>
            <a:ext cx="4156364" cy="1528108"/>
          </a:xfrm>
          <a:custGeom>
            <a:avLst/>
            <a:gdLst>
              <a:gd name="connsiteX0" fmla="*/ 0 w 4156364"/>
              <a:gd name="connsiteY0" fmla="*/ 0 h 1528108"/>
              <a:gd name="connsiteX1" fmla="*/ 3392310 w 4156364"/>
              <a:gd name="connsiteY1" fmla="*/ 0 h 1528108"/>
              <a:gd name="connsiteX2" fmla="*/ 4156364 w 4156364"/>
              <a:gd name="connsiteY2" fmla="*/ 764054 h 1528108"/>
              <a:gd name="connsiteX3" fmla="*/ 3392310 w 4156364"/>
              <a:gd name="connsiteY3" fmla="*/ 1528108 h 1528108"/>
              <a:gd name="connsiteX4" fmla="*/ 0 w 4156364"/>
              <a:gd name="connsiteY4" fmla="*/ 1528108 h 1528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6364" h="1528108">
                <a:moveTo>
                  <a:pt x="0" y="0"/>
                </a:moveTo>
                <a:lnTo>
                  <a:pt x="3392310" y="0"/>
                </a:lnTo>
                <a:cubicBezTo>
                  <a:pt x="3814285" y="0"/>
                  <a:pt x="4156364" y="342079"/>
                  <a:pt x="4156364" y="764054"/>
                </a:cubicBezTo>
                <a:cubicBezTo>
                  <a:pt x="4156364" y="1186029"/>
                  <a:pt x="3814285" y="1528108"/>
                  <a:pt x="3392310" y="1528108"/>
                </a:cubicBezTo>
                <a:lnTo>
                  <a:pt x="0" y="15281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664814" y="1906402"/>
            <a:ext cx="1330697" cy="1330697"/>
          </a:xfrm>
          <a:prstGeom prst="ellipse">
            <a:avLst/>
          </a:prstGeom>
          <a:solidFill>
            <a:srgbClr val="EE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a:solidFill>
                  <a:schemeClr val="accent1"/>
                </a:solidFill>
                <a:latin typeface="+mj-lt"/>
              </a:rPr>
              <a:t>02</a:t>
            </a:r>
            <a:endParaRPr lang="zh-CN" altLang="en-US" sz="4800" b="1">
              <a:solidFill>
                <a:schemeClr val="accent1"/>
              </a:solidFill>
              <a:latin typeface="+mj-lt"/>
            </a:endParaRPr>
          </a:p>
        </p:txBody>
      </p:sp>
      <p:sp>
        <p:nvSpPr>
          <p:cNvPr id="17" name="矩形 16"/>
          <p:cNvSpPr/>
          <p:nvPr/>
        </p:nvSpPr>
        <p:spPr bwMode="auto">
          <a:xfrm>
            <a:off x="4156364" y="2258755"/>
            <a:ext cx="2698175" cy="523220"/>
          </a:xfrm>
          <a:prstGeom prst="rect">
            <a:avLst/>
          </a:prstGeom>
          <a:noFill/>
        </p:spPr>
        <p:txBody>
          <a:bodyPr wrap="none">
            <a:spAutoFit/>
          </a:bodyPr>
          <a:lstStyle/>
          <a:p>
            <a:pPr>
              <a:defRPr/>
            </a:pPr>
            <a:r>
              <a:rPr lang="zh-CN" altLang="en-US" sz="2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研究方法及过程</a:t>
            </a:r>
          </a:p>
        </p:txBody>
      </p:sp>
      <p:sp>
        <p:nvSpPr>
          <p:cNvPr id="18" name="矩形 17"/>
          <p:cNvSpPr/>
          <p:nvPr/>
        </p:nvSpPr>
        <p:spPr>
          <a:xfrm>
            <a:off x="4156364" y="2781976"/>
            <a:ext cx="3209084" cy="276999"/>
          </a:xfrm>
          <a:prstGeom prst="rect">
            <a:avLst/>
          </a:prstGeom>
        </p:spPr>
        <p:txBody>
          <a:bodyPr wrap="none">
            <a:spAutoFit/>
          </a:bodyPr>
          <a:lstStyle/>
          <a:p>
            <a:pPr lvl="0" fontAlgn="base">
              <a:spcBef>
                <a:spcPct val="0"/>
              </a:spcBef>
              <a:spcAft>
                <a:spcPct val="0"/>
              </a:spcAft>
              <a:defRPr/>
            </a:pPr>
            <a:r>
              <a:rPr lang="en-US" altLang="zh-CN" sz="1200" dirty="0">
                <a:solidFill>
                  <a:schemeClr val="accent1"/>
                </a:solidFill>
                <a:latin typeface="+mj-lt"/>
                <a:ea typeface="方正兰亭黑_GBK"/>
              </a:rPr>
              <a:t>RESEARCH METHODS AND PROCESSES</a:t>
            </a:r>
          </a:p>
        </p:txBody>
      </p:sp>
    </p:spTree>
  </p:cSld>
  <p:clrMapOvr>
    <a:masterClrMapping/>
  </p:clrMapOvr>
  <p:transition spd="slow">
    <p:push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任意多边形 5"/>
          <p:cNvSpPr/>
          <p:nvPr/>
        </p:nvSpPr>
        <p:spPr>
          <a:xfrm>
            <a:off x="103610"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1222" tIns="37338" rIns="366545" bIns="37338" numCol="1" spcCol="1270" anchor="ctr" anchorCtr="0">
            <a:noAutofit/>
          </a:bodyPr>
          <a:lstStyle/>
          <a:p>
            <a:pPr lvl="0" algn="ctr" defTabSz="1244600">
              <a:lnSpc>
                <a:spcPct val="90000"/>
              </a:lnSpc>
              <a:spcBef>
                <a:spcPct val="0"/>
              </a:spcBef>
              <a:spcAft>
                <a:spcPct val="35000"/>
              </a:spcAft>
            </a:pPr>
            <a:endParaRPr lang="zh-CN" altLang="en-US" sz="2800" kern="1200"/>
          </a:p>
        </p:txBody>
      </p:sp>
      <p:sp>
        <p:nvSpPr>
          <p:cNvPr id="8" name="任意多边形 7"/>
          <p:cNvSpPr/>
          <p:nvPr/>
        </p:nvSpPr>
        <p:spPr>
          <a:xfrm>
            <a:off x="2220216"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85228" tIns="52007" rIns="381214" bIns="52007" numCol="1" spcCol="1270" anchor="ctr" anchorCtr="0">
            <a:noAutofit/>
          </a:bodyPr>
          <a:lstStyle/>
          <a:p>
            <a:pPr lvl="0" algn="ctr" defTabSz="1733550">
              <a:lnSpc>
                <a:spcPct val="90000"/>
              </a:lnSpc>
              <a:spcBef>
                <a:spcPct val="0"/>
              </a:spcBef>
              <a:spcAft>
                <a:spcPct val="35000"/>
              </a:spcAft>
            </a:pPr>
            <a:endParaRPr lang="zh-CN" altLang="en-US" sz="3900" kern="1200"/>
          </a:p>
        </p:txBody>
      </p:sp>
      <p:sp>
        <p:nvSpPr>
          <p:cNvPr id="9" name="任意多边形 8"/>
          <p:cNvSpPr/>
          <p:nvPr/>
        </p:nvSpPr>
        <p:spPr>
          <a:xfrm>
            <a:off x="4336823"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1222" tIns="37338" rIns="366545" bIns="37338" numCol="1" spcCol="1270" anchor="ctr" anchorCtr="0">
            <a:noAutofit/>
          </a:bodyPr>
          <a:lstStyle/>
          <a:p>
            <a:pPr lvl="0" algn="ctr" defTabSz="1244600">
              <a:lnSpc>
                <a:spcPct val="90000"/>
              </a:lnSpc>
              <a:spcBef>
                <a:spcPct val="0"/>
              </a:spcBef>
              <a:spcAft>
                <a:spcPct val="35000"/>
              </a:spcAft>
            </a:pPr>
            <a:endParaRPr lang="zh-CN" altLang="en-US" sz="2800" kern="1200"/>
          </a:p>
        </p:txBody>
      </p:sp>
      <p:sp>
        <p:nvSpPr>
          <p:cNvPr id="10" name="任意多边形 9"/>
          <p:cNvSpPr/>
          <p:nvPr/>
        </p:nvSpPr>
        <p:spPr>
          <a:xfrm>
            <a:off x="6453429"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1222" tIns="37338" rIns="366545" bIns="37338" numCol="1" spcCol="1270" anchor="ctr" anchorCtr="0">
            <a:noAutofit/>
          </a:bodyPr>
          <a:lstStyle/>
          <a:p>
            <a:pPr lvl="0" algn="ctr" defTabSz="1244600">
              <a:lnSpc>
                <a:spcPct val="90000"/>
              </a:lnSpc>
              <a:spcBef>
                <a:spcPct val="0"/>
              </a:spcBef>
              <a:spcAft>
                <a:spcPct val="35000"/>
              </a:spcAft>
            </a:pPr>
            <a:endParaRPr lang="zh-CN" altLang="en-US" sz="2800" kern="1200"/>
          </a:p>
        </p:txBody>
      </p:sp>
      <p:cxnSp>
        <p:nvCxnSpPr>
          <p:cNvPr id="62" name="直接连接符 61"/>
          <p:cNvCxnSpPr/>
          <p:nvPr/>
        </p:nvCxnSpPr>
        <p:spPr>
          <a:xfrm>
            <a:off x="1046673" y="3894550"/>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520644" y="3566843"/>
            <a:ext cx="1363913"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系统参数设计</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11" name="椭圆 10"/>
          <p:cNvSpPr/>
          <p:nvPr/>
        </p:nvSpPr>
        <p:spPr>
          <a:xfrm>
            <a:off x="943375" y="3000870"/>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3044887" y="2088554"/>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6" name="直接连接符 65"/>
          <p:cNvCxnSpPr/>
          <p:nvPr/>
        </p:nvCxnSpPr>
        <p:spPr>
          <a:xfrm>
            <a:off x="3190699" y="1961576"/>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2783544" y="1653798"/>
            <a:ext cx="1032714"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仿真实现</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68" name="椭圆 67"/>
          <p:cNvSpPr/>
          <p:nvPr/>
        </p:nvSpPr>
        <p:spPr>
          <a:xfrm>
            <a:off x="5245838" y="2989582"/>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0" name="直接连接符 69"/>
          <p:cNvCxnSpPr/>
          <p:nvPr/>
        </p:nvCxnSpPr>
        <p:spPr>
          <a:xfrm>
            <a:off x="5417521" y="3894550"/>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4952571" y="3566843"/>
            <a:ext cx="1112390"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FPGA</a:t>
            </a:r>
            <a:r>
              <a:rPr lang="zh-CN" altLang="en-US" sz="1400" dirty="0" smtClean="0">
                <a:solidFill>
                  <a:schemeClr val="accent1"/>
                </a:solidFill>
                <a:latin typeface="微软雅黑" panose="020B0503020204020204" pitchFamily="34" charset="-122"/>
                <a:ea typeface="微软雅黑" panose="020B0503020204020204" pitchFamily="34" charset="-122"/>
              </a:rPr>
              <a:t>实现</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72" name="椭圆 71"/>
          <p:cNvSpPr/>
          <p:nvPr/>
        </p:nvSpPr>
        <p:spPr>
          <a:xfrm>
            <a:off x="7301806" y="2088554"/>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4" name="直接连接符 73"/>
          <p:cNvCxnSpPr/>
          <p:nvPr/>
        </p:nvCxnSpPr>
        <p:spPr>
          <a:xfrm>
            <a:off x="7465295" y="1965731"/>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7023607" y="1664939"/>
            <a:ext cx="1119891" cy="307777"/>
          </a:xfrm>
          <a:prstGeom prst="rect">
            <a:avLst/>
          </a:prstGeom>
        </p:spPr>
        <p:txBody>
          <a:bodyPr wrap="square">
            <a:spAutoFit/>
          </a:bodyPr>
          <a:lstStyle/>
          <a:p>
            <a:pPr algn="ctr"/>
            <a:r>
              <a:rPr lang="zh-CN" altLang="en-US" sz="1400" dirty="0">
                <a:solidFill>
                  <a:schemeClr val="accent1"/>
                </a:solidFill>
                <a:latin typeface="微软雅黑" panose="020B0503020204020204" pitchFamily="34" charset="-122"/>
                <a:ea typeface="微软雅黑" panose="020B0503020204020204" pitchFamily="34" charset="-122"/>
              </a:rPr>
              <a:t>撰写论文</a:t>
            </a:r>
          </a:p>
        </p:txBody>
      </p:sp>
      <p:grpSp>
        <p:nvGrpSpPr>
          <p:cNvPr id="40" name="组合 39"/>
          <p:cNvGrpSpPr/>
          <p:nvPr/>
        </p:nvGrpSpPr>
        <p:grpSpPr>
          <a:xfrm>
            <a:off x="3178990" y="2216520"/>
            <a:ext cx="265547" cy="266722"/>
            <a:chOff x="5394325" y="2859088"/>
            <a:chExt cx="358775" cy="360362"/>
          </a:xfrm>
          <a:solidFill>
            <a:schemeClr val="accent1"/>
          </a:solidFill>
        </p:grpSpPr>
        <p:sp>
          <p:nvSpPr>
            <p:cNvPr id="41"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2"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3"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4"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5"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6"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47" name="组合 46"/>
          <p:cNvGrpSpPr/>
          <p:nvPr/>
        </p:nvGrpSpPr>
        <p:grpSpPr>
          <a:xfrm>
            <a:off x="5374690" y="3123540"/>
            <a:ext cx="265836" cy="265836"/>
            <a:chOff x="5394312" y="2141343"/>
            <a:chExt cx="359165" cy="359165"/>
          </a:xfrm>
          <a:solidFill>
            <a:schemeClr val="accent1"/>
          </a:solidFill>
        </p:grpSpPr>
        <p:sp>
          <p:nvSpPr>
            <p:cNvPr id="48"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9"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0"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1" name="AutoShape 112"/>
          <p:cNvSpPr/>
          <p:nvPr/>
        </p:nvSpPr>
        <p:spPr bwMode="auto">
          <a:xfrm>
            <a:off x="7430652" y="2222656"/>
            <a:ext cx="266723" cy="265548"/>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2" name="组合 51"/>
          <p:cNvGrpSpPr/>
          <p:nvPr/>
        </p:nvGrpSpPr>
        <p:grpSpPr>
          <a:xfrm>
            <a:off x="1077333" y="3135870"/>
            <a:ext cx="265836" cy="265836"/>
            <a:chOff x="2473104" y="2145028"/>
            <a:chExt cx="359165" cy="359165"/>
          </a:xfrm>
          <a:solidFill>
            <a:schemeClr val="accent1"/>
          </a:solidFill>
        </p:grpSpPr>
        <p:sp>
          <p:nvSpPr>
            <p:cNvPr id="53"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4"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pic>
        <p:nvPicPr>
          <p:cNvPr id="55" name="图片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Tree>
  </p:cSld>
  <p:clrMapOvr>
    <a:masterClrMapping/>
  </p:clrMapOvr>
  <p:transition spd="slow">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3682851" y="612532"/>
            <a:ext cx="1363913"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系统参数设计</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3501058" y="634410"/>
            <a:ext cx="265836" cy="265836"/>
            <a:chOff x="2473104" y="2145028"/>
            <a:chExt cx="359165" cy="359165"/>
          </a:xfrm>
          <a:solidFill>
            <a:schemeClr val="accent1"/>
          </a:solidFill>
        </p:grpSpPr>
        <p:sp>
          <p:nvSpPr>
            <p:cNvPr id="53"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4"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graphicFrame>
        <p:nvGraphicFramePr>
          <p:cNvPr id="2" name="对象 1"/>
          <p:cNvGraphicFramePr>
            <a:graphicFrameLocks noChangeAspect="1"/>
          </p:cNvGraphicFramePr>
          <p:nvPr>
            <p:extLst>
              <p:ext uri="{D42A27DB-BD31-4B8C-83A1-F6EECF244321}">
                <p14:modId xmlns:p14="http://schemas.microsoft.com/office/powerpoint/2010/main" val="843949144"/>
              </p:ext>
            </p:extLst>
          </p:nvPr>
        </p:nvGraphicFramePr>
        <p:xfrm>
          <a:off x="468370" y="941597"/>
          <a:ext cx="3668653" cy="4036165"/>
        </p:xfrm>
        <a:graphic>
          <a:graphicData uri="http://schemas.openxmlformats.org/presentationml/2006/ole">
            <mc:AlternateContent xmlns:mc="http://schemas.openxmlformats.org/markup-compatibility/2006">
              <mc:Choice xmlns:v="urn:schemas-microsoft-com:vml" Requires="v">
                <p:oleObj spid="_x0000_s2472" name="Visio" r:id="rId5" imgW="4495865" imgH="4962459" progId="Visio.Drawing.15">
                  <p:embed/>
                </p:oleObj>
              </mc:Choice>
              <mc:Fallback>
                <p:oleObj name="Visio" r:id="rId5" imgW="4495865" imgH="4962459" progId="Visio.Drawing.15">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70" y="941597"/>
                        <a:ext cx="3668653" cy="4036165"/>
                      </a:xfrm>
                      <a:prstGeom prst="rect">
                        <a:avLst/>
                      </a:prstGeom>
                      <a:noFill/>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27806912"/>
              </p:ext>
            </p:extLst>
          </p:nvPr>
        </p:nvGraphicFramePr>
        <p:xfrm>
          <a:off x="4435102" y="1023093"/>
          <a:ext cx="3660775" cy="3971925"/>
        </p:xfrm>
        <a:graphic>
          <a:graphicData uri="http://schemas.openxmlformats.org/presentationml/2006/ole">
            <mc:AlternateContent xmlns:mc="http://schemas.openxmlformats.org/markup-compatibility/2006">
              <mc:Choice xmlns:v="urn:schemas-microsoft-com:vml" Requires="v">
                <p:oleObj spid="_x0000_s2473" name="Visio" r:id="rId7" imgW="4495865" imgH="4886338" progId="Visio.Drawing.15">
                  <p:embed/>
                </p:oleObj>
              </mc:Choice>
              <mc:Fallback>
                <p:oleObj name="Visio" r:id="rId7" imgW="4495865" imgH="4886338" progId="Visio.Drawing.15">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35102" y="1023093"/>
                        <a:ext cx="3660775" cy="397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54746004"/>
      </p:ext>
    </p:extLst>
  </p:cSld>
  <p:clrMapOvr>
    <a:masterClrMapping/>
  </p:clrMapOvr>
  <p:transition spd="slow">
    <p:wipe dir="r"/>
  </p:transition>
  <p:timing>
    <p:tnLst>
      <p:par>
        <p:cTn id="1" dur="indefinite" restart="never" nodeType="tmRoot"/>
      </p:par>
    </p:tnLst>
  </p:timing>
</p:sld>
</file>

<file path=ppt/theme/theme1.xml><?xml version="1.0" encoding="utf-8"?>
<a:theme xmlns:a="http://schemas.openxmlformats.org/drawingml/2006/main" name="Office 主题">
  <a:themeElements>
    <a:clrScheme name="蓝色清新答辩1">
      <a:dk1>
        <a:sysClr val="windowText" lastClr="000000"/>
      </a:dk1>
      <a:lt1>
        <a:sysClr val="window" lastClr="FFFFFF"/>
      </a:lt1>
      <a:dk2>
        <a:srgbClr val="EEF2F5"/>
      </a:dk2>
      <a:lt2>
        <a:srgbClr val="E7E6E6"/>
      </a:lt2>
      <a:accent1>
        <a:srgbClr val="304371"/>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2800</TotalTime>
  <Words>2276</Words>
  <Application>Microsoft Office PowerPoint</Application>
  <PresentationFormat>全屏显示(16:9)</PresentationFormat>
  <Paragraphs>219</Paragraphs>
  <Slides>28</Slides>
  <Notes>17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28</vt:i4>
      </vt:variant>
    </vt:vector>
  </HeadingPairs>
  <TitlesOfParts>
    <vt:vector size="41" baseType="lpstr">
      <vt:lpstr>Gill Sans</vt:lpstr>
      <vt:lpstr>Impact MT Std</vt:lpstr>
      <vt:lpstr>方正兰亭黑_GBK</vt:lpstr>
      <vt:lpstr>宋体</vt:lpstr>
      <vt:lpstr>微软雅黑</vt:lpstr>
      <vt:lpstr>微软雅黑 Light</vt:lpstr>
      <vt:lpstr>Arial</vt:lpstr>
      <vt:lpstr>Calibri</vt:lpstr>
      <vt:lpstr>Calibri Light</vt:lpstr>
      <vt:lpstr>Times New Roman</vt:lpstr>
      <vt:lpstr>Office 主题</vt:lpstr>
      <vt:lpstr>Visio</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DELL</cp:lastModifiedBy>
  <cp:revision>528</cp:revision>
  <dcterms:created xsi:type="dcterms:W3CDTF">2017-05-01T12:27:00Z</dcterms:created>
  <dcterms:modified xsi:type="dcterms:W3CDTF">2019-05-25T13:23:22Z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