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59" r:id="rId8"/>
    <p:sldId id="260" r:id="rId9"/>
    <p:sldId id="271" r:id="rId10"/>
    <p:sldId id="273" r:id="rId11"/>
    <p:sldId id="274" r:id="rId12"/>
    <p:sldId id="262" r:id="rId13"/>
    <p:sldId id="275" r:id="rId14"/>
    <p:sldId id="276" r:id="rId15"/>
    <p:sldId id="277" r:id="rId16"/>
    <p:sldId id="278" r:id="rId17"/>
    <p:sldId id="279" r:id="rId18"/>
    <p:sldId id="264" r:id="rId19"/>
    <p:sldId id="263" r:id="rId20"/>
    <p:sldId id="261" r:id="rId21"/>
    <p:sldId id="280" r:id="rId22"/>
    <p:sldId id="281" r:id="rId23"/>
    <p:sldId id="282" r:id="rId24"/>
    <p:sldId id="28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31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628801"/>
            <a:ext cx="8424936" cy="1971650"/>
          </a:xfrm>
        </p:spPr>
        <p:txBody>
          <a:bodyPr>
            <a:normAutofit fontScale="90000"/>
          </a:bodyPr>
          <a:lstStyle/>
          <a:p>
            <a:r>
              <a:rPr lang="zh-CN" altLang="en-US" sz="6700" b="1" dirty="0" smtClean="0">
                <a:latin typeface="隶书" panose="02010509060101010101" pitchFamily="49" charset="-122"/>
                <a:ea typeface="隶书" panose="02010509060101010101" pitchFamily="49" charset="-122"/>
              </a:rPr>
              <a:t>第</a:t>
            </a:r>
            <a:r>
              <a:rPr lang="en-US" altLang="zh-CN" sz="6700" b="1" dirty="0" smtClean="0">
                <a:latin typeface="隶书" panose="02010509060101010101" pitchFamily="49" charset="-122"/>
                <a:ea typeface="隶书" panose="02010509060101010101" pitchFamily="49" charset="-122"/>
              </a:rPr>
              <a:t>1</a:t>
            </a:r>
            <a:r>
              <a:rPr lang="zh-CN" altLang="en-US" sz="6700" b="1" dirty="0" smtClean="0">
                <a:latin typeface="隶书" panose="02010509060101010101" pitchFamily="49" charset="-122"/>
                <a:ea typeface="隶书" panose="02010509060101010101" pitchFamily="49" charset="-122"/>
              </a:rPr>
              <a:t>章 </a:t>
            </a:r>
            <a:r>
              <a:rPr lang="en-US" altLang="zh-CN" sz="6700" b="1" dirty="0" smtClean="0">
                <a:latin typeface="隶书" panose="02010509060101010101" pitchFamily="49" charset="-122"/>
                <a:ea typeface="隶书" panose="02010509060101010101" pitchFamily="49" charset="-122"/>
              </a:rPr>
              <a:t/>
            </a:r>
            <a:br>
              <a:rPr lang="en-US" altLang="zh-CN" sz="6700" b="1" dirty="0" smtClean="0">
                <a:latin typeface="隶书" panose="02010509060101010101" pitchFamily="49" charset="-122"/>
                <a:ea typeface="隶书" panose="02010509060101010101" pitchFamily="49" charset="-122"/>
              </a:rPr>
            </a:br>
            <a:r>
              <a:rPr lang="en-US" altLang="zh-CN" sz="6700" b="1" dirty="0">
                <a:latin typeface="隶书" panose="02010509060101010101" pitchFamily="49" charset="-122"/>
                <a:ea typeface="隶书" panose="02010509060101010101" pitchFamily="49" charset="-122"/>
              </a:rPr>
              <a:t>Python</a:t>
            </a:r>
            <a:r>
              <a:rPr lang="zh-CN" altLang="en-US" sz="6700" b="1" dirty="0">
                <a:latin typeface="隶书" panose="02010509060101010101" pitchFamily="49" charset="-122"/>
                <a:ea typeface="隶书" panose="02010509060101010101" pitchFamily="49" charset="-122"/>
              </a:rPr>
              <a:t>语言快速入门</a:t>
            </a:r>
            <a:r>
              <a:rPr lang="zh-CN" altLang="zh-CN" b="1" dirty="0" smtClean="0"/>
              <a:t/>
            </a:r>
            <a:br>
              <a:rPr lang="zh-CN" altLang="zh-CN" b="1" dirty="0" smtClean="0"/>
            </a:br>
            <a:endParaRPr lang="zh-CN" altLang="en-US" b="1"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80912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en-US" altLang="zh-CN" b="1" dirty="0"/>
              <a:t>2</a:t>
            </a:r>
            <a:r>
              <a:rPr lang="en-US" altLang="zh-CN" b="1" dirty="0" smtClean="0"/>
              <a:t>.</a:t>
            </a:r>
            <a:r>
              <a:rPr lang="zh-CN" altLang="zh-CN" b="1" dirty="0"/>
              <a:t>源程序的文件方式</a:t>
            </a:r>
            <a:endParaRPr lang="zh-CN" altLang="zh-CN" dirty="0"/>
          </a:p>
          <a:p>
            <a:pPr marL="0" indent="0">
              <a:buNone/>
            </a:pPr>
            <a:r>
              <a:rPr lang="zh-CN" altLang="en-US" sz="2800" dirty="0"/>
              <a:t>使用文本编辑器，编写</a:t>
            </a:r>
            <a:r>
              <a:rPr lang="en-US" altLang="zh-CN" sz="2800" dirty="0"/>
              <a:t>Python</a:t>
            </a:r>
            <a:r>
              <a:rPr lang="zh-CN" altLang="en-US" sz="2800" dirty="0"/>
              <a:t>源程序，并保存扩展名为 </a:t>
            </a:r>
            <a:r>
              <a:rPr lang="en-US" altLang="zh-CN" sz="2800" dirty="0"/>
              <a:t>.</a:t>
            </a:r>
            <a:r>
              <a:rPr lang="en-US" altLang="zh-CN" sz="2800" dirty="0" err="1"/>
              <a:t>py</a:t>
            </a:r>
            <a:r>
              <a:rPr lang="zh-CN" altLang="en-US" sz="2800" dirty="0"/>
              <a:t>的文件，</a:t>
            </a:r>
            <a:r>
              <a:rPr lang="en-US" altLang="zh-CN" sz="2800" dirty="0"/>
              <a:t>Python</a:t>
            </a:r>
            <a:r>
              <a:rPr lang="zh-CN" altLang="en-US" sz="2800" dirty="0"/>
              <a:t>应用程序的开发通常都是采用这种方式</a:t>
            </a:r>
            <a:r>
              <a:rPr lang="zh-CN" altLang="en-US" sz="2800" dirty="0" smtClean="0"/>
              <a:t>。</a:t>
            </a:r>
            <a:endParaRPr lang="en-US" altLang="zh-CN" sz="2800" dirty="0" smtClean="0"/>
          </a:p>
          <a:p>
            <a:pPr marL="0" indent="0">
              <a:buNone/>
            </a:pPr>
            <a:endParaRPr lang="zh-CN" altLang="zh-CN" sz="2800" dirty="0"/>
          </a:p>
          <a:p>
            <a:pPr marL="0" indent="0">
              <a:buNone/>
            </a:pPr>
            <a:r>
              <a:rPr lang="en-US" altLang="zh-CN" sz="2800" dirty="0"/>
              <a:t>Python</a:t>
            </a:r>
            <a:r>
              <a:rPr lang="zh-CN" altLang="en-US" sz="2800" dirty="0"/>
              <a:t>应用程序的</a:t>
            </a:r>
            <a:r>
              <a:rPr lang="zh-CN" altLang="en-US" sz="2800" dirty="0" smtClean="0"/>
              <a:t>开发过程</a:t>
            </a:r>
            <a:r>
              <a:rPr lang="en-US" altLang="zh-CN" sz="2800" dirty="0" smtClean="0"/>
              <a:t>:</a:t>
            </a:r>
            <a:endParaRPr lang="zh-CN" altLang="en-US" sz="2800" dirty="0"/>
          </a:p>
        </p:txBody>
      </p:sp>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356992"/>
            <a:ext cx="3456384" cy="275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353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04664"/>
            <a:ext cx="8229600" cy="5721499"/>
          </a:xfrm>
        </p:spPr>
        <p:txBody>
          <a:bodyPr>
            <a:normAutofit fontScale="92500" lnSpcReduction="10000"/>
          </a:bodyPr>
          <a:lstStyle/>
          <a:p>
            <a:pPr marL="0" indent="0">
              <a:buNone/>
            </a:pPr>
            <a:r>
              <a:rPr lang="zh-CN" altLang="en-US" dirty="0"/>
              <a:t>（</a:t>
            </a:r>
            <a:r>
              <a:rPr lang="en-US" altLang="zh-CN" dirty="0"/>
              <a:t>1</a:t>
            </a:r>
            <a:r>
              <a:rPr lang="zh-CN" altLang="en-US" dirty="0"/>
              <a:t>） 建立</a:t>
            </a:r>
            <a:r>
              <a:rPr lang="en-US" altLang="zh-CN" dirty="0"/>
              <a:t>Python</a:t>
            </a:r>
            <a:r>
              <a:rPr lang="zh-CN" altLang="en-US" dirty="0" smtClean="0"/>
              <a:t>源文件</a:t>
            </a:r>
            <a:endParaRPr lang="en-US" altLang="zh-CN" dirty="0" smtClean="0"/>
          </a:p>
          <a:p>
            <a:pPr marL="0" indent="0">
              <a:buNone/>
            </a:pPr>
            <a:r>
              <a:rPr lang="zh-CN" altLang="zh-CN" sz="2400" dirty="0"/>
              <a:t>开发一个</a:t>
            </a:r>
            <a:r>
              <a:rPr lang="en-US" altLang="zh-CN" sz="2400" dirty="0"/>
              <a:t>Python</a:t>
            </a:r>
            <a:r>
              <a:rPr lang="zh-CN" altLang="zh-CN" sz="2400" dirty="0"/>
              <a:t>程序的语句必须遵循下述基本原则：</a:t>
            </a:r>
          </a:p>
          <a:p>
            <a:pPr lvl="0"/>
            <a:r>
              <a:rPr lang="en-US" altLang="zh-CN" sz="2400" dirty="0"/>
              <a:t>Python</a:t>
            </a:r>
            <a:r>
              <a:rPr lang="zh-CN" altLang="zh-CN" sz="2400" dirty="0"/>
              <a:t>程序中一行就是一条语句，语句结束不需要使用分号。</a:t>
            </a:r>
          </a:p>
          <a:p>
            <a:pPr lvl="0"/>
            <a:r>
              <a:rPr lang="en-US" altLang="zh-CN" sz="2400" dirty="0"/>
              <a:t>Python</a:t>
            </a:r>
            <a:r>
              <a:rPr lang="zh-CN" altLang="zh-CN" sz="2400" dirty="0"/>
              <a:t>采用缩进格式标记一组语句。缩进量相同的是同一组语句，也称为程序段。</a:t>
            </a:r>
          </a:p>
          <a:p>
            <a:pPr lvl="0"/>
            <a:r>
              <a:rPr lang="zh-CN" altLang="zh-CN" sz="2400" dirty="0"/>
              <a:t>一条语句也可以分多行书写，用反斜杠（</a:t>
            </a:r>
            <a:r>
              <a:rPr lang="en-US" altLang="zh-CN" sz="2400" dirty="0"/>
              <a:t>\</a:t>
            </a:r>
            <a:r>
              <a:rPr lang="zh-CN" altLang="zh-CN" sz="2400" dirty="0"/>
              <a:t>）表示续行。</a:t>
            </a:r>
          </a:p>
          <a:p>
            <a:endParaRPr lang="en-US" altLang="zh-CN" dirty="0" smtClean="0"/>
          </a:p>
          <a:p>
            <a:pPr marL="0" indent="0">
              <a:buNone/>
            </a:pPr>
            <a:r>
              <a:rPr lang="zh-CN" altLang="zh-CN" dirty="0"/>
              <a:t>例如：</a:t>
            </a:r>
          </a:p>
          <a:p>
            <a:pPr marL="400050" lvl="1" indent="0">
              <a:buNone/>
            </a:pPr>
            <a:r>
              <a:rPr lang="en-US" altLang="zh-CN" dirty="0"/>
              <a:t>a = (3 + 2) * (6 - 4) * (8 + 6)\</a:t>
            </a:r>
            <a:endParaRPr lang="zh-CN" altLang="zh-CN" dirty="0"/>
          </a:p>
          <a:p>
            <a:pPr marL="400050" lvl="1" indent="0">
              <a:buNone/>
            </a:pPr>
            <a:r>
              <a:rPr lang="en-US" altLang="zh-CN" dirty="0"/>
              <a:t>* (12 – 5)</a:t>
            </a:r>
            <a:endParaRPr lang="zh-CN" altLang="zh-CN" dirty="0"/>
          </a:p>
          <a:p>
            <a:pPr marL="400050" lvl="1" indent="0">
              <a:buNone/>
            </a:pPr>
            <a:r>
              <a:rPr lang="zh-CN" altLang="zh-CN" dirty="0"/>
              <a:t>和</a:t>
            </a:r>
          </a:p>
          <a:p>
            <a:pPr marL="400050" lvl="1" indent="0">
              <a:buNone/>
            </a:pPr>
            <a:r>
              <a:rPr lang="en-US" altLang="zh-CN" dirty="0"/>
              <a:t>a = (3 + 2) * (6 - 4) * (8 + 6) * (12 – 5)</a:t>
            </a:r>
            <a:endParaRPr lang="zh-CN" altLang="zh-CN" dirty="0"/>
          </a:p>
          <a:p>
            <a:pPr marL="400050" lvl="1" indent="0">
              <a:buNone/>
            </a:pPr>
            <a:r>
              <a:rPr lang="zh-CN" altLang="zh-CN" dirty="0"/>
              <a:t>是相同的。</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18866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04656"/>
          </a:xfrm>
        </p:spPr>
        <p:txBody>
          <a:bodyPr>
            <a:normAutofit/>
          </a:bodyPr>
          <a:lstStyle/>
          <a:p>
            <a:pPr marL="0" indent="0">
              <a:buNone/>
            </a:pPr>
            <a:r>
              <a:rPr lang="zh-CN" altLang="en-US" dirty="0" smtClean="0"/>
              <a:t>      下面编写</a:t>
            </a:r>
            <a:r>
              <a:rPr lang="zh-CN" altLang="en-US" dirty="0"/>
              <a:t>一个最简单的</a:t>
            </a:r>
            <a:r>
              <a:rPr lang="en-US" altLang="zh-CN" dirty="0"/>
              <a:t>Python</a:t>
            </a:r>
            <a:r>
              <a:rPr lang="zh-CN" altLang="en-US" dirty="0"/>
              <a:t>程序</a:t>
            </a:r>
            <a:r>
              <a:rPr lang="zh-CN" altLang="en-US" dirty="0" smtClean="0"/>
              <a:t>，用</a:t>
            </a:r>
            <a:r>
              <a:rPr lang="zh-CN" altLang="en-US" dirty="0"/>
              <a:t>记事本或其他纯文本编辑器输入下列语句（不能使用</a:t>
            </a:r>
            <a:r>
              <a:rPr lang="en-US" altLang="zh-CN" dirty="0"/>
              <a:t>MS Word </a:t>
            </a:r>
            <a:r>
              <a:rPr lang="zh-CN" altLang="en-US" dirty="0"/>
              <a:t>之类的文字处理软件）</a:t>
            </a:r>
            <a:r>
              <a:rPr lang="en-US" altLang="zh-CN" dirty="0"/>
              <a:t>,</a:t>
            </a:r>
            <a:r>
              <a:rPr lang="zh-CN" altLang="en-US" dirty="0"/>
              <a:t>如图</a:t>
            </a:r>
            <a:r>
              <a:rPr lang="en-US" altLang="zh-CN" dirty="0"/>
              <a:t>1.6</a:t>
            </a:r>
            <a:r>
              <a:rPr lang="zh-CN" altLang="en-US" dirty="0"/>
              <a:t>所示</a:t>
            </a:r>
            <a:r>
              <a:rPr lang="zh-CN" altLang="en-US" dirty="0" smtClean="0"/>
              <a:t>。</a:t>
            </a:r>
            <a:endParaRPr lang="en-US" altLang="zh-CN" dirty="0" smtClean="0"/>
          </a:p>
          <a:p>
            <a:pPr marL="0" indent="0">
              <a:buNone/>
            </a:pPr>
            <a:r>
              <a:rPr lang="zh-CN" altLang="en-US" dirty="0" smtClean="0"/>
              <a:t>    </a:t>
            </a:r>
            <a:r>
              <a:rPr lang="en-US" altLang="zh-CN" dirty="0"/>
              <a:t> </a:t>
            </a:r>
            <a:r>
              <a:rPr lang="en-US" altLang="zh-CN" dirty="0" smtClean="0"/>
              <a:t>  </a:t>
            </a:r>
            <a:r>
              <a:rPr lang="zh-CN" altLang="en-US" dirty="0" smtClean="0"/>
              <a:t>将源代码</a:t>
            </a:r>
            <a:r>
              <a:rPr lang="zh-CN" altLang="en-US" dirty="0"/>
              <a:t>保存到</a:t>
            </a:r>
            <a:r>
              <a:rPr lang="en-US" altLang="zh-CN" dirty="0"/>
              <a:t>D</a:t>
            </a:r>
            <a:r>
              <a:rPr lang="zh-CN" altLang="en-US" dirty="0"/>
              <a:t>：</a:t>
            </a:r>
            <a:r>
              <a:rPr lang="en-US" altLang="zh-CN" dirty="0"/>
              <a:t>\</a:t>
            </a:r>
            <a:r>
              <a:rPr lang="en-US" altLang="zh-CN" dirty="0" err="1"/>
              <a:t>pytest</a:t>
            </a:r>
            <a:r>
              <a:rPr lang="zh-CN" altLang="en-US" dirty="0"/>
              <a:t>目录下，命名为</a:t>
            </a:r>
            <a:r>
              <a:rPr lang="en-US" altLang="zh-CN" dirty="0" err="1"/>
              <a:t>hello.py</a:t>
            </a:r>
            <a:r>
              <a:rPr lang="zh-CN" altLang="en-US" dirty="0"/>
              <a:t>文件。</a:t>
            </a:r>
            <a:endParaRPr lang="en-US" altLang="zh-CN" dirty="0"/>
          </a:p>
          <a:p>
            <a:pPr marL="0" indent="0">
              <a:buNone/>
            </a:pPr>
            <a:endParaRPr lang="en-US" altLang="zh-CN" dirty="0" smtClean="0"/>
          </a:p>
          <a:p>
            <a:pPr marL="0" indent="0">
              <a:buNone/>
            </a:pP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861048"/>
            <a:ext cx="4824536" cy="210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76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229600" cy="576064"/>
          </a:xfrm>
        </p:spPr>
        <p:txBody>
          <a:bodyPr>
            <a:noAutofit/>
          </a:bodyPr>
          <a:lstStyle/>
          <a:p>
            <a:pPr algn="just"/>
            <a:r>
              <a:rPr lang="zh-CN" altLang="en-US" sz="2800" b="1" dirty="0"/>
              <a:t>（</a:t>
            </a:r>
            <a:r>
              <a:rPr lang="en-US" altLang="zh-CN" sz="2800" b="1" dirty="0"/>
              <a:t>2</a:t>
            </a:r>
            <a:r>
              <a:rPr lang="zh-CN" altLang="en-US" sz="2800" b="1" dirty="0"/>
              <a:t>） 运行程序</a:t>
            </a:r>
            <a:endParaRPr lang="zh-CN" altLang="zh-CN" sz="2800" b="1" dirty="0"/>
          </a:p>
        </p:txBody>
      </p:sp>
      <p:sp>
        <p:nvSpPr>
          <p:cNvPr id="3" name="内容占位符 2"/>
          <p:cNvSpPr>
            <a:spLocks noGrp="1"/>
          </p:cNvSpPr>
          <p:nvPr>
            <p:ph idx="1"/>
          </p:nvPr>
        </p:nvSpPr>
        <p:spPr/>
        <p:txBody>
          <a:bodyPr/>
          <a:lstStyle/>
          <a:p>
            <a:r>
              <a:rPr lang="zh-CN" altLang="zh-CN" dirty="0"/>
              <a:t>在命令控制台窗口中，在提示符“</a:t>
            </a:r>
            <a:r>
              <a:rPr lang="en-US" altLang="zh-CN" dirty="0"/>
              <a:t> D</a:t>
            </a:r>
            <a:r>
              <a:rPr lang="zh-CN" altLang="zh-CN" dirty="0"/>
              <a:t>：</a:t>
            </a:r>
            <a:r>
              <a:rPr lang="en-US" altLang="zh-CN" dirty="0"/>
              <a:t>\</a:t>
            </a:r>
            <a:r>
              <a:rPr lang="en-US" altLang="zh-CN" dirty="0" err="1"/>
              <a:t>pytest</a:t>
            </a:r>
            <a:r>
              <a:rPr lang="zh-CN" altLang="zh-CN" dirty="0"/>
              <a:t>＞”后面输入运行程序命令</a:t>
            </a:r>
            <a:r>
              <a:rPr lang="en-US" altLang="zh-CN" dirty="0"/>
              <a:t>Python:</a:t>
            </a:r>
            <a:endParaRPr lang="zh-CN" altLang="zh-CN" dirty="0"/>
          </a:p>
          <a:p>
            <a:pPr marL="0" indent="0">
              <a:buNone/>
            </a:pPr>
            <a:r>
              <a:rPr lang="en-US" altLang="zh-CN" dirty="0" smtClean="0"/>
              <a:t>        </a:t>
            </a:r>
            <a:r>
              <a:rPr lang="en-US" altLang="zh-CN" b="1" dirty="0"/>
              <a:t>python  </a:t>
            </a:r>
            <a:r>
              <a:rPr lang="en-US" altLang="zh-CN" b="1" dirty="0" err="1"/>
              <a:t>hello.py</a:t>
            </a:r>
            <a:r>
              <a:rPr lang="en-US" altLang="zh-CN" b="1" dirty="0"/>
              <a:t>   </a:t>
            </a:r>
            <a:r>
              <a:rPr lang="zh-CN" altLang="zh-CN" dirty="0"/>
              <a:t>（按</a:t>
            </a:r>
            <a:r>
              <a:rPr lang="en-US" altLang="zh-CN" dirty="0"/>
              <a:t>Enter</a:t>
            </a:r>
            <a:r>
              <a:rPr lang="zh-CN" altLang="zh-CN" dirty="0"/>
              <a:t>键）</a:t>
            </a:r>
          </a:p>
          <a:p>
            <a:endParaRPr lang="zh-CN" altLang="en-US" dirty="0"/>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89040"/>
            <a:ext cx="5785686"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116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en-US" altLang="zh-CN" sz="3600" b="1" dirty="0" smtClean="0"/>
              <a:t>1.2.2  </a:t>
            </a:r>
            <a:r>
              <a:rPr lang="en-US" altLang="zh-CN" sz="3600" b="1" dirty="0"/>
              <a:t>Python</a:t>
            </a:r>
            <a:r>
              <a:rPr lang="zh-CN" altLang="zh-CN" sz="3600" b="1" dirty="0"/>
              <a:t>编写规范</a:t>
            </a:r>
            <a:endParaRPr lang="zh-CN" altLang="en-US" sz="3600" dirty="0"/>
          </a:p>
        </p:txBody>
      </p:sp>
      <p:sp>
        <p:nvSpPr>
          <p:cNvPr id="3" name="内容占位符 2"/>
          <p:cNvSpPr>
            <a:spLocks noGrp="1"/>
          </p:cNvSpPr>
          <p:nvPr>
            <p:ph idx="1"/>
          </p:nvPr>
        </p:nvSpPr>
        <p:spPr>
          <a:xfrm>
            <a:off x="457200" y="1124744"/>
            <a:ext cx="8229600" cy="5400600"/>
          </a:xfrm>
        </p:spPr>
        <p:txBody>
          <a:bodyPr>
            <a:normAutofit/>
          </a:bodyPr>
          <a:lstStyle/>
          <a:p>
            <a:pPr marL="0" indent="0">
              <a:buNone/>
            </a:pPr>
            <a:r>
              <a:rPr lang="en-US" altLang="zh-CN" dirty="0"/>
              <a:t> </a:t>
            </a:r>
            <a:r>
              <a:rPr lang="en-US" altLang="zh-CN" b="1" dirty="0"/>
              <a:t>1. </a:t>
            </a:r>
            <a:r>
              <a:rPr lang="zh-CN" altLang="zh-CN" b="1" dirty="0"/>
              <a:t>标识符命名规则</a:t>
            </a:r>
            <a:endParaRPr lang="zh-CN" altLang="zh-CN" dirty="0"/>
          </a:p>
          <a:p>
            <a:pPr marL="0" indent="0">
              <a:buNone/>
            </a:pPr>
            <a:r>
              <a:rPr lang="zh-CN" altLang="zh-CN" sz="2400" dirty="0"/>
              <a:t>（</a:t>
            </a:r>
            <a:r>
              <a:rPr lang="en-US" altLang="zh-CN" sz="2400" dirty="0"/>
              <a:t>1</a:t>
            </a:r>
            <a:r>
              <a:rPr lang="zh-CN" altLang="zh-CN" sz="2400" dirty="0"/>
              <a:t>）文件名、类名、模块名、变量名及函数名等标识符的第一个字符必须是字母表中字母或下划线</a:t>
            </a:r>
            <a:r>
              <a:rPr lang="en-US" altLang="zh-CN" sz="2400" dirty="0"/>
              <a:t>'_'</a:t>
            </a:r>
            <a:r>
              <a:rPr lang="zh-CN" altLang="zh-CN" sz="2400" dirty="0"/>
              <a:t>。</a:t>
            </a:r>
          </a:p>
          <a:p>
            <a:pPr marL="0" indent="0">
              <a:buNone/>
            </a:pPr>
            <a:endParaRPr lang="en-US" altLang="zh-CN" sz="2400" dirty="0" smtClean="0"/>
          </a:p>
          <a:p>
            <a:pPr marL="0" indent="0">
              <a:buNone/>
            </a:pPr>
            <a:r>
              <a:rPr lang="zh-CN" altLang="zh-CN" sz="2400" dirty="0" smtClean="0"/>
              <a:t>（</a:t>
            </a:r>
            <a:r>
              <a:rPr lang="en-US" altLang="zh-CN" sz="2400" dirty="0"/>
              <a:t>2</a:t>
            </a:r>
            <a:r>
              <a:rPr lang="zh-CN" altLang="zh-CN" sz="2400" dirty="0"/>
              <a:t>）标识符的其他的部分由字母、数字和下划线组成，且标识符对大小写字母敏感。</a:t>
            </a:r>
          </a:p>
          <a:p>
            <a:pPr marL="0" indent="0">
              <a:buNone/>
            </a:pPr>
            <a:endParaRPr lang="en-US" altLang="zh-CN" sz="2400" dirty="0" smtClean="0"/>
          </a:p>
          <a:p>
            <a:pPr marL="0" indent="0">
              <a:buNone/>
            </a:pPr>
            <a:r>
              <a:rPr lang="zh-CN" altLang="zh-CN" sz="2400" dirty="0" smtClean="0"/>
              <a:t>（</a:t>
            </a:r>
            <a:r>
              <a:rPr lang="en-US" altLang="zh-CN" sz="2400" dirty="0"/>
              <a:t>3</a:t>
            </a:r>
            <a:r>
              <a:rPr lang="zh-CN" altLang="zh-CN" sz="2400" dirty="0"/>
              <a:t>）源文件的扩展名为 </a:t>
            </a:r>
            <a:r>
              <a:rPr lang="en-US" altLang="zh-CN" sz="2400" dirty="0"/>
              <a:t>.</a:t>
            </a:r>
            <a:r>
              <a:rPr lang="en-US" altLang="zh-CN" sz="2400" dirty="0" err="1"/>
              <a:t>py</a:t>
            </a:r>
            <a:r>
              <a:rPr lang="zh-CN" altLang="zh-CN" sz="2400" dirty="0"/>
              <a:t>。</a:t>
            </a:r>
            <a:r>
              <a:rPr lang="en-US" altLang="zh-CN" sz="2400" dirty="0"/>
              <a:t> </a:t>
            </a:r>
            <a:endParaRPr lang="zh-CN" altLang="zh-CN" sz="2400" dirty="0"/>
          </a:p>
        </p:txBody>
      </p:sp>
    </p:spTree>
    <p:extLst>
      <p:ext uri="{BB962C8B-B14F-4D97-AF65-F5344CB8AC3E}">
        <p14:creationId xmlns:p14="http://schemas.microsoft.com/office/powerpoint/2010/main" val="3614243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en-US" altLang="zh-CN" dirty="0"/>
              <a:t>2. </a:t>
            </a:r>
            <a:r>
              <a:rPr lang="zh-CN" altLang="en-US" dirty="0"/>
              <a:t>代码缩进</a:t>
            </a:r>
          </a:p>
          <a:p>
            <a:pPr marL="0" indent="0">
              <a:buNone/>
            </a:pPr>
            <a:r>
              <a:rPr lang="zh-CN" altLang="en-US" dirty="0"/>
              <a:t>    </a:t>
            </a:r>
            <a:r>
              <a:rPr lang="en-US" altLang="zh-CN" dirty="0"/>
              <a:t>Python</a:t>
            </a:r>
            <a:r>
              <a:rPr lang="zh-CN" altLang="en-US" dirty="0"/>
              <a:t>程序是依靠代码块的缩进来体现代码之间的逻辑关系的。一般以</a:t>
            </a:r>
            <a:r>
              <a:rPr lang="en-US" altLang="zh-CN" dirty="0"/>
              <a:t>4</a:t>
            </a:r>
            <a:r>
              <a:rPr lang="zh-CN" altLang="en-US" dirty="0"/>
              <a:t>个空格或制表符（按</a:t>
            </a:r>
            <a:r>
              <a:rPr lang="en-US" altLang="zh-CN" dirty="0"/>
              <a:t>Tab</a:t>
            </a:r>
            <a:r>
              <a:rPr lang="zh-CN" altLang="en-US" dirty="0"/>
              <a:t>键</a:t>
            </a:r>
            <a:r>
              <a:rPr lang="en-US" altLang="zh-CN" dirty="0"/>
              <a:t>)</a:t>
            </a:r>
            <a:r>
              <a:rPr lang="zh-CN" altLang="en-US" dirty="0"/>
              <a:t>为基本缩进单位，缩进量相同的一组语句，称为一个语句块或程序段</a:t>
            </a:r>
            <a:r>
              <a:rPr lang="zh-CN" altLang="en-US" dirty="0" smtClean="0"/>
              <a:t>。</a:t>
            </a:r>
            <a:endParaRPr lang="en-US" altLang="zh-CN" dirty="0" smtClean="0"/>
          </a:p>
          <a:p>
            <a:r>
              <a:rPr lang="zh-CN" altLang="en-US" sz="3600" b="1" dirty="0" smtClean="0">
                <a:solidFill>
                  <a:srgbClr val="C00000"/>
                </a:solidFill>
              </a:rPr>
              <a:t>注意</a:t>
            </a:r>
            <a:r>
              <a:rPr lang="en-US" altLang="zh-CN" dirty="0" smtClean="0"/>
              <a:t>:</a:t>
            </a:r>
            <a:r>
              <a:rPr lang="zh-CN" altLang="en-US" dirty="0" smtClean="0"/>
              <a:t>空格</a:t>
            </a:r>
            <a:r>
              <a:rPr lang="zh-CN" altLang="en-US" dirty="0"/>
              <a:t>的缩进方式与制表符的缩进方式不能混用。</a:t>
            </a:r>
          </a:p>
          <a:p>
            <a:endParaRPr lang="zh-CN" altLang="en-US" dirty="0"/>
          </a:p>
        </p:txBody>
      </p:sp>
    </p:spTree>
    <p:extLst>
      <p:ext uri="{BB962C8B-B14F-4D97-AF65-F5344CB8AC3E}">
        <p14:creationId xmlns:p14="http://schemas.microsoft.com/office/powerpoint/2010/main" val="1806541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976664"/>
          </a:xfrm>
        </p:spPr>
        <p:txBody>
          <a:bodyPr>
            <a:normAutofit lnSpcReduction="10000"/>
          </a:bodyPr>
          <a:lstStyle/>
          <a:p>
            <a:pPr marL="0" indent="0">
              <a:buNone/>
            </a:pPr>
            <a:r>
              <a:rPr lang="en-US" altLang="zh-CN" sz="2800" b="1" dirty="0" smtClean="0"/>
              <a:t>3</a:t>
            </a:r>
            <a:r>
              <a:rPr lang="en-US" altLang="zh-CN" sz="2800" b="1" dirty="0"/>
              <a:t>. </a:t>
            </a:r>
            <a:r>
              <a:rPr lang="zh-CN" altLang="en-US" sz="2800" b="1" dirty="0" smtClean="0"/>
              <a:t>程序</a:t>
            </a:r>
            <a:r>
              <a:rPr lang="zh-CN" altLang="en-US" sz="2800" b="1" dirty="0"/>
              <a:t>中的注释</a:t>
            </a:r>
            <a:r>
              <a:rPr lang="zh-CN" altLang="en-US" sz="2800" b="1" dirty="0" smtClean="0"/>
              <a:t>语句</a:t>
            </a:r>
            <a:endParaRPr lang="en-US" altLang="zh-CN" sz="2800" b="1" dirty="0" smtClean="0"/>
          </a:p>
          <a:p>
            <a:pPr marL="0" indent="0">
              <a:buNone/>
            </a:pPr>
            <a:r>
              <a:rPr lang="en-US" altLang="zh-CN" sz="2800" b="1" dirty="0" smtClean="0"/>
              <a:t>(</a:t>
            </a:r>
            <a:r>
              <a:rPr lang="en-US" altLang="zh-CN" sz="2800" b="1" dirty="0"/>
              <a:t>1)</a:t>
            </a:r>
            <a:r>
              <a:rPr lang="zh-CN" altLang="en-US" sz="2800" b="1" dirty="0"/>
              <a:t>单行注释以 “</a:t>
            </a:r>
            <a:r>
              <a:rPr lang="en-US" altLang="zh-CN" sz="2800" b="1" dirty="0"/>
              <a:t>#”</a:t>
            </a:r>
            <a:r>
              <a:rPr lang="zh-CN" altLang="en-US" sz="2800" b="1" dirty="0"/>
              <a:t>符号和一个空格开头。如果在语句行内注释（即语句与注释同在一行），注释语句符与语句之间至少要用两个空格分开。例如：</a:t>
            </a:r>
          </a:p>
          <a:p>
            <a:pPr marL="0" indent="0">
              <a:buNone/>
            </a:pPr>
            <a:r>
              <a:rPr lang="zh-CN" altLang="en-US" sz="2800" b="1" dirty="0"/>
              <a:t>    </a:t>
            </a:r>
            <a:r>
              <a:rPr lang="en-US" altLang="zh-CN" sz="2800" b="1" dirty="0"/>
              <a:t>print(‘Hello’)   #  </a:t>
            </a:r>
            <a:r>
              <a:rPr lang="zh-CN" altLang="en-US" sz="2800" b="1" dirty="0"/>
              <a:t>输出显示语句</a:t>
            </a:r>
          </a:p>
          <a:p>
            <a:pPr marL="0" indent="0">
              <a:buNone/>
            </a:pPr>
            <a:endParaRPr lang="en-US" altLang="zh-CN" sz="2800" b="1" dirty="0" smtClean="0"/>
          </a:p>
          <a:p>
            <a:pPr marL="0" indent="0">
              <a:buNone/>
            </a:pPr>
            <a:r>
              <a:rPr lang="en-US" altLang="zh-CN" sz="2800" b="1" dirty="0" smtClean="0"/>
              <a:t>(</a:t>
            </a:r>
            <a:r>
              <a:rPr lang="en-US" altLang="zh-CN" sz="2800" b="1" dirty="0"/>
              <a:t>2)</a:t>
            </a:r>
            <a:r>
              <a:rPr lang="zh-CN" altLang="en-US" sz="2800" b="1" dirty="0"/>
              <a:t>多行注释用三个单引号 </a:t>
            </a:r>
            <a:r>
              <a:rPr lang="en-US" altLang="zh-CN" sz="2800" b="1" dirty="0"/>
              <a:t>''' </a:t>
            </a:r>
            <a:r>
              <a:rPr lang="zh-CN" altLang="en-US" sz="2800" b="1" dirty="0"/>
              <a:t>或者三个双引号 </a:t>
            </a:r>
            <a:r>
              <a:rPr lang="en-US" altLang="zh-CN" sz="2800" b="1" dirty="0"/>
              <a:t>""" </a:t>
            </a:r>
            <a:r>
              <a:rPr lang="zh-CN" altLang="en-US" sz="2800" b="1" dirty="0"/>
              <a:t>将注释括起来，例如：</a:t>
            </a:r>
          </a:p>
          <a:p>
            <a:pPr marL="0" indent="0">
              <a:buNone/>
            </a:pPr>
            <a:r>
              <a:rPr lang="en-US" altLang="zh-CN" sz="2800" b="1" dirty="0"/>
              <a:t>'''</a:t>
            </a:r>
          </a:p>
          <a:p>
            <a:pPr marL="0" indent="0">
              <a:buNone/>
            </a:pPr>
            <a:r>
              <a:rPr lang="zh-CN" altLang="en-US" sz="2800" b="1" dirty="0"/>
              <a:t>这是多行注释，用三个单引号</a:t>
            </a:r>
          </a:p>
          <a:p>
            <a:pPr marL="0" indent="0">
              <a:buNone/>
            </a:pPr>
            <a:r>
              <a:rPr lang="zh-CN" altLang="en-US" sz="2800" b="1" dirty="0"/>
              <a:t>这是多行注释，用三个单引号 </a:t>
            </a:r>
          </a:p>
          <a:p>
            <a:pPr marL="0" indent="0">
              <a:buNone/>
            </a:pPr>
            <a:r>
              <a:rPr lang="zh-CN" altLang="en-US" sz="2800" b="1" dirty="0"/>
              <a:t>这是多行注释，用三个单引号</a:t>
            </a:r>
          </a:p>
          <a:p>
            <a:pPr marL="0" indent="0">
              <a:buNone/>
            </a:pPr>
            <a:r>
              <a:rPr lang="en-US" altLang="zh-CN" sz="2800" b="1" dirty="0"/>
              <a:t>'''</a:t>
            </a:r>
          </a:p>
          <a:p>
            <a:pPr marL="0" indent="0">
              <a:buNone/>
            </a:pPr>
            <a:endParaRPr lang="en-US" altLang="zh-CN" sz="2800" b="1" dirty="0" smtClean="0"/>
          </a:p>
          <a:p>
            <a:pPr marL="0" indent="0">
              <a:buNone/>
            </a:pPr>
            <a:endParaRPr lang="en-US" altLang="zh-CN" sz="2800" b="1" dirty="0"/>
          </a:p>
          <a:p>
            <a:pPr marL="0" indent="0">
              <a:buNone/>
            </a:pPr>
            <a:endParaRPr lang="en-US" altLang="zh-CN" sz="2800" b="1" dirty="0" smtClean="0"/>
          </a:p>
          <a:p>
            <a:pPr marL="0" indent="0">
              <a:buNone/>
            </a:pPr>
            <a:endParaRPr lang="zh-CN" altLang="en-US" dirty="0"/>
          </a:p>
        </p:txBody>
      </p:sp>
    </p:spTree>
    <p:extLst>
      <p:ext uri="{BB962C8B-B14F-4D97-AF65-F5344CB8AC3E}">
        <p14:creationId xmlns:p14="http://schemas.microsoft.com/office/powerpoint/2010/main" val="396102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pPr marL="0" indent="0">
              <a:buNone/>
            </a:pPr>
            <a:r>
              <a:rPr lang="en-US" altLang="zh-CN" sz="2400" b="1" dirty="0"/>
              <a:t>4. </a:t>
            </a:r>
            <a:r>
              <a:rPr lang="zh-CN" altLang="zh-CN" sz="2400" b="1" dirty="0"/>
              <a:t>代码过长的折行处理</a:t>
            </a:r>
            <a:endParaRPr lang="zh-CN" altLang="zh-CN" sz="2400" dirty="0"/>
          </a:p>
          <a:p>
            <a:pPr marL="0" indent="0">
              <a:buNone/>
            </a:pPr>
            <a:r>
              <a:rPr lang="zh-CN" altLang="zh-CN" sz="2400" dirty="0"/>
              <a:t>当一行代码较长，需要折行（换行）时，，可以使用反斜杠</a:t>
            </a:r>
            <a:r>
              <a:rPr lang="en-US" altLang="zh-CN" sz="2400" dirty="0"/>
              <a:t>’\’</a:t>
            </a:r>
            <a:r>
              <a:rPr lang="zh-CN" altLang="zh-CN" sz="2400" dirty="0"/>
              <a:t>延续行</a:t>
            </a:r>
            <a:r>
              <a:rPr lang="zh-CN" altLang="zh-CN" sz="2400" dirty="0" smtClean="0"/>
              <a:t>。</a:t>
            </a:r>
            <a:endParaRPr lang="en-US" altLang="zh-CN" sz="2400" dirty="0" smtClean="0"/>
          </a:p>
          <a:p>
            <a:pPr marL="0" indent="0">
              <a:buNone/>
            </a:pPr>
            <a:endParaRPr lang="zh-CN" altLang="zh-CN" sz="2400" dirty="0"/>
          </a:p>
          <a:p>
            <a:pPr marL="0" indent="0">
              <a:buNone/>
            </a:pPr>
            <a:r>
              <a:rPr lang="zh-CN" altLang="zh-CN" dirty="0"/>
              <a:t>例如：</a:t>
            </a:r>
          </a:p>
          <a:p>
            <a:pPr marL="0" indent="0">
              <a:buNone/>
            </a:pPr>
            <a:r>
              <a:rPr lang="en-US" altLang="zh-CN" sz="2000" dirty="0"/>
              <a:t> </a:t>
            </a:r>
            <a:r>
              <a:rPr lang="en-US" altLang="zh-CN" sz="2000" b="1" dirty="0" err="1" smtClean="0"/>
              <a:t>io3</a:t>
            </a:r>
            <a:r>
              <a:rPr lang="en-US" altLang="zh-CN" sz="2000" b="1" dirty="0" smtClean="0"/>
              <a:t> </a:t>
            </a:r>
            <a:r>
              <a:rPr lang="en-US" altLang="zh-CN" sz="2000" b="1" dirty="0"/>
              <a:t>= </a:t>
            </a:r>
            <a:r>
              <a:rPr lang="en-US" altLang="zh-CN" sz="2000" b="1" dirty="0" err="1"/>
              <a:t>can.create_oval</a:t>
            </a:r>
            <a:r>
              <a:rPr lang="en-US" altLang="zh-CN" sz="2000" b="1" dirty="0"/>
              <a:t>(65,70,185,170, outline='yellow', fill='yellow')</a:t>
            </a:r>
            <a:endParaRPr lang="zh-CN" altLang="zh-CN" sz="2000" b="1" dirty="0"/>
          </a:p>
          <a:p>
            <a:pPr marL="0" indent="0">
              <a:buNone/>
            </a:pPr>
            <a:r>
              <a:rPr lang="zh-CN" altLang="zh-CN" dirty="0"/>
              <a:t>可以写成：</a:t>
            </a:r>
          </a:p>
          <a:p>
            <a:pPr marL="400050" lvl="1" indent="0">
              <a:buNone/>
            </a:pPr>
            <a:r>
              <a:rPr lang="en-US" altLang="zh-CN" dirty="0" err="1"/>
              <a:t>io</a:t>
            </a:r>
            <a:r>
              <a:rPr lang="en-US" altLang="zh-CN" dirty="0"/>
              <a:t> = </a:t>
            </a:r>
            <a:r>
              <a:rPr lang="en-US" altLang="zh-CN" dirty="0" err="1"/>
              <a:t>can.create_oval</a:t>
            </a:r>
            <a:r>
              <a:rPr lang="en-US" altLang="zh-CN" dirty="0"/>
              <a:t>(65,70,185,170,  \</a:t>
            </a:r>
            <a:endParaRPr lang="zh-CN" altLang="zh-CN" dirty="0"/>
          </a:p>
          <a:p>
            <a:pPr marL="400050" lvl="1" indent="0">
              <a:buNone/>
            </a:pPr>
            <a:r>
              <a:rPr lang="en-US" altLang="zh-CN" dirty="0"/>
              <a:t>outline='yellow', \</a:t>
            </a:r>
            <a:endParaRPr lang="zh-CN" altLang="zh-CN" dirty="0"/>
          </a:p>
          <a:p>
            <a:pPr marL="400050" lvl="1" indent="0">
              <a:buNone/>
            </a:pPr>
            <a:r>
              <a:rPr lang="en-US" altLang="zh-CN" dirty="0"/>
              <a:t>fill='yellow')</a:t>
            </a:r>
            <a:endParaRPr lang="zh-CN" altLang="zh-CN" dirty="0"/>
          </a:p>
          <a:p>
            <a:endParaRPr lang="zh-CN" altLang="en-US" dirty="0"/>
          </a:p>
        </p:txBody>
      </p:sp>
    </p:spTree>
    <p:extLst>
      <p:ext uri="{BB962C8B-B14F-4D97-AF65-F5344CB8AC3E}">
        <p14:creationId xmlns:p14="http://schemas.microsoft.com/office/powerpoint/2010/main" val="3136812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852936"/>
            <a:ext cx="8229600" cy="1143000"/>
          </a:xfrm>
          <a:ln w="50800">
            <a:solidFill>
              <a:srgbClr val="000066"/>
            </a:solidFill>
          </a:ln>
          <a:effectLst>
            <a:outerShdw blurRad="50800" dist="38100" dir="2700000" algn="tl" rotWithShape="0">
              <a:prstClr val="black">
                <a:alpha val="40000"/>
              </a:prstClr>
            </a:outerShdw>
          </a:effectLst>
          <a:scene3d>
            <a:camera prst="orthographicFront"/>
            <a:lightRig rig="threePt" dir="t"/>
          </a:scene3d>
          <a:sp3d>
            <a:bevelT/>
          </a:sp3d>
        </p:spPr>
        <p:txBody>
          <a:bodyPr>
            <a:normAutofit/>
          </a:bodyPr>
          <a:lstStyle/>
          <a:p>
            <a:r>
              <a:rPr lang="en-US" altLang="zh-CN" b="1" dirty="0" smtClean="0"/>
              <a:t>1.3  </a:t>
            </a:r>
            <a:r>
              <a:rPr lang="zh-CN" altLang="zh-CN" b="1" dirty="0" smtClean="0"/>
              <a:t>编写</a:t>
            </a:r>
            <a:r>
              <a:rPr lang="zh-CN" altLang="zh-CN" b="1" dirty="0"/>
              <a:t>简单的</a:t>
            </a:r>
            <a:r>
              <a:rPr lang="en-US" altLang="zh-CN" b="1" dirty="0"/>
              <a:t>Python</a:t>
            </a:r>
            <a:r>
              <a:rPr lang="zh-CN" altLang="zh-CN" b="1" dirty="0"/>
              <a:t>程序</a:t>
            </a:r>
            <a:endParaRPr lang="zh-CN" altLang="zh-CN" dirty="0"/>
          </a:p>
        </p:txBody>
      </p:sp>
    </p:spTree>
    <p:extLst>
      <p:ext uri="{BB962C8B-B14F-4D97-AF65-F5344CB8AC3E}">
        <p14:creationId xmlns:p14="http://schemas.microsoft.com/office/powerpoint/2010/main" val="3660905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229600" cy="1800200"/>
          </a:xfrm>
        </p:spPr>
        <p:txBody>
          <a:bodyPr>
            <a:normAutofit fontScale="90000"/>
          </a:bodyPr>
          <a:lstStyle/>
          <a:p>
            <a:pPr algn="l"/>
            <a:r>
              <a:rPr lang="zh-CN" altLang="zh-CN" sz="2800" dirty="0"/>
              <a:t>【例</a:t>
            </a:r>
            <a:r>
              <a:rPr lang="en-US" altLang="zh-CN" sz="2800" dirty="0"/>
              <a:t>1-1</a:t>
            </a:r>
            <a:r>
              <a:rPr lang="zh-CN" altLang="zh-CN" sz="2800" dirty="0"/>
              <a:t>】在命令窗口中显示输出内容的程序。</a:t>
            </a:r>
            <a:br>
              <a:rPr lang="zh-CN" altLang="zh-CN" sz="2800" dirty="0"/>
            </a:br>
            <a:r>
              <a:rPr lang="en-US" altLang="zh-CN" sz="2800" dirty="0"/>
              <a:t>    </a:t>
            </a:r>
            <a:r>
              <a:rPr lang="zh-CN" altLang="zh-CN" sz="2800" dirty="0"/>
              <a:t>编写源程序如下</a:t>
            </a:r>
            <a:r>
              <a:rPr lang="zh-CN" altLang="zh-CN" sz="2800" dirty="0" smtClean="0"/>
              <a:t>：</a:t>
            </a:r>
            <a:r>
              <a:rPr lang="zh-CN" altLang="zh-CN" sz="2800" dirty="0"/>
              <a:t/>
            </a:r>
            <a:br>
              <a:rPr lang="zh-CN" altLang="zh-CN" sz="2800" dirty="0"/>
            </a:br>
            <a:r>
              <a:rPr lang="en-US" altLang="zh-CN" sz="2800" dirty="0"/>
              <a:t>	</a:t>
            </a:r>
            <a:r>
              <a:rPr lang="en-US" altLang="zh-CN" sz="2800" dirty="0" err="1" smtClean="0"/>
              <a:t>str</a:t>
            </a:r>
            <a:r>
              <a:rPr lang="en-US" altLang="zh-CN" sz="2800" dirty="0" smtClean="0"/>
              <a:t> </a:t>
            </a:r>
            <a:r>
              <a:rPr lang="en-US" altLang="zh-CN" sz="2800" dirty="0"/>
              <a:t>= 'Python </a:t>
            </a:r>
            <a:r>
              <a:rPr lang="zh-CN" altLang="zh-CN" sz="2800" dirty="0"/>
              <a:t>语言入门很简单。</a:t>
            </a:r>
            <a:r>
              <a:rPr lang="en-US" altLang="zh-CN" sz="2800" dirty="0"/>
              <a:t>\n</a:t>
            </a:r>
            <a:r>
              <a:rPr lang="zh-CN" altLang="zh-CN" sz="2800" dirty="0"/>
              <a:t>明白了吗</a:t>
            </a:r>
            <a:r>
              <a:rPr lang="en-US" altLang="zh-CN" sz="2800" dirty="0"/>
              <a:t>?' </a:t>
            </a:r>
            <a:r>
              <a:rPr lang="zh-CN" altLang="zh-CN" sz="2800" dirty="0"/>
              <a:t/>
            </a:r>
            <a:br>
              <a:rPr lang="zh-CN" altLang="zh-CN" sz="2800" dirty="0"/>
            </a:br>
            <a:r>
              <a:rPr lang="en-US" altLang="zh-CN" sz="2800" dirty="0" smtClean="0"/>
              <a:t>	print </a:t>
            </a:r>
            <a:r>
              <a:rPr lang="en-US" altLang="zh-CN" sz="2800" dirty="0"/>
              <a:t>(</a:t>
            </a:r>
            <a:r>
              <a:rPr lang="en-US" altLang="zh-CN" sz="2800" dirty="0" err="1"/>
              <a:t>str</a:t>
            </a:r>
            <a:r>
              <a:rPr lang="en-US" altLang="zh-CN" sz="2800" dirty="0"/>
              <a:t>)</a:t>
            </a:r>
            <a:r>
              <a:rPr lang="zh-CN" altLang="zh-CN" sz="2800" dirty="0"/>
              <a:t/>
            </a:r>
            <a:br>
              <a:rPr lang="zh-CN" altLang="zh-CN" sz="2800" dirty="0"/>
            </a:br>
            <a:endParaRPr lang="zh-CN" altLang="zh-CN" sz="2800" dirty="0"/>
          </a:p>
        </p:txBody>
      </p:sp>
      <p:sp>
        <p:nvSpPr>
          <p:cNvPr id="3" name="内容占位符 2"/>
          <p:cNvSpPr>
            <a:spLocks noGrp="1"/>
          </p:cNvSpPr>
          <p:nvPr>
            <p:ph idx="1"/>
          </p:nvPr>
        </p:nvSpPr>
        <p:spPr>
          <a:xfrm>
            <a:off x="457200" y="2132856"/>
            <a:ext cx="8229600" cy="3993307"/>
          </a:xfrm>
        </p:spPr>
        <p:txBody>
          <a:bodyPr>
            <a:normAutofit/>
          </a:bodyPr>
          <a:lstStyle/>
          <a:p>
            <a:pPr marL="0" indent="0">
              <a:buNone/>
            </a:pPr>
            <a:r>
              <a:rPr lang="zh-CN" altLang="zh-CN" sz="2800" dirty="0"/>
              <a:t>操作步骤如下：</a:t>
            </a:r>
          </a:p>
          <a:p>
            <a:pPr marL="0" indent="0">
              <a:buNone/>
            </a:pPr>
            <a:r>
              <a:rPr lang="zh-CN" altLang="zh-CN" sz="2800" dirty="0" smtClean="0"/>
              <a:t>（</a:t>
            </a:r>
            <a:r>
              <a:rPr lang="en-US" altLang="zh-CN" sz="2800" dirty="0" smtClean="0"/>
              <a:t>1</a:t>
            </a:r>
            <a:r>
              <a:rPr lang="zh-CN" altLang="zh-CN" sz="2800" dirty="0"/>
              <a:t>）用编辑工具编写好上述</a:t>
            </a:r>
            <a:r>
              <a:rPr lang="zh-CN" altLang="zh-CN" sz="2800" dirty="0" smtClean="0"/>
              <a:t>程序</a:t>
            </a:r>
            <a:endParaRPr lang="en-US" altLang="zh-CN" sz="2800" dirty="0" smtClean="0"/>
          </a:p>
          <a:p>
            <a:pPr marL="0" indent="0">
              <a:buNone/>
            </a:pPr>
            <a:r>
              <a:rPr lang="zh-CN" altLang="zh-CN" sz="2800" dirty="0"/>
              <a:t>（</a:t>
            </a:r>
            <a:r>
              <a:rPr lang="en-US" altLang="zh-CN" sz="2800" dirty="0"/>
              <a:t>2</a:t>
            </a:r>
            <a:r>
              <a:rPr lang="zh-CN" altLang="zh-CN" sz="2800" dirty="0"/>
              <a:t>）执行程序：</a:t>
            </a:r>
          </a:p>
          <a:p>
            <a:pPr marL="0" indent="0">
              <a:buNone/>
            </a:pPr>
            <a:r>
              <a:rPr lang="en-US" altLang="zh-CN" sz="2800" dirty="0" smtClean="0"/>
              <a:t>   </a:t>
            </a:r>
            <a:r>
              <a:rPr lang="zh-CN" altLang="zh-CN" sz="2800" dirty="0"/>
              <a:t>　</a:t>
            </a:r>
            <a:r>
              <a:rPr lang="en-US" altLang="zh-CN" sz="2800" dirty="0"/>
              <a:t>python  </a:t>
            </a:r>
            <a:r>
              <a:rPr lang="en-US" altLang="zh-CN" sz="2800" dirty="0" err="1"/>
              <a:t>ex1_1.py</a:t>
            </a:r>
            <a:endParaRPr lang="zh-CN" altLang="zh-CN" sz="2800" dirty="0"/>
          </a:p>
          <a:p>
            <a:pPr marL="0" indent="0">
              <a:buNone/>
            </a:pPr>
            <a:r>
              <a:rPr lang="zh-CN" altLang="zh-CN" sz="2800" dirty="0"/>
              <a:t>其运行结果在命令窗口中</a:t>
            </a:r>
            <a:r>
              <a:rPr lang="zh-CN" altLang="zh-CN" sz="2800" dirty="0" smtClean="0"/>
              <a:t>显示</a:t>
            </a:r>
            <a:r>
              <a:rPr lang="en-US" altLang="zh-CN" sz="2800" dirty="0" smtClean="0"/>
              <a:t>:</a:t>
            </a:r>
            <a:endParaRPr lang="en-US" altLang="zh-CN" sz="2800" dirty="0"/>
          </a:p>
          <a:p>
            <a:pPr marL="0" indent="0">
              <a:buNone/>
            </a:pPr>
            <a:endParaRPr lang="en-US" altLang="zh-CN" sz="2800" dirty="0" smtClean="0"/>
          </a:p>
          <a:p>
            <a:pPr marL="0" indent="0">
              <a:buNone/>
            </a:pPr>
            <a:endParaRPr lang="en-US" altLang="zh-CN" sz="2800" dirty="0"/>
          </a:p>
          <a:p>
            <a:pPr marL="0" indent="0">
              <a:buNone/>
            </a:pPr>
            <a:endParaRPr lang="zh-CN" altLang="en-US" sz="2800"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502" y="4653136"/>
            <a:ext cx="4727738"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497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852936"/>
            <a:ext cx="8229600" cy="1143000"/>
          </a:xfrm>
          <a:ln w="50800">
            <a:solidFill>
              <a:srgbClr val="000066"/>
            </a:solidFill>
          </a:ln>
          <a:effectLst>
            <a:outerShdw blurRad="50800" dist="38100" dir="2700000" algn="tl" rotWithShape="0">
              <a:prstClr val="black">
                <a:alpha val="40000"/>
              </a:prstClr>
            </a:outerShdw>
          </a:effectLst>
          <a:scene3d>
            <a:camera prst="orthographicFront"/>
            <a:lightRig rig="threePt" dir="t"/>
          </a:scene3d>
          <a:sp3d>
            <a:bevelT/>
          </a:sp3d>
        </p:spPr>
        <p:txBody>
          <a:bodyPr>
            <a:normAutofit/>
          </a:bodyPr>
          <a:lstStyle/>
          <a:p>
            <a:r>
              <a:rPr lang="en-US" altLang="zh-CN" b="1" dirty="0"/>
              <a:t>1.1  Python</a:t>
            </a:r>
            <a:r>
              <a:rPr lang="zh-CN" altLang="en-US" b="1" dirty="0"/>
              <a:t>的安装与配置</a:t>
            </a:r>
            <a:endParaRPr lang="zh-CN" altLang="en-US" dirty="0"/>
          </a:p>
        </p:txBody>
      </p:sp>
    </p:spTree>
    <p:extLst>
      <p:ext uri="{BB962C8B-B14F-4D97-AF65-F5344CB8AC3E}">
        <p14:creationId xmlns:p14="http://schemas.microsoft.com/office/powerpoint/2010/main" val="2463148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6048672"/>
          </a:xfrm>
        </p:spPr>
        <p:txBody>
          <a:bodyPr>
            <a:normAutofit/>
          </a:bodyPr>
          <a:lstStyle/>
          <a:p>
            <a:pPr marL="0" indent="0">
              <a:buNone/>
            </a:pPr>
            <a:r>
              <a:rPr lang="zh-CN" altLang="zh-CN" sz="2800" dirty="0"/>
              <a:t>【例</a:t>
            </a:r>
            <a:r>
              <a:rPr lang="en-US" altLang="zh-CN" sz="2800" dirty="0"/>
              <a:t>1-2</a:t>
            </a:r>
            <a:r>
              <a:rPr lang="zh-CN" altLang="zh-CN" sz="2800" dirty="0"/>
              <a:t>】输出语句</a:t>
            </a:r>
            <a:r>
              <a:rPr lang="en-US" altLang="zh-CN" sz="2800" dirty="0"/>
              <a:t>print( )</a:t>
            </a:r>
            <a:r>
              <a:rPr lang="zh-CN" altLang="zh-CN" sz="2800" dirty="0"/>
              <a:t>有“原样照印”及简单计算功能。</a:t>
            </a:r>
          </a:p>
          <a:p>
            <a:pPr marL="0" indent="0">
              <a:buNone/>
            </a:pPr>
            <a:r>
              <a:rPr lang="zh-CN" altLang="zh-CN" sz="2800" dirty="0"/>
              <a:t> </a:t>
            </a:r>
            <a:r>
              <a:rPr lang="en-US" altLang="zh-CN" sz="2800" dirty="0" smtClean="0"/>
              <a:t>	print </a:t>
            </a:r>
            <a:r>
              <a:rPr lang="en-US" altLang="zh-CN" sz="2800" dirty="0"/>
              <a:t>('5 + 3 = ', 5+3)</a:t>
            </a:r>
            <a:endParaRPr lang="zh-CN" altLang="zh-CN" sz="2800" dirty="0"/>
          </a:p>
          <a:p>
            <a:pPr marL="0" indent="0">
              <a:buNone/>
            </a:pPr>
            <a:r>
              <a:rPr lang="zh-CN" altLang="zh-CN" sz="2800" dirty="0"/>
              <a:t>将其保存为</a:t>
            </a:r>
            <a:r>
              <a:rPr lang="en-US" altLang="zh-CN" sz="2800" dirty="0" err="1"/>
              <a:t>ex1_2.py</a:t>
            </a:r>
            <a:r>
              <a:rPr lang="zh-CN" altLang="zh-CN" sz="2800" dirty="0"/>
              <a:t>，运行程序：</a:t>
            </a:r>
          </a:p>
          <a:p>
            <a:pPr marL="0" indent="0">
              <a:buNone/>
            </a:pPr>
            <a:r>
              <a:rPr lang="en-US" altLang="zh-CN" sz="2800" dirty="0"/>
              <a:t> </a:t>
            </a:r>
            <a:endParaRPr lang="zh-CN" altLang="zh-CN" sz="2800" dirty="0"/>
          </a:p>
          <a:p>
            <a:pPr marL="0" indent="0">
              <a:buNone/>
            </a:pPr>
            <a:r>
              <a:rPr lang="zh-CN" altLang="zh-CN" sz="2800" dirty="0"/>
              <a:t>　　</a:t>
            </a:r>
            <a:r>
              <a:rPr lang="en-US" altLang="zh-CN" sz="2800" dirty="0"/>
              <a:t>python  </a:t>
            </a:r>
            <a:r>
              <a:rPr lang="en-US" altLang="zh-CN" sz="2800" dirty="0" err="1"/>
              <a:t>ex1_2.py</a:t>
            </a:r>
            <a:endParaRPr lang="zh-CN" altLang="zh-CN" sz="2800" dirty="0"/>
          </a:p>
          <a:p>
            <a:pPr marL="0" indent="0">
              <a:buNone/>
            </a:pPr>
            <a:r>
              <a:rPr lang="en-US" altLang="zh-CN" sz="2800" dirty="0"/>
              <a:t> </a:t>
            </a:r>
            <a:endParaRPr lang="zh-CN" altLang="zh-CN" sz="2800" dirty="0"/>
          </a:p>
          <a:p>
            <a:pPr marL="0" indent="0">
              <a:buNone/>
            </a:pPr>
            <a:r>
              <a:rPr lang="zh-CN" altLang="zh-CN" sz="2800" dirty="0"/>
              <a:t>其运行</a:t>
            </a:r>
            <a:r>
              <a:rPr lang="zh-CN" altLang="zh-CN" sz="2800" dirty="0" smtClean="0"/>
              <a:t>结果</a:t>
            </a:r>
            <a:r>
              <a:rPr lang="zh-CN" altLang="en-US" sz="2800" dirty="0" smtClean="0"/>
              <a:t>为：</a:t>
            </a:r>
            <a:endParaRPr lang="zh-CN" altLang="zh-CN" sz="2800"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509120"/>
            <a:ext cx="5184576" cy="209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423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32656"/>
            <a:ext cx="8229600" cy="5793507"/>
          </a:xfrm>
        </p:spPr>
        <p:txBody>
          <a:bodyPr>
            <a:normAutofit/>
          </a:bodyPr>
          <a:lstStyle/>
          <a:p>
            <a:pPr marL="0" indent="0">
              <a:buNone/>
            </a:pPr>
            <a:r>
              <a:rPr lang="zh-CN" altLang="zh-CN" sz="2600" dirty="0"/>
              <a:t>【例</a:t>
            </a:r>
            <a:r>
              <a:rPr lang="en-US" altLang="zh-CN" sz="2600" dirty="0"/>
              <a:t>1-3</a:t>
            </a:r>
            <a:r>
              <a:rPr lang="zh-CN" altLang="zh-CN" sz="2600" dirty="0"/>
              <a:t>】应用输出语句的“原样照印”功能，输出一个用“</a:t>
            </a:r>
            <a:r>
              <a:rPr lang="en-US" altLang="zh-CN" sz="2600" dirty="0"/>
              <a:t>*</a:t>
            </a:r>
            <a:r>
              <a:rPr lang="zh-CN" altLang="zh-CN" sz="2600" dirty="0"/>
              <a:t>”号组成的三角形。</a:t>
            </a:r>
          </a:p>
          <a:p>
            <a:pPr marL="0" indent="0">
              <a:buNone/>
            </a:pPr>
            <a:r>
              <a:rPr lang="en-US" altLang="zh-CN" sz="2600" dirty="0"/>
              <a:t>    </a:t>
            </a:r>
            <a:r>
              <a:rPr lang="zh-CN" altLang="zh-CN" sz="2600" dirty="0"/>
              <a:t>编写源程序如下：</a:t>
            </a:r>
          </a:p>
          <a:p>
            <a:pPr marL="400050" lvl="1" indent="0">
              <a:buNone/>
            </a:pPr>
            <a:r>
              <a:rPr lang="en-US" altLang="zh-CN" sz="2400" dirty="0"/>
              <a:t>print ('*')</a:t>
            </a:r>
            <a:endParaRPr lang="zh-CN" altLang="zh-CN" sz="2400" dirty="0"/>
          </a:p>
          <a:p>
            <a:pPr marL="400050" lvl="1" indent="0">
              <a:buNone/>
            </a:pPr>
            <a:r>
              <a:rPr lang="en-US" altLang="zh-CN" sz="2400" dirty="0"/>
              <a:t>print ('* *')</a:t>
            </a:r>
            <a:endParaRPr lang="zh-CN" altLang="zh-CN" sz="2400" dirty="0"/>
          </a:p>
          <a:p>
            <a:pPr marL="400050" lvl="1" indent="0">
              <a:buNone/>
            </a:pPr>
            <a:r>
              <a:rPr lang="en-US" altLang="zh-CN" sz="2400" dirty="0"/>
              <a:t>print ('* * *')</a:t>
            </a:r>
            <a:endParaRPr lang="zh-CN" altLang="zh-CN" sz="2400" dirty="0"/>
          </a:p>
          <a:p>
            <a:pPr marL="400050" lvl="1" indent="0">
              <a:buNone/>
            </a:pPr>
            <a:r>
              <a:rPr lang="en-US" altLang="zh-CN" sz="2400" dirty="0"/>
              <a:t>print ('* * * *')</a:t>
            </a:r>
            <a:endParaRPr lang="zh-CN" altLang="zh-CN" sz="2400" dirty="0"/>
          </a:p>
          <a:p>
            <a:pPr marL="0" indent="0">
              <a:buNone/>
            </a:pPr>
            <a:r>
              <a:rPr lang="en-US" altLang="zh-CN" sz="2600" dirty="0"/>
              <a:t> </a:t>
            </a:r>
            <a:endParaRPr lang="zh-CN" altLang="zh-CN" sz="2600" dirty="0"/>
          </a:p>
          <a:p>
            <a:pPr marL="0" indent="0">
              <a:buNone/>
            </a:pPr>
            <a:r>
              <a:rPr lang="zh-CN" altLang="zh-CN" sz="2600" dirty="0"/>
              <a:t>将其保存为</a:t>
            </a:r>
            <a:r>
              <a:rPr lang="en-US" altLang="zh-CN" sz="2600" dirty="0" err="1"/>
              <a:t>ex1_3.py</a:t>
            </a:r>
            <a:r>
              <a:rPr lang="zh-CN" altLang="zh-CN" sz="2600" dirty="0"/>
              <a:t>，运行程序：</a:t>
            </a:r>
          </a:p>
          <a:p>
            <a:pPr marL="0" indent="0">
              <a:buNone/>
            </a:pPr>
            <a:r>
              <a:rPr lang="en-US" altLang="zh-CN" sz="2600" dirty="0" smtClean="0"/>
              <a:t>	python  </a:t>
            </a:r>
            <a:r>
              <a:rPr lang="en-US" altLang="zh-CN" sz="2600" dirty="0" err="1"/>
              <a:t>ex1_3.py</a:t>
            </a:r>
            <a:endParaRPr lang="zh-CN" altLang="zh-CN" sz="2600" dirty="0"/>
          </a:p>
          <a:p>
            <a:pPr marL="0" indent="0">
              <a:buNone/>
            </a:pPr>
            <a:r>
              <a:rPr lang="zh-CN" altLang="zh-CN" sz="2600" dirty="0" smtClean="0"/>
              <a:t>其</a:t>
            </a:r>
            <a:r>
              <a:rPr lang="zh-CN" altLang="zh-CN" sz="2600" dirty="0"/>
              <a:t>运行</a:t>
            </a:r>
            <a:r>
              <a:rPr lang="zh-CN" altLang="zh-CN" sz="2600" dirty="0" smtClean="0"/>
              <a:t>结果</a:t>
            </a:r>
            <a:r>
              <a:rPr lang="zh-CN" altLang="en-US" sz="2600" dirty="0" smtClean="0"/>
              <a:t>为：</a:t>
            </a:r>
            <a:endParaRPr lang="en-US" altLang="zh-CN" sz="2600" dirty="0" smtClean="0"/>
          </a:p>
          <a:p>
            <a:pPr marL="0" indent="0">
              <a:buNone/>
            </a:pPr>
            <a:endParaRPr lang="en-US" altLang="zh-CN"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797152"/>
            <a:ext cx="5117773" cy="206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489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3507"/>
          </a:xfrm>
        </p:spPr>
        <p:txBody>
          <a:bodyPr/>
          <a:lstStyle/>
          <a:p>
            <a:pPr marL="0" indent="0">
              <a:buNone/>
            </a:pPr>
            <a:r>
              <a:rPr lang="en-US" altLang="zh-CN" b="1" dirty="0" smtClean="0"/>
              <a:t> </a:t>
            </a:r>
            <a:r>
              <a:rPr lang="zh-CN" altLang="zh-CN" sz="2400" dirty="0"/>
              <a:t>【例</a:t>
            </a:r>
            <a:r>
              <a:rPr lang="en-US" altLang="zh-CN" sz="2400" dirty="0"/>
              <a:t>1-4</a:t>
            </a:r>
            <a:r>
              <a:rPr lang="zh-CN" altLang="zh-CN" sz="2400" dirty="0"/>
              <a:t>】在窗体中显示输出的内容。</a:t>
            </a:r>
          </a:p>
          <a:p>
            <a:pPr marL="0" indent="0">
              <a:buNone/>
            </a:pPr>
            <a:r>
              <a:rPr lang="zh-CN" altLang="zh-CN" sz="2400" dirty="0"/>
              <a:t>编写源程序如下：</a:t>
            </a:r>
          </a:p>
          <a:p>
            <a:pPr marL="400050" lvl="1" indent="0">
              <a:buNone/>
            </a:pPr>
            <a:r>
              <a:rPr lang="en-US" altLang="zh-CN" sz="2400" dirty="0" smtClean="0"/>
              <a:t>Import  </a:t>
            </a:r>
            <a:r>
              <a:rPr lang="en-US" altLang="zh-CN" sz="2400" dirty="0" err="1"/>
              <a:t>tkinter</a:t>
            </a:r>
            <a:endParaRPr lang="zh-CN" altLang="zh-CN" sz="2400" dirty="0"/>
          </a:p>
          <a:p>
            <a:pPr marL="400050" lvl="1" indent="0">
              <a:buNone/>
            </a:pPr>
            <a:r>
              <a:rPr lang="en-US" altLang="zh-CN" sz="2400" dirty="0"/>
              <a:t>top = </a:t>
            </a:r>
            <a:r>
              <a:rPr lang="en-US" altLang="zh-CN" sz="2400" dirty="0" err="1"/>
              <a:t>tkinter.Tk</a:t>
            </a:r>
            <a:r>
              <a:rPr lang="en-US" altLang="zh-CN" sz="2400" dirty="0"/>
              <a:t>()</a:t>
            </a:r>
            <a:endParaRPr lang="zh-CN" altLang="zh-CN" sz="2400" dirty="0"/>
          </a:p>
          <a:p>
            <a:pPr marL="400050" lvl="1" indent="0">
              <a:buNone/>
            </a:pPr>
            <a:r>
              <a:rPr lang="en-US" altLang="zh-CN" sz="2400" dirty="0" err="1"/>
              <a:t>label1</a:t>
            </a:r>
            <a:r>
              <a:rPr lang="en-US" altLang="zh-CN" sz="2400" dirty="0"/>
              <a:t> = </a:t>
            </a:r>
            <a:r>
              <a:rPr lang="en-US" altLang="zh-CN" sz="2400" dirty="0" err="1"/>
              <a:t>tkinter.Label</a:t>
            </a:r>
            <a:r>
              <a:rPr lang="en-US" altLang="zh-CN" sz="2400" dirty="0"/>
              <a:t>(top, text = '</a:t>
            </a:r>
            <a:r>
              <a:rPr lang="zh-CN" altLang="zh-CN" sz="2400" dirty="0"/>
              <a:t>在窗体中显示输出内容</a:t>
            </a:r>
            <a:r>
              <a:rPr lang="en-US" altLang="zh-CN" sz="2400" dirty="0"/>
              <a:t>!')</a:t>
            </a:r>
            <a:endParaRPr lang="zh-CN" altLang="zh-CN" sz="2400" dirty="0"/>
          </a:p>
          <a:p>
            <a:pPr marL="400050" lvl="1" indent="0">
              <a:buNone/>
            </a:pPr>
            <a:r>
              <a:rPr lang="en-US" altLang="zh-CN" sz="2400" dirty="0" err="1"/>
              <a:t>label1.pack</a:t>
            </a:r>
            <a:r>
              <a:rPr lang="en-US" altLang="zh-CN" sz="2400" dirty="0"/>
              <a:t>()</a:t>
            </a:r>
            <a:endParaRPr lang="zh-CN" altLang="zh-CN" sz="2400" dirty="0"/>
          </a:p>
          <a:p>
            <a:pPr marL="400050" lvl="1" indent="0">
              <a:buNone/>
            </a:pPr>
            <a:r>
              <a:rPr lang="en-US" altLang="zh-CN" sz="2400" dirty="0" err="1"/>
              <a:t>top.mainloop</a:t>
            </a:r>
            <a:r>
              <a:rPr lang="en-US" altLang="zh-CN" sz="2400" dirty="0"/>
              <a:t>()</a:t>
            </a:r>
            <a:endParaRPr lang="zh-CN" altLang="zh-CN" sz="2400" dirty="0"/>
          </a:p>
          <a:p>
            <a:pPr marL="0" indent="0">
              <a:buNone/>
            </a:pPr>
            <a:r>
              <a:rPr lang="zh-CN" altLang="zh-CN" sz="2400" dirty="0"/>
              <a:t>将其保存为</a:t>
            </a:r>
            <a:r>
              <a:rPr lang="en-US" altLang="zh-CN" sz="2400" dirty="0" err="1"/>
              <a:t>ex1_4.py</a:t>
            </a:r>
            <a:r>
              <a:rPr lang="zh-CN" altLang="zh-CN" sz="2400" dirty="0"/>
              <a:t>，运行程序：</a:t>
            </a:r>
          </a:p>
          <a:p>
            <a:pPr marL="0" indent="0">
              <a:buNone/>
            </a:pPr>
            <a:r>
              <a:rPr lang="en-US" altLang="zh-CN" sz="2400" dirty="0"/>
              <a:t> </a:t>
            </a:r>
            <a:r>
              <a:rPr lang="en-US" altLang="zh-CN" sz="2400" dirty="0" smtClean="0"/>
              <a:t>	python  </a:t>
            </a:r>
            <a:r>
              <a:rPr lang="en-US" altLang="zh-CN" sz="2400" dirty="0" err="1"/>
              <a:t>ex1_4.py</a:t>
            </a:r>
            <a:endParaRPr lang="zh-CN" altLang="zh-CN" sz="2400" dirty="0"/>
          </a:p>
          <a:p>
            <a:pPr marL="0" indent="0">
              <a:buNone/>
            </a:pPr>
            <a:r>
              <a:rPr lang="zh-CN" altLang="zh-CN" sz="2400" dirty="0"/>
              <a:t>其运行</a:t>
            </a:r>
            <a:r>
              <a:rPr lang="zh-CN" altLang="zh-CN" sz="2400" dirty="0" smtClean="0"/>
              <a:t>结果</a:t>
            </a:r>
            <a:r>
              <a:rPr lang="zh-CN" altLang="en-US" sz="2400" dirty="0" smtClean="0"/>
              <a:t>：</a:t>
            </a:r>
            <a:endParaRPr lang="zh-CN" altLang="en-US" sz="2400" dirty="0"/>
          </a:p>
        </p:txBody>
      </p:sp>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581128"/>
            <a:ext cx="355202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317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556792"/>
            <a:ext cx="3124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57200" y="332656"/>
            <a:ext cx="8229600" cy="6336704"/>
          </a:xfrm>
        </p:spPr>
        <p:txBody>
          <a:bodyPr>
            <a:normAutofit fontScale="85000" lnSpcReduction="10000"/>
          </a:bodyPr>
          <a:lstStyle/>
          <a:p>
            <a:pPr marL="0" indent="0">
              <a:buNone/>
            </a:pPr>
            <a:r>
              <a:rPr lang="zh-CN" altLang="zh-CN" sz="2400" dirty="0"/>
              <a:t>【程序说明】</a:t>
            </a:r>
          </a:p>
          <a:p>
            <a:pPr marL="0" indent="0">
              <a:buNone/>
            </a:pPr>
            <a:r>
              <a:rPr lang="zh-CN" altLang="zh-CN" sz="2400" dirty="0"/>
              <a:t>（</a:t>
            </a:r>
            <a:r>
              <a:rPr lang="en-US" altLang="zh-CN" sz="2400" dirty="0"/>
              <a:t>1</a:t>
            </a:r>
            <a:r>
              <a:rPr lang="zh-CN" altLang="zh-CN" sz="2400" dirty="0"/>
              <a:t>）程序的第</a:t>
            </a:r>
            <a:r>
              <a:rPr lang="en-US" altLang="zh-CN" sz="2400" dirty="0"/>
              <a:t>1</a:t>
            </a:r>
            <a:r>
              <a:rPr lang="zh-CN" altLang="zh-CN" sz="2400" dirty="0"/>
              <a:t>行：</a:t>
            </a:r>
          </a:p>
          <a:p>
            <a:pPr marL="0" indent="0">
              <a:buNone/>
            </a:pPr>
            <a:r>
              <a:rPr lang="en-US" altLang="zh-CN" sz="2400" dirty="0"/>
              <a:t> </a:t>
            </a:r>
            <a:r>
              <a:rPr lang="zh-CN" altLang="zh-CN" sz="2400" dirty="0"/>
              <a:t>　　</a:t>
            </a:r>
            <a:r>
              <a:rPr lang="en-US" altLang="zh-CN" sz="2400" dirty="0"/>
              <a:t>import </a:t>
            </a:r>
            <a:r>
              <a:rPr lang="en-US" altLang="zh-CN" sz="2400" dirty="0" err="1"/>
              <a:t>tkinter</a:t>
            </a:r>
            <a:endParaRPr lang="zh-CN" altLang="zh-CN" sz="2400" dirty="0"/>
          </a:p>
          <a:p>
            <a:pPr marL="0" indent="0">
              <a:buNone/>
            </a:pPr>
            <a:r>
              <a:rPr lang="zh-CN" altLang="zh-CN" sz="2400" dirty="0"/>
              <a:t>是一条导入模块的</a:t>
            </a:r>
            <a:r>
              <a:rPr lang="en-US" altLang="zh-CN" sz="2400" dirty="0"/>
              <a:t>import</a:t>
            </a:r>
            <a:r>
              <a:rPr lang="zh-CN" altLang="zh-CN" sz="2400" dirty="0"/>
              <a:t>语句。</a:t>
            </a:r>
            <a:r>
              <a:rPr lang="en-US" altLang="zh-CN" sz="2400" dirty="0"/>
              <a:t>import</a:t>
            </a:r>
            <a:r>
              <a:rPr lang="zh-CN" altLang="zh-CN" sz="2400" dirty="0"/>
              <a:t>语句为编译器找到程序要使用的</a:t>
            </a:r>
            <a:r>
              <a:rPr lang="en-US" altLang="zh-CN" sz="2400" dirty="0" err="1"/>
              <a:t>tkinter</a:t>
            </a:r>
            <a:r>
              <a:rPr lang="zh-CN" altLang="zh-CN" sz="2400" dirty="0"/>
              <a:t>模块。</a:t>
            </a:r>
          </a:p>
          <a:p>
            <a:pPr marL="0" indent="0">
              <a:buNone/>
            </a:pPr>
            <a:r>
              <a:rPr lang="zh-CN" altLang="zh-CN" sz="2400" dirty="0"/>
              <a:t>（</a:t>
            </a:r>
            <a:r>
              <a:rPr lang="en-US" altLang="zh-CN" sz="2400" dirty="0"/>
              <a:t>2</a:t>
            </a:r>
            <a:r>
              <a:rPr lang="zh-CN" altLang="zh-CN" sz="2400" dirty="0"/>
              <a:t>）在程序的第</a:t>
            </a:r>
            <a:r>
              <a:rPr lang="en-US" altLang="zh-CN" sz="2400" dirty="0"/>
              <a:t>2</a:t>
            </a:r>
            <a:r>
              <a:rPr lang="zh-CN" altLang="zh-CN" sz="2400" dirty="0"/>
              <a:t>行：</a:t>
            </a:r>
          </a:p>
          <a:p>
            <a:pPr marL="0" indent="0">
              <a:buNone/>
            </a:pPr>
            <a:r>
              <a:rPr lang="en-US" altLang="zh-CN" sz="2400" dirty="0"/>
              <a:t> top = </a:t>
            </a:r>
            <a:r>
              <a:rPr lang="en-US" altLang="zh-CN" sz="2400" dirty="0" err="1"/>
              <a:t>tkinter.Tk</a:t>
            </a:r>
            <a:r>
              <a:rPr lang="en-US" altLang="zh-CN" sz="2400" dirty="0"/>
              <a:t>()</a:t>
            </a:r>
            <a:endParaRPr lang="zh-CN" altLang="zh-CN" sz="2400" dirty="0"/>
          </a:p>
          <a:p>
            <a:pPr marL="0" indent="0">
              <a:buNone/>
            </a:pPr>
            <a:r>
              <a:rPr lang="zh-CN" altLang="zh-CN" sz="2400" dirty="0"/>
              <a:t>表示创建一个顶层窗体对象。</a:t>
            </a:r>
            <a:r>
              <a:rPr lang="en-US" altLang="zh-CN" sz="2400" dirty="0" err="1"/>
              <a:t>Tk</a:t>
            </a:r>
            <a:r>
              <a:rPr lang="zh-CN" altLang="zh-CN" sz="2400" dirty="0"/>
              <a:t>是模块</a:t>
            </a:r>
            <a:r>
              <a:rPr lang="en-US" altLang="zh-CN" sz="2400" dirty="0" err="1"/>
              <a:t>tkinter</a:t>
            </a:r>
            <a:r>
              <a:rPr lang="zh-CN" altLang="zh-CN" sz="2400" dirty="0"/>
              <a:t>的类，通过</a:t>
            </a:r>
            <a:r>
              <a:rPr lang="en-US" altLang="zh-CN" sz="2400" dirty="0" err="1"/>
              <a:t>tkinter.Tk</a:t>
            </a:r>
            <a:r>
              <a:rPr lang="en-US" altLang="zh-CN" sz="2400" dirty="0"/>
              <a:t>()</a:t>
            </a:r>
            <a:r>
              <a:rPr lang="zh-CN" altLang="zh-CN" sz="2400" dirty="0"/>
              <a:t>创建窗体对象。</a:t>
            </a:r>
          </a:p>
          <a:p>
            <a:pPr marL="0" indent="0">
              <a:buNone/>
            </a:pPr>
            <a:r>
              <a:rPr lang="zh-CN" altLang="zh-CN" sz="2400" dirty="0"/>
              <a:t>（</a:t>
            </a:r>
            <a:r>
              <a:rPr lang="en-US" altLang="zh-CN" sz="2400" dirty="0"/>
              <a:t>3</a:t>
            </a:r>
            <a:r>
              <a:rPr lang="zh-CN" altLang="zh-CN" sz="2400" dirty="0"/>
              <a:t>）程序的第</a:t>
            </a:r>
            <a:r>
              <a:rPr lang="en-US" altLang="zh-CN" sz="2400" dirty="0"/>
              <a:t>3</a:t>
            </a:r>
            <a:r>
              <a:rPr lang="zh-CN" altLang="zh-CN" sz="2400" dirty="0"/>
              <a:t>行：</a:t>
            </a:r>
          </a:p>
          <a:p>
            <a:pPr marL="0" indent="0">
              <a:buNone/>
            </a:pPr>
            <a:r>
              <a:rPr lang="en-US" altLang="zh-CN" sz="2400" dirty="0" err="1"/>
              <a:t>label1</a:t>
            </a:r>
            <a:r>
              <a:rPr lang="en-US" altLang="zh-CN" sz="2400" dirty="0"/>
              <a:t> = </a:t>
            </a:r>
            <a:r>
              <a:rPr lang="en-US" altLang="zh-CN" sz="2400" dirty="0" err="1"/>
              <a:t>tkinter.Label</a:t>
            </a:r>
            <a:r>
              <a:rPr lang="en-US" altLang="zh-CN" sz="2400" dirty="0"/>
              <a:t>(top, text = '</a:t>
            </a:r>
            <a:r>
              <a:rPr lang="zh-CN" altLang="zh-CN" sz="2400" dirty="0"/>
              <a:t>在窗体中显示输出内容</a:t>
            </a:r>
            <a:r>
              <a:rPr lang="en-US" altLang="zh-CN" sz="2400" dirty="0"/>
              <a:t>!')</a:t>
            </a:r>
            <a:endParaRPr lang="zh-CN" altLang="zh-CN" sz="2400" dirty="0"/>
          </a:p>
          <a:p>
            <a:pPr marL="0" indent="0">
              <a:buNone/>
            </a:pPr>
            <a:r>
              <a:rPr lang="zh-CN" altLang="zh-CN" sz="2400" dirty="0"/>
              <a:t>使用</a:t>
            </a:r>
            <a:r>
              <a:rPr lang="en-US" altLang="zh-CN" sz="2400" dirty="0" err="1"/>
              <a:t>tkinter</a:t>
            </a:r>
            <a:r>
              <a:rPr lang="zh-CN" altLang="zh-CN" sz="2400" dirty="0"/>
              <a:t>模块的</a:t>
            </a:r>
            <a:r>
              <a:rPr lang="en-US" altLang="zh-CN" sz="2400" dirty="0"/>
              <a:t>Label</a:t>
            </a:r>
            <a:r>
              <a:rPr lang="zh-CN" altLang="zh-CN" sz="2400" dirty="0"/>
              <a:t>标签，显示文字内容。</a:t>
            </a:r>
          </a:p>
          <a:p>
            <a:pPr marL="0" indent="0">
              <a:buNone/>
            </a:pPr>
            <a:r>
              <a:rPr lang="zh-CN" altLang="zh-CN" sz="2400" dirty="0"/>
              <a:t>（</a:t>
            </a:r>
            <a:r>
              <a:rPr lang="en-US" altLang="zh-CN" sz="2400" dirty="0"/>
              <a:t>4</a:t>
            </a:r>
            <a:r>
              <a:rPr lang="zh-CN" altLang="zh-CN" sz="2400" dirty="0"/>
              <a:t>）程序的第</a:t>
            </a:r>
            <a:r>
              <a:rPr lang="en-US" altLang="zh-CN" sz="2400" dirty="0"/>
              <a:t>4</a:t>
            </a:r>
            <a:r>
              <a:rPr lang="zh-CN" altLang="zh-CN" sz="2400" dirty="0"/>
              <a:t>行：</a:t>
            </a:r>
          </a:p>
          <a:p>
            <a:pPr marL="0" indent="0">
              <a:buNone/>
            </a:pPr>
            <a:r>
              <a:rPr lang="en-US" altLang="zh-CN" sz="2400" dirty="0" err="1"/>
              <a:t>label1.pack</a:t>
            </a:r>
            <a:r>
              <a:rPr lang="en-US" altLang="zh-CN" sz="2400" dirty="0"/>
              <a:t>()</a:t>
            </a:r>
            <a:endParaRPr lang="zh-CN" altLang="zh-CN" sz="2400" dirty="0"/>
          </a:p>
          <a:p>
            <a:pPr marL="0" indent="0">
              <a:buNone/>
            </a:pPr>
            <a:r>
              <a:rPr lang="zh-CN" altLang="zh-CN" sz="2400" dirty="0"/>
              <a:t>表示把</a:t>
            </a:r>
            <a:r>
              <a:rPr lang="en-US" altLang="zh-CN" sz="2400" dirty="0"/>
              <a:t>Label</a:t>
            </a:r>
            <a:r>
              <a:rPr lang="zh-CN" altLang="zh-CN" sz="2400" dirty="0"/>
              <a:t>标签加入到窗体中。</a:t>
            </a:r>
            <a:r>
              <a:rPr lang="en-US" altLang="zh-CN" sz="2400" dirty="0"/>
              <a:t>Pack</a:t>
            </a:r>
            <a:r>
              <a:rPr lang="zh-CN" altLang="zh-CN" sz="2400" dirty="0"/>
              <a:t>是一个顺序排列方式的布局管理器，语句</a:t>
            </a:r>
            <a:r>
              <a:rPr lang="en-US" altLang="zh-CN" sz="2400" dirty="0" err="1"/>
              <a:t>label1.pack</a:t>
            </a:r>
            <a:r>
              <a:rPr lang="en-US" altLang="zh-CN" sz="2400" dirty="0"/>
              <a:t>()</a:t>
            </a:r>
            <a:r>
              <a:rPr lang="zh-CN" altLang="zh-CN" sz="2400" dirty="0"/>
              <a:t>表示标签</a:t>
            </a:r>
            <a:r>
              <a:rPr lang="en-US" altLang="zh-CN" sz="2400" dirty="0"/>
              <a:t>label</a:t>
            </a:r>
            <a:r>
              <a:rPr lang="zh-CN" altLang="zh-CN" sz="2400" dirty="0"/>
              <a:t>调用</a:t>
            </a:r>
            <a:r>
              <a:rPr lang="en-US" altLang="zh-CN" sz="2400" dirty="0"/>
              <a:t>pack()</a:t>
            </a:r>
            <a:r>
              <a:rPr lang="zh-CN" altLang="zh-CN" sz="2400" dirty="0"/>
              <a:t>函数将自己加入到窗体容器中。</a:t>
            </a:r>
          </a:p>
          <a:p>
            <a:pPr marL="0" indent="0">
              <a:buNone/>
            </a:pPr>
            <a:r>
              <a:rPr lang="zh-CN" altLang="zh-CN" sz="2400" dirty="0"/>
              <a:t>（</a:t>
            </a:r>
            <a:r>
              <a:rPr lang="en-US" altLang="zh-CN" sz="2400" dirty="0"/>
              <a:t>5</a:t>
            </a:r>
            <a:r>
              <a:rPr lang="zh-CN" altLang="zh-CN" sz="2400" dirty="0"/>
              <a:t>）程序的第</a:t>
            </a:r>
            <a:r>
              <a:rPr lang="en-US" altLang="zh-CN" sz="2400" dirty="0"/>
              <a:t>5</a:t>
            </a:r>
            <a:r>
              <a:rPr lang="zh-CN" altLang="zh-CN" sz="2400" dirty="0"/>
              <a:t>行：</a:t>
            </a:r>
          </a:p>
          <a:p>
            <a:pPr marL="0" indent="0">
              <a:buNone/>
            </a:pPr>
            <a:r>
              <a:rPr lang="en-US" altLang="zh-CN" sz="2400" dirty="0" err="1"/>
              <a:t>top.mainloop</a:t>
            </a:r>
            <a:r>
              <a:rPr lang="en-US" altLang="zh-CN" sz="2400" dirty="0"/>
              <a:t>()</a:t>
            </a:r>
            <a:endParaRPr lang="zh-CN" altLang="zh-CN" sz="2400" dirty="0"/>
          </a:p>
          <a:p>
            <a:pPr marL="0" indent="0">
              <a:buNone/>
            </a:pPr>
            <a:r>
              <a:rPr lang="zh-CN" altLang="zh-CN" sz="2400" dirty="0"/>
              <a:t>表示事件循环，使窗体一直保持显示状态</a:t>
            </a:r>
            <a:r>
              <a:rPr lang="zh-CN" altLang="zh-CN" sz="2400" dirty="0" smtClean="0"/>
              <a:t>。</a:t>
            </a:r>
            <a:endParaRPr lang="zh-CN" altLang="zh-CN" sz="2400" dirty="0"/>
          </a:p>
        </p:txBody>
      </p:sp>
    </p:spTree>
    <p:extLst>
      <p:ext uri="{BB962C8B-B14F-4D97-AF65-F5344CB8AC3E}">
        <p14:creationId xmlns:p14="http://schemas.microsoft.com/office/powerpoint/2010/main" val="3471119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60648"/>
            <a:ext cx="8229600" cy="6048672"/>
          </a:xfrm>
        </p:spPr>
        <p:txBody>
          <a:bodyPr/>
          <a:lstStyle/>
          <a:p>
            <a:pPr marL="0" indent="0">
              <a:buNone/>
            </a:pPr>
            <a:r>
              <a:rPr lang="zh-CN" altLang="zh-CN" sz="2800" dirty="0"/>
              <a:t>【</a:t>
            </a:r>
            <a:r>
              <a:rPr lang="zh-CN" altLang="zh-CN" sz="2800" dirty="0" smtClean="0"/>
              <a:t>例</a:t>
            </a:r>
            <a:r>
              <a:rPr lang="en-US" altLang="zh-CN" sz="2800" dirty="0" smtClean="0"/>
              <a:t>1-5</a:t>
            </a:r>
            <a:r>
              <a:rPr lang="zh-CN" altLang="zh-CN" sz="2800" dirty="0" smtClean="0"/>
              <a:t>】</a:t>
            </a:r>
            <a:r>
              <a:rPr lang="zh-CN" altLang="zh-CN" sz="2800" dirty="0"/>
              <a:t>在窗体中显示一幅图像</a:t>
            </a:r>
            <a:r>
              <a:rPr lang="zh-CN" altLang="zh-CN" sz="2800" dirty="0" smtClean="0"/>
              <a:t>。</a:t>
            </a:r>
            <a:endParaRPr lang="zh-CN" altLang="zh-CN" sz="2800" dirty="0"/>
          </a:p>
          <a:p>
            <a:pPr marL="0" indent="0">
              <a:buNone/>
            </a:pPr>
            <a:r>
              <a:rPr lang="zh-CN" altLang="zh-CN" sz="2400" dirty="0"/>
              <a:t>编写源程序如下：</a:t>
            </a:r>
          </a:p>
          <a:p>
            <a:pPr marL="400050" lvl="1" indent="0">
              <a:buNone/>
            </a:pPr>
            <a:r>
              <a:rPr lang="en-US" altLang="zh-CN" sz="2400" dirty="0"/>
              <a:t>import </a:t>
            </a:r>
            <a:r>
              <a:rPr lang="en-US" altLang="zh-CN" sz="2400" dirty="0" err="1"/>
              <a:t>tkinter</a:t>
            </a:r>
            <a:endParaRPr lang="zh-CN" altLang="zh-CN" sz="2400" dirty="0"/>
          </a:p>
          <a:p>
            <a:pPr marL="400050" lvl="1" indent="0">
              <a:buNone/>
            </a:pPr>
            <a:r>
              <a:rPr lang="en-US" altLang="zh-CN" sz="2400" dirty="0"/>
              <a:t>top = </a:t>
            </a:r>
            <a:r>
              <a:rPr lang="en-US" altLang="zh-CN" sz="2400" dirty="0" err="1"/>
              <a:t>tkinter.Tk</a:t>
            </a:r>
            <a:r>
              <a:rPr lang="en-US" altLang="zh-CN" sz="2400" dirty="0"/>
              <a:t>()</a:t>
            </a:r>
            <a:endParaRPr lang="zh-CN" altLang="zh-CN" sz="2400" dirty="0"/>
          </a:p>
          <a:p>
            <a:pPr marL="400050" lvl="1" indent="0">
              <a:buNone/>
            </a:pPr>
            <a:r>
              <a:rPr lang="en-US" altLang="zh-CN" sz="2400" dirty="0" err="1"/>
              <a:t>img</a:t>
            </a:r>
            <a:r>
              <a:rPr lang="en-US" altLang="zh-CN" sz="2400" dirty="0"/>
              <a:t> = </a:t>
            </a:r>
            <a:r>
              <a:rPr lang="en-US" altLang="zh-CN" sz="2400" dirty="0" err="1"/>
              <a:t>tkinter.PhotoImage</a:t>
            </a:r>
            <a:r>
              <a:rPr lang="en-US" altLang="zh-CN" sz="2400" dirty="0"/>
              <a:t>(file = '</a:t>
            </a:r>
            <a:r>
              <a:rPr lang="en-US" altLang="zh-CN" sz="2400" dirty="0" err="1"/>
              <a:t>dukou.gif</a:t>
            </a:r>
            <a:r>
              <a:rPr lang="en-US" altLang="zh-CN" sz="2400" dirty="0"/>
              <a:t>')</a:t>
            </a:r>
            <a:endParaRPr lang="zh-CN" altLang="zh-CN" sz="2400" dirty="0"/>
          </a:p>
          <a:p>
            <a:pPr marL="400050" lvl="1" indent="0">
              <a:buNone/>
            </a:pPr>
            <a:r>
              <a:rPr lang="en-US" altLang="zh-CN" sz="2400" dirty="0" err="1"/>
              <a:t>label1</a:t>
            </a:r>
            <a:r>
              <a:rPr lang="en-US" altLang="zh-CN" sz="2400" dirty="0"/>
              <a:t> = </a:t>
            </a:r>
            <a:r>
              <a:rPr lang="en-US" altLang="zh-CN" sz="2400" dirty="0" err="1"/>
              <a:t>tkinter.Label</a:t>
            </a:r>
            <a:r>
              <a:rPr lang="en-US" altLang="zh-CN" sz="2400" dirty="0"/>
              <a:t>(image = </a:t>
            </a:r>
            <a:r>
              <a:rPr lang="en-US" altLang="zh-CN" sz="2400" dirty="0" err="1"/>
              <a:t>img</a:t>
            </a:r>
            <a:r>
              <a:rPr lang="en-US" altLang="zh-CN" sz="2400" dirty="0"/>
              <a:t>, height = 390, width = 330)</a:t>
            </a:r>
            <a:endParaRPr lang="zh-CN" altLang="zh-CN" sz="2400" dirty="0"/>
          </a:p>
          <a:p>
            <a:pPr marL="400050" lvl="1" indent="0">
              <a:buNone/>
            </a:pPr>
            <a:r>
              <a:rPr lang="en-US" altLang="zh-CN" sz="2400" dirty="0" err="1"/>
              <a:t>label1</a:t>
            </a:r>
            <a:r>
              <a:rPr lang="en-US" altLang="zh-CN" sz="2400" dirty="0"/>
              <a:t>. pack()</a:t>
            </a:r>
            <a:endParaRPr lang="zh-CN" altLang="zh-CN" sz="2400" dirty="0"/>
          </a:p>
          <a:p>
            <a:pPr marL="400050" lvl="1" indent="0">
              <a:buNone/>
            </a:pPr>
            <a:r>
              <a:rPr lang="en-US" altLang="zh-CN" sz="2400" dirty="0" err="1"/>
              <a:t>top.mainloop</a:t>
            </a:r>
            <a:r>
              <a:rPr lang="en-US" altLang="zh-CN" sz="2400" dirty="0"/>
              <a:t>()</a:t>
            </a:r>
            <a:endParaRPr lang="zh-CN" altLang="zh-CN" sz="2400" dirty="0"/>
          </a:p>
          <a:p>
            <a:pPr marL="0" indent="0">
              <a:buNone/>
            </a:pPr>
            <a:r>
              <a:rPr lang="zh-CN" altLang="zh-CN" sz="2400" dirty="0"/>
              <a:t>将其保存为</a:t>
            </a:r>
            <a:r>
              <a:rPr lang="en-US" altLang="zh-CN" sz="2400" dirty="0" err="1"/>
              <a:t>ex1_5.py</a:t>
            </a:r>
            <a:r>
              <a:rPr lang="zh-CN" altLang="zh-CN" sz="2400" dirty="0"/>
              <a:t>，</a:t>
            </a:r>
            <a:r>
              <a:rPr lang="zh-CN" altLang="zh-CN" sz="2400" dirty="0" smtClean="0"/>
              <a:t>并在</a:t>
            </a:r>
            <a:r>
              <a:rPr lang="zh-CN" altLang="zh-CN" sz="2400" dirty="0"/>
              <a:t>同</a:t>
            </a:r>
            <a:r>
              <a:rPr lang="zh-CN" altLang="zh-CN" sz="2400" dirty="0" smtClean="0"/>
              <a:t>一</a:t>
            </a:r>
            <a:r>
              <a:rPr lang="zh-CN" altLang="zh-CN" sz="2400" dirty="0"/>
              <a:t>文件夹</a:t>
            </a:r>
            <a:endParaRPr lang="en-US" altLang="zh-CN" sz="2400" dirty="0" smtClean="0"/>
          </a:p>
          <a:p>
            <a:pPr marL="0" indent="0">
              <a:buNone/>
            </a:pPr>
            <a:r>
              <a:rPr lang="zh-CN" altLang="zh-CN" sz="2400" dirty="0" smtClean="0"/>
              <a:t>中</a:t>
            </a:r>
            <a:r>
              <a:rPr lang="zh-CN" altLang="zh-CN" sz="2400" dirty="0"/>
              <a:t>事先存放了图像文件</a:t>
            </a:r>
            <a:r>
              <a:rPr lang="en-US" altLang="zh-CN" sz="2400" dirty="0" err="1"/>
              <a:t>dukou.gif</a:t>
            </a:r>
            <a:r>
              <a:rPr lang="zh-CN" altLang="zh-CN" sz="2400" dirty="0" smtClean="0"/>
              <a:t>。</a:t>
            </a:r>
            <a:endParaRPr lang="en-US" altLang="zh-CN" sz="2400" dirty="0" smtClean="0"/>
          </a:p>
          <a:p>
            <a:pPr marL="0" indent="0">
              <a:buNone/>
            </a:pPr>
            <a:r>
              <a:rPr lang="zh-CN" altLang="zh-CN" sz="2400" dirty="0" smtClean="0"/>
              <a:t>运行</a:t>
            </a:r>
            <a:r>
              <a:rPr lang="zh-CN" altLang="zh-CN" sz="2400" dirty="0"/>
              <a:t>程序：</a:t>
            </a:r>
          </a:p>
          <a:p>
            <a:pPr marL="800100" lvl="2" indent="0">
              <a:buNone/>
            </a:pPr>
            <a:r>
              <a:rPr lang="en-US" altLang="zh-CN" dirty="0"/>
              <a:t>python  </a:t>
            </a:r>
            <a:r>
              <a:rPr lang="en-US" altLang="zh-CN" dirty="0" err="1"/>
              <a:t>ex1_5.py</a:t>
            </a:r>
            <a:endParaRPr lang="zh-CN" altLang="en-US" dirty="0"/>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101" y="3096645"/>
            <a:ext cx="2977379" cy="364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502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600" b="1" dirty="0" smtClean="0"/>
              <a:t> 1. Python</a:t>
            </a:r>
            <a:r>
              <a:rPr lang="zh-CN" altLang="en-US" sz="3600" b="1" dirty="0"/>
              <a:t>的下载和安装 </a:t>
            </a:r>
          </a:p>
        </p:txBody>
      </p:sp>
      <p:sp>
        <p:nvSpPr>
          <p:cNvPr id="3" name="内容占位符 2"/>
          <p:cNvSpPr>
            <a:spLocks noGrp="1"/>
          </p:cNvSpPr>
          <p:nvPr>
            <p:ph idx="1"/>
          </p:nvPr>
        </p:nvSpPr>
        <p:spPr>
          <a:xfrm>
            <a:off x="179512" y="1196752"/>
            <a:ext cx="8579296" cy="1180728"/>
          </a:xfrm>
        </p:spPr>
        <p:txBody>
          <a:bodyPr>
            <a:normAutofit fontScale="92500"/>
          </a:bodyPr>
          <a:lstStyle/>
          <a:p>
            <a:pPr marL="400050" lvl="1" indent="0">
              <a:buNone/>
            </a:pPr>
            <a:r>
              <a:rPr lang="zh-CN" altLang="zh-CN" dirty="0" smtClean="0"/>
              <a:t>在</a:t>
            </a:r>
            <a:r>
              <a:rPr lang="en-US" altLang="zh-CN" dirty="0"/>
              <a:t>Python</a:t>
            </a:r>
            <a:r>
              <a:rPr lang="zh-CN" altLang="zh-CN" dirty="0"/>
              <a:t>的官方</a:t>
            </a:r>
            <a:r>
              <a:rPr lang="zh-CN" altLang="zh-CN" dirty="0" smtClean="0"/>
              <a:t>网站</a:t>
            </a:r>
            <a:r>
              <a:rPr lang="en-US" altLang="zh-CN" dirty="0" smtClean="0"/>
              <a:t>https</a:t>
            </a:r>
            <a:r>
              <a:rPr lang="en-US" altLang="zh-CN" dirty="0"/>
              <a:t>://</a:t>
            </a:r>
            <a:r>
              <a:rPr lang="en-US" altLang="zh-CN" dirty="0" err="1"/>
              <a:t>www.python.org</a:t>
            </a:r>
            <a:r>
              <a:rPr lang="en-US" altLang="zh-CN" dirty="0"/>
              <a:t>/downloads</a:t>
            </a:r>
            <a:r>
              <a:rPr lang="en-US" altLang="zh-CN" dirty="0" smtClean="0"/>
              <a:t>/</a:t>
            </a:r>
          </a:p>
          <a:p>
            <a:pPr marL="400050" lvl="1" indent="0">
              <a:buNone/>
            </a:pPr>
            <a:r>
              <a:rPr lang="zh-CN" altLang="zh-CN" dirty="0" smtClean="0"/>
              <a:t>下载</a:t>
            </a:r>
            <a:r>
              <a:rPr lang="en-US" altLang="zh-CN" dirty="0"/>
              <a:t>Python</a:t>
            </a:r>
            <a:r>
              <a:rPr lang="zh-CN" altLang="zh-CN" dirty="0"/>
              <a:t>安装包</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350" y="2348880"/>
            <a:ext cx="5343898" cy="4368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06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en-US" altLang="zh-CN" sz="3600" b="1" dirty="0"/>
              <a:t>2. </a:t>
            </a:r>
            <a:r>
              <a:rPr lang="en-US" altLang="zh-CN" sz="3600" b="1" dirty="0" smtClean="0"/>
              <a:t> </a:t>
            </a:r>
            <a:r>
              <a:rPr lang="en-US" altLang="zh-CN" sz="3600" b="1" dirty="0"/>
              <a:t>Python</a:t>
            </a:r>
            <a:r>
              <a:rPr lang="zh-CN" altLang="en-US" sz="3600" b="1" dirty="0"/>
              <a:t>开发环境的配置</a:t>
            </a:r>
            <a:endParaRPr lang="zh-CN" altLang="en-US" sz="3600" dirty="0"/>
          </a:p>
        </p:txBody>
      </p:sp>
      <p:sp>
        <p:nvSpPr>
          <p:cNvPr id="3" name="内容占位符 2"/>
          <p:cNvSpPr>
            <a:spLocks noGrp="1"/>
          </p:cNvSpPr>
          <p:nvPr>
            <p:ph idx="1"/>
          </p:nvPr>
        </p:nvSpPr>
        <p:spPr>
          <a:xfrm>
            <a:off x="457200" y="1340768"/>
            <a:ext cx="8229600" cy="5400600"/>
          </a:xfrm>
        </p:spPr>
        <p:txBody>
          <a:bodyPr>
            <a:normAutofit/>
          </a:bodyPr>
          <a:lstStyle/>
          <a:p>
            <a:pPr marL="0" indent="0">
              <a:buNone/>
            </a:pPr>
            <a:r>
              <a:rPr lang="zh-CN" altLang="zh-CN" sz="2800" dirty="0"/>
              <a:t>假设</a:t>
            </a:r>
            <a:r>
              <a:rPr lang="en-US" altLang="zh-CN" sz="2800" dirty="0"/>
              <a:t>Python</a:t>
            </a:r>
            <a:r>
              <a:rPr lang="zh-CN" altLang="zh-CN" sz="2800" dirty="0"/>
              <a:t>系统安装在“</a:t>
            </a:r>
            <a:r>
              <a:rPr lang="en-US" altLang="zh-CN" sz="2800" dirty="0"/>
              <a:t>C:\Python\</a:t>
            </a:r>
            <a:r>
              <a:rPr lang="zh-CN" altLang="zh-CN" sz="2800" dirty="0"/>
              <a:t>”目录下</a:t>
            </a:r>
            <a:r>
              <a:rPr lang="zh-CN" altLang="zh-CN" sz="2800" dirty="0" smtClean="0"/>
              <a:t>。</a:t>
            </a:r>
            <a:endParaRPr lang="en-US" altLang="zh-CN" sz="2800" dirty="0" smtClean="0"/>
          </a:p>
          <a:p>
            <a:pPr marL="0" indent="0">
              <a:buNone/>
            </a:pPr>
            <a:endParaRPr lang="en-US" altLang="zh-CN" sz="2800" dirty="0" smtClean="0"/>
          </a:p>
          <a:p>
            <a:pPr marL="0" indent="0">
              <a:buNone/>
            </a:pPr>
            <a:r>
              <a:rPr lang="zh-CN" altLang="zh-CN" sz="2800" dirty="0"/>
              <a:t>在</a:t>
            </a:r>
            <a:r>
              <a:rPr lang="en-US" altLang="zh-CN" sz="2800" dirty="0"/>
              <a:t>Window</a:t>
            </a:r>
            <a:r>
              <a:rPr lang="zh-CN" altLang="zh-CN" sz="2800" dirty="0"/>
              <a:t>操作系统下</a:t>
            </a:r>
            <a:r>
              <a:rPr lang="zh-CN" altLang="zh-CN" sz="2800" dirty="0" smtClean="0"/>
              <a:t>，右</a:t>
            </a:r>
            <a:r>
              <a:rPr lang="zh-CN" altLang="zh-CN" sz="2800" dirty="0"/>
              <a:t>击</a:t>
            </a:r>
            <a:r>
              <a:rPr lang="zh-CN" altLang="zh-CN" sz="2800" dirty="0" smtClean="0"/>
              <a:t>桌面上“计算机”图标→</a:t>
            </a:r>
            <a:r>
              <a:rPr lang="zh-CN" altLang="zh-CN" sz="2800" dirty="0"/>
              <a:t>选择“属性”菜单</a:t>
            </a:r>
            <a:r>
              <a:rPr lang="zh-CN" altLang="zh-CN" sz="2800" dirty="0" smtClean="0"/>
              <a:t>项</a:t>
            </a:r>
            <a:endParaRPr lang="en-US" altLang="zh-CN" sz="2800" dirty="0" smtClean="0"/>
          </a:p>
          <a:p>
            <a:pPr marL="0" indent="0">
              <a:buNone/>
            </a:pPr>
            <a:r>
              <a:rPr lang="zh-CN" altLang="zh-CN" sz="2800" dirty="0" smtClean="0"/>
              <a:t>→</a:t>
            </a:r>
            <a:r>
              <a:rPr lang="zh-CN" altLang="zh-CN" sz="2800" dirty="0"/>
              <a:t>选择“高级系统设置”</a:t>
            </a:r>
            <a:r>
              <a:rPr lang="zh-CN" altLang="zh-CN" sz="2800" dirty="0" smtClean="0"/>
              <a:t>项</a:t>
            </a:r>
            <a:endParaRPr lang="en-US" altLang="zh-CN" sz="2800" dirty="0" smtClean="0"/>
          </a:p>
          <a:p>
            <a:pPr marL="0" indent="0">
              <a:buNone/>
            </a:pPr>
            <a:r>
              <a:rPr lang="zh-CN" altLang="zh-CN" sz="2800" dirty="0" smtClean="0"/>
              <a:t>→</a:t>
            </a:r>
            <a:r>
              <a:rPr lang="zh-CN" altLang="zh-CN" sz="2800" dirty="0"/>
              <a:t>选择“高级”选项</a:t>
            </a:r>
            <a:r>
              <a:rPr lang="zh-CN" altLang="zh-CN" sz="2800" dirty="0" smtClean="0"/>
              <a:t>卡</a:t>
            </a:r>
            <a:endParaRPr lang="en-US" altLang="zh-CN" sz="2800" dirty="0" smtClean="0"/>
          </a:p>
          <a:p>
            <a:pPr marL="0" indent="0">
              <a:buNone/>
            </a:pPr>
            <a:r>
              <a:rPr lang="zh-CN" altLang="zh-CN" sz="2800" dirty="0" smtClean="0"/>
              <a:t>→</a:t>
            </a:r>
            <a:r>
              <a:rPr lang="zh-CN" altLang="zh-CN" sz="2800" dirty="0"/>
              <a:t>单击“环境变量”按钮</a:t>
            </a:r>
            <a:r>
              <a:rPr lang="zh-CN" altLang="zh-CN" sz="2800" dirty="0" smtClean="0"/>
              <a:t>，</a:t>
            </a:r>
            <a:endParaRPr lang="en-US" altLang="zh-CN" sz="2800" dirty="0" smtClean="0"/>
          </a:p>
          <a:p>
            <a:pPr marL="0" indent="0">
              <a:buNone/>
            </a:pPr>
            <a:r>
              <a:rPr lang="zh-CN" altLang="zh-CN" sz="2800" dirty="0"/>
              <a:t>→</a:t>
            </a:r>
            <a:r>
              <a:rPr lang="zh-CN" altLang="zh-CN" sz="2800" dirty="0" smtClean="0"/>
              <a:t>选择</a:t>
            </a:r>
            <a:r>
              <a:rPr lang="zh-CN" altLang="zh-CN" sz="2800" dirty="0"/>
              <a:t>“系统变量”的“</a:t>
            </a:r>
            <a:r>
              <a:rPr lang="en-US" altLang="zh-CN" sz="2800" dirty="0"/>
              <a:t>Path</a:t>
            </a:r>
            <a:r>
              <a:rPr lang="zh-CN" altLang="zh-CN" sz="2800" dirty="0"/>
              <a:t>”变量，双击该项</a:t>
            </a:r>
            <a:r>
              <a:rPr lang="zh-CN" altLang="zh-CN" sz="2800" dirty="0" smtClean="0"/>
              <a:t>，</a:t>
            </a:r>
            <a:r>
              <a:rPr lang="zh-CN" altLang="zh-CN" sz="2800" dirty="0"/>
              <a:t> →</a:t>
            </a:r>
            <a:r>
              <a:rPr lang="zh-CN" altLang="zh-CN" sz="2800" dirty="0" smtClean="0"/>
              <a:t>在</a:t>
            </a:r>
            <a:r>
              <a:rPr lang="zh-CN" altLang="zh-CN" sz="2800" dirty="0"/>
              <a:t>弹出的“编辑系统变量”对话框中其变量值填写</a:t>
            </a:r>
            <a:r>
              <a:rPr lang="en-US" altLang="zh-CN" sz="2800" dirty="0"/>
              <a:t>Python</a:t>
            </a:r>
            <a:r>
              <a:rPr lang="zh-CN" altLang="zh-CN" sz="2800" dirty="0"/>
              <a:t>的安装路径，本例其变量值为：“</a:t>
            </a:r>
            <a:r>
              <a:rPr lang="en-US" altLang="zh-CN" sz="2800" dirty="0"/>
              <a:t>C:\Python\</a:t>
            </a:r>
            <a:r>
              <a:rPr lang="zh-CN" altLang="zh-CN" sz="2800" dirty="0"/>
              <a:t>”。</a:t>
            </a:r>
            <a:endParaRPr lang="zh-CN" altLang="en-US" sz="2800" dirty="0"/>
          </a:p>
        </p:txBody>
      </p:sp>
    </p:spTree>
    <p:extLst>
      <p:ext uri="{BB962C8B-B14F-4D97-AF65-F5344CB8AC3E}">
        <p14:creationId xmlns:p14="http://schemas.microsoft.com/office/powerpoint/2010/main" val="2866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548679"/>
            <a:ext cx="4896544" cy="5035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889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 </a:t>
            </a:r>
            <a:r>
              <a:rPr lang="en-US" altLang="zh-CN" b="1" dirty="0"/>
              <a:t>Python</a:t>
            </a:r>
            <a:r>
              <a:rPr lang="zh-CN" altLang="en-US" b="1" dirty="0"/>
              <a:t>在线帮助文档</a:t>
            </a:r>
            <a:endParaRPr lang="zh-CN" altLang="en-US" dirty="0"/>
          </a:p>
        </p:txBody>
      </p:sp>
      <p:sp>
        <p:nvSpPr>
          <p:cNvPr id="3" name="内容占位符 2"/>
          <p:cNvSpPr>
            <a:spLocks noGrp="1"/>
          </p:cNvSpPr>
          <p:nvPr>
            <p:ph idx="1"/>
          </p:nvPr>
        </p:nvSpPr>
        <p:spPr>
          <a:xfrm>
            <a:off x="457200" y="1412776"/>
            <a:ext cx="8229600" cy="4713387"/>
          </a:xfrm>
        </p:spPr>
        <p:txBody>
          <a:bodyPr>
            <a:normAutofit/>
          </a:bodyPr>
          <a:lstStyle/>
          <a:p>
            <a:pPr marL="0" indent="0">
              <a:buNone/>
            </a:pPr>
            <a:r>
              <a:rPr lang="en-US" altLang="zh-CN" dirty="0" smtClean="0"/>
              <a:t> </a:t>
            </a:r>
            <a:r>
              <a:rPr lang="en-US" altLang="zh-CN" dirty="0"/>
              <a:t>python</a:t>
            </a:r>
            <a:r>
              <a:rPr lang="zh-CN" altLang="zh-CN" dirty="0"/>
              <a:t>帮助文档在</a:t>
            </a:r>
            <a:r>
              <a:rPr lang="en-US" altLang="zh-CN" dirty="0"/>
              <a:t>python</a:t>
            </a:r>
            <a:r>
              <a:rPr lang="zh-CN" altLang="zh-CN" dirty="0"/>
              <a:t>安装目录的</a:t>
            </a:r>
            <a:r>
              <a:rPr lang="en-US" altLang="zh-CN" dirty="0"/>
              <a:t>doc</a:t>
            </a:r>
            <a:r>
              <a:rPr lang="zh-CN" altLang="zh-CN" dirty="0"/>
              <a:t>文件夹下，双击即可打开。</a:t>
            </a:r>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92896"/>
            <a:ext cx="527685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756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852936"/>
            <a:ext cx="8229600" cy="1143000"/>
          </a:xfrm>
          <a:ln w="50800">
            <a:solidFill>
              <a:srgbClr val="000066"/>
            </a:solidFill>
          </a:ln>
          <a:effectLst>
            <a:outerShdw blurRad="50800" dist="38100" dir="2700000" algn="tl" rotWithShape="0">
              <a:prstClr val="black">
                <a:alpha val="40000"/>
              </a:prstClr>
            </a:outerShdw>
          </a:effectLst>
          <a:scene3d>
            <a:camera prst="orthographicFront"/>
            <a:lightRig rig="threePt" dir="t"/>
          </a:scene3d>
          <a:sp3d>
            <a:bevelT/>
          </a:sp3d>
        </p:spPr>
        <p:txBody>
          <a:bodyPr>
            <a:normAutofit/>
          </a:bodyPr>
          <a:lstStyle/>
          <a:p>
            <a:r>
              <a:rPr lang="en-US" altLang="zh-CN" b="1" dirty="0" smtClean="0"/>
              <a:t>1.2  </a:t>
            </a:r>
            <a:r>
              <a:rPr lang="zh-CN" altLang="zh-CN" b="1" dirty="0" smtClean="0"/>
              <a:t>运行</a:t>
            </a:r>
            <a:r>
              <a:rPr lang="en-US" altLang="zh-CN" b="1" dirty="0"/>
              <a:t>Python</a:t>
            </a:r>
            <a:r>
              <a:rPr lang="zh-CN" altLang="zh-CN" b="1" dirty="0"/>
              <a:t>程序</a:t>
            </a:r>
            <a:endParaRPr lang="zh-CN" altLang="en-US" b="1" dirty="0"/>
          </a:p>
        </p:txBody>
      </p:sp>
    </p:spTree>
    <p:extLst>
      <p:ext uri="{BB962C8B-B14F-4D97-AF65-F5344CB8AC3E}">
        <p14:creationId xmlns:p14="http://schemas.microsoft.com/office/powerpoint/2010/main" val="860232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864096"/>
          </a:xfrm>
        </p:spPr>
        <p:txBody>
          <a:bodyPr>
            <a:normAutofit/>
          </a:bodyPr>
          <a:lstStyle/>
          <a:p>
            <a:r>
              <a:rPr lang="en-US" altLang="zh-CN" sz="3600" b="1" dirty="0" smtClean="0"/>
              <a:t>1.2.1  </a:t>
            </a:r>
            <a:r>
              <a:rPr lang="zh-CN" altLang="zh-CN" sz="3600" b="1" dirty="0" smtClean="0"/>
              <a:t>运行</a:t>
            </a:r>
            <a:r>
              <a:rPr lang="en-US" altLang="zh-CN" sz="3600" b="1" dirty="0"/>
              <a:t>Python</a:t>
            </a:r>
            <a:r>
              <a:rPr lang="zh-CN" altLang="zh-CN" sz="3600" b="1" dirty="0"/>
              <a:t>的方式</a:t>
            </a:r>
            <a:endParaRPr lang="zh-CN" altLang="en-US" sz="3600" dirty="0"/>
          </a:p>
        </p:txBody>
      </p:sp>
      <p:sp>
        <p:nvSpPr>
          <p:cNvPr id="3" name="内容占位符 2"/>
          <p:cNvSpPr>
            <a:spLocks noGrp="1"/>
          </p:cNvSpPr>
          <p:nvPr>
            <p:ph idx="1"/>
          </p:nvPr>
        </p:nvSpPr>
        <p:spPr>
          <a:xfrm>
            <a:off x="539552" y="1196752"/>
            <a:ext cx="8229600" cy="4886003"/>
          </a:xfrm>
        </p:spPr>
        <p:txBody>
          <a:bodyPr>
            <a:normAutofit/>
          </a:bodyPr>
          <a:lstStyle/>
          <a:p>
            <a:pPr marL="0" indent="0">
              <a:buNone/>
            </a:pPr>
            <a:r>
              <a:rPr lang="zh-CN" altLang="en-US" sz="2800" b="1" dirty="0"/>
              <a:t> 运行</a:t>
            </a:r>
            <a:r>
              <a:rPr lang="en-US" altLang="zh-CN" sz="2800" b="1" dirty="0"/>
              <a:t>Python</a:t>
            </a:r>
            <a:r>
              <a:rPr lang="zh-CN" altLang="en-US" sz="2800" b="1" dirty="0"/>
              <a:t>有两种方式</a:t>
            </a:r>
            <a:r>
              <a:rPr lang="zh-CN" altLang="en-US" sz="2800" b="1" dirty="0" smtClean="0"/>
              <a:t>：</a:t>
            </a:r>
            <a:endParaRPr lang="en-US" altLang="zh-CN" sz="2800" b="1" dirty="0" smtClean="0"/>
          </a:p>
          <a:p>
            <a:pPr marL="800100" lvl="2" indent="0">
              <a:buNone/>
            </a:pPr>
            <a:r>
              <a:rPr lang="zh-CN" altLang="en-US" sz="2800" b="1" dirty="0" smtClean="0"/>
              <a:t>一</a:t>
            </a:r>
            <a:r>
              <a:rPr lang="zh-CN" altLang="en-US" sz="2800" b="1" dirty="0"/>
              <a:t>种是命令行的交互方式</a:t>
            </a:r>
            <a:r>
              <a:rPr lang="zh-CN" altLang="en-US" sz="2800" b="1" dirty="0" smtClean="0"/>
              <a:t>，</a:t>
            </a:r>
            <a:endParaRPr lang="en-US" altLang="zh-CN" sz="2800" b="1" dirty="0" smtClean="0"/>
          </a:p>
          <a:p>
            <a:pPr marL="800100" lvl="2" indent="0">
              <a:buNone/>
            </a:pPr>
            <a:r>
              <a:rPr lang="zh-CN" altLang="en-US" sz="2800" b="1" dirty="0" smtClean="0"/>
              <a:t>另</a:t>
            </a:r>
            <a:r>
              <a:rPr lang="zh-CN" altLang="en-US" sz="2800" b="1" dirty="0"/>
              <a:t>一种是使用源程序文件方式</a:t>
            </a:r>
            <a:r>
              <a:rPr lang="zh-CN" altLang="en-US" sz="2800" b="1" dirty="0" smtClean="0"/>
              <a:t>。</a:t>
            </a:r>
            <a:endParaRPr lang="en-US" altLang="zh-CN" sz="2000" b="1" dirty="0"/>
          </a:p>
          <a:p>
            <a:pPr marL="0" indent="0">
              <a:buNone/>
            </a:pPr>
            <a:endParaRPr lang="en-US" altLang="zh-CN" sz="2800" b="1" dirty="0" smtClean="0"/>
          </a:p>
          <a:p>
            <a:pPr marL="0" indent="0">
              <a:buNone/>
            </a:pPr>
            <a:r>
              <a:rPr lang="en-US" altLang="zh-CN" sz="2800" b="1" dirty="0" smtClean="0"/>
              <a:t>1. </a:t>
            </a:r>
            <a:r>
              <a:rPr lang="zh-CN" altLang="en-US" sz="2800" b="1" dirty="0" smtClean="0"/>
              <a:t>命令行交互方式</a:t>
            </a:r>
            <a:endParaRPr lang="en-US" altLang="zh-CN" sz="2800" b="1" dirty="0" smtClean="0"/>
          </a:p>
          <a:p>
            <a:pPr marL="0" indent="0">
              <a:buNone/>
            </a:pPr>
            <a:r>
              <a:rPr lang="zh-CN" altLang="en-US" sz="2800" b="1" dirty="0"/>
              <a:t>从</a:t>
            </a:r>
            <a:r>
              <a:rPr lang="en-US" altLang="zh-CN" sz="2800" b="1" dirty="0" smtClean="0"/>
              <a:t>Windows【</a:t>
            </a:r>
            <a:r>
              <a:rPr lang="zh-CN" altLang="en-US" sz="2800" b="1" dirty="0"/>
              <a:t>开始</a:t>
            </a:r>
            <a:r>
              <a:rPr lang="en-US" altLang="zh-CN" sz="2800" b="1" dirty="0"/>
              <a:t>】</a:t>
            </a:r>
            <a:r>
              <a:rPr lang="zh-CN" altLang="en-US" sz="2800" b="1" dirty="0"/>
              <a:t>按钮 </a:t>
            </a:r>
            <a:r>
              <a:rPr lang="en-US" altLang="zh-CN" sz="2800" b="1" dirty="0"/>
              <a:t>-&gt;“</a:t>
            </a:r>
            <a:r>
              <a:rPr lang="zh-CN" altLang="en-US" sz="2800" b="1" dirty="0"/>
              <a:t>所有程序”</a:t>
            </a:r>
            <a:r>
              <a:rPr lang="en-US" altLang="zh-CN" sz="2800" b="1" dirty="0"/>
              <a:t>-&gt;“Python”</a:t>
            </a:r>
            <a:r>
              <a:rPr lang="zh-CN" altLang="en-US" sz="2800" b="1" dirty="0"/>
              <a:t>项 </a:t>
            </a:r>
            <a:r>
              <a:rPr lang="en-US" altLang="zh-CN" sz="2800" b="1" dirty="0"/>
              <a:t>-&gt; “IDLE”</a:t>
            </a:r>
            <a:r>
              <a:rPr lang="zh-CN" altLang="en-US" sz="2800" b="1" dirty="0"/>
              <a:t>项，启动</a:t>
            </a:r>
            <a:r>
              <a:rPr lang="en-US" altLang="zh-CN" sz="2800" b="1" dirty="0"/>
              <a:t>Python</a:t>
            </a:r>
            <a:r>
              <a:rPr lang="zh-CN" altLang="en-US" sz="2800" b="1" dirty="0"/>
              <a:t>运行运行环境，进入交互编程方式</a:t>
            </a:r>
            <a:r>
              <a:rPr lang="zh-CN" altLang="en-US" sz="2800" b="1" dirty="0" smtClean="0"/>
              <a:t>。</a:t>
            </a:r>
            <a:endParaRPr lang="zh-CN" altLang="en-US" sz="2800" b="1" dirty="0"/>
          </a:p>
        </p:txBody>
      </p:sp>
    </p:spTree>
    <p:extLst>
      <p:ext uri="{BB962C8B-B14F-4D97-AF65-F5344CB8AC3E}">
        <p14:creationId xmlns:p14="http://schemas.microsoft.com/office/powerpoint/2010/main" val="3138871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1714202"/>
          </a:xfrm>
        </p:spPr>
        <p:txBody>
          <a:bodyPr>
            <a:noAutofit/>
          </a:bodyPr>
          <a:lstStyle/>
          <a:p>
            <a:pPr marL="0" indent="0"/>
            <a:r>
              <a:rPr lang="zh-CN" altLang="en-US" sz="2800" b="1" dirty="0"/>
              <a:t>在</a:t>
            </a:r>
            <a:r>
              <a:rPr lang="en-US" altLang="zh-CN" sz="2800" b="1" dirty="0"/>
              <a:t>IDLE</a:t>
            </a:r>
            <a:r>
              <a:rPr lang="zh-CN" altLang="en-US" sz="2800" b="1" dirty="0"/>
              <a:t>提示符“</a:t>
            </a:r>
            <a:r>
              <a:rPr lang="en-US" altLang="zh-CN" sz="2800" b="1" dirty="0"/>
              <a:t>&gt;&gt;&gt;”</a:t>
            </a:r>
            <a:r>
              <a:rPr lang="zh-CN" altLang="en-US" sz="2800" b="1" dirty="0"/>
              <a:t>后面输入单条</a:t>
            </a:r>
            <a:r>
              <a:rPr lang="en-US" altLang="zh-CN" sz="2800" b="1" dirty="0"/>
              <a:t>Python</a:t>
            </a:r>
            <a:r>
              <a:rPr lang="zh-CN" altLang="en-US" sz="2800" b="1" dirty="0"/>
              <a:t>语句，按</a:t>
            </a:r>
            <a:r>
              <a:rPr lang="en-US" altLang="zh-CN" sz="2800" b="1" dirty="0"/>
              <a:t>【</a:t>
            </a:r>
            <a:r>
              <a:rPr lang="zh-CN" altLang="en-US" sz="2800" b="1" dirty="0"/>
              <a:t>回车</a:t>
            </a:r>
            <a:r>
              <a:rPr lang="en-US" altLang="zh-CN" sz="2800" b="1" dirty="0"/>
              <a:t>】</a:t>
            </a:r>
            <a:r>
              <a:rPr lang="zh-CN" altLang="en-US" sz="2800" b="1" dirty="0"/>
              <a:t>键执行该语句，马上就可以看到执行结果</a:t>
            </a:r>
            <a:r>
              <a:rPr lang="zh-CN" altLang="en-US" sz="2800" b="1" dirty="0" smtClean="0"/>
              <a:t>。</a:t>
            </a:r>
            <a:endParaRPr lang="zh-CN" altLang="en-US" sz="2800"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7048452"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148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1060</Words>
  <Application>Microsoft Office PowerPoint</Application>
  <PresentationFormat>全屏显示(4:3)</PresentationFormat>
  <Paragraphs>139</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第1章  Python语言快速入门 </vt:lpstr>
      <vt:lpstr>1.1  Python的安装与配置</vt:lpstr>
      <vt:lpstr> 1. Python的下载和安装 </vt:lpstr>
      <vt:lpstr>2.  Python开发环境的配置</vt:lpstr>
      <vt:lpstr>PowerPoint 演示文稿</vt:lpstr>
      <vt:lpstr>3. Python在线帮助文档</vt:lpstr>
      <vt:lpstr>1.2  运行Python程序</vt:lpstr>
      <vt:lpstr>1.2.1  运行Python的方式</vt:lpstr>
      <vt:lpstr>在IDLE提示符“&gt;&gt;&gt;”后面输入单条Python语句，按【回车】键执行该语句，马上就可以看到执行结果。</vt:lpstr>
      <vt:lpstr>PowerPoint 演示文稿</vt:lpstr>
      <vt:lpstr>PowerPoint 演示文稿</vt:lpstr>
      <vt:lpstr>PowerPoint 演示文稿</vt:lpstr>
      <vt:lpstr>（2） 运行程序</vt:lpstr>
      <vt:lpstr>1.2.2  Python编写规范</vt:lpstr>
      <vt:lpstr>PowerPoint 演示文稿</vt:lpstr>
      <vt:lpstr>PowerPoint 演示文稿</vt:lpstr>
      <vt:lpstr>PowerPoint 演示文稿</vt:lpstr>
      <vt:lpstr>1.3  编写简单的Python程序</vt:lpstr>
      <vt:lpstr>【例1-1】在命令窗口中显示输出内容的程序。     编写源程序如下：  str = 'Python 语言入门很简单。\n明白了吗?'   print (str)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跨平台移动Web基础知识</dc:title>
  <dc:creator>zsm8</dc:creator>
  <cp:lastModifiedBy>hp480</cp:lastModifiedBy>
  <cp:revision>31</cp:revision>
  <dcterms:created xsi:type="dcterms:W3CDTF">2017-08-15T10:54:24Z</dcterms:created>
  <dcterms:modified xsi:type="dcterms:W3CDTF">2018-05-26T12:19:59Z</dcterms:modified>
</cp:coreProperties>
</file>