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257" r:id="rId3"/>
    <p:sldId id="258" r:id="rId4"/>
    <p:sldId id="259" r:id="rId5"/>
    <p:sldId id="260" r:id="rId6"/>
    <p:sldId id="264" r:id="rId7"/>
    <p:sldId id="265" r:id="rId8"/>
    <p:sldId id="261" r:id="rId9"/>
    <p:sldId id="266" r:id="rId10"/>
    <p:sldId id="267" r:id="rId11"/>
    <p:sldId id="263" r:id="rId12"/>
    <p:sldId id="269" r:id="rId13"/>
    <p:sldId id="270" r:id="rId14"/>
    <p:sldId id="271" r:id="rId15"/>
    <p:sldId id="273" r:id="rId16"/>
    <p:sldId id="268" r:id="rId17"/>
    <p:sldId id="272" r:id="rId18"/>
    <p:sldId id="274" r:id="rId19"/>
    <p:sldId id="275" r:id="rId20"/>
    <p:sldId id="276" r:id="rId21"/>
    <p:sldId id="277" r:id="rId22"/>
    <p:sldId id="278" r:id="rId23"/>
    <p:sldId id="279" r:id="rId24"/>
    <p:sldId id="280" r:id="rId25"/>
    <p:sldId id="282" r:id="rId26"/>
    <p:sldId id="283" r:id="rId27"/>
    <p:sldId id="284" r:id="rId28"/>
    <p:sldId id="285" r:id="rId29"/>
    <p:sldId id="286" r:id="rId30"/>
    <p:sldId id="287" r:id="rId31"/>
    <p:sldId id="288" r:id="rId32"/>
    <p:sldId id="289" r:id="rId33"/>
    <p:sldId id="281" r:id="rId34"/>
    <p:sldId id="290" r:id="rId35"/>
    <p:sldId id="291" r:id="rId36"/>
    <p:sldId id="294" r:id="rId37"/>
    <p:sldId id="292" r:id="rId38"/>
    <p:sldId id="293" r:id="rId39"/>
    <p:sldId id="296" r:id="rId40"/>
    <p:sldId id="297" r:id="rId41"/>
    <p:sldId id="298" r:id="rId42"/>
    <p:sldId id="299" r:id="rId43"/>
    <p:sldId id="302" r:id="rId44"/>
    <p:sldId id="301"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256" autoAdjust="0"/>
  </p:normalViewPr>
  <p:slideViewPr>
    <p:cSldViewPr>
      <p:cViewPr varScale="1">
        <p:scale>
          <a:sx n="61" d="100"/>
          <a:sy n="61" d="100"/>
        </p:scale>
        <p:origin x="-178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6B0BA3-A57E-43C6-B527-0BD2C63FC94D}" type="datetimeFigureOut">
              <a:rPr lang="zh-CN" altLang="en-US" smtClean="0"/>
              <a:t>2020/4/3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BDEDAB-9EFD-4B99-A603-62176D6F9CD3}" type="slidenum">
              <a:rPr lang="zh-CN" altLang="en-US" smtClean="0"/>
              <a:t>‹#›</a:t>
            </a:fld>
            <a:endParaRPr lang="zh-CN" altLang="en-US"/>
          </a:p>
        </p:txBody>
      </p:sp>
    </p:spTree>
    <p:extLst>
      <p:ext uri="{BB962C8B-B14F-4D97-AF65-F5344CB8AC3E}">
        <p14:creationId xmlns:p14="http://schemas.microsoft.com/office/powerpoint/2010/main" val="1016879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5. </a:t>
            </a:r>
            <a:r>
              <a:rPr lang="zh-CN" altLang="zh-CN" sz="1200" kern="1200" dirty="0" smtClean="0">
                <a:solidFill>
                  <a:schemeClr val="tx1"/>
                </a:solidFill>
                <a:effectLst/>
                <a:latin typeface="+mn-lt"/>
                <a:ea typeface="+mn-ea"/>
                <a:cs typeface="+mn-cs"/>
              </a:rPr>
              <a:t>机器学习模块</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ex9_12_Learning.py</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from math import log</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import operator</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import pickle</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函数说明</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计算给定数据集的经验熵</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香农熵</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Parameters: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dataSet</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数据集</a:t>
            </a:r>
          </a:p>
          <a:p>
            <a:r>
              <a:rPr lang="en-US" altLang="zh-CN" sz="1200" kern="1200" dirty="0" smtClean="0">
                <a:solidFill>
                  <a:schemeClr val="tx1"/>
                </a:solidFill>
                <a:effectLst/>
                <a:latin typeface="+mn-lt"/>
                <a:ea typeface="+mn-ea"/>
                <a:cs typeface="+mn-cs"/>
              </a:rPr>
              <a:t>Returns: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shannonEnt</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经验熵</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香农熵</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def</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calcShannonEnt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dataSet</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numEntires</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len</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dataSet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返回数据集的行数</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labelCounts</a:t>
            </a:r>
            <a:r>
              <a:rPr lang="en-US" altLang="zh-CN" sz="1200" kern="1200" dirty="0" smtClean="0">
                <a:solidFill>
                  <a:schemeClr val="tx1"/>
                </a:solidFill>
                <a:effectLst/>
                <a:latin typeface="+mn-lt"/>
                <a:ea typeface="+mn-ea"/>
                <a:cs typeface="+mn-cs"/>
              </a:rPr>
              <a:t> = {}                    #</a:t>
            </a:r>
            <a:r>
              <a:rPr lang="zh-CN" altLang="zh-CN" sz="1200" kern="1200" dirty="0" smtClean="0">
                <a:solidFill>
                  <a:schemeClr val="tx1"/>
                </a:solidFill>
                <a:effectLst/>
                <a:latin typeface="+mn-lt"/>
                <a:ea typeface="+mn-ea"/>
                <a:cs typeface="+mn-cs"/>
              </a:rPr>
              <a:t>保存每个标签</a:t>
            </a:r>
            <a:r>
              <a:rPr lang="en-US" altLang="zh-CN" sz="1200" kern="1200" dirty="0" smtClean="0">
                <a:solidFill>
                  <a:schemeClr val="tx1"/>
                </a:solidFill>
                <a:effectLst/>
                <a:latin typeface="+mn-lt"/>
                <a:ea typeface="+mn-ea"/>
                <a:cs typeface="+mn-cs"/>
              </a:rPr>
              <a:t>(Label)</a:t>
            </a:r>
            <a:r>
              <a:rPr lang="zh-CN" altLang="zh-CN" sz="1200" kern="1200" dirty="0" smtClean="0">
                <a:solidFill>
                  <a:schemeClr val="tx1"/>
                </a:solidFill>
                <a:effectLst/>
                <a:latin typeface="+mn-lt"/>
                <a:ea typeface="+mn-ea"/>
                <a:cs typeface="+mn-cs"/>
              </a:rPr>
              <a:t>出现次数的字典</a:t>
            </a:r>
          </a:p>
          <a:p>
            <a:r>
              <a:rPr lang="en-US" altLang="zh-CN" sz="1200" kern="1200" dirty="0" smtClean="0">
                <a:solidFill>
                  <a:schemeClr val="tx1"/>
                </a:solidFill>
                <a:effectLst/>
                <a:latin typeface="+mn-lt"/>
                <a:ea typeface="+mn-ea"/>
                <a:cs typeface="+mn-cs"/>
              </a:rPr>
              <a:t>    for </a:t>
            </a:r>
            <a:r>
              <a:rPr lang="en-US" altLang="zh-CN" sz="1200" kern="1200" dirty="0" err="1" smtClean="0">
                <a:solidFill>
                  <a:schemeClr val="tx1"/>
                </a:solidFill>
                <a:effectLst/>
                <a:latin typeface="+mn-lt"/>
                <a:ea typeface="+mn-ea"/>
                <a:cs typeface="+mn-cs"/>
              </a:rPr>
              <a:t>featVec</a:t>
            </a:r>
            <a:r>
              <a:rPr lang="en-US" altLang="zh-CN" sz="1200" kern="1200" dirty="0" smtClean="0">
                <a:solidFill>
                  <a:schemeClr val="tx1"/>
                </a:solidFill>
                <a:effectLst/>
                <a:latin typeface="+mn-lt"/>
                <a:ea typeface="+mn-ea"/>
                <a:cs typeface="+mn-cs"/>
              </a:rPr>
              <a:t> in </a:t>
            </a:r>
            <a:r>
              <a:rPr lang="en-US" altLang="zh-CN" sz="1200" kern="1200" dirty="0" err="1" smtClean="0">
                <a:solidFill>
                  <a:schemeClr val="tx1"/>
                </a:solidFill>
                <a:effectLst/>
                <a:latin typeface="+mn-lt"/>
                <a:ea typeface="+mn-ea"/>
                <a:cs typeface="+mn-cs"/>
              </a:rPr>
              <a:t>dataSet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对每组特征向量进行统计</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currentLabel</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featVec</a:t>
            </a:r>
            <a:r>
              <a:rPr lang="en-US" altLang="zh-CN" sz="1200" kern="1200" dirty="0" smtClean="0">
                <a:solidFill>
                  <a:schemeClr val="tx1"/>
                </a:solidFill>
                <a:effectLst/>
                <a:latin typeface="+mn-lt"/>
                <a:ea typeface="+mn-ea"/>
                <a:cs typeface="+mn-cs"/>
              </a:rPr>
              <a:t>[-1]      #</a:t>
            </a:r>
            <a:r>
              <a:rPr lang="zh-CN" altLang="zh-CN" sz="1200" kern="1200" dirty="0" smtClean="0">
                <a:solidFill>
                  <a:schemeClr val="tx1"/>
                </a:solidFill>
                <a:effectLst/>
                <a:latin typeface="+mn-lt"/>
                <a:ea typeface="+mn-ea"/>
                <a:cs typeface="+mn-cs"/>
              </a:rPr>
              <a:t>提取标签</a:t>
            </a:r>
            <a:r>
              <a:rPr lang="en-US" altLang="zh-CN" sz="1200" kern="1200" dirty="0" smtClean="0">
                <a:solidFill>
                  <a:schemeClr val="tx1"/>
                </a:solidFill>
                <a:effectLst/>
                <a:latin typeface="+mn-lt"/>
                <a:ea typeface="+mn-ea"/>
                <a:cs typeface="+mn-cs"/>
              </a:rPr>
              <a:t>(Label)</a:t>
            </a:r>
            <a:r>
              <a:rPr lang="zh-CN" altLang="zh-CN" sz="1200" kern="1200" dirty="0" smtClean="0">
                <a:solidFill>
                  <a:schemeClr val="tx1"/>
                </a:solidFill>
                <a:effectLst/>
                <a:latin typeface="+mn-lt"/>
                <a:ea typeface="+mn-ea"/>
                <a:cs typeface="+mn-cs"/>
              </a:rPr>
              <a:t>信息</a:t>
            </a:r>
          </a:p>
          <a:p>
            <a:r>
              <a:rPr lang="en-US" altLang="zh-CN" sz="1200" kern="1200" dirty="0" smtClean="0">
                <a:solidFill>
                  <a:schemeClr val="tx1"/>
                </a:solidFill>
                <a:effectLst/>
                <a:latin typeface="+mn-lt"/>
                <a:ea typeface="+mn-ea"/>
                <a:cs typeface="+mn-cs"/>
              </a:rPr>
              <a:t>        if </a:t>
            </a:r>
            <a:r>
              <a:rPr lang="en-US" altLang="zh-CN" sz="1200" kern="1200" dirty="0" err="1" smtClean="0">
                <a:solidFill>
                  <a:schemeClr val="tx1"/>
                </a:solidFill>
                <a:effectLst/>
                <a:latin typeface="+mn-lt"/>
                <a:ea typeface="+mn-ea"/>
                <a:cs typeface="+mn-cs"/>
              </a:rPr>
              <a:t>currentLabel</a:t>
            </a:r>
            <a:r>
              <a:rPr lang="en-US" altLang="zh-CN" sz="1200" kern="1200" dirty="0" smtClean="0">
                <a:solidFill>
                  <a:schemeClr val="tx1"/>
                </a:solidFill>
                <a:effectLst/>
                <a:latin typeface="+mn-lt"/>
                <a:ea typeface="+mn-ea"/>
                <a:cs typeface="+mn-cs"/>
              </a:rPr>
              <a:t> not in </a:t>
            </a:r>
            <a:r>
              <a:rPr lang="en-US" altLang="zh-CN" sz="1200" kern="1200" dirty="0" err="1" smtClean="0">
                <a:solidFill>
                  <a:schemeClr val="tx1"/>
                </a:solidFill>
                <a:effectLst/>
                <a:latin typeface="+mn-lt"/>
                <a:ea typeface="+mn-ea"/>
                <a:cs typeface="+mn-cs"/>
              </a:rPr>
              <a:t>labelCounts.keys</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如果标签没有放入统计次数的字典</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添加进去</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labelCounts</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currentLabel</a:t>
            </a:r>
            <a:r>
              <a:rPr lang="en-US" altLang="zh-CN" sz="1200" kern="1200" dirty="0" smtClean="0">
                <a:solidFill>
                  <a:schemeClr val="tx1"/>
                </a:solidFill>
                <a:effectLst/>
                <a:latin typeface="+mn-lt"/>
                <a:ea typeface="+mn-ea"/>
                <a:cs typeface="+mn-cs"/>
              </a:rPr>
              <a:t>] = 0</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labelCounts</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currentLabel</a:t>
            </a:r>
            <a:r>
              <a:rPr lang="en-US" altLang="zh-CN" sz="1200" kern="1200" dirty="0" smtClean="0">
                <a:solidFill>
                  <a:schemeClr val="tx1"/>
                </a:solidFill>
                <a:effectLst/>
                <a:latin typeface="+mn-lt"/>
                <a:ea typeface="+mn-ea"/>
                <a:cs typeface="+mn-cs"/>
              </a:rPr>
              <a:t>] += 1              #Label</a:t>
            </a:r>
            <a:r>
              <a:rPr lang="zh-CN" altLang="zh-CN" sz="1200" kern="1200" dirty="0" smtClean="0">
                <a:solidFill>
                  <a:schemeClr val="tx1"/>
                </a:solidFill>
                <a:effectLst/>
                <a:latin typeface="+mn-lt"/>
                <a:ea typeface="+mn-ea"/>
                <a:cs typeface="+mn-cs"/>
              </a:rPr>
              <a:t>计数</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shannonEnt</a:t>
            </a:r>
            <a:r>
              <a:rPr lang="en-US" altLang="zh-CN" sz="1200" kern="1200" dirty="0" smtClean="0">
                <a:solidFill>
                  <a:schemeClr val="tx1"/>
                </a:solidFill>
                <a:effectLst/>
                <a:latin typeface="+mn-lt"/>
                <a:ea typeface="+mn-ea"/>
                <a:cs typeface="+mn-cs"/>
              </a:rPr>
              <a:t> = 0.0                                #</a:t>
            </a:r>
            <a:r>
              <a:rPr lang="zh-CN" altLang="zh-CN" sz="1200" kern="1200" dirty="0" smtClean="0">
                <a:solidFill>
                  <a:schemeClr val="tx1"/>
                </a:solidFill>
                <a:effectLst/>
                <a:latin typeface="+mn-lt"/>
                <a:ea typeface="+mn-ea"/>
                <a:cs typeface="+mn-cs"/>
              </a:rPr>
              <a:t>经验熵</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香农熵</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for key in </a:t>
            </a:r>
            <a:r>
              <a:rPr lang="en-US" altLang="zh-CN" sz="1200" kern="1200" dirty="0" err="1" smtClean="0">
                <a:solidFill>
                  <a:schemeClr val="tx1"/>
                </a:solidFill>
                <a:effectLst/>
                <a:latin typeface="+mn-lt"/>
                <a:ea typeface="+mn-ea"/>
                <a:cs typeface="+mn-cs"/>
              </a:rPr>
              <a:t>labelCounts</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计算香农熵</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prob</a:t>
            </a:r>
            <a:r>
              <a:rPr lang="en-US" altLang="zh-CN" sz="1200" kern="1200" dirty="0" smtClean="0">
                <a:solidFill>
                  <a:schemeClr val="tx1"/>
                </a:solidFill>
                <a:effectLst/>
                <a:latin typeface="+mn-lt"/>
                <a:ea typeface="+mn-ea"/>
                <a:cs typeface="+mn-cs"/>
              </a:rPr>
              <a:t> = float(</a:t>
            </a:r>
            <a:r>
              <a:rPr lang="en-US" altLang="zh-CN" sz="1200" kern="1200" dirty="0" err="1" smtClean="0">
                <a:solidFill>
                  <a:schemeClr val="tx1"/>
                </a:solidFill>
                <a:effectLst/>
                <a:latin typeface="+mn-lt"/>
                <a:ea typeface="+mn-ea"/>
                <a:cs typeface="+mn-cs"/>
              </a:rPr>
              <a:t>labelCounts</a:t>
            </a:r>
            <a:r>
              <a:rPr lang="en-US" altLang="zh-CN" sz="1200" kern="1200" dirty="0" smtClean="0">
                <a:solidFill>
                  <a:schemeClr val="tx1"/>
                </a:solidFill>
                <a:effectLst/>
                <a:latin typeface="+mn-lt"/>
                <a:ea typeface="+mn-ea"/>
                <a:cs typeface="+mn-cs"/>
              </a:rPr>
              <a:t>[key]) / </a:t>
            </a:r>
            <a:r>
              <a:rPr lang="en-US" altLang="zh-CN" sz="1200" kern="1200" dirty="0" err="1" smtClean="0">
                <a:solidFill>
                  <a:schemeClr val="tx1"/>
                </a:solidFill>
                <a:effectLst/>
                <a:latin typeface="+mn-lt"/>
                <a:ea typeface="+mn-ea"/>
                <a:cs typeface="+mn-cs"/>
              </a:rPr>
              <a:t>numEntires</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选择该标签</a:t>
            </a:r>
            <a:r>
              <a:rPr lang="en-US" altLang="zh-CN" sz="1200" kern="1200" dirty="0" smtClean="0">
                <a:solidFill>
                  <a:schemeClr val="tx1"/>
                </a:solidFill>
                <a:effectLst/>
                <a:latin typeface="+mn-lt"/>
                <a:ea typeface="+mn-ea"/>
                <a:cs typeface="+mn-cs"/>
              </a:rPr>
              <a:t>(Label)</a:t>
            </a:r>
            <a:r>
              <a:rPr lang="zh-CN" altLang="zh-CN" sz="1200" kern="1200" dirty="0" smtClean="0">
                <a:solidFill>
                  <a:schemeClr val="tx1"/>
                </a:solidFill>
                <a:effectLst/>
                <a:latin typeface="+mn-lt"/>
                <a:ea typeface="+mn-ea"/>
                <a:cs typeface="+mn-cs"/>
              </a:rPr>
              <a:t>的概率</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shannonEnt</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prob</a:t>
            </a:r>
            <a:r>
              <a:rPr lang="en-US" altLang="zh-CN" sz="1200" kern="1200" dirty="0" smtClean="0">
                <a:solidFill>
                  <a:schemeClr val="tx1"/>
                </a:solidFill>
                <a:effectLst/>
                <a:latin typeface="+mn-lt"/>
                <a:ea typeface="+mn-ea"/>
                <a:cs typeface="+mn-cs"/>
              </a:rPr>
              <a:t> * log(</a:t>
            </a:r>
            <a:r>
              <a:rPr lang="en-US" altLang="zh-CN" sz="1200" kern="1200" dirty="0" err="1" smtClean="0">
                <a:solidFill>
                  <a:schemeClr val="tx1"/>
                </a:solidFill>
                <a:effectLst/>
                <a:latin typeface="+mn-lt"/>
                <a:ea typeface="+mn-ea"/>
                <a:cs typeface="+mn-cs"/>
              </a:rPr>
              <a:t>prob</a:t>
            </a:r>
            <a:r>
              <a:rPr lang="en-US" altLang="zh-CN" sz="1200" kern="1200" dirty="0" smtClean="0">
                <a:solidFill>
                  <a:schemeClr val="tx1"/>
                </a:solidFill>
                <a:effectLst/>
                <a:latin typeface="+mn-lt"/>
                <a:ea typeface="+mn-ea"/>
                <a:cs typeface="+mn-cs"/>
              </a:rPr>
              <a:t>, 2)           #</a:t>
            </a:r>
            <a:r>
              <a:rPr lang="zh-CN" altLang="zh-CN" sz="1200" kern="1200" dirty="0" smtClean="0">
                <a:solidFill>
                  <a:schemeClr val="tx1"/>
                </a:solidFill>
                <a:effectLst/>
                <a:latin typeface="+mn-lt"/>
                <a:ea typeface="+mn-ea"/>
                <a:cs typeface="+mn-cs"/>
              </a:rPr>
              <a:t>利用公式计算</a:t>
            </a:r>
          </a:p>
          <a:p>
            <a:r>
              <a:rPr lang="en-US" altLang="zh-CN" sz="1200" kern="1200" dirty="0" smtClean="0">
                <a:solidFill>
                  <a:schemeClr val="tx1"/>
                </a:solidFill>
                <a:effectLst/>
                <a:latin typeface="+mn-lt"/>
                <a:ea typeface="+mn-ea"/>
                <a:cs typeface="+mn-cs"/>
              </a:rPr>
              <a:t>    return </a:t>
            </a:r>
            <a:r>
              <a:rPr lang="en-US" altLang="zh-CN" sz="1200" kern="1200" dirty="0" err="1" smtClean="0">
                <a:solidFill>
                  <a:schemeClr val="tx1"/>
                </a:solidFill>
                <a:effectLst/>
                <a:latin typeface="+mn-lt"/>
                <a:ea typeface="+mn-ea"/>
                <a:cs typeface="+mn-cs"/>
              </a:rPr>
              <a:t>shannonEnt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返回经验熵</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香农熵</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函数说明</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创建测试数据集</a:t>
            </a:r>
          </a:p>
          <a:p>
            <a:r>
              <a:rPr lang="en-US" altLang="zh-CN" sz="1200" kern="1200" dirty="0" smtClean="0">
                <a:solidFill>
                  <a:schemeClr val="tx1"/>
                </a:solidFill>
                <a:effectLst/>
                <a:latin typeface="+mn-lt"/>
                <a:ea typeface="+mn-ea"/>
                <a:cs typeface="+mn-cs"/>
              </a:rPr>
              <a:t>Returns: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dataSet</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数据集</a:t>
            </a:r>
          </a:p>
          <a:p>
            <a:r>
              <a:rPr lang="en-US" altLang="zh-CN" sz="1200" kern="1200" dirty="0" smtClean="0">
                <a:solidFill>
                  <a:schemeClr val="tx1"/>
                </a:solidFill>
                <a:effectLst/>
                <a:latin typeface="+mn-lt"/>
                <a:ea typeface="+mn-ea"/>
                <a:cs typeface="+mn-cs"/>
              </a:rPr>
              <a:t>    labels - </a:t>
            </a:r>
            <a:r>
              <a:rPr lang="zh-CN" altLang="zh-CN" sz="1200" kern="1200" dirty="0" smtClean="0">
                <a:solidFill>
                  <a:schemeClr val="tx1"/>
                </a:solidFill>
                <a:effectLst/>
                <a:latin typeface="+mn-lt"/>
                <a:ea typeface="+mn-ea"/>
                <a:cs typeface="+mn-cs"/>
              </a:rPr>
              <a:t>特征标签</a:t>
            </a: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def</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createDataSet</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dataSet</a:t>
            </a:r>
            <a:r>
              <a:rPr lang="en-US" altLang="zh-CN" sz="1200" kern="1200" dirty="0" smtClean="0">
                <a:solidFill>
                  <a:schemeClr val="tx1"/>
                </a:solidFill>
                <a:effectLst/>
                <a:latin typeface="+mn-lt"/>
                <a:ea typeface="+mn-ea"/>
                <a:cs typeface="+mn-cs"/>
              </a:rPr>
              <a:t> = [[0, 0, 'no'],                      #</a:t>
            </a:r>
            <a:r>
              <a:rPr lang="zh-CN" altLang="zh-CN" sz="1200" kern="1200" dirty="0" smtClean="0">
                <a:solidFill>
                  <a:schemeClr val="tx1"/>
                </a:solidFill>
                <a:effectLst/>
                <a:latin typeface="+mn-lt"/>
                <a:ea typeface="+mn-ea"/>
                <a:cs typeface="+mn-cs"/>
              </a:rPr>
              <a:t>表</a:t>
            </a:r>
            <a:r>
              <a:rPr lang="en-US" altLang="zh-CN" sz="1200" kern="1200" dirty="0" smtClean="0">
                <a:solidFill>
                  <a:schemeClr val="tx1"/>
                </a:solidFill>
                <a:effectLst/>
                <a:latin typeface="+mn-lt"/>
                <a:ea typeface="+mn-ea"/>
                <a:cs typeface="+mn-cs"/>
              </a:rPr>
              <a:t>9.2</a:t>
            </a:r>
            <a:r>
              <a:rPr lang="zh-CN" altLang="zh-CN" sz="1200" kern="1200" dirty="0" smtClean="0">
                <a:solidFill>
                  <a:schemeClr val="tx1"/>
                </a:solidFill>
                <a:effectLst/>
                <a:latin typeface="+mn-lt"/>
                <a:ea typeface="+mn-ea"/>
                <a:cs typeface="+mn-cs"/>
              </a:rPr>
              <a:t>的数据集</a:t>
            </a:r>
          </a:p>
          <a:p>
            <a:r>
              <a:rPr lang="en-US" altLang="zh-CN" sz="1200" kern="1200" dirty="0" smtClean="0">
                <a:solidFill>
                  <a:schemeClr val="tx1"/>
                </a:solidFill>
                <a:effectLst/>
                <a:latin typeface="+mn-lt"/>
                <a:ea typeface="+mn-ea"/>
                <a:cs typeface="+mn-cs"/>
              </a:rPr>
              <a:t>               [0, 0, 'no'],</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[1, 0, 'yes'],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[1, 1, 'yes'],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[0, 0, 'no'],</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[0, 0, 'no'],</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[0, 0, 'no'],</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[1, 1, 'yes'],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[0, 1, 'yes'],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[0, 1, 'yes'],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[0, 1, 'yes'],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[0, 1, 'yes'],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[1, 0, 'yes'],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[1, 0, 'yes'],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[0, 0, 'no']]</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labels = ['</a:t>
            </a:r>
            <a:r>
              <a:rPr lang="zh-CN" altLang="zh-CN" sz="1200" kern="1200" dirty="0" smtClean="0">
                <a:solidFill>
                  <a:schemeClr val="tx1"/>
                </a:solidFill>
                <a:effectLst/>
                <a:latin typeface="+mn-lt"/>
                <a:ea typeface="+mn-ea"/>
                <a:cs typeface="+mn-cs"/>
              </a:rPr>
              <a:t>有稳定收入</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有房产</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审核结果</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特征标签</a:t>
            </a:r>
          </a:p>
          <a:p>
            <a:r>
              <a:rPr lang="en-US" altLang="zh-CN" sz="1200" kern="1200" dirty="0" smtClean="0">
                <a:solidFill>
                  <a:schemeClr val="tx1"/>
                </a:solidFill>
                <a:effectLst/>
                <a:latin typeface="+mn-lt"/>
                <a:ea typeface="+mn-ea"/>
                <a:cs typeface="+mn-cs"/>
              </a:rPr>
              <a:t>    return </a:t>
            </a:r>
            <a:r>
              <a:rPr lang="en-US" altLang="zh-CN" sz="1200" kern="1200" dirty="0" err="1" smtClean="0">
                <a:solidFill>
                  <a:schemeClr val="tx1"/>
                </a:solidFill>
                <a:effectLst/>
                <a:latin typeface="+mn-lt"/>
                <a:ea typeface="+mn-ea"/>
                <a:cs typeface="+mn-cs"/>
              </a:rPr>
              <a:t>dataSet</a:t>
            </a:r>
            <a:r>
              <a:rPr lang="en-US" altLang="zh-CN" sz="1200" kern="1200" dirty="0" smtClean="0">
                <a:solidFill>
                  <a:schemeClr val="tx1"/>
                </a:solidFill>
                <a:effectLst/>
                <a:latin typeface="+mn-lt"/>
                <a:ea typeface="+mn-ea"/>
                <a:cs typeface="+mn-cs"/>
              </a:rPr>
              <a:t>, labels                         #</a:t>
            </a:r>
            <a:r>
              <a:rPr lang="zh-CN" altLang="zh-CN" sz="1200" kern="1200" dirty="0" smtClean="0">
                <a:solidFill>
                  <a:schemeClr val="tx1"/>
                </a:solidFill>
                <a:effectLst/>
                <a:latin typeface="+mn-lt"/>
                <a:ea typeface="+mn-ea"/>
                <a:cs typeface="+mn-cs"/>
              </a:rPr>
              <a:t>返回数据集和分类属性</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函数说明</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按照给定特征划分数据集</a:t>
            </a:r>
          </a:p>
          <a:p>
            <a:r>
              <a:rPr lang="en-US" altLang="zh-CN" sz="1200" kern="1200" dirty="0" smtClean="0">
                <a:solidFill>
                  <a:schemeClr val="tx1"/>
                </a:solidFill>
                <a:effectLst/>
                <a:latin typeface="+mn-lt"/>
                <a:ea typeface="+mn-ea"/>
                <a:cs typeface="+mn-cs"/>
              </a:rPr>
              <a:t>Parameters: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dataSet</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待划分的数据集</a:t>
            </a:r>
          </a:p>
          <a:p>
            <a:r>
              <a:rPr lang="en-US" altLang="zh-CN" sz="1200" kern="1200" dirty="0" smtClean="0">
                <a:solidFill>
                  <a:schemeClr val="tx1"/>
                </a:solidFill>
                <a:effectLst/>
                <a:latin typeface="+mn-lt"/>
                <a:ea typeface="+mn-ea"/>
                <a:cs typeface="+mn-cs"/>
              </a:rPr>
              <a:t>    axis - </a:t>
            </a:r>
            <a:r>
              <a:rPr lang="zh-CN" altLang="zh-CN" sz="1200" kern="1200" dirty="0" smtClean="0">
                <a:solidFill>
                  <a:schemeClr val="tx1"/>
                </a:solidFill>
                <a:effectLst/>
                <a:latin typeface="+mn-lt"/>
                <a:ea typeface="+mn-ea"/>
                <a:cs typeface="+mn-cs"/>
              </a:rPr>
              <a:t>划分数据集的特征</a:t>
            </a:r>
          </a:p>
          <a:p>
            <a:r>
              <a:rPr lang="en-US" altLang="zh-CN" sz="1200" kern="1200" dirty="0" smtClean="0">
                <a:solidFill>
                  <a:schemeClr val="tx1"/>
                </a:solidFill>
                <a:effectLst/>
                <a:latin typeface="+mn-lt"/>
                <a:ea typeface="+mn-ea"/>
                <a:cs typeface="+mn-cs"/>
              </a:rPr>
              <a:t>    value - </a:t>
            </a:r>
            <a:r>
              <a:rPr lang="zh-CN" altLang="zh-CN" sz="1200" kern="1200" dirty="0" smtClean="0">
                <a:solidFill>
                  <a:schemeClr val="tx1"/>
                </a:solidFill>
                <a:effectLst/>
                <a:latin typeface="+mn-lt"/>
                <a:ea typeface="+mn-ea"/>
                <a:cs typeface="+mn-cs"/>
              </a:rPr>
              <a:t>需要返回的特征的值</a:t>
            </a:r>
          </a:p>
          <a:p>
            <a:r>
              <a:rPr lang="en-US" altLang="zh-CN" sz="1200" kern="1200" dirty="0" smtClean="0">
                <a:solidFill>
                  <a:schemeClr val="tx1"/>
                </a:solidFill>
                <a:effectLst/>
                <a:latin typeface="+mn-lt"/>
                <a:ea typeface="+mn-ea"/>
                <a:cs typeface="+mn-cs"/>
              </a:rPr>
              <a:t>Returns: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无</a:t>
            </a: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def</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splitDataSet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dataSet</a:t>
            </a:r>
            <a:r>
              <a:rPr lang="en-US" altLang="zh-CN" sz="1200" kern="1200" dirty="0" smtClean="0">
                <a:solidFill>
                  <a:schemeClr val="tx1"/>
                </a:solidFill>
                <a:effectLst/>
                <a:latin typeface="+mn-lt"/>
                <a:ea typeface="+mn-ea"/>
                <a:cs typeface="+mn-cs"/>
              </a:rPr>
              <a:t>, axis, value):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retDataSet</a:t>
            </a:r>
            <a:r>
              <a:rPr lang="en-US" altLang="zh-CN" sz="1200" kern="1200" dirty="0" smtClean="0">
                <a:solidFill>
                  <a:schemeClr val="tx1"/>
                </a:solidFill>
                <a:effectLst/>
                <a:latin typeface="+mn-lt"/>
                <a:ea typeface="+mn-ea"/>
                <a:cs typeface="+mn-cs"/>
              </a:rPr>
              <a:t> = []                                     #</a:t>
            </a:r>
            <a:r>
              <a:rPr lang="zh-CN" altLang="zh-CN" sz="1200" kern="1200" dirty="0" smtClean="0">
                <a:solidFill>
                  <a:schemeClr val="tx1"/>
                </a:solidFill>
                <a:effectLst/>
                <a:latin typeface="+mn-lt"/>
                <a:ea typeface="+mn-ea"/>
                <a:cs typeface="+mn-cs"/>
              </a:rPr>
              <a:t>创建返回的数据集列表</a:t>
            </a:r>
          </a:p>
          <a:p>
            <a:r>
              <a:rPr lang="en-US" altLang="zh-CN" sz="1200" kern="1200" dirty="0" smtClean="0">
                <a:solidFill>
                  <a:schemeClr val="tx1"/>
                </a:solidFill>
                <a:effectLst/>
                <a:latin typeface="+mn-lt"/>
                <a:ea typeface="+mn-ea"/>
                <a:cs typeface="+mn-cs"/>
              </a:rPr>
              <a:t>    for </a:t>
            </a:r>
            <a:r>
              <a:rPr lang="en-US" altLang="zh-CN" sz="1200" kern="1200" dirty="0" err="1" smtClean="0">
                <a:solidFill>
                  <a:schemeClr val="tx1"/>
                </a:solidFill>
                <a:effectLst/>
                <a:latin typeface="+mn-lt"/>
                <a:ea typeface="+mn-ea"/>
                <a:cs typeface="+mn-cs"/>
              </a:rPr>
              <a:t>featVec</a:t>
            </a:r>
            <a:r>
              <a:rPr lang="en-US" altLang="zh-CN" sz="1200" kern="1200" dirty="0" smtClean="0">
                <a:solidFill>
                  <a:schemeClr val="tx1"/>
                </a:solidFill>
                <a:effectLst/>
                <a:latin typeface="+mn-lt"/>
                <a:ea typeface="+mn-ea"/>
                <a:cs typeface="+mn-cs"/>
              </a:rPr>
              <a:t> in </a:t>
            </a:r>
            <a:r>
              <a:rPr lang="en-US" altLang="zh-CN" sz="1200" kern="1200" dirty="0" err="1" smtClean="0">
                <a:solidFill>
                  <a:schemeClr val="tx1"/>
                </a:solidFill>
                <a:effectLst/>
                <a:latin typeface="+mn-lt"/>
                <a:ea typeface="+mn-ea"/>
                <a:cs typeface="+mn-cs"/>
              </a:rPr>
              <a:t>dataSet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遍历数据集</a:t>
            </a:r>
          </a:p>
          <a:p>
            <a:r>
              <a:rPr lang="en-US" altLang="zh-CN" sz="1200" kern="1200" dirty="0" smtClean="0">
                <a:solidFill>
                  <a:schemeClr val="tx1"/>
                </a:solidFill>
                <a:effectLst/>
                <a:latin typeface="+mn-lt"/>
                <a:ea typeface="+mn-ea"/>
                <a:cs typeface="+mn-cs"/>
              </a:rPr>
              <a:t>        if </a:t>
            </a:r>
            <a:r>
              <a:rPr lang="en-US" altLang="zh-CN" sz="1200" kern="1200" dirty="0" err="1" smtClean="0">
                <a:solidFill>
                  <a:schemeClr val="tx1"/>
                </a:solidFill>
                <a:effectLst/>
                <a:latin typeface="+mn-lt"/>
                <a:ea typeface="+mn-ea"/>
                <a:cs typeface="+mn-cs"/>
              </a:rPr>
              <a:t>featVec</a:t>
            </a:r>
            <a:r>
              <a:rPr lang="en-US" altLang="zh-CN" sz="1200" kern="1200" dirty="0" smtClean="0">
                <a:solidFill>
                  <a:schemeClr val="tx1"/>
                </a:solidFill>
                <a:effectLst/>
                <a:latin typeface="+mn-lt"/>
                <a:ea typeface="+mn-ea"/>
                <a:cs typeface="+mn-cs"/>
              </a:rPr>
              <a:t>[axis] == value:</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reducedFeatVec</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featVec</a:t>
            </a:r>
            <a:r>
              <a:rPr lang="en-US" altLang="zh-CN" sz="1200" kern="1200" dirty="0" smtClean="0">
                <a:solidFill>
                  <a:schemeClr val="tx1"/>
                </a:solidFill>
                <a:effectLst/>
                <a:latin typeface="+mn-lt"/>
                <a:ea typeface="+mn-ea"/>
                <a:cs typeface="+mn-cs"/>
              </a:rPr>
              <a:t>[:axis]             #</a:t>
            </a:r>
            <a:r>
              <a:rPr lang="zh-CN" altLang="zh-CN" sz="1200" kern="1200" dirty="0" smtClean="0">
                <a:solidFill>
                  <a:schemeClr val="tx1"/>
                </a:solidFill>
                <a:effectLst/>
                <a:latin typeface="+mn-lt"/>
                <a:ea typeface="+mn-ea"/>
                <a:cs typeface="+mn-cs"/>
              </a:rPr>
              <a:t>去掉</a:t>
            </a:r>
            <a:r>
              <a:rPr lang="en-US" altLang="zh-CN" sz="1200" kern="1200" dirty="0" smtClean="0">
                <a:solidFill>
                  <a:schemeClr val="tx1"/>
                </a:solidFill>
                <a:effectLst/>
                <a:latin typeface="+mn-lt"/>
                <a:ea typeface="+mn-ea"/>
                <a:cs typeface="+mn-cs"/>
              </a:rPr>
              <a:t>axis</a:t>
            </a:r>
            <a:r>
              <a:rPr lang="zh-CN" altLang="zh-CN" sz="1200" kern="1200" dirty="0" smtClean="0">
                <a:solidFill>
                  <a:schemeClr val="tx1"/>
                </a:solidFill>
                <a:effectLst/>
                <a:latin typeface="+mn-lt"/>
                <a:ea typeface="+mn-ea"/>
                <a:cs typeface="+mn-cs"/>
              </a:rPr>
              <a:t>特征</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reducedFeatVec.extend</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featVec</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axis+1</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添加到返回的数据集</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retDataSet.append</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reducedFeatVec</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return </a:t>
            </a:r>
            <a:r>
              <a:rPr lang="en-US" altLang="zh-CN" sz="1200" kern="1200" dirty="0" err="1" smtClean="0">
                <a:solidFill>
                  <a:schemeClr val="tx1"/>
                </a:solidFill>
                <a:effectLst/>
                <a:latin typeface="+mn-lt"/>
                <a:ea typeface="+mn-ea"/>
                <a:cs typeface="+mn-cs"/>
              </a:rPr>
              <a:t>retDataSet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返回划分后的数据集</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函数说明</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选择最优特征</a:t>
            </a:r>
          </a:p>
          <a:p>
            <a:r>
              <a:rPr lang="en-US" altLang="zh-CN" sz="1200" kern="1200" dirty="0" smtClean="0">
                <a:solidFill>
                  <a:schemeClr val="tx1"/>
                </a:solidFill>
                <a:effectLst/>
                <a:latin typeface="+mn-lt"/>
                <a:ea typeface="+mn-ea"/>
                <a:cs typeface="+mn-cs"/>
              </a:rPr>
              <a:t>Parameters: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dataSet</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数据集</a:t>
            </a:r>
          </a:p>
          <a:p>
            <a:r>
              <a:rPr lang="en-US" altLang="zh-CN" sz="1200" kern="1200" dirty="0" smtClean="0">
                <a:solidFill>
                  <a:schemeClr val="tx1"/>
                </a:solidFill>
                <a:effectLst/>
                <a:latin typeface="+mn-lt"/>
                <a:ea typeface="+mn-ea"/>
                <a:cs typeface="+mn-cs"/>
              </a:rPr>
              <a:t>Returns: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bestFeature</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信息增益最大的</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最优</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特征的索引值</a:t>
            </a: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def</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chooseBestFeatureToSplit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dataSet</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numFeatures</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len</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dataSet</a:t>
            </a:r>
            <a:r>
              <a:rPr lang="en-US" altLang="zh-CN" sz="1200" kern="1200" dirty="0" smtClean="0">
                <a:solidFill>
                  <a:schemeClr val="tx1"/>
                </a:solidFill>
                <a:effectLst/>
                <a:latin typeface="+mn-lt"/>
                <a:ea typeface="+mn-ea"/>
                <a:cs typeface="+mn-cs"/>
              </a:rPr>
              <a:t>[0]) - 1                   #</a:t>
            </a:r>
            <a:r>
              <a:rPr lang="zh-CN" altLang="zh-CN" sz="1200" kern="1200" dirty="0" smtClean="0">
                <a:solidFill>
                  <a:schemeClr val="tx1"/>
                </a:solidFill>
                <a:effectLst/>
                <a:latin typeface="+mn-lt"/>
                <a:ea typeface="+mn-ea"/>
                <a:cs typeface="+mn-cs"/>
              </a:rPr>
              <a:t>特征数量</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baseEntropy</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calcShannonEnt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dataSet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计算数据集的香农熵</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bestInfoGain</a:t>
            </a:r>
            <a:r>
              <a:rPr lang="en-US" altLang="zh-CN" sz="1200" kern="1200" dirty="0" smtClean="0">
                <a:solidFill>
                  <a:schemeClr val="tx1"/>
                </a:solidFill>
                <a:effectLst/>
                <a:latin typeface="+mn-lt"/>
                <a:ea typeface="+mn-ea"/>
                <a:cs typeface="+mn-cs"/>
              </a:rPr>
              <a:t> = 0.0                                  #</a:t>
            </a:r>
            <a:r>
              <a:rPr lang="zh-CN" altLang="zh-CN" sz="1200" kern="1200" dirty="0" smtClean="0">
                <a:solidFill>
                  <a:schemeClr val="tx1"/>
                </a:solidFill>
                <a:effectLst/>
                <a:latin typeface="+mn-lt"/>
                <a:ea typeface="+mn-ea"/>
                <a:cs typeface="+mn-cs"/>
              </a:rPr>
              <a:t>信息增益</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bestFeature</a:t>
            </a:r>
            <a:r>
              <a:rPr lang="en-US" altLang="zh-CN" sz="1200" kern="1200" dirty="0" smtClean="0">
                <a:solidFill>
                  <a:schemeClr val="tx1"/>
                </a:solidFill>
                <a:effectLst/>
                <a:latin typeface="+mn-lt"/>
                <a:ea typeface="+mn-ea"/>
                <a:cs typeface="+mn-cs"/>
              </a:rPr>
              <a:t> = -1                                    #</a:t>
            </a:r>
            <a:r>
              <a:rPr lang="zh-CN" altLang="zh-CN" sz="1200" kern="1200" dirty="0" smtClean="0">
                <a:solidFill>
                  <a:schemeClr val="tx1"/>
                </a:solidFill>
                <a:effectLst/>
                <a:latin typeface="+mn-lt"/>
                <a:ea typeface="+mn-ea"/>
                <a:cs typeface="+mn-cs"/>
              </a:rPr>
              <a:t>最优特征的索引值</a:t>
            </a:r>
          </a:p>
          <a:p>
            <a:r>
              <a:rPr lang="en-US" altLang="zh-CN" sz="1200" kern="1200" dirty="0" smtClean="0">
                <a:solidFill>
                  <a:schemeClr val="tx1"/>
                </a:solidFill>
                <a:effectLst/>
                <a:latin typeface="+mn-lt"/>
                <a:ea typeface="+mn-ea"/>
                <a:cs typeface="+mn-cs"/>
              </a:rPr>
              <a:t>    for </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 in range(</a:t>
            </a:r>
            <a:r>
              <a:rPr lang="en-US" altLang="zh-CN" sz="1200" kern="1200" dirty="0" err="1" smtClean="0">
                <a:solidFill>
                  <a:schemeClr val="tx1"/>
                </a:solidFill>
                <a:effectLst/>
                <a:latin typeface="+mn-lt"/>
                <a:ea typeface="+mn-ea"/>
                <a:cs typeface="+mn-cs"/>
              </a:rPr>
              <a:t>numFeatures</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遍历所有特征</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获取</a:t>
            </a:r>
            <a:r>
              <a:rPr lang="en-US" altLang="zh-CN" sz="1200" kern="1200" dirty="0" err="1" smtClean="0">
                <a:solidFill>
                  <a:schemeClr val="tx1"/>
                </a:solidFill>
                <a:effectLst/>
                <a:latin typeface="+mn-lt"/>
                <a:ea typeface="+mn-ea"/>
                <a:cs typeface="+mn-cs"/>
              </a:rPr>
              <a:t>dataSet</a:t>
            </a:r>
            <a:r>
              <a:rPr lang="zh-CN" altLang="zh-CN" sz="1200" kern="1200" dirty="0" smtClean="0">
                <a:solidFill>
                  <a:schemeClr val="tx1"/>
                </a:solidFill>
                <a:effectLst/>
                <a:latin typeface="+mn-lt"/>
                <a:ea typeface="+mn-ea"/>
                <a:cs typeface="+mn-cs"/>
              </a:rPr>
              <a:t>的第</a:t>
            </a:r>
            <a:r>
              <a:rPr lang="en-US" altLang="zh-CN" sz="1200" kern="1200" dirty="0" err="1" smtClean="0">
                <a:solidFill>
                  <a:schemeClr val="tx1"/>
                </a:solidFill>
                <a:effectLst/>
                <a:latin typeface="+mn-lt"/>
                <a:ea typeface="+mn-ea"/>
                <a:cs typeface="+mn-cs"/>
              </a:rPr>
              <a:t>i</a:t>
            </a:r>
            <a:r>
              <a:rPr lang="zh-CN" altLang="zh-CN" sz="1200" kern="1200" dirty="0" smtClean="0">
                <a:solidFill>
                  <a:schemeClr val="tx1"/>
                </a:solidFill>
                <a:effectLst/>
                <a:latin typeface="+mn-lt"/>
                <a:ea typeface="+mn-ea"/>
                <a:cs typeface="+mn-cs"/>
              </a:rPr>
              <a:t>个所有特征</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featList</a:t>
            </a:r>
            <a:r>
              <a:rPr lang="en-US" altLang="zh-CN" sz="1200" kern="1200" dirty="0" smtClean="0">
                <a:solidFill>
                  <a:schemeClr val="tx1"/>
                </a:solidFill>
                <a:effectLst/>
                <a:latin typeface="+mn-lt"/>
                <a:ea typeface="+mn-ea"/>
                <a:cs typeface="+mn-cs"/>
              </a:rPr>
              <a:t> = [example[</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 for example in </a:t>
            </a:r>
            <a:r>
              <a:rPr lang="en-US" altLang="zh-CN" sz="1200" kern="1200" dirty="0" err="1" smtClean="0">
                <a:solidFill>
                  <a:schemeClr val="tx1"/>
                </a:solidFill>
                <a:effectLst/>
                <a:latin typeface="+mn-lt"/>
                <a:ea typeface="+mn-ea"/>
                <a:cs typeface="+mn-cs"/>
              </a:rPr>
              <a:t>dataSet</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uniqueVals</a:t>
            </a:r>
            <a:r>
              <a:rPr lang="en-US" altLang="zh-CN" sz="1200" kern="1200" dirty="0" smtClean="0">
                <a:solidFill>
                  <a:schemeClr val="tx1"/>
                </a:solidFill>
                <a:effectLst/>
                <a:latin typeface="+mn-lt"/>
                <a:ea typeface="+mn-ea"/>
                <a:cs typeface="+mn-cs"/>
              </a:rPr>
              <a:t> = set(</a:t>
            </a:r>
            <a:r>
              <a:rPr lang="en-US" altLang="zh-CN" sz="1200" kern="1200" dirty="0" err="1" smtClean="0">
                <a:solidFill>
                  <a:schemeClr val="tx1"/>
                </a:solidFill>
                <a:effectLst/>
                <a:latin typeface="+mn-lt"/>
                <a:ea typeface="+mn-ea"/>
                <a:cs typeface="+mn-cs"/>
              </a:rPr>
              <a:t>featList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创建</a:t>
            </a:r>
            <a:r>
              <a:rPr lang="en-US" altLang="zh-CN" sz="1200" kern="1200" dirty="0" smtClean="0">
                <a:solidFill>
                  <a:schemeClr val="tx1"/>
                </a:solidFill>
                <a:effectLst/>
                <a:latin typeface="+mn-lt"/>
                <a:ea typeface="+mn-ea"/>
                <a:cs typeface="+mn-cs"/>
              </a:rPr>
              <a:t>set</a:t>
            </a:r>
            <a:r>
              <a:rPr lang="zh-CN" altLang="zh-CN" sz="1200" kern="1200" dirty="0" smtClean="0">
                <a:solidFill>
                  <a:schemeClr val="tx1"/>
                </a:solidFill>
                <a:effectLst/>
                <a:latin typeface="+mn-lt"/>
                <a:ea typeface="+mn-ea"/>
                <a:cs typeface="+mn-cs"/>
              </a:rPr>
              <a:t>集合</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元素不可重复</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newEntropy</a:t>
            </a:r>
            <a:r>
              <a:rPr lang="en-US" altLang="zh-CN" sz="1200" kern="1200" dirty="0" smtClean="0">
                <a:solidFill>
                  <a:schemeClr val="tx1"/>
                </a:solidFill>
                <a:effectLst/>
                <a:latin typeface="+mn-lt"/>
                <a:ea typeface="+mn-ea"/>
                <a:cs typeface="+mn-cs"/>
              </a:rPr>
              <a:t> = 0.0                                 #</a:t>
            </a:r>
            <a:r>
              <a:rPr lang="zh-CN" altLang="zh-CN" sz="1200" kern="1200" dirty="0" smtClean="0">
                <a:solidFill>
                  <a:schemeClr val="tx1"/>
                </a:solidFill>
                <a:effectLst/>
                <a:latin typeface="+mn-lt"/>
                <a:ea typeface="+mn-ea"/>
                <a:cs typeface="+mn-cs"/>
              </a:rPr>
              <a:t>经验条件熵</a:t>
            </a:r>
          </a:p>
          <a:p>
            <a:r>
              <a:rPr lang="en-US" altLang="zh-CN" sz="1200" kern="1200" dirty="0" smtClean="0">
                <a:solidFill>
                  <a:schemeClr val="tx1"/>
                </a:solidFill>
                <a:effectLst/>
                <a:latin typeface="+mn-lt"/>
                <a:ea typeface="+mn-ea"/>
                <a:cs typeface="+mn-cs"/>
              </a:rPr>
              <a:t>        for value in </a:t>
            </a:r>
            <a:r>
              <a:rPr lang="en-US" altLang="zh-CN" sz="1200" kern="1200" dirty="0" err="1" smtClean="0">
                <a:solidFill>
                  <a:schemeClr val="tx1"/>
                </a:solidFill>
                <a:effectLst/>
                <a:latin typeface="+mn-lt"/>
                <a:ea typeface="+mn-ea"/>
                <a:cs typeface="+mn-cs"/>
              </a:rPr>
              <a:t>uniqueVals</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计算信息增益</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subDataSet</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splitDataSet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dataSet,i,value</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设置划分后的子集</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prob</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len</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subDataSet</a:t>
            </a:r>
            <a:r>
              <a:rPr lang="en-US" altLang="zh-CN" sz="1200" kern="1200" dirty="0" smtClean="0">
                <a:solidFill>
                  <a:schemeClr val="tx1"/>
                </a:solidFill>
                <a:effectLst/>
                <a:latin typeface="+mn-lt"/>
                <a:ea typeface="+mn-ea"/>
                <a:cs typeface="+mn-cs"/>
              </a:rPr>
              <a:t>) / float(</a:t>
            </a:r>
            <a:r>
              <a:rPr lang="en-US" altLang="zh-CN" sz="1200" kern="1200" dirty="0" err="1" smtClean="0">
                <a:solidFill>
                  <a:schemeClr val="tx1"/>
                </a:solidFill>
                <a:effectLst/>
                <a:latin typeface="+mn-lt"/>
                <a:ea typeface="+mn-ea"/>
                <a:cs typeface="+mn-cs"/>
              </a:rPr>
              <a:t>len</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dataSet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计算子集的概率</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newEntropy</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prob</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calcShannonEnt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subDataSet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计算经验条件熵</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infoGain</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baseEntropy</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newEntropy</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信息增益</a:t>
            </a:r>
          </a:p>
          <a:p>
            <a:r>
              <a:rPr lang="en-US" altLang="zh-CN" sz="1200" kern="1200" dirty="0" smtClean="0">
                <a:solidFill>
                  <a:schemeClr val="tx1"/>
                </a:solidFill>
                <a:effectLst/>
                <a:latin typeface="+mn-lt"/>
                <a:ea typeface="+mn-ea"/>
                <a:cs typeface="+mn-cs"/>
              </a:rPr>
              <a:t>        if (</a:t>
            </a:r>
            <a:r>
              <a:rPr lang="en-US" altLang="zh-CN" sz="1200" kern="1200" dirty="0" err="1" smtClean="0">
                <a:solidFill>
                  <a:schemeClr val="tx1"/>
                </a:solidFill>
                <a:effectLst/>
                <a:latin typeface="+mn-lt"/>
                <a:ea typeface="+mn-ea"/>
                <a:cs typeface="+mn-cs"/>
              </a:rPr>
              <a:t>infoGain</a:t>
            </a:r>
            <a:r>
              <a:rPr lang="en-US" altLang="zh-CN" sz="1200" kern="1200" dirty="0" smtClean="0">
                <a:solidFill>
                  <a:schemeClr val="tx1"/>
                </a:solidFill>
                <a:effectLst/>
                <a:latin typeface="+mn-lt"/>
                <a:ea typeface="+mn-ea"/>
                <a:cs typeface="+mn-cs"/>
              </a:rPr>
              <a:t> &gt; </a:t>
            </a:r>
            <a:r>
              <a:rPr lang="en-US" altLang="zh-CN" sz="1200" kern="1200" dirty="0" err="1" smtClean="0">
                <a:solidFill>
                  <a:schemeClr val="tx1"/>
                </a:solidFill>
                <a:effectLst/>
                <a:latin typeface="+mn-lt"/>
                <a:ea typeface="+mn-ea"/>
                <a:cs typeface="+mn-cs"/>
              </a:rPr>
              <a:t>bestInfoGain</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计算信息增益</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bestInfoGain</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infoGain</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更新信息增益，找到最大的信息增益</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bestFeature</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记录信息增益最大的特征的索引值</a:t>
            </a:r>
          </a:p>
          <a:p>
            <a:r>
              <a:rPr lang="en-US" altLang="zh-CN" sz="1200" kern="1200" dirty="0" smtClean="0">
                <a:solidFill>
                  <a:schemeClr val="tx1"/>
                </a:solidFill>
                <a:effectLst/>
                <a:latin typeface="+mn-lt"/>
                <a:ea typeface="+mn-ea"/>
                <a:cs typeface="+mn-cs"/>
              </a:rPr>
              <a:t>    return </a:t>
            </a:r>
            <a:r>
              <a:rPr lang="en-US" altLang="zh-CN" sz="1200" kern="1200" dirty="0" err="1" smtClean="0">
                <a:solidFill>
                  <a:schemeClr val="tx1"/>
                </a:solidFill>
                <a:effectLst/>
                <a:latin typeface="+mn-lt"/>
                <a:ea typeface="+mn-ea"/>
                <a:cs typeface="+mn-cs"/>
              </a:rPr>
              <a:t>bestFeature</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返回信息增益最大的特征的索引值</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函数说明</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统计</a:t>
            </a:r>
            <a:r>
              <a:rPr lang="en-US" altLang="zh-CN" sz="1200" kern="1200" dirty="0" err="1" smtClean="0">
                <a:solidFill>
                  <a:schemeClr val="tx1"/>
                </a:solidFill>
                <a:effectLst/>
                <a:latin typeface="+mn-lt"/>
                <a:ea typeface="+mn-ea"/>
                <a:cs typeface="+mn-cs"/>
              </a:rPr>
              <a:t>classList</a:t>
            </a:r>
            <a:r>
              <a:rPr lang="zh-CN" altLang="zh-CN" sz="1200" kern="1200" dirty="0" smtClean="0">
                <a:solidFill>
                  <a:schemeClr val="tx1"/>
                </a:solidFill>
                <a:effectLst/>
                <a:latin typeface="+mn-lt"/>
                <a:ea typeface="+mn-ea"/>
                <a:cs typeface="+mn-cs"/>
              </a:rPr>
              <a:t>中出现此处最多的元素</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类标签</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Parameters: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classList</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类标签列表</a:t>
            </a:r>
          </a:p>
          <a:p>
            <a:r>
              <a:rPr lang="en-US" altLang="zh-CN" sz="1200" kern="1200" dirty="0" smtClean="0">
                <a:solidFill>
                  <a:schemeClr val="tx1"/>
                </a:solidFill>
                <a:effectLst/>
                <a:latin typeface="+mn-lt"/>
                <a:ea typeface="+mn-ea"/>
                <a:cs typeface="+mn-cs"/>
              </a:rPr>
              <a:t>Returns: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sortedClassCount</a:t>
            </a:r>
            <a:r>
              <a:rPr lang="en-US" altLang="zh-CN" sz="1200" kern="1200" dirty="0" smtClean="0">
                <a:solidFill>
                  <a:schemeClr val="tx1"/>
                </a:solidFill>
                <a:effectLst/>
                <a:latin typeface="+mn-lt"/>
                <a:ea typeface="+mn-ea"/>
                <a:cs typeface="+mn-cs"/>
              </a:rPr>
              <a:t>[0][0] - </a:t>
            </a:r>
            <a:r>
              <a:rPr lang="zh-CN" altLang="zh-CN" sz="1200" kern="1200" dirty="0" smtClean="0">
                <a:solidFill>
                  <a:schemeClr val="tx1"/>
                </a:solidFill>
                <a:effectLst/>
                <a:latin typeface="+mn-lt"/>
                <a:ea typeface="+mn-ea"/>
                <a:cs typeface="+mn-cs"/>
              </a:rPr>
              <a:t>出现此处最多的元素</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类标签</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def</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majorityCnt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classList</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classCount</a:t>
            </a:r>
            <a:r>
              <a:rPr lang="en-US" altLang="zh-CN" sz="1200" kern="1200" dirty="0" smtClean="0">
                <a:solidFill>
                  <a:schemeClr val="tx1"/>
                </a:solidFill>
                <a:effectLst/>
                <a:latin typeface="+mn-lt"/>
                <a:ea typeface="+mn-ea"/>
                <a:cs typeface="+mn-cs"/>
              </a:rPr>
              <a:t> =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for vote in </a:t>
            </a:r>
            <a:r>
              <a:rPr lang="en-US" altLang="zh-CN" sz="1200" kern="1200" dirty="0" err="1" smtClean="0">
                <a:solidFill>
                  <a:schemeClr val="tx1"/>
                </a:solidFill>
                <a:effectLst/>
                <a:latin typeface="+mn-lt"/>
                <a:ea typeface="+mn-ea"/>
                <a:cs typeface="+mn-cs"/>
              </a:rPr>
              <a:t>classList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统计</a:t>
            </a:r>
            <a:r>
              <a:rPr lang="en-US" altLang="zh-CN" sz="1200" kern="1200" dirty="0" err="1" smtClean="0">
                <a:solidFill>
                  <a:schemeClr val="tx1"/>
                </a:solidFill>
                <a:effectLst/>
                <a:latin typeface="+mn-lt"/>
                <a:ea typeface="+mn-ea"/>
                <a:cs typeface="+mn-cs"/>
              </a:rPr>
              <a:t>classList</a:t>
            </a:r>
            <a:r>
              <a:rPr lang="zh-CN" altLang="zh-CN" sz="1200" kern="1200" dirty="0" smtClean="0">
                <a:solidFill>
                  <a:schemeClr val="tx1"/>
                </a:solidFill>
                <a:effectLst/>
                <a:latin typeface="+mn-lt"/>
                <a:ea typeface="+mn-ea"/>
                <a:cs typeface="+mn-cs"/>
              </a:rPr>
              <a:t>中每个元素出现的次数</a:t>
            </a:r>
          </a:p>
          <a:p>
            <a:r>
              <a:rPr lang="en-US" altLang="zh-CN" sz="1200" kern="1200" dirty="0" smtClean="0">
                <a:solidFill>
                  <a:schemeClr val="tx1"/>
                </a:solidFill>
                <a:effectLst/>
                <a:latin typeface="+mn-lt"/>
                <a:ea typeface="+mn-ea"/>
                <a:cs typeface="+mn-cs"/>
              </a:rPr>
              <a:t>        if vote not in </a:t>
            </a:r>
            <a:r>
              <a:rPr lang="en-US" altLang="zh-CN" sz="1200" kern="1200" dirty="0" err="1" smtClean="0">
                <a:solidFill>
                  <a:schemeClr val="tx1"/>
                </a:solidFill>
                <a:effectLst/>
                <a:latin typeface="+mn-lt"/>
                <a:ea typeface="+mn-ea"/>
                <a:cs typeface="+mn-cs"/>
              </a:rPr>
              <a:t>classCount.keys</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classCount</a:t>
            </a:r>
            <a:r>
              <a:rPr lang="en-US" altLang="zh-CN" sz="1200" kern="1200" dirty="0" smtClean="0">
                <a:solidFill>
                  <a:schemeClr val="tx1"/>
                </a:solidFill>
                <a:effectLst/>
                <a:latin typeface="+mn-lt"/>
                <a:ea typeface="+mn-ea"/>
                <a:cs typeface="+mn-cs"/>
              </a:rPr>
              <a:t>[vote] = 0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classCount</a:t>
            </a:r>
            <a:r>
              <a:rPr lang="en-US" altLang="zh-CN" sz="1200" kern="1200" dirty="0" smtClean="0">
                <a:solidFill>
                  <a:schemeClr val="tx1"/>
                </a:solidFill>
                <a:effectLst/>
                <a:latin typeface="+mn-lt"/>
                <a:ea typeface="+mn-ea"/>
                <a:cs typeface="+mn-cs"/>
              </a:rPr>
              <a:t>[vote] += 1</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sortedClassCount</a:t>
            </a:r>
            <a:r>
              <a:rPr lang="en-US" altLang="zh-CN" sz="1200" kern="1200" dirty="0" smtClean="0">
                <a:solidFill>
                  <a:schemeClr val="tx1"/>
                </a:solidFill>
                <a:effectLst/>
                <a:latin typeface="+mn-lt"/>
                <a:ea typeface="+mn-ea"/>
                <a:cs typeface="+mn-cs"/>
              </a:rPr>
              <a:t> = sorted(</a:t>
            </a:r>
            <a:r>
              <a:rPr lang="en-US" altLang="zh-CN" sz="1200" kern="1200" dirty="0" err="1" smtClean="0">
                <a:solidFill>
                  <a:schemeClr val="tx1"/>
                </a:solidFill>
                <a:effectLst/>
                <a:latin typeface="+mn-lt"/>
                <a:ea typeface="+mn-ea"/>
                <a:cs typeface="+mn-cs"/>
              </a:rPr>
              <a:t>classCount.items</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key = </a:t>
            </a:r>
            <a:r>
              <a:rPr lang="en-US" altLang="zh-CN" sz="1200" kern="1200" dirty="0" err="1" smtClean="0">
                <a:solidFill>
                  <a:schemeClr val="tx1"/>
                </a:solidFill>
                <a:effectLst/>
                <a:latin typeface="+mn-lt"/>
                <a:ea typeface="+mn-ea"/>
                <a:cs typeface="+mn-cs"/>
              </a:rPr>
              <a:t>operator.itemgetter</a:t>
            </a:r>
            <a:r>
              <a:rPr lang="en-US" altLang="zh-CN" sz="1200" kern="1200" dirty="0" smtClean="0">
                <a:solidFill>
                  <a:schemeClr val="tx1"/>
                </a:solidFill>
                <a:effectLst/>
                <a:latin typeface="+mn-lt"/>
                <a:ea typeface="+mn-ea"/>
                <a:cs typeface="+mn-cs"/>
              </a:rPr>
              <a:t>(1),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reverse = True)        #</a:t>
            </a:r>
            <a:r>
              <a:rPr lang="zh-CN" altLang="zh-CN" sz="1200" kern="1200" dirty="0" smtClean="0">
                <a:solidFill>
                  <a:schemeClr val="tx1"/>
                </a:solidFill>
                <a:effectLst/>
                <a:latin typeface="+mn-lt"/>
                <a:ea typeface="+mn-ea"/>
                <a:cs typeface="+mn-cs"/>
              </a:rPr>
              <a:t>根据字典的值降序排序</a:t>
            </a:r>
          </a:p>
          <a:p>
            <a:r>
              <a:rPr lang="en-US" altLang="zh-CN" sz="1200" kern="1200" dirty="0" smtClean="0">
                <a:solidFill>
                  <a:schemeClr val="tx1"/>
                </a:solidFill>
                <a:effectLst/>
                <a:latin typeface="+mn-lt"/>
                <a:ea typeface="+mn-ea"/>
                <a:cs typeface="+mn-cs"/>
              </a:rPr>
              <a:t>    return </a:t>
            </a:r>
            <a:r>
              <a:rPr lang="en-US" altLang="zh-CN" sz="1200" kern="1200" dirty="0" err="1" smtClean="0">
                <a:solidFill>
                  <a:schemeClr val="tx1"/>
                </a:solidFill>
                <a:effectLst/>
                <a:latin typeface="+mn-lt"/>
                <a:ea typeface="+mn-ea"/>
                <a:cs typeface="+mn-cs"/>
              </a:rPr>
              <a:t>sortedClassCount</a:t>
            </a:r>
            <a:r>
              <a:rPr lang="en-US" altLang="zh-CN" sz="1200" kern="1200" dirty="0" smtClean="0">
                <a:solidFill>
                  <a:schemeClr val="tx1"/>
                </a:solidFill>
                <a:effectLst/>
                <a:latin typeface="+mn-lt"/>
                <a:ea typeface="+mn-ea"/>
                <a:cs typeface="+mn-cs"/>
              </a:rPr>
              <a:t>[0][0]         #</a:t>
            </a:r>
            <a:r>
              <a:rPr lang="zh-CN" altLang="zh-CN" sz="1200" kern="1200" dirty="0" smtClean="0">
                <a:solidFill>
                  <a:schemeClr val="tx1"/>
                </a:solidFill>
                <a:effectLst/>
                <a:latin typeface="+mn-lt"/>
                <a:ea typeface="+mn-ea"/>
                <a:cs typeface="+mn-cs"/>
              </a:rPr>
              <a:t>返回</a:t>
            </a:r>
            <a:r>
              <a:rPr lang="en-US" altLang="zh-CN" sz="1200" kern="1200" dirty="0" err="1" smtClean="0">
                <a:solidFill>
                  <a:schemeClr val="tx1"/>
                </a:solidFill>
                <a:effectLst/>
                <a:latin typeface="+mn-lt"/>
                <a:ea typeface="+mn-ea"/>
                <a:cs typeface="+mn-cs"/>
              </a:rPr>
              <a:t>classList</a:t>
            </a:r>
            <a:r>
              <a:rPr lang="zh-CN" altLang="zh-CN" sz="1200" kern="1200" dirty="0" smtClean="0">
                <a:solidFill>
                  <a:schemeClr val="tx1"/>
                </a:solidFill>
                <a:effectLst/>
                <a:latin typeface="+mn-lt"/>
                <a:ea typeface="+mn-ea"/>
                <a:cs typeface="+mn-cs"/>
              </a:rPr>
              <a:t>中出现次数最多的元素</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函数说明</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创建决策树</a:t>
            </a:r>
          </a:p>
          <a:p>
            <a:r>
              <a:rPr lang="en-US" altLang="zh-CN" sz="1200" kern="1200" dirty="0" smtClean="0">
                <a:solidFill>
                  <a:schemeClr val="tx1"/>
                </a:solidFill>
                <a:effectLst/>
                <a:latin typeface="+mn-lt"/>
                <a:ea typeface="+mn-ea"/>
                <a:cs typeface="+mn-cs"/>
              </a:rPr>
              <a:t>Parameters: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dataSet</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训练数据集</a:t>
            </a:r>
          </a:p>
          <a:p>
            <a:r>
              <a:rPr lang="en-US" altLang="zh-CN" sz="1200" kern="1200" dirty="0" smtClean="0">
                <a:solidFill>
                  <a:schemeClr val="tx1"/>
                </a:solidFill>
                <a:effectLst/>
                <a:latin typeface="+mn-lt"/>
                <a:ea typeface="+mn-ea"/>
                <a:cs typeface="+mn-cs"/>
              </a:rPr>
              <a:t>    labels - </a:t>
            </a:r>
            <a:r>
              <a:rPr lang="zh-CN" altLang="zh-CN" sz="1200" kern="1200" dirty="0" smtClean="0">
                <a:solidFill>
                  <a:schemeClr val="tx1"/>
                </a:solidFill>
                <a:effectLst/>
                <a:latin typeface="+mn-lt"/>
                <a:ea typeface="+mn-ea"/>
                <a:cs typeface="+mn-cs"/>
              </a:rPr>
              <a:t>分类属性标签</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featLabels</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存储选择的最优特征标签</a:t>
            </a:r>
          </a:p>
          <a:p>
            <a:r>
              <a:rPr lang="en-US" altLang="zh-CN" sz="1200" kern="1200" dirty="0" smtClean="0">
                <a:solidFill>
                  <a:schemeClr val="tx1"/>
                </a:solidFill>
                <a:effectLst/>
                <a:latin typeface="+mn-lt"/>
                <a:ea typeface="+mn-ea"/>
                <a:cs typeface="+mn-cs"/>
              </a:rPr>
              <a:t>Returns: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myTree</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决策树</a:t>
            </a: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def</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createTree</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dataSet</a:t>
            </a:r>
            <a:r>
              <a:rPr lang="en-US" altLang="zh-CN" sz="1200" kern="1200" dirty="0" smtClean="0">
                <a:solidFill>
                  <a:schemeClr val="tx1"/>
                </a:solidFill>
                <a:effectLst/>
                <a:latin typeface="+mn-lt"/>
                <a:ea typeface="+mn-ea"/>
                <a:cs typeface="+mn-cs"/>
              </a:rPr>
              <a:t>, labels, </a:t>
            </a:r>
            <a:r>
              <a:rPr lang="en-US" altLang="zh-CN" sz="1200" kern="1200" dirty="0" err="1" smtClean="0">
                <a:solidFill>
                  <a:schemeClr val="tx1"/>
                </a:solidFill>
                <a:effectLst/>
                <a:latin typeface="+mn-lt"/>
                <a:ea typeface="+mn-ea"/>
                <a:cs typeface="+mn-cs"/>
              </a:rPr>
              <a:t>featLabels</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取分类标签</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是否放贷</a:t>
            </a:r>
            <a:r>
              <a:rPr lang="en-US" altLang="zh-CN" sz="1200" kern="1200" dirty="0" smtClean="0">
                <a:solidFill>
                  <a:schemeClr val="tx1"/>
                </a:solidFill>
                <a:effectLst/>
                <a:latin typeface="+mn-lt"/>
                <a:ea typeface="+mn-ea"/>
                <a:cs typeface="+mn-cs"/>
              </a:rPr>
              <a:t>:yes or no)</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classList</a:t>
            </a:r>
            <a:r>
              <a:rPr lang="en-US" altLang="zh-CN" sz="1200" kern="1200" dirty="0" smtClean="0">
                <a:solidFill>
                  <a:schemeClr val="tx1"/>
                </a:solidFill>
                <a:effectLst/>
                <a:latin typeface="+mn-lt"/>
                <a:ea typeface="+mn-ea"/>
                <a:cs typeface="+mn-cs"/>
              </a:rPr>
              <a:t> = [example[-1] for example in </a:t>
            </a:r>
            <a:r>
              <a:rPr lang="en-US" altLang="zh-CN" sz="1200" kern="1200" dirty="0" err="1" smtClean="0">
                <a:solidFill>
                  <a:schemeClr val="tx1"/>
                </a:solidFill>
                <a:effectLst/>
                <a:latin typeface="+mn-lt"/>
                <a:ea typeface="+mn-ea"/>
                <a:cs typeface="+mn-cs"/>
              </a:rPr>
              <a:t>dataSet</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如果类别完全相同则停止继续划分</a:t>
            </a:r>
          </a:p>
          <a:p>
            <a:r>
              <a:rPr lang="en-US" altLang="zh-CN" sz="1200" kern="1200" dirty="0" smtClean="0">
                <a:solidFill>
                  <a:schemeClr val="tx1"/>
                </a:solidFill>
                <a:effectLst/>
                <a:latin typeface="+mn-lt"/>
                <a:ea typeface="+mn-ea"/>
                <a:cs typeface="+mn-cs"/>
              </a:rPr>
              <a:t>    if </a:t>
            </a:r>
            <a:r>
              <a:rPr lang="en-US" altLang="zh-CN" sz="1200" kern="1200" dirty="0" err="1" smtClean="0">
                <a:solidFill>
                  <a:schemeClr val="tx1"/>
                </a:solidFill>
                <a:effectLst/>
                <a:latin typeface="+mn-lt"/>
                <a:ea typeface="+mn-ea"/>
                <a:cs typeface="+mn-cs"/>
              </a:rPr>
              <a:t>classList.count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classList</a:t>
            </a:r>
            <a:r>
              <a:rPr lang="en-US" altLang="zh-CN" sz="1200" kern="1200" dirty="0" smtClean="0">
                <a:solidFill>
                  <a:schemeClr val="tx1"/>
                </a:solidFill>
                <a:effectLst/>
                <a:latin typeface="+mn-lt"/>
                <a:ea typeface="+mn-ea"/>
                <a:cs typeface="+mn-cs"/>
              </a:rPr>
              <a:t>[0]) == </a:t>
            </a:r>
            <a:r>
              <a:rPr lang="en-US" altLang="zh-CN" sz="1200" kern="1200" dirty="0" err="1" smtClean="0">
                <a:solidFill>
                  <a:schemeClr val="tx1"/>
                </a:solidFill>
                <a:effectLst/>
                <a:latin typeface="+mn-lt"/>
                <a:ea typeface="+mn-ea"/>
                <a:cs typeface="+mn-cs"/>
              </a:rPr>
              <a:t>len</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classList</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return </a:t>
            </a:r>
            <a:r>
              <a:rPr lang="en-US" altLang="zh-CN" sz="1200" kern="1200" dirty="0" err="1" smtClean="0">
                <a:solidFill>
                  <a:schemeClr val="tx1"/>
                </a:solidFill>
                <a:effectLst/>
                <a:latin typeface="+mn-lt"/>
                <a:ea typeface="+mn-ea"/>
                <a:cs typeface="+mn-cs"/>
              </a:rPr>
              <a:t>classList</a:t>
            </a:r>
            <a:r>
              <a:rPr lang="en-US" altLang="zh-CN" sz="1200" kern="1200" dirty="0" smtClean="0">
                <a:solidFill>
                  <a:schemeClr val="tx1"/>
                </a:solidFill>
                <a:effectLst/>
                <a:latin typeface="+mn-lt"/>
                <a:ea typeface="+mn-ea"/>
                <a:cs typeface="+mn-cs"/>
              </a:rPr>
              <a:t>[0]</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遍历完所有特征时返回出现次数最多的类标签</a:t>
            </a:r>
          </a:p>
          <a:p>
            <a:r>
              <a:rPr lang="en-US" altLang="zh-CN" sz="1200" kern="1200" dirty="0" smtClean="0">
                <a:solidFill>
                  <a:schemeClr val="tx1"/>
                </a:solidFill>
                <a:effectLst/>
                <a:latin typeface="+mn-lt"/>
                <a:ea typeface="+mn-ea"/>
                <a:cs typeface="+mn-cs"/>
              </a:rPr>
              <a:t>    if </a:t>
            </a:r>
            <a:r>
              <a:rPr lang="en-US" altLang="zh-CN" sz="1200" kern="1200" dirty="0" err="1" smtClean="0">
                <a:solidFill>
                  <a:schemeClr val="tx1"/>
                </a:solidFill>
                <a:effectLst/>
                <a:latin typeface="+mn-lt"/>
                <a:ea typeface="+mn-ea"/>
                <a:cs typeface="+mn-cs"/>
              </a:rPr>
              <a:t>len</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dataSet</a:t>
            </a:r>
            <a:r>
              <a:rPr lang="en-US" altLang="zh-CN" sz="1200" kern="1200" dirty="0" smtClean="0">
                <a:solidFill>
                  <a:schemeClr val="tx1"/>
                </a:solidFill>
                <a:effectLst/>
                <a:latin typeface="+mn-lt"/>
                <a:ea typeface="+mn-ea"/>
                <a:cs typeface="+mn-cs"/>
              </a:rPr>
              <a:t>[0]) == 1: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return </a:t>
            </a:r>
            <a:r>
              <a:rPr lang="en-US" altLang="zh-CN" sz="1200" kern="1200" dirty="0" err="1" smtClean="0">
                <a:solidFill>
                  <a:schemeClr val="tx1"/>
                </a:solidFill>
                <a:effectLst/>
                <a:latin typeface="+mn-lt"/>
                <a:ea typeface="+mn-ea"/>
                <a:cs typeface="+mn-cs"/>
              </a:rPr>
              <a:t>majorityCnt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classList</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bestFeat</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chooseBestFeatureToSplit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dataSet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选择最优特征</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bestFeatLabel</a:t>
            </a:r>
            <a:r>
              <a:rPr lang="en-US" altLang="zh-CN" sz="1200" kern="1200" dirty="0" smtClean="0">
                <a:solidFill>
                  <a:schemeClr val="tx1"/>
                </a:solidFill>
                <a:effectLst/>
                <a:latin typeface="+mn-lt"/>
                <a:ea typeface="+mn-ea"/>
                <a:cs typeface="+mn-cs"/>
              </a:rPr>
              <a:t> = labels[</a:t>
            </a:r>
            <a:r>
              <a:rPr lang="en-US" altLang="zh-CN" sz="1200" kern="1200" dirty="0" err="1" smtClean="0">
                <a:solidFill>
                  <a:schemeClr val="tx1"/>
                </a:solidFill>
                <a:effectLst/>
                <a:latin typeface="+mn-lt"/>
                <a:ea typeface="+mn-ea"/>
                <a:cs typeface="+mn-cs"/>
              </a:rPr>
              <a:t>bestFeat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最优特征的标签</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featLabels.append</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bestFeatLabel</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myTree</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bestFeatLabel</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根据最优特征的标签生成树</a:t>
            </a:r>
          </a:p>
          <a:p>
            <a:r>
              <a:rPr lang="en-US" altLang="zh-CN" sz="1200" kern="1200" dirty="0" smtClean="0">
                <a:solidFill>
                  <a:schemeClr val="tx1"/>
                </a:solidFill>
                <a:effectLst/>
                <a:latin typeface="+mn-lt"/>
                <a:ea typeface="+mn-ea"/>
                <a:cs typeface="+mn-cs"/>
              </a:rPr>
              <a:t>del(labels[</a:t>
            </a:r>
            <a:r>
              <a:rPr lang="en-US" altLang="zh-CN" sz="1200" kern="1200" dirty="0" err="1" smtClean="0">
                <a:solidFill>
                  <a:schemeClr val="tx1"/>
                </a:solidFill>
                <a:effectLst/>
                <a:latin typeface="+mn-lt"/>
                <a:ea typeface="+mn-ea"/>
                <a:cs typeface="+mn-cs"/>
              </a:rPr>
              <a:t>bestFeat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删除已经使用特征标签</a:t>
            </a:r>
          </a:p>
          <a:p>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得到训练集中所有最优特征的属性值</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featValues</a:t>
            </a:r>
            <a:r>
              <a:rPr lang="en-US" altLang="zh-CN" sz="1200" kern="1200" dirty="0" smtClean="0">
                <a:solidFill>
                  <a:schemeClr val="tx1"/>
                </a:solidFill>
                <a:effectLst/>
                <a:latin typeface="+mn-lt"/>
                <a:ea typeface="+mn-ea"/>
                <a:cs typeface="+mn-cs"/>
              </a:rPr>
              <a:t> = [example[</a:t>
            </a:r>
            <a:r>
              <a:rPr lang="en-US" altLang="zh-CN" sz="1200" kern="1200" dirty="0" err="1" smtClean="0">
                <a:solidFill>
                  <a:schemeClr val="tx1"/>
                </a:solidFill>
                <a:effectLst/>
                <a:latin typeface="+mn-lt"/>
                <a:ea typeface="+mn-ea"/>
                <a:cs typeface="+mn-cs"/>
              </a:rPr>
              <a:t>bestFeat</a:t>
            </a:r>
            <a:r>
              <a:rPr lang="en-US" altLang="zh-CN" sz="1200" kern="1200" dirty="0" smtClean="0">
                <a:solidFill>
                  <a:schemeClr val="tx1"/>
                </a:solidFill>
                <a:effectLst/>
                <a:latin typeface="+mn-lt"/>
                <a:ea typeface="+mn-ea"/>
                <a:cs typeface="+mn-cs"/>
              </a:rPr>
              <a:t>] for example in </a:t>
            </a:r>
            <a:r>
              <a:rPr lang="en-US" altLang="zh-CN" sz="1200" kern="1200" dirty="0" err="1" smtClean="0">
                <a:solidFill>
                  <a:schemeClr val="tx1"/>
                </a:solidFill>
                <a:effectLst/>
                <a:latin typeface="+mn-lt"/>
                <a:ea typeface="+mn-ea"/>
                <a:cs typeface="+mn-cs"/>
              </a:rPr>
              <a:t>dataSet</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uniqueVals</a:t>
            </a:r>
            <a:r>
              <a:rPr lang="en-US" altLang="zh-CN" sz="1200" kern="1200" dirty="0" smtClean="0">
                <a:solidFill>
                  <a:schemeClr val="tx1"/>
                </a:solidFill>
                <a:effectLst/>
                <a:latin typeface="+mn-lt"/>
                <a:ea typeface="+mn-ea"/>
                <a:cs typeface="+mn-cs"/>
              </a:rPr>
              <a:t> = set(</a:t>
            </a:r>
            <a:r>
              <a:rPr lang="en-US" altLang="zh-CN" sz="1200" kern="1200" dirty="0" err="1" smtClean="0">
                <a:solidFill>
                  <a:schemeClr val="tx1"/>
                </a:solidFill>
                <a:effectLst/>
                <a:latin typeface="+mn-lt"/>
                <a:ea typeface="+mn-ea"/>
                <a:cs typeface="+mn-cs"/>
              </a:rPr>
              <a:t>featValues</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去掉重复的属性值</a:t>
            </a:r>
          </a:p>
          <a:p>
            <a:r>
              <a:rPr lang="en-US" altLang="zh-CN" sz="1200" kern="1200" dirty="0" smtClean="0">
                <a:solidFill>
                  <a:schemeClr val="tx1"/>
                </a:solidFill>
                <a:effectLst/>
                <a:latin typeface="+mn-lt"/>
                <a:ea typeface="+mn-ea"/>
                <a:cs typeface="+mn-cs"/>
              </a:rPr>
              <a:t>    for value in </a:t>
            </a:r>
            <a:r>
              <a:rPr lang="en-US" altLang="zh-CN" sz="1200" kern="1200" dirty="0" err="1" smtClean="0">
                <a:solidFill>
                  <a:schemeClr val="tx1"/>
                </a:solidFill>
                <a:effectLst/>
                <a:latin typeface="+mn-lt"/>
                <a:ea typeface="+mn-ea"/>
                <a:cs typeface="+mn-cs"/>
              </a:rPr>
              <a:t>uniqueVals</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遍历特征，创建决策树。</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myTree</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bestFeatLabel</a:t>
            </a:r>
            <a:r>
              <a:rPr lang="en-US" altLang="zh-CN" sz="1200" kern="1200" dirty="0" smtClean="0">
                <a:solidFill>
                  <a:schemeClr val="tx1"/>
                </a:solidFill>
                <a:effectLst/>
                <a:latin typeface="+mn-lt"/>
                <a:ea typeface="+mn-ea"/>
                <a:cs typeface="+mn-cs"/>
              </a:rPr>
              <a:t>][value] = </a:t>
            </a:r>
            <a:r>
              <a:rPr lang="en-US" altLang="zh-CN" sz="1200" kern="1200" dirty="0" err="1" smtClean="0">
                <a:solidFill>
                  <a:schemeClr val="tx1"/>
                </a:solidFill>
                <a:effectLst/>
                <a:latin typeface="+mn-lt"/>
                <a:ea typeface="+mn-ea"/>
                <a:cs typeface="+mn-cs"/>
              </a:rPr>
              <a:t>createTree</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splitDataSet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dataSet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bestFeat</a:t>
            </a:r>
            <a:r>
              <a:rPr lang="en-US" altLang="zh-CN" sz="1200" kern="1200" dirty="0" smtClean="0">
                <a:solidFill>
                  <a:schemeClr val="tx1"/>
                </a:solidFill>
                <a:effectLst/>
                <a:latin typeface="+mn-lt"/>
                <a:ea typeface="+mn-ea"/>
                <a:cs typeface="+mn-cs"/>
              </a:rPr>
              <a:t>, value), labels, </a:t>
            </a:r>
            <a:r>
              <a:rPr lang="en-US" altLang="zh-CN" sz="1200" kern="1200" dirty="0" err="1" smtClean="0">
                <a:solidFill>
                  <a:schemeClr val="tx1"/>
                </a:solidFill>
                <a:effectLst/>
                <a:latin typeface="+mn-lt"/>
                <a:ea typeface="+mn-ea"/>
                <a:cs typeface="+mn-cs"/>
              </a:rPr>
              <a:t>featLabels</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return </a:t>
            </a:r>
            <a:r>
              <a:rPr lang="en-US" altLang="zh-CN" sz="1200" kern="1200" dirty="0" err="1" smtClean="0">
                <a:solidFill>
                  <a:schemeClr val="tx1"/>
                </a:solidFill>
                <a:effectLst/>
                <a:latin typeface="+mn-lt"/>
                <a:ea typeface="+mn-ea"/>
                <a:cs typeface="+mn-cs"/>
              </a:rPr>
              <a:t>myTree</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函数说明</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使用决策树分类</a:t>
            </a:r>
          </a:p>
          <a:p>
            <a:r>
              <a:rPr lang="en-US" altLang="zh-CN" sz="1200" kern="1200" dirty="0" smtClean="0">
                <a:solidFill>
                  <a:schemeClr val="tx1"/>
                </a:solidFill>
                <a:effectLst/>
                <a:latin typeface="+mn-lt"/>
                <a:ea typeface="+mn-ea"/>
                <a:cs typeface="+mn-cs"/>
              </a:rPr>
              <a:t>Parameters: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inputTree</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已经生成的决策树</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featLabels</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存储选择的最优特征标签</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testVec</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测试数据列表，顺序对应最优特征标签</a:t>
            </a:r>
          </a:p>
          <a:p>
            <a:r>
              <a:rPr lang="en-US" altLang="zh-CN" sz="1200" kern="1200" dirty="0" smtClean="0">
                <a:solidFill>
                  <a:schemeClr val="tx1"/>
                </a:solidFill>
                <a:effectLst/>
                <a:latin typeface="+mn-lt"/>
                <a:ea typeface="+mn-ea"/>
                <a:cs typeface="+mn-cs"/>
              </a:rPr>
              <a:t>Returns: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classLabel</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分类结果</a:t>
            </a: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def</a:t>
            </a:r>
            <a:r>
              <a:rPr lang="en-US" altLang="zh-CN" sz="1200" kern="1200" dirty="0" smtClean="0">
                <a:solidFill>
                  <a:schemeClr val="tx1"/>
                </a:solidFill>
                <a:effectLst/>
                <a:latin typeface="+mn-lt"/>
                <a:ea typeface="+mn-ea"/>
                <a:cs typeface="+mn-cs"/>
              </a:rPr>
              <a:t> classify(</a:t>
            </a:r>
            <a:r>
              <a:rPr lang="en-US" altLang="zh-CN" sz="1200" kern="1200" dirty="0" err="1" smtClean="0">
                <a:solidFill>
                  <a:schemeClr val="tx1"/>
                </a:solidFill>
                <a:effectLst/>
                <a:latin typeface="+mn-lt"/>
                <a:ea typeface="+mn-ea"/>
                <a:cs typeface="+mn-cs"/>
              </a:rPr>
              <a:t>inputTree</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featLabels</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testVec</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firstStr</a:t>
            </a:r>
            <a:r>
              <a:rPr lang="en-US" altLang="zh-CN" sz="1200" kern="1200" dirty="0" smtClean="0">
                <a:solidFill>
                  <a:schemeClr val="tx1"/>
                </a:solidFill>
                <a:effectLst/>
                <a:latin typeface="+mn-lt"/>
                <a:ea typeface="+mn-ea"/>
                <a:cs typeface="+mn-cs"/>
              </a:rPr>
              <a:t> = next(</a:t>
            </a:r>
            <a:r>
              <a:rPr lang="en-US" altLang="zh-CN" sz="1200" kern="1200" dirty="0" err="1" smtClean="0">
                <a:solidFill>
                  <a:schemeClr val="tx1"/>
                </a:solidFill>
                <a:effectLst/>
                <a:latin typeface="+mn-lt"/>
                <a:ea typeface="+mn-ea"/>
                <a:cs typeface="+mn-cs"/>
              </a:rPr>
              <a:t>iter</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inputTree</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获取决策树结点</a:t>
            </a:r>
          </a:p>
          <a:p>
            <a:r>
              <a:rPr lang="en-US" altLang="zh-CN" sz="1200" kern="1200" dirty="0" err="1" smtClean="0">
                <a:solidFill>
                  <a:schemeClr val="tx1"/>
                </a:solidFill>
                <a:effectLst/>
                <a:latin typeface="+mn-lt"/>
                <a:ea typeface="+mn-ea"/>
                <a:cs typeface="+mn-cs"/>
              </a:rPr>
              <a:t>secondDict</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inputTree</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firstStr</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下一个字典</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featIndex</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featLabels.index</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firstStr</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for key in </a:t>
            </a:r>
            <a:r>
              <a:rPr lang="en-US" altLang="zh-CN" sz="1200" kern="1200" dirty="0" err="1" smtClean="0">
                <a:solidFill>
                  <a:schemeClr val="tx1"/>
                </a:solidFill>
                <a:effectLst/>
                <a:latin typeface="+mn-lt"/>
                <a:ea typeface="+mn-ea"/>
                <a:cs typeface="+mn-cs"/>
              </a:rPr>
              <a:t>secondDict.keys</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if </a:t>
            </a:r>
            <a:r>
              <a:rPr lang="en-US" altLang="zh-CN" sz="1200" kern="1200" dirty="0" err="1" smtClean="0">
                <a:solidFill>
                  <a:schemeClr val="tx1"/>
                </a:solidFill>
                <a:effectLst/>
                <a:latin typeface="+mn-lt"/>
                <a:ea typeface="+mn-ea"/>
                <a:cs typeface="+mn-cs"/>
              </a:rPr>
              <a:t>testVec</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featIndex</a:t>
            </a:r>
            <a:r>
              <a:rPr lang="en-US" altLang="zh-CN" sz="1200" kern="1200" dirty="0" smtClean="0">
                <a:solidFill>
                  <a:schemeClr val="tx1"/>
                </a:solidFill>
                <a:effectLst/>
                <a:latin typeface="+mn-lt"/>
                <a:ea typeface="+mn-ea"/>
                <a:cs typeface="+mn-cs"/>
              </a:rPr>
              <a:t>] == key:</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if type(</a:t>
            </a:r>
            <a:r>
              <a:rPr lang="en-US" altLang="zh-CN" sz="1200" kern="1200" dirty="0" err="1" smtClean="0">
                <a:solidFill>
                  <a:schemeClr val="tx1"/>
                </a:solidFill>
                <a:effectLst/>
                <a:latin typeface="+mn-lt"/>
                <a:ea typeface="+mn-ea"/>
                <a:cs typeface="+mn-cs"/>
              </a:rPr>
              <a:t>secondDict</a:t>
            </a:r>
            <a:r>
              <a:rPr lang="en-US" altLang="zh-CN" sz="1200" kern="1200" dirty="0" smtClean="0">
                <a:solidFill>
                  <a:schemeClr val="tx1"/>
                </a:solidFill>
                <a:effectLst/>
                <a:latin typeface="+mn-lt"/>
                <a:ea typeface="+mn-ea"/>
                <a:cs typeface="+mn-cs"/>
              </a:rPr>
              <a:t>[key]).__name__ == '</a:t>
            </a:r>
            <a:r>
              <a:rPr lang="en-US" altLang="zh-CN" sz="1200" kern="1200" dirty="0" err="1" smtClean="0">
                <a:solidFill>
                  <a:schemeClr val="tx1"/>
                </a:solidFill>
                <a:effectLst/>
                <a:latin typeface="+mn-lt"/>
                <a:ea typeface="+mn-ea"/>
                <a:cs typeface="+mn-cs"/>
              </a:rPr>
              <a:t>dict</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classLabel</a:t>
            </a:r>
            <a:r>
              <a:rPr lang="en-US" altLang="zh-CN" sz="1200" kern="1200" dirty="0" smtClean="0">
                <a:solidFill>
                  <a:schemeClr val="tx1"/>
                </a:solidFill>
                <a:effectLst/>
                <a:latin typeface="+mn-lt"/>
                <a:ea typeface="+mn-ea"/>
                <a:cs typeface="+mn-cs"/>
              </a:rPr>
              <a:t> = classify(</a:t>
            </a:r>
            <a:r>
              <a:rPr lang="en-US" altLang="zh-CN" sz="1200" kern="1200" dirty="0" err="1" smtClean="0">
                <a:solidFill>
                  <a:schemeClr val="tx1"/>
                </a:solidFill>
                <a:effectLst/>
                <a:latin typeface="+mn-lt"/>
                <a:ea typeface="+mn-ea"/>
                <a:cs typeface="+mn-cs"/>
              </a:rPr>
              <a:t>secondDict</a:t>
            </a:r>
            <a:r>
              <a:rPr lang="en-US" altLang="zh-CN" sz="1200" kern="1200" dirty="0" smtClean="0">
                <a:solidFill>
                  <a:schemeClr val="tx1"/>
                </a:solidFill>
                <a:effectLst/>
                <a:latin typeface="+mn-lt"/>
                <a:ea typeface="+mn-ea"/>
                <a:cs typeface="+mn-cs"/>
              </a:rPr>
              <a:t>[key], </a:t>
            </a:r>
            <a:r>
              <a:rPr lang="en-US" altLang="zh-CN" sz="1200" kern="1200" dirty="0" err="1" smtClean="0">
                <a:solidFill>
                  <a:schemeClr val="tx1"/>
                </a:solidFill>
                <a:effectLst/>
                <a:latin typeface="+mn-lt"/>
                <a:ea typeface="+mn-ea"/>
                <a:cs typeface="+mn-cs"/>
              </a:rPr>
              <a:t>featLabels</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testVec</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else: </a:t>
            </a:r>
            <a:r>
              <a:rPr lang="en-US" altLang="zh-CN" sz="1200" kern="1200" dirty="0" err="1" smtClean="0">
                <a:solidFill>
                  <a:schemeClr val="tx1"/>
                </a:solidFill>
                <a:effectLst/>
                <a:latin typeface="+mn-lt"/>
                <a:ea typeface="+mn-ea"/>
                <a:cs typeface="+mn-cs"/>
              </a:rPr>
              <a:t>classLabel</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secondDict</a:t>
            </a:r>
            <a:r>
              <a:rPr lang="en-US" altLang="zh-CN" sz="1200" kern="1200" dirty="0" smtClean="0">
                <a:solidFill>
                  <a:schemeClr val="tx1"/>
                </a:solidFill>
                <a:effectLst/>
                <a:latin typeface="+mn-lt"/>
                <a:ea typeface="+mn-ea"/>
                <a:cs typeface="+mn-cs"/>
              </a:rPr>
              <a:t>[key]</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return </a:t>
            </a:r>
            <a:r>
              <a:rPr lang="en-US" altLang="zh-CN" sz="1200" kern="1200" dirty="0" err="1" smtClean="0">
                <a:solidFill>
                  <a:schemeClr val="tx1"/>
                </a:solidFill>
                <a:effectLst/>
                <a:latin typeface="+mn-lt"/>
                <a:ea typeface="+mn-ea"/>
                <a:cs typeface="+mn-cs"/>
              </a:rPr>
              <a:t>classLabel</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6. </a:t>
            </a:r>
            <a:r>
              <a:rPr lang="zh-CN" altLang="zh-CN" sz="1200" kern="1200" dirty="0" smtClean="0">
                <a:solidFill>
                  <a:schemeClr val="tx1"/>
                </a:solidFill>
                <a:effectLst/>
                <a:latin typeface="+mn-lt"/>
                <a:ea typeface="+mn-ea"/>
                <a:cs typeface="+mn-cs"/>
              </a:rPr>
              <a:t>显示决策树模块（</a:t>
            </a:r>
            <a:r>
              <a:rPr lang="en-US" altLang="zh-CN" sz="1200" kern="1200" dirty="0" err="1" smtClean="0">
                <a:solidFill>
                  <a:schemeClr val="tx1"/>
                </a:solidFill>
                <a:effectLst/>
                <a:latin typeface="+mn-lt"/>
                <a:ea typeface="+mn-ea"/>
                <a:cs typeface="+mn-cs"/>
              </a:rPr>
              <a:t>ex9_12_tree.py</a:t>
            </a:r>
            <a:r>
              <a:rPr lang="zh-CN" altLang="zh-CN" sz="1200" kern="1200" dirty="0" smtClean="0">
                <a:solidFill>
                  <a:schemeClr val="tx1"/>
                </a:solidFill>
                <a:effectLst/>
                <a:latin typeface="+mn-lt"/>
                <a:ea typeface="+mn-ea"/>
                <a:cs typeface="+mn-cs"/>
              </a:rPr>
              <a:t>）</a:t>
            </a:r>
          </a:p>
          <a:p>
            <a:r>
              <a:rPr lang="en-US" altLang="zh-CN" sz="1200" kern="1200" dirty="0" smtClean="0">
                <a:solidFill>
                  <a:schemeClr val="tx1"/>
                </a:solidFill>
                <a:effectLst/>
                <a:latin typeface="+mn-lt"/>
                <a:ea typeface="+mn-ea"/>
                <a:cs typeface="+mn-cs"/>
              </a:rPr>
              <a:t>from </a:t>
            </a:r>
            <a:r>
              <a:rPr lang="en-US" altLang="zh-CN" sz="1200" kern="1200" dirty="0" err="1" smtClean="0">
                <a:solidFill>
                  <a:schemeClr val="tx1"/>
                </a:solidFill>
                <a:effectLst/>
                <a:latin typeface="+mn-lt"/>
                <a:ea typeface="+mn-ea"/>
                <a:cs typeface="+mn-cs"/>
              </a:rPr>
              <a:t>matplotlib.font_manager</a:t>
            </a:r>
            <a:r>
              <a:rPr lang="en-US" altLang="zh-CN" sz="1200" kern="1200" dirty="0" smtClean="0">
                <a:solidFill>
                  <a:schemeClr val="tx1"/>
                </a:solidFill>
                <a:effectLst/>
                <a:latin typeface="+mn-lt"/>
                <a:ea typeface="+mn-ea"/>
                <a:cs typeface="+mn-cs"/>
              </a:rPr>
              <a:t> import </a:t>
            </a:r>
            <a:r>
              <a:rPr lang="en-US" altLang="zh-CN" sz="1200" kern="1200" dirty="0" err="1" smtClean="0">
                <a:solidFill>
                  <a:schemeClr val="tx1"/>
                </a:solidFill>
                <a:effectLst/>
                <a:latin typeface="+mn-lt"/>
                <a:ea typeface="+mn-ea"/>
                <a:cs typeface="+mn-cs"/>
              </a:rPr>
              <a:t>FontProperties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import </a:t>
            </a:r>
            <a:r>
              <a:rPr lang="en-US" altLang="zh-CN" sz="1200" kern="1200" dirty="0" err="1" smtClean="0">
                <a:solidFill>
                  <a:schemeClr val="tx1"/>
                </a:solidFill>
                <a:effectLst/>
                <a:latin typeface="+mn-lt"/>
                <a:ea typeface="+mn-ea"/>
                <a:cs typeface="+mn-cs"/>
              </a:rPr>
              <a:t>matplotlib.pyplot</a:t>
            </a:r>
            <a:r>
              <a:rPr lang="en-US" altLang="zh-CN" sz="1200" kern="1200" dirty="0" smtClean="0">
                <a:solidFill>
                  <a:schemeClr val="tx1"/>
                </a:solidFill>
                <a:effectLst/>
                <a:latin typeface="+mn-lt"/>
                <a:ea typeface="+mn-ea"/>
                <a:cs typeface="+mn-cs"/>
              </a:rPr>
              <a:t> as </a:t>
            </a:r>
            <a:r>
              <a:rPr lang="en-US" altLang="zh-CN" sz="1200" kern="1200" dirty="0" err="1" smtClean="0">
                <a:solidFill>
                  <a:schemeClr val="tx1"/>
                </a:solidFill>
                <a:effectLst/>
                <a:latin typeface="+mn-lt"/>
                <a:ea typeface="+mn-ea"/>
                <a:cs typeface="+mn-cs"/>
              </a:rPr>
              <a:t>plt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from math import log</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import operator</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import </a:t>
            </a:r>
            <a:r>
              <a:rPr lang="en-US" altLang="zh-CN" sz="1200" kern="1200" dirty="0" err="1" smtClean="0">
                <a:solidFill>
                  <a:schemeClr val="tx1"/>
                </a:solidFill>
                <a:effectLst/>
                <a:latin typeface="+mn-lt"/>
                <a:ea typeface="+mn-ea"/>
                <a:cs typeface="+mn-cs"/>
              </a:rPr>
              <a:t>ex9_12_Learning</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函数说明</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获取决策树叶子结点的数目</a:t>
            </a:r>
          </a:p>
          <a:p>
            <a:r>
              <a:rPr lang="en-US" altLang="zh-CN" sz="1200" kern="1200" dirty="0" smtClean="0">
                <a:solidFill>
                  <a:schemeClr val="tx1"/>
                </a:solidFill>
                <a:effectLst/>
                <a:latin typeface="+mn-lt"/>
                <a:ea typeface="+mn-ea"/>
                <a:cs typeface="+mn-cs"/>
              </a:rPr>
              <a:t>Parameters: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myTree</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决策树</a:t>
            </a:r>
          </a:p>
          <a:p>
            <a:r>
              <a:rPr lang="en-US" altLang="zh-CN" sz="1200" kern="1200" dirty="0" smtClean="0">
                <a:solidFill>
                  <a:schemeClr val="tx1"/>
                </a:solidFill>
                <a:effectLst/>
                <a:latin typeface="+mn-lt"/>
                <a:ea typeface="+mn-ea"/>
                <a:cs typeface="+mn-cs"/>
              </a:rPr>
              <a:t>Returns: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numLeafs</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决策树的叶子结点的数目</a:t>
            </a: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def</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getNumLeafs</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myTree</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numLeafs</a:t>
            </a:r>
            <a:r>
              <a:rPr lang="en-US" altLang="zh-CN" sz="1200" kern="1200" dirty="0" smtClean="0">
                <a:solidFill>
                  <a:schemeClr val="tx1"/>
                </a:solidFill>
                <a:effectLst/>
                <a:latin typeface="+mn-lt"/>
                <a:ea typeface="+mn-ea"/>
                <a:cs typeface="+mn-cs"/>
              </a:rPr>
              <a:t> = 0                        #</a:t>
            </a:r>
            <a:r>
              <a:rPr lang="zh-CN" altLang="zh-CN" sz="1200" kern="1200" dirty="0" smtClean="0">
                <a:solidFill>
                  <a:schemeClr val="tx1"/>
                </a:solidFill>
                <a:effectLst/>
                <a:latin typeface="+mn-lt"/>
                <a:ea typeface="+mn-ea"/>
                <a:cs typeface="+mn-cs"/>
              </a:rPr>
              <a:t>初始化叶子</a:t>
            </a:r>
          </a:p>
          <a:p>
            <a:r>
              <a:rPr lang="en-US" altLang="zh-CN" sz="1200" kern="1200" dirty="0" err="1" smtClean="0">
                <a:solidFill>
                  <a:schemeClr val="tx1"/>
                </a:solidFill>
                <a:effectLst/>
                <a:latin typeface="+mn-lt"/>
                <a:ea typeface="+mn-ea"/>
                <a:cs typeface="+mn-cs"/>
              </a:rPr>
              <a:t>firstStr</a:t>
            </a:r>
            <a:r>
              <a:rPr lang="en-US" altLang="zh-CN" sz="1200" kern="1200" dirty="0" smtClean="0">
                <a:solidFill>
                  <a:schemeClr val="tx1"/>
                </a:solidFill>
                <a:effectLst/>
                <a:latin typeface="+mn-lt"/>
                <a:ea typeface="+mn-ea"/>
                <a:cs typeface="+mn-cs"/>
              </a:rPr>
              <a:t> = next(</a:t>
            </a:r>
            <a:r>
              <a:rPr lang="en-US" altLang="zh-CN" sz="1200" kern="1200" dirty="0" err="1" smtClean="0">
                <a:solidFill>
                  <a:schemeClr val="tx1"/>
                </a:solidFill>
                <a:effectLst/>
                <a:latin typeface="+mn-lt"/>
                <a:ea typeface="+mn-ea"/>
                <a:cs typeface="+mn-cs"/>
              </a:rPr>
              <a:t>iter</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myTree</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获取结点属性</a:t>
            </a:r>
          </a:p>
          <a:p>
            <a:r>
              <a:rPr lang="en-US" altLang="zh-CN" sz="1200" kern="1200" dirty="0" err="1" smtClean="0">
                <a:solidFill>
                  <a:schemeClr val="tx1"/>
                </a:solidFill>
                <a:effectLst/>
                <a:latin typeface="+mn-lt"/>
                <a:ea typeface="+mn-ea"/>
                <a:cs typeface="+mn-cs"/>
              </a:rPr>
              <a:t>secondDict</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myTree</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firstStr</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获取下一组字典</a:t>
            </a:r>
          </a:p>
          <a:p>
            <a:r>
              <a:rPr lang="en-US" altLang="zh-CN" sz="1200" kern="1200" dirty="0" smtClean="0">
                <a:solidFill>
                  <a:schemeClr val="tx1"/>
                </a:solidFill>
                <a:effectLst/>
                <a:latin typeface="+mn-lt"/>
                <a:ea typeface="+mn-ea"/>
                <a:cs typeface="+mn-cs"/>
              </a:rPr>
              <a:t>for key in </a:t>
            </a:r>
            <a:r>
              <a:rPr lang="en-US" altLang="zh-CN" sz="1200" kern="1200" dirty="0" err="1" smtClean="0">
                <a:solidFill>
                  <a:schemeClr val="tx1"/>
                </a:solidFill>
                <a:effectLst/>
                <a:latin typeface="+mn-lt"/>
                <a:ea typeface="+mn-ea"/>
                <a:cs typeface="+mn-cs"/>
              </a:rPr>
              <a:t>secondDict.keys</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测试该结点是否为字典，如果不是字典，代表此结点为叶子结点</a:t>
            </a:r>
          </a:p>
          <a:p>
            <a:r>
              <a:rPr lang="en-US" altLang="zh-CN" sz="1200" kern="1200" dirty="0" smtClean="0">
                <a:solidFill>
                  <a:schemeClr val="tx1"/>
                </a:solidFill>
                <a:effectLst/>
                <a:latin typeface="+mn-lt"/>
                <a:ea typeface="+mn-ea"/>
                <a:cs typeface="+mn-cs"/>
              </a:rPr>
              <a:t>        if type(</a:t>
            </a:r>
            <a:r>
              <a:rPr lang="en-US" altLang="zh-CN" sz="1200" kern="1200" dirty="0" err="1" smtClean="0">
                <a:solidFill>
                  <a:schemeClr val="tx1"/>
                </a:solidFill>
                <a:effectLst/>
                <a:latin typeface="+mn-lt"/>
                <a:ea typeface="+mn-ea"/>
                <a:cs typeface="+mn-cs"/>
              </a:rPr>
              <a:t>secondDict</a:t>
            </a:r>
            <a:r>
              <a:rPr lang="en-US" altLang="zh-CN" sz="1200" kern="1200" dirty="0" smtClean="0">
                <a:solidFill>
                  <a:schemeClr val="tx1"/>
                </a:solidFill>
                <a:effectLst/>
                <a:latin typeface="+mn-lt"/>
                <a:ea typeface="+mn-ea"/>
                <a:cs typeface="+mn-cs"/>
              </a:rPr>
              <a:t>[key]).__name__=='</a:t>
            </a:r>
            <a:r>
              <a:rPr lang="en-US" altLang="zh-CN" sz="1200" kern="1200" dirty="0" err="1" smtClean="0">
                <a:solidFill>
                  <a:schemeClr val="tx1"/>
                </a:solidFill>
                <a:effectLst/>
                <a:latin typeface="+mn-lt"/>
                <a:ea typeface="+mn-ea"/>
                <a:cs typeface="+mn-cs"/>
              </a:rPr>
              <a:t>dict</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numLeafs</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getNumLeafs</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secondDict</a:t>
            </a:r>
            <a:r>
              <a:rPr lang="en-US" altLang="zh-CN" sz="1200" kern="1200" dirty="0" smtClean="0">
                <a:solidFill>
                  <a:schemeClr val="tx1"/>
                </a:solidFill>
                <a:effectLst/>
                <a:latin typeface="+mn-lt"/>
                <a:ea typeface="+mn-ea"/>
                <a:cs typeface="+mn-cs"/>
              </a:rPr>
              <a:t>[key])</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else:   </a:t>
            </a:r>
            <a:r>
              <a:rPr lang="en-US" altLang="zh-CN" sz="1200" kern="1200" dirty="0" err="1" smtClean="0">
                <a:solidFill>
                  <a:schemeClr val="tx1"/>
                </a:solidFill>
                <a:effectLst/>
                <a:latin typeface="+mn-lt"/>
                <a:ea typeface="+mn-ea"/>
                <a:cs typeface="+mn-cs"/>
              </a:rPr>
              <a:t>numLeafs</a:t>
            </a:r>
            <a:r>
              <a:rPr lang="en-US" altLang="zh-CN" sz="1200" kern="1200" dirty="0" smtClean="0">
                <a:solidFill>
                  <a:schemeClr val="tx1"/>
                </a:solidFill>
                <a:effectLst/>
                <a:latin typeface="+mn-lt"/>
                <a:ea typeface="+mn-ea"/>
                <a:cs typeface="+mn-cs"/>
              </a:rPr>
              <a:t> +=1</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return </a:t>
            </a:r>
            <a:r>
              <a:rPr lang="en-US" altLang="zh-CN" sz="1200" kern="1200" dirty="0" err="1" smtClean="0">
                <a:solidFill>
                  <a:schemeClr val="tx1"/>
                </a:solidFill>
                <a:effectLst/>
                <a:latin typeface="+mn-lt"/>
                <a:ea typeface="+mn-ea"/>
                <a:cs typeface="+mn-cs"/>
              </a:rPr>
              <a:t>numLeafs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函数说明</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获取决策树的层数</a:t>
            </a:r>
          </a:p>
          <a:p>
            <a:r>
              <a:rPr lang="en-US" altLang="zh-CN" sz="1200" kern="1200" dirty="0" smtClean="0">
                <a:solidFill>
                  <a:schemeClr val="tx1"/>
                </a:solidFill>
                <a:effectLst/>
                <a:latin typeface="+mn-lt"/>
                <a:ea typeface="+mn-ea"/>
                <a:cs typeface="+mn-cs"/>
              </a:rPr>
              <a:t>Parameters: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myTree</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决策树</a:t>
            </a:r>
          </a:p>
          <a:p>
            <a:r>
              <a:rPr lang="en-US" altLang="zh-CN" sz="1200" kern="1200" dirty="0" smtClean="0">
                <a:solidFill>
                  <a:schemeClr val="tx1"/>
                </a:solidFill>
                <a:effectLst/>
                <a:latin typeface="+mn-lt"/>
                <a:ea typeface="+mn-ea"/>
                <a:cs typeface="+mn-cs"/>
              </a:rPr>
              <a:t>Returns: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maxDepth</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决策树的层数</a:t>
            </a: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def</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getTreeDepth</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myTree</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maxDepth</a:t>
            </a:r>
            <a:r>
              <a:rPr lang="en-US" altLang="zh-CN" sz="1200" kern="1200" dirty="0" smtClean="0">
                <a:solidFill>
                  <a:schemeClr val="tx1"/>
                </a:solidFill>
                <a:effectLst/>
                <a:latin typeface="+mn-lt"/>
                <a:ea typeface="+mn-ea"/>
                <a:cs typeface="+mn-cs"/>
              </a:rPr>
              <a:t> = 0                          #</a:t>
            </a:r>
            <a:r>
              <a:rPr lang="zh-CN" altLang="zh-CN" sz="1200" kern="1200" dirty="0" smtClean="0">
                <a:solidFill>
                  <a:schemeClr val="tx1"/>
                </a:solidFill>
                <a:effectLst/>
                <a:latin typeface="+mn-lt"/>
                <a:ea typeface="+mn-ea"/>
                <a:cs typeface="+mn-cs"/>
              </a:rPr>
              <a:t>初始化决策树深度</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firstStr</a:t>
            </a:r>
            <a:r>
              <a:rPr lang="en-US" altLang="zh-CN" sz="1200" kern="1200" dirty="0" smtClean="0">
                <a:solidFill>
                  <a:schemeClr val="tx1"/>
                </a:solidFill>
                <a:effectLst/>
                <a:latin typeface="+mn-lt"/>
                <a:ea typeface="+mn-ea"/>
                <a:cs typeface="+mn-cs"/>
              </a:rPr>
              <a:t> = next(</a:t>
            </a:r>
            <a:r>
              <a:rPr lang="en-US" altLang="zh-CN" sz="1200" kern="1200" dirty="0" err="1" smtClean="0">
                <a:solidFill>
                  <a:schemeClr val="tx1"/>
                </a:solidFill>
                <a:effectLst/>
                <a:latin typeface="+mn-lt"/>
                <a:ea typeface="+mn-ea"/>
                <a:cs typeface="+mn-cs"/>
              </a:rPr>
              <a:t>iter</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myTree</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secondDict</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myTree</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firstStr</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获取下一个字典</a:t>
            </a:r>
          </a:p>
          <a:p>
            <a:r>
              <a:rPr lang="en-US" altLang="zh-CN" sz="1200" kern="1200" dirty="0" smtClean="0">
                <a:solidFill>
                  <a:schemeClr val="tx1"/>
                </a:solidFill>
                <a:effectLst/>
                <a:latin typeface="+mn-lt"/>
                <a:ea typeface="+mn-ea"/>
                <a:cs typeface="+mn-cs"/>
              </a:rPr>
              <a:t>    for key in </a:t>
            </a:r>
            <a:r>
              <a:rPr lang="en-US" altLang="zh-CN" sz="1200" kern="1200" dirty="0" err="1" smtClean="0">
                <a:solidFill>
                  <a:schemeClr val="tx1"/>
                </a:solidFill>
                <a:effectLst/>
                <a:latin typeface="+mn-lt"/>
                <a:ea typeface="+mn-ea"/>
                <a:cs typeface="+mn-cs"/>
              </a:rPr>
              <a:t>secondDict.keys</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测试该结点是否为字典，如果不是字典，代表此结点为叶子结点</a:t>
            </a:r>
          </a:p>
          <a:p>
            <a:r>
              <a:rPr lang="en-US" altLang="zh-CN" sz="1200" kern="1200" dirty="0" smtClean="0">
                <a:solidFill>
                  <a:schemeClr val="tx1"/>
                </a:solidFill>
                <a:effectLst/>
                <a:latin typeface="+mn-lt"/>
                <a:ea typeface="+mn-ea"/>
                <a:cs typeface="+mn-cs"/>
              </a:rPr>
              <a:t>if type(</a:t>
            </a:r>
            <a:r>
              <a:rPr lang="en-US" altLang="zh-CN" sz="1200" kern="1200" dirty="0" err="1" smtClean="0">
                <a:solidFill>
                  <a:schemeClr val="tx1"/>
                </a:solidFill>
                <a:effectLst/>
                <a:latin typeface="+mn-lt"/>
                <a:ea typeface="+mn-ea"/>
                <a:cs typeface="+mn-cs"/>
              </a:rPr>
              <a:t>secondDict</a:t>
            </a:r>
            <a:r>
              <a:rPr lang="en-US" altLang="zh-CN" sz="1200" kern="1200" dirty="0" smtClean="0">
                <a:solidFill>
                  <a:schemeClr val="tx1"/>
                </a:solidFill>
                <a:effectLst/>
                <a:latin typeface="+mn-lt"/>
                <a:ea typeface="+mn-ea"/>
                <a:cs typeface="+mn-cs"/>
              </a:rPr>
              <a:t>[key]).__name__=='</a:t>
            </a:r>
            <a:r>
              <a:rPr lang="en-US" altLang="zh-CN" sz="1200" kern="1200" dirty="0" err="1" smtClean="0">
                <a:solidFill>
                  <a:schemeClr val="tx1"/>
                </a:solidFill>
                <a:effectLst/>
                <a:latin typeface="+mn-lt"/>
                <a:ea typeface="+mn-ea"/>
                <a:cs typeface="+mn-cs"/>
              </a:rPr>
              <a:t>dict</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thisDepth</a:t>
            </a:r>
            <a:r>
              <a:rPr lang="en-US" altLang="zh-CN" sz="1200" kern="1200" dirty="0" smtClean="0">
                <a:solidFill>
                  <a:schemeClr val="tx1"/>
                </a:solidFill>
                <a:effectLst/>
                <a:latin typeface="+mn-lt"/>
                <a:ea typeface="+mn-ea"/>
                <a:cs typeface="+mn-cs"/>
              </a:rPr>
              <a:t> = 1 + </a:t>
            </a:r>
            <a:r>
              <a:rPr lang="en-US" altLang="zh-CN" sz="1200" kern="1200" dirty="0" err="1" smtClean="0">
                <a:solidFill>
                  <a:schemeClr val="tx1"/>
                </a:solidFill>
                <a:effectLst/>
                <a:latin typeface="+mn-lt"/>
                <a:ea typeface="+mn-ea"/>
                <a:cs typeface="+mn-cs"/>
              </a:rPr>
              <a:t>getTreeDepth</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secondDict</a:t>
            </a:r>
            <a:r>
              <a:rPr lang="en-US" altLang="zh-CN" sz="1200" kern="1200" dirty="0" smtClean="0">
                <a:solidFill>
                  <a:schemeClr val="tx1"/>
                </a:solidFill>
                <a:effectLst/>
                <a:latin typeface="+mn-lt"/>
                <a:ea typeface="+mn-ea"/>
                <a:cs typeface="+mn-cs"/>
              </a:rPr>
              <a:t>[key])</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else:   </a:t>
            </a:r>
            <a:r>
              <a:rPr lang="en-US" altLang="zh-CN" sz="1200" kern="1200" dirty="0" err="1" smtClean="0">
                <a:solidFill>
                  <a:schemeClr val="tx1"/>
                </a:solidFill>
                <a:effectLst/>
                <a:latin typeface="+mn-lt"/>
                <a:ea typeface="+mn-ea"/>
                <a:cs typeface="+mn-cs"/>
              </a:rPr>
              <a:t>thisDepth</a:t>
            </a:r>
            <a:r>
              <a:rPr lang="en-US" altLang="zh-CN" sz="1200" kern="1200" dirty="0" smtClean="0">
                <a:solidFill>
                  <a:schemeClr val="tx1"/>
                </a:solidFill>
                <a:effectLst/>
                <a:latin typeface="+mn-lt"/>
                <a:ea typeface="+mn-ea"/>
                <a:cs typeface="+mn-cs"/>
              </a:rPr>
              <a:t> = 1</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if </a:t>
            </a:r>
            <a:r>
              <a:rPr lang="en-US" altLang="zh-CN" sz="1200" kern="1200" dirty="0" err="1" smtClean="0">
                <a:solidFill>
                  <a:schemeClr val="tx1"/>
                </a:solidFill>
                <a:effectLst/>
                <a:latin typeface="+mn-lt"/>
                <a:ea typeface="+mn-ea"/>
                <a:cs typeface="+mn-cs"/>
              </a:rPr>
              <a:t>thisDepth</a:t>
            </a:r>
            <a:r>
              <a:rPr lang="en-US" altLang="zh-CN" sz="1200" kern="1200" dirty="0" smtClean="0">
                <a:solidFill>
                  <a:schemeClr val="tx1"/>
                </a:solidFill>
                <a:effectLst/>
                <a:latin typeface="+mn-lt"/>
                <a:ea typeface="+mn-ea"/>
                <a:cs typeface="+mn-cs"/>
              </a:rPr>
              <a:t> &gt; </a:t>
            </a:r>
            <a:r>
              <a:rPr lang="en-US" altLang="zh-CN" sz="1200" kern="1200" dirty="0" err="1" smtClean="0">
                <a:solidFill>
                  <a:schemeClr val="tx1"/>
                </a:solidFill>
                <a:effectLst/>
                <a:latin typeface="+mn-lt"/>
                <a:ea typeface="+mn-ea"/>
                <a:cs typeface="+mn-cs"/>
              </a:rPr>
              <a:t>maxDepth</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maxDepth</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thisDepth</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更新层数</a:t>
            </a:r>
          </a:p>
          <a:p>
            <a:r>
              <a:rPr lang="en-US" altLang="zh-CN" sz="1200" kern="1200" dirty="0" smtClean="0">
                <a:solidFill>
                  <a:schemeClr val="tx1"/>
                </a:solidFill>
                <a:effectLst/>
                <a:latin typeface="+mn-lt"/>
                <a:ea typeface="+mn-ea"/>
                <a:cs typeface="+mn-cs"/>
              </a:rPr>
              <a:t>    return </a:t>
            </a:r>
            <a:r>
              <a:rPr lang="en-US" altLang="zh-CN" sz="1200" kern="1200" dirty="0" err="1" smtClean="0">
                <a:solidFill>
                  <a:schemeClr val="tx1"/>
                </a:solidFill>
                <a:effectLst/>
                <a:latin typeface="+mn-lt"/>
                <a:ea typeface="+mn-ea"/>
                <a:cs typeface="+mn-cs"/>
              </a:rPr>
              <a:t>maxDepth</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函数说明</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绘制结点</a:t>
            </a:r>
          </a:p>
          <a:p>
            <a:r>
              <a:rPr lang="en-US" altLang="zh-CN" sz="1200" kern="1200" dirty="0" smtClean="0">
                <a:solidFill>
                  <a:schemeClr val="tx1"/>
                </a:solidFill>
                <a:effectLst/>
                <a:latin typeface="+mn-lt"/>
                <a:ea typeface="+mn-ea"/>
                <a:cs typeface="+mn-cs"/>
              </a:rPr>
              <a:t>Parameters: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nodeTxt</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结点名</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centerPt</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文本位置</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parentPt</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标注的箭头位置</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nodeType</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结点格式</a:t>
            </a: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def</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plotNode</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nodeTxt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centerPt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parentPt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nodeType</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arrow_args</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dict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arrowstyle</a:t>
            </a:r>
            <a:r>
              <a:rPr lang="en-US" altLang="zh-CN" sz="1200" kern="1200" dirty="0" smtClean="0">
                <a:solidFill>
                  <a:schemeClr val="tx1"/>
                </a:solidFill>
                <a:effectLst/>
                <a:latin typeface="+mn-lt"/>
                <a:ea typeface="+mn-ea"/>
                <a:cs typeface="+mn-cs"/>
              </a:rPr>
              <a:t>="&lt;-")            #</a:t>
            </a:r>
            <a:r>
              <a:rPr lang="zh-CN" altLang="zh-CN" sz="1200" kern="1200" dirty="0" smtClean="0">
                <a:solidFill>
                  <a:schemeClr val="tx1"/>
                </a:solidFill>
                <a:effectLst/>
                <a:latin typeface="+mn-lt"/>
                <a:ea typeface="+mn-ea"/>
                <a:cs typeface="+mn-cs"/>
              </a:rPr>
              <a:t>定义箭头格式</a:t>
            </a:r>
          </a:p>
          <a:p>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设置简体汉字</a:t>
            </a:r>
          </a:p>
          <a:p>
            <a:r>
              <a:rPr lang="en-US" altLang="zh-CN" sz="1200" kern="1200" dirty="0" smtClean="0">
                <a:solidFill>
                  <a:schemeClr val="tx1"/>
                </a:solidFill>
                <a:effectLst/>
                <a:latin typeface="+mn-lt"/>
                <a:ea typeface="+mn-ea"/>
                <a:cs typeface="+mn-cs"/>
              </a:rPr>
              <a:t>    font = </a:t>
            </a:r>
            <a:r>
              <a:rPr lang="en-US" altLang="zh-CN" sz="1200" kern="1200" dirty="0" err="1" smtClean="0">
                <a:solidFill>
                  <a:schemeClr val="tx1"/>
                </a:solidFill>
                <a:effectLst/>
                <a:latin typeface="+mn-lt"/>
                <a:ea typeface="+mn-ea"/>
                <a:cs typeface="+mn-cs"/>
              </a:rPr>
              <a:t>FontProperties</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fname</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r"c</a:t>
            </a:r>
            <a:r>
              <a:rPr lang="en-US" altLang="zh-CN" sz="1200" kern="1200" dirty="0" smtClean="0">
                <a:solidFill>
                  <a:schemeClr val="tx1"/>
                </a:solidFill>
                <a:effectLst/>
                <a:latin typeface="+mn-lt"/>
                <a:ea typeface="+mn-ea"/>
                <a:cs typeface="+mn-cs"/>
              </a:rPr>
              <a:t>:\windows\fonts\</a:t>
            </a:r>
            <a:r>
              <a:rPr lang="en-US" altLang="zh-CN" sz="1200" kern="1200" dirty="0" err="1" smtClean="0">
                <a:solidFill>
                  <a:schemeClr val="tx1"/>
                </a:solidFill>
                <a:effectLst/>
                <a:latin typeface="+mn-lt"/>
                <a:ea typeface="+mn-ea"/>
                <a:cs typeface="+mn-cs"/>
              </a:rPr>
              <a:t>simsun.ttc</a:t>
            </a:r>
            <a:r>
              <a:rPr lang="en-US" altLang="zh-CN" sz="1200" kern="1200" dirty="0" smtClean="0">
                <a:solidFill>
                  <a:schemeClr val="tx1"/>
                </a:solidFill>
                <a:effectLst/>
                <a:latin typeface="+mn-lt"/>
                <a:ea typeface="+mn-ea"/>
                <a:cs typeface="+mn-cs"/>
              </a:rPr>
              <a:t>", size=14)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createPlot.ax1.annotate</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nodeTxt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xy</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parentPt</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xycoords</a:t>
            </a:r>
            <a:r>
              <a:rPr lang="en-US" altLang="zh-CN" sz="1200" kern="1200" dirty="0" smtClean="0">
                <a:solidFill>
                  <a:schemeClr val="tx1"/>
                </a:solidFill>
                <a:effectLst/>
                <a:latin typeface="+mn-lt"/>
                <a:ea typeface="+mn-ea"/>
                <a:cs typeface="+mn-cs"/>
              </a:rPr>
              <a:t>='axes fraction',    #</a:t>
            </a:r>
            <a:r>
              <a:rPr lang="zh-CN" altLang="zh-CN" sz="1200" kern="1200" dirty="0" smtClean="0">
                <a:solidFill>
                  <a:schemeClr val="tx1"/>
                </a:solidFill>
                <a:effectLst/>
                <a:latin typeface="+mn-lt"/>
                <a:ea typeface="+mn-ea"/>
                <a:cs typeface="+mn-cs"/>
              </a:rPr>
              <a:t>绘制结点</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xytext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centerPt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textcoords</a:t>
            </a:r>
            <a:r>
              <a:rPr lang="en-US" altLang="zh-CN" sz="1200" kern="1200" dirty="0" smtClean="0">
                <a:solidFill>
                  <a:schemeClr val="tx1"/>
                </a:solidFill>
                <a:effectLst/>
                <a:latin typeface="+mn-lt"/>
                <a:ea typeface="+mn-ea"/>
                <a:cs typeface="+mn-cs"/>
              </a:rPr>
              <a:t>='axes fraction',</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va</a:t>
            </a:r>
            <a:r>
              <a:rPr lang="en-US" altLang="zh-CN" sz="1200" kern="1200" dirty="0" smtClean="0">
                <a:solidFill>
                  <a:schemeClr val="tx1"/>
                </a:solidFill>
                <a:effectLst/>
                <a:latin typeface="+mn-lt"/>
                <a:ea typeface="+mn-ea"/>
                <a:cs typeface="+mn-cs"/>
              </a:rPr>
              <a:t>="center", ha="center", </a:t>
            </a:r>
            <a:r>
              <a:rPr lang="en-US" altLang="zh-CN" sz="1200" kern="1200" dirty="0" err="1" smtClean="0">
                <a:solidFill>
                  <a:schemeClr val="tx1"/>
                </a:solidFill>
                <a:effectLst/>
                <a:latin typeface="+mn-lt"/>
                <a:ea typeface="+mn-ea"/>
                <a:cs typeface="+mn-cs"/>
              </a:rPr>
              <a:t>bbox</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nodeType</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arrowprops</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arrow_args</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FontProperties</a:t>
            </a:r>
            <a:r>
              <a:rPr lang="en-US" altLang="zh-CN" sz="1200" kern="1200" dirty="0" smtClean="0">
                <a:solidFill>
                  <a:schemeClr val="tx1"/>
                </a:solidFill>
                <a:effectLst/>
                <a:latin typeface="+mn-lt"/>
                <a:ea typeface="+mn-ea"/>
                <a:cs typeface="+mn-cs"/>
              </a:rPr>
              <a:t>=font)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函数说明</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标注有向边属性值</a:t>
            </a:r>
          </a:p>
          <a:p>
            <a:r>
              <a:rPr lang="en-US" altLang="zh-CN" sz="1200" kern="1200" dirty="0" smtClean="0">
                <a:solidFill>
                  <a:schemeClr val="tx1"/>
                </a:solidFill>
                <a:effectLst/>
                <a:latin typeface="+mn-lt"/>
                <a:ea typeface="+mn-ea"/>
                <a:cs typeface="+mn-cs"/>
              </a:rPr>
              <a:t>Parameters: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cntrPt</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parentPt</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用于计算标注位置</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txtString</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标注的内容</a:t>
            </a: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def</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plotMidText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cntrPt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parentPt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txtString</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xMid</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parentPt</a:t>
            </a:r>
            <a:r>
              <a:rPr lang="en-US" altLang="zh-CN" sz="1200" kern="1200" dirty="0" smtClean="0">
                <a:solidFill>
                  <a:schemeClr val="tx1"/>
                </a:solidFill>
                <a:effectLst/>
                <a:latin typeface="+mn-lt"/>
                <a:ea typeface="+mn-ea"/>
                <a:cs typeface="+mn-cs"/>
              </a:rPr>
              <a:t>[0]-</a:t>
            </a:r>
            <a:r>
              <a:rPr lang="en-US" altLang="zh-CN" sz="1200" kern="1200" dirty="0" err="1" smtClean="0">
                <a:solidFill>
                  <a:schemeClr val="tx1"/>
                </a:solidFill>
                <a:effectLst/>
                <a:latin typeface="+mn-lt"/>
                <a:ea typeface="+mn-ea"/>
                <a:cs typeface="+mn-cs"/>
              </a:rPr>
              <a:t>cntrPt</a:t>
            </a:r>
            <a:r>
              <a:rPr lang="en-US" altLang="zh-CN" sz="1200" kern="1200" dirty="0" smtClean="0">
                <a:solidFill>
                  <a:schemeClr val="tx1"/>
                </a:solidFill>
                <a:effectLst/>
                <a:latin typeface="+mn-lt"/>
                <a:ea typeface="+mn-ea"/>
                <a:cs typeface="+mn-cs"/>
              </a:rPr>
              <a:t>[0])/2.0 + </a:t>
            </a:r>
            <a:r>
              <a:rPr lang="en-US" altLang="zh-CN" sz="1200" kern="1200" dirty="0" err="1" smtClean="0">
                <a:solidFill>
                  <a:schemeClr val="tx1"/>
                </a:solidFill>
                <a:effectLst/>
                <a:latin typeface="+mn-lt"/>
                <a:ea typeface="+mn-ea"/>
                <a:cs typeface="+mn-cs"/>
              </a:rPr>
              <a:t>cntrPt</a:t>
            </a:r>
            <a:r>
              <a:rPr lang="en-US" altLang="zh-CN" sz="1200" kern="1200" dirty="0" smtClean="0">
                <a:solidFill>
                  <a:schemeClr val="tx1"/>
                </a:solidFill>
                <a:effectLst/>
                <a:latin typeface="+mn-lt"/>
                <a:ea typeface="+mn-ea"/>
                <a:cs typeface="+mn-cs"/>
              </a:rPr>
              <a:t>[0]   #</a:t>
            </a:r>
            <a:r>
              <a:rPr lang="zh-CN" altLang="zh-CN" sz="1200" kern="1200" dirty="0" smtClean="0">
                <a:solidFill>
                  <a:schemeClr val="tx1"/>
                </a:solidFill>
                <a:effectLst/>
                <a:latin typeface="+mn-lt"/>
                <a:ea typeface="+mn-ea"/>
                <a:cs typeface="+mn-cs"/>
              </a:rPr>
              <a:t>计算标注位置</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yMid</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parentPt</a:t>
            </a:r>
            <a:r>
              <a:rPr lang="en-US" altLang="zh-CN" sz="1200" kern="1200" dirty="0" smtClean="0">
                <a:solidFill>
                  <a:schemeClr val="tx1"/>
                </a:solidFill>
                <a:effectLst/>
                <a:latin typeface="+mn-lt"/>
                <a:ea typeface="+mn-ea"/>
                <a:cs typeface="+mn-cs"/>
              </a:rPr>
              <a:t>[1]-</a:t>
            </a:r>
            <a:r>
              <a:rPr lang="en-US" altLang="zh-CN" sz="1200" kern="1200" dirty="0" err="1" smtClean="0">
                <a:solidFill>
                  <a:schemeClr val="tx1"/>
                </a:solidFill>
                <a:effectLst/>
                <a:latin typeface="+mn-lt"/>
                <a:ea typeface="+mn-ea"/>
                <a:cs typeface="+mn-cs"/>
              </a:rPr>
              <a:t>cntrPt</a:t>
            </a:r>
            <a:r>
              <a:rPr lang="en-US" altLang="zh-CN" sz="1200" kern="1200" dirty="0" smtClean="0">
                <a:solidFill>
                  <a:schemeClr val="tx1"/>
                </a:solidFill>
                <a:effectLst/>
                <a:latin typeface="+mn-lt"/>
                <a:ea typeface="+mn-ea"/>
                <a:cs typeface="+mn-cs"/>
              </a:rPr>
              <a:t>[1])/2.0 + </a:t>
            </a:r>
            <a:r>
              <a:rPr lang="en-US" altLang="zh-CN" sz="1200" kern="1200" dirty="0" err="1" smtClean="0">
                <a:solidFill>
                  <a:schemeClr val="tx1"/>
                </a:solidFill>
                <a:effectLst/>
                <a:latin typeface="+mn-lt"/>
                <a:ea typeface="+mn-ea"/>
                <a:cs typeface="+mn-cs"/>
              </a:rPr>
              <a:t>cntrPt</a:t>
            </a:r>
            <a:r>
              <a:rPr lang="en-US" altLang="zh-CN" sz="1200" kern="1200" dirty="0" smtClean="0">
                <a:solidFill>
                  <a:schemeClr val="tx1"/>
                </a:solidFill>
                <a:effectLst/>
                <a:latin typeface="+mn-lt"/>
                <a:ea typeface="+mn-ea"/>
                <a:cs typeface="+mn-cs"/>
              </a:rPr>
              <a:t>[1]</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createPlot.ax1.text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xMid</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yMid</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txtString</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va</a:t>
            </a:r>
            <a:r>
              <a:rPr lang="en-US" altLang="zh-CN" sz="1200" kern="1200" dirty="0" smtClean="0">
                <a:solidFill>
                  <a:schemeClr val="tx1"/>
                </a:solidFill>
                <a:effectLst/>
                <a:latin typeface="+mn-lt"/>
                <a:ea typeface="+mn-ea"/>
                <a:cs typeface="+mn-cs"/>
              </a:rPr>
              <a:t>="center", ha="center", rotation=30)</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函数说明</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绘制决策树</a:t>
            </a:r>
          </a:p>
          <a:p>
            <a:r>
              <a:rPr lang="en-US" altLang="zh-CN" sz="1200" kern="1200" dirty="0" smtClean="0">
                <a:solidFill>
                  <a:schemeClr val="tx1"/>
                </a:solidFill>
                <a:effectLst/>
                <a:latin typeface="+mn-lt"/>
                <a:ea typeface="+mn-ea"/>
                <a:cs typeface="+mn-cs"/>
              </a:rPr>
              <a:t>Parameters: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myTree</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决策树</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字典</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parentPt</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标注的内容</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nodeTxt</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结点名</a:t>
            </a: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def</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plotTree</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myTree</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parentPt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nodeTxt</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decisionNode</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dict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boxstyle</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sawtooth</a:t>
            </a:r>
            <a:r>
              <a:rPr lang="en-US" altLang="zh-CN" sz="1200" kern="1200" dirty="0" smtClean="0">
                <a:solidFill>
                  <a:schemeClr val="tx1"/>
                </a:solidFill>
                <a:effectLst/>
                <a:latin typeface="+mn-lt"/>
                <a:ea typeface="+mn-ea"/>
                <a:cs typeface="+mn-cs"/>
              </a:rPr>
              <a:t>", fc="0.8") #</a:t>
            </a:r>
            <a:r>
              <a:rPr lang="zh-CN" altLang="zh-CN" sz="1200" kern="1200" dirty="0" smtClean="0">
                <a:solidFill>
                  <a:schemeClr val="tx1"/>
                </a:solidFill>
                <a:effectLst/>
                <a:latin typeface="+mn-lt"/>
                <a:ea typeface="+mn-ea"/>
                <a:cs typeface="+mn-cs"/>
              </a:rPr>
              <a:t>设置结点格式</a:t>
            </a:r>
          </a:p>
          <a:p>
            <a:r>
              <a:rPr lang="en-US" altLang="zh-CN" sz="1200" kern="1200" dirty="0" err="1" smtClean="0">
                <a:solidFill>
                  <a:schemeClr val="tx1"/>
                </a:solidFill>
                <a:effectLst/>
                <a:latin typeface="+mn-lt"/>
                <a:ea typeface="+mn-ea"/>
                <a:cs typeface="+mn-cs"/>
              </a:rPr>
              <a:t>leafNode</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dict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boxstyle</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round4</a:t>
            </a:r>
            <a:r>
              <a:rPr lang="en-US" altLang="zh-CN" sz="1200" kern="1200" dirty="0" smtClean="0">
                <a:solidFill>
                  <a:schemeClr val="tx1"/>
                </a:solidFill>
                <a:effectLst/>
                <a:latin typeface="+mn-lt"/>
                <a:ea typeface="+mn-ea"/>
                <a:cs typeface="+mn-cs"/>
              </a:rPr>
              <a:t>", fc="0.8")#</a:t>
            </a:r>
            <a:r>
              <a:rPr lang="zh-CN" altLang="zh-CN" sz="1200" kern="1200" dirty="0" smtClean="0">
                <a:solidFill>
                  <a:schemeClr val="tx1"/>
                </a:solidFill>
                <a:effectLst/>
                <a:latin typeface="+mn-lt"/>
                <a:ea typeface="+mn-ea"/>
                <a:cs typeface="+mn-cs"/>
              </a:rPr>
              <a:t>设置叶结点格式</a:t>
            </a:r>
          </a:p>
          <a:p>
            <a:r>
              <a:rPr lang="en-US" altLang="zh-CN" sz="1200" kern="1200" dirty="0" err="1" smtClean="0">
                <a:solidFill>
                  <a:schemeClr val="tx1"/>
                </a:solidFill>
                <a:effectLst/>
                <a:latin typeface="+mn-lt"/>
                <a:ea typeface="+mn-ea"/>
                <a:cs typeface="+mn-cs"/>
              </a:rPr>
              <a:t>numLeafs</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getNumLeafs</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myTree</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获取决策树叶结点数目，决定了树的宽度</a:t>
            </a:r>
          </a:p>
          <a:p>
            <a:r>
              <a:rPr lang="en-US" altLang="zh-CN" sz="1200" kern="1200" dirty="0" smtClean="0">
                <a:solidFill>
                  <a:schemeClr val="tx1"/>
                </a:solidFill>
                <a:effectLst/>
                <a:latin typeface="+mn-lt"/>
                <a:ea typeface="+mn-ea"/>
                <a:cs typeface="+mn-cs"/>
              </a:rPr>
              <a:t>depth = </a:t>
            </a:r>
            <a:r>
              <a:rPr lang="en-US" altLang="zh-CN" sz="1200" kern="1200" dirty="0" err="1" smtClean="0">
                <a:solidFill>
                  <a:schemeClr val="tx1"/>
                </a:solidFill>
                <a:effectLst/>
                <a:latin typeface="+mn-lt"/>
                <a:ea typeface="+mn-ea"/>
                <a:cs typeface="+mn-cs"/>
              </a:rPr>
              <a:t>getTreeDepth</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myTree</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获取决策树层数</a:t>
            </a:r>
          </a:p>
          <a:p>
            <a:r>
              <a:rPr lang="en-US" altLang="zh-CN" sz="1200" kern="1200" dirty="0" err="1" smtClean="0">
                <a:solidFill>
                  <a:schemeClr val="tx1"/>
                </a:solidFill>
                <a:effectLst/>
                <a:latin typeface="+mn-lt"/>
                <a:ea typeface="+mn-ea"/>
                <a:cs typeface="+mn-cs"/>
              </a:rPr>
              <a:t>firstStr</a:t>
            </a:r>
            <a:r>
              <a:rPr lang="en-US" altLang="zh-CN" sz="1200" kern="1200" dirty="0" smtClean="0">
                <a:solidFill>
                  <a:schemeClr val="tx1"/>
                </a:solidFill>
                <a:effectLst/>
                <a:latin typeface="+mn-lt"/>
                <a:ea typeface="+mn-ea"/>
                <a:cs typeface="+mn-cs"/>
              </a:rPr>
              <a:t> = next(</a:t>
            </a:r>
            <a:r>
              <a:rPr lang="en-US" altLang="zh-CN" sz="1200" kern="1200" dirty="0" err="1" smtClean="0">
                <a:solidFill>
                  <a:schemeClr val="tx1"/>
                </a:solidFill>
                <a:effectLst/>
                <a:latin typeface="+mn-lt"/>
                <a:ea typeface="+mn-ea"/>
                <a:cs typeface="+mn-cs"/>
              </a:rPr>
              <a:t>iter</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myTree</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下个字典</a:t>
            </a:r>
          </a:p>
          <a:p>
            <a:r>
              <a:rPr lang="en-US" altLang="zh-CN" sz="1200" kern="1200" dirty="0" err="1" smtClean="0">
                <a:solidFill>
                  <a:schemeClr val="tx1"/>
                </a:solidFill>
                <a:effectLst/>
                <a:latin typeface="+mn-lt"/>
                <a:ea typeface="+mn-ea"/>
                <a:cs typeface="+mn-cs"/>
              </a:rPr>
              <a:t>cntrPt</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plotTree.xOff</a:t>
            </a:r>
            <a:r>
              <a:rPr lang="en-US" altLang="zh-CN" sz="1200" kern="1200" dirty="0" smtClean="0">
                <a:solidFill>
                  <a:schemeClr val="tx1"/>
                </a:solidFill>
                <a:effectLst/>
                <a:latin typeface="+mn-lt"/>
                <a:ea typeface="+mn-ea"/>
                <a:cs typeface="+mn-cs"/>
              </a:rPr>
              <a:t> + (1.0 + float(</a:t>
            </a:r>
            <a:r>
              <a:rPr lang="en-US" altLang="zh-CN" sz="1200" kern="1200" dirty="0" err="1" smtClean="0">
                <a:solidFill>
                  <a:schemeClr val="tx1"/>
                </a:solidFill>
                <a:effectLst/>
                <a:latin typeface="+mn-lt"/>
                <a:ea typeface="+mn-ea"/>
                <a:cs typeface="+mn-cs"/>
              </a:rPr>
              <a:t>numLeafs</a:t>
            </a:r>
            <a:r>
              <a:rPr lang="en-US" altLang="zh-CN" sz="1200" kern="1200" dirty="0" smtClean="0">
                <a:solidFill>
                  <a:schemeClr val="tx1"/>
                </a:solidFill>
                <a:effectLst/>
                <a:latin typeface="+mn-lt"/>
                <a:ea typeface="+mn-ea"/>
                <a:cs typeface="+mn-cs"/>
              </a:rPr>
              <a:t>))/2.0/</a:t>
            </a:r>
            <a:r>
              <a:rPr lang="en-US" altLang="zh-CN" sz="1200" kern="1200" dirty="0" err="1" smtClean="0">
                <a:solidFill>
                  <a:schemeClr val="tx1"/>
                </a:solidFill>
                <a:effectLst/>
                <a:latin typeface="+mn-lt"/>
                <a:ea typeface="+mn-ea"/>
                <a:cs typeface="+mn-cs"/>
              </a:rPr>
              <a:t>plotTree.totalW</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plotTree.yOff</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中心位置</a:t>
            </a:r>
          </a:p>
          <a:p>
            <a:r>
              <a:rPr lang="en-US" altLang="zh-CN" sz="1200" kern="1200" dirty="0" err="1" smtClean="0">
                <a:solidFill>
                  <a:schemeClr val="tx1"/>
                </a:solidFill>
                <a:effectLst/>
                <a:latin typeface="+mn-lt"/>
                <a:ea typeface="+mn-ea"/>
                <a:cs typeface="+mn-cs"/>
              </a:rPr>
              <a:t>plotMidText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cntrPt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parentPt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nodeTxt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标注有向边属性值</a:t>
            </a:r>
          </a:p>
          <a:p>
            <a:r>
              <a:rPr lang="en-US" altLang="zh-CN" sz="1200" kern="1200" dirty="0" err="1" smtClean="0">
                <a:solidFill>
                  <a:schemeClr val="tx1"/>
                </a:solidFill>
                <a:effectLst/>
                <a:latin typeface="+mn-lt"/>
                <a:ea typeface="+mn-ea"/>
                <a:cs typeface="+mn-cs"/>
              </a:rPr>
              <a:t>plotNode</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firstStr</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cntrPt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parentPt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decisionNode</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绘制结点</a:t>
            </a:r>
          </a:p>
          <a:p>
            <a:r>
              <a:rPr lang="en-US" altLang="zh-CN" sz="1200" kern="1200" dirty="0" err="1" smtClean="0">
                <a:solidFill>
                  <a:schemeClr val="tx1"/>
                </a:solidFill>
                <a:effectLst/>
                <a:latin typeface="+mn-lt"/>
                <a:ea typeface="+mn-ea"/>
                <a:cs typeface="+mn-cs"/>
              </a:rPr>
              <a:t>secondDict</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myTree</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firstStr</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下一个字典，也就是继续绘制子结点</a:t>
            </a:r>
          </a:p>
          <a:p>
            <a:r>
              <a:rPr lang="en-US" altLang="zh-CN" sz="1200" kern="1200" dirty="0" err="1" smtClean="0">
                <a:solidFill>
                  <a:schemeClr val="tx1"/>
                </a:solidFill>
                <a:effectLst/>
                <a:latin typeface="+mn-lt"/>
                <a:ea typeface="+mn-ea"/>
                <a:cs typeface="+mn-cs"/>
              </a:rPr>
              <a:t>plotTree.yOff</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plotTree.yOff</a:t>
            </a:r>
            <a:r>
              <a:rPr lang="en-US" altLang="zh-CN" sz="1200" kern="1200" dirty="0" smtClean="0">
                <a:solidFill>
                  <a:schemeClr val="tx1"/>
                </a:solidFill>
                <a:effectLst/>
                <a:latin typeface="+mn-lt"/>
                <a:ea typeface="+mn-ea"/>
                <a:cs typeface="+mn-cs"/>
              </a:rPr>
              <a:t> - 1.0/</a:t>
            </a:r>
            <a:r>
              <a:rPr lang="en-US" altLang="zh-CN" sz="1200" kern="1200" dirty="0" err="1" smtClean="0">
                <a:solidFill>
                  <a:schemeClr val="tx1"/>
                </a:solidFill>
                <a:effectLst/>
                <a:latin typeface="+mn-lt"/>
                <a:ea typeface="+mn-ea"/>
                <a:cs typeface="+mn-cs"/>
              </a:rPr>
              <a:t>plotTree.totalD</a:t>
            </a:r>
            <a:r>
              <a:rPr lang="en-US" altLang="zh-CN" sz="1200" kern="1200" dirty="0" smtClean="0">
                <a:solidFill>
                  <a:schemeClr val="tx1"/>
                </a:solidFill>
                <a:effectLst/>
                <a:latin typeface="+mn-lt"/>
                <a:ea typeface="+mn-ea"/>
                <a:cs typeface="+mn-cs"/>
              </a:rPr>
              <a:t> #y</a:t>
            </a:r>
            <a:r>
              <a:rPr lang="zh-CN" altLang="zh-CN" sz="1200" kern="1200" dirty="0" smtClean="0">
                <a:solidFill>
                  <a:schemeClr val="tx1"/>
                </a:solidFill>
                <a:effectLst/>
                <a:latin typeface="+mn-lt"/>
                <a:ea typeface="+mn-ea"/>
                <a:cs typeface="+mn-cs"/>
              </a:rPr>
              <a:t>偏移</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for key in </a:t>
            </a:r>
            <a:r>
              <a:rPr lang="en-US" altLang="zh-CN" sz="1200" kern="1200" dirty="0" err="1" smtClean="0">
                <a:solidFill>
                  <a:schemeClr val="tx1"/>
                </a:solidFill>
                <a:effectLst/>
                <a:latin typeface="+mn-lt"/>
                <a:ea typeface="+mn-ea"/>
                <a:cs typeface="+mn-cs"/>
              </a:rPr>
              <a:t>secondDict.keys</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测试该结点是否为字典，如果不是字典，代表此结点为叶子结点</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if type(</a:t>
            </a:r>
            <a:r>
              <a:rPr lang="en-US" altLang="zh-CN" sz="1200" kern="1200" dirty="0" err="1" smtClean="0">
                <a:solidFill>
                  <a:schemeClr val="tx1"/>
                </a:solidFill>
                <a:effectLst/>
                <a:latin typeface="+mn-lt"/>
                <a:ea typeface="+mn-ea"/>
                <a:cs typeface="+mn-cs"/>
              </a:rPr>
              <a:t>secondDict</a:t>
            </a:r>
            <a:r>
              <a:rPr lang="en-US" altLang="zh-CN" sz="1200" kern="1200" dirty="0" smtClean="0">
                <a:solidFill>
                  <a:schemeClr val="tx1"/>
                </a:solidFill>
                <a:effectLst/>
                <a:latin typeface="+mn-lt"/>
                <a:ea typeface="+mn-ea"/>
                <a:cs typeface="+mn-cs"/>
              </a:rPr>
              <a:t>[key]).__name__=='</a:t>
            </a:r>
            <a:r>
              <a:rPr lang="en-US" altLang="zh-CN" sz="1200" kern="1200" dirty="0" err="1" smtClean="0">
                <a:solidFill>
                  <a:schemeClr val="tx1"/>
                </a:solidFill>
                <a:effectLst/>
                <a:latin typeface="+mn-lt"/>
                <a:ea typeface="+mn-ea"/>
                <a:cs typeface="+mn-cs"/>
              </a:rPr>
              <a:t>dict</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plotTree</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secondDict</a:t>
            </a:r>
            <a:r>
              <a:rPr lang="en-US" altLang="zh-CN" sz="1200" kern="1200" dirty="0" smtClean="0">
                <a:solidFill>
                  <a:schemeClr val="tx1"/>
                </a:solidFill>
                <a:effectLst/>
                <a:latin typeface="+mn-lt"/>
                <a:ea typeface="+mn-ea"/>
                <a:cs typeface="+mn-cs"/>
              </a:rPr>
              <a:t>[key],</a:t>
            </a:r>
            <a:r>
              <a:rPr lang="en-US" altLang="zh-CN" sz="1200" kern="1200" dirty="0" err="1" smtClean="0">
                <a:solidFill>
                  <a:schemeClr val="tx1"/>
                </a:solidFill>
                <a:effectLst/>
                <a:latin typeface="+mn-lt"/>
                <a:ea typeface="+mn-ea"/>
                <a:cs typeface="+mn-cs"/>
              </a:rPr>
              <a:t>cntrPt,str</a:t>
            </a:r>
            <a:r>
              <a:rPr lang="en-US" altLang="zh-CN" sz="1200" kern="1200" dirty="0" smtClean="0">
                <a:solidFill>
                  <a:schemeClr val="tx1"/>
                </a:solidFill>
                <a:effectLst/>
                <a:latin typeface="+mn-lt"/>
                <a:ea typeface="+mn-ea"/>
                <a:cs typeface="+mn-cs"/>
              </a:rPr>
              <a:t>(key)) #</a:t>
            </a:r>
            <a:r>
              <a:rPr lang="zh-CN" altLang="zh-CN" sz="1200" kern="1200" dirty="0" smtClean="0">
                <a:solidFill>
                  <a:schemeClr val="tx1"/>
                </a:solidFill>
                <a:effectLst/>
                <a:latin typeface="+mn-lt"/>
                <a:ea typeface="+mn-ea"/>
                <a:cs typeface="+mn-cs"/>
              </a:rPr>
              <a:t>不是叶结点，递归调用继续绘制</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else:                                                                                #</a:t>
            </a:r>
            <a:r>
              <a:rPr lang="zh-CN" altLang="zh-CN" sz="1200" kern="1200" dirty="0" smtClean="0">
                <a:solidFill>
                  <a:schemeClr val="tx1"/>
                </a:solidFill>
                <a:effectLst/>
                <a:latin typeface="+mn-lt"/>
                <a:ea typeface="+mn-ea"/>
                <a:cs typeface="+mn-cs"/>
              </a:rPr>
              <a:t>如果是叶结点，绘制叶结点，并标注有向边属性值</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plotTree.xOff</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plotTree.xOff</a:t>
            </a:r>
            <a:r>
              <a:rPr lang="en-US" altLang="zh-CN" sz="1200" kern="1200" dirty="0" smtClean="0">
                <a:solidFill>
                  <a:schemeClr val="tx1"/>
                </a:solidFill>
                <a:effectLst/>
                <a:latin typeface="+mn-lt"/>
                <a:ea typeface="+mn-ea"/>
                <a:cs typeface="+mn-cs"/>
              </a:rPr>
              <a:t> + 1.0/</a:t>
            </a:r>
            <a:r>
              <a:rPr lang="en-US" altLang="zh-CN" sz="1200" kern="1200" dirty="0" err="1" smtClean="0">
                <a:solidFill>
                  <a:schemeClr val="tx1"/>
                </a:solidFill>
                <a:effectLst/>
                <a:latin typeface="+mn-lt"/>
                <a:ea typeface="+mn-ea"/>
                <a:cs typeface="+mn-cs"/>
              </a:rPr>
              <a:t>plotTree.totalW</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plotNode</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secondDict</a:t>
            </a:r>
            <a:r>
              <a:rPr lang="en-US" altLang="zh-CN" sz="1200" kern="1200" dirty="0" smtClean="0">
                <a:solidFill>
                  <a:schemeClr val="tx1"/>
                </a:solidFill>
                <a:effectLst/>
                <a:latin typeface="+mn-lt"/>
                <a:ea typeface="+mn-ea"/>
                <a:cs typeface="+mn-cs"/>
              </a:rPr>
              <a:t>[key],(</a:t>
            </a:r>
            <a:r>
              <a:rPr lang="en-US" altLang="zh-CN" sz="1200" kern="1200" dirty="0" err="1" smtClean="0">
                <a:solidFill>
                  <a:schemeClr val="tx1"/>
                </a:solidFill>
                <a:effectLst/>
                <a:latin typeface="+mn-lt"/>
                <a:ea typeface="+mn-ea"/>
                <a:cs typeface="+mn-cs"/>
              </a:rPr>
              <a:t>plotTree.xOff,plotTree.yOff</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cntrPt,leafNode</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plotMidText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plotTree.xOff</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plotTree.yOff</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cntrPt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str</a:t>
            </a:r>
            <a:r>
              <a:rPr lang="en-US" altLang="zh-CN" sz="1200" kern="1200" dirty="0" smtClean="0">
                <a:solidFill>
                  <a:schemeClr val="tx1"/>
                </a:solidFill>
                <a:effectLst/>
                <a:latin typeface="+mn-lt"/>
                <a:ea typeface="+mn-ea"/>
                <a:cs typeface="+mn-cs"/>
              </a:rPr>
              <a:t>(key))</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plotTree.yOff</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plotTree.yOff</a:t>
            </a:r>
            <a:r>
              <a:rPr lang="en-US" altLang="zh-CN" sz="1200" kern="1200" dirty="0" smtClean="0">
                <a:solidFill>
                  <a:schemeClr val="tx1"/>
                </a:solidFill>
                <a:effectLst/>
                <a:latin typeface="+mn-lt"/>
                <a:ea typeface="+mn-ea"/>
                <a:cs typeface="+mn-cs"/>
              </a:rPr>
              <a:t> + 1.0/</a:t>
            </a:r>
            <a:r>
              <a:rPr lang="en-US" altLang="zh-CN" sz="1200" kern="1200" dirty="0" err="1" smtClean="0">
                <a:solidFill>
                  <a:schemeClr val="tx1"/>
                </a:solidFill>
                <a:effectLst/>
                <a:latin typeface="+mn-lt"/>
                <a:ea typeface="+mn-ea"/>
                <a:cs typeface="+mn-cs"/>
              </a:rPr>
              <a:t>plotTree.totalD</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函数说明</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创建绘制面板</a:t>
            </a:r>
          </a:p>
          <a:p>
            <a:r>
              <a:rPr lang="en-US" altLang="zh-CN" sz="1200" kern="1200" dirty="0" smtClean="0">
                <a:solidFill>
                  <a:schemeClr val="tx1"/>
                </a:solidFill>
                <a:effectLst/>
                <a:latin typeface="+mn-lt"/>
                <a:ea typeface="+mn-ea"/>
                <a:cs typeface="+mn-cs"/>
              </a:rPr>
              <a:t>Parameters: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inTree</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决策树</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字典</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def</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createPlot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inTree</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fig = </a:t>
            </a:r>
            <a:r>
              <a:rPr lang="en-US" altLang="zh-CN" sz="1200" kern="1200" dirty="0" err="1" smtClean="0">
                <a:solidFill>
                  <a:schemeClr val="tx1"/>
                </a:solidFill>
                <a:effectLst/>
                <a:latin typeface="+mn-lt"/>
                <a:ea typeface="+mn-ea"/>
                <a:cs typeface="+mn-cs"/>
              </a:rPr>
              <a:t>plt.figure</a:t>
            </a:r>
            <a:r>
              <a:rPr lang="en-US" altLang="zh-CN" sz="1200" kern="1200" dirty="0" smtClean="0">
                <a:solidFill>
                  <a:schemeClr val="tx1"/>
                </a:solidFill>
                <a:effectLst/>
                <a:latin typeface="+mn-lt"/>
                <a:ea typeface="+mn-ea"/>
                <a:cs typeface="+mn-cs"/>
              </a:rPr>
              <a:t>(1, </a:t>
            </a:r>
            <a:r>
              <a:rPr lang="en-US" altLang="zh-CN" sz="1200" kern="1200" dirty="0" err="1" smtClean="0">
                <a:solidFill>
                  <a:schemeClr val="tx1"/>
                </a:solidFill>
                <a:effectLst/>
                <a:latin typeface="+mn-lt"/>
                <a:ea typeface="+mn-ea"/>
                <a:cs typeface="+mn-cs"/>
              </a:rPr>
              <a:t>facecolor</a:t>
            </a:r>
            <a:r>
              <a:rPr lang="en-US" altLang="zh-CN" sz="1200" kern="1200" dirty="0" smtClean="0">
                <a:solidFill>
                  <a:schemeClr val="tx1"/>
                </a:solidFill>
                <a:effectLst/>
                <a:latin typeface="+mn-lt"/>
                <a:ea typeface="+mn-ea"/>
                <a:cs typeface="+mn-cs"/>
              </a:rPr>
              <a:t>='white')  #</a:t>
            </a:r>
            <a:r>
              <a:rPr lang="zh-CN" altLang="zh-CN" sz="1200" kern="1200" dirty="0" smtClean="0">
                <a:solidFill>
                  <a:schemeClr val="tx1"/>
                </a:solidFill>
                <a:effectLst/>
                <a:latin typeface="+mn-lt"/>
                <a:ea typeface="+mn-ea"/>
                <a:cs typeface="+mn-cs"/>
              </a:rPr>
              <a:t>创建</a:t>
            </a:r>
            <a:r>
              <a:rPr lang="en-US" altLang="zh-CN" sz="1200" kern="1200" dirty="0" smtClean="0">
                <a:solidFill>
                  <a:schemeClr val="tx1"/>
                </a:solidFill>
                <a:effectLst/>
                <a:latin typeface="+mn-lt"/>
                <a:ea typeface="+mn-ea"/>
                <a:cs typeface="+mn-cs"/>
              </a:rPr>
              <a:t>fig</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fig.clf</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清空</a:t>
            </a:r>
            <a:r>
              <a:rPr lang="en-US" altLang="zh-CN" sz="1200" kern="1200" dirty="0" smtClean="0">
                <a:solidFill>
                  <a:schemeClr val="tx1"/>
                </a:solidFill>
                <a:effectLst/>
                <a:latin typeface="+mn-lt"/>
                <a:ea typeface="+mn-ea"/>
                <a:cs typeface="+mn-cs"/>
              </a:rPr>
              <a:t>fig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axprops</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dict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xticks</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yticks</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createPlot.ax1</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plt.subplot</a:t>
            </a:r>
            <a:r>
              <a:rPr lang="en-US" altLang="zh-CN" sz="1200" kern="1200" dirty="0" smtClean="0">
                <a:solidFill>
                  <a:schemeClr val="tx1"/>
                </a:solidFill>
                <a:effectLst/>
                <a:latin typeface="+mn-lt"/>
                <a:ea typeface="+mn-ea"/>
                <a:cs typeface="+mn-cs"/>
              </a:rPr>
              <a:t>(111, </a:t>
            </a:r>
            <a:r>
              <a:rPr lang="en-US" altLang="zh-CN" sz="1200" kern="1200" dirty="0" err="1" smtClean="0">
                <a:solidFill>
                  <a:schemeClr val="tx1"/>
                </a:solidFill>
                <a:effectLst/>
                <a:latin typeface="+mn-lt"/>
                <a:ea typeface="+mn-ea"/>
                <a:cs typeface="+mn-cs"/>
              </a:rPr>
              <a:t>frameon</a:t>
            </a:r>
            <a:r>
              <a:rPr lang="en-US" altLang="zh-CN" sz="1200" kern="1200" dirty="0" smtClean="0">
                <a:solidFill>
                  <a:schemeClr val="tx1"/>
                </a:solidFill>
                <a:effectLst/>
                <a:latin typeface="+mn-lt"/>
                <a:ea typeface="+mn-ea"/>
                <a:cs typeface="+mn-cs"/>
              </a:rPr>
              <a:t>=False, **</a:t>
            </a:r>
            <a:r>
              <a:rPr lang="en-US" altLang="zh-CN" sz="1200" kern="1200" dirty="0" err="1" smtClean="0">
                <a:solidFill>
                  <a:schemeClr val="tx1"/>
                </a:solidFill>
                <a:effectLst/>
                <a:latin typeface="+mn-lt"/>
                <a:ea typeface="+mn-ea"/>
                <a:cs typeface="+mn-cs"/>
              </a:rPr>
              <a:t>axprops</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去掉</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y</a:t>
            </a:r>
            <a:r>
              <a:rPr lang="zh-CN" altLang="zh-CN" sz="1200" kern="1200" dirty="0" smtClean="0">
                <a:solidFill>
                  <a:schemeClr val="tx1"/>
                </a:solidFill>
                <a:effectLst/>
                <a:latin typeface="+mn-lt"/>
                <a:ea typeface="+mn-ea"/>
                <a:cs typeface="+mn-cs"/>
              </a:rPr>
              <a:t>轴</a:t>
            </a:r>
          </a:p>
          <a:p>
            <a:r>
              <a:rPr lang="en-US" altLang="zh-CN" sz="1200" kern="1200" dirty="0" err="1" smtClean="0">
                <a:solidFill>
                  <a:schemeClr val="tx1"/>
                </a:solidFill>
                <a:effectLst/>
                <a:latin typeface="+mn-lt"/>
                <a:ea typeface="+mn-ea"/>
                <a:cs typeface="+mn-cs"/>
              </a:rPr>
              <a:t>plotTree.totalW</a:t>
            </a:r>
            <a:r>
              <a:rPr lang="en-US" altLang="zh-CN" sz="1200" kern="1200" dirty="0" smtClean="0">
                <a:solidFill>
                  <a:schemeClr val="tx1"/>
                </a:solidFill>
                <a:effectLst/>
                <a:latin typeface="+mn-lt"/>
                <a:ea typeface="+mn-ea"/>
                <a:cs typeface="+mn-cs"/>
              </a:rPr>
              <a:t> = float(</a:t>
            </a:r>
            <a:r>
              <a:rPr lang="en-US" altLang="zh-CN" sz="1200" kern="1200" dirty="0" err="1" smtClean="0">
                <a:solidFill>
                  <a:schemeClr val="tx1"/>
                </a:solidFill>
                <a:effectLst/>
                <a:latin typeface="+mn-lt"/>
                <a:ea typeface="+mn-ea"/>
                <a:cs typeface="+mn-cs"/>
              </a:rPr>
              <a:t>getNumLeafs</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inTree</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获取决策树叶结点数目</a:t>
            </a:r>
          </a:p>
          <a:p>
            <a:r>
              <a:rPr lang="en-US" altLang="zh-CN" sz="1200" kern="1200" dirty="0" err="1" smtClean="0">
                <a:solidFill>
                  <a:schemeClr val="tx1"/>
                </a:solidFill>
                <a:effectLst/>
                <a:latin typeface="+mn-lt"/>
                <a:ea typeface="+mn-ea"/>
                <a:cs typeface="+mn-cs"/>
              </a:rPr>
              <a:t>plotTree.totalD</a:t>
            </a:r>
            <a:r>
              <a:rPr lang="en-US" altLang="zh-CN" sz="1200" kern="1200" dirty="0" smtClean="0">
                <a:solidFill>
                  <a:schemeClr val="tx1"/>
                </a:solidFill>
                <a:effectLst/>
                <a:latin typeface="+mn-lt"/>
                <a:ea typeface="+mn-ea"/>
                <a:cs typeface="+mn-cs"/>
              </a:rPr>
              <a:t> = float(</a:t>
            </a:r>
            <a:r>
              <a:rPr lang="en-US" altLang="zh-CN" sz="1200" kern="1200" dirty="0" err="1" smtClean="0">
                <a:solidFill>
                  <a:schemeClr val="tx1"/>
                </a:solidFill>
                <a:effectLst/>
                <a:latin typeface="+mn-lt"/>
                <a:ea typeface="+mn-ea"/>
                <a:cs typeface="+mn-cs"/>
              </a:rPr>
              <a:t>getTreeDepth</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inTree</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获取决策树层数</a:t>
            </a:r>
          </a:p>
          <a:p>
            <a:r>
              <a:rPr lang="en-US" altLang="zh-CN" sz="1200" kern="1200" dirty="0" err="1" smtClean="0">
                <a:solidFill>
                  <a:schemeClr val="tx1"/>
                </a:solidFill>
                <a:effectLst/>
                <a:latin typeface="+mn-lt"/>
                <a:ea typeface="+mn-ea"/>
                <a:cs typeface="+mn-cs"/>
              </a:rPr>
              <a:t>plotTree.xOff</a:t>
            </a:r>
            <a:r>
              <a:rPr lang="en-US" altLang="zh-CN" sz="1200" kern="1200" dirty="0" smtClean="0">
                <a:solidFill>
                  <a:schemeClr val="tx1"/>
                </a:solidFill>
                <a:effectLst/>
                <a:latin typeface="+mn-lt"/>
                <a:ea typeface="+mn-ea"/>
                <a:cs typeface="+mn-cs"/>
              </a:rPr>
              <a:t> = -0.5/</a:t>
            </a:r>
            <a:r>
              <a:rPr lang="en-US" altLang="zh-CN" sz="1200" kern="1200" dirty="0" err="1" smtClean="0">
                <a:solidFill>
                  <a:schemeClr val="tx1"/>
                </a:solidFill>
                <a:effectLst/>
                <a:latin typeface="+mn-lt"/>
                <a:ea typeface="+mn-ea"/>
                <a:cs typeface="+mn-cs"/>
              </a:rPr>
              <a:t>plotTree.totalW</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plotTree.yOff</a:t>
            </a:r>
            <a:r>
              <a:rPr lang="en-US" altLang="zh-CN" sz="1200" kern="1200" dirty="0" smtClean="0">
                <a:solidFill>
                  <a:schemeClr val="tx1"/>
                </a:solidFill>
                <a:effectLst/>
                <a:latin typeface="+mn-lt"/>
                <a:ea typeface="+mn-ea"/>
                <a:cs typeface="+mn-cs"/>
              </a:rPr>
              <a:t> = 1.0; #x</a:t>
            </a:r>
            <a:r>
              <a:rPr lang="zh-CN" altLang="zh-CN" sz="1200" kern="1200" dirty="0" smtClean="0">
                <a:solidFill>
                  <a:schemeClr val="tx1"/>
                </a:solidFill>
                <a:effectLst/>
                <a:latin typeface="+mn-lt"/>
                <a:ea typeface="+mn-ea"/>
                <a:cs typeface="+mn-cs"/>
              </a:rPr>
              <a:t>偏移</a:t>
            </a:r>
          </a:p>
          <a:p>
            <a:r>
              <a:rPr lang="en-US" altLang="zh-CN" sz="1200" kern="1200" dirty="0" err="1" smtClean="0">
                <a:solidFill>
                  <a:schemeClr val="tx1"/>
                </a:solidFill>
                <a:effectLst/>
                <a:latin typeface="+mn-lt"/>
                <a:ea typeface="+mn-ea"/>
                <a:cs typeface="+mn-cs"/>
              </a:rPr>
              <a:t>plotTree</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inTree</a:t>
            </a:r>
            <a:r>
              <a:rPr lang="en-US" altLang="zh-CN" sz="1200" kern="1200" dirty="0" smtClean="0">
                <a:solidFill>
                  <a:schemeClr val="tx1"/>
                </a:solidFill>
                <a:effectLst/>
                <a:latin typeface="+mn-lt"/>
                <a:ea typeface="+mn-ea"/>
                <a:cs typeface="+mn-cs"/>
              </a:rPr>
              <a:t>, (0.5,1.0), '') #</a:t>
            </a:r>
            <a:r>
              <a:rPr lang="zh-CN" altLang="zh-CN" sz="1200" kern="1200" dirty="0" smtClean="0">
                <a:solidFill>
                  <a:schemeClr val="tx1"/>
                </a:solidFill>
                <a:effectLst/>
                <a:latin typeface="+mn-lt"/>
                <a:ea typeface="+mn-ea"/>
                <a:cs typeface="+mn-cs"/>
              </a:rPr>
              <a:t>绘制决策树</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plt.show</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显示绘制结果</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def</a:t>
            </a:r>
            <a:r>
              <a:rPr lang="en-US" altLang="zh-CN" sz="1200" kern="1200" dirty="0" smtClean="0">
                <a:solidFill>
                  <a:schemeClr val="tx1"/>
                </a:solidFill>
                <a:effectLst/>
                <a:latin typeface="+mn-lt"/>
                <a:ea typeface="+mn-ea"/>
                <a:cs typeface="+mn-cs"/>
              </a:rPr>
              <a:t> main():</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dataSet</a:t>
            </a:r>
            <a:r>
              <a:rPr lang="en-US" altLang="zh-CN" sz="1200" kern="1200" dirty="0" smtClean="0">
                <a:solidFill>
                  <a:schemeClr val="tx1"/>
                </a:solidFill>
                <a:effectLst/>
                <a:latin typeface="+mn-lt"/>
                <a:ea typeface="+mn-ea"/>
                <a:cs typeface="+mn-cs"/>
              </a:rPr>
              <a:t>, labels = </a:t>
            </a:r>
            <a:r>
              <a:rPr lang="en-US" altLang="zh-CN" sz="1200" kern="1200" dirty="0" err="1" smtClean="0">
                <a:solidFill>
                  <a:schemeClr val="tx1"/>
                </a:solidFill>
                <a:effectLst/>
                <a:latin typeface="+mn-lt"/>
                <a:ea typeface="+mn-ea"/>
                <a:cs typeface="+mn-cs"/>
              </a:rPr>
              <a:t>ex9_12_Learning.createDataSet</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featLabels</a:t>
            </a:r>
            <a:r>
              <a:rPr lang="en-US" altLang="zh-CN" sz="1200" kern="1200" dirty="0" smtClean="0">
                <a:solidFill>
                  <a:schemeClr val="tx1"/>
                </a:solidFill>
                <a:effectLst/>
                <a:latin typeface="+mn-lt"/>
                <a:ea typeface="+mn-ea"/>
                <a:cs typeface="+mn-cs"/>
              </a:rPr>
              <a:t> =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myTree</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ex9_12_Learning.createTree</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dataSet</a:t>
            </a:r>
            <a:r>
              <a:rPr lang="en-US" altLang="zh-CN" sz="1200" kern="1200" dirty="0" smtClean="0">
                <a:solidFill>
                  <a:schemeClr val="tx1"/>
                </a:solidFill>
                <a:effectLst/>
                <a:latin typeface="+mn-lt"/>
                <a:ea typeface="+mn-ea"/>
                <a:cs typeface="+mn-cs"/>
              </a:rPr>
              <a:t>, labels, </a:t>
            </a:r>
            <a:r>
              <a:rPr lang="en-US" altLang="zh-CN" sz="1200" kern="1200" dirty="0" err="1" smtClean="0">
                <a:solidFill>
                  <a:schemeClr val="tx1"/>
                </a:solidFill>
                <a:effectLst/>
                <a:latin typeface="+mn-lt"/>
                <a:ea typeface="+mn-ea"/>
                <a:cs typeface="+mn-cs"/>
              </a:rPr>
              <a:t>featLabels</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print(</a:t>
            </a:r>
            <a:r>
              <a:rPr lang="en-US" altLang="zh-CN" sz="1200" kern="1200" dirty="0" err="1" smtClean="0">
                <a:solidFill>
                  <a:schemeClr val="tx1"/>
                </a:solidFill>
                <a:effectLst/>
                <a:latin typeface="+mn-lt"/>
                <a:ea typeface="+mn-ea"/>
                <a:cs typeface="+mn-cs"/>
              </a:rPr>
              <a:t>myTree</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createPlot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myTree</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if __name__ == '__main__':</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main()</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6A57219-258B-43CD-9B83-7918B1043D2B}" type="slidenum">
              <a:rPr lang="zh-CN" altLang="en-US" smtClean="0"/>
              <a:t>29</a:t>
            </a:fld>
            <a:endParaRPr lang="zh-CN" altLang="en-US"/>
          </a:p>
        </p:txBody>
      </p:sp>
    </p:spTree>
    <p:extLst>
      <p:ext uri="{BB962C8B-B14F-4D97-AF65-F5344CB8AC3E}">
        <p14:creationId xmlns:p14="http://schemas.microsoft.com/office/powerpoint/2010/main" val="711728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7. </a:t>
            </a:r>
            <a:r>
              <a:rPr lang="zh-CN" altLang="zh-CN" sz="1200" kern="1200" dirty="0" smtClean="0">
                <a:solidFill>
                  <a:schemeClr val="tx1"/>
                </a:solidFill>
                <a:effectLst/>
                <a:latin typeface="+mn-lt"/>
                <a:ea typeface="+mn-ea"/>
                <a:cs typeface="+mn-cs"/>
              </a:rPr>
              <a:t>界面程序（</a:t>
            </a:r>
            <a:r>
              <a:rPr lang="en-US" altLang="zh-CN" sz="1200" kern="1200" dirty="0" err="1" smtClean="0">
                <a:solidFill>
                  <a:schemeClr val="tx1"/>
                </a:solidFill>
                <a:effectLst/>
                <a:latin typeface="+mn-lt"/>
                <a:ea typeface="+mn-ea"/>
                <a:cs typeface="+mn-cs"/>
              </a:rPr>
              <a:t>ex9_12.py</a:t>
            </a:r>
            <a:r>
              <a:rPr lang="zh-CN" altLang="zh-CN" sz="1200" kern="1200" dirty="0" smtClean="0">
                <a:solidFill>
                  <a:schemeClr val="tx1"/>
                </a:solidFill>
                <a:effectLst/>
                <a:latin typeface="+mn-lt"/>
                <a:ea typeface="+mn-ea"/>
                <a:cs typeface="+mn-cs"/>
              </a:rPr>
              <a:t>）</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from </a:t>
            </a:r>
            <a:r>
              <a:rPr lang="en-US" altLang="zh-CN" sz="1200" kern="1200" dirty="0" err="1" smtClean="0">
                <a:solidFill>
                  <a:schemeClr val="tx1"/>
                </a:solidFill>
                <a:effectLst/>
                <a:latin typeface="+mn-lt"/>
                <a:ea typeface="+mn-ea"/>
                <a:cs typeface="+mn-cs"/>
              </a:rPr>
              <a:t>tkinter</a:t>
            </a:r>
            <a:r>
              <a:rPr lang="en-US" altLang="zh-CN" sz="1200" kern="1200" dirty="0" smtClean="0">
                <a:solidFill>
                  <a:schemeClr val="tx1"/>
                </a:solidFill>
                <a:effectLst/>
                <a:latin typeface="+mn-lt"/>
                <a:ea typeface="+mn-ea"/>
                <a:cs typeface="+mn-cs"/>
              </a:rPr>
              <a:t> import *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from </a:t>
            </a:r>
            <a:r>
              <a:rPr lang="en-US" altLang="zh-CN" sz="1200" kern="1200" dirty="0" err="1" smtClean="0">
                <a:solidFill>
                  <a:schemeClr val="tx1"/>
                </a:solidFill>
                <a:effectLst/>
                <a:latin typeface="+mn-lt"/>
                <a:ea typeface="+mn-ea"/>
                <a:cs typeface="+mn-cs"/>
              </a:rPr>
              <a:t>tkinter</a:t>
            </a:r>
            <a:r>
              <a:rPr lang="en-US" altLang="zh-CN" sz="1200" kern="1200" dirty="0" smtClean="0">
                <a:solidFill>
                  <a:schemeClr val="tx1"/>
                </a:solidFill>
                <a:effectLst/>
                <a:latin typeface="+mn-lt"/>
                <a:ea typeface="+mn-ea"/>
                <a:cs typeface="+mn-cs"/>
              </a:rPr>
              <a:t> import </a:t>
            </a:r>
            <a:r>
              <a:rPr lang="en-US" altLang="zh-CN" sz="1200" kern="1200" dirty="0" err="1" smtClean="0">
                <a:solidFill>
                  <a:schemeClr val="tx1"/>
                </a:solidFill>
                <a:effectLst/>
                <a:latin typeface="+mn-lt"/>
                <a:ea typeface="+mn-ea"/>
                <a:cs typeface="+mn-cs"/>
              </a:rPr>
              <a:t>ttk</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import </a:t>
            </a:r>
            <a:r>
              <a:rPr lang="en-US" altLang="zh-CN" sz="1200" kern="1200" dirty="0" err="1" smtClean="0">
                <a:solidFill>
                  <a:schemeClr val="tx1"/>
                </a:solidFill>
                <a:effectLst/>
                <a:latin typeface="+mn-lt"/>
                <a:ea typeface="+mn-ea"/>
                <a:cs typeface="+mn-cs"/>
              </a:rPr>
              <a:t>ex9_12_tree</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import </a:t>
            </a:r>
            <a:r>
              <a:rPr lang="en-US" altLang="zh-CN" sz="1200" kern="1200" dirty="0" err="1" smtClean="0">
                <a:solidFill>
                  <a:schemeClr val="tx1"/>
                </a:solidFill>
                <a:effectLst/>
                <a:latin typeface="+mn-lt"/>
                <a:ea typeface="+mn-ea"/>
                <a:cs typeface="+mn-cs"/>
              </a:rPr>
              <a:t>ex9_12_Learning</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win = </a:t>
            </a:r>
            <a:r>
              <a:rPr lang="en-US" altLang="zh-CN" sz="1200" kern="1200" dirty="0" err="1" smtClean="0">
                <a:solidFill>
                  <a:schemeClr val="tx1"/>
                </a:solidFill>
                <a:effectLst/>
                <a:latin typeface="+mn-lt"/>
                <a:ea typeface="+mn-ea"/>
                <a:cs typeface="+mn-cs"/>
              </a:rPr>
              <a:t>Tk</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win.geometry</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450x116</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win.title</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信贷审核</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dataSet</a:t>
            </a:r>
            <a:r>
              <a:rPr lang="en-US" altLang="zh-CN" sz="1200" kern="1200" dirty="0" smtClean="0">
                <a:solidFill>
                  <a:schemeClr val="tx1"/>
                </a:solidFill>
                <a:effectLst/>
                <a:latin typeface="+mn-lt"/>
                <a:ea typeface="+mn-ea"/>
                <a:cs typeface="+mn-cs"/>
              </a:rPr>
              <a:t>, labels = </a:t>
            </a:r>
            <a:r>
              <a:rPr lang="en-US" altLang="zh-CN" sz="1200" kern="1200" dirty="0" err="1" smtClean="0">
                <a:solidFill>
                  <a:schemeClr val="tx1"/>
                </a:solidFill>
                <a:effectLst/>
                <a:latin typeface="+mn-lt"/>
                <a:ea typeface="+mn-ea"/>
                <a:cs typeface="+mn-cs"/>
              </a:rPr>
              <a:t>ex9_12_Learning.createDataSet</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featLabels</a:t>
            </a:r>
            <a:r>
              <a:rPr lang="en-US" altLang="zh-CN" sz="1200" kern="1200" dirty="0" smtClean="0">
                <a:solidFill>
                  <a:schemeClr val="tx1"/>
                </a:solidFill>
                <a:effectLst/>
                <a:latin typeface="+mn-lt"/>
                <a:ea typeface="+mn-ea"/>
                <a:cs typeface="+mn-cs"/>
              </a:rPr>
              <a:t> = []</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myTree</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ex9_12_Learning.createTree</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dataSet</a:t>
            </a:r>
            <a:r>
              <a:rPr lang="en-US" altLang="zh-CN" sz="1200" kern="1200" dirty="0" smtClean="0">
                <a:solidFill>
                  <a:schemeClr val="tx1"/>
                </a:solidFill>
                <a:effectLst/>
                <a:latin typeface="+mn-lt"/>
                <a:ea typeface="+mn-ea"/>
                <a:cs typeface="+mn-cs"/>
              </a:rPr>
              <a:t>, labels, </a:t>
            </a:r>
            <a:r>
              <a:rPr lang="en-US" altLang="zh-CN" sz="1200" kern="1200" dirty="0" err="1" smtClean="0">
                <a:solidFill>
                  <a:schemeClr val="tx1"/>
                </a:solidFill>
                <a:effectLst/>
                <a:latin typeface="+mn-lt"/>
                <a:ea typeface="+mn-ea"/>
                <a:cs typeface="+mn-cs"/>
              </a:rPr>
              <a:t>featLabels</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函数说明</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审核按钮事件</a:t>
            </a:r>
          </a:p>
          <a:p>
            <a:r>
              <a:rPr lang="en-US" altLang="zh-CN" sz="1200" kern="1200" dirty="0" smtClean="0">
                <a:solidFill>
                  <a:schemeClr val="tx1"/>
                </a:solidFill>
                <a:effectLst/>
                <a:latin typeface="+mn-lt"/>
                <a:ea typeface="+mn-ea"/>
                <a:cs typeface="+mn-cs"/>
              </a:rPr>
              <a:t>Parameters: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txt1</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选择框输入的收入状况</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txt2</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选择框输入的房产状况</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txt3</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显示决策树的判断结果</a:t>
            </a:r>
          </a:p>
          <a:p>
            <a:r>
              <a:rPr lang="en-US" altLang="zh-CN" sz="1200" kern="1200" dirty="0" smtClean="0">
                <a:solidFill>
                  <a:schemeClr val="tx1"/>
                </a:solidFill>
                <a:effectLst/>
                <a:latin typeface="+mn-lt"/>
                <a:ea typeface="+mn-ea"/>
                <a:cs typeface="+mn-cs"/>
              </a:rPr>
              <a:t>Returns: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无</a:t>
            </a: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def</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mClick</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txt1</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nChosen1.get</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txt2</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nChosen2.get</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if </a:t>
            </a:r>
            <a:r>
              <a:rPr lang="en-US" altLang="zh-CN" sz="1200" kern="1200" dirty="0" err="1" smtClean="0">
                <a:solidFill>
                  <a:schemeClr val="tx1"/>
                </a:solidFill>
                <a:effectLst/>
                <a:latin typeface="+mn-lt"/>
                <a:ea typeface="+mn-ea"/>
                <a:cs typeface="+mn-cs"/>
              </a:rPr>
              <a:t>txt1</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有稳定收入</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t1</a:t>
            </a:r>
            <a:r>
              <a:rPr lang="en-US" altLang="zh-CN" sz="1200" kern="1200" dirty="0" smtClean="0">
                <a:solidFill>
                  <a:schemeClr val="tx1"/>
                </a:solidFill>
                <a:effectLst/>
                <a:latin typeface="+mn-lt"/>
                <a:ea typeface="+mn-ea"/>
                <a:cs typeface="+mn-cs"/>
              </a:rPr>
              <a:t> = 1</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else:</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t1</a:t>
            </a:r>
            <a:r>
              <a:rPr lang="en-US" altLang="zh-CN" sz="1200" kern="1200" dirty="0" smtClean="0">
                <a:solidFill>
                  <a:schemeClr val="tx1"/>
                </a:solidFill>
                <a:effectLst/>
                <a:latin typeface="+mn-lt"/>
                <a:ea typeface="+mn-ea"/>
                <a:cs typeface="+mn-cs"/>
              </a:rPr>
              <a:t> = 0</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if </a:t>
            </a:r>
            <a:r>
              <a:rPr lang="en-US" altLang="zh-CN" sz="1200" kern="1200" dirty="0" err="1" smtClean="0">
                <a:solidFill>
                  <a:schemeClr val="tx1"/>
                </a:solidFill>
                <a:effectLst/>
                <a:latin typeface="+mn-lt"/>
                <a:ea typeface="+mn-ea"/>
                <a:cs typeface="+mn-cs"/>
              </a:rPr>
              <a:t>txt2</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有房产</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t2</a:t>
            </a:r>
            <a:r>
              <a:rPr lang="en-US" altLang="zh-CN" sz="1200" kern="1200" dirty="0" smtClean="0">
                <a:solidFill>
                  <a:schemeClr val="tx1"/>
                </a:solidFill>
                <a:effectLst/>
                <a:latin typeface="+mn-lt"/>
                <a:ea typeface="+mn-ea"/>
                <a:cs typeface="+mn-cs"/>
              </a:rPr>
              <a:t> = 1</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else:</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t2</a:t>
            </a:r>
            <a:r>
              <a:rPr lang="en-US" altLang="zh-CN" sz="1200" kern="1200" dirty="0" smtClean="0">
                <a:solidFill>
                  <a:schemeClr val="tx1"/>
                </a:solidFill>
                <a:effectLst/>
                <a:latin typeface="+mn-lt"/>
                <a:ea typeface="+mn-ea"/>
                <a:cs typeface="+mn-cs"/>
              </a:rPr>
              <a:t> = 0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testVec</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t1,t2</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测试数据</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用</a:t>
            </a:r>
            <a:r>
              <a:rPr lang="en-US" altLang="zh-CN" sz="1200" kern="1200" dirty="0" smtClean="0">
                <a:solidFill>
                  <a:schemeClr val="tx1"/>
                </a:solidFill>
                <a:effectLst/>
                <a:latin typeface="+mn-lt"/>
                <a:ea typeface="+mn-ea"/>
                <a:cs typeface="+mn-cs"/>
              </a:rPr>
              <a:t>0,1</a:t>
            </a:r>
            <a:r>
              <a:rPr lang="zh-CN" altLang="zh-CN" sz="1200" kern="1200" dirty="0" smtClean="0">
                <a:solidFill>
                  <a:schemeClr val="tx1"/>
                </a:solidFill>
                <a:effectLst/>
                <a:latin typeface="+mn-lt"/>
                <a:ea typeface="+mn-ea"/>
                <a:cs typeface="+mn-cs"/>
              </a:rPr>
              <a:t>表示</a:t>
            </a:r>
          </a:p>
          <a:p>
            <a:r>
              <a:rPr lang="en-US" altLang="zh-CN" sz="1200" kern="1200" dirty="0" smtClean="0">
                <a:solidFill>
                  <a:schemeClr val="tx1"/>
                </a:solidFill>
                <a:effectLst/>
                <a:latin typeface="+mn-lt"/>
                <a:ea typeface="+mn-ea"/>
                <a:cs typeface="+mn-cs"/>
              </a:rPr>
              <a:t>  result = </a:t>
            </a:r>
            <a:r>
              <a:rPr lang="en-US" altLang="zh-CN" sz="1200" kern="1200" dirty="0" err="1" smtClean="0">
                <a:solidFill>
                  <a:schemeClr val="tx1"/>
                </a:solidFill>
                <a:effectLst/>
                <a:latin typeface="+mn-lt"/>
                <a:ea typeface="+mn-ea"/>
                <a:cs typeface="+mn-cs"/>
              </a:rPr>
              <a:t>ex9_12_Learning.classify</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myTree</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featLabels</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testVec</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if result == 'yes':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txt3.set</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审核结果：放贷</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if result == 'no':</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txt3.set</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审核结果：不放贷</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函数说明</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显示决策树按钮事件</a:t>
            </a: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def</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mClick2</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ex9_12_tree.main</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创建几个组件元素</a:t>
            </a:r>
          </a:p>
          <a:p>
            <a:r>
              <a:rPr lang="en-US" altLang="zh-CN" sz="1200" kern="1200" dirty="0" err="1" smtClean="0">
                <a:solidFill>
                  <a:schemeClr val="tx1"/>
                </a:solidFill>
                <a:effectLst/>
                <a:latin typeface="+mn-lt"/>
                <a:ea typeface="+mn-ea"/>
                <a:cs typeface="+mn-cs"/>
              </a:rPr>
              <a:t>txt1</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StringVar</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txt2</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StringVar</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txt3</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StringVar</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txt3.set</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决策树判断放贷结果</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lab1</a:t>
            </a:r>
            <a:r>
              <a:rPr lang="en-US" altLang="zh-CN" sz="1200" kern="1200" dirty="0" smtClean="0">
                <a:solidFill>
                  <a:schemeClr val="tx1"/>
                </a:solidFill>
                <a:effectLst/>
                <a:latin typeface="+mn-lt"/>
                <a:ea typeface="+mn-ea"/>
                <a:cs typeface="+mn-cs"/>
              </a:rPr>
              <a:t>=Label(win, text="</a:t>
            </a:r>
            <a:r>
              <a:rPr lang="zh-CN" altLang="zh-CN" sz="1200" kern="1200" dirty="0" smtClean="0">
                <a:solidFill>
                  <a:schemeClr val="tx1"/>
                </a:solidFill>
                <a:effectLst/>
                <a:latin typeface="+mn-lt"/>
                <a:ea typeface="+mn-ea"/>
                <a:cs typeface="+mn-cs"/>
              </a:rPr>
              <a:t>请选择收入状况：</a:t>
            </a:r>
            <a:r>
              <a:rPr lang="en-US" altLang="zh-CN" sz="1200" kern="1200" dirty="0" smtClean="0">
                <a:solidFill>
                  <a:schemeClr val="tx1"/>
                </a:solidFill>
                <a:effectLst/>
                <a:latin typeface="+mn-lt"/>
                <a:ea typeface="+mn-ea"/>
                <a:cs typeface="+mn-cs"/>
              </a:rPr>
              <a:t>",font=('</a:t>
            </a:r>
            <a:r>
              <a:rPr lang="zh-CN" altLang="zh-CN" sz="1200" kern="1200" dirty="0" smtClean="0">
                <a:solidFill>
                  <a:schemeClr val="tx1"/>
                </a:solidFill>
                <a:effectLst/>
                <a:latin typeface="+mn-lt"/>
                <a:ea typeface="+mn-ea"/>
                <a:cs typeface="+mn-cs"/>
              </a:rPr>
              <a:t>宋体</a:t>
            </a:r>
            <a:r>
              <a:rPr lang="en-US" altLang="zh-CN" sz="1200" kern="1200" dirty="0" smtClean="0">
                <a:solidFill>
                  <a:schemeClr val="tx1"/>
                </a:solidFill>
                <a:effectLst/>
                <a:latin typeface="+mn-lt"/>
                <a:ea typeface="+mn-ea"/>
                <a:cs typeface="+mn-cs"/>
              </a:rPr>
              <a:t>','16'))</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lab2</a:t>
            </a:r>
            <a:r>
              <a:rPr lang="en-US" altLang="zh-CN" sz="1200" kern="1200" dirty="0" smtClean="0">
                <a:solidFill>
                  <a:schemeClr val="tx1"/>
                </a:solidFill>
                <a:effectLst/>
                <a:latin typeface="+mn-lt"/>
                <a:ea typeface="+mn-ea"/>
                <a:cs typeface="+mn-cs"/>
              </a:rPr>
              <a:t>=Label(win, text="</a:t>
            </a:r>
            <a:r>
              <a:rPr lang="zh-CN" altLang="zh-CN" sz="1200" kern="1200" dirty="0" smtClean="0">
                <a:solidFill>
                  <a:schemeClr val="tx1"/>
                </a:solidFill>
                <a:effectLst/>
                <a:latin typeface="+mn-lt"/>
                <a:ea typeface="+mn-ea"/>
                <a:cs typeface="+mn-cs"/>
              </a:rPr>
              <a:t>请选择房产状况：</a:t>
            </a:r>
            <a:r>
              <a:rPr lang="en-US" altLang="zh-CN" sz="1200" kern="1200" dirty="0" smtClean="0">
                <a:solidFill>
                  <a:schemeClr val="tx1"/>
                </a:solidFill>
                <a:effectLst/>
                <a:latin typeface="+mn-lt"/>
                <a:ea typeface="+mn-ea"/>
                <a:cs typeface="+mn-cs"/>
              </a:rPr>
              <a:t>",font=('</a:t>
            </a:r>
            <a:r>
              <a:rPr lang="zh-CN" altLang="zh-CN" sz="1200" kern="1200" dirty="0" smtClean="0">
                <a:solidFill>
                  <a:schemeClr val="tx1"/>
                </a:solidFill>
                <a:effectLst/>
                <a:latin typeface="+mn-lt"/>
                <a:ea typeface="+mn-ea"/>
                <a:cs typeface="+mn-cs"/>
              </a:rPr>
              <a:t>宋体</a:t>
            </a:r>
            <a:r>
              <a:rPr lang="en-US" altLang="zh-CN" sz="1200" kern="1200" dirty="0" smtClean="0">
                <a:solidFill>
                  <a:schemeClr val="tx1"/>
                </a:solidFill>
                <a:effectLst/>
                <a:latin typeface="+mn-lt"/>
                <a:ea typeface="+mn-ea"/>
                <a:cs typeface="+mn-cs"/>
              </a:rPr>
              <a:t>','16'))</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lab3</a:t>
            </a:r>
            <a:r>
              <a:rPr lang="en-US" altLang="zh-CN" sz="1200" kern="1200" dirty="0" smtClean="0">
                <a:solidFill>
                  <a:schemeClr val="tx1"/>
                </a:solidFill>
                <a:effectLst/>
                <a:latin typeface="+mn-lt"/>
                <a:ea typeface="+mn-ea"/>
                <a:cs typeface="+mn-cs"/>
              </a:rPr>
              <a:t>=Label(</a:t>
            </a:r>
            <a:r>
              <a:rPr lang="en-US" altLang="zh-CN" sz="1200" kern="1200" dirty="0" err="1" smtClean="0">
                <a:solidFill>
                  <a:schemeClr val="tx1"/>
                </a:solidFill>
                <a:effectLst/>
                <a:latin typeface="+mn-lt"/>
                <a:ea typeface="+mn-ea"/>
                <a:cs typeface="+mn-cs"/>
              </a:rPr>
              <a:t>win,textvariable</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txt3,relief</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ridge',width</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30,font</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宋体</a:t>
            </a:r>
            <a:r>
              <a:rPr lang="en-US" altLang="zh-CN" sz="1200" kern="1200" dirty="0" smtClean="0">
                <a:solidFill>
                  <a:schemeClr val="tx1"/>
                </a:solidFill>
                <a:effectLst/>
                <a:latin typeface="+mn-lt"/>
                <a:ea typeface="+mn-ea"/>
                <a:cs typeface="+mn-cs"/>
              </a:rPr>
              <a:t>', '16'))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button = Button(win, text='</a:t>
            </a:r>
            <a:r>
              <a:rPr lang="zh-CN" altLang="zh-CN" sz="1200" kern="1200" dirty="0" smtClean="0">
                <a:solidFill>
                  <a:schemeClr val="tx1"/>
                </a:solidFill>
                <a:effectLst/>
                <a:latin typeface="+mn-lt"/>
                <a:ea typeface="+mn-ea"/>
                <a:cs typeface="+mn-cs"/>
              </a:rPr>
              <a:t>信贷审核</a:t>
            </a:r>
            <a:r>
              <a:rPr lang="en-US" altLang="zh-CN" sz="1200" kern="1200" dirty="0" smtClean="0">
                <a:solidFill>
                  <a:schemeClr val="tx1"/>
                </a:solidFill>
                <a:effectLst/>
                <a:latin typeface="+mn-lt"/>
                <a:ea typeface="+mn-ea"/>
                <a:cs typeface="+mn-cs"/>
              </a:rPr>
              <a:t>', command=</a:t>
            </a:r>
            <a:r>
              <a:rPr lang="en-US" altLang="zh-CN" sz="1200" kern="1200" dirty="0" err="1" smtClean="0">
                <a:solidFill>
                  <a:schemeClr val="tx1"/>
                </a:solidFill>
                <a:effectLst/>
                <a:latin typeface="+mn-lt"/>
                <a:ea typeface="+mn-ea"/>
                <a:cs typeface="+mn-cs"/>
              </a:rPr>
              <a:t>mClick,font</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宋体</a:t>
            </a:r>
            <a:r>
              <a:rPr lang="en-US" altLang="zh-CN" sz="1200" kern="1200" dirty="0" smtClean="0">
                <a:solidFill>
                  <a:schemeClr val="tx1"/>
                </a:solidFill>
                <a:effectLst/>
                <a:latin typeface="+mn-lt"/>
                <a:ea typeface="+mn-ea"/>
                <a:cs typeface="+mn-cs"/>
              </a:rPr>
              <a:t>','16')) </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button2</a:t>
            </a:r>
            <a:r>
              <a:rPr lang="en-US" altLang="zh-CN" sz="1200" kern="1200" dirty="0" smtClean="0">
                <a:solidFill>
                  <a:schemeClr val="tx1"/>
                </a:solidFill>
                <a:effectLst/>
                <a:latin typeface="+mn-lt"/>
                <a:ea typeface="+mn-ea"/>
                <a:cs typeface="+mn-cs"/>
              </a:rPr>
              <a:t> = Button(win, text='</a:t>
            </a:r>
            <a:r>
              <a:rPr lang="zh-CN" altLang="zh-CN" sz="1200" kern="1200" dirty="0" smtClean="0">
                <a:solidFill>
                  <a:schemeClr val="tx1"/>
                </a:solidFill>
                <a:effectLst/>
                <a:latin typeface="+mn-lt"/>
                <a:ea typeface="+mn-ea"/>
                <a:cs typeface="+mn-cs"/>
              </a:rPr>
              <a:t>显示决策树</a:t>
            </a:r>
            <a:r>
              <a:rPr lang="en-US" altLang="zh-CN" sz="1200" kern="1200" dirty="0" smtClean="0">
                <a:solidFill>
                  <a:schemeClr val="tx1"/>
                </a:solidFill>
                <a:effectLst/>
                <a:latin typeface="+mn-lt"/>
                <a:ea typeface="+mn-ea"/>
                <a:cs typeface="+mn-cs"/>
              </a:rPr>
              <a:t>', command=</a:t>
            </a:r>
            <a:r>
              <a:rPr lang="en-US" altLang="zh-CN" sz="1200" kern="1200" dirty="0" err="1" smtClean="0">
                <a:solidFill>
                  <a:schemeClr val="tx1"/>
                </a:solidFill>
                <a:effectLst/>
                <a:latin typeface="+mn-lt"/>
                <a:ea typeface="+mn-ea"/>
                <a:cs typeface="+mn-cs"/>
              </a:rPr>
              <a:t>mClick2,font</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宋体</a:t>
            </a:r>
            <a:r>
              <a:rPr lang="en-US" altLang="zh-CN" sz="1200" kern="1200" dirty="0" smtClean="0">
                <a:solidFill>
                  <a:schemeClr val="tx1"/>
                </a:solidFill>
                <a:effectLst/>
                <a:latin typeface="+mn-lt"/>
                <a:ea typeface="+mn-ea"/>
                <a:cs typeface="+mn-cs"/>
              </a:rPr>
              <a:t>','14'))</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创建下拉列表</a:t>
            </a:r>
          </a:p>
          <a:p>
            <a:r>
              <a:rPr lang="en-US" altLang="zh-CN" sz="1200" kern="1200" dirty="0" err="1" smtClean="0">
                <a:solidFill>
                  <a:schemeClr val="tx1"/>
                </a:solidFill>
                <a:effectLst/>
                <a:latin typeface="+mn-lt"/>
                <a:ea typeface="+mn-ea"/>
                <a:cs typeface="+mn-cs"/>
              </a:rPr>
              <a:t>nChosen1</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ttk.Combobox</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win,width</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12,textvariable</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txt1,font</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宋体</a:t>
            </a:r>
            <a:r>
              <a:rPr lang="en-US" altLang="zh-CN" sz="1200" kern="1200" dirty="0" smtClean="0">
                <a:solidFill>
                  <a:schemeClr val="tx1"/>
                </a:solidFill>
                <a:effectLst/>
                <a:latin typeface="+mn-lt"/>
                <a:ea typeface="+mn-ea"/>
                <a:cs typeface="+mn-cs"/>
              </a:rPr>
              <a:t>','16'))</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nChosen1</a:t>
            </a:r>
            <a:r>
              <a:rPr lang="en-US" altLang="zh-CN" sz="1200" kern="1200" dirty="0" smtClean="0">
                <a:solidFill>
                  <a:schemeClr val="tx1"/>
                </a:solidFill>
                <a:effectLst/>
                <a:latin typeface="+mn-lt"/>
                <a:ea typeface="+mn-ea"/>
                <a:cs typeface="+mn-cs"/>
              </a:rPr>
              <a:t>['values'] = ('','</a:t>
            </a:r>
            <a:r>
              <a:rPr lang="zh-CN" altLang="zh-CN" sz="1200" kern="1200" dirty="0" smtClean="0">
                <a:solidFill>
                  <a:schemeClr val="tx1"/>
                </a:solidFill>
                <a:effectLst/>
                <a:latin typeface="+mn-lt"/>
                <a:ea typeface="+mn-ea"/>
                <a:cs typeface="+mn-cs"/>
              </a:rPr>
              <a:t>有稳定收入</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无稳定收入</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nChosen1.current</a:t>
            </a:r>
            <a:r>
              <a:rPr lang="en-US" altLang="zh-CN" sz="1200" kern="1200" dirty="0" smtClean="0">
                <a:solidFill>
                  <a:schemeClr val="tx1"/>
                </a:solidFill>
                <a:effectLst/>
                <a:latin typeface="+mn-lt"/>
                <a:ea typeface="+mn-ea"/>
                <a:cs typeface="+mn-cs"/>
              </a:rPr>
              <a:t>(0)  # </a:t>
            </a:r>
            <a:r>
              <a:rPr lang="zh-CN" altLang="zh-CN" sz="1200" kern="1200" dirty="0" smtClean="0">
                <a:solidFill>
                  <a:schemeClr val="tx1"/>
                </a:solidFill>
                <a:effectLst/>
                <a:latin typeface="+mn-lt"/>
                <a:ea typeface="+mn-ea"/>
                <a:cs typeface="+mn-cs"/>
              </a:rPr>
              <a:t>设置下拉列表默认值</a:t>
            </a:r>
          </a:p>
          <a:p>
            <a:r>
              <a:rPr lang="en-US" altLang="zh-CN" sz="1200" kern="1200" dirty="0" err="1" smtClean="0">
                <a:solidFill>
                  <a:schemeClr val="tx1"/>
                </a:solidFill>
                <a:effectLst/>
                <a:latin typeface="+mn-lt"/>
                <a:ea typeface="+mn-ea"/>
                <a:cs typeface="+mn-cs"/>
              </a:rPr>
              <a:t>nChosen2</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ttk.Combobox</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win,width</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12,textvariable</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txt2,font</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宋体</a:t>
            </a:r>
            <a:r>
              <a:rPr lang="en-US" altLang="zh-CN" sz="1200" kern="1200" dirty="0" smtClean="0">
                <a:solidFill>
                  <a:schemeClr val="tx1"/>
                </a:solidFill>
                <a:effectLst/>
                <a:latin typeface="+mn-lt"/>
                <a:ea typeface="+mn-ea"/>
                <a:cs typeface="+mn-cs"/>
              </a:rPr>
              <a:t>','16'))</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nChosen2</a:t>
            </a:r>
            <a:r>
              <a:rPr lang="en-US" altLang="zh-CN" sz="1200" kern="1200" dirty="0" smtClean="0">
                <a:solidFill>
                  <a:schemeClr val="tx1"/>
                </a:solidFill>
                <a:effectLst/>
                <a:latin typeface="+mn-lt"/>
                <a:ea typeface="+mn-ea"/>
                <a:cs typeface="+mn-cs"/>
              </a:rPr>
              <a:t>['values'] = ('','</a:t>
            </a:r>
            <a:r>
              <a:rPr lang="zh-CN" altLang="zh-CN" sz="1200" kern="1200" dirty="0" smtClean="0">
                <a:solidFill>
                  <a:schemeClr val="tx1"/>
                </a:solidFill>
                <a:effectLst/>
                <a:latin typeface="+mn-lt"/>
                <a:ea typeface="+mn-ea"/>
                <a:cs typeface="+mn-cs"/>
              </a:rPr>
              <a:t>有房产</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无房产</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nChosen2.current</a:t>
            </a:r>
            <a:r>
              <a:rPr lang="en-US" altLang="zh-CN" sz="1200" kern="1200" dirty="0" smtClean="0">
                <a:solidFill>
                  <a:schemeClr val="tx1"/>
                </a:solidFill>
                <a:effectLst/>
                <a:latin typeface="+mn-lt"/>
                <a:ea typeface="+mn-ea"/>
                <a:cs typeface="+mn-cs"/>
              </a:rPr>
              <a:t>(0)  # </a:t>
            </a:r>
            <a:r>
              <a:rPr lang="zh-CN" altLang="zh-CN" sz="1200" kern="1200" dirty="0" smtClean="0">
                <a:solidFill>
                  <a:schemeClr val="tx1"/>
                </a:solidFill>
                <a:effectLst/>
                <a:latin typeface="+mn-lt"/>
                <a:ea typeface="+mn-ea"/>
                <a:cs typeface="+mn-cs"/>
              </a:rPr>
              <a:t>设置下拉列表默认值</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界面布局设置</a:t>
            </a:r>
          </a:p>
          <a:p>
            <a:r>
              <a:rPr lang="en-US" altLang="zh-CN" sz="1200" kern="1200" dirty="0" err="1" smtClean="0">
                <a:solidFill>
                  <a:schemeClr val="tx1"/>
                </a:solidFill>
                <a:effectLst/>
                <a:latin typeface="+mn-lt"/>
                <a:ea typeface="+mn-ea"/>
                <a:cs typeface="+mn-cs"/>
              </a:rPr>
              <a:t>lab1.grid</a:t>
            </a:r>
            <a:r>
              <a:rPr lang="en-US" altLang="zh-CN" sz="1200" kern="1200" dirty="0" smtClean="0">
                <a:solidFill>
                  <a:schemeClr val="tx1"/>
                </a:solidFill>
                <a:effectLst/>
                <a:latin typeface="+mn-lt"/>
                <a:ea typeface="+mn-ea"/>
                <a:cs typeface="+mn-cs"/>
              </a:rPr>
              <a:t>(row=</a:t>
            </a:r>
            <a:r>
              <a:rPr lang="en-US" altLang="zh-CN" sz="1200" kern="1200" dirty="0" err="1" smtClean="0">
                <a:solidFill>
                  <a:schemeClr val="tx1"/>
                </a:solidFill>
                <a:effectLst/>
                <a:latin typeface="+mn-lt"/>
                <a:ea typeface="+mn-ea"/>
                <a:cs typeface="+mn-cs"/>
              </a:rPr>
              <a:t>0,column</a:t>
            </a:r>
            <a:r>
              <a:rPr lang="en-US" altLang="zh-CN" sz="1200" kern="1200" dirty="0" smtClean="0">
                <a:solidFill>
                  <a:schemeClr val="tx1"/>
                </a:solidFill>
                <a:effectLst/>
                <a:latin typeface="+mn-lt"/>
                <a:ea typeface="+mn-ea"/>
                <a:cs typeface="+mn-cs"/>
              </a:rPr>
              <a:t>=0)</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lab2.grid</a:t>
            </a:r>
            <a:r>
              <a:rPr lang="en-US" altLang="zh-CN" sz="1200" kern="1200" dirty="0" smtClean="0">
                <a:solidFill>
                  <a:schemeClr val="tx1"/>
                </a:solidFill>
                <a:effectLst/>
                <a:latin typeface="+mn-lt"/>
                <a:ea typeface="+mn-ea"/>
                <a:cs typeface="+mn-cs"/>
              </a:rPr>
              <a:t>(row=</a:t>
            </a:r>
            <a:r>
              <a:rPr lang="en-US" altLang="zh-CN" sz="1200" kern="1200" dirty="0" err="1" smtClean="0">
                <a:solidFill>
                  <a:schemeClr val="tx1"/>
                </a:solidFill>
                <a:effectLst/>
                <a:latin typeface="+mn-lt"/>
                <a:ea typeface="+mn-ea"/>
                <a:cs typeface="+mn-cs"/>
              </a:rPr>
              <a:t>1,column</a:t>
            </a:r>
            <a:r>
              <a:rPr lang="en-US" altLang="zh-CN" sz="1200" kern="1200" dirty="0" smtClean="0">
                <a:solidFill>
                  <a:schemeClr val="tx1"/>
                </a:solidFill>
                <a:effectLst/>
                <a:latin typeface="+mn-lt"/>
                <a:ea typeface="+mn-ea"/>
                <a:cs typeface="+mn-cs"/>
              </a:rPr>
              <a:t>=0)</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nChosen1.grid</a:t>
            </a:r>
            <a:r>
              <a:rPr lang="en-US" altLang="zh-CN" sz="1200" kern="1200" dirty="0" smtClean="0">
                <a:solidFill>
                  <a:schemeClr val="tx1"/>
                </a:solidFill>
                <a:effectLst/>
                <a:latin typeface="+mn-lt"/>
                <a:ea typeface="+mn-ea"/>
                <a:cs typeface="+mn-cs"/>
              </a:rPr>
              <a:t>(row=</a:t>
            </a:r>
            <a:r>
              <a:rPr lang="en-US" altLang="zh-CN" sz="1200" kern="1200" dirty="0" err="1" smtClean="0">
                <a:solidFill>
                  <a:schemeClr val="tx1"/>
                </a:solidFill>
                <a:effectLst/>
                <a:latin typeface="+mn-lt"/>
                <a:ea typeface="+mn-ea"/>
                <a:cs typeface="+mn-cs"/>
              </a:rPr>
              <a:t>0,column</a:t>
            </a:r>
            <a:r>
              <a:rPr lang="en-US" altLang="zh-CN" sz="1200" kern="1200" dirty="0" smtClean="0">
                <a:solidFill>
                  <a:schemeClr val="tx1"/>
                </a:solidFill>
                <a:effectLst/>
                <a:latin typeface="+mn-lt"/>
                <a:ea typeface="+mn-ea"/>
                <a:cs typeface="+mn-cs"/>
              </a:rPr>
              <a:t>=1)</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nChosen2.grid</a:t>
            </a:r>
            <a:r>
              <a:rPr lang="en-US" altLang="zh-CN" sz="1200" kern="1200" dirty="0" smtClean="0">
                <a:solidFill>
                  <a:schemeClr val="tx1"/>
                </a:solidFill>
                <a:effectLst/>
                <a:latin typeface="+mn-lt"/>
                <a:ea typeface="+mn-ea"/>
                <a:cs typeface="+mn-cs"/>
              </a:rPr>
              <a:t>(row=</a:t>
            </a:r>
            <a:r>
              <a:rPr lang="en-US" altLang="zh-CN" sz="1200" kern="1200" dirty="0" err="1" smtClean="0">
                <a:solidFill>
                  <a:schemeClr val="tx1"/>
                </a:solidFill>
                <a:effectLst/>
                <a:latin typeface="+mn-lt"/>
                <a:ea typeface="+mn-ea"/>
                <a:cs typeface="+mn-cs"/>
              </a:rPr>
              <a:t>1,column</a:t>
            </a:r>
            <a:r>
              <a:rPr lang="en-US" altLang="zh-CN" sz="1200" kern="1200" dirty="0" smtClean="0">
                <a:solidFill>
                  <a:schemeClr val="tx1"/>
                </a:solidFill>
                <a:effectLst/>
                <a:latin typeface="+mn-lt"/>
                <a:ea typeface="+mn-ea"/>
                <a:cs typeface="+mn-cs"/>
              </a:rPr>
              <a:t>=1)</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lab3.grid</a:t>
            </a:r>
            <a:r>
              <a:rPr lang="en-US" altLang="zh-CN" sz="1200" kern="1200" dirty="0" smtClean="0">
                <a:solidFill>
                  <a:schemeClr val="tx1"/>
                </a:solidFill>
                <a:effectLst/>
                <a:latin typeface="+mn-lt"/>
                <a:ea typeface="+mn-ea"/>
                <a:cs typeface="+mn-cs"/>
              </a:rPr>
              <a:t>(row=</a:t>
            </a:r>
            <a:r>
              <a:rPr lang="en-US" altLang="zh-CN" sz="1200" kern="1200" dirty="0" err="1" smtClean="0">
                <a:solidFill>
                  <a:schemeClr val="tx1"/>
                </a:solidFill>
                <a:effectLst/>
                <a:latin typeface="+mn-lt"/>
                <a:ea typeface="+mn-ea"/>
                <a:cs typeface="+mn-cs"/>
              </a:rPr>
              <a:t>2,column</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0,columnspan</a:t>
            </a:r>
            <a:r>
              <a:rPr lang="en-US" altLang="zh-CN" sz="1200" kern="1200" dirty="0" smtClean="0">
                <a:solidFill>
                  <a:schemeClr val="tx1"/>
                </a:solidFill>
                <a:effectLst/>
                <a:latin typeface="+mn-lt"/>
                <a:ea typeface="+mn-ea"/>
                <a:cs typeface="+mn-cs"/>
              </a:rPr>
              <a:t>=2)</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button.grid</a:t>
            </a:r>
            <a:r>
              <a:rPr lang="en-US" altLang="zh-CN" sz="1200" kern="1200" dirty="0" smtClean="0">
                <a:solidFill>
                  <a:schemeClr val="tx1"/>
                </a:solidFill>
                <a:effectLst/>
                <a:latin typeface="+mn-lt"/>
                <a:ea typeface="+mn-ea"/>
                <a:cs typeface="+mn-cs"/>
              </a:rPr>
              <a:t>(row=</a:t>
            </a:r>
            <a:r>
              <a:rPr lang="en-US" altLang="zh-CN" sz="1200" kern="1200" dirty="0" err="1" smtClean="0">
                <a:solidFill>
                  <a:schemeClr val="tx1"/>
                </a:solidFill>
                <a:effectLst/>
                <a:latin typeface="+mn-lt"/>
                <a:ea typeface="+mn-ea"/>
                <a:cs typeface="+mn-cs"/>
              </a:rPr>
              <a:t>2,column</a:t>
            </a:r>
            <a:r>
              <a:rPr lang="en-US" altLang="zh-CN" sz="1200" kern="1200" dirty="0" smtClean="0">
                <a:solidFill>
                  <a:schemeClr val="tx1"/>
                </a:solidFill>
                <a:effectLst/>
                <a:latin typeface="+mn-lt"/>
                <a:ea typeface="+mn-ea"/>
                <a:cs typeface="+mn-cs"/>
              </a:rPr>
              <a:t>=2)</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button2.grid</a:t>
            </a:r>
            <a:r>
              <a:rPr lang="en-US" altLang="zh-CN" sz="1200" kern="1200" dirty="0" smtClean="0">
                <a:solidFill>
                  <a:schemeClr val="tx1"/>
                </a:solidFill>
                <a:effectLst/>
                <a:latin typeface="+mn-lt"/>
                <a:ea typeface="+mn-ea"/>
                <a:cs typeface="+mn-cs"/>
              </a:rPr>
              <a:t>(row=</a:t>
            </a:r>
            <a:r>
              <a:rPr lang="en-US" altLang="zh-CN" sz="1200" kern="1200" dirty="0" err="1" smtClean="0">
                <a:solidFill>
                  <a:schemeClr val="tx1"/>
                </a:solidFill>
                <a:effectLst/>
                <a:latin typeface="+mn-lt"/>
                <a:ea typeface="+mn-ea"/>
                <a:cs typeface="+mn-cs"/>
              </a:rPr>
              <a:t>0,column</a:t>
            </a:r>
            <a:r>
              <a:rPr lang="en-US" altLang="zh-CN" sz="1200" kern="1200" dirty="0" smtClean="0">
                <a:solidFill>
                  <a:schemeClr val="tx1"/>
                </a:solidFill>
                <a:effectLst/>
                <a:latin typeface="+mn-lt"/>
                <a:ea typeface="+mn-ea"/>
                <a:cs typeface="+mn-cs"/>
              </a:rPr>
              <a:t>=2)</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win.mainloop</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6A57219-258B-43CD-9B83-7918B1043D2B}" type="slidenum">
              <a:rPr lang="zh-CN" altLang="en-US" smtClean="0"/>
              <a:t>30</a:t>
            </a:fld>
            <a:endParaRPr lang="zh-CN" altLang="en-US"/>
          </a:p>
        </p:txBody>
      </p:sp>
    </p:spTree>
    <p:extLst>
      <p:ext uri="{BB962C8B-B14F-4D97-AF65-F5344CB8AC3E}">
        <p14:creationId xmlns:p14="http://schemas.microsoft.com/office/powerpoint/2010/main" val="3800417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程序代码如下。</a:t>
            </a:r>
          </a:p>
          <a:p>
            <a:r>
              <a:rPr lang="en-US" altLang="zh-CN" sz="1200" kern="1200" dirty="0" smtClean="0">
                <a:solidFill>
                  <a:schemeClr val="tx1"/>
                </a:solidFill>
                <a:effectLst/>
                <a:latin typeface="+mn-lt"/>
                <a:ea typeface="+mn-ea"/>
                <a:cs typeface="+mn-cs"/>
              </a:rPr>
              <a:t>from </a:t>
            </a:r>
            <a:r>
              <a:rPr lang="en-US" altLang="zh-CN" sz="1200" kern="1200" dirty="0" err="1" smtClean="0">
                <a:solidFill>
                  <a:schemeClr val="tx1"/>
                </a:solidFill>
                <a:effectLst/>
                <a:latin typeface="+mn-lt"/>
                <a:ea typeface="+mn-ea"/>
                <a:cs typeface="+mn-cs"/>
              </a:rPr>
              <a:t>aip</a:t>
            </a:r>
            <a:r>
              <a:rPr lang="en-US" altLang="zh-CN" sz="1200" kern="1200" dirty="0" smtClean="0">
                <a:solidFill>
                  <a:schemeClr val="tx1"/>
                </a:solidFill>
                <a:effectLst/>
                <a:latin typeface="+mn-lt"/>
                <a:ea typeface="+mn-ea"/>
                <a:cs typeface="+mn-cs"/>
              </a:rPr>
              <a:t> import </a:t>
            </a:r>
            <a:r>
              <a:rPr lang="en-US" altLang="zh-CN" sz="1200" kern="1200" dirty="0" err="1" smtClean="0">
                <a:solidFill>
                  <a:schemeClr val="tx1"/>
                </a:solidFill>
                <a:effectLst/>
                <a:latin typeface="+mn-lt"/>
                <a:ea typeface="+mn-ea"/>
                <a:cs typeface="+mn-cs"/>
              </a:rPr>
              <a:t>AipSpeech</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import requests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import </a:t>
            </a:r>
            <a:r>
              <a:rPr lang="en-US" altLang="zh-CN" sz="1200" kern="1200" dirty="0" err="1" smtClean="0">
                <a:solidFill>
                  <a:schemeClr val="tx1"/>
                </a:solidFill>
                <a:effectLst/>
                <a:latin typeface="+mn-lt"/>
                <a:ea typeface="+mn-ea"/>
                <a:cs typeface="+mn-cs"/>
              </a:rPr>
              <a:t>json</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import </a:t>
            </a:r>
            <a:r>
              <a:rPr lang="en-US" altLang="zh-CN" sz="1200" kern="1200" dirty="0" err="1" smtClean="0">
                <a:solidFill>
                  <a:schemeClr val="tx1"/>
                </a:solidFill>
                <a:effectLst/>
                <a:latin typeface="+mn-lt"/>
                <a:ea typeface="+mn-ea"/>
                <a:cs typeface="+mn-cs"/>
              </a:rPr>
              <a:t>speech_recognition</a:t>
            </a:r>
            <a:r>
              <a:rPr lang="en-US" altLang="zh-CN" sz="1200" kern="1200" dirty="0" smtClean="0">
                <a:solidFill>
                  <a:schemeClr val="tx1"/>
                </a:solidFill>
                <a:effectLst/>
                <a:latin typeface="+mn-lt"/>
                <a:ea typeface="+mn-ea"/>
                <a:cs typeface="+mn-cs"/>
              </a:rPr>
              <a:t> as </a:t>
            </a:r>
            <a:r>
              <a:rPr lang="en-US" altLang="zh-CN" sz="1200" kern="1200" dirty="0" err="1" smtClean="0">
                <a:solidFill>
                  <a:schemeClr val="tx1"/>
                </a:solidFill>
                <a:effectLst/>
                <a:latin typeface="+mn-lt"/>
                <a:ea typeface="+mn-ea"/>
                <a:cs typeface="+mn-cs"/>
              </a:rPr>
              <a:t>sr</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import </a:t>
            </a:r>
            <a:r>
              <a:rPr lang="en-US" altLang="zh-CN" sz="1200" kern="1200" dirty="0" err="1" smtClean="0">
                <a:solidFill>
                  <a:schemeClr val="tx1"/>
                </a:solidFill>
                <a:effectLst/>
                <a:latin typeface="+mn-lt"/>
                <a:ea typeface="+mn-ea"/>
                <a:cs typeface="+mn-cs"/>
              </a:rPr>
              <a:t>os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1. </a:t>
            </a:r>
            <a:r>
              <a:rPr lang="zh-CN" altLang="zh-CN" sz="1200" kern="1200" dirty="0" smtClean="0">
                <a:solidFill>
                  <a:schemeClr val="tx1"/>
                </a:solidFill>
                <a:effectLst/>
                <a:latin typeface="+mn-lt"/>
                <a:ea typeface="+mn-ea"/>
                <a:cs typeface="+mn-cs"/>
              </a:rPr>
              <a:t>语音生成音频文件</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录音并以当前时间戳保存到</a:t>
            </a:r>
            <a:r>
              <a:rPr lang="en-US" altLang="zh-CN" sz="1200" kern="1200" dirty="0" smtClean="0">
                <a:solidFill>
                  <a:schemeClr val="tx1"/>
                </a:solidFill>
                <a:effectLst/>
                <a:latin typeface="+mn-lt"/>
                <a:ea typeface="+mn-ea"/>
                <a:cs typeface="+mn-cs"/>
              </a:rPr>
              <a:t>voices</a:t>
            </a:r>
            <a:r>
              <a:rPr lang="zh-CN" altLang="zh-CN" sz="1200" kern="1200" dirty="0" smtClean="0">
                <a:solidFill>
                  <a:schemeClr val="tx1"/>
                </a:solidFill>
                <a:effectLst/>
                <a:latin typeface="+mn-lt"/>
                <a:ea typeface="+mn-ea"/>
                <a:cs typeface="+mn-cs"/>
              </a:rPr>
              <a:t>文件中</a:t>
            </a:r>
          </a:p>
          <a:p>
            <a:r>
              <a:rPr lang="en-US" altLang="zh-CN" sz="1200" kern="1200" dirty="0" err="1" smtClean="0">
                <a:solidFill>
                  <a:schemeClr val="tx1"/>
                </a:solidFill>
                <a:effectLst/>
                <a:latin typeface="+mn-lt"/>
                <a:ea typeface="+mn-ea"/>
                <a:cs typeface="+mn-cs"/>
              </a:rPr>
              <a:t>def</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audio_record</a:t>
            </a:r>
            <a:r>
              <a:rPr lang="en-US" altLang="zh-CN" sz="1200" kern="1200" dirty="0" smtClean="0">
                <a:solidFill>
                  <a:schemeClr val="tx1"/>
                </a:solidFill>
                <a:effectLst/>
                <a:latin typeface="+mn-lt"/>
                <a:ea typeface="+mn-ea"/>
                <a:cs typeface="+mn-cs"/>
              </a:rPr>
              <a:t>(i):</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rate=16000               # </a:t>
            </a:r>
            <a:r>
              <a:rPr lang="zh-CN" altLang="zh-CN" sz="1200" kern="1200" dirty="0" smtClean="0">
                <a:solidFill>
                  <a:schemeClr val="tx1"/>
                </a:solidFill>
                <a:effectLst/>
                <a:latin typeface="+mn-lt"/>
                <a:ea typeface="+mn-ea"/>
                <a:cs typeface="+mn-cs"/>
              </a:rPr>
              <a:t>采样率为</a:t>
            </a:r>
            <a:r>
              <a:rPr lang="en-US" altLang="zh-CN" sz="1200" kern="1200" dirty="0" smtClean="0">
                <a:solidFill>
                  <a:schemeClr val="tx1"/>
                </a:solidFill>
                <a:effectLst/>
                <a:latin typeface="+mn-lt"/>
                <a:ea typeface="+mn-ea"/>
                <a:cs typeface="+mn-cs"/>
              </a:rPr>
              <a:t>16000</a:t>
            </a:r>
            <a:r>
              <a:rPr lang="zh-CN" altLang="zh-CN" sz="1200" kern="1200" dirty="0" smtClean="0">
                <a:solidFill>
                  <a:schemeClr val="tx1"/>
                </a:solidFill>
                <a:effectLst/>
                <a:latin typeface="+mn-lt"/>
                <a:ea typeface="+mn-ea"/>
                <a:cs typeface="+mn-cs"/>
              </a:rPr>
              <a:t>，即每秒钟获取信号</a:t>
            </a:r>
            <a:r>
              <a:rPr lang="en-US" altLang="zh-CN" sz="1200" kern="1200" dirty="0" smtClean="0">
                <a:solidFill>
                  <a:schemeClr val="tx1"/>
                </a:solidFill>
                <a:effectLst/>
                <a:latin typeface="+mn-lt"/>
                <a:ea typeface="+mn-ea"/>
                <a:cs typeface="+mn-cs"/>
              </a:rPr>
              <a:t>16000</a:t>
            </a:r>
            <a:r>
              <a:rPr lang="zh-CN" altLang="zh-CN" sz="1200" kern="1200" dirty="0" smtClean="0">
                <a:solidFill>
                  <a:schemeClr val="tx1"/>
                </a:solidFill>
                <a:effectLst/>
                <a:latin typeface="+mn-lt"/>
                <a:ea typeface="+mn-ea"/>
                <a:cs typeface="+mn-cs"/>
              </a:rPr>
              <a:t>次</a:t>
            </a:r>
          </a:p>
          <a:p>
            <a:r>
              <a:rPr lang="en-US" altLang="zh-CN" sz="1200" kern="1200" dirty="0" smtClean="0">
                <a:solidFill>
                  <a:schemeClr val="tx1"/>
                </a:solidFill>
                <a:effectLst/>
                <a:latin typeface="+mn-lt"/>
                <a:ea typeface="+mn-ea"/>
                <a:cs typeface="+mn-cs"/>
              </a:rPr>
              <a:t>	r = </a:t>
            </a:r>
            <a:r>
              <a:rPr lang="en-US" altLang="zh-CN" sz="1200" kern="1200" dirty="0" err="1" smtClean="0">
                <a:solidFill>
                  <a:schemeClr val="tx1"/>
                </a:solidFill>
                <a:effectLst/>
                <a:latin typeface="+mn-lt"/>
                <a:ea typeface="+mn-ea"/>
                <a:cs typeface="+mn-cs"/>
              </a:rPr>
              <a:t>sr.Recognizer</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with </a:t>
            </a:r>
            <a:r>
              <a:rPr lang="en-US" altLang="zh-CN" sz="1200" kern="1200" dirty="0" err="1" smtClean="0">
                <a:solidFill>
                  <a:schemeClr val="tx1"/>
                </a:solidFill>
                <a:effectLst/>
                <a:latin typeface="+mn-lt"/>
                <a:ea typeface="+mn-ea"/>
                <a:cs typeface="+mn-cs"/>
              </a:rPr>
              <a:t>sr.Microphone</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sample_rate</a:t>
            </a:r>
            <a:r>
              <a:rPr lang="en-US" altLang="zh-CN" sz="1200" kern="1200" dirty="0" smtClean="0">
                <a:solidFill>
                  <a:schemeClr val="tx1"/>
                </a:solidFill>
                <a:effectLst/>
                <a:latin typeface="+mn-lt"/>
                <a:ea typeface="+mn-ea"/>
                <a:cs typeface="+mn-cs"/>
              </a:rPr>
              <a:t>=rate) as source:</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print("please say something")</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audio = </a:t>
            </a:r>
            <a:r>
              <a:rPr lang="en-US" altLang="zh-CN" sz="1200" kern="1200" dirty="0" err="1" smtClean="0">
                <a:solidFill>
                  <a:schemeClr val="tx1"/>
                </a:solidFill>
                <a:effectLst/>
                <a:latin typeface="+mn-lt"/>
                <a:ea typeface="+mn-ea"/>
                <a:cs typeface="+mn-cs"/>
              </a:rPr>
              <a:t>r.listen</a:t>
            </a:r>
            <a:r>
              <a:rPr lang="en-US" altLang="zh-CN" sz="1200" kern="1200" dirty="0" smtClean="0">
                <a:solidFill>
                  <a:schemeClr val="tx1"/>
                </a:solidFill>
                <a:effectLst/>
                <a:latin typeface="+mn-lt"/>
                <a:ea typeface="+mn-ea"/>
                <a:cs typeface="+mn-cs"/>
              </a:rPr>
              <a:t>(source)</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fileName</a:t>
            </a:r>
            <a:r>
              <a:rPr lang="en-US" altLang="zh-CN" sz="1200" kern="1200" dirty="0" smtClean="0">
                <a:solidFill>
                  <a:schemeClr val="tx1"/>
                </a:solidFill>
                <a:effectLst/>
                <a:latin typeface="+mn-lt"/>
                <a:ea typeface="+mn-ea"/>
                <a:cs typeface="+mn-cs"/>
              </a:rPr>
              <a:t> = "voice\\</a:t>
            </a:r>
            <a:r>
              <a:rPr lang="en-US" altLang="zh-CN" sz="1200" kern="1200" dirty="0" err="1" smtClean="0">
                <a:solidFill>
                  <a:schemeClr val="tx1"/>
                </a:solidFill>
                <a:effectLst/>
                <a:latin typeface="+mn-lt"/>
                <a:ea typeface="+mn-ea"/>
                <a:cs typeface="+mn-cs"/>
              </a:rPr>
              <a:t>t_voices</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str</a:t>
            </a:r>
            <a:r>
              <a:rPr lang="en-US" altLang="zh-CN" sz="1200" kern="1200" dirty="0" smtClean="0">
                <a:solidFill>
                  <a:schemeClr val="tx1"/>
                </a:solidFill>
                <a:effectLst/>
                <a:latin typeface="+mn-lt"/>
                <a:ea typeface="+mn-ea"/>
                <a:cs typeface="+mn-cs"/>
              </a:rPr>
              <a:t>(i) +".wav"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with open(</a:t>
            </a:r>
            <a:r>
              <a:rPr lang="en-US" altLang="zh-CN" sz="1200" kern="1200" dirty="0" err="1" smtClean="0">
                <a:solidFill>
                  <a:schemeClr val="tx1"/>
                </a:solidFill>
                <a:effectLst/>
                <a:latin typeface="+mn-lt"/>
                <a:ea typeface="+mn-ea"/>
                <a:cs typeface="+mn-cs"/>
              </a:rPr>
              <a:t>fileName</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wb</a:t>
            </a:r>
            <a:r>
              <a:rPr lang="en-US" altLang="zh-CN" sz="1200" kern="1200" dirty="0" smtClean="0">
                <a:solidFill>
                  <a:schemeClr val="tx1"/>
                </a:solidFill>
                <a:effectLst/>
                <a:latin typeface="+mn-lt"/>
                <a:ea typeface="+mn-ea"/>
                <a:cs typeface="+mn-cs"/>
              </a:rPr>
              <a:t>") as f:</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f.write</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audio.get_wav_data</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return </a:t>
            </a:r>
            <a:r>
              <a:rPr lang="en-US" altLang="zh-CN" sz="1200" kern="1200" dirty="0" err="1" smtClean="0">
                <a:solidFill>
                  <a:schemeClr val="tx1"/>
                </a:solidFill>
                <a:effectLst/>
                <a:latin typeface="+mn-lt"/>
                <a:ea typeface="+mn-ea"/>
                <a:cs typeface="+mn-cs"/>
              </a:rPr>
              <a:t>fileName</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2. </a:t>
            </a:r>
            <a:r>
              <a:rPr lang="zh-CN" altLang="zh-CN" sz="1200" kern="1200" dirty="0" smtClean="0">
                <a:solidFill>
                  <a:schemeClr val="tx1"/>
                </a:solidFill>
                <a:effectLst/>
                <a:latin typeface="+mn-lt"/>
                <a:ea typeface="+mn-ea"/>
                <a:cs typeface="+mn-cs"/>
              </a:rPr>
              <a:t>音频文件转文字：采用百度的语音识别</a:t>
            </a:r>
            <a:r>
              <a:rPr lang="en-US" altLang="zh-CN" sz="1200" kern="1200" dirty="0" smtClean="0">
                <a:solidFill>
                  <a:schemeClr val="tx1"/>
                </a:solidFill>
                <a:effectLst/>
                <a:latin typeface="+mn-lt"/>
                <a:ea typeface="+mn-ea"/>
                <a:cs typeface="+mn-cs"/>
              </a:rPr>
              <a:t>python-SDK</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APP_ID = ‘</a:t>
            </a:r>
            <a:r>
              <a:rPr lang="zh-CN" altLang="en-US" sz="1200" kern="1200" dirty="0" smtClean="0">
                <a:solidFill>
                  <a:schemeClr val="tx1"/>
                </a:solidFill>
                <a:effectLst/>
                <a:latin typeface="+mn-lt"/>
                <a:ea typeface="+mn-ea"/>
                <a:cs typeface="+mn-cs"/>
              </a:rPr>
              <a:t>申请的</a:t>
            </a:r>
            <a:r>
              <a:rPr lang="en-US" altLang="zh-CN" sz="1200" kern="1200" dirty="0" smtClean="0">
                <a:solidFill>
                  <a:schemeClr val="tx1"/>
                </a:solidFill>
                <a:effectLst/>
                <a:latin typeface="+mn-lt"/>
                <a:ea typeface="+mn-ea"/>
                <a:cs typeface="+mn-cs"/>
              </a:rPr>
              <a:t>APP_ID</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API_KEY = ‘</a:t>
            </a:r>
            <a:r>
              <a:rPr lang="zh-CN" altLang="en-US" sz="1200" kern="1200" dirty="0" smtClean="0">
                <a:solidFill>
                  <a:schemeClr val="tx1"/>
                </a:solidFill>
                <a:effectLst/>
                <a:latin typeface="+mn-lt"/>
                <a:ea typeface="+mn-ea"/>
                <a:cs typeface="+mn-cs"/>
              </a:rPr>
              <a:t>申请的</a:t>
            </a:r>
            <a:r>
              <a:rPr lang="en-US" altLang="zh-CN" sz="1200" kern="1200" dirty="0" smtClean="0">
                <a:solidFill>
                  <a:schemeClr val="tx1"/>
                </a:solidFill>
                <a:effectLst/>
                <a:latin typeface="+mn-lt"/>
                <a:ea typeface="+mn-ea"/>
                <a:cs typeface="+mn-cs"/>
              </a:rPr>
              <a:t>API_KEY</a:t>
            </a:r>
            <a:r>
              <a:rPr lang="en-US" altLang="zh-CN" sz="1200" kern="1200" dirty="0" smtClean="0">
                <a:solidFill>
                  <a:schemeClr val="tx1"/>
                </a:solidFill>
                <a:effectLst/>
                <a:latin typeface="+mn-lt"/>
                <a:ea typeface="+mn-ea"/>
                <a:cs typeface="+mn-cs"/>
              </a:rPr>
              <a:t>'</a:t>
            </a:r>
            <a:r>
              <a:rPr lang="zh-CN" altLang="zh-CN" dirty="0" smtClean="0">
                <a:effectLst/>
              </a:rPr>
              <a:t> </a:t>
            </a:r>
            <a:endParaRPr lang="en-US" altLang="zh-CN" dirty="0" smtClean="0">
              <a:effectLst/>
            </a:endParaRPr>
          </a:p>
          <a:p>
            <a:r>
              <a:rPr lang="en-US" altLang="zh-CN" sz="1200" kern="1200" dirty="0" smtClean="0">
                <a:solidFill>
                  <a:schemeClr val="tx1"/>
                </a:solidFill>
                <a:effectLst/>
                <a:latin typeface="+mn-lt"/>
                <a:ea typeface="+mn-ea"/>
                <a:cs typeface="+mn-cs"/>
              </a:rPr>
              <a:t>SECRET_KEY = ‘</a:t>
            </a:r>
            <a:r>
              <a:rPr lang="zh-CN" altLang="en-US" sz="1200" kern="1200" dirty="0" smtClean="0">
                <a:solidFill>
                  <a:schemeClr val="tx1"/>
                </a:solidFill>
                <a:effectLst/>
                <a:latin typeface="+mn-lt"/>
                <a:ea typeface="+mn-ea"/>
                <a:cs typeface="+mn-cs"/>
              </a:rPr>
              <a:t>申请的</a:t>
            </a:r>
            <a:r>
              <a:rPr lang="en-US" altLang="zh-CN" sz="1200" kern="1200" dirty="0" smtClean="0">
                <a:solidFill>
                  <a:schemeClr val="tx1"/>
                </a:solidFill>
                <a:effectLst/>
                <a:latin typeface="+mn-lt"/>
                <a:ea typeface="+mn-ea"/>
                <a:cs typeface="+mn-cs"/>
              </a:rPr>
              <a:t>SECRET_KEY</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client = </a:t>
            </a:r>
            <a:r>
              <a:rPr lang="en-US" altLang="zh-CN" sz="1200" kern="1200" dirty="0" err="1" smtClean="0">
                <a:solidFill>
                  <a:schemeClr val="tx1"/>
                </a:solidFill>
                <a:effectLst/>
                <a:latin typeface="+mn-lt"/>
                <a:ea typeface="+mn-ea"/>
                <a:cs typeface="+mn-cs"/>
              </a:rPr>
              <a:t>AipSpeech</a:t>
            </a:r>
            <a:r>
              <a:rPr lang="en-US" altLang="zh-CN" sz="1200" kern="1200" dirty="0" smtClean="0">
                <a:solidFill>
                  <a:schemeClr val="tx1"/>
                </a:solidFill>
                <a:effectLst/>
                <a:latin typeface="+mn-lt"/>
                <a:ea typeface="+mn-ea"/>
                <a:cs typeface="+mn-cs"/>
              </a:rPr>
              <a:t>(APP_ID, API_KEY, SECRET_KEY)</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def</a:t>
            </a:r>
            <a:r>
              <a:rPr lang="en-US" altLang="zh-CN" sz="1200" kern="1200" dirty="0" smtClean="0">
                <a:solidFill>
                  <a:schemeClr val="tx1"/>
                </a:solidFill>
                <a:effectLst/>
                <a:latin typeface="+mn-lt"/>
                <a:ea typeface="+mn-ea"/>
                <a:cs typeface="+mn-cs"/>
              </a:rPr>
              <a:t> listen(audio):</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with open(audio, '</a:t>
            </a:r>
            <a:r>
              <a:rPr lang="en-US" altLang="zh-CN" sz="1200" kern="1200" dirty="0" err="1" smtClean="0">
                <a:solidFill>
                  <a:schemeClr val="tx1"/>
                </a:solidFill>
                <a:effectLst/>
                <a:latin typeface="+mn-lt"/>
                <a:ea typeface="+mn-ea"/>
                <a:cs typeface="+mn-cs"/>
              </a:rPr>
              <a:t>rb</a:t>
            </a:r>
            <a:r>
              <a:rPr lang="en-US" altLang="zh-CN" sz="1200" kern="1200" dirty="0" smtClean="0">
                <a:solidFill>
                  <a:schemeClr val="tx1"/>
                </a:solidFill>
                <a:effectLst/>
                <a:latin typeface="+mn-lt"/>
                <a:ea typeface="+mn-ea"/>
                <a:cs typeface="+mn-cs"/>
              </a:rPr>
              <a:t>') as </a:t>
            </a:r>
            <a:r>
              <a:rPr lang="en-US" altLang="zh-CN" sz="1200" kern="1200" dirty="0" err="1" smtClean="0">
                <a:solidFill>
                  <a:schemeClr val="tx1"/>
                </a:solidFill>
                <a:effectLst/>
                <a:latin typeface="+mn-lt"/>
                <a:ea typeface="+mn-ea"/>
                <a:cs typeface="+mn-cs"/>
              </a:rPr>
              <a:t>fp</a:t>
            </a:r>
            <a:r>
              <a:rPr lang="en-US" altLang="zh-CN" sz="1200" kern="1200" dirty="0" smtClean="0">
                <a:solidFill>
                  <a:schemeClr val="tx1"/>
                </a:solidFill>
                <a:effectLst/>
                <a:latin typeface="+mn-lt"/>
                <a:ea typeface="+mn-ea"/>
                <a:cs typeface="+mn-cs"/>
              </a:rPr>
              <a:t>:</a:t>
            </a:r>
            <a:r>
              <a:rPr lang="zh-CN" altLang="zh-CN" dirty="0" smtClean="0">
                <a:effectLst/>
              </a:rPr>
              <a:t> </a:t>
            </a:r>
            <a:endParaRPr lang="en-US" altLang="zh-CN" dirty="0" smtClean="0">
              <a:effectLst/>
            </a:endParaRPr>
          </a:p>
          <a:p>
            <a:r>
              <a:rPr lang="en-US" altLang="zh-CN" sz="1200" kern="1200" dirty="0" smtClean="0">
                <a:solidFill>
                  <a:schemeClr val="tx1"/>
                </a:solidFill>
                <a:effectLst/>
                <a:latin typeface="+mn-lt"/>
                <a:ea typeface="+mn-ea"/>
                <a:cs typeface="+mn-cs"/>
              </a:rPr>
              <a:t>        voices = </a:t>
            </a:r>
            <a:r>
              <a:rPr lang="en-US" altLang="zh-CN" sz="1200" kern="1200" dirty="0" err="1" smtClean="0">
                <a:solidFill>
                  <a:schemeClr val="tx1"/>
                </a:solidFill>
                <a:effectLst/>
                <a:latin typeface="+mn-lt"/>
                <a:ea typeface="+mn-ea"/>
                <a:cs typeface="+mn-cs"/>
              </a:rPr>
              <a:t>fp.read</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try:</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参数</a:t>
            </a:r>
            <a:r>
              <a:rPr lang="en-US" altLang="zh-CN" sz="1200" kern="1200" dirty="0" err="1" smtClean="0">
                <a:solidFill>
                  <a:schemeClr val="tx1"/>
                </a:solidFill>
                <a:effectLst/>
                <a:latin typeface="+mn-lt"/>
                <a:ea typeface="+mn-ea"/>
                <a:cs typeface="+mn-cs"/>
              </a:rPr>
              <a:t>dev_pid</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1536</a:t>
            </a:r>
            <a:r>
              <a:rPr lang="zh-CN" altLang="zh-CN" sz="1200" kern="1200" dirty="0" smtClean="0">
                <a:solidFill>
                  <a:schemeClr val="tx1"/>
                </a:solidFill>
                <a:effectLst/>
                <a:latin typeface="+mn-lt"/>
                <a:ea typeface="+mn-ea"/>
                <a:cs typeface="+mn-cs"/>
              </a:rPr>
              <a:t>普通话</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支持简单的英文识别</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result = </a:t>
            </a:r>
            <a:r>
              <a:rPr lang="en-US" altLang="zh-CN" sz="1200" kern="1200" dirty="0" err="1" smtClean="0">
                <a:solidFill>
                  <a:schemeClr val="tx1"/>
                </a:solidFill>
                <a:effectLst/>
                <a:latin typeface="+mn-lt"/>
                <a:ea typeface="+mn-ea"/>
                <a:cs typeface="+mn-cs"/>
              </a:rPr>
              <a:t>client.asr</a:t>
            </a:r>
            <a:r>
              <a:rPr lang="en-US" altLang="zh-CN" sz="1200" kern="1200" dirty="0" smtClean="0">
                <a:solidFill>
                  <a:schemeClr val="tx1"/>
                </a:solidFill>
                <a:effectLst/>
                <a:latin typeface="+mn-lt"/>
                <a:ea typeface="+mn-ea"/>
                <a:cs typeface="+mn-cs"/>
              </a:rPr>
              <a:t>(voices, 'wav', 16000, {'</a:t>
            </a:r>
            <a:r>
              <a:rPr lang="en-US" altLang="zh-CN" sz="1200" kern="1200" dirty="0" err="1" smtClean="0">
                <a:solidFill>
                  <a:schemeClr val="tx1"/>
                </a:solidFill>
                <a:effectLst/>
                <a:latin typeface="+mn-lt"/>
                <a:ea typeface="+mn-ea"/>
                <a:cs typeface="+mn-cs"/>
              </a:rPr>
              <a:t>dev_pid</a:t>
            </a:r>
            <a:r>
              <a:rPr lang="en-US" altLang="zh-CN" sz="1200" kern="1200" dirty="0" smtClean="0">
                <a:solidFill>
                  <a:schemeClr val="tx1"/>
                </a:solidFill>
                <a:effectLst/>
                <a:latin typeface="+mn-lt"/>
                <a:ea typeface="+mn-ea"/>
                <a:cs typeface="+mn-cs"/>
              </a:rPr>
              <a:t>': 1536,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result_text</a:t>
            </a:r>
            <a:r>
              <a:rPr lang="en-US" altLang="zh-CN" sz="1200" kern="1200" dirty="0" smtClean="0">
                <a:solidFill>
                  <a:schemeClr val="tx1"/>
                </a:solidFill>
                <a:effectLst/>
                <a:latin typeface="+mn-lt"/>
                <a:ea typeface="+mn-ea"/>
                <a:cs typeface="+mn-cs"/>
              </a:rPr>
              <a:t> = result["result"][0]</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print("</a:t>
            </a:r>
            <a:r>
              <a:rPr lang="zh-CN" altLang="zh-CN" sz="1200" kern="1200" dirty="0" smtClean="0">
                <a:solidFill>
                  <a:schemeClr val="tx1"/>
                </a:solidFill>
                <a:effectLst/>
                <a:latin typeface="+mn-lt"/>
                <a:ea typeface="+mn-ea"/>
                <a:cs typeface="+mn-cs"/>
              </a:rPr>
              <a:t>我说：</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result_text</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return </a:t>
            </a:r>
            <a:r>
              <a:rPr lang="en-US" altLang="zh-CN" sz="1200" kern="1200" dirty="0" err="1" smtClean="0">
                <a:solidFill>
                  <a:schemeClr val="tx1"/>
                </a:solidFill>
                <a:effectLst/>
                <a:latin typeface="+mn-lt"/>
                <a:ea typeface="+mn-ea"/>
                <a:cs typeface="+mn-cs"/>
              </a:rPr>
              <a:t>result_text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except </a:t>
            </a:r>
            <a:r>
              <a:rPr lang="en-US" altLang="zh-CN" sz="1200" kern="1200" dirty="0" err="1" smtClean="0">
                <a:solidFill>
                  <a:schemeClr val="tx1"/>
                </a:solidFill>
                <a:effectLst/>
                <a:latin typeface="+mn-lt"/>
                <a:ea typeface="+mn-ea"/>
                <a:cs typeface="+mn-cs"/>
              </a:rPr>
              <a:t>KeyError</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print("</a:t>
            </a:r>
            <a:r>
              <a:rPr lang="en-US" altLang="zh-CN" sz="1200" kern="1200" dirty="0" err="1" smtClean="0">
                <a:solidFill>
                  <a:schemeClr val="tx1"/>
                </a:solidFill>
                <a:effectLst/>
                <a:latin typeface="+mn-lt"/>
                <a:ea typeface="+mn-ea"/>
                <a:cs typeface="+mn-cs"/>
              </a:rPr>
              <a:t>KeyError</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text2audio("</a:t>
            </a:r>
            <a:r>
              <a:rPr lang="zh-CN" altLang="zh-CN" sz="1200" kern="1200" dirty="0" smtClean="0">
                <a:solidFill>
                  <a:schemeClr val="tx1"/>
                </a:solidFill>
                <a:effectLst/>
                <a:latin typeface="+mn-lt"/>
                <a:ea typeface="+mn-ea"/>
                <a:cs typeface="+mn-cs"/>
              </a:rPr>
              <a:t>我没有听清楚，请再说一遍</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文本转换成语音</a:t>
            </a: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3. </a:t>
            </a:r>
            <a:r>
              <a:rPr lang="zh-CN" altLang="zh-CN" sz="1200" kern="1200" dirty="0" smtClean="0">
                <a:solidFill>
                  <a:schemeClr val="tx1"/>
                </a:solidFill>
                <a:effectLst/>
                <a:latin typeface="+mn-lt"/>
                <a:ea typeface="+mn-ea"/>
                <a:cs typeface="+mn-cs"/>
              </a:rPr>
              <a:t>与机器人对话：调用的是图灵机器人</a:t>
            </a:r>
            <a:r>
              <a:rPr lang="zh-CN" altLang="zh-CN" dirty="0" smtClean="0">
                <a:effectLst/>
              </a:rPr>
              <a:t> </a:t>
            </a:r>
            <a:r>
              <a:rPr lang="en-US" altLang="zh-CN" sz="1200" kern="1200" dirty="0" err="1" smtClean="0">
                <a:solidFill>
                  <a:schemeClr val="tx1"/>
                </a:solidFill>
                <a:effectLst/>
                <a:latin typeface="+mn-lt"/>
                <a:ea typeface="+mn-ea"/>
                <a:cs typeface="+mn-cs"/>
              </a:rPr>
              <a:t>turing_api_key</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api_key</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api_url</a:t>
            </a:r>
            <a:r>
              <a:rPr lang="en-US" altLang="zh-CN" sz="1200" kern="1200" dirty="0" smtClean="0">
                <a:solidFill>
                  <a:schemeClr val="tx1"/>
                </a:solidFill>
                <a:effectLst/>
                <a:latin typeface="+mn-lt"/>
                <a:ea typeface="+mn-ea"/>
                <a:cs typeface="+mn-cs"/>
              </a:rPr>
              <a:t> = "http://openapi.tuling123.com/</a:t>
            </a:r>
            <a:r>
              <a:rPr lang="en-US" altLang="zh-CN" sz="1200" kern="1200" dirty="0" err="1" smtClean="0">
                <a:solidFill>
                  <a:schemeClr val="tx1"/>
                </a:solidFill>
                <a:effectLst/>
                <a:latin typeface="+mn-lt"/>
                <a:ea typeface="+mn-ea"/>
                <a:cs typeface="+mn-cs"/>
              </a:rPr>
              <a:t>openapi</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api</a:t>
            </a:r>
            <a:r>
              <a:rPr lang="en-US" altLang="zh-CN" sz="1200" kern="1200" dirty="0" smtClean="0">
                <a:solidFill>
                  <a:schemeClr val="tx1"/>
                </a:solidFill>
                <a:effectLst/>
                <a:latin typeface="+mn-lt"/>
                <a:ea typeface="+mn-ea"/>
                <a:cs typeface="+mn-cs"/>
              </a:rPr>
              <a:t>/v2"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headers = {'Content-Type': 'application/</a:t>
            </a:r>
            <a:r>
              <a:rPr lang="en-US" altLang="zh-CN" sz="1200" kern="1200" dirty="0" err="1" smtClean="0">
                <a:solidFill>
                  <a:schemeClr val="tx1"/>
                </a:solidFill>
                <a:effectLst/>
                <a:latin typeface="+mn-lt"/>
                <a:ea typeface="+mn-ea"/>
                <a:cs typeface="+mn-cs"/>
              </a:rPr>
              <a:t>json;charset</a:t>
            </a:r>
            <a:r>
              <a:rPr lang="en-US" altLang="zh-CN" sz="1200" kern="1200" dirty="0" smtClean="0">
                <a:solidFill>
                  <a:schemeClr val="tx1"/>
                </a:solidFill>
                <a:effectLst/>
                <a:latin typeface="+mn-lt"/>
                <a:ea typeface="+mn-ea"/>
                <a:cs typeface="+mn-cs"/>
              </a:rPr>
              <a:t>=UTF-8'}</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图灵机器人回复</a:t>
            </a:r>
          </a:p>
          <a:p>
            <a:r>
              <a:rPr lang="en-US" altLang="zh-CN" sz="1200" kern="1200" dirty="0" err="1" smtClean="0">
                <a:solidFill>
                  <a:schemeClr val="tx1"/>
                </a:solidFill>
                <a:effectLst/>
                <a:latin typeface="+mn-lt"/>
                <a:ea typeface="+mn-ea"/>
                <a:cs typeface="+mn-cs"/>
              </a:rPr>
              <a:t>def</a:t>
            </a:r>
            <a:r>
              <a:rPr lang="en-US" altLang="zh-CN" sz="1200" kern="1200" dirty="0" smtClean="0">
                <a:solidFill>
                  <a:schemeClr val="tx1"/>
                </a:solidFill>
                <a:effectLst/>
                <a:latin typeface="+mn-lt"/>
                <a:ea typeface="+mn-ea"/>
                <a:cs typeface="+mn-cs"/>
              </a:rPr>
              <a:t> Turing(</a:t>
            </a:r>
            <a:r>
              <a:rPr lang="en-US" altLang="zh-CN" sz="1200" kern="1200" dirty="0" err="1" smtClean="0">
                <a:solidFill>
                  <a:schemeClr val="tx1"/>
                </a:solidFill>
                <a:effectLst/>
                <a:latin typeface="+mn-lt"/>
                <a:ea typeface="+mn-ea"/>
                <a:cs typeface="+mn-cs"/>
              </a:rPr>
              <a:t>text_words</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req</a:t>
            </a:r>
            <a:r>
              <a:rPr lang="en-US" altLang="zh-CN" sz="1200" kern="1200" dirty="0" smtClean="0">
                <a:solidFill>
                  <a:schemeClr val="tx1"/>
                </a:solidFill>
                <a:effectLst/>
                <a:latin typeface="+mn-lt"/>
                <a:ea typeface="+mn-ea"/>
                <a:cs typeface="+mn-cs"/>
              </a:rPr>
              <a:t> =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reqType</a:t>
            </a:r>
            <a:r>
              <a:rPr lang="en-US" altLang="zh-CN" sz="1200" kern="1200" dirty="0" smtClean="0">
                <a:solidFill>
                  <a:schemeClr val="tx1"/>
                </a:solidFill>
                <a:effectLst/>
                <a:latin typeface="+mn-lt"/>
                <a:ea typeface="+mn-ea"/>
                <a:cs typeface="+mn-cs"/>
              </a:rPr>
              <a:t>": 0,</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"perception":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inputText</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"text": </a:t>
            </a:r>
            <a:r>
              <a:rPr lang="en-US" altLang="zh-CN" sz="1200" kern="1200" dirty="0" err="1" smtClean="0">
                <a:solidFill>
                  <a:schemeClr val="tx1"/>
                </a:solidFill>
                <a:effectLst/>
                <a:latin typeface="+mn-lt"/>
                <a:ea typeface="+mn-ea"/>
                <a:cs typeface="+mn-cs"/>
              </a:rPr>
              <a:t>text_words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userInfo</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apiKey</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turing_api_key</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userId</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OnlyUseAlphabet</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req</a:t>
            </a:r>
            <a:r>
              <a:rPr lang="en-US" altLang="zh-CN" sz="1200" kern="1200" dirty="0" smtClean="0">
                <a:solidFill>
                  <a:schemeClr val="tx1"/>
                </a:solidFill>
                <a:effectLst/>
                <a:latin typeface="+mn-lt"/>
                <a:ea typeface="+mn-ea"/>
                <a:cs typeface="+mn-cs"/>
              </a:rPr>
              <a:t>["perception"]["</a:t>
            </a:r>
            <a:r>
              <a:rPr lang="en-US" altLang="zh-CN" sz="1200" kern="1200" dirty="0" err="1" smtClean="0">
                <a:solidFill>
                  <a:schemeClr val="tx1"/>
                </a:solidFill>
                <a:effectLst/>
                <a:latin typeface="+mn-lt"/>
                <a:ea typeface="+mn-ea"/>
                <a:cs typeface="+mn-cs"/>
              </a:rPr>
              <a:t>inputText</a:t>
            </a:r>
            <a:r>
              <a:rPr lang="en-US" altLang="zh-CN" sz="1200" kern="1200" dirty="0" smtClean="0">
                <a:solidFill>
                  <a:schemeClr val="tx1"/>
                </a:solidFill>
                <a:effectLst/>
                <a:latin typeface="+mn-lt"/>
                <a:ea typeface="+mn-ea"/>
                <a:cs typeface="+mn-cs"/>
              </a:rPr>
              <a:t>"]["text"] = </a:t>
            </a:r>
            <a:r>
              <a:rPr lang="en-US" altLang="zh-CN" sz="1200" kern="1200" dirty="0" err="1" smtClean="0">
                <a:solidFill>
                  <a:schemeClr val="tx1"/>
                </a:solidFill>
                <a:effectLst/>
                <a:latin typeface="+mn-lt"/>
                <a:ea typeface="+mn-ea"/>
                <a:cs typeface="+mn-cs"/>
              </a:rPr>
              <a:t>text_words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response = </a:t>
            </a:r>
            <a:r>
              <a:rPr lang="en-US" altLang="zh-CN" sz="1200" kern="1200" dirty="0" err="1" smtClean="0">
                <a:solidFill>
                  <a:schemeClr val="tx1"/>
                </a:solidFill>
                <a:effectLst/>
                <a:latin typeface="+mn-lt"/>
                <a:ea typeface="+mn-ea"/>
                <a:cs typeface="+mn-cs"/>
              </a:rPr>
              <a:t>requests.request</a:t>
            </a:r>
            <a:r>
              <a:rPr lang="en-US" altLang="zh-CN" sz="1200" kern="1200" dirty="0" smtClean="0">
                <a:solidFill>
                  <a:schemeClr val="tx1"/>
                </a:solidFill>
                <a:effectLst/>
                <a:latin typeface="+mn-lt"/>
                <a:ea typeface="+mn-ea"/>
                <a:cs typeface="+mn-cs"/>
              </a:rPr>
              <a:t>("post", </a:t>
            </a:r>
            <a:r>
              <a:rPr lang="en-US" altLang="zh-CN" sz="1200" kern="1200" dirty="0" err="1" smtClean="0">
                <a:solidFill>
                  <a:schemeClr val="tx1"/>
                </a:solidFill>
                <a:effectLst/>
                <a:latin typeface="+mn-lt"/>
                <a:ea typeface="+mn-ea"/>
                <a:cs typeface="+mn-cs"/>
              </a:rPr>
              <a:t>api_url</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json</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req</a:t>
            </a:r>
            <a:r>
              <a:rPr lang="en-US" altLang="zh-CN" sz="1200" kern="1200" dirty="0" smtClean="0">
                <a:solidFill>
                  <a:schemeClr val="tx1"/>
                </a:solidFill>
                <a:effectLst/>
                <a:latin typeface="+mn-lt"/>
                <a:ea typeface="+mn-ea"/>
                <a:cs typeface="+mn-cs"/>
              </a:rPr>
              <a:t>, headers=headers)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response_dict</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json.loads</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response.text</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result = </a:t>
            </a:r>
            <a:r>
              <a:rPr lang="en-US" altLang="zh-CN" sz="1200" kern="1200" dirty="0" err="1" smtClean="0">
                <a:solidFill>
                  <a:schemeClr val="tx1"/>
                </a:solidFill>
                <a:effectLst/>
                <a:latin typeface="+mn-lt"/>
                <a:ea typeface="+mn-ea"/>
                <a:cs typeface="+mn-cs"/>
              </a:rPr>
              <a:t>response_dict</a:t>
            </a:r>
            <a:r>
              <a:rPr lang="en-US" altLang="zh-CN" sz="1200" kern="1200" dirty="0" smtClean="0">
                <a:solidFill>
                  <a:schemeClr val="tx1"/>
                </a:solidFill>
                <a:effectLst/>
                <a:latin typeface="+mn-lt"/>
                <a:ea typeface="+mn-ea"/>
                <a:cs typeface="+mn-cs"/>
              </a:rPr>
              <a:t>["results"][0]["values"]["text"]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print("</a:t>
            </a:r>
            <a:r>
              <a:rPr lang="zh-CN" altLang="zh-CN" sz="1200" kern="1200" dirty="0" smtClean="0">
                <a:solidFill>
                  <a:schemeClr val="tx1"/>
                </a:solidFill>
                <a:effectLst/>
                <a:latin typeface="+mn-lt"/>
                <a:ea typeface="+mn-ea"/>
                <a:cs typeface="+mn-cs"/>
              </a:rPr>
              <a:t>机器人说</a:t>
            </a:r>
            <a:r>
              <a:rPr lang="en-US" altLang="zh-CN" sz="1200" kern="1200" dirty="0" smtClean="0">
                <a:solidFill>
                  <a:schemeClr val="tx1"/>
                </a:solidFill>
                <a:effectLst/>
                <a:latin typeface="+mn-lt"/>
                <a:ea typeface="+mn-ea"/>
                <a:cs typeface="+mn-cs"/>
              </a:rPr>
              <a:t>: " + result)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return result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4. </a:t>
            </a:r>
            <a:r>
              <a:rPr lang="zh-CN" altLang="zh-CN" sz="1200" kern="1200" dirty="0" smtClean="0">
                <a:solidFill>
                  <a:schemeClr val="tx1"/>
                </a:solidFill>
                <a:effectLst/>
                <a:latin typeface="+mn-lt"/>
                <a:ea typeface="+mn-ea"/>
                <a:cs typeface="+mn-cs"/>
              </a:rPr>
              <a:t>文本转换成语音</a:t>
            </a:r>
          </a:p>
          <a:p>
            <a:r>
              <a:rPr lang="en-US" altLang="zh-CN" sz="1200" kern="1200" dirty="0" err="1" smtClean="0">
                <a:solidFill>
                  <a:schemeClr val="tx1"/>
                </a:solidFill>
                <a:effectLst/>
                <a:latin typeface="+mn-lt"/>
                <a:ea typeface="+mn-ea"/>
                <a:cs typeface="+mn-cs"/>
              </a:rPr>
              <a:t>def</a:t>
            </a:r>
            <a:r>
              <a:rPr lang="en-US" altLang="zh-CN" sz="1200" kern="1200" dirty="0" smtClean="0">
                <a:solidFill>
                  <a:schemeClr val="tx1"/>
                </a:solidFill>
                <a:effectLst/>
                <a:latin typeface="+mn-lt"/>
                <a:ea typeface="+mn-ea"/>
                <a:cs typeface="+mn-cs"/>
              </a:rPr>
              <a:t> text2audio(text, </a:t>
            </a:r>
            <a:r>
              <a:rPr lang="en-US" altLang="zh-CN" sz="1200" kern="1200" dirty="0" err="1" smtClean="0">
                <a:solidFill>
                  <a:schemeClr val="tx1"/>
                </a:solidFill>
                <a:effectLst/>
                <a:latin typeface="+mn-lt"/>
                <a:ea typeface="+mn-ea"/>
                <a:cs typeface="+mn-cs"/>
              </a:rPr>
              <a:t>ansName</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result = </a:t>
            </a:r>
            <a:r>
              <a:rPr lang="en-US" altLang="zh-CN" sz="1200" kern="1200" dirty="0" err="1" smtClean="0">
                <a:solidFill>
                  <a:schemeClr val="tx1"/>
                </a:solidFill>
                <a:effectLst/>
                <a:latin typeface="+mn-lt"/>
                <a:ea typeface="+mn-ea"/>
                <a:cs typeface="+mn-cs"/>
              </a:rPr>
              <a:t>client.synthesis</a:t>
            </a:r>
            <a:r>
              <a:rPr lang="en-US" altLang="zh-CN" sz="1200" kern="1200" dirty="0" smtClean="0">
                <a:solidFill>
                  <a:schemeClr val="tx1"/>
                </a:solidFill>
                <a:effectLst/>
                <a:latin typeface="+mn-lt"/>
                <a:ea typeface="+mn-ea"/>
                <a:cs typeface="+mn-cs"/>
              </a:rPr>
              <a:t>(text, '</a:t>
            </a:r>
            <a:r>
              <a:rPr lang="en-US" altLang="zh-CN" sz="1200" kern="1200" dirty="0" err="1" smtClean="0">
                <a:solidFill>
                  <a:schemeClr val="tx1"/>
                </a:solidFill>
                <a:effectLst/>
                <a:latin typeface="+mn-lt"/>
                <a:ea typeface="+mn-ea"/>
                <a:cs typeface="+mn-cs"/>
              </a:rPr>
              <a:t>zh</a:t>
            </a:r>
            <a:r>
              <a:rPr lang="en-US" altLang="zh-CN" sz="1200" kern="1200" dirty="0" smtClean="0">
                <a:solidFill>
                  <a:schemeClr val="tx1"/>
                </a:solidFill>
                <a:effectLst/>
                <a:latin typeface="+mn-lt"/>
                <a:ea typeface="+mn-ea"/>
                <a:cs typeface="+mn-cs"/>
              </a:rPr>
              <a:t>', 1,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vol</a:t>
            </a:r>
            <a:r>
              <a:rPr lang="en-US" altLang="zh-CN" sz="1200" kern="1200" dirty="0" smtClean="0">
                <a:solidFill>
                  <a:schemeClr val="tx1"/>
                </a:solidFill>
                <a:effectLst/>
                <a:latin typeface="+mn-lt"/>
                <a:ea typeface="+mn-ea"/>
                <a:cs typeface="+mn-cs"/>
              </a:rPr>
              <a:t>': 5,      # </a:t>
            </a:r>
            <a:r>
              <a:rPr lang="zh-CN" altLang="zh-CN" sz="1200" kern="1200" dirty="0" smtClean="0">
                <a:solidFill>
                  <a:schemeClr val="tx1"/>
                </a:solidFill>
                <a:effectLst/>
                <a:latin typeface="+mn-lt"/>
                <a:ea typeface="+mn-ea"/>
                <a:cs typeface="+mn-cs"/>
              </a:rPr>
              <a:t>音量，取值</a:t>
            </a:r>
            <a:r>
              <a:rPr lang="en-US" altLang="zh-CN" sz="1200" kern="1200" dirty="0" smtClean="0">
                <a:solidFill>
                  <a:schemeClr val="tx1"/>
                </a:solidFill>
                <a:effectLst/>
                <a:latin typeface="+mn-lt"/>
                <a:ea typeface="+mn-ea"/>
                <a:cs typeface="+mn-cs"/>
              </a:rPr>
              <a:t>0-15</a:t>
            </a:r>
            <a:r>
              <a:rPr lang="zh-CN" altLang="zh-CN" sz="1200" kern="1200" dirty="0" smtClean="0">
                <a:solidFill>
                  <a:schemeClr val="tx1"/>
                </a:solidFill>
                <a:effectLst/>
                <a:latin typeface="+mn-lt"/>
                <a:ea typeface="+mn-ea"/>
                <a:cs typeface="+mn-cs"/>
              </a:rPr>
              <a:t>，默认为</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中音量</a:t>
            </a:r>
          </a:p>
          <a:p>
            <a:r>
              <a:rPr lang="en-US" altLang="zh-CN" sz="1200" kern="1200" dirty="0" smtClean="0">
                <a:solidFill>
                  <a:schemeClr val="tx1"/>
                </a:solidFill>
                <a:effectLst/>
                <a:latin typeface="+mn-lt"/>
                <a:ea typeface="+mn-ea"/>
                <a:cs typeface="+mn-cs"/>
              </a:rPr>
              <a:t>		  'per': 4,      # </a:t>
            </a:r>
            <a:r>
              <a:rPr lang="zh-CN" altLang="zh-CN" sz="1200" kern="1200" dirty="0" smtClean="0">
                <a:solidFill>
                  <a:schemeClr val="tx1"/>
                </a:solidFill>
                <a:effectLst/>
                <a:latin typeface="+mn-lt"/>
                <a:ea typeface="+mn-ea"/>
                <a:cs typeface="+mn-cs"/>
              </a:rPr>
              <a:t>发音人选择</a:t>
            </a:r>
            <a:r>
              <a:rPr lang="en-US" altLang="zh-CN" sz="1200" kern="1200" dirty="0" smtClean="0">
                <a:solidFill>
                  <a:schemeClr val="tx1"/>
                </a:solidFill>
                <a:effectLst/>
                <a:latin typeface="+mn-lt"/>
                <a:ea typeface="+mn-ea"/>
                <a:cs typeface="+mn-cs"/>
              </a:rPr>
              <a:t>, 0:</a:t>
            </a:r>
            <a:r>
              <a:rPr lang="zh-CN" altLang="zh-CN" sz="1200" kern="1200" dirty="0" smtClean="0">
                <a:solidFill>
                  <a:schemeClr val="tx1"/>
                </a:solidFill>
                <a:effectLst/>
                <a:latin typeface="+mn-lt"/>
                <a:ea typeface="+mn-ea"/>
                <a:cs typeface="+mn-cs"/>
              </a:rPr>
              <a:t>女声，</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男声，默认</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女声</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spd</a:t>
            </a:r>
            <a:r>
              <a:rPr lang="en-US" altLang="zh-CN" sz="1200" kern="1200" dirty="0" smtClean="0">
                <a:solidFill>
                  <a:schemeClr val="tx1"/>
                </a:solidFill>
                <a:effectLst/>
                <a:latin typeface="+mn-lt"/>
                <a:ea typeface="+mn-ea"/>
                <a:cs typeface="+mn-cs"/>
              </a:rPr>
              <a:t>': 4,      # </a:t>
            </a:r>
            <a:r>
              <a:rPr lang="zh-CN" altLang="zh-CN" sz="1200" kern="1200" dirty="0" smtClean="0">
                <a:solidFill>
                  <a:schemeClr val="tx1"/>
                </a:solidFill>
                <a:effectLst/>
                <a:latin typeface="+mn-lt"/>
                <a:ea typeface="+mn-ea"/>
                <a:cs typeface="+mn-cs"/>
              </a:rPr>
              <a:t>语速，取值</a:t>
            </a:r>
            <a:r>
              <a:rPr lang="en-US" altLang="zh-CN" sz="1200" kern="1200" dirty="0" smtClean="0">
                <a:solidFill>
                  <a:schemeClr val="tx1"/>
                </a:solidFill>
                <a:effectLst/>
                <a:latin typeface="+mn-lt"/>
                <a:ea typeface="+mn-ea"/>
                <a:cs typeface="+mn-cs"/>
              </a:rPr>
              <a:t>0-9</a:t>
            </a:r>
            <a:r>
              <a:rPr lang="zh-CN" altLang="zh-CN" sz="1200" kern="1200" dirty="0" smtClean="0">
                <a:solidFill>
                  <a:schemeClr val="tx1"/>
                </a:solidFill>
                <a:effectLst/>
                <a:latin typeface="+mn-lt"/>
                <a:ea typeface="+mn-ea"/>
                <a:cs typeface="+mn-cs"/>
              </a:rPr>
              <a:t>，默认为</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中语速</a:t>
            </a:r>
          </a:p>
          <a:p>
            <a:r>
              <a:rPr lang="en-US" altLang="zh-CN" sz="1200" kern="1200" dirty="0" smtClean="0">
                <a:solidFill>
                  <a:schemeClr val="tx1"/>
                </a:solidFill>
                <a:effectLst/>
                <a:latin typeface="+mn-lt"/>
                <a:ea typeface="+mn-ea"/>
                <a:cs typeface="+mn-cs"/>
              </a:rPr>
              <a:t>		  'pit': 7,      # </a:t>
            </a:r>
            <a:r>
              <a:rPr lang="zh-CN" altLang="zh-CN" sz="1200" kern="1200" dirty="0" smtClean="0">
                <a:solidFill>
                  <a:schemeClr val="tx1"/>
                </a:solidFill>
                <a:effectLst/>
                <a:latin typeface="+mn-lt"/>
                <a:ea typeface="+mn-ea"/>
                <a:cs typeface="+mn-cs"/>
              </a:rPr>
              <a:t>音调，取值</a:t>
            </a:r>
            <a:r>
              <a:rPr lang="en-US" altLang="zh-CN" sz="1200" kern="1200" dirty="0" smtClean="0">
                <a:solidFill>
                  <a:schemeClr val="tx1"/>
                </a:solidFill>
                <a:effectLst/>
                <a:latin typeface="+mn-lt"/>
                <a:ea typeface="+mn-ea"/>
                <a:cs typeface="+mn-cs"/>
              </a:rPr>
              <a:t>0-9</a:t>
            </a:r>
            <a:r>
              <a:rPr lang="zh-CN" altLang="zh-CN" sz="1200" kern="1200" dirty="0" smtClean="0">
                <a:solidFill>
                  <a:schemeClr val="tx1"/>
                </a:solidFill>
                <a:effectLst/>
                <a:latin typeface="+mn-lt"/>
                <a:ea typeface="+mn-ea"/>
                <a:cs typeface="+mn-cs"/>
              </a:rPr>
              <a:t>，默认为</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中语调</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if not </a:t>
            </a:r>
            <a:r>
              <a:rPr lang="en-US" altLang="zh-CN" sz="1200" kern="1200" dirty="0" err="1" smtClean="0">
                <a:solidFill>
                  <a:schemeClr val="tx1"/>
                </a:solidFill>
                <a:effectLst/>
                <a:latin typeface="+mn-lt"/>
                <a:ea typeface="+mn-ea"/>
                <a:cs typeface="+mn-cs"/>
              </a:rPr>
              <a:t>isinstance</a:t>
            </a:r>
            <a:r>
              <a:rPr lang="en-US" altLang="zh-CN" sz="1200" kern="1200" dirty="0" smtClean="0">
                <a:solidFill>
                  <a:schemeClr val="tx1"/>
                </a:solidFill>
                <a:effectLst/>
                <a:latin typeface="+mn-lt"/>
                <a:ea typeface="+mn-ea"/>
                <a:cs typeface="+mn-cs"/>
              </a:rPr>
              <a:t>(result, </a:t>
            </a:r>
            <a:r>
              <a:rPr lang="en-US" altLang="zh-CN" sz="1200" kern="1200" dirty="0" err="1" smtClean="0">
                <a:solidFill>
                  <a:schemeClr val="tx1"/>
                </a:solidFill>
                <a:effectLst/>
                <a:latin typeface="+mn-lt"/>
                <a:ea typeface="+mn-ea"/>
                <a:cs typeface="+mn-cs"/>
              </a:rPr>
              <a:t>dict</a:t>
            </a:r>
            <a:r>
              <a:rPr lang="en-US" altLang="zh-CN" sz="1200" kern="1200" dirty="0" smtClean="0">
                <a:solidFill>
                  <a:schemeClr val="tx1"/>
                </a:solidFill>
                <a:effectLst/>
                <a:latin typeface="+mn-lt"/>
                <a:ea typeface="+mn-ea"/>
                <a:cs typeface="+mn-cs"/>
              </a:rPr>
              <a:t>):</a:t>
            </a:r>
            <a:r>
              <a:rPr lang="zh-CN" altLang="zh-CN" dirty="0" smtClean="0">
                <a:effectLst/>
              </a:rPr>
              <a:t> </a:t>
            </a:r>
            <a:endParaRPr lang="en-US" altLang="zh-CN" dirty="0" smtClean="0">
              <a:effectLst/>
            </a:endParaRPr>
          </a:p>
          <a:p>
            <a:r>
              <a:rPr lang="en-US" altLang="zh-CN" sz="1200" kern="1200" dirty="0" smtClean="0">
                <a:solidFill>
                  <a:schemeClr val="tx1"/>
                </a:solidFill>
                <a:effectLst/>
                <a:latin typeface="+mn-lt"/>
                <a:ea typeface="+mn-ea"/>
                <a:cs typeface="+mn-cs"/>
              </a:rPr>
              <a:t>		  with  open(</a:t>
            </a:r>
            <a:r>
              <a:rPr lang="en-US" altLang="zh-CN" sz="1200" kern="1200" dirty="0" err="1" smtClean="0">
                <a:solidFill>
                  <a:schemeClr val="tx1"/>
                </a:solidFill>
                <a:effectLst/>
                <a:latin typeface="+mn-lt"/>
                <a:ea typeface="+mn-ea"/>
                <a:cs typeface="+mn-cs"/>
              </a:rPr>
              <a:t>ansName</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wb</a:t>
            </a:r>
            <a:r>
              <a:rPr lang="en-US" altLang="zh-CN" sz="1200" kern="1200" dirty="0" smtClean="0">
                <a:solidFill>
                  <a:schemeClr val="tx1"/>
                </a:solidFill>
                <a:effectLst/>
                <a:latin typeface="+mn-lt"/>
                <a:ea typeface="+mn-ea"/>
                <a:cs typeface="+mn-cs"/>
              </a:rPr>
              <a:t>') as f: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f.write</a:t>
            </a:r>
            <a:r>
              <a:rPr lang="en-US" altLang="zh-CN" sz="1200" kern="1200" dirty="0" smtClean="0">
                <a:solidFill>
                  <a:schemeClr val="tx1"/>
                </a:solidFill>
                <a:effectLst/>
                <a:latin typeface="+mn-lt"/>
                <a:ea typeface="+mn-ea"/>
                <a:cs typeface="+mn-cs"/>
              </a:rPr>
              <a:t>(result)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5. </a:t>
            </a:r>
            <a:r>
              <a:rPr lang="zh-CN" altLang="zh-CN" sz="1200" kern="1200" dirty="0" smtClean="0">
                <a:solidFill>
                  <a:schemeClr val="tx1"/>
                </a:solidFill>
                <a:effectLst/>
                <a:latin typeface="+mn-lt"/>
                <a:ea typeface="+mn-ea"/>
                <a:cs typeface="+mn-cs"/>
              </a:rPr>
              <a:t>语音合成，输出机器人的回答</a:t>
            </a:r>
          </a:p>
          <a:p>
            <a:r>
              <a:rPr lang="en-US" altLang="zh-CN" sz="1200" kern="1200" dirty="0" smtClean="0">
                <a:solidFill>
                  <a:schemeClr val="tx1"/>
                </a:solidFill>
                <a:effectLst/>
                <a:latin typeface="+mn-lt"/>
                <a:ea typeface="+mn-ea"/>
                <a:cs typeface="+mn-cs"/>
              </a:rPr>
              <a:t>if __name__ == '__main__':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i = 0</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audioName</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ansName</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while True:</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i = i + 1</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audioName</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audio_record</a:t>
            </a:r>
            <a:r>
              <a:rPr lang="en-US" altLang="zh-CN" sz="1200" kern="1200" dirty="0" smtClean="0">
                <a:solidFill>
                  <a:schemeClr val="tx1"/>
                </a:solidFill>
                <a:effectLst/>
                <a:latin typeface="+mn-lt"/>
                <a:ea typeface="+mn-ea"/>
                <a:cs typeface="+mn-cs"/>
              </a:rPr>
              <a:t>(i)     # </a:t>
            </a:r>
            <a:r>
              <a:rPr lang="zh-CN" altLang="zh-CN" sz="1200" kern="1200" dirty="0" smtClean="0">
                <a:solidFill>
                  <a:schemeClr val="tx1"/>
                </a:solidFill>
                <a:effectLst/>
                <a:latin typeface="+mn-lt"/>
                <a:ea typeface="+mn-ea"/>
                <a:cs typeface="+mn-cs"/>
              </a:rPr>
              <a:t>录制语音文件</a:t>
            </a:r>
          </a:p>
          <a:p>
            <a:r>
              <a:rPr lang="en-US" altLang="zh-CN" sz="1200" kern="1200" dirty="0" smtClean="0">
                <a:solidFill>
                  <a:schemeClr val="tx1"/>
                </a:solidFill>
                <a:effectLst/>
                <a:latin typeface="+mn-lt"/>
                <a:ea typeface="+mn-ea"/>
                <a:cs typeface="+mn-cs"/>
              </a:rPr>
              <a:t>		  request = listen(</a:t>
            </a:r>
            <a:r>
              <a:rPr lang="en-US" altLang="zh-CN" sz="1200" kern="1200" dirty="0" err="1" smtClean="0">
                <a:solidFill>
                  <a:schemeClr val="tx1"/>
                </a:solidFill>
                <a:effectLst/>
                <a:latin typeface="+mn-lt"/>
                <a:ea typeface="+mn-ea"/>
                <a:cs typeface="+mn-cs"/>
              </a:rPr>
              <a:t>audioName</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语音转文本</a:t>
            </a:r>
          </a:p>
          <a:p>
            <a:r>
              <a:rPr lang="en-US" altLang="zh-CN" sz="1200" kern="1200" dirty="0" smtClean="0">
                <a:solidFill>
                  <a:schemeClr val="tx1"/>
                </a:solidFill>
                <a:effectLst/>
                <a:latin typeface="+mn-lt"/>
                <a:ea typeface="+mn-ea"/>
                <a:cs typeface="+mn-cs"/>
              </a:rPr>
              <a:t>		  response = Turing(request)      # </a:t>
            </a:r>
            <a:r>
              <a:rPr lang="zh-CN" altLang="zh-CN" sz="1200" kern="1200" dirty="0" smtClean="0">
                <a:solidFill>
                  <a:schemeClr val="tx1"/>
                </a:solidFill>
                <a:effectLst/>
                <a:latin typeface="+mn-lt"/>
                <a:ea typeface="+mn-ea"/>
                <a:cs typeface="+mn-cs"/>
              </a:rPr>
              <a:t>输出机器人的回答</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ansName</a:t>
            </a:r>
            <a:r>
              <a:rPr lang="en-US" altLang="zh-CN" sz="1200" kern="1200" dirty="0" smtClean="0">
                <a:solidFill>
                  <a:schemeClr val="tx1"/>
                </a:solidFill>
                <a:effectLst/>
                <a:latin typeface="+mn-lt"/>
                <a:ea typeface="+mn-ea"/>
                <a:cs typeface="+mn-cs"/>
              </a:rPr>
              <a:t> = "voice\\voices" + </a:t>
            </a:r>
            <a:r>
              <a:rPr lang="en-US" altLang="zh-CN" sz="1200" kern="1200" dirty="0" err="1" smtClean="0">
                <a:solidFill>
                  <a:schemeClr val="tx1"/>
                </a:solidFill>
                <a:effectLst/>
                <a:latin typeface="+mn-lt"/>
                <a:ea typeface="+mn-ea"/>
                <a:cs typeface="+mn-cs"/>
              </a:rPr>
              <a:t>str</a:t>
            </a:r>
            <a:r>
              <a:rPr lang="en-US" altLang="zh-CN" sz="1200" kern="1200" dirty="0" smtClean="0">
                <a:solidFill>
                  <a:schemeClr val="tx1"/>
                </a:solidFill>
                <a:effectLst/>
                <a:latin typeface="+mn-lt"/>
                <a:ea typeface="+mn-ea"/>
                <a:cs typeface="+mn-cs"/>
              </a:rPr>
              <a:t>(i) +".mp3"</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text2audio(response, </a:t>
            </a:r>
            <a:r>
              <a:rPr lang="en-US" altLang="zh-CN" sz="1200" kern="1200" dirty="0" err="1" smtClean="0">
                <a:solidFill>
                  <a:schemeClr val="tx1"/>
                </a:solidFill>
                <a:effectLst/>
                <a:latin typeface="+mn-lt"/>
                <a:ea typeface="+mn-ea"/>
                <a:cs typeface="+mn-cs"/>
              </a:rPr>
              <a:t>ansName</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文本转换成语音</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os.system</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ansName</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系统自动打开音频播放器</a:t>
            </a:r>
          </a:p>
          <a:p>
            <a:r>
              <a:rPr lang="en-US" altLang="zh-CN" sz="1200" kern="1200" dirty="0" smtClean="0">
                <a:solidFill>
                  <a:schemeClr val="tx1"/>
                </a:solidFill>
                <a:effectLst/>
                <a:latin typeface="+mn-lt"/>
                <a:ea typeface="+mn-ea"/>
                <a:cs typeface="+mn-cs"/>
              </a:rPr>
              <a:t>		  if i == 10:                     # </a:t>
            </a:r>
            <a:r>
              <a:rPr lang="zh-CN" altLang="zh-CN" sz="1200" kern="1200" dirty="0" smtClean="0">
                <a:solidFill>
                  <a:schemeClr val="tx1"/>
                </a:solidFill>
                <a:effectLst/>
                <a:latin typeface="+mn-lt"/>
                <a:ea typeface="+mn-ea"/>
                <a:cs typeface="+mn-cs"/>
              </a:rPr>
              <a:t>对话</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次后，结束聊天</a:t>
            </a:r>
          </a:p>
          <a:p>
            <a:r>
              <a:rPr lang="en-US" altLang="zh-CN" sz="1200" kern="1200" dirty="0" smtClean="0">
                <a:solidFill>
                  <a:schemeClr val="tx1"/>
                </a:solidFill>
                <a:effectLst/>
                <a:latin typeface="+mn-lt"/>
                <a:ea typeface="+mn-ea"/>
                <a:cs typeface="+mn-cs"/>
              </a:rPr>
              <a:t>			  exit(0)</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3BDEDAB-9EFD-4B99-A603-62176D6F9CD3}" type="slidenum">
              <a:rPr lang="zh-CN" altLang="en-US" smtClean="0"/>
              <a:t>67</a:t>
            </a:fld>
            <a:endParaRPr lang="zh-CN" altLang="en-US"/>
          </a:p>
        </p:txBody>
      </p:sp>
    </p:spTree>
    <p:extLst>
      <p:ext uri="{BB962C8B-B14F-4D97-AF65-F5344CB8AC3E}">
        <p14:creationId xmlns:p14="http://schemas.microsoft.com/office/powerpoint/2010/main" val="2097404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2020/4/3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2020/4/3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2020/4/3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2020/4/3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2020/4/3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2020/4/3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2020/4/3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 </a:t>
            </a:r>
            <a:r>
              <a:rPr lang="en-US" altLang="zh-CN" dirty="0"/>
              <a:t>11 </a:t>
            </a:r>
            <a:r>
              <a:rPr lang="zh-CN" altLang="en-US" dirty="0"/>
              <a:t>章 </a:t>
            </a:r>
            <a:r>
              <a:rPr lang="en-US" altLang="zh-CN" dirty="0"/>
              <a:t>Python</a:t>
            </a:r>
            <a:r>
              <a:rPr lang="zh-CN" altLang="en-US" dirty="0"/>
              <a:t>机器学习实战入门</a:t>
            </a: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428175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normAutofit/>
          </a:bodyPr>
          <a:lstStyle/>
          <a:p>
            <a:r>
              <a:rPr lang="en-US" altLang="zh-CN" sz="2800" b="1" dirty="0"/>
              <a:t>3. </a:t>
            </a:r>
            <a:r>
              <a:rPr lang="zh-CN" altLang="zh-CN" sz="2800" b="1" dirty="0"/>
              <a:t>机器学习算法应用的主要步骤</a:t>
            </a:r>
            <a:endParaRPr lang="zh-CN" altLang="zh-CN" sz="2800" dirty="0"/>
          </a:p>
          <a:p>
            <a:pPr marL="400050" lvl="1" indent="0">
              <a:buNone/>
            </a:pPr>
            <a:endParaRPr lang="en-US" altLang="zh-CN" sz="2400" dirty="0" smtClean="0"/>
          </a:p>
          <a:p>
            <a:pPr marL="400050" lvl="1" indent="0">
              <a:buNone/>
            </a:pPr>
            <a:r>
              <a:rPr lang="zh-CN" altLang="zh-CN" sz="2400" dirty="0" smtClean="0"/>
              <a:t>应用</a:t>
            </a:r>
            <a:r>
              <a:rPr lang="zh-CN" altLang="zh-CN" sz="2400" dirty="0"/>
              <a:t>机器学习库</a:t>
            </a:r>
            <a:r>
              <a:rPr lang="en-US" altLang="zh-CN" sz="2400" dirty="0" err="1"/>
              <a:t>sklearn</a:t>
            </a:r>
            <a:r>
              <a:rPr lang="zh-CN" altLang="zh-CN" sz="2400" dirty="0"/>
              <a:t>进行决策的主要步骤如</a:t>
            </a:r>
            <a:r>
              <a:rPr lang="zh-CN" altLang="zh-CN" sz="2400" dirty="0" smtClean="0"/>
              <a:t>图所示</a:t>
            </a:r>
            <a:r>
              <a:rPr lang="en-US" altLang="zh-CN" sz="2400" dirty="0" smtClean="0"/>
              <a:t>.</a:t>
            </a:r>
          </a:p>
          <a:p>
            <a:pPr marL="400050" lvl="1" indent="0">
              <a:buNone/>
            </a:pPr>
            <a:endParaRPr lang="zh-CN" altLang="en-US" sz="2400" dirty="0"/>
          </a:p>
          <a:p>
            <a:pPr marL="400050" lvl="1" indent="0">
              <a:buNone/>
            </a:pPr>
            <a:r>
              <a:rPr lang="zh-CN" altLang="en-US" sz="2400" dirty="0"/>
              <a:t>	</a:t>
            </a:r>
            <a:endParaRPr lang="zh-CN" altLang="zh-CN" sz="2400" dirty="0" smtClean="0"/>
          </a:p>
        </p:txBody>
      </p:sp>
      <p:pic>
        <p:nvPicPr>
          <p:cNvPr id="5" name="图片 4"/>
          <p:cNvPicPr/>
          <p:nvPr/>
        </p:nvPicPr>
        <p:blipFill>
          <a:blip r:embed="rId2"/>
          <a:stretch>
            <a:fillRect/>
          </a:stretch>
        </p:blipFill>
        <p:spPr>
          <a:xfrm>
            <a:off x="3491880" y="1916832"/>
            <a:ext cx="2088232" cy="3024336"/>
          </a:xfrm>
          <a:prstGeom prst="rect">
            <a:avLst/>
          </a:prstGeom>
        </p:spPr>
      </p:pic>
    </p:spTree>
    <p:extLst>
      <p:ext uri="{BB962C8B-B14F-4D97-AF65-F5344CB8AC3E}">
        <p14:creationId xmlns:p14="http://schemas.microsoft.com/office/powerpoint/2010/main" val="2665608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2074"/>
          </a:xfrm>
        </p:spPr>
        <p:txBody>
          <a:bodyPr>
            <a:normAutofit/>
          </a:bodyPr>
          <a:lstStyle/>
          <a:p>
            <a:pPr algn="l"/>
            <a:r>
              <a:rPr lang="en-US" altLang="zh-CN" sz="2800" b="1" dirty="0"/>
              <a:t>4. </a:t>
            </a:r>
            <a:r>
              <a:rPr lang="zh-CN" altLang="zh-CN" sz="2800" b="1" dirty="0"/>
              <a:t>应用</a:t>
            </a:r>
            <a:r>
              <a:rPr lang="zh-CN" altLang="zh-CN" sz="2800" b="1" dirty="0" smtClean="0"/>
              <a:t>示例</a:t>
            </a:r>
            <a:endParaRPr lang="zh-CN" altLang="en-US" sz="3200" dirty="0"/>
          </a:p>
        </p:txBody>
      </p:sp>
      <p:sp>
        <p:nvSpPr>
          <p:cNvPr id="3" name="内容占位符 2"/>
          <p:cNvSpPr>
            <a:spLocks noGrp="1"/>
          </p:cNvSpPr>
          <p:nvPr>
            <p:ph idx="1"/>
          </p:nvPr>
        </p:nvSpPr>
        <p:spPr>
          <a:xfrm>
            <a:off x="457200" y="1052736"/>
            <a:ext cx="8229600" cy="5073427"/>
          </a:xfrm>
        </p:spPr>
        <p:txBody>
          <a:bodyPr/>
          <a:lstStyle/>
          <a:p>
            <a:pPr marL="0" indent="0">
              <a:buNone/>
            </a:pPr>
            <a:r>
              <a:rPr lang="en-US" altLang="zh-CN" dirty="0"/>
              <a:t>【</a:t>
            </a:r>
            <a:r>
              <a:rPr lang="zh-CN" altLang="en-US" dirty="0"/>
              <a:t>例</a:t>
            </a:r>
            <a:r>
              <a:rPr lang="en-US" altLang="zh-CN" dirty="0"/>
              <a:t>11-1】</a:t>
            </a:r>
            <a:r>
              <a:rPr lang="zh-CN" altLang="en-US" dirty="0"/>
              <a:t>根据人的特征（身高、胡子）数据，自动判断所属性别。</a:t>
            </a:r>
          </a:p>
          <a:p>
            <a:pPr marL="0" indent="0">
              <a:buNone/>
            </a:pPr>
            <a:r>
              <a:rPr lang="zh-CN" altLang="en-US" dirty="0"/>
              <a:t>设有人的性别实验检测数据如表</a:t>
            </a:r>
            <a:r>
              <a:rPr lang="en-US" altLang="zh-CN" dirty="0"/>
              <a:t>11-1</a:t>
            </a:r>
            <a:r>
              <a:rPr lang="zh-CN" altLang="en-US" dirty="0"/>
              <a:t>所示。</a:t>
            </a:r>
          </a:p>
          <a:p>
            <a:pPr marL="0" indent="0">
              <a:buNone/>
            </a:pP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3937668258"/>
              </p:ext>
            </p:extLst>
          </p:nvPr>
        </p:nvGraphicFramePr>
        <p:xfrm>
          <a:off x="1331640" y="2996952"/>
          <a:ext cx="6912768" cy="2560320"/>
        </p:xfrm>
        <a:graphic>
          <a:graphicData uri="http://schemas.openxmlformats.org/drawingml/2006/table">
            <a:tbl>
              <a:tblPr firstRow="1" firstCol="1" bandRow="1">
                <a:tableStyleId>{5C22544A-7EE6-4342-B048-85BDC9FD1C3A}</a:tableStyleId>
              </a:tblPr>
              <a:tblGrid>
                <a:gridCol w="1697773"/>
                <a:gridCol w="1326563"/>
                <a:gridCol w="3888432"/>
              </a:tblGrid>
              <a:tr h="326590">
                <a:tc>
                  <a:txBody>
                    <a:bodyPr/>
                    <a:lstStyle/>
                    <a:p>
                      <a:pPr algn="just">
                        <a:spcAft>
                          <a:spcPts val="0"/>
                        </a:spcAft>
                      </a:pPr>
                      <a:r>
                        <a:rPr lang="zh-CN" sz="2400" kern="100">
                          <a:effectLst/>
                        </a:rPr>
                        <a:t>性别</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身高</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zh-CN" sz="2400" kern="100">
                          <a:effectLst/>
                        </a:rPr>
                        <a:t>胡子（</a:t>
                      </a:r>
                      <a:r>
                        <a:rPr lang="en-US" sz="2400" kern="100">
                          <a:effectLst/>
                        </a:rPr>
                        <a:t>1</a:t>
                      </a:r>
                      <a:r>
                        <a:rPr lang="zh-CN" sz="2400" kern="100">
                          <a:effectLst/>
                        </a:rPr>
                        <a:t>代表有，</a:t>
                      </a:r>
                      <a:r>
                        <a:rPr lang="en-US" sz="2400" kern="100">
                          <a:effectLst/>
                        </a:rPr>
                        <a:t>0</a:t>
                      </a:r>
                      <a:r>
                        <a:rPr lang="zh-CN" sz="2400" kern="100">
                          <a:effectLst/>
                        </a:rPr>
                        <a:t>代表无）</a:t>
                      </a:r>
                      <a:endParaRPr lang="zh-CN" sz="2400" kern="100">
                        <a:effectLst/>
                        <a:latin typeface="Calibri"/>
                        <a:ea typeface="宋体"/>
                        <a:cs typeface="Times New Roman"/>
                      </a:endParaRPr>
                    </a:p>
                  </a:txBody>
                  <a:tcPr marL="68580" marR="68580" marT="0" marB="0"/>
                </a:tc>
              </a:tr>
              <a:tr h="326590">
                <a:tc>
                  <a:txBody>
                    <a:bodyPr/>
                    <a:lstStyle/>
                    <a:p>
                      <a:pPr algn="just">
                        <a:spcAft>
                          <a:spcPts val="0"/>
                        </a:spcAft>
                      </a:pPr>
                      <a:r>
                        <a:rPr lang="zh-CN" sz="2400" kern="100">
                          <a:effectLst/>
                        </a:rPr>
                        <a:t>男</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178</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1</a:t>
                      </a:r>
                      <a:endParaRPr lang="zh-CN" sz="2400" kern="100">
                        <a:effectLst/>
                        <a:latin typeface="Calibri"/>
                        <a:ea typeface="宋体"/>
                        <a:cs typeface="Times New Roman"/>
                      </a:endParaRPr>
                    </a:p>
                  </a:txBody>
                  <a:tcPr marL="68580" marR="68580" marT="0" marB="0"/>
                </a:tc>
              </a:tr>
              <a:tr h="326590">
                <a:tc>
                  <a:txBody>
                    <a:bodyPr/>
                    <a:lstStyle/>
                    <a:p>
                      <a:pPr algn="just">
                        <a:spcAft>
                          <a:spcPts val="0"/>
                        </a:spcAft>
                      </a:pPr>
                      <a:r>
                        <a:rPr lang="zh-CN" sz="2400" kern="100">
                          <a:effectLst/>
                        </a:rPr>
                        <a:t>女</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155</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0</a:t>
                      </a:r>
                      <a:endParaRPr lang="zh-CN" sz="2400" kern="100">
                        <a:effectLst/>
                        <a:latin typeface="Calibri"/>
                        <a:ea typeface="宋体"/>
                        <a:cs typeface="Times New Roman"/>
                      </a:endParaRPr>
                    </a:p>
                  </a:txBody>
                  <a:tcPr marL="68580" marR="68580" marT="0" marB="0"/>
                </a:tc>
              </a:tr>
              <a:tr h="326590">
                <a:tc>
                  <a:txBody>
                    <a:bodyPr/>
                    <a:lstStyle/>
                    <a:p>
                      <a:pPr algn="just">
                        <a:spcAft>
                          <a:spcPts val="0"/>
                        </a:spcAft>
                      </a:pPr>
                      <a:r>
                        <a:rPr lang="zh-CN" sz="2400" kern="100">
                          <a:effectLst/>
                        </a:rPr>
                        <a:t>男</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177</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0</a:t>
                      </a:r>
                      <a:endParaRPr lang="zh-CN" sz="2400" kern="100">
                        <a:effectLst/>
                        <a:latin typeface="Calibri"/>
                        <a:ea typeface="宋体"/>
                        <a:cs typeface="Times New Roman"/>
                      </a:endParaRPr>
                    </a:p>
                  </a:txBody>
                  <a:tcPr marL="68580" marR="68580" marT="0" marB="0"/>
                </a:tc>
              </a:tr>
              <a:tr h="326590">
                <a:tc>
                  <a:txBody>
                    <a:bodyPr/>
                    <a:lstStyle/>
                    <a:p>
                      <a:pPr algn="just">
                        <a:spcAft>
                          <a:spcPts val="0"/>
                        </a:spcAft>
                      </a:pPr>
                      <a:r>
                        <a:rPr lang="zh-CN" sz="2400" kern="100">
                          <a:effectLst/>
                        </a:rPr>
                        <a:t>女</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165</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0</a:t>
                      </a:r>
                      <a:endParaRPr lang="zh-CN" sz="2400" kern="100">
                        <a:effectLst/>
                        <a:latin typeface="Calibri"/>
                        <a:ea typeface="宋体"/>
                        <a:cs typeface="Times New Roman"/>
                      </a:endParaRPr>
                    </a:p>
                  </a:txBody>
                  <a:tcPr marL="68580" marR="68580" marT="0" marB="0"/>
                </a:tc>
              </a:tr>
              <a:tr h="326590">
                <a:tc>
                  <a:txBody>
                    <a:bodyPr/>
                    <a:lstStyle/>
                    <a:p>
                      <a:pPr algn="just">
                        <a:spcAft>
                          <a:spcPts val="0"/>
                        </a:spcAft>
                      </a:pPr>
                      <a:r>
                        <a:rPr lang="zh-CN" sz="2400" kern="100">
                          <a:effectLst/>
                        </a:rPr>
                        <a:t>男</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169</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1</a:t>
                      </a:r>
                      <a:endParaRPr lang="zh-CN" sz="2400" kern="100">
                        <a:effectLst/>
                        <a:latin typeface="Calibri"/>
                        <a:ea typeface="宋体"/>
                        <a:cs typeface="Times New Roman"/>
                      </a:endParaRPr>
                    </a:p>
                  </a:txBody>
                  <a:tcPr marL="68580" marR="68580" marT="0" marB="0"/>
                </a:tc>
              </a:tr>
              <a:tr h="326590">
                <a:tc>
                  <a:txBody>
                    <a:bodyPr/>
                    <a:lstStyle/>
                    <a:p>
                      <a:pPr algn="just">
                        <a:spcAft>
                          <a:spcPts val="0"/>
                        </a:spcAft>
                      </a:pPr>
                      <a:r>
                        <a:rPr lang="zh-CN" sz="2400" kern="100">
                          <a:effectLst/>
                        </a:rPr>
                        <a:t>女</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160</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dirty="0">
                          <a:effectLst/>
                        </a:rPr>
                        <a:t>0</a:t>
                      </a:r>
                      <a:endParaRPr lang="zh-CN" sz="240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3577510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normAutofit/>
          </a:bodyPr>
          <a:lstStyle/>
          <a:p>
            <a:r>
              <a:rPr lang="zh-CN" altLang="zh-CN" sz="2800" b="1" dirty="0"/>
              <a:t>（</a:t>
            </a:r>
            <a:r>
              <a:rPr lang="en-US" altLang="zh-CN" sz="2800" b="1" dirty="0"/>
              <a:t>1</a:t>
            </a:r>
            <a:r>
              <a:rPr lang="zh-CN" altLang="zh-CN" sz="2800" b="1" dirty="0"/>
              <a:t>）建立数据模型</a:t>
            </a:r>
          </a:p>
          <a:p>
            <a:pPr marL="0" indent="0">
              <a:buNone/>
            </a:pPr>
            <a:r>
              <a:rPr lang="en-US" altLang="zh-CN" sz="2400" dirty="0"/>
              <a:t>    </a:t>
            </a:r>
            <a:r>
              <a:rPr lang="zh-CN" altLang="zh-CN" sz="2400" dirty="0"/>
              <a:t>根据实验检测数据，得到实验训练数据列表：</a:t>
            </a:r>
          </a:p>
          <a:p>
            <a:pPr marL="0" indent="0">
              <a:buNone/>
            </a:pPr>
            <a:r>
              <a:rPr lang="en-US" altLang="zh-CN" sz="2400" dirty="0" smtClean="0"/>
              <a:t>     feature </a:t>
            </a:r>
            <a:r>
              <a:rPr lang="en-US" altLang="zh-CN" sz="2400" dirty="0"/>
              <a:t>= [ [178,1], [155,0], [177,0], [165, 0], [169,1], [160, 0] ]</a:t>
            </a:r>
            <a:endParaRPr lang="zh-CN" altLang="zh-CN" sz="2400" dirty="0"/>
          </a:p>
          <a:p>
            <a:pPr marL="0" indent="0">
              <a:buNone/>
            </a:pPr>
            <a:r>
              <a:rPr lang="zh-CN" altLang="zh-CN" sz="2400" dirty="0"/>
              <a:t>对应的性别分类列表为：</a:t>
            </a:r>
          </a:p>
          <a:p>
            <a:pPr marL="0" indent="0">
              <a:buNone/>
            </a:pPr>
            <a:r>
              <a:rPr lang="en-US" altLang="zh-CN" sz="2400" dirty="0" smtClean="0"/>
              <a:t>     label </a:t>
            </a:r>
            <a:r>
              <a:rPr lang="en-US" altLang="zh-CN" sz="2400" dirty="0"/>
              <a:t>= ['man', 'woman', 'man', 'woman', 'man', 'woman']</a:t>
            </a:r>
            <a:endParaRPr lang="zh-CN" altLang="zh-CN" sz="2400" dirty="0"/>
          </a:p>
          <a:p>
            <a:pPr marL="400050" lvl="1" indent="0">
              <a:buNone/>
            </a:pPr>
            <a:endParaRPr lang="zh-CN" altLang="en-US" sz="2400" dirty="0"/>
          </a:p>
          <a:p>
            <a:pPr marL="400050" lvl="1" indent="0">
              <a:buNone/>
            </a:pPr>
            <a:r>
              <a:rPr lang="zh-CN" altLang="zh-CN" b="1" dirty="0"/>
              <a:t>（</a:t>
            </a:r>
            <a:r>
              <a:rPr lang="en-US" altLang="zh-CN" b="1" dirty="0"/>
              <a:t>2</a:t>
            </a:r>
            <a:r>
              <a:rPr lang="zh-CN" altLang="zh-CN" b="1" dirty="0"/>
              <a:t>）创建决策树对象</a:t>
            </a:r>
          </a:p>
          <a:p>
            <a:pPr marL="400050" lvl="1" indent="0">
              <a:buNone/>
            </a:pPr>
            <a:r>
              <a:rPr lang="en-US" altLang="zh-CN" sz="2400" dirty="0" err="1"/>
              <a:t>clf</a:t>
            </a:r>
            <a:r>
              <a:rPr lang="en-US" altLang="zh-CN" sz="2400" dirty="0"/>
              <a:t> = </a:t>
            </a:r>
            <a:r>
              <a:rPr lang="en-US" altLang="zh-CN" sz="2400" dirty="0" err="1"/>
              <a:t>tree.DecisionTreeClassifier</a:t>
            </a:r>
            <a:r>
              <a:rPr lang="en-US" altLang="zh-CN" sz="2400" dirty="0"/>
              <a:t>()</a:t>
            </a:r>
            <a:r>
              <a:rPr lang="zh-CN" altLang="en-US" sz="2400" dirty="0" smtClean="0"/>
              <a:t></a:t>
            </a:r>
            <a:r>
              <a:rPr lang="zh-CN" altLang="en-US" sz="2400" dirty="0"/>
              <a:t>	</a:t>
            </a:r>
            <a:endParaRPr lang="en-US" altLang="zh-CN" sz="2400" dirty="0"/>
          </a:p>
          <a:p>
            <a:pPr marL="400050" lvl="1" indent="0">
              <a:buNone/>
            </a:pPr>
            <a:endParaRPr lang="en-US" altLang="zh-CN" sz="2400" dirty="0" smtClean="0"/>
          </a:p>
          <a:p>
            <a:pPr marL="400050" lvl="1" indent="0">
              <a:buNone/>
            </a:pPr>
            <a:r>
              <a:rPr lang="zh-CN" altLang="zh-CN" b="1" dirty="0"/>
              <a:t>（</a:t>
            </a:r>
            <a:r>
              <a:rPr lang="en-US" altLang="zh-CN" b="1" dirty="0"/>
              <a:t>3</a:t>
            </a:r>
            <a:r>
              <a:rPr lang="zh-CN" altLang="zh-CN" b="1" dirty="0"/>
              <a:t>）自动判断性别分类</a:t>
            </a:r>
          </a:p>
          <a:p>
            <a:pPr marL="400050" lvl="1" indent="0">
              <a:buNone/>
            </a:pPr>
            <a:r>
              <a:rPr lang="zh-CN" altLang="en-US" sz="2400" dirty="0"/>
              <a:t>决策树对象根据给出一组数据，自动判断属于哪个性别。</a:t>
            </a:r>
          </a:p>
          <a:p>
            <a:pPr marL="400050" lvl="1" indent="0">
              <a:buNone/>
            </a:pPr>
            <a:r>
              <a:rPr lang="en-US" altLang="zh-CN" sz="2400" dirty="0"/>
              <a:t>s1 = </a:t>
            </a:r>
            <a:r>
              <a:rPr lang="en-US" altLang="zh-CN" sz="2400" dirty="0" err="1"/>
              <a:t>clf.predict</a:t>
            </a:r>
            <a:r>
              <a:rPr lang="en-US" altLang="zh-CN" sz="2400" dirty="0"/>
              <a:t>([ [158, 0] </a:t>
            </a:r>
            <a:r>
              <a:rPr lang="en-US" altLang="zh-CN" sz="2400" dirty="0" smtClean="0"/>
              <a:t>])     # </a:t>
            </a:r>
            <a:r>
              <a:rPr lang="zh-CN" altLang="en-US" sz="2400" dirty="0"/>
              <a:t>对测试点</a:t>
            </a:r>
            <a:r>
              <a:rPr lang="en-US" altLang="zh-CN" sz="2400" dirty="0"/>
              <a:t>[158, 0]</a:t>
            </a:r>
            <a:r>
              <a:rPr lang="zh-CN" altLang="en-US" sz="2400" dirty="0"/>
              <a:t>进行预测</a:t>
            </a:r>
          </a:p>
          <a:p>
            <a:pPr marL="400050" lvl="1" indent="0">
              <a:buNone/>
            </a:pPr>
            <a:endParaRPr lang="en-US" altLang="zh-CN" sz="2400" dirty="0" smtClean="0"/>
          </a:p>
          <a:p>
            <a:pPr marL="400050" lvl="1" indent="0">
              <a:buNone/>
            </a:pPr>
            <a:endParaRPr lang="en-US" altLang="zh-CN" sz="2400" dirty="0" smtClean="0"/>
          </a:p>
        </p:txBody>
      </p:sp>
    </p:spTree>
    <p:extLst>
      <p:ext uri="{BB962C8B-B14F-4D97-AF65-F5344CB8AC3E}">
        <p14:creationId xmlns:p14="http://schemas.microsoft.com/office/powerpoint/2010/main" val="171659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Autofit/>
          </a:bodyPr>
          <a:lstStyle/>
          <a:p>
            <a:pPr algn="l"/>
            <a:r>
              <a:rPr lang="zh-CN" altLang="zh-CN" sz="2800" dirty="0"/>
              <a:t>完整的程序代码如下</a:t>
            </a:r>
            <a:r>
              <a:rPr lang="zh-CN" altLang="zh-CN" sz="2800" dirty="0" smtClean="0"/>
              <a:t>：</a:t>
            </a:r>
            <a:endParaRPr lang="zh-CN" altLang="en-US" sz="2800" dirty="0"/>
          </a:p>
        </p:txBody>
      </p:sp>
      <p:sp>
        <p:nvSpPr>
          <p:cNvPr id="3" name="内容占位符 2"/>
          <p:cNvSpPr>
            <a:spLocks noGrp="1"/>
          </p:cNvSpPr>
          <p:nvPr>
            <p:ph idx="1"/>
          </p:nvPr>
        </p:nvSpPr>
        <p:spPr>
          <a:xfrm>
            <a:off x="457200" y="836712"/>
            <a:ext cx="8229600" cy="5688632"/>
          </a:xfrm>
        </p:spPr>
        <p:txBody>
          <a:bodyPr>
            <a:normAutofit/>
          </a:bodyPr>
          <a:lstStyle/>
          <a:p>
            <a:pPr marL="0" indent="0">
              <a:buNone/>
            </a:pPr>
            <a:r>
              <a:rPr lang="en-US" altLang="zh-CN" sz="2000" b="1" dirty="0"/>
              <a:t>import </a:t>
            </a:r>
            <a:r>
              <a:rPr lang="en-US" altLang="zh-CN" sz="2000" b="1" dirty="0" err="1"/>
              <a:t>sklearn</a:t>
            </a:r>
            <a:endParaRPr lang="zh-CN" altLang="zh-CN" sz="2000" b="1" dirty="0"/>
          </a:p>
          <a:p>
            <a:pPr marL="0" indent="0">
              <a:buNone/>
            </a:pPr>
            <a:r>
              <a:rPr lang="en-US" altLang="zh-CN" sz="2000" b="1" dirty="0"/>
              <a:t>from </a:t>
            </a:r>
            <a:r>
              <a:rPr lang="en-US" altLang="zh-CN" sz="2000" b="1" dirty="0" err="1"/>
              <a:t>sklearn</a:t>
            </a:r>
            <a:r>
              <a:rPr lang="en-US" altLang="zh-CN" sz="2000" b="1" dirty="0"/>
              <a:t> import tree</a:t>
            </a:r>
            <a:endParaRPr lang="zh-CN" altLang="zh-CN" sz="2000" b="1" dirty="0"/>
          </a:p>
          <a:p>
            <a:pPr marL="0" indent="0">
              <a:buNone/>
            </a:pPr>
            <a:r>
              <a:rPr lang="en-US" altLang="zh-CN" sz="2000" b="1" dirty="0"/>
              <a:t> </a:t>
            </a:r>
            <a:endParaRPr lang="zh-CN" altLang="zh-CN" sz="2000" b="1" dirty="0"/>
          </a:p>
          <a:p>
            <a:pPr marL="0" indent="0">
              <a:buNone/>
            </a:pPr>
            <a:r>
              <a:rPr lang="en-US" altLang="zh-CN" sz="2000" b="1" dirty="0"/>
              <a:t>feature = [[178,1], [155,0], [177,0], [165,0], [169,1], [160,0]] #</a:t>
            </a:r>
            <a:r>
              <a:rPr lang="zh-CN" altLang="zh-CN" sz="2000" b="1" dirty="0"/>
              <a:t>训练数据</a:t>
            </a:r>
          </a:p>
          <a:p>
            <a:pPr marL="0" indent="0">
              <a:buNone/>
            </a:pPr>
            <a:r>
              <a:rPr lang="en-US" altLang="zh-CN" sz="2000" b="1" dirty="0"/>
              <a:t>label = ['man', 'woman', 'man', 'woman', 'man', 'woman']  # </a:t>
            </a:r>
            <a:r>
              <a:rPr lang="zh-CN" altLang="zh-CN" sz="2000" b="1" dirty="0"/>
              <a:t>性别分类</a:t>
            </a:r>
          </a:p>
          <a:p>
            <a:pPr marL="0" indent="0">
              <a:buNone/>
            </a:pPr>
            <a:r>
              <a:rPr lang="en-US" altLang="zh-CN" sz="2000" b="1" dirty="0" err="1"/>
              <a:t>clf</a:t>
            </a:r>
            <a:r>
              <a:rPr lang="en-US" altLang="zh-CN" sz="2000" b="1" dirty="0"/>
              <a:t> = </a:t>
            </a:r>
            <a:r>
              <a:rPr lang="en-US" altLang="zh-CN" sz="2000" b="1" dirty="0" err="1"/>
              <a:t>tree.DecisionTreeClassifier</a:t>
            </a:r>
            <a:r>
              <a:rPr lang="en-US" altLang="zh-CN" sz="2000" b="1" dirty="0"/>
              <a:t>() # </a:t>
            </a:r>
            <a:r>
              <a:rPr lang="zh-CN" altLang="zh-CN" sz="2000" b="1" dirty="0"/>
              <a:t>分类决策树的分类决策方法</a:t>
            </a:r>
          </a:p>
          <a:p>
            <a:pPr marL="0" indent="0">
              <a:buNone/>
            </a:pPr>
            <a:r>
              <a:rPr lang="en-US" altLang="zh-CN" sz="2000" b="1" dirty="0" err="1"/>
              <a:t>clf</a:t>
            </a:r>
            <a:r>
              <a:rPr lang="en-US" altLang="zh-CN" sz="2000" b="1" dirty="0"/>
              <a:t> = </a:t>
            </a:r>
            <a:r>
              <a:rPr lang="en-US" altLang="zh-CN" sz="2000" b="1" dirty="0" err="1"/>
              <a:t>clf.fit</a:t>
            </a:r>
            <a:r>
              <a:rPr lang="en-US" altLang="zh-CN" sz="2000" b="1" dirty="0"/>
              <a:t>(feature, label)   # </a:t>
            </a:r>
            <a:r>
              <a:rPr lang="zh-CN" altLang="zh-CN" sz="2000" b="1" dirty="0"/>
              <a:t>拟合训练数据，得到训练模型参数</a:t>
            </a:r>
          </a:p>
          <a:p>
            <a:pPr marL="0" indent="0">
              <a:buNone/>
            </a:pPr>
            <a:r>
              <a:rPr lang="en-US" altLang="zh-CN" sz="2000" b="1" dirty="0"/>
              <a:t>s1 = </a:t>
            </a:r>
            <a:r>
              <a:rPr lang="en-US" altLang="zh-CN" sz="2000" b="1" dirty="0" err="1"/>
              <a:t>clf.predict</a:t>
            </a:r>
            <a:r>
              <a:rPr lang="en-US" altLang="zh-CN" sz="2000" b="1" dirty="0"/>
              <a:t>([ [158, 0] ])  # </a:t>
            </a:r>
            <a:r>
              <a:rPr lang="zh-CN" altLang="zh-CN" sz="2000" b="1" dirty="0"/>
              <a:t>对测试点</a:t>
            </a:r>
            <a:r>
              <a:rPr lang="en-US" altLang="zh-CN" sz="2000" b="1" dirty="0"/>
              <a:t>[158, 0]</a:t>
            </a:r>
            <a:r>
              <a:rPr lang="zh-CN" altLang="zh-CN" sz="2000" b="1" dirty="0"/>
              <a:t>进行预测</a:t>
            </a:r>
          </a:p>
          <a:p>
            <a:pPr marL="0" indent="0">
              <a:buNone/>
            </a:pPr>
            <a:r>
              <a:rPr lang="en-US" altLang="zh-CN" sz="2000" b="1" dirty="0"/>
              <a:t>s2 = </a:t>
            </a:r>
            <a:r>
              <a:rPr lang="en-US" altLang="zh-CN" sz="2000" b="1" dirty="0" err="1"/>
              <a:t>clf.predict</a:t>
            </a:r>
            <a:r>
              <a:rPr lang="en-US" altLang="zh-CN" sz="2000" b="1" dirty="0"/>
              <a:t>([ [176, 1] ])  # </a:t>
            </a:r>
            <a:r>
              <a:rPr lang="zh-CN" altLang="zh-CN" sz="2000" b="1" dirty="0"/>
              <a:t>对测试点</a:t>
            </a:r>
            <a:r>
              <a:rPr lang="en-US" altLang="zh-CN" sz="2000" b="1" dirty="0"/>
              <a:t>[176, 1]</a:t>
            </a:r>
            <a:r>
              <a:rPr lang="zh-CN" altLang="zh-CN" sz="2000" b="1" dirty="0"/>
              <a:t>进行预测</a:t>
            </a:r>
          </a:p>
          <a:p>
            <a:pPr marL="0" indent="0">
              <a:buNone/>
            </a:pPr>
            <a:r>
              <a:rPr lang="en-US" altLang="zh-CN" sz="2000" b="1" dirty="0"/>
              <a:t>print(</a:t>
            </a:r>
            <a:r>
              <a:rPr lang="zh-CN" altLang="zh-CN" sz="2000" b="1" dirty="0"/>
              <a:t>‘</a:t>
            </a:r>
            <a:r>
              <a:rPr lang="en-US" altLang="zh-CN" sz="2000" b="1" dirty="0"/>
              <a:t>s1 = </a:t>
            </a:r>
            <a:r>
              <a:rPr lang="zh-CN" altLang="zh-CN" sz="2000" b="1" dirty="0"/>
              <a:t>’，</a:t>
            </a:r>
            <a:r>
              <a:rPr lang="en-US" altLang="zh-CN" sz="2000" b="1" dirty="0"/>
              <a:t> s1)  # </a:t>
            </a:r>
            <a:r>
              <a:rPr lang="zh-CN" altLang="zh-CN" sz="2000" b="1" dirty="0"/>
              <a:t>输出预测结果值</a:t>
            </a:r>
          </a:p>
          <a:p>
            <a:pPr marL="0" indent="0">
              <a:buNone/>
            </a:pPr>
            <a:r>
              <a:rPr lang="en-US" altLang="zh-CN" sz="2000" b="1" dirty="0"/>
              <a:t>print(‘s2 = ’, s2)  # </a:t>
            </a:r>
            <a:r>
              <a:rPr lang="zh-CN" altLang="zh-CN" sz="2000" b="1" dirty="0"/>
              <a:t>输出预测结果值</a:t>
            </a:r>
          </a:p>
          <a:p>
            <a:endParaRPr lang="en-US" altLang="zh-CN" sz="2000" dirty="0" smtClean="0"/>
          </a:p>
          <a:p>
            <a:endParaRPr lang="zh-CN" altLang="en-US" sz="2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5301208"/>
            <a:ext cx="2628799" cy="1152128"/>
          </a:xfrm>
          <a:prstGeom prst="rect">
            <a:avLst/>
          </a:prstGeom>
          <a:noFill/>
          <a:ln w="9525">
            <a:solidFill>
              <a:srgbClr val="000066"/>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88469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11.1.3  K</a:t>
            </a:r>
            <a:r>
              <a:rPr lang="zh-CN" altLang="zh-CN" b="1" dirty="0"/>
              <a:t>最近邻算法应用示例</a:t>
            </a:r>
            <a:endParaRPr lang="zh-CN" altLang="en-US" dirty="0"/>
          </a:p>
        </p:txBody>
      </p:sp>
      <p:sp>
        <p:nvSpPr>
          <p:cNvPr id="3" name="内容占位符 2"/>
          <p:cNvSpPr>
            <a:spLocks noGrp="1"/>
          </p:cNvSpPr>
          <p:nvPr>
            <p:ph idx="1"/>
          </p:nvPr>
        </p:nvSpPr>
        <p:spPr/>
        <p:txBody>
          <a:bodyPr/>
          <a:lstStyle/>
          <a:p>
            <a:r>
              <a:rPr lang="zh-CN" altLang="en-US" dirty="0"/>
              <a:t> </a:t>
            </a:r>
            <a:r>
              <a:rPr lang="en-US" altLang="zh-CN" dirty="0"/>
              <a:t>K</a:t>
            </a:r>
            <a:r>
              <a:rPr lang="zh-CN" altLang="en-US" dirty="0"/>
              <a:t>最近邻 </a:t>
            </a:r>
            <a:r>
              <a:rPr lang="en-US" altLang="zh-CN" dirty="0"/>
              <a:t>(k-Nearest Neighbors</a:t>
            </a:r>
            <a:r>
              <a:rPr lang="zh-CN" altLang="en-US" dirty="0"/>
              <a:t>，</a:t>
            </a:r>
            <a:r>
              <a:rPr lang="en-US" altLang="zh-CN" dirty="0"/>
              <a:t>KNN) </a:t>
            </a:r>
            <a:r>
              <a:rPr lang="zh-CN" altLang="en-US" dirty="0"/>
              <a:t>算法是一种机器学习分类算法。</a:t>
            </a:r>
          </a:p>
          <a:p>
            <a:r>
              <a:rPr lang="zh-CN" altLang="en-US" dirty="0"/>
              <a:t>    </a:t>
            </a:r>
            <a:r>
              <a:rPr lang="en-US" altLang="zh-CN" dirty="0"/>
              <a:t>K</a:t>
            </a:r>
            <a:r>
              <a:rPr lang="zh-CN" altLang="en-US" dirty="0"/>
              <a:t>最近邻算法的核心思想是</a:t>
            </a:r>
            <a:r>
              <a:rPr lang="en-US" altLang="zh-CN" dirty="0"/>
              <a:t>: </a:t>
            </a:r>
            <a:r>
              <a:rPr lang="zh-CN" altLang="en-US" dirty="0"/>
              <a:t>以所有已知类别的样本作为参照，计算未知样本与所有已知样本的距离，从中选取与未知样本距离最近的</a:t>
            </a:r>
            <a:r>
              <a:rPr lang="en-US" altLang="zh-CN" dirty="0"/>
              <a:t>K</a:t>
            </a:r>
            <a:r>
              <a:rPr lang="zh-CN" altLang="en-US" dirty="0"/>
              <a:t>个已知样本，根据少数服从多数的投票法则，将未知样本与</a:t>
            </a:r>
            <a:r>
              <a:rPr lang="en-US" altLang="zh-CN" dirty="0"/>
              <a:t>K</a:t>
            </a:r>
            <a:r>
              <a:rPr lang="zh-CN" altLang="en-US" dirty="0"/>
              <a:t>个最邻近样本中所属类别占比较多的归为一类。 </a:t>
            </a:r>
          </a:p>
          <a:p>
            <a:endParaRPr lang="zh-CN" altLang="en-US" dirty="0"/>
          </a:p>
        </p:txBody>
      </p:sp>
    </p:spTree>
    <p:extLst>
      <p:ext uri="{BB962C8B-B14F-4D97-AF65-F5344CB8AC3E}">
        <p14:creationId xmlns:p14="http://schemas.microsoft.com/office/powerpoint/2010/main" val="1633433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normAutofit/>
          </a:bodyPr>
          <a:lstStyle/>
          <a:p>
            <a:r>
              <a:rPr lang="zh-CN" altLang="zh-CN" sz="2800" dirty="0"/>
              <a:t> </a:t>
            </a:r>
            <a:r>
              <a:rPr lang="en-US" altLang="zh-CN" sz="2800" dirty="0"/>
              <a:t>K</a:t>
            </a:r>
            <a:r>
              <a:rPr lang="zh-CN" altLang="zh-CN" sz="2800" dirty="0"/>
              <a:t>最近邻算法的基本步骤如下：</a:t>
            </a:r>
          </a:p>
          <a:p>
            <a:pPr marL="0" indent="0">
              <a:buNone/>
            </a:pPr>
            <a:r>
              <a:rPr lang="en-US" altLang="zh-CN" sz="2800" dirty="0"/>
              <a:t>    </a:t>
            </a:r>
            <a:r>
              <a:rPr lang="zh-CN" altLang="zh-CN" sz="2800" dirty="0"/>
              <a:t>在相似度较高的样本中</a:t>
            </a:r>
            <a:r>
              <a:rPr lang="en-US" altLang="zh-CN" sz="2800" dirty="0"/>
              <a:t>,</a:t>
            </a:r>
            <a:r>
              <a:rPr lang="zh-CN" altLang="zh-CN" sz="2800" dirty="0"/>
              <a:t>划分训练样本和测试样本</a:t>
            </a:r>
            <a:r>
              <a:rPr lang="en-US" altLang="zh-CN" sz="2800" dirty="0"/>
              <a:t>:</a:t>
            </a:r>
            <a:endParaRPr lang="zh-CN" altLang="zh-CN" sz="2800" dirty="0"/>
          </a:p>
          <a:p>
            <a:pPr lvl="1"/>
            <a:r>
              <a:rPr lang="zh-CN" altLang="zh-CN" sz="2400" dirty="0"/>
              <a:t>计算训练样本和测试样本中每个样本点的距离（欧式距离，马氏距离等）</a:t>
            </a:r>
          </a:p>
          <a:p>
            <a:pPr lvl="1"/>
            <a:r>
              <a:rPr lang="zh-CN" altLang="zh-CN" sz="2400" dirty="0"/>
              <a:t>对上面所有的距离值进行排序</a:t>
            </a:r>
          </a:p>
          <a:p>
            <a:pPr lvl="1"/>
            <a:r>
              <a:rPr lang="zh-CN" altLang="zh-CN" sz="2400" dirty="0"/>
              <a:t>选前</a:t>
            </a:r>
            <a:r>
              <a:rPr lang="en-US" altLang="zh-CN" sz="2400" dirty="0"/>
              <a:t>k</a:t>
            </a:r>
            <a:r>
              <a:rPr lang="zh-CN" altLang="zh-CN" sz="2400" dirty="0"/>
              <a:t>个最小距离的样本</a:t>
            </a:r>
          </a:p>
          <a:p>
            <a:pPr lvl="1"/>
            <a:r>
              <a:rPr lang="zh-CN" altLang="zh-CN" sz="2400" dirty="0"/>
              <a:t>根据这</a:t>
            </a:r>
            <a:r>
              <a:rPr lang="en-US" altLang="zh-CN" sz="2400" dirty="0"/>
              <a:t>k</a:t>
            </a:r>
            <a:r>
              <a:rPr lang="zh-CN" altLang="zh-CN" sz="2400" dirty="0"/>
              <a:t>个样本的标签进行加权，得到最后的权重大的类别即为测试样本类别</a:t>
            </a:r>
          </a:p>
          <a:p>
            <a:pPr marL="400050" lvl="1" indent="0">
              <a:buNone/>
            </a:pPr>
            <a:r>
              <a:rPr lang="zh-CN" altLang="en-US" sz="2400" dirty="0" smtClean="0"/>
              <a:t></a:t>
            </a:r>
            <a:r>
              <a:rPr lang="zh-CN" altLang="en-US" sz="2400" dirty="0"/>
              <a:t>	</a:t>
            </a:r>
            <a:endParaRPr lang="zh-CN" altLang="zh-CN" sz="2400" dirty="0" smtClean="0"/>
          </a:p>
        </p:txBody>
      </p:sp>
    </p:spTree>
    <p:extLst>
      <p:ext uri="{BB962C8B-B14F-4D97-AF65-F5344CB8AC3E}">
        <p14:creationId xmlns:p14="http://schemas.microsoft.com/office/powerpoint/2010/main" val="1978284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normAutofit/>
          </a:bodyPr>
          <a:lstStyle/>
          <a:p>
            <a:r>
              <a:rPr lang="zh-CN" altLang="zh-CN" sz="2400" dirty="0"/>
              <a:t>【例</a:t>
            </a:r>
            <a:r>
              <a:rPr lang="en-US" altLang="zh-CN" sz="2400" dirty="0"/>
              <a:t>11-2</a:t>
            </a:r>
            <a:r>
              <a:rPr lang="zh-CN" altLang="zh-CN" sz="2400" dirty="0"/>
              <a:t>】 根据电影情节，电影可分为喜剧片、动作片、爱情片三个种类，其使用的特征值分别为搞笑镜头、打斗镜头、拥抱镜头的数量。应用</a:t>
            </a:r>
            <a:r>
              <a:rPr lang="en-US" altLang="zh-CN" sz="2400" dirty="0"/>
              <a:t>KNN</a:t>
            </a:r>
            <a:r>
              <a:rPr lang="zh-CN" altLang="zh-CN" sz="2400" dirty="0"/>
              <a:t>最邻近算法，自动判别影片的分类。</a:t>
            </a:r>
          </a:p>
          <a:p>
            <a:pPr marL="400050" lvl="1" indent="0">
              <a:buNone/>
            </a:pPr>
            <a:r>
              <a:rPr lang="en-US" altLang="zh-CN" sz="2400" dirty="0" smtClean="0"/>
              <a:t>1. </a:t>
            </a:r>
            <a:r>
              <a:rPr lang="zh-CN" altLang="zh-CN" sz="2400" dirty="0" smtClean="0"/>
              <a:t>设有</a:t>
            </a:r>
            <a:r>
              <a:rPr lang="zh-CN" altLang="zh-CN" sz="2400" dirty="0"/>
              <a:t>电影</a:t>
            </a:r>
            <a:r>
              <a:rPr lang="zh-CN" altLang="zh-CN" sz="2400" dirty="0" smtClean="0"/>
              <a:t>分类数据</a:t>
            </a:r>
            <a:r>
              <a:rPr lang="zh-CN" altLang="zh-CN" sz="2400" dirty="0"/>
              <a:t>如表</a:t>
            </a:r>
            <a:r>
              <a:rPr lang="en-US" altLang="zh-CN" sz="2400" dirty="0"/>
              <a:t>11-2</a:t>
            </a:r>
            <a:r>
              <a:rPr lang="zh-CN" altLang="zh-CN" sz="2400" dirty="0"/>
              <a:t>所</a:t>
            </a:r>
            <a:r>
              <a:rPr lang="zh-CN" altLang="zh-CN" sz="2400" dirty="0" smtClean="0"/>
              <a:t>示</a:t>
            </a:r>
            <a:endParaRPr lang="en-US" altLang="zh-CN" sz="2400" dirty="0" smtClean="0"/>
          </a:p>
          <a:p>
            <a:pPr marL="400050" lvl="1" indent="0">
              <a:buNone/>
            </a:pPr>
            <a:r>
              <a:rPr lang="zh-CN" altLang="en-US" sz="2400" dirty="0" smtClean="0"/>
              <a:t></a:t>
            </a:r>
            <a:r>
              <a:rPr lang="zh-CN" altLang="en-US" sz="2400" dirty="0"/>
              <a:t>	</a:t>
            </a:r>
            <a:endParaRPr lang="zh-CN" altLang="zh-CN" sz="2400" dirty="0" smtClean="0"/>
          </a:p>
        </p:txBody>
      </p:sp>
      <p:graphicFrame>
        <p:nvGraphicFramePr>
          <p:cNvPr id="2" name="表格 1"/>
          <p:cNvGraphicFramePr>
            <a:graphicFrameLocks noGrp="1"/>
          </p:cNvGraphicFramePr>
          <p:nvPr>
            <p:extLst>
              <p:ext uri="{D42A27DB-BD31-4B8C-83A1-F6EECF244321}">
                <p14:modId xmlns:p14="http://schemas.microsoft.com/office/powerpoint/2010/main" val="701141283"/>
              </p:ext>
            </p:extLst>
          </p:nvPr>
        </p:nvGraphicFramePr>
        <p:xfrm>
          <a:off x="827584" y="2492896"/>
          <a:ext cx="7128792" cy="4104461"/>
        </p:xfrm>
        <a:graphic>
          <a:graphicData uri="http://schemas.openxmlformats.org/drawingml/2006/table">
            <a:tbl>
              <a:tblPr firstRow="1" firstCol="1" bandRow="1">
                <a:tableStyleId>{5C22544A-7EE6-4342-B048-85BDC9FD1C3A}</a:tableStyleId>
              </a:tblPr>
              <a:tblGrid>
                <a:gridCol w="802219"/>
                <a:gridCol w="1573487"/>
                <a:gridCol w="1187853"/>
                <a:gridCol w="1187853"/>
                <a:gridCol w="1188690"/>
                <a:gridCol w="1188690"/>
              </a:tblGrid>
              <a:tr h="286192">
                <a:tc>
                  <a:txBody>
                    <a:bodyPr/>
                    <a:lstStyle/>
                    <a:p>
                      <a:pPr algn="just">
                        <a:spcAft>
                          <a:spcPts val="0"/>
                        </a:spcAft>
                      </a:pPr>
                      <a:r>
                        <a:rPr lang="zh-CN" sz="1600" kern="100" dirty="0">
                          <a:effectLst/>
                        </a:rPr>
                        <a:t>序号</a:t>
                      </a:r>
                      <a:endParaRPr lang="zh-CN" sz="1600" kern="100" dirty="0">
                        <a:effectLst/>
                        <a:latin typeface="Calibri"/>
                        <a:ea typeface="宋体"/>
                        <a:cs typeface="Times New Roman"/>
                      </a:endParaRPr>
                    </a:p>
                  </a:txBody>
                  <a:tcPr marL="68580" marR="68580" marT="0" marB="0"/>
                </a:tc>
                <a:tc>
                  <a:txBody>
                    <a:bodyPr/>
                    <a:lstStyle/>
                    <a:p>
                      <a:pPr algn="just">
                        <a:spcAft>
                          <a:spcPts val="0"/>
                        </a:spcAft>
                      </a:pPr>
                      <a:r>
                        <a:rPr lang="zh-CN" sz="1600" kern="100">
                          <a:effectLst/>
                        </a:rPr>
                        <a:t>电影名称</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1600" kern="100">
                          <a:effectLst/>
                        </a:rPr>
                        <a:t>搞笑镜头</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1600" kern="100">
                          <a:effectLst/>
                        </a:rPr>
                        <a:t>拥抱镜头</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1600" kern="100">
                          <a:effectLst/>
                        </a:rPr>
                        <a:t>打斗镜头</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1600" kern="100">
                          <a:effectLst/>
                        </a:rPr>
                        <a:t>电影类型</a:t>
                      </a:r>
                      <a:endParaRPr lang="zh-CN" sz="1600" kern="100">
                        <a:effectLst/>
                        <a:latin typeface="Calibri"/>
                        <a:ea typeface="宋体"/>
                        <a:cs typeface="Times New Roman"/>
                      </a:endParaRPr>
                    </a:p>
                  </a:txBody>
                  <a:tcPr marL="68580" marR="68580" marT="0" marB="0"/>
                </a:tc>
              </a:tr>
              <a:tr h="293713">
                <a:tc>
                  <a:txBody>
                    <a:bodyPr/>
                    <a:lstStyle/>
                    <a:p>
                      <a:pPr>
                        <a:lnSpc>
                          <a:spcPts val="1650"/>
                        </a:lnSpc>
                        <a:spcAft>
                          <a:spcPts val="0"/>
                        </a:spcAft>
                      </a:pPr>
                      <a:r>
                        <a:rPr lang="en-US" sz="1600" kern="100">
                          <a:effectLst/>
                        </a:rPr>
                        <a:t>1 </a:t>
                      </a:r>
                      <a:endParaRPr lang="zh-CN" sz="1600" kern="100">
                        <a:effectLst/>
                        <a:latin typeface="Calibri"/>
                        <a:cs typeface="宋体"/>
                      </a:endParaRPr>
                    </a:p>
                  </a:txBody>
                  <a:tcPr marL="68580" marR="68580" marT="0" marB="0"/>
                </a:tc>
                <a:tc>
                  <a:txBody>
                    <a:bodyPr/>
                    <a:lstStyle/>
                    <a:p>
                      <a:pPr>
                        <a:lnSpc>
                          <a:spcPts val="1650"/>
                        </a:lnSpc>
                        <a:spcAft>
                          <a:spcPts val="0"/>
                        </a:spcAft>
                      </a:pPr>
                      <a:r>
                        <a:rPr lang="zh-CN" sz="1600" kern="100">
                          <a:effectLst/>
                        </a:rPr>
                        <a:t>宝贝当家</a:t>
                      </a:r>
                      <a:endParaRPr lang="zh-CN" sz="1600" kern="100">
                        <a:effectLst/>
                        <a:latin typeface="Calibri"/>
                        <a:cs typeface="宋体"/>
                      </a:endParaRPr>
                    </a:p>
                  </a:txBody>
                  <a:tcPr marL="68580" marR="68580" marT="0" marB="0"/>
                </a:tc>
                <a:tc>
                  <a:txBody>
                    <a:bodyPr/>
                    <a:lstStyle/>
                    <a:p>
                      <a:pPr>
                        <a:lnSpc>
                          <a:spcPts val="1650"/>
                        </a:lnSpc>
                        <a:spcAft>
                          <a:spcPts val="0"/>
                        </a:spcAft>
                      </a:pPr>
                      <a:r>
                        <a:rPr lang="en-US" sz="1600" kern="100">
                          <a:effectLst/>
                        </a:rPr>
                        <a:t>45</a:t>
                      </a:r>
                      <a:endParaRPr lang="zh-CN" sz="1600" kern="100">
                        <a:effectLst/>
                        <a:latin typeface="Calibri"/>
                        <a:cs typeface="宋体"/>
                      </a:endParaRPr>
                    </a:p>
                  </a:txBody>
                  <a:tcPr marL="68580" marR="68580" marT="0" marB="0"/>
                </a:tc>
                <a:tc>
                  <a:txBody>
                    <a:bodyPr/>
                    <a:lstStyle/>
                    <a:p>
                      <a:pPr>
                        <a:lnSpc>
                          <a:spcPts val="1650"/>
                        </a:lnSpc>
                        <a:spcAft>
                          <a:spcPts val="0"/>
                        </a:spcAft>
                      </a:pPr>
                      <a:r>
                        <a:rPr lang="en-US" sz="1600" kern="100">
                          <a:effectLst/>
                        </a:rPr>
                        <a:t>2</a:t>
                      </a:r>
                      <a:endParaRPr lang="zh-CN" sz="1600" kern="100">
                        <a:effectLst/>
                        <a:latin typeface="Calibri"/>
                        <a:cs typeface="宋体"/>
                      </a:endParaRPr>
                    </a:p>
                  </a:txBody>
                  <a:tcPr marL="68580" marR="68580" marT="0" marB="0"/>
                </a:tc>
                <a:tc>
                  <a:txBody>
                    <a:bodyPr/>
                    <a:lstStyle/>
                    <a:p>
                      <a:pPr>
                        <a:lnSpc>
                          <a:spcPts val="1650"/>
                        </a:lnSpc>
                        <a:spcAft>
                          <a:spcPts val="0"/>
                        </a:spcAft>
                      </a:pPr>
                      <a:r>
                        <a:rPr lang="en-US" sz="1600" kern="100">
                          <a:effectLst/>
                        </a:rPr>
                        <a:t>9</a:t>
                      </a:r>
                      <a:endParaRPr lang="zh-CN" sz="1600" kern="100">
                        <a:effectLst/>
                        <a:latin typeface="Calibri"/>
                        <a:cs typeface="宋体"/>
                      </a:endParaRPr>
                    </a:p>
                  </a:txBody>
                  <a:tcPr marL="68580" marR="68580" marT="0" marB="0"/>
                </a:tc>
                <a:tc>
                  <a:txBody>
                    <a:bodyPr/>
                    <a:lstStyle/>
                    <a:p>
                      <a:pPr algn="just">
                        <a:spcAft>
                          <a:spcPts val="0"/>
                        </a:spcAft>
                      </a:pPr>
                      <a:r>
                        <a:rPr lang="zh-CN" sz="1600" kern="100">
                          <a:effectLst/>
                        </a:rPr>
                        <a:t>喜剧片</a:t>
                      </a:r>
                      <a:endParaRPr lang="zh-CN" sz="1600" kern="100">
                        <a:effectLst/>
                        <a:latin typeface="Calibri"/>
                        <a:ea typeface="宋体"/>
                        <a:cs typeface="Times New Roman"/>
                      </a:endParaRPr>
                    </a:p>
                  </a:txBody>
                  <a:tcPr marL="68580" marR="68580" marT="0" marB="0"/>
                </a:tc>
              </a:tr>
              <a:tr h="293713">
                <a:tc>
                  <a:txBody>
                    <a:bodyPr/>
                    <a:lstStyle/>
                    <a:p>
                      <a:pPr>
                        <a:lnSpc>
                          <a:spcPts val="1650"/>
                        </a:lnSpc>
                        <a:spcAft>
                          <a:spcPts val="0"/>
                        </a:spcAft>
                      </a:pPr>
                      <a:r>
                        <a:rPr lang="en-US" sz="1600" kern="100">
                          <a:effectLst/>
                        </a:rPr>
                        <a:t>2 </a:t>
                      </a:r>
                      <a:endParaRPr lang="zh-CN" sz="1600" kern="100">
                        <a:effectLst/>
                        <a:latin typeface="Calibri"/>
                        <a:cs typeface="宋体"/>
                      </a:endParaRPr>
                    </a:p>
                  </a:txBody>
                  <a:tcPr marL="68580" marR="68580" marT="0" marB="0"/>
                </a:tc>
                <a:tc>
                  <a:txBody>
                    <a:bodyPr/>
                    <a:lstStyle/>
                    <a:p>
                      <a:pPr>
                        <a:lnSpc>
                          <a:spcPts val="1650"/>
                        </a:lnSpc>
                        <a:spcAft>
                          <a:spcPts val="0"/>
                        </a:spcAft>
                      </a:pPr>
                      <a:r>
                        <a:rPr lang="zh-CN" sz="1600" kern="100">
                          <a:effectLst/>
                        </a:rPr>
                        <a:t>美人鱼</a:t>
                      </a:r>
                      <a:endParaRPr lang="zh-CN" sz="1600" kern="100">
                        <a:effectLst/>
                        <a:latin typeface="Calibri"/>
                        <a:cs typeface="宋体"/>
                      </a:endParaRPr>
                    </a:p>
                  </a:txBody>
                  <a:tcPr marL="68580" marR="68580" marT="0" marB="0"/>
                </a:tc>
                <a:tc>
                  <a:txBody>
                    <a:bodyPr/>
                    <a:lstStyle/>
                    <a:p>
                      <a:pPr>
                        <a:lnSpc>
                          <a:spcPts val="1650"/>
                        </a:lnSpc>
                        <a:spcAft>
                          <a:spcPts val="0"/>
                        </a:spcAft>
                      </a:pPr>
                      <a:r>
                        <a:rPr lang="en-US" sz="1600" kern="100">
                          <a:effectLst/>
                        </a:rPr>
                        <a:t>21</a:t>
                      </a:r>
                      <a:endParaRPr lang="zh-CN" sz="1600" kern="100">
                        <a:effectLst/>
                        <a:latin typeface="Calibri"/>
                        <a:cs typeface="宋体"/>
                      </a:endParaRPr>
                    </a:p>
                  </a:txBody>
                  <a:tcPr marL="68580" marR="68580" marT="0" marB="0"/>
                </a:tc>
                <a:tc>
                  <a:txBody>
                    <a:bodyPr/>
                    <a:lstStyle/>
                    <a:p>
                      <a:pPr>
                        <a:lnSpc>
                          <a:spcPts val="1650"/>
                        </a:lnSpc>
                        <a:spcAft>
                          <a:spcPts val="0"/>
                        </a:spcAft>
                      </a:pPr>
                      <a:r>
                        <a:rPr lang="en-US" sz="1600" kern="100">
                          <a:effectLst/>
                        </a:rPr>
                        <a:t>17</a:t>
                      </a:r>
                      <a:endParaRPr lang="zh-CN" sz="1600" kern="100">
                        <a:effectLst/>
                        <a:latin typeface="Calibri"/>
                        <a:cs typeface="宋体"/>
                      </a:endParaRPr>
                    </a:p>
                  </a:txBody>
                  <a:tcPr marL="68580" marR="68580" marT="0" marB="0"/>
                </a:tc>
                <a:tc>
                  <a:txBody>
                    <a:bodyPr/>
                    <a:lstStyle/>
                    <a:p>
                      <a:pPr>
                        <a:lnSpc>
                          <a:spcPts val="1650"/>
                        </a:lnSpc>
                        <a:spcAft>
                          <a:spcPts val="0"/>
                        </a:spcAft>
                      </a:pPr>
                      <a:r>
                        <a:rPr lang="en-US" sz="1600" kern="100">
                          <a:effectLst/>
                        </a:rPr>
                        <a:t>5</a:t>
                      </a:r>
                      <a:endParaRPr lang="zh-CN" sz="1600" kern="100">
                        <a:effectLst/>
                        <a:latin typeface="Calibri"/>
                        <a:cs typeface="宋体"/>
                      </a:endParaRPr>
                    </a:p>
                  </a:txBody>
                  <a:tcPr marL="68580" marR="68580" marT="0" marB="0"/>
                </a:tc>
                <a:tc>
                  <a:txBody>
                    <a:bodyPr/>
                    <a:lstStyle/>
                    <a:p>
                      <a:pPr>
                        <a:lnSpc>
                          <a:spcPts val="1650"/>
                        </a:lnSpc>
                        <a:spcAft>
                          <a:spcPts val="0"/>
                        </a:spcAft>
                      </a:pPr>
                      <a:r>
                        <a:rPr lang="zh-CN" sz="1600" kern="100">
                          <a:effectLst/>
                        </a:rPr>
                        <a:t>喜剧片</a:t>
                      </a:r>
                      <a:endParaRPr lang="zh-CN" sz="1600" kern="100">
                        <a:effectLst/>
                        <a:latin typeface="Calibri"/>
                        <a:cs typeface="宋体"/>
                      </a:endParaRPr>
                    </a:p>
                  </a:txBody>
                  <a:tcPr marL="68580" marR="68580" marT="0" marB="0"/>
                </a:tc>
              </a:tr>
              <a:tr h="293713">
                <a:tc>
                  <a:txBody>
                    <a:bodyPr/>
                    <a:lstStyle/>
                    <a:p>
                      <a:pPr>
                        <a:lnSpc>
                          <a:spcPts val="1650"/>
                        </a:lnSpc>
                        <a:spcAft>
                          <a:spcPts val="0"/>
                        </a:spcAft>
                      </a:pPr>
                      <a:r>
                        <a:rPr lang="en-US" sz="1600" kern="100">
                          <a:effectLst/>
                        </a:rPr>
                        <a:t>3 </a:t>
                      </a:r>
                      <a:endParaRPr lang="zh-CN" sz="1600" kern="100">
                        <a:effectLst/>
                        <a:latin typeface="Calibri"/>
                        <a:cs typeface="宋体"/>
                      </a:endParaRPr>
                    </a:p>
                  </a:txBody>
                  <a:tcPr marL="68580" marR="68580" marT="0" marB="0"/>
                </a:tc>
                <a:tc>
                  <a:txBody>
                    <a:bodyPr/>
                    <a:lstStyle/>
                    <a:p>
                      <a:pPr>
                        <a:lnSpc>
                          <a:spcPts val="1650"/>
                        </a:lnSpc>
                        <a:spcAft>
                          <a:spcPts val="0"/>
                        </a:spcAft>
                      </a:pPr>
                      <a:r>
                        <a:rPr lang="zh-CN" sz="1600" kern="100">
                          <a:effectLst/>
                        </a:rPr>
                        <a:t>澳门风云</a:t>
                      </a:r>
                      <a:r>
                        <a:rPr lang="en-US" sz="1600" kern="100">
                          <a:effectLst/>
                        </a:rPr>
                        <a:t>3</a:t>
                      </a:r>
                      <a:endParaRPr lang="zh-CN" sz="1600" kern="100">
                        <a:effectLst/>
                        <a:latin typeface="Calibri"/>
                        <a:cs typeface="宋体"/>
                      </a:endParaRPr>
                    </a:p>
                  </a:txBody>
                  <a:tcPr marL="68580" marR="68580" marT="0" marB="0"/>
                </a:tc>
                <a:tc>
                  <a:txBody>
                    <a:bodyPr/>
                    <a:lstStyle/>
                    <a:p>
                      <a:pPr>
                        <a:lnSpc>
                          <a:spcPts val="1650"/>
                        </a:lnSpc>
                        <a:spcAft>
                          <a:spcPts val="0"/>
                        </a:spcAft>
                      </a:pPr>
                      <a:r>
                        <a:rPr lang="en-US" sz="1600" kern="100">
                          <a:effectLst/>
                        </a:rPr>
                        <a:t>54</a:t>
                      </a:r>
                      <a:endParaRPr lang="zh-CN" sz="1600" kern="100">
                        <a:effectLst/>
                        <a:latin typeface="Calibri"/>
                        <a:cs typeface="宋体"/>
                      </a:endParaRPr>
                    </a:p>
                  </a:txBody>
                  <a:tcPr marL="68580" marR="68580" marT="0" marB="0"/>
                </a:tc>
                <a:tc>
                  <a:txBody>
                    <a:bodyPr/>
                    <a:lstStyle/>
                    <a:p>
                      <a:pPr>
                        <a:lnSpc>
                          <a:spcPts val="1650"/>
                        </a:lnSpc>
                        <a:spcAft>
                          <a:spcPts val="0"/>
                        </a:spcAft>
                      </a:pPr>
                      <a:r>
                        <a:rPr lang="en-US" sz="1600" kern="100">
                          <a:effectLst/>
                        </a:rPr>
                        <a:t>9</a:t>
                      </a:r>
                      <a:endParaRPr lang="zh-CN" sz="1600" kern="100">
                        <a:effectLst/>
                        <a:latin typeface="Calibri"/>
                        <a:cs typeface="宋体"/>
                      </a:endParaRPr>
                    </a:p>
                  </a:txBody>
                  <a:tcPr marL="68580" marR="68580" marT="0" marB="0"/>
                </a:tc>
                <a:tc>
                  <a:txBody>
                    <a:bodyPr/>
                    <a:lstStyle/>
                    <a:p>
                      <a:pPr>
                        <a:lnSpc>
                          <a:spcPts val="1650"/>
                        </a:lnSpc>
                        <a:spcAft>
                          <a:spcPts val="0"/>
                        </a:spcAft>
                      </a:pPr>
                      <a:r>
                        <a:rPr lang="en-US" sz="1600" kern="100">
                          <a:effectLst/>
                        </a:rPr>
                        <a:t>11</a:t>
                      </a:r>
                      <a:endParaRPr lang="zh-CN" sz="1600" kern="100">
                        <a:effectLst/>
                        <a:latin typeface="Calibri"/>
                        <a:cs typeface="宋体"/>
                      </a:endParaRPr>
                    </a:p>
                  </a:txBody>
                  <a:tcPr marL="68580" marR="68580" marT="0" marB="0"/>
                </a:tc>
                <a:tc>
                  <a:txBody>
                    <a:bodyPr/>
                    <a:lstStyle/>
                    <a:p>
                      <a:pPr>
                        <a:lnSpc>
                          <a:spcPts val="1650"/>
                        </a:lnSpc>
                        <a:spcAft>
                          <a:spcPts val="0"/>
                        </a:spcAft>
                      </a:pPr>
                      <a:r>
                        <a:rPr lang="zh-CN" sz="1600" kern="100">
                          <a:effectLst/>
                        </a:rPr>
                        <a:t>喜剧片</a:t>
                      </a:r>
                      <a:endParaRPr lang="zh-CN" sz="1600" kern="100">
                        <a:effectLst/>
                        <a:latin typeface="Calibri"/>
                        <a:cs typeface="宋体"/>
                      </a:endParaRPr>
                    </a:p>
                  </a:txBody>
                  <a:tcPr marL="68580" marR="68580" marT="0" marB="0"/>
                </a:tc>
              </a:tr>
              <a:tr h="293713">
                <a:tc>
                  <a:txBody>
                    <a:bodyPr/>
                    <a:lstStyle/>
                    <a:p>
                      <a:pPr>
                        <a:lnSpc>
                          <a:spcPts val="1650"/>
                        </a:lnSpc>
                        <a:spcAft>
                          <a:spcPts val="0"/>
                        </a:spcAft>
                      </a:pPr>
                      <a:r>
                        <a:rPr lang="en-US" sz="1600" kern="100">
                          <a:effectLst/>
                        </a:rPr>
                        <a:t>4 </a:t>
                      </a:r>
                      <a:endParaRPr lang="zh-CN" sz="1600" kern="100">
                        <a:effectLst/>
                        <a:latin typeface="Calibri"/>
                        <a:cs typeface="宋体"/>
                      </a:endParaRPr>
                    </a:p>
                  </a:txBody>
                  <a:tcPr marL="68580" marR="68580" marT="0" marB="0"/>
                </a:tc>
                <a:tc>
                  <a:txBody>
                    <a:bodyPr/>
                    <a:lstStyle/>
                    <a:p>
                      <a:pPr>
                        <a:lnSpc>
                          <a:spcPts val="1650"/>
                        </a:lnSpc>
                        <a:spcAft>
                          <a:spcPts val="0"/>
                        </a:spcAft>
                      </a:pPr>
                      <a:r>
                        <a:rPr lang="zh-CN" sz="1600" kern="100">
                          <a:effectLst/>
                        </a:rPr>
                        <a:t>功夫熊猫</a:t>
                      </a:r>
                      <a:r>
                        <a:rPr lang="en-US" sz="1600" kern="100">
                          <a:effectLst/>
                        </a:rPr>
                        <a:t>3</a:t>
                      </a:r>
                      <a:endParaRPr lang="zh-CN" sz="1600" kern="100">
                        <a:effectLst/>
                        <a:latin typeface="Calibri"/>
                        <a:cs typeface="宋体"/>
                      </a:endParaRPr>
                    </a:p>
                  </a:txBody>
                  <a:tcPr marL="68580" marR="68580" marT="0" marB="0"/>
                </a:tc>
                <a:tc>
                  <a:txBody>
                    <a:bodyPr/>
                    <a:lstStyle/>
                    <a:p>
                      <a:pPr>
                        <a:lnSpc>
                          <a:spcPts val="1650"/>
                        </a:lnSpc>
                        <a:spcAft>
                          <a:spcPts val="0"/>
                        </a:spcAft>
                      </a:pPr>
                      <a:r>
                        <a:rPr lang="en-US" sz="1600" kern="100">
                          <a:effectLst/>
                        </a:rPr>
                        <a:t>39</a:t>
                      </a:r>
                      <a:endParaRPr lang="zh-CN" sz="1600" kern="100">
                        <a:effectLst/>
                        <a:latin typeface="Calibri"/>
                        <a:cs typeface="宋体"/>
                      </a:endParaRPr>
                    </a:p>
                  </a:txBody>
                  <a:tcPr marL="68580" marR="68580" marT="0" marB="0"/>
                </a:tc>
                <a:tc>
                  <a:txBody>
                    <a:bodyPr/>
                    <a:lstStyle/>
                    <a:p>
                      <a:pPr>
                        <a:lnSpc>
                          <a:spcPts val="1650"/>
                        </a:lnSpc>
                        <a:spcAft>
                          <a:spcPts val="0"/>
                        </a:spcAft>
                      </a:pPr>
                      <a:r>
                        <a:rPr lang="en-US" sz="1600" kern="100">
                          <a:effectLst/>
                        </a:rPr>
                        <a:t>0</a:t>
                      </a:r>
                      <a:endParaRPr lang="zh-CN" sz="1600" kern="100">
                        <a:effectLst/>
                        <a:latin typeface="Calibri"/>
                        <a:cs typeface="宋体"/>
                      </a:endParaRPr>
                    </a:p>
                  </a:txBody>
                  <a:tcPr marL="68580" marR="68580" marT="0" marB="0"/>
                </a:tc>
                <a:tc>
                  <a:txBody>
                    <a:bodyPr/>
                    <a:lstStyle/>
                    <a:p>
                      <a:pPr>
                        <a:lnSpc>
                          <a:spcPts val="1650"/>
                        </a:lnSpc>
                        <a:spcAft>
                          <a:spcPts val="0"/>
                        </a:spcAft>
                      </a:pPr>
                      <a:r>
                        <a:rPr lang="en-US" sz="1600" kern="100">
                          <a:effectLst/>
                        </a:rPr>
                        <a:t>31</a:t>
                      </a:r>
                      <a:endParaRPr lang="zh-CN" sz="1600" kern="100">
                        <a:effectLst/>
                        <a:latin typeface="Calibri"/>
                        <a:cs typeface="宋体"/>
                      </a:endParaRPr>
                    </a:p>
                  </a:txBody>
                  <a:tcPr marL="68580" marR="68580" marT="0" marB="0"/>
                </a:tc>
                <a:tc>
                  <a:txBody>
                    <a:bodyPr/>
                    <a:lstStyle/>
                    <a:p>
                      <a:pPr>
                        <a:lnSpc>
                          <a:spcPts val="1650"/>
                        </a:lnSpc>
                        <a:spcAft>
                          <a:spcPts val="0"/>
                        </a:spcAft>
                      </a:pPr>
                      <a:r>
                        <a:rPr lang="zh-CN" sz="1600" kern="100">
                          <a:effectLst/>
                        </a:rPr>
                        <a:t>喜剧片</a:t>
                      </a:r>
                      <a:endParaRPr lang="zh-CN" sz="1600" kern="100">
                        <a:effectLst/>
                        <a:latin typeface="Calibri"/>
                        <a:cs typeface="宋体"/>
                      </a:endParaRPr>
                    </a:p>
                  </a:txBody>
                  <a:tcPr marL="68580" marR="68580" marT="0" marB="0"/>
                </a:tc>
              </a:tr>
              <a:tr h="293713">
                <a:tc>
                  <a:txBody>
                    <a:bodyPr/>
                    <a:lstStyle/>
                    <a:p>
                      <a:pPr>
                        <a:lnSpc>
                          <a:spcPts val="1650"/>
                        </a:lnSpc>
                        <a:spcAft>
                          <a:spcPts val="0"/>
                        </a:spcAft>
                      </a:pPr>
                      <a:r>
                        <a:rPr lang="en-US" sz="1600" kern="100">
                          <a:effectLst/>
                        </a:rPr>
                        <a:t>5 </a:t>
                      </a:r>
                      <a:endParaRPr lang="zh-CN" sz="1600" kern="100">
                        <a:effectLst/>
                        <a:latin typeface="Calibri"/>
                        <a:cs typeface="宋体"/>
                      </a:endParaRPr>
                    </a:p>
                  </a:txBody>
                  <a:tcPr marL="68580" marR="68580" marT="0" marB="0"/>
                </a:tc>
                <a:tc>
                  <a:txBody>
                    <a:bodyPr/>
                    <a:lstStyle/>
                    <a:p>
                      <a:pPr>
                        <a:lnSpc>
                          <a:spcPts val="1650"/>
                        </a:lnSpc>
                        <a:spcAft>
                          <a:spcPts val="0"/>
                        </a:spcAft>
                      </a:pPr>
                      <a:r>
                        <a:rPr lang="zh-CN" sz="1600" kern="100">
                          <a:effectLst/>
                        </a:rPr>
                        <a:t>谍影重重</a:t>
                      </a:r>
                      <a:endParaRPr lang="zh-CN" sz="1600" kern="100">
                        <a:effectLst/>
                        <a:latin typeface="Calibri"/>
                        <a:cs typeface="宋体"/>
                      </a:endParaRPr>
                    </a:p>
                  </a:txBody>
                  <a:tcPr marL="68580" marR="68580" marT="0" marB="0"/>
                </a:tc>
                <a:tc>
                  <a:txBody>
                    <a:bodyPr/>
                    <a:lstStyle/>
                    <a:p>
                      <a:pPr>
                        <a:lnSpc>
                          <a:spcPts val="1650"/>
                        </a:lnSpc>
                        <a:spcAft>
                          <a:spcPts val="0"/>
                        </a:spcAft>
                      </a:pPr>
                      <a:r>
                        <a:rPr lang="en-US" sz="1600" kern="100">
                          <a:effectLst/>
                        </a:rPr>
                        <a:t>5</a:t>
                      </a:r>
                      <a:endParaRPr lang="zh-CN" sz="1600" kern="100">
                        <a:effectLst/>
                        <a:latin typeface="Calibri"/>
                        <a:cs typeface="宋体"/>
                      </a:endParaRPr>
                    </a:p>
                  </a:txBody>
                  <a:tcPr marL="68580" marR="68580" marT="0" marB="0"/>
                </a:tc>
                <a:tc>
                  <a:txBody>
                    <a:bodyPr/>
                    <a:lstStyle/>
                    <a:p>
                      <a:pPr>
                        <a:lnSpc>
                          <a:spcPts val="1650"/>
                        </a:lnSpc>
                        <a:spcAft>
                          <a:spcPts val="0"/>
                        </a:spcAft>
                      </a:pPr>
                      <a:r>
                        <a:rPr lang="en-US" sz="1600" kern="100">
                          <a:effectLst/>
                        </a:rPr>
                        <a:t>2</a:t>
                      </a:r>
                      <a:endParaRPr lang="zh-CN" sz="1600" kern="100">
                        <a:effectLst/>
                        <a:latin typeface="Calibri"/>
                        <a:cs typeface="宋体"/>
                      </a:endParaRPr>
                    </a:p>
                  </a:txBody>
                  <a:tcPr marL="68580" marR="68580" marT="0" marB="0"/>
                </a:tc>
                <a:tc>
                  <a:txBody>
                    <a:bodyPr/>
                    <a:lstStyle/>
                    <a:p>
                      <a:pPr>
                        <a:lnSpc>
                          <a:spcPts val="1650"/>
                        </a:lnSpc>
                        <a:spcAft>
                          <a:spcPts val="0"/>
                        </a:spcAft>
                      </a:pPr>
                      <a:r>
                        <a:rPr lang="en-US" sz="1600" kern="100">
                          <a:effectLst/>
                        </a:rPr>
                        <a:t>57</a:t>
                      </a:r>
                      <a:endParaRPr lang="zh-CN" sz="1600" kern="100">
                        <a:effectLst/>
                        <a:latin typeface="Calibri"/>
                        <a:cs typeface="宋体"/>
                      </a:endParaRPr>
                    </a:p>
                  </a:txBody>
                  <a:tcPr marL="68580" marR="68580" marT="0" marB="0"/>
                </a:tc>
                <a:tc>
                  <a:txBody>
                    <a:bodyPr/>
                    <a:lstStyle/>
                    <a:p>
                      <a:pPr>
                        <a:lnSpc>
                          <a:spcPts val="1650"/>
                        </a:lnSpc>
                        <a:spcAft>
                          <a:spcPts val="0"/>
                        </a:spcAft>
                      </a:pPr>
                      <a:r>
                        <a:rPr lang="zh-CN" sz="1600" kern="100">
                          <a:effectLst/>
                        </a:rPr>
                        <a:t>动作片</a:t>
                      </a:r>
                      <a:endParaRPr lang="zh-CN" sz="1600" kern="100">
                        <a:effectLst/>
                        <a:latin typeface="Calibri"/>
                        <a:cs typeface="宋体"/>
                      </a:endParaRPr>
                    </a:p>
                  </a:txBody>
                  <a:tcPr marL="68580" marR="68580" marT="0" marB="0"/>
                </a:tc>
              </a:tr>
              <a:tr h="293713">
                <a:tc>
                  <a:txBody>
                    <a:bodyPr/>
                    <a:lstStyle/>
                    <a:p>
                      <a:pPr>
                        <a:lnSpc>
                          <a:spcPts val="1650"/>
                        </a:lnSpc>
                        <a:spcAft>
                          <a:spcPts val="0"/>
                        </a:spcAft>
                      </a:pPr>
                      <a:r>
                        <a:rPr lang="en-US" sz="1600" kern="100">
                          <a:effectLst/>
                        </a:rPr>
                        <a:t>6 </a:t>
                      </a:r>
                      <a:endParaRPr lang="zh-CN" sz="1600" kern="100">
                        <a:effectLst/>
                        <a:latin typeface="Calibri"/>
                        <a:cs typeface="宋体"/>
                      </a:endParaRPr>
                    </a:p>
                  </a:txBody>
                  <a:tcPr marL="68580" marR="68580" marT="0" marB="0"/>
                </a:tc>
                <a:tc>
                  <a:txBody>
                    <a:bodyPr/>
                    <a:lstStyle/>
                    <a:p>
                      <a:pPr>
                        <a:lnSpc>
                          <a:spcPts val="1650"/>
                        </a:lnSpc>
                        <a:spcAft>
                          <a:spcPts val="0"/>
                        </a:spcAft>
                      </a:pPr>
                      <a:r>
                        <a:rPr lang="zh-CN" sz="1600" kern="100">
                          <a:effectLst/>
                        </a:rPr>
                        <a:t>叶问</a:t>
                      </a:r>
                      <a:r>
                        <a:rPr lang="en-US" sz="1600" kern="100">
                          <a:effectLst/>
                        </a:rPr>
                        <a:t>3</a:t>
                      </a:r>
                      <a:endParaRPr lang="zh-CN" sz="1600" kern="100">
                        <a:effectLst/>
                        <a:latin typeface="Calibri"/>
                        <a:cs typeface="宋体"/>
                      </a:endParaRPr>
                    </a:p>
                  </a:txBody>
                  <a:tcPr marL="68580" marR="68580" marT="0" marB="0"/>
                </a:tc>
                <a:tc>
                  <a:txBody>
                    <a:bodyPr/>
                    <a:lstStyle/>
                    <a:p>
                      <a:pPr>
                        <a:lnSpc>
                          <a:spcPts val="1650"/>
                        </a:lnSpc>
                        <a:spcAft>
                          <a:spcPts val="0"/>
                        </a:spcAft>
                      </a:pPr>
                      <a:r>
                        <a:rPr lang="en-US" sz="1600" kern="100">
                          <a:effectLst/>
                        </a:rPr>
                        <a:t>3</a:t>
                      </a:r>
                      <a:endParaRPr lang="zh-CN" sz="1600" kern="100">
                        <a:effectLst/>
                        <a:latin typeface="Calibri"/>
                        <a:cs typeface="宋体"/>
                      </a:endParaRPr>
                    </a:p>
                  </a:txBody>
                  <a:tcPr marL="68580" marR="68580" marT="0" marB="0"/>
                </a:tc>
                <a:tc>
                  <a:txBody>
                    <a:bodyPr/>
                    <a:lstStyle/>
                    <a:p>
                      <a:pPr>
                        <a:lnSpc>
                          <a:spcPts val="1650"/>
                        </a:lnSpc>
                        <a:spcAft>
                          <a:spcPts val="0"/>
                        </a:spcAft>
                      </a:pPr>
                      <a:r>
                        <a:rPr lang="en-US" sz="1600" kern="100">
                          <a:effectLst/>
                        </a:rPr>
                        <a:t>2</a:t>
                      </a:r>
                      <a:endParaRPr lang="zh-CN" sz="1600" kern="100">
                        <a:effectLst/>
                        <a:latin typeface="Calibri"/>
                        <a:cs typeface="宋体"/>
                      </a:endParaRPr>
                    </a:p>
                  </a:txBody>
                  <a:tcPr marL="68580" marR="68580" marT="0" marB="0"/>
                </a:tc>
                <a:tc>
                  <a:txBody>
                    <a:bodyPr/>
                    <a:lstStyle/>
                    <a:p>
                      <a:pPr>
                        <a:lnSpc>
                          <a:spcPts val="1650"/>
                        </a:lnSpc>
                        <a:spcAft>
                          <a:spcPts val="0"/>
                        </a:spcAft>
                      </a:pPr>
                      <a:r>
                        <a:rPr lang="en-US" sz="1600" kern="100">
                          <a:effectLst/>
                        </a:rPr>
                        <a:t>65</a:t>
                      </a:r>
                      <a:endParaRPr lang="zh-CN" sz="1600" kern="100">
                        <a:effectLst/>
                        <a:latin typeface="Calibri"/>
                        <a:cs typeface="宋体"/>
                      </a:endParaRPr>
                    </a:p>
                  </a:txBody>
                  <a:tcPr marL="68580" marR="68580" marT="0" marB="0"/>
                </a:tc>
                <a:tc>
                  <a:txBody>
                    <a:bodyPr/>
                    <a:lstStyle/>
                    <a:p>
                      <a:pPr>
                        <a:lnSpc>
                          <a:spcPts val="1650"/>
                        </a:lnSpc>
                        <a:spcAft>
                          <a:spcPts val="0"/>
                        </a:spcAft>
                      </a:pPr>
                      <a:r>
                        <a:rPr lang="zh-CN" sz="1600" kern="100">
                          <a:effectLst/>
                        </a:rPr>
                        <a:t>动作片</a:t>
                      </a:r>
                      <a:endParaRPr lang="zh-CN" sz="1600" kern="100">
                        <a:effectLst/>
                        <a:latin typeface="Calibri"/>
                        <a:cs typeface="宋体"/>
                      </a:endParaRPr>
                    </a:p>
                  </a:txBody>
                  <a:tcPr marL="68580" marR="68580" marT="0" marB="0"/>
                </a:tc>
              </a:tr>
              <a:tr h="293713">
                <a:tc>
                  <a:txBody>
                    <a:bodyPr/>
                    <a:lstStyle/>
                    <a:p>
                      <a:pPr>
                        <a:lnSpc>
                          <a:spcPts val="1650"/>
                        </a:lnSpc>
                        <a:spcAft>
                          <a:spcPts val="0"/>
                        </a:spcAft>
                      </a:pPr>
                      <a:r>
                        <a:rPr lang="en-US" sz="1600" kern="100">
                          <a:effectLst/>
                        </a:rPr>
                        <a:t>7 </a:t>
                      </a:r>
                      <a:endParaRPr lang="zh-CN" sz="1600" kern="100">
                        <a:effectLst/>
                        <a:latin typeface="Calibri"/>
                        <a:cs typeface="宋体"/>
                      </a:endParaRPr>
                    </a:p>
                  </a:txBody>
                  <a:tcPr marL="68580" marR="68580" marT="0" marB="0"/>
                </a:tc>
                <a:tc>
                  <a:txBody>
                    <a:bodyPr/>
                    <a:lstStyle/>
                    <a:p>
                      <a:pPr>
                        <a:lnSpc>
                          <a:spcPts val="1650"/>
                        </a:lnSpc>
                        <a:spcAft>
                          <a:spcPts val="0"/>
                        </a:spcAft>
                      </a:pPr>
                      <a:r>
                        <a:rPr lang="zh-CN" sz="1600" kern="100">
                          <a:effectLst/>
                        </a:rPr>
                        <a:t>伦敦陷落</a:t>
                      </a:r>
                      <a:endParaRPr lang="zh-CN" sz="1600" kern="100">
                        <a:effectLst/>
                        <a:latin typeface="Calibri"/>
                        <a:cs typeface="宋体"/>
                      </a:endParaRPr>
                    </a:p>
                  </a:txBody>
                  <a:tcPr marL="68580" marR="68580" marT="0" marB="0"/>
                </a:tc>
                <a:tc>
                  <a:txBody>
                    <a:bodyPr/>
                    <a:lstStyle/>
                    <a:p>
                      <a:pPr>
                        <a:lnSpc>
                          <a:spcPts val="1650"/>
                        </a:lnSpc>
                        <a:spcAft>
                          <a:spcPts val="0"/>
                        </a:spcAft>
                      </a:pPr>
                      <a:r>
                        <a:rPr lang="en-US" sz="1600" kern="100">
                          <a:effectLst/>
                        </a:rPr>
                        <a:t>2</a:t>
                      </a:r>
                      <a:endParaRPr lang="zh-CN" sz="1600" kern="100">
                        <a:effectLst/>
                        <a:latin typeface="Calibri"/>
                        <a:cs typeface="宋体"/>
                      </a:endParaRPr>
                    </a:p>
                  </a:txBody>
                  <a:tcPr marL="68580" marR="68580" marT="0" marB="0"/>
                </a:tc>
                <a:tc>
                  <a:txBody>
                    <a:bodyPr/>
                    <a:lstStyle/>
                    <a:p>
                      <a:pPr>
                        <a:lnSpc>
                          <a:spcPts val="1650"/>
                        </a:lnSpc>
                        <a:spcAft>
                          <a:spcPts val="0"/>
                        </a:spcAft>
                      </a:pPr>
                      <a:r>
                        <a:rPr lang="en-US" sz="1600" kern="100">
                          <a:effectLst/>
                        </a:rPr>
                        <a:t>3</a:t>
                      </a:r>
                      <a:endParaRPr lang="zh-CN" sz="1600" kern="100">
                        <a:effectLst/>
                        <a:latin typeface="Calibri"/>
                        <a:cs typeface="宋体"/>
                      </a:endParaRPr>
                    </a:p>
                  </a:txBody>
                  <a:tcPr marL="68580" marR="68580" marT="0" marB="0"/>
                </a:tc>
                <a:tc>
                  <a:txBody>
                    <a:bodyPr/>
                    <a:lstStyle/>
                    <a:p>
                      <a:pPr>
                        <a:lnSpc>
                          <a:spcPts val="1650"/>
                        </a:lnSpc>
                        <a:spcAft>
                          <a:spcPts val="0"/>
                        </a:spcAft>
                      </a:pPr>
                      <a:r>
                        <a:rPr lang="en-US" sz="1600" kern="100">
                          <a:effectLst/>
                        </a:rPr>
                        <a:t>55</a:t>
                      </a:r>
                      <a:endParaRPr lang="zh-CN" sz="1600" kern="100">
                        <a:effectLst/>
                        <a:latin typeface="Calibri"/>
                        <a:cs typeface="宋体"/>
                      </a:endParaRPr>
                    </a:p>
                  </a:txBody>
                  <a:tcPr marL="68580" marR="68580" marT="0" marB="0"/>
                </a:tc>
                <a:tc>
                  <a:txBody>
                    <a:bodyPr/>
                    <a:lstStyle/>
                    <a:p>
                      <a:pPr>
                        <a:lnSpc>
                          <a:spcPts val="1650"/>
                        </a:lnSpc>
                        <a:spcAft>
                          <a:spcPts val="0"/>
                        </a:spcAft>
                      </a:pPr>
                      <a:r>
                        <a:rPr lang="zh-CN" sz="1600" kern="100">
                          <a:effectLst/>
                        </a:rPr>
                        <a:t>动作片</a:t>
                      </a:r>
                      <a:endParaRPr lang="zh-CN" sz="1600" kern="100">
                        <a:effectLst/>
                        <a:latin typeface="Calibri"/>
                        <a:cs typeface="宋体"/>
                      </a:endParaRPr>
                    </a:p>
                  </a:txBody>
                  <a:tcPr marL="68580" marR="68580" marT="0" marB="0"/>
                </a:tc>
              </a:tr>
              <a:tr h="293713">
                <a:tc>
                  <a:txBody>
                    <a:bodyPr/>
                    <a:lstStyle/>
                    <a:p>
                      <a:pPr>
                        <a:lnSpc>
                          <a:spcPts val="1650"/>
                        </a:lnSpc>
                        <a:spcAft>
                          <a:spcPts val="0"/>
                        </a:spcAft>
                      </a:pPr>
                      <a:r>
                        <a:rPr lang="en-US" sz="1600" kern="100">
                          <a:effectLst/>
                        </a:rPr>
                        <a:t>8 </a:t>
                      </a:r>
                      <a:endParaRPr lang="zh-CN" sz="1600" kern="100">
                        <a:effectLst/>
                        <a:latin typeface="Calibri"/>
                        <a:cs typeface="宋体"/>
                      </a:endParaRPr>
                    </a:p>
                  </a:txBody>
                  <a:tcPr marL="68580" marR="68580" marT="0" marB="0"/>
                </a:tc>
                <a:tc>
                  <a:txBody>
                    <a:bodyPr/>
                    <a:lstStyle/>
                    <a:p>
                      <a:pPr>
                        <a:lnSpc>
                          <a:spcPts val="1650"/>
                        </a:lnSpc>
                        <a:spcAft>
                          <a:spcPts val="0"/>
                        </a:spcAft>
                      </a:pPr>
                      <a:r>
                        <a:rPr lang="zh-CN" sz="1600" kern="100">
                          <a:effectLst/>
                        </a:rPr>
                        <a:t>我的特工爷爷</a:t>
                      </a:r>
                      <a:endParaRPr lang="zh-CN" sz="1600" kern="100">
                        <a:effectLst/>
                        <a:latin typeface="Calibri"/>
                        <a:cs typeface="宋体"/>
                      </a:endParaRPr>
                    </a:p>
                  </a:txBody>
                  <a:tcPr marL="68580" marR="68580" marT="0" marB="0"/>
                </a:tc>
                <a:tc>
                  <a:txBody>
                    <a:bodyPr/>
                    <a:lstStyle/>
                    <a:p>
                      <a:pPr>
                        <a:lnSpc>
                          <a:spcPts val="1650"/>
                        </a:lnSpc>
                        <a:spcAft>
                          <a:spcPts val="0"/>
                        </a:spcAft>
                      </a:pPr>
                      <a:r>
                        <a:rPr lang="en-US" sz="1600" kern="100">
                          <a:effectLst/>
                        </a:rPr>
                        <a:t>6</a:t>
                      </a:r>
                      <a:endParaRPr lang="zh-CN" sz="1600" kern="100">
                        <a:effectLst/>
                        <a:latin typeface="Calibri"/>
                        <a:cs typeface="宋体"/>
                      </a:endParaRPr>
                    </a:p>
                  </a:txBody>
                  <a:tcPr marL="68580" marR="68580" marT="0" marB="0"/>
                </a:tc>
                <a:tc>
                  <a:txBody>
                    <a:bodyPr/>
                    <a:lstStyle/>
                    <a:p>
                      <a:pPr>
                        <a:lnSpc>
                          <a:spcPts val="1650"/>
                        </a:lnSpc>
                        <a:spcAft>
                          <a:spcPts val="0"/>
                        </a:spcAft>
                      </a:pPr>
                      <a:r>
                        <a:rPr lang="en-US" sz="1600" kern="100">
                          <a:effectLst/>
                        </a:rPr>
                        <a:t>4</a:t>
                      </a:r>
                      <a:endParaRPr lang="zh-CN" sz="1600" kern="100">
                        <a:effectLst/>
                        <a:latin typeface="Calibri"/>
                        <a:cs typeface="宋体"/>
                      </a:endParaRPr>
                    </a:p>
                  </a:txBody>
                  <a:tcPr marL="68580" marR="68580" marT="0" marB="0"/>
                </a:tc>
                <a:tc>
                  <a:txBody>
                    <a:bodyPr/>
                    <a:lstStyle/>
                    <a:p>
                      <a:pPr>
                        <a:lnSpc>
                          <a:spcPts val="1650"/>
                        </a:lnSpc>
                        <a:spcAft>
                          <a:spcPts val="0"/>
                        </a:spcAft>
                      </a:pPr>
                      <a:r>
                        <a:rPr lang="en-US" sz="1600" kern="100">
                          <a:effectLst/>
                        </a:rPr>
                        <a:t>21</a:t>
                      </a:r>
                      <a:endParaRPr lang="zh-CN" sz="1600" kern="100">
                        <a:effectLst/>
                        <a:latin typeface="Calibri"/>
                        <a:cs typeface="宋体"/>
                      </a:endParaRPr>
                    </a:p>
                  </a:txBody>
                  <a:tcPr marL="68580" marR="68580" marT="0" marB="0"/>
                </a:tc>
                <a:tc>
                  <a:txBody>
                    <a:bodyPr/>
                    <a:lstStyle/>
                    <a:p>
                      <a:pPr>
                        <a:lnSpc>
                          <a:spcPts val="1650"/>
                        </a:lnSpc>
                        <a:spcAft>
                          <a:spcPts val="0"/>
                        </a:spcAft>
                      </a:pPr>
                      <a:r>
                        <a:rPr lang="zh-CN" sz="1600" kern="100">
                          <a:effectLst/>
                        </a:rPr>
                        <a:t>动作片</a:t>
                      </a:r>
                      <a:endParaRPr lang="zh-CN" sz="1600" kern="100">
                        <a:effectLst/>
                        <a:latin typeface="Calibri"/>
                        <a:cs typeface="宋体"/>
                      </a:endParaRPr>
                    </a:p>
                  </a:txBody>
                  <a:tcPr marL="68580" marR="68580" marT="0" marB="0"/>
                </a:tc>
              </a:tr>
              <a:tr h="293713">
                <a:tc>
                  <a:txBody>
                    <a:bodyPr/>
                    <a:lstStyle/>
                    <a:p>
                      <a:pPr>
                        <a:lnSpc>
                          <a:spcPts val="1650"/>
                        </a:lnSpc>
                        <a:spcAft>
                          <a:spcPts val="0"/>
                        </a:spcAft>
                      </a:pPr>
                      <a:r>
                        <a:rPr lang="en-US" sz="1600" kern="100">
                          <a:effectLst/>
                        </a:rPr>
                        <a:t>9 </a:t>
                      </a:r>
                      <a:endParaRPr lang="zh-CN" sz="1600" kern="100">
                        <a:effectLst/>
                        <a:latin typeface="Calibri"/>
                        <a:cs typeface="宋体"/>
                      </a:endParaRPr>
                    </a:p>
                  </a:txBody>
                  <a:tcPr marL="68580" marR="68580" marT="0" marB="0"/>
                </a:tc>
                <a:tc>
                  <a:txBody>
                    <a:bodyPr/>
                    <a:lstStyle/>
                    <a:p>
                      <a:pPr>
                        <a:lnSpc>
                          <a:spcPts val="1650"/>
                        </a:lnSpc>
                        <a:spcAft>
                          <a:spcPts val="0"/>
                        </a:spcAft>
                      </a:pPr>
                      <a:r>
                        <a:rPr lang="zh-CN" sz="1600" kern="100">
                          <a:effectLst/>
                        </a:rPr>
                        <a:t>奔爱</a:t>
                      </a:r>
                      <a:endParaRPr lang="zh-CN" sz="1600" kern="100">
                        <a:effectLst/>
                        <a:latin typeface="Calibri"/>
                        <a:cs typeface="宋体"/>
                      </a:endParaRPr>
                    </a:p>
                  </a:txBody>
                  <a:tcPr marL="68580" marR="68580" marT="0" marB="0"/>
                </a:tc>
                <a:tc>
                  <a:txBody>
                    <a:bodyPr/>
                    <a:lstStyle/>
                    <a:p>
                      <a:pPr>
                        <a:lnSpc>
                          <a:spcPts val="1650"/>
                        </a:lnSpc>
                        <a:spcAft>
                          <a:spcPts val="0"/>
                        </a:spcAft>
                      </a:pPr>
                      <a:r>
                        <a:rPr lang="en-US" sz="1600" kern="100">
                          <a:effectLst/>
                        </a:rPr>
                        <a:t>7</a:t>
                      </a:r>
                      <a:endParaRPr lang="zh-CN" sz="1600" kern="100">
                        <a:effectLst/>
                        <a:latin typeface="Calibri"/>
                        <a:cs typeface="宋体"/>
                      </a:endParaRPr>
                    </a:p>
                  </a:txBody>
                  <a:tcPr marL="68580" marR="68580" marT="0" marB="0"/>
                </a:tc>
                <a:tc>
                  <a:txBody>
                    <a:bodyPr/>
                    <a:lstStyle/>
                    <a:p>
                      <a:pPr>
                        <a:lnSpc>
                          <a:spcPts val="1650"/>
                        </a:lnSpc>
                        <a:spcAft>
                          <a:spcPts val="0"/>
                        </a:spcAft>
                      </a:pPr>
                      <a:r>
                        <a:rPr lang="en-US" sz="1600" kern="100">
                          <a:effectLst/>
                        </a:rPr>
                        <a:t>46</a:t>
                      </a:r>
                      <a:endParaRPr lang="zh-CN" sz="1600" kern="100">
                        <a:effectLst/>
                        <a:latin typeface="Calibri"/>
                        <a:cs typeface="宋体"/>
                      </a:endParaRPr>
                    </a:p>
                  </a:txBody>
                  <a:tcPr marL="68580" marR="68580" marT="0" marB="0"/>
                </a:tc>
                <a:tc>
                  <a:txBody>
                    <a:bodyPr/>
                    <a:lstStyle/>
                    <a:p>
                      <a:pPr>
                        <a:lnSpc>
                          <a:spcPts val="1650"/>
                        </a:lnSpc>
                        <a:spcAft>
                          <a:spcPts val="0"/>
                        </a:spcAft>
                      </a:pPr>
                      <a:r>
                        <a:rPr lang="en-US" sz="1600" kern="100">
                          <a:effectLst/>
                        </a:rPr>
                        <a:t>4</a:t>
                      </a:r>
                      <a:endParaRPr lang="zh-CN" sz="1600" kern="100">
                        <a:effectLst/>
                        <a:latin typeface="Calibri"/>
                        <a:cs typeface="宋体"/>
                      </a:endParaRPr>
                    </a:p>
                  </a:txBody>
                  <a:tcPr marL="68580" marR="68580" marT="0" marB="0"/>
                </a:tc>
                <a:tc>
                  <a:txBody>
                    <a:bodyPr/>
                    <a:lstStyle/>
                    <a:p>
                      <a:pPr>
                        <a:lnSpc>
                          <a:spcPts val="1650"/>
                        </a:lnSpc>
                        <a:spcAft>
                          <a:spcPts val="0"/>
                        </a:spcAft>
                      </a:pPr>
                      <a:r>
                        <a:rPr lang="zh-CN" sz="1600" kern="100">
                          <a:effectLst/>
                        </a:rPr>
                        <a:t>爱情片</a:t>
                      </a:r>
                      <a:endParaRPr lang="zh-CN" sz="1600" kern="100">
                        <a:effectLst/>
                        <a:latin typeface="Calibri"/>
                        <a:cs typeface="宋体"/>
                      </a:endParaRPr>
                    </a:p>
                  </a:txBody>
                  <a:tcPr marL="68580" marR="68580" marT="0" marB="0"/>
                </a:tc>
              </a:tr>
              <a:tr h="293713">
                <a:tc>
                  <a:txBody>
                    <a:bodyPr/>
                    <a:lstStyle/>
                    <a:p>
                      <a:pPr>
                        <a:lnSpc>
                          <a:spcPts val="1650"/>
                        </a:lnSpc>
                        <a:spcAft>
                          <a:spcPts val="0"/>
                        </a:spcAft>
                      </a:pPr>
                      <a:r>
                        <a:rPr lang="en-US" sz="1600" kern="100">
                          <a:effectLst/>
                        </a:rPr>
                        <a:t>10</a:t>
                      </a:r>
                      <a:endParaRPr lang="zh-CN" sz="1600" kern="100">
                        <a:effectLst/>
                        <a:latin typeface="Calibri"/>
                        <a:cs typeface="宋体"/>
                      </a:endParaRPr>
                    </a:p>
                  </a:txBody>
                  <a:tcPr marL="68580" marR="68580" marT="0" marB="0"/>
                </a:tc>
                <a:tc>
                  <a:txBody>
                    <a:bodyPr/>
                    <a:lstStyle/>
                    <a:p>
                      <a:pPr>
                        <a:lnSpc>
                          <a:spcPts val="1650"/>
                        </a:lnSpc>
                        <a:spcAft>
                          <a:spcPts val="0"/>
                        </a:spcAft>
                      </a:pPr>
                      <a:r>
                        <a:rPr lang="zh-CN" sz="1600" kern="100">
                          <a:effectLst/>
                        </a:rPr>
                        <a:t>夜孔雀</a:t>
                      </a:r>
                      <a:endParaRPr lang="zh-CN" sz="1600" kern="100">
                        <a:effectLst/>
                        <a:latin typeface="Calibri"/>
                        <a:cs typeface="宋体"/>
                      </a:endParaRPr>
                    </a:p>
                  </a:txBody>
                  <a:tcPr marL="68580" marR="68580" marT="0" marB="0"/>
                </a:tc>
                <a:tc>
                  <a:txBody>
                    <a:bodyPr/>
                    <a:lstStyle/>
                    <a:p>
                      <a:pPr>
                        <a:lnSpc>
                          <a:spcPts val="1650"/>
                        </a:lnSpc>
                        <a:spcAft>
                          <a:spcPts val="0"/>
                        </a:spcAft>
                      </a:pPr>
                      <a:r>
                        <a:rPr lang="en-US" sz="1600" kern="100">
                          <a:effectLst/>
                        </a:rPr>
                        <a:t>9</a:t>
                      </a:r>
                      <a:endParaRPr lang="zh-CN" sz="1600" kern="100">
                        <a:effectLst/>
                        <a:latin typeface="Calibri"/>
                        <a:cs typeface="宋体"/>
                      </a:endParaRPr>
                    </a:p>
                  </a:txBody>
                  <a:tcPr marL="68580" marR="68580" marT="0" marB="0"/>
                </a:tc>
                <a:tc>
                  <a:txBody>
                    <a:bodyPr/>
                    <a:lstStyle/>
                    <a:p>
                      <a:pPr>
                        <a:lnSpc>
                          <a:spcPts val="1650"/>
                        </a:lnSpc>
                        <a:spcAft>
                          <a:spcPts val="0"/>
                        </a:spcAft>
                      </a:pPr>
                      <a:r>
                        <a:rPr lang="en-US" sz="1600" kern="100">
                          <a:effectLst/>
                        </a:rPr>
                        <a:t>39</a:t>
                      </a:r>
                      <a:endParaRPr lang="zh-CN" sz="1600" kern="100">
                        <a:effectLst/>
                        <a:latin typeface="Calibri"/>
                        <a:cs typeface="宋体"/>
                      </a:endParaRPr>
                    </a:p>
                  </a:txBody>
                  <a:tcPr marL="68580" marR="68580" marT="0" marB="0"/>
                </a:tc>
                <a:tc>
                  <a:txBody>
                    <a:bodyPr/>
                    <a:lstStyle/>
                    <a:p>
                      <a:pPr>
                        <a:lnSpc>
                          <a:spcPts val="1650"/>
                        </a:lnSpc>
                        <a:spcAft>
                          <a:spcPts val="0"/>
                        </a:spcAft>
                      </a:pPr>
                      <a:r>
                        <a:rPr lang="en-US" sz="1600" kern="100">
                          <a:effectLst/>
                        </a:rPr>
                        <a:t>8</a:t>
                      </a:r>
                      <a:endParaRPr lang="zh-CN" sz="1600" kern="100">
                        <a:effectLst/>
                        <a:latin typeface="Calibri"/>
                        <a:cs typeface="宋体"/>
                      </a:endParaRPr>
                    </a:p>
                  </a:txBody>
                  <a:tcPr marL="68580" marR="68580" marT="0" marB="0"/>
                </a:tc>
                <a:tc>
                  <a:txBody>
                    <a:bodyPr/>
                    <a:lstStyle/>
                    <a:p>
                      <a:pPr>
                        <a:lnSpc>
                          <a:spcPts val="1650"/>
                        </a:lnSpc>
                        <a:spcAft>
                          <a:spcPts val="0"/>
                        </a:spcAft>
                      </a:pPr>
                      <a:r>
                        <a:rPr lang="zh-CN" sz="1600" kern="100">
                          <a:effectLst/>
                        </a:rPr>
                        <a:t>爱情片</a:t>
                      </a:r>
                      <a:endParaRPr lang="zh-CN" sz="1600" kern="100">
                        <a:effectLst/>
                        <a:latin typeface="Calibri"/>
                        <a:cs typeface="宋体"/>
                      </a:endParaRPr>
                    </a:p>
                  </a:txBody>
                  <a:tcPr marL="68580" marR="68580" marT="0" marB="0"/>
                </a:tc>
              </a:tr>
              <a:tr h="293713">
                <a:tc>
                  <a:txBody>
                    <a:bodyPr/>
                    <a:lstStyle/>
                    <a:p>
                      <a:pPr>
                        <a:lnSpc>
                          <a:spcPts val="1650"/>
                        </a:lnSpc>
                        <a:spcAft>
                          <a:spcPts val="0"/>
                        </a:spcAft>
                      </a:pPr>
                      <a:r>
                        <a:rPr lang="en-US" sz="1600" kern="100">
                          <a:effectLst/>
                        </a:rPr>
                        <a:t>11 </a:t>
                      </a:r>
                      <a:endParaRPr lang="zh-CN" sz="1600" kern="100">
                        <a:effectLst/>
                        <a:latin typeface="Calibri"/>
                        <a:cs typeface="宋体"/>
                      </a:endParaRPr>
                    </a:p>
                  </a:txBody>
                  <a:tcPr marL="68580" marR="68580" marT="0" marB="0"/>
                </a:tc>
                <a:tc>
                  <a:txBody>
                    <a:bodyPr/>
                    <a:lstStyle/>
                    <a:p>
                      <a:pPr>
                        <a:lnSpc>
                          <a:spcPts val="1650"/>
                        </a:lnSpc>
                        <a:spcAft>
                          <a:spcPts val="0"/>
                        </a:spcAft>
                      </a:pPr>
                      <a:r>
                        <a:rPr lang="zh-CN" sz="1600" kern="100">
                          <a:effectLst/>
                        </a:rPr>
                        <a:t>代理情人</a:t>
                      </a:r>
                      <a:endParaRPr lang="zh-CN" sz="1600" kern="100">
                        <a:effectLst/>
                        <a:latin typeface="Calibri"/>
                        <a:cs typeface="宋体"/>
                      </a:endParaRPr>
                    </a:p>
                  </a:txBody>
                  <a:tcPr marL="68580" marR="68580" marT="0" marB="0"/>
                </a:tc>
                <a:tc>
                  <a:txBody>
                    <a:bodyPr/>
                    <a:lstStyle/>
                    <a:p>
                      <a:pPr>
                        <a:lnSpc>
                          <a:spcPts val="1650"/>
                        </a:lnSpc>
                        <a:spcAft>
                          <a:spcPts val="0"/>
                        </a:spcAft>
                      </a:pPr>
                      <a:r>
                        <a:rPr lang="en-US" sz="1600" kern="100">
                          <a:effectLst/>
                        </a:rPr>
                        <a:t>9</a:t>
                      </a:r>
                      <a:endParaRPr lang="zh-CN" sz="1600" kern="100">
                        <a:effectLst/>
                        <a:latin typeface="Calibri"/>
                        <a:cs typeface="宋体"/>
                      </a:endParaRPr>
                    </a:p>
                  </a:txBody>
                  <a:tcPr marL="68580" marR="68580" marT="0" marB="0"/>
                </a:tc>
                <a:tc>
                  <a:txBody>
                    <a:bodyPr/>
                    <a:lstStyle/>
                    <a:p>
                      <a:pPr>
                        <a:lnSpc>
                          <a:spcPts val="1650"/>
                        </a:lnSpc>
                        <a:spcAft>
                          <a:spcPts val="0"/>
                        </a:spcAft>
                      </a:pPr>
                      <a:r>
                        <a:rPr lang="en-US" sz="1600" kern="100">
                          <a:effectLst/>
                        </a:rPr>
                        <a:t>38</a:t>
                      </a:r>
                      <a:endParaRPr lang="zh-CN" sz="1600" kern="100">
                        <a:effectLst/>
                        <a:latin typeface="Calibri"/>
                        <a:cs typeface="宋体"/>
                      </a:endParaRPr>
                    </a:p>
                  </a:txBody>
                  <a:tcPr marL="68580" marR="68580" marT="0" marB="0"/>
                </a:tc>
                <a:tc>
                  <a:txBody>
                    <a:bodyPr/>
                    <a:lstStyle/>
                    <a:p>
                      <a:pPr>
                        <a:lnSpc>
                          <a:spcPts val="1650"/>
                        </a:lnSpc>
                        <a:spcAft>
                          <a:spcPts val="0"/>
                        </a:spcAft>
                      </a:pPr>
                      <a:r>
                        <a:rPr lang="en-US" sz="1600" kern="100">
                          <a:effectLst/>
                        </a:rPr>
                        <a:t>2</a:t>
                      </a:r>
                      <a:endParaRPr lang="zh-CN" sz="1600" kern="100">
                        <a:effectLst/>
                        <a:latin typeface="Calibri"/>
                        <a:cs typeface="宋体"/>
                      </a:endParaRPr>
                    </a:p>
                  </a:txBody>
                  <a:tcPr marL="68580" marR="68580" marT="0" marB="0"/>
                </a:tc>
                <a:tc>
                  <a:txBody>
                    <a:bodyPr/>
                    <a:lstStyle/>
                    <a:p>
                      <a:pPr>
                        <a:lnSpc>
                          <a:spcPts val="1650"/>
                        </a:lnSpc>
                        <a:spcAft>
                          <a:spcPts val="0"/>
                        </a:spcAft>
                      </a:pPr>
                      <a:r>
                        <a:rPr lang="zh-CN" sz="1600" kern="100">
                          <a:effectLst/>
                        </a:rPr>
                        <a:t>爱情片</a:t>
                      </a:r>
                      <a:endParaRPr lang="zh-CN" sz="1600" kern="100">
                        <a:effectLst/>
                        <a:latin typeface="Calibri"/>
                        <a:cs typeface="宋体"/>
                      </a:endParaRPr>
                    </a:p>
                  </a:txBody>
                  <a:tcPr marL="68580" marR="68580" marT="0" marB="0"/>
                </a:tc>
              </a:tr>
              <a:tr h="293713">
                <a:tc>
                  <a:txBody>
                    <a:bodyPr/>
                    <a:lstStyle/>
                    <a:p>
                      <a:pPr>
                        <a:lnSpc>
                          <a:spcPts val="1650"/>
                        </a:lnSpc>
                        <a:spcAft>
                          <a:spcPts val="0"/>
                        </a:spcAft>
                      </a:pPr>
                      <a:r>
                        <a:rPr lang="en-US" sz="1600" kern="100">
                          <a:effectLst/>
                        </a:rPr>
                        <a:t>12 </a:t>
                      </a:r>
                      <a:endParaRPr lang="zh-CN" sz="1600" kern="100">
                        <a:effectLst/>
                        <a:latin typeface="Calibri"/>
                        <a:cs typeface="宋体"/>
                      </a:endParaRPr>
                    </a:p>
                  </a:txBody>
                  <a:tcPr marL="68580" marR="68580" marT="0" marB="0"/>
                </a:tc>
                <a:tc>
                  <a:txBody>
                    <a:bodyPr/>
                    <a:lstStyle/>
                    <a:p>
                      <a:pPr>
                        <a:lnSpc>
                          <a:spcPts val="1650"/>
                        </a:lnSpc>
                        <a:spcAft>
                          <a:spcPts val="0"/>
                        </a:spcAft>
                      </a:pPr>
                      <a:r>
                        <a:rPr lang="zh-CN" sz="1600" kern="100">
                          <a:effectLst/>
                        </a:rPr>
                        <a:t>新步步惊心</a:t>
                      </a:r>
                      <a:endParaRPr lang="zh-CN" sz="1600" kern="100">
                        <a:effectLst/>
                        <a:latin typeface="Calibri"/>
                        <a:cs typeface="宋体"/>
                      </a:endParaRPr>
                    </a:p>
                  </a:txBody>
                  <a:tcPr marL="68580" marR="68580" marT="0" marB="0"/>
                </a:tc>
                <a:tc>
                  <a:txBody>
                    <a:bodyPr/>
                    <a:lstStyle/>
                    <a:p>
                      <a:pPr>
                        <a:lnSpc>
                          <a:spcPts val="1650"/>
                        </a:lnSpc>
                        <a:spcAft>
                          <a:spcPts val="0"/>
                        </a:spcAft>
                      </a:pPr>
                      <a:r>
                        <a:rPr lang="en-US" sz="1600" kern="100">
                          <a:effectLst/>
                        </a:rPr>
                        <a:t>8</a:t>
                      </a:r>
                      <a:endParaRPr lang="zh-CN" sz="1600" kern="100">
                        <a:effectLst/>
                        <a:latin typeface="Calibri"/>
                        <a:cs typeface="宋体"/>
                      </a:endParaRPr>
                    </a:p>
                  </a:txBody>
                  <a:tcPr marL="68580" marR="68580" marT="0" marB="0"/>
                </a:tc>
                <a:tc>
                  <a:txBody>
                    <a:bodyPr/>
                    <a:lstStyle/>
                    <a:p>
                      <a:pPr>
                        <a:lnSpc>
                          <a:spcPts val="1650"/>
                        </a:lnSpc>
                        <a:spcAft>
                          <a:spcPts val="0"/>
                        </a:spcAft>
                      </a:pPr>
                      <a:r>
                        <a:rPr lang="en-US" sz="1600" kern="100">
                          <a:effectLst/>
                        </a:rPr>
                        <a:t>34</a:t>
                      </a:r>
                      <a:endParaRPr lang="zh-CN" sz="1600" kern="100">
                        <a:effectLst/>
                        <a:latin typeface="Calibri"/>
                        <a:cs typeface="宋体"/>
                      </a:endParaRPr>
                    </a:p>
                  </a:txBody>
                  <a:tcPr marL="68580" marR="68580" marT="0" marB="0"/>
                </a:tc>
                <a:tc>
                  <a:txBody>
                    <a:bodyPr/>
                    <a:lstStyle/>
                    <a:p>
                      <a:pPr>
                        <a:lnSpc>
                          <a:spcPts val="1650"/>
                        </a:lnSpc>
                        <a:spcAft>
                          <a:spcPts val="0"/>
                        </a:spcAft>
                      </a:pPr>
                      <a:r>
                        <a:rPr lang="en-US" sz="1600" kern="100">
                          <a:effectLst/>
                        </a:rPr>
                        <a:t>17</a:t>
                      </a:r>
                      <a:endParaRPr lang="zh-CN" sz="1600" kern="100">
                        <a:effectLst/>
                        <a:latin typeface="Calibri"/>
                        <a:cs typeface="宋体"/>
                      </a:endParaRPr>
                    </a:p>
                  </a:txBody>
                  <a:tcPr marL="68580" marR="68580" marT="0" marB="0"/>
                </a:tc>
                <a:tc>
                  <a:txBody>
                    <a:bodyPr/>
                    <a:lstStyle/>
                    <a:p>
                      <a:pPr>
                        <a:lnSpc>
                          <a:spcPts val="1650"/>
                        </a:lnSpc>
                        <a:spcAft>
                          <a:spcPts val="0"/>
                        </a:spcAft>
                      </a:pPr>
                      <a:r>
                        <a:rPr lang="zh-CN" sz="1600" kern="100">
                          <a:effectLst/>
                        </a:rPr>
                        <a:t>爱情片</a:t>
                      </a:r>
                      <a:endParaRPr lang="zh-CN" sz="1600" kern="100">
                        <a:effectLst/>
                        <a:latin typeface="Calibri"/>
                        <a:cs typeface="宋体"/>
                      </a:endParaRPr>
                    </a:p>
                  </a:txBody>
                  <a:tcPr marL="68580" marR="68580" marT="0" marB="0"/>
                </a:tc>
              </a:tr>
              <a:tr h="293713">
                <a:tc>
                  <a:txBody>
                    <a:bodyPr/>
                    <a:lstStyle/>
                    <a:p>
                      <a:pPr>
                        <a:lnSpc>
                          <a:spcPts val="1650"/>
                        </a:lnSpc>
                        <a:spcAft>
                          <a:spcPts val="0"/>
                        </a:spcAft>
                      </a:pPr>
                      <a:r>
                        <a:rPr lang="en-US" sz="1600" kern="100">
                          <a:effectLst/>
                        </a:rPr>
                        <a:t>13 </a:t>
                      </a:r>
                      <a:endParaRPr lang="zh-CN" sz="1600" kern="100">
                        <a:effectLst/>
                        <a:latin typeface="Calibri"/>
                        <a:cs typeface="宋体"/>
                      </a:endParaRPr>
                    </a:p>
                  </a:txBody>
                  <a:tcPr marL="68580" marR="68580" marT="0" marB="0"/>
                </a:tc>
                <a:tc>
                  <a:txBody>
                    <a:bodyPr/>
                    <a:lstStyle/>
                    <a:p>
                      <a:pPr>
                        <a:lnSpc>
                          <a:spcPts val="1650"/>
                        </a:lnSpc>
                        <a:spcAft>
                          <a:spcPts val="0"/>
                        </a:spcAft>
                      </a:pPr>
                      <a:r>
                        <a:rPr lang="zh-CN" sz="1600" kern="100">
                          <a:effectLst/>
                        </a:rPr>
                        <a:t>唐人街探案</a:t>
                      </a:r>
                      <a:endParaRPr lang="zh-CN" sz="1600" kern="100">
                        <a:effectLst/>
                        <a:latin typeface="Calibri"/>
                        <a:cs typeface="宋体"/>
                      </a:endParaRPr>
                    </a:p>
                  </a:txBody>
                  <a:tcPr marL="68580" marR="68580" marT="0" marB="0"/>
                </a:tc>
                <a:tc>
                  <a:txBody>
                    <a:bodyPr/>
                    <a:lstStyle/>
                    <a:p>
                      <a:pPr>
                        <a:lnSpc>
                          <a:spcPts val="1650"/>
                        </a:lnSpc>
                        <a:spcAft>
                          <a:spcPts val="0"/>
                        </a:spcAft>
                      </a:pPr>
                      <a:r>
                        <a:rPr lang="en-US" sz="1600" kern="100">
                          <a:effectLst/>
                        </a:rPr>
                        <a:t>23</a:t>
                      </a:r>
                      <a:endParaRPr lang="zh-CN" sz="1600" kern="100">
                        <a:effectLst/>
                        <a:latin typeface="Calibri"/>
                        <a:cs typeface="宋体"/>
                      </a:endParaRPr>
                    </a:p>
                  </a:txBody>
                  <a:tcPr marL="68580" marR="68580" marT="0" marB="0"/>
                </a:tc>
                <a:tc>
                  <a:txBody>
                    <a:bodyPr/>
                    <a:lstStyle/>
                    <a:p>
                      <a:pPr>
                        <a:lnSpc>
                          <a:spcPts val="1650"/>
                        </a:lnSpc>
                        <a:spcAft>
                          <a:spcPts val="0"/>
                        </a:spcAft>
                      </a:pPr>
                      <a:r>
                        <a:rPr lang="en-US" sz="1600" kern="100">
                          <a:effectLst/>
                        </a:rPr>
                        <a:t>3</a:t>
                      </a:r>
                      <a:endParaRPr lang="zh-CN" sz="1600" kern="100">
                        <a:effectLst/>
                        <a:latin typeface="Calibri"/>
                        <a:cs typeface="宋体"/>
                      </a:endParaRPr>
                    </a:p>
                  </a:txBody>
                  <a:tcPr marL="68580" marR="68580" marT="0" marB="0"/>
                </a:tc>
                <a:tc>
                  <a:txBody>
                    <a:bodyPr/>
                    <a:lstStyle/>
                    <a:p>
                      <a:pPr>
                        <a:lnSpc>
                          <a:spcPts val="1650"/>
                        </a:lnSpc>
                        <a:spcAft>
                          <a:spcPts val="0"/>
                        </a:spcAft>
                      </a:pPr>
                      <a:r>
                        <a:rPr lang="en-US" sz="1600" kern="100">
                          <a:effectLst/>
                        </a:rPr>
                        <a:t>17</a:t>
                      </a:r>
                      <a:endParaRPr lang="zh-CN" sz="1600" kern="100">
                        <a:effectLst/>
                        <a:latin typeface="Calibri"/>
                        <a:cs typeface="宋体"/>
                      </a:endParaRPr>
                    </a:p>
                  </a:txBody>
                  <a:tcPr marL="68580" marR="68580" marT="0" marB="0"/>
                </a:tc>
                <a:tc>
                  <a:txBody>
                    <a:bodyPr/>
                    <a:lstStyle/>
                    <a:p>
                      <a:pPr>
                        <a:lnSpc>
                          <a:spcPts val="1650"/>
                        </a:lnSpc>
                        <a:spcAft>
                          <a:spcPts val="0"/>
                        </a:spcAft>
                      </a:pPr>
                      <a:r>
                        <a:rPr lang="en-US" altLang="zh-CN" sz="1800" b="1" kern="100" dirty="0" smtClean="0">
                          <a:solidFill>
                            <a:srgbClr val="C00000"/>
                          </a:solidFill>
                          <a:effectLst/>
                        </a:rPr>
                        <a:t>???</a:t>
                      </a:r>
                      <a:endParaRPr lang="zh-CN" sz="1800" b="1" kern="100" dirty="0">
                        <a:solidFill>
                          <a:srgbClr val="C00000"/>
                        </a:solidFill>
                        <a:effectLst/>
                        <a:latin typeface="Calibri"/>
                        <a:cs typeface="宋体"/>
                      </a:endParaRPr>
                    </a:p>
                  </a:txBody>
                  <a:tcPr marL="68580" marR="68580" marT="0" marB="0"/>
                </a:tc>
              </a:tr>
            </a:tbl>
          </a:graphicData>
        </a:graphic>
      </p:graphicFrame>
    </p:spTree>
    <p:extLst>
      <p:ext uri="{BB962C8B-B14F-4D97-AF65-F5344CB8AC3E}">
        <p14:creationId xmlns:p14="http://schemas.microsoft.com/office/powerpoint/2010/main" val="171659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normAutofit fontScale="77500" lnSpcReduction="20000"/>
          </a:bodyPr>
          <a:lstStyle/>
          <a:p>
            <a:r>
              <a:rPr lang="en-US" altLang="zh-CN" sz="3600" dirty="0"/>
              <a:t>2. </a:t>
            </a:r>
            <a:r>
              <a:rPr lang="zh-CN" altLang="zh-CN" sz="3600" dirty="0"/>
              <a:t>根据影片分类数据构建数据集</a:t>
            </a:r>
          </a:p>
          <a:p>
            <a:pPr marL="0" indent="0">
              <a:buNone/>
            </a:pPr>
            <a:r>
              <a:rPr lang="en-US" altLang="zh-CN" sz="2800" dirty="0"/>
              <a:t>    </a:t>
            </a:r>
            <a:r>
              <a:rPr lang="zh-CN" altLang="zh-CN" sz="2800" dirty="0"/>
              <a:t>为简单起见，这里省略了通过</a:t>
            </a:r>
            <a:r>
              <a:rPr lang="en-US" altLang="zh-CN" sz="2800" dirty="0" err="1"/>
              <a:t>sklearn</a:t>
            </a:r>
            <a:r>
              <a:rPr lang="zh-CN" altLang="zh-CN" sz="2800" dirty="0"/>
              <a:t>模块建立数据集的过程，直接使用</a:t>
            </a:r>
            <a:r>
              <a:rPr lang="en-US" altLang="zh-CN" sz="2800" dirty="0"/>
              <a:t>Python</a:t>
            </a:r>
            <a:r>
              <a:rPr lang="zh-CN" altLang="zh-CN" sz="2800" dirty="0"/>
              <a:t>的字典构造数据集。</a:t>
            </a:r>
          </a:p>
          <a:p>
            <a:pPr marL="400050" lvl="1" indent="0">
              <a:buNone/>
            </a:pPr>
            <a:r>
              <a:rPr lang="en-US" altLang="zh-CN" sz="3100" dirty="0" err="1"/>
              <a:t>movie_data</a:t>
            </a:r>
            <a:r>
              <a:rPr lang="en-US" altLang="zh-CN" sz="3100" dirty="0"/>
              <a:t> = {"</a:t>
            </a:r>
            <a:r>
              <a:rPr lang="zh-CN" altLang="zh-CN" sz="3100" dirty="0"/>
              <a:t>宝贝当家</a:t>
            </a:r>
            <a:r>
              <a:rPr lang="en-US" altLang="zh-CN" sz="3100" dirty="0"/>
              <a:t>": [45, 2, 9, "</a:t>
            </a:r>
            <a:r>
              <a:rPr lang="zh-CN" altLang="zh-CN" sz="3100" dirty="0"/>
              <a:t>喜剧片</a:t>
            </a:r>
            <a:r>
              <a:rPr lang="en-US" altLang="zh-CN" sz="3100" dirty="0"/>
              <a:t>"],</a:t>
            </a:r>
            <a:endParaRPr lang="zh-CN" altLang="zh-CN" sz="3100" dirty="0"/>
          </a:p>
          <a:p>
            <a:pPr marL="400050" lvl="1" indent="0">
              <a:buNone/>
            </a:pPr>
            <a:r>
              <a:rPr lang="en-US" altLang="zh-CN" sz="3100" dirty="0"/>
              <a:t>              "</a:t>
            </a:r>
            <a:r>
              <a:rPr lang="zh-CN" altLang="zh-CN" sz="3100" dirty="0"/>
              <a:t>美人鱼</a:t>
            </a:r>
            <a:r>
              <a:rPr lang="en-US" altLang="zh-CN" sz="3100" dirty="0"/>
              <a:t>": [21, 17, 5, "</a:t>
            </a:r>
            <a:r>
              <a:rPr lang="zh-CN" altLang="zh-CN" sz="3100" dirty="0"/>
              <a:t>喜剧片</a:t>
            </a:r>
            <a:r>
              <a:rPr lang="en-US" altLang="zh-CN" sz="3100" dirty="0"/>
              <a:t>"],</a:t>
            </a:r>
            <a:endParaRPr lang="zh-CN" altLang="zh-CN" sz="3100" dirty="0"/>
          </a:p>
          <a:p>
            <a:pPr marL="400050" lvl="1" indent="0">
              <a:buNone/>
            </a:pPr>
            <a:r>
              <a:rPr lang="en-US" altLang="zh-CN" sz="3100" dirty="0"/>
              <a:t>              "</a:t>
            </a:r>
            <a:r>
              <a:rPr lang="zh-CN" altLang="zh-CN" sz="3100" dirty="0"/>
              <a:t>澳门风云</a:t>
            </a:r>
            <a:r>
              <a:rPr lang="en-US" altLang="zh-CN" sz="3100" dirty="0"/>
              <a:t>3": [54, 9, 11, "</a:t>
            </a:r>
            <a:r>
              <a:rPr lang="zh-CN" altLang="zh-CN" sz="3100" dirty="0"/>
              <a:t>喜剧片</a:t>
            </a:r>
            <a:r>
              <a:rPr lang="en-US" altLang="zh-CN" sz="3100" dirty="0"/>
              <a:t>"],</a:t>
            </a:r>
            <a:endParaRPr lang="zh-CN" altLang="zh-CN" sz="3100" dirty="0"/>
          </a:p>
          <a:p>
            <a:pPr marL="400050" lvl="1" indent="0">
              <a:buNone/>
            </a:pPr>
            <a:r>
              <a:rPr lang="en-US" altLang="zh-CN" sz="3100" dirty="0"/>
              <a:t>              "</a:t>
            </a:r>
            <a:r>
              <a:rPr lang="zh-CN" altLang="zh-CN" sz="3100" dirty="0"/>
              <a:t>功夫熊猫</a:t>
            </a:r>
            <a:r>
              <a:rPr lang="en-US" altLang="zh-CN" sz="3100" dirty="0"/>
              <a:t>3": [39, 0, 31, "</a:t>
            </a:r>
            <a:r>
              <a:rPr lang="zh-CN" altLang="zh-CN" sz="3100" dirty="0"/>
              <a:t>喜剧片</a:t>
            </a:r>
            <a:r>
              <a:rPr lang="en-US" altLang="zh-CN" sz="3100" dirty="0"/>
              <a:t>"],</a:t>
            </a:r>
            <a:endParaRPr lang="zh-CN" altLang="zh-CN" sz="3100" dirty="0"/>
          </a:p>
          <a:p>
            <a:pPr marL="400050" lvl="1" indent="0">
              <a:buNone/>
            </a:pPr>
            <a:r>
              <a:rPr lang="en-US" altLang="zh-CN" sz="3100" dirty="0"/>
              <a:t>              "</a:t>
            </a:r>
            <a:r>
              <a:rPr lang="zh-CN" altLang="zh-CN" sz="3100" dirty="0"/>
              <a:t>谍影重重</a:t>
            </a:r>
            <a:r>
              <a:rPr lang="en-US" altLang="zh-CN" sz="3100" dirty="0"/>
              <a:t>": [5, 2, 57, "</a:t>
            </a:r>
            <a:r>
              <a:rPr lang="zh-CN" altLang="zh-CN" sz="3100" dirty="0"/>
              <a:t>动作片</a:t>
            </a:r>
            <a:r>
              <a:rPr lang="en-US" altLang="zh-CN" sz="3100" dirty="0"/>
              <a:t>"],</a:t>
            </a:r>
            <a:endParaRPr lang="zh-CN" altLang="zh-CN" sz="3100" dirty="0"/>
          </a:p>
          <a:p>
            <a:pPr marL="400050" lvl="1" indent="0">
              <a:buNone/>
            </a:pPr>
            <a:r>
              <a:rPr lang="en-US" altLang="zh-CN" sz="3100" dirty="0"/>
              <a:t>              "</a:t>
            </a:r>
            <a:r>
              <a:rPr lang="zh-CN" altLang="zh-CN" sz="3100" dirty="0"/>
              <a:t>叶问</a:t>
            </a:r>
            <a:r>
              <a:rPr lang="en-US" altLang="zh-CN" sz="3100" dirty="0"/>
              <a:t>3": [3, 2, 65, "</a:t>
            </a:r>
            <a:r>
              <a:rPr lang="zh-CN" altLang="zh-CN" sz="3100" dirty="0"/>
              <a:t>动作片</a:t>
            </a:r>
            <a:r>
              <a:rPr lang="en-US" altLang="zh-CN" sz="3100" dirty="0"/>
              <a:t>"],</a:t>
            </a:r>
            <a:endParaRPr lang="zh-CN" altLang="zh-CN" sz="3100" dirty="0"/>
          </a:p>
          <a:p>
            <a:pPr marL="400050" lvl="1" indent="0">
              <a:buNone/>
            </a:pPr>
            <a:r>
              <a:rPr lang="en-US" altLang="zh-CN" sz="3100" dirty="0"/>
              <a:t>              "</a:t>
            </a:r>
            <a:r>
              <a:rPr lang="zh-CN" altLang="zh-CN" sz="3100" dirty="0"/>
              <a:t>伦敦陷落</a:t>
            </a:r>
            <a:r>
              <a:rPr lang="en-US" altLang="zh-CN" sz="3100" dirty="0"/>
              <a:t>": [2, 3, 55, "</a:t>
            </a:r>
            <a:r>
              <a:rPr lang="zh-CN" altLang="zh-CN" sz="3100" dirty="0"/>
              <a:t>动作片</a:t>
            </a:r>
            <a:r>
              <a:rPr lang="en-US" altLang="zh-CN" sz="3100" dirty="0"/>
              <a:t>"],</a:t>
            </a:r>
            <a:endParaRPr lang="zh-CN" altLang="zh-CN" sz="3100" dirty="0"/>
          </a:p>
          <a:p>
            <a:pPr marL="400050" lvl="1" indent="0">
              <a:buNone/>
            </a:pPr>
            <a:r>
              <a:rPr lang="en-US" altLang="zh-CN" sz="3100" dirty="0"/>
              <a:t>              "</a:t>
            </a:r>
            <a:r>
              <a:rPr lang="zh-CN" altLang="zh-CN" sz="3100" dirty="0"/>
              <a:t>我的特工爷爷</a:t>
            </a:r>
            <a:r>
              <a:rPr lang="en-US" altLang="zh-CN" sz="3100" dirty="0"/>
              <a:t>": [6, 4, 21, "</a:t>
            </a:r>
            <a:r>
              <a:rPr lang="zh-CN" altLang="zh-CN" sz="3100" dirty="0"/>
              <a:t>动作片</a:t>
            </a:r>
            <a:r>
              <a:rPr lang="en-US" altLang="zh-CN" sz="3100" dirty="0"/>
              <a:t>"],</a:t>
            </a:r>
            <a:endParaRPr lang="zh-CN" altLang="zh-CN" sz="3100" dirty="0"/>
          </a:p>
          <a:p>
            <a:pPr marL="400050" lvl="1" indent="0">
              <a:buNone/>
            </a:pPr>
            <a:r>
              <a:rPr lang="en-US" altLang="zh-CN" sz="3100" dirty="0"/>
              <a:t>              "</a:t>
            </a:r>
            <a:r>
              <a:rPr lang="zh-CN" altLang="zh-CN" sz="3100" dirty="0"/>
              <a:t>奔爱</a:t>
            </a:r>
            <a:r>
              <a:rPr lang="en-US" altLang="zh-CN" sz="3100" dirty="0"/>
              <a:t>": [7, 46, 4, "</a:t>
            </a:r>
            <a:r>
              <a:rPr lang="zh-CN" altLang="zh-CN" sz="3100" dirty="0"/>
              <a:t>爱情片</a:t>
            </a:r>
            <a:r>
              <a:rPr lang="en-US" altLang="zh-CN" sz="3100" dirty="0"/>
              <a:t>"],</a:t>
            </a:r>
            <a:endParaRPr lang="zh-CN" altLang="zh-CN" sz="3100" dirty="0"/>
          </a:p>
          <a:p>
            <a:pPr marL="400050" lvl="1" indent="0">
              <a:buNone/>
            </a:pPr>
            <a:r>
              <a:rPr lang="en-US" altLang="zh-CN" sz="3100" dirty="0"/>
              <a:t>              "</a:t>
            </a:r>
            <a:r>
              <a:rPr lang="zh-CN" altLang="zh-CN" sz="3100" dirty="0"/>
              <a:t>夜孔雀</a:t>
            </a:r>
            <a:r>
              <a:rPr lang="en-US" altLang="zh-CN" sz="3100" dirty="0"/>
              <a:t>": [9, 39, 8, "</a:t>
            </a:r>
            <a:r>
              <a:rPr lang="zh-CN" altLang="zh-CN" sz="3100" dirty="0"/>
              <a:t>爱情片</a:t>
            </a:r>
            <a:r>
              <a:rPr lang="en-US" altLang="zh-CN" sz="3100" dirty="0"/>
              <a:t>"],</a:t>
            </a:r>
            <a:endParaRPr lang="zh-CN" altLang="zh-CN" sz="3100" dirty="0"/>
          </a:p>
          <a:p>
            <a:pPr marL="400050" lvl="1" indent="0">
              <a:buNone/>
            </a:pPr>
            <a:r>
              <a:rPr lang="en-US" altLang="zh-CN" sz="3100" dirty="0"/>
              <a:t>              "</a:t>
            </a:r>
            <a:r>
              <a:rPr lang="zh-CN" altLang="zh-CN" sz="3100" dirty="0"/>
              <a:t>代理情人</a:t>
            </a:r>
            <a:r>
              <a:rPr lang="en-US" altLang="zh-CN" sz="3100" dirty="0"/>
              <a:t>": [9, 38, 2, "</a:t>
            </a:r>
            <a:r>
              <a:rPr lang="zh-CN" altLang="zh-CN" sz="3100" dirty="0"/>
              <a:t>爱情片</a:t>
            </a:r>
            <a:r>
              <a:rPr lang="en-US" altLang="zh-CN" sz="3100" dirty="0"/>
              <a:t>"],</a:t>
            </a:r>
            <a:endParaRPr lang="zh-CN" altLang="zh-CN" sz="3100" dirty="0"/>
          </a:p>
          <a:p>
            <a:pPr marL="400050" lvl="1" indent="0">
              <a:buNone/>
            </a:pPr>
            <a:r>
              <a:rPr lang="en-US" altLang="zh-CN" sz="3100" dirty="0"/>
              <a:t>              "</a:t>
            </a:r>
            <a:r>
              <a:rPr lang="zh-CN" altLang="zh-CN" sz="3100" dirty="0"/>
              <a:t>新步步惊心</a:t>
            </a:r>
            <a:r>
              <a:rPr lang="en-US" altLang="zh-CN" sz="3100" dirty="0"/>
              <a:t>": [8, 34, 17, "</a:t>
            </a:r>
            <a:r>
              <a:rPr lang="zh-CN" altLang="zh-CN" sz="3100" dirty="0"/>
              <a:t>爱情片</a:t>
            </a:r>
            <a:r>
              <a:rPr lang="en-US" altLang="zh-CN" sz="3100" dirty="0"/>
              <a:t>"]}</a:t>
            </a:r>
            <a:endParaRPr lang="zh-CN" altLang="zh-CN" sz="3100" dirty="0"/>
          </a:p>
          <a:p>
            <a:pPr marL="400050" lvl="1" indent="0">
              <a:buNone/>
            </a:pPr>
            <a:r>
              <a:rPr lang="zh-CN" altLang="en-US" sz="2400" dirty="0" smtClean="0"/>
              <a:t></a:t>
            </a:r>
            <a:r>
              <a:rPr lang="zh-CN" altLang="en-US" sz="2400" dirty="0"/>
              <a:t>	</a:t>
            </a:r>
            <a:endParaRPr lang="zh-CN" altLang="zh-CN" sz="2400" dirty="0" smtClean="0"/>
          </a:p>
        </p:txBody>
      </p:sp>
    </p:spTree>
    <p:extLst>
      <p:ext uri="{BB962C8B-B14F-4D97-AF65-F5344CB8AC3E}">
        <p14:creationId xmlns:p14="http://schemas.microsoft.com/office/powerpoint/2010/main" val="1978284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normAutofit lnSpcReduction="10000"/>
          </a:bodyPr>
          <a:lstStyle/>
          <a:p>
            <a:r>
              <a:rPr lang="en-US" altLang="zh-CN" sz="2800" dirty="0"/>
              <a:t>3. </a:t>
            </a:r>
            <a:r>
              <a:rPr lang="zh-CN" altLang="zh-CN" sz="2800" dirty="0"/>
              <a:t>计算新样本与数据集中所有数据的</a:t>
            </a:r>
            <a:r>
              <a:rPr lang="zh-CN" altLang="zh-CN" sz="2800" dirty="0" smtClean="0"/>
              <a:t>距离</a:t>
            </a:r>
            <a:endParaRPr lang="en-US" altLang="zh-CN" sz="2800" dirty="0" smtClean="0"/>
          </a:p>
          <a:p>
            <a:pPr marL="0" indent="0">
              <a:buNone/>
            </a:pPr>
            <a:r>
              <a:rPr lang="zh-CN" altLang="zh-CN" sz="2400" dirty="0" smtClean="0"/>
              <a:t>根据</a:t>
            </a:r>
            <a:r>
              <a:rPr lang="zh-CN" altLang="zh-CN" sz="2400" dirty="0"/>
              <a:t>问题，这里的新</a:t>
            </a:r>
            <a:r>
              <a:rPr lang="zh-CN" altLang="zh-CN" sz="2400" dirty="0" smtClean="0"/>
              <a:t>样本：</a:t>
            </a:r>
            <a:r>
              <a:rPr lang="en-US" altLang="zh-CN" sz="2400" dirty="0"/>
              <a:t>"</a:t>
            </a:r>
            <a:r>
              <a:rPr lang="zh-CN" altLang="zh-CN" sz="2400" dirty="0"/>
              <a:t>唐人街探案</a:t>
            </a:r>
            <a:r>
              <a:rPr lang="en-US" altLang="zh-CN" sz="2400" dirty="0"/>
              <a:t>": [23, 3, 17, "</a:t>
            </a:r>
            <a:r>
              <a:rPr lang="zh-CN" altLang="zh-CN" sz="2400" dirty="0"/>
              <a:t>？片</a:t>
            </a:r>
            <a:r>
              <a:rPr lang="en-US" altLang="zh-CN" sz="2400" dirty="0"/>
              <a:t>"]</a:t>
            </a:r>
            <a:r>
              <a:rPr lang="zh-CN" altLang="zh-CN" sz="2400" dirty="0" smtClean="0"/>
              <a:t>。</a:t>
            </a:r>
            <a:endParaRPr lang="zh-CN" altLang="en-US" sz="2400" dirty="0"/>
          </a:p>
          <a:p>
            <a:pPr marL="400050" lvl="1" indent="0">
              <a:buNone/>
            </a:pPr>
            <a:r>
              <a:rPr lang="zh-CN" altLang="zh-CN" sz="2400" dirty="0"/>
              <a:t>欧式距离是一个非常简单又最常用的距离</a:t>
            </a:r>
            <a:r>
              <a:rPr lang="zh-CN" altLang="zh-CN" sz="2400" dirty="0" smtClean="0"/>
              <a:t>计算方法</a:t>
            </a:r>
            <a:r>
              <a:rPr lang="en-US" altLang="zh-CN" sz="2400" dirty="0" smtClean="0"/>
              <a:t>:</a:t>
            </a:r>
            <a:r>
              <a:rPr lang="zh-CN" altLang="en-US" sz="2400" dirty="0" smtClean="0"/>
              <a:t></a:t>
            </a:r>
            <a:endParaRPr lang="en-US" altLang="zh-CN" sz="2400" dirty="0" smtClean="0"/>
          </a:p>
          <a:p>
            <a:pPr marL="400050" lvl="1" indent="0">
              <a:buNone/>
            </a:pPr>
            <a:endParaRPr lang="en-US" altLang="zh-CN" sz="2400" dirty="0"/>
          </a:p>
          <a:p>
            <a:pPr marL="400050" lvl="1" indent="0">
              <a:buNone/>
            </a:pPr>
            <a:endParaRPr lang="en-US" altLang="zh-CN" sz="2400" dirty="0" smtClean="0"/>
          </a:p>
          <a:p>
            <a:pPr marL="400050" lvl="1" indent="0">
              <a:buNone/>
            </a:pPr>
            <a:r>
              <a:rPr lang="en-US" altLang="zh-CN" sz="2400" dirty="0" smtClean="0"/>
              <a:t>                                           =  </a:t>
            </a:r>
            <a:r>
              <a:rPr lang="en-US" altLang="zh-CN" sz="2400" dirty="0"/>
              <a:t>43.42</a:t>
            </a:r>
            <a:endParaRPr lang="en-US" altLang="zh-CN" sz="2400" dirty="0"/>
          </a:p>
          <a:p>
            <a:pPr marL="400050" lvl="1" indent="0">
              <a:buNone/>
            </a:pPr>
            <a:endParaRPr lang="en-US" altLang="zh-CN" sz="2400" dirty="0" smtClean="0"/>
          </a:p>
          <a:p>
            <a:pPr marL="400050" lvl="1" indent="0">
              <a:buNone/>
            </a:pPr>
            <a:r>
              <a:rPr lang="zh-CN" altLang="zh-CN" sz="2400" dirty="0" smtClean="0"/>
              <a:t>下面</a:t>
            </a:r>
            <a:r>
              <a:rPr lang="zh-CN" altLang="zh-CN" sz="2400" dirty="0"/>
              <a:t>为求与数据集中所有数据的距离代码：</a:t>
            </a:r>
            <a:endParaRPr lang="en-US" altLang="zh-CN" sz="2400" dirty="0" smtClean="0"/>
          </a:p>
          <a:p>
            <a:pPr marL="400050" lvl="1" indent="0">
              <a:buNone/>
            </a:pPr>
            <a:r>
              <a:rPr lang="en-US" altLang="zh-CN" sz="2000" dirty="0"/>
              <a:t>x = [23, 3, 17]</a:t>
            </a:r>
            <a:endParaRPr lang="zh-CN" altLang="zh-CN" sz="2000" dirty="0"/>
          </a:p>
          <a:p>
            <a:pPr marL="400050" lvl="1" indent="0">
              <a:buNone/>
            </a:pPr>
            <a:r>
              <a:rPr lang="en-US" altLang="zh-CN" sz="2000" dirty="0"/>
              <a:t>KNN = []</a:t>
            </a:r>
            <a:endParaRPr lang="zh-CN" altLang="zh-CN" sz="2000" dirty="0"/>
          </a:p>
          <a:p>
            <a:pPr marL="400050" lvl="1" indent="0">
              <a:buNone/>
            </a:pPr>
            <a:r>
              <a:rPr lang="en-US" altLang="zh-CN" sz="2000" dirty="0"/>
              <a:t>for key, v in </a:t>
            </a:r>
            <a:r>
              <a:rPr lang="en-US" altLang="zh-CN" sz="2000" dirty="0" err="1"/>
              <a:t>movie_data.items</a:t>
            </a:r>
            <a:r>
              <a:rPr lang="en-US" altLang="zh-CN" sz="2000" dirty="0"/>
              <a:t>():</a:t>
            </a:r>
            <a:endParaRPr lang="zh-CN" altLang="zh-CN" sz="2000" dirty="0"/>
          </a:p>
          <a:p>
            <a:pPr marL="400050" lvl="1" indent="0">
              <a:buNone/>
            </a:pPr>
            <a:r>
              <a:rPr lang="en-US" altLang="zh-CN" sz="2000" dirty="0"/>
              <a:t>    </a:t>
            </a:r>
            <a:r>
              <a:rPr lang="en-US" altLang="zh-CN" sz="2000" dirty="0" smtClean="0"/>
              <a:t>  d </a:t>
            </a:r>
            <a:r>
              <a:rPr lang="en-US" altLang="zh-CN" sz="2000" dirty="0"/>
              <a:t>= </a:t>
            </a:r>
            <a:r>
              <a:rPr lang="en-US" altLang="zh-CN" sz="2000" dirty="0" err="1"/>
              <a:t>math.sqrt</a:t>
            </a:r>
            <a:r>
              <a:rPr lang="en-US" altLang="zh-CN" sz="2000" dirty="0"/>
              <a:t>((x[0] - v[0]) ** 2 + (x[1] - v[1]) ** 2 + (x[2] - v[2]) ** 2)</a:t>
            </a:r>
            <a:endParaRPr lang="zh-CN" altLang="zh-CN" sz="2000" dirty="0"/>
          </a:p>
          <a:p>
            <a:pPr marL="400050" lvl="1" indent="0">
              <a:buNone/>
            </a:pPr>
            <a:r>
              <a:rPr lang="en-US" altLang="zh-CN" sz="2000" dirty="0"/>
              <a:t>    </a:t>
            </a:r>
            <a:r>
              <a:rPr lang="en-US" altLang="zh-CN" sz="2000" dirty="0" smtClean="0"/>
              <a:t>  </a:t>
            </a:r>
            <a:r>
              <a:rPr lang="en-US" altLang="zh-CN" sz="2000" dirty="0" err="1" smtClean="0"/>
              <a:t>KNN.append</a:t>
            </a:r>
            <a:r>
              <a:rPr lang="en-US" altLang="zh-CN" sz="2000" dirty="0"/>
              <a:t>([key, round(d, 2)])</a:t>
            </a:r>
            <a:endParaRPr lang="zh-CN" altLang="zh-CN" sz="2000" dirty="0"/>
          </a:p>
          <a:p>
            <a:pPr marL="400050" lvl="1" indent="0">
              <a:buNone/>
            </a:pPr>
            <a:r>
              <a:rPr lang="en-US" altLang="zh-CN" sz="2000" dirty="0"/>
              <a:t>print(KNN</a:t>
            </a:r>
            <a:r>
              <a:rPr lang="en-US" altLang="zh-CN" sz="2000" dirty="0" smtClean="0"/>
              <a:t>)</a:t>
            </a:r>
            <a:endParaRPr lang="zh-CN" altLang="zh-CN" sz="2000" dirty="0"/>
          </a:p>
        </p:txBody>
      </p:sp>
      <p:pic>
        <p:nvPicPr>
          <p:cNvPr id="4" name="图片 3"/>
          <p:cNvPicPr/>
          <p:nvPr/>
        </p:nvPicPr>
        <p:blipFill>
          <a:blip r:embed="rId2"/>
          <a:srcRect/>
          <a:stretch>
            <a:fillRect/>
          </a:stretch>
        </p:blipFill>
        <p:spPr bwMode="auto">
          <a:xfrm>
            <a:off x="2278385" y="1628800"/>
            <a:ext cx="1690570" cy="864096"/>
          </a:xfrm>
          <a:prstGeom prst="rect">
            <a:avLst/>
          </a:prstGeom>
          <a:noFill/>
          <a:ln w="9525">
            <a:noFill/>
            <a:miter lim="800000"/>
            <a:headEnd/>
            <a:tailEnd/>
          </a:ln>
        </p:spPr>
      </p:pic>
      <p:pic>
        <p:nvPicPr>
          <p:cNvPr id="5" name="图片 4" descr="http://latex.codecogs.com/gif.latex?d%3D%5Csqrt%7B%2823-2%29%5E%7B2%7D&amp;plus;%283-3%29%5E%7B2%7D&amp;plus;%2817-55%29%5E%7B2%7D%7D"/>
          <p:cNvPicPr/>
          <p:nvPr/>
        </p:nvPicPr>
        <p:blipFill>
          <a:blip r:embed="rId3"/>
          <a:srcRect/>
          <a:stretch>
            <a:fillRect/>
          </a:stretch>
        </p:blipFill>
        <p:spPr bwMode="auto">
          <a:xfrm>
            <a:off x="843278" y="2561853"/>
            <a:ext cx="2924175" cy="219075"/>
          </a:xfrm>
          <a:prstGeom prst="rect">
            <a:avLst/>
          </a:prstGeom>
          <a:noFill/>
          <a:ln w="9525">
            <a:noFill/>
            <a:miter lim="800000"/>
            <a:headEnd/>
            <a:tailEnd/>
          </a:ln>
        </p:spPr>
      </p:pic>
    </p:spTree>
    <p:extLst>
      <p:ext uri="{BB962C8B-B14F-4D97-AF65-F5344CB8AC3E}">
        <p14:creationId xmlns:p14="http://schemas.microsoft.com/office/powerpoint/2010/main" val="469375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normAutofit/>
          </a:bodyPr>
          <a:lstStyle/>
          <a:p>
            <a:r>
              <a:rPr lang="en-US" altLang="zh-CN" sz="2400" dirty="0"/>
              <a:t>4. </a:t>
            </a:r>
            <a:r>
              <a:rPr lang="zh-CN" altLang="zh-CN" sz="2400" dirty="0"/>
              <a:t>按照距离大小进行递增排序</a:t>
            </a:r>
          </a:p>
          <a:p>
            <a:pPr marL="0" indent="0">
              <a:buNone/>
            </a:pPr>
            <a:r>
              <a:rPr lang="en-US" altLang="zh-CN" sz="2400" dirty="0"/>
              <a:t> </a:t>
            </a:r>
            <a:r>
              <a:rPr lang="en-US" altLang="zh-CN" sz="2400" dirty="0" smtClean="0"/>
              <a:t>       </a:t>
            </a:r>
            <a:r>
              <a:rPr lang="en-US" altLang="zh-CN" sz="2400" dirty="0" err="1"/>
              <a:t>KNN.sort</a:t>
            </a:r>
            <a:r>
              <a:rPr lang="en-US" altLang="zh-CN" sz="2400" dirty="0"/>
              <a:t>(key=lambda dis: dis[1])</a:t>
            </a:r>
            <a:endParaRPr lang="zh-CN" altLang="zh-CN" sz="2400" dirty="0"/>
          </a:p>
          <a:p>
            <a:pPr marL="0" indent="0">
              <a:buNone/>
            </a:pPr>
            <a:r>
              <a:rPr lang="zh-CN" altLang="en-US" sz="2400" dirty="0" smtClean="0"/>
              <a:t></a:t>
            </a:r>
            <a:r>
              <a:rPr lang="zh-CN" altLang="zh-CN" sz="2400" dirty="0"/>
              <a:t>其输出结果为：</a:t>
            </a:r>
          </a:p>
          <a:p>
            <a:pPr marL="800100" lvl="2" indent="0">
              <a:buNone/>
            </a:pPr>
            <a:r>
              <a:rPr lang="en-US" altLang="zh-CN" sz="1800" dirty="0"/>
              <a:t>[['</a:t>
            </a:r>
            <a:r>
              <a:rPr lang="zh-CN" altLang="zh-CN" sz="1800" dirty="0"/>
              <a:t>我的特工爷爷</a:t>
            </a:r>
            <a:r>
              <a:rPr lang="en-US" altLang="zh-CN" sz="1800" dirty="0"/>
              <a:t>', 17.49], </a:t>
            </a:r>
            <a:endParaRPr lang="zh-CN" altLang="zh-CN" sz="1800" dirty="0"/>
          </a:p>
          <a:p>
            <a:pPr marL="800100" lvl="2" indent="0">
              <a:buNone/>
            </a:pPr>
            <a:r>
              <a:rPr lang="en-US" altLang="zh-CN" sz="1800" dirty="0"/>
              <a:t>['</a:t>
            </a:r>
            <a:r>
              <a:rPr lang="zh-CN" altLang="zh-CN" sz="1800" dirty="0"/>
              <a:t>美人鱼</a:t>
            </a:r>
            <a:r>
              <a:rPr lang="en-US" altLang="zh-CN" sz="1800" dirty="0"/>
              <a:t>', 18.55],</a:t>
            </a:r>
            <a:endParaRPr lang="zh-CN" altLang="zh-CN" sz="1800" dirty="0"/>
          </a:p>
          <a:p>
            <a:pPr marL="800100" lvl="2" indent="0">
              <a:buNone/>
            </a:pPr>
            <a:r>
              <a:rPr lang="en-US" altLang="zh-CN" sz="1800" dirty="0"/>
              <a:t>['</a:t>
            </a:r>
            <a:r>
              <a:rPr lang="zh-CN" altLang="zh-CN" sz="1800" dirty="0"/>
              <a:t>功夫熊猫</a:t>
            </a:r>
            <a:r>
              <a:rPr lang="en-US" altLang="zh-CN" sz="1800" dirty="0"/>
              <a:t>3', 21.47], </a:t>
            </a:r>
            <a:endParaRPr lang="zh-CN" altLang="zh-CN" sz="1800" dirty="0"/>
          </a:p>
          <a:p>
            <a:pPr marL="800100" lvl="2" indent="0">
              <a:buNone/>
            </a:pPr>
            <a:r>
              <a:rPr lang="en-US" altLang="zh-CN" sz="1800" dirty="0"/>
              <a:t>['</a:t>
            </a:r>
            <a:r>
              <a:rPr lang="zh-CN" altLang="zh-CN" sz="1800" dirty="0"/>
              <a:t>宝贝当家</a:t>
            </a:r>
            <a:r>
              <a:rPr lang="en-US" altLang="zh-CN" sz="1800" dirty="0"/>
              <a:t>', 23.43], </a:t>
            </a:r>
            <a:endParaRPr lang="zh-CN" altLang="zh-CN" sz="1800" dirty="0"/>
          </a:p>
          <a:p>
            <a:pPr marL="800100" lvl="2" indent="0">
              <a:buNone/>
            </a:pPr>
            <a:r>
              <a:rPr lang="en-US" altLang="zh-CN" sz="1800" dirty="0"/>
              <a:t>['</a:t>
            </a:r>
            <a:r>
              <a:rPr lang="zh-CN" altLang="zh-CN" sz="1800" dirty="0"/>
              <a:t>澳门风云</a:t>
            </a:r>
            <a:r>
              <a:rPr lang="en-US" altLang="zh-CN" sz="1800" dirty="0"/>
              <a:t>3', 32.14], </a:t>
            </a:r>
            <a:endParaRPr lang="zh-CN" altLang="zh-CN" sz="1800" dirty="0"/>
          </a:p>
          <a:p>
            <a:pPr marL="800100" lvl="2" indent="0">
              <a:buNone/>
            </a:pPr>
            <a:r>
              <a:rPr lang="en-US" altLang="zh-CN" sz="1800" dirty="0"/>
              <a:t>['</a:t>
            </a:r>
            <a:r>
              <a:rPr lang="zh-CN" altLang="zh-CN" sz="1800" dirty="0"/>
              <a:t>新步步惊心</a:t>
            </a:r>
            <a:r>
              <a:rPr lang="en-US" altLang="zh-CN" sz="1800" dirty="0"/>
              <a:t>', 34.44], </a:t>
            </a:r>
            <a:endParaRPr lang="zh-CN" altLang="zh-CN" sz="1800" dirty="0"/>
          </a:p>
          <a:p>
            <a:pPr marL="800100" lvl="2" indent="0">
              <a:buNone/>
            </a:pPr>
            <a:r>
              <a:rPr lang="en-US" altLang="zh-CN" sz="1800" dirty="0"/>
              <a:t>['</a:t>
            </a:r>
            <a:r>
              <a:rPr lang="zh-CN" altLang="zh-CN" sz="1800" dirty="0"/>
              <a:t>夜孔雀</a:t>
            </a:r>
            <a:r>
              <a:rPr lang="en-US" altLang="zh-CN" sz="1800" dirty="0"/>
              <a:t>', 39.66], </a:t>
            </a:r>
            <a:endParaRPr lang="zh-CN" altLang="zh-CN" sz="1800" dirty="0"/>
          </a:p>
          <a:p>
            <a:pPr marL="800100" lvl="2" indent="0">
              <a:buNone/>
            </a:pPr>
            <a:r>
              <a:rPr lang="en-US" altLang="zh-CN" sz="1800" dirty="0"/>
              <a:t>['</a:t>
            </a:r>
            <a:r>
              <a:rPr lang="zh-CN" altLang="zh-CN" sz="1800" dirty="0"/>
              <a:t>代理情人</a:t>
            </a:r>
            <a:r>
              <a:rPr lang="en-US" altLang="zh-CN" sz="1800" dirty="0"/>
              <a:t>', 40.57], </a:t>
            </a:r>
            <a:endParaRPr lang="zh-CN" altLang="zh-CN" sz="1800" dirty="0"/>
          </a:p>
          <a:p>
            <a:pPr marL="800100" lvl="2" indent="0">
              <a:buNone/>
            </a:pPr>
            <a:r>
              <a:rPr lang="en-US" altLang="zh-CN" sz="1800" dirty="0"/>
              <a:t>['</a:t>
            </a:r>
            <a:r>
              <a:rPr lang="zh-CN" altLang="zh-CN" sz="1800" dirty="0"/>
              <a:t>伦敦陷落</a:t>
            </a:r>
            <a:r>
              <a:rPr lang="en-US" altLang="zh-CN" sz="1800" dirty="0"/>
              <a:t>', 43.42], </a:t>
            </a:r>
            <a:endParaRPr lang="zh-CN" altLang="zh-CN" sz="1800" dirty="0"/>
          </a:p>
          <a:p>
            <a:pPr marL="800100" lvl="2" indent="0">
              <a:buNone/>
            </a:pPr>
            <a:r>
              <a:rPr lang="en-US" altLang="zh-CN" sz="1800" dirty="0"/>
              <a:t>['</a:t>
            </a:r>
            <a:r>
              <a:rPr lang="zh-CN" altLang="zh-CN" sz="1800" dirty="0"/>
              <a:t>谍影重重</a:t>
            </a:r>
            <a:r>
              <a:rPr lang="en-US" altLang="zh-CN" sz="1800" dirty="0"/>
              <a:t>', 43.87], </a:t>
            </a:r>
            <a:endParaRPr lang="zh-CN" altLang="zh-CN" sz="1800" dirty="0"/>
          </a:p>
          <a:p>
            <a:pPr marL="800100" lvl="2" indent="0">
              <a:buNone/>
            </a:pPr>
            <a:r>
              <a:rPr lang="en-US" altLang="zh-CN" sz="1800" dirty="0"/>
              <a:t>['</a:t>
            </a:r>
            <a:r>
              <a:rPr lang="zh-CN" altLang="zh-CN" sz="1800" dirty="0"/>
              <a:t>奔爱</a:t>
            </a:r>
            <a:r>
              <a:rPr lang="en-US" altLang="zh-CN" sz="1800" dirty="0"/>
              <a:t>', 47.69], </a:t>
            </a:r>
            <a:endParaRPr lang="zh-CN" altLang="zh-CN" sz="1800" dirty="0"/>
          </a:p>
          <a:p>
            <a:pPr marL="800100" lvl="2" indent="0">
              <a:buNone/>
            </a:pPr>
            <a:r>
              <a:rPr lang="en-US" altLang="zh-CN" sz="1800" dirty="0"/>
              <a:t>['</a:t>
            </a:r>
            <a:r>
              <a:rPr lang="zh-CN" altLang="zh-CN" sz="1800" dirty="0"/>
              <a:t>叶问</a:t>
            </a:r>
            <a:r>
              <a:rPr lang="en-US" altLang="zh-CN" sz="1800" dirty="0"/>
              <a:t>3', 52.01</a:t>
            </a:r>
            <a:r>
              <a:rPr lang="en-US" altLang="zh-CN" sz="1800" dirty="0" smtClean="0"/>
              <a:t>]</a:t>
            </a:r>
            <a:r>
              <a:rPr lang="zh-CN" altLang="en-US" sz="1800" dirty="0" smtClean="0"/>
              <a:t></a:t>
            </a:r>
            <a:r>
              <a:rPr lang="zh-CN" altLang="en-US" sz="1600" dirty="0"/>
              <a:t>	</a:t>
            </a:r>
            <a:endParaRPr lang="zh-CN" altLang="zh-CN" sz="1600" dirty="0" smtClean="0"/>
          </a:p>
        </p:txBody>
      </p:sp>
    </p:spTree>
    <p:extLst>
      <p:ext uri="{BB962C8B-B14F-4D97-AF65-F5344CB8AC3E}">
        <p14:creationId xmlns:p14="http://schemas.microsoft.com/office/powerpoint/2010/main" val="469375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normAutofit/>
          </a:bodyPr>
          <a:lstStyle/>
          <a:p>
            <a:r>
              <a:rPr lang="zh-CN" altLang="en-US" sz="3600" b="1" dirty="0"/>
              <a:t>第</a:t>
            </a:r>
            <a:r>
              <a:rPr lang="en-US" altLang="zh-CN" sz="3600" b="1" dirty="0"/>
              <a:t>11</a:t>
            </a:r>
            <a:r>
              <a:rPr lang="zh-CN" altLang="en-US" sz="3600" b="1" dirty="0"/>
              <a:t>章 </a:t>
            </a:r>
            <a:r>
              <a:rPr lang="en-US" altLang="zh-CN" sz="3600" b="1" dirty="0"/>
              <a:t>Python</a:t>
            </a:r>
            <a:r>
              <a:rPr lang="zh-CN" altLang="en-US" sz="3600" b="1" dirty="0"/>
              <a:t>机器学习实战入门</a:t>
            </a:r>
          </a:p>
        </p:txBody>
      </p:sp>
      <p:sp>
        <p:nvSpPr>
          <p:cNvPr id="3" name="内容占位符 2"/>
          <p:cNvSpPr>
            <a:spLocks noGrp="1"/>
          </p:cNvSpPr>
          <p:nvPr>
            <p:ph idx="1"/>
          </p:nvPr>
        </p:nvSpPr>
        <p:spPr>
          <a:xfrm>
            <a:off x="1403648" y="1196752"/>
            <a:ext cx="6779096" cy="5328592"/>
          </a:xfrm>
        </p:spPr>
        <p:txBody>
          <a:bodyPr>
            <a:noAutofit/>
          </a:bodyPr>
          <a:lstStyle/>
          <a:p>
            <a:r>
              <a:rPr lang="en-US" altLang="zh-CN" sz="2400" b="1" dirty="0"/>
              <a:t>11.1 </a:t>
            </a:r>
            <a:r>
              <a:rPr lang="zh-CN" altLang="en-US" sz="2400" b="1" dirty="0"/>
              <a:t>机器学习及其算法 </a:t>
            </a:r>
          </a:p>
          <a:p>
            <a:pPr lvl="1"/>
            <a:r>
              <a:rPr lang="zh-CN" altLang="en-US" sz="1200" b="1" dirty="0"/>
              <a:t>  </a:t>
            </a:r>
            <a:r>
              <a:rPr lang="en-US" altLang="zh-CN" sz="1600" b="1" dirty="0"/>
              <a:t>11.1.1 </a:t>
            </a:r>
            <a:r>
              <a:rPr lang="zh-CN" altLang="en-US" sz="1600" b="1" dirty="0"/>
              <a:t>机器学习基础知识</a:t>
            </a:r>
          </a:p>
          <a:p>
            <a:pPr lvl="1"/>
            <a:r>
              <a:rPr lang="zh-CN" altLang="en-US" sz="1600" b="1" dirty="0"/>
              <a:t>  </a:t>
            </a:r>
            <a:r>
              <a:rPr lang="en-US" altLang="zh-CN" sz="1600" b="1" dirty="0"/>
              <a:t>11.1.2 </a:t>
            </a:r>
            <a:r>
              <a:rPr lang="zh-CN" altLang="en-US" sz="1600" b="1" dirty="0"/>
              <a:t>决策树算法应用示例</a:t>
            </a:r>
          </a:p>
          <a:p>
            <a:pPr lvl="1"/>
            <a:r>
              <a:rPr lang="zh-CN" altLang="en-US" sz="1600" b="1" dirty="0"/>
              <a:t>  </a:t>
            </a:r>
            <a:r>
              <a:rPr lang="en-US" altLang="zh-CN" sz="1600" b="1" dirty="0"/>
              <a:t>11.1.3 K</a:t>
            </a:r>
            <a:r>
              <a:rPr lang="zh-CN" altLang="en-US" sz="1600" b="1" dirty="0"/>
              <a:t>最近邻算法应用示例</a:t>
            </a:r>
          </a:p>
          <a:p>
            <a:r>
              <a:rPr lang="en-US" altLang="zh-CN" sz="2400" b="1" dirty="0" smtClean="0"/>
              <a:t>11.2 </a:t>
            </a:r>
            <a:r>
              <a:rPr lang="zh-CN" altLang="en-US" sz="2400" b="1" dirty="0"/>
              <a:t>机器学习案例</a:t>
            </a:r>
            <a:r>
              <a:rPr lang="en-US" altLang="zh-CN" sz="2400" b="1" dirty="0"/>
              <a:t>1: </a:t>
            </a:r>
            <a:r>
              <a:rPr lang="en-US" altLang="zh-CN" sz="2400" b="1" dirty="0" smtClean="0"/>
              <a:t>   </a:t>
            </a:r>
            <a:r>
              <a:rPr lang="zh-CN" altLang="en-US" sz="2400" b="1" dirty="0" smtClean="0"/>
              <a:t>信贷</a:t>
            </a:r>
            <a:r>
              <a:rPr lang="zh-CN" altLang="en-US" sz="2400" b="1" dirty="0"/>
              <a:t>审核</a:t>
            </a:r>
          </a:p>
          <a:p>
            <a:r>
              <a:rPr lang="en-US" altLang="zh-CN" sz="2400" b="1" dirty="0" smtClean="0"/>
              <a:t>11.3 </a:t>
            </a:r>
            <a:r>
              <a:rPr lang="zh-CN" altLang="en-US" sz="2400" b="1" dirty="0"/>
              <a:t>机器学习案例</a:t>
            </a:r>
            <a:r>
              <a:rPr lang="en-US" altLang="zh-CN" sz="2400" b="1" dirty="0"/>
              <a:t>2</a:t>
            </a:r>
            <a:r>
              <a:rPr lang="zh-CN" altLang="en-US" sz="2400" b="1" dirty="0"/>
              <a:t>：人脸识别</a:t>
            </a:r>
          </a:p>
          <a:p>
            <a:pPr lvl="1"/>
            <a:r>
              <a:rPr lang="zh-CN" altLang="en-US" sz="1200" b="1" dirty="0"/>
              <a:t>  </a:t>
            </a:r>
            <a:r>
              <a:rPr lang="en-US" altLang="zh-CN" sz="1600" b="1" dirty="0"/>
              <a:t>11.3.1 </a:t>
            </a:r>
            <a:r>
              <a:rPr lang="zh-CN" altLang="en-US" sz="1600" b="1" dirty="0"/>
              <a:t>机器学习算法</a:t>
            </a:r>
            <a:r>
              <a:rPr lang="en-US" altLang="zh-CN" sz="1600" b="1" dirty="0" err="1"/>
              <a:t>Dlib</a:t>
            </a:r>
            <a:r>
              <a:rPr lang="zh-CN" altLang="en-US" sz="1600" b="1" dirty="0"/>
              <a:t>框架及人脸识别模型库</a:t>
            </a:r>
          </a:p>
          <a:p>
            <a:pPr lvl="1"/>
            <a:r>
              <a:rPr lang="zh-CN" altLang="en-US" sz="1600" b="1" dirty="0"/>
              <a:t>  </a:t>
            </a:r>
            <a:r>
              <a:rPr lang="en-US" altLang="zh-CN" sz="1600" b="1" dirty="0"/>
              <a:t>11.3.2 </a:t>
            </a:r>
            <a:r>
              <a:rPr lang="zh-CN" altLang="en-US" sz="1600" b="1" dirty="0"/>
              <a:t>人脸检测 </a:t>
            </a:r>
          </a:p>
          <a:p>
            <a:pPr lvl="1"/>
            <a:r>
              <a:rPr lang="zh-CN" altLang="en-US" sz="1600" b="1" dirty="0"/>
              <a:t>  </a:t>
            </a:r>
            <a:r>
              <a:rPr lang="en-US" altLang="zh-CN" sz="1600" b="1" dirty="0"/>
              <a:t>11.3.3 </a:t>
            </a:r>
            <a:r>
              <a:rPr lang="zh-CN" altLang="en-US" sz="1600" b="1" dirty="0"/>
              <a:t>人脸识别</a:t>
            </a:r>
          </a:p>
          <a:p>
            <a:r>
              <a:rPr lang="en-US" altLang="zh-CN" sz="2400" b="1" dirty="0" smtClean="0"/>
              <a:t>11.4 </a:t>
            </a:r>
            <a:r>
              <a:rPr lang="zh-CN" altLang="en-US" sz="2400" b="1" dirty="0"/>
              <a:t>机器学习案例</a:t>
            </a:r>
            <a:r>
              <a:rPr lang="en-US" altLang="zh-CN" sz="2400" b="1" dirty="0"/>
              <a:t>3</a:t>
            </a:r>
            <a:r>
              <a:rPr lang="zh-CN" altLang="en-US" sz="2400" b="1" dirty="0"/>
              <a:t>：智能语音聊天机器人</a:t>
            </a:r>
          </a:p>
          <a:p>
            <a:pPr lvl="1"/>
            <a:r>
              <a:rPr lang="zh-CN" altLang="en-US" sz="1600" b="1" dirty="0"/>
              <a:t>  </a:t>
            </a:r>
            <a:r>
              <a:rPr lang="en-US" altLang="zh-CN" sz="1600" b="1" dirty="0"/>
              <a:t>11.4.1 </a:t>
            </a:r>
            <a:r>
              <a:rPr lang="zh-CN" altLang="en-US" sz="1600" b="1" dirty="0"/>
              <a:t>简单智能聊天机器人设计</a:t>
            </a:r>
          </a:p>
          <a:p>
            <a:pPr lvl="1"/>
            <a:r>
              <a:rPr lang="zh-CN" altLang="en-US" sz="1600" b="1" dirty="0"/>
              <a:t>  </a:t>
            </a:r>
            <a:r>
              <a:rPr lang="en-US" altLang="zh-CN" sz="1600" b="1" dirty="0"/>
              <a:t>11.4.2 </a:t>
            </a:r>
            <a:r>
              <a:rPr lang="zh-CN" altLang="en-US" sz="1600" b="1" dirty="0"/>
              <a:t>智能语音机器人项目开发环境的搭建</a:t>
            </a:r>
          </a:p>
          <a:p>
            <a:pPr lvl="1"/>
            <a:r>
              <a:rPr lang="zh-CN" altLang="en-US" sz="1600" b="1" dirty="0"/>
              <a:t>  </a:t>
            </a:r>
            <a:r>
              <a:rPr lang="en-US" altLang="zh-CN" sz="1600" b="1" dirty="0"/>
              <a:t>11.4.3 </a:t>
            </a:r>
            <a:r>
              <a:rPr lang="zh-CN" altLang="en-US" sz="1600" b="1" dirty="0"/>
              <a:t>录制音频文件</a:t>
            </a:r>
          </a:p>
          <a:p>
            <a:pPr lvl="1"/>
            <a:r>
              <a:rPr lang="zh-CN" altLang="en-US" sz="1600" b="1" dirty="0"/>
              <a:t>  </a:t>
            </a:r>
            <a:r>
              <a:rPr lang="en-US" altLang="zh-CN" sz="1600" b="1" dirty="0"/>
              <a:t>11.4.4 </a:t>
            </a:r>
            <a:r>
              <a:rPr lang="zh-CN" altLang="en-US" sz="1600" b="1" dirty="0"/>
              <a:t>将音频转换成文字</a:t>
            </a:r>
            <a:r>
              <a:rPr lang="en-US" altLang="zh-CN" sz="1600" b="1" dirty="0"/>
              <a:t>STT</a:t>
            </a:r>
          </a:p>
          <a:p>
            <a:pPr lvl="1"/>
            <a:r>
              <a:rPr lang="en-US" altLang="zh-CN" sz="1600" b="1" dirty="0"/>
              <a:t>  11.4.5 </a:t>
            </a:r>
            <a:r>
              <a:rPr lang="zh-CN" altLang="en-US" sz="1600" b="1" dirty="0"/>
              <a:t>文字转换成语音</a:t>
            </a:r>
          </a:p>
          <a:p>
            <a:pPr lvl="1"/>
            <a:r>
              <a:rPr lang="zh-CN" altLang="en-US" sz="1600" b="1" dirty="0"/>
              <a:t>  </a:t>
            </a:r>
            <a:r>
              <a:rPr lang="en-US" altLang="zh-CN" sz="1600" b="1" dirty="0"/>
              <a:t>11.4.6 </a:t>
            </a:r>
            <a:r>
              <a:rPr lang="zh-CN" altLang="en-US" sz="1600" b="1" dirty="0"/>
              <a:t>智能语音对话机器人</a:t>
            </a:r>
          </a:p>
        </p:txBody>
      </p:sp>
    </p:spTree>
    <p:extLst>
      <p:ext uri="{BB962C8B-B14F-4D97-AF65-F5344CB8AC3E}">
        <p14:creationId xmlns:p14="http://schemas.microsoft.com/office/powerpoint/2010/main" val="4217491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normAutofit/>
          </a:bodyPr>
          <a:lstStyle/>
          <a:p>
            <a:r>
              <a:rPr lang="en-US" altLang="zh-CN" sz="2800" dirty="0"/>
              <a:t>5. </a:t>
            </a:r>
            <a:r>
              <a:rPr lang="zh-CN" altLang="zh-CN" sz="2800" dirty="0"/>
              <a:t>选取距离最小的</a:t>
            </a:r>
            <a:r>
              <a:rPr lang="en-US" altLang="zh-CN" sz="2800" dirty="0"/>
              <a:t>k</a:t>
            </a:r>
            <a:r>
              <a:rPr lang="zh-CN" altLang="zh-CN" sz="2800" dirty="0"/>
              <a:t>个样本</a:t>
            </a:r>
          </a:p>
          <a:p>
            <a:pPr marL="400050" lvl="1" indent="0">
              <a:buNone/>
            </a:pPr>
            <a:r>
              <a:rPr lang="en-US" altLang="zh-CN" sz="2400" dirty="0"/>
              <a:t> </a:t>
            </a:r>
            <a:endParaRPr lang="zh-CN" altLang="zh-CN" sz="2400" dirty="0"/>
          </a:p>
          <a:p>
            <a:pPr marL="400050" lvl="1" indent="0">
              <a:buNone/>
            </a:pPr>
            <a:r>
              <a:rPr lang="zh-CN" altLang="zh-CN" sz="2400" dirty="0"/>
              <a:t>这里取</a:t>
            </a:r>
            <a:r>
              <a:rPr lang="en-US" altLang="zh-CN" sz="2400" dirty="0"/>
              <a:t>k=5</a:t>
            </a:r>
            <a:r>
              <a:rPr lang="zh-CN" altLang="zh-CN" sz="2400" dirty="0"/>
              <a:t>；</a:t>
            </a:r>
          </a:p>
          <a:p>
            <a:pPr marL="400050" lvl="1" indent="0">
              <a:buNone/>
            </a:pPr>
            <a:r>
              <a:rPr lang="en-US" altLang="zh-CN" sz="2400" dirty="0"/>
              <a:t>KNN=KNN[:5]</a:t>
            </a:r>
            <a:endParaRPr lang="zh-CN" altLang="zh-CN" sz="2400" dirty="0"/>
          </a:p>
          <a:p>
            <a:pPr marL="400050" lvl="1" indent="0">
              <a:buNone/>
            </a:pPr>
            <a:r>
              <a:rPr lang="en-US" altLang="zh-CN" sz="2400" dirty="0"/>
              <a:t> </a:t>
            </a:r>
            <a:endParaRPr lang="zh-CN" altLang="zh-CN" sz="2400" dirty="0"/>
          </a:p>
          <a:p>
            <a:pPr marL="400050" lvl="1" indent="0">
              <a:buNone/>
            </a:pPr>
            <a:r>
              <a:rPr lang="zh-CN" altLang="zh-CN" sz="2400" dirty="0"/>
              <a:t>其输出结果为：</a:t>
            </a:r>
          </a:p>
          <a:p>
            <a:pPr marL="800100" lvl="2" indent="0">
              <a:buNone/>
            </a:pPr>
            <a:r>
              <a:rPr lang="en-US" altLang="zh-CN" sz="2000" dirty="0"/>
              <a:t>[['</a:t>
            </a:r>
            <a:r>
              <a:rPr lang="zh-CN" altLang="zh-CN" sz="2000" dirty="0"/>
              <a:t>我的特工爷爷</a:t>
            </a:r>
            <a:r>
              <a:rPr lang="en-US" altLang="zh-CN" sz="2000" dirty="0"/>
              <a:t>', 17.49], </a:t>
            </a:r>
            <a:endParaRPr lang="zh-CN" altLang="zh-CN" sz="2000" dirty="0"/>
          </a:p>
          <a:p>
            <a:pPr marL="800100" lvl="2" indent="0">
              <a:buNone/>
            </a:pPr>
            <a:r>
              <a:rPr lang="en-US" altLang="zh-CN" sz="2000" dirty="0"/>
              <a:t>['</a:t>
            </a:r>
            <a:r>
              <a:rPr lang="zh-CN" altLang="zh-CN" sz="2000" dirty="0"/>
              <a:t>美人鱼</a:t>
            </a:r>
            <a:r>
              <a:rPr lang="en-US" altLang="zh-CN" sz="2000" dirty="0"/>
              <a:t>', 18.55], </a:t>
            </a:r>
            <a:endParaRPr lang="zh-CN" altLang="zh-CN" sz="2000" dirty="0"/>
          </a:p>
          <a:p>
            <a:pPr marL="800100" lvl="2" indent="0">
              <a:buNone/>
            </a:pPr>
            <a:r>
              <a:rPr lang="en-US" altLang="zh-CN" sz="2000" dirty="0"/>
              <a:t>['</a:t>
            </a:r>
            <a:r>
              <a:rPr lang="zh-CN" altLang="zh-CN" sz="2000" dirty="0"/>
              <a:t>功夫熊猫</a:t>
            </a:r>
            <a:r>
              <a:rPr lang="en-US" altLang="zh-CN" sz="2000" dirty="0"/>
              <a:t>3', 21.47], </a:t>
            </a:r>
            <a:endParaRPr lang="zh-CN" altLang="zh-CN" sz="2000" dirty="0"/>
          </a:p>
          <a:p>
            <a:pPr marL="800100" lvl="2" indent="0">
              <a:buNone/>
            </a:pPr>
            <a:r>
              <a:rPr lang="en-US" altLang="zh-CN" sz="2000" dirty="0"/>
              <a:t>['</a:t>
            </a:r>
            <a:r>
              <a:rPr lang="zh-CN" altLang="zh-CN" sz="2000" dirty="0"/>
              <a:t>宝贝当家</a:t>
            </a:r>
            <a:r>
              <a:rPr lang="en-US" altLang="zh-CN" sz="2000" dirty="0"/>
              <a:t>', 23.43], </a:t>
            </a:r>
            <a:endParaRPr lang="zh-CN" altLang="zh-CN" sz="2000" dirty="0"/>
          </a:p>
          <a:p>
            <a:pPr marL="800100" lvl="2" indent="0">
              <a:buNone/>
            </a:pPr>
            <a:r>
              <a:rPr lang="en-US" altLang="zh-CN" sz="2000" dirty="0"/>
              <a:t>['</a:t>
            </a:r>
            <a:r>
              <a:rPr lang="zh-CN" altLang="zh-CN" sz="2000" dirty="0"/>
              <a:t>澳门风云</a:t>
            </a:r>
            <a:r>
              <a:rPr lang="en-US" altLang="zh-CN" sz="2000" dirty="0"/>
              <a:t>3', 32.14]]</a:t>
            </a:r>
            <a:endParaRPr lang="zh-CN" altLang="zh-CN" sz="2000" dirty="0"/>
          </a:p>
        </p:txBody>
      </p:sp>
    </p:spTree>
    <p:extLst>
      <p:ext uri="{BB962C8B-B14F-4D97-AF65-F5344CB8AC3E}">
        <p14:creationId xmlns:p14="http://schemas.microsoft.com/office/powerpoint/2010/main" val="469375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normAutofit fontScale="85000" lnSpcReduction="10000"/>
          </a:bodyPr>
          <a:lstStyle/>
          <a:p>
            <a:r>
              <a:rPr lang="en-US" altLang="zh-CN" sz="2800" dirty="0"/>
              <a:t>6. </a:t>
            </a:r>
            <a:r>
              <a:rPr lang="zh-CN" altLang="zh-CN" sz="2800" dirty="0"/>
              <a:t>确定前</a:t>
            </a:r>
            <a:r>
              <a:rPr lang="en-US" altLang="zh-CN" sz="2800" dirty="0"/>
              <a:t>k</a:t>
            </a:r>
            <a:r>
              <a:rPr lang="zh-CN" altLang="zh-CN" sz="2800" dirty="0"/>
              <a:t>个样本所在类别出现的频率，并输出出现频率最高的类别</a:t>
            </a:r>
          </a:p>
          <a:p>
            <a:pPr marL="0" indent="0">
              <a:buNone/>
            </a:pPr>
            <a:r>
              <a:rPr lang="en-US" altLang="zh-CN" sz="2800" dirty="0"/>
              <a:t> </a:t>
            </a:r>
            <a:endParaRPr lang="zh-CN" altLang="zh-CN" sz="2800" dirty="0" smtClean="0"/>
          </a:p>
          <a:p>
            <a:pPr marL="800100" lvl="2" indent="0">
              <a:buNone/>
            </a:pPr>
            <a:r>
              <a:rPr lang="en-US" altLang="zh-CN" sz="2600" dirty="0" smtClean="0"/>
              <a:t>labels = {"</a:t>
            </a:r>
            <a:r>
              <a:rPr lang="zh-CN" altLang="zh-CN" sz="2600" dirty="0" smtClean="0"/>
              <a:t>喜剧片</a:t>
            </a:r>
            <a:r>
              <a:rPr lang="en-US" altLang="zh-CN" sz="2600" dirty="0" smtClean="0"/>
              <a:t>":0,"</a:t>
            </a:r>
            <a:r>
              <a:rPr lang="zh-CN" altLang="zh-CN" sz="2600" dirty="0" smtClean="0"/>
              <a:t>动作片</a:t>
            </a:r>
            <a:r>
              <a:rPr lang="en-US" altLang="zh-CN" sz="2600" dirty="0" smtClean="0"/>
              <a:t>":0,"</a:t>
            </a:r>
            <a:r>
              <a:rPr lang="zh-CN" altLang="zh-CN" sz="2600" dirty="0" smtClean="0"/>
              <a:t>爱情片</a:t>
            </a:r>
            <a:r>
              <a:rPr lang="en-US" altLang="zh-CN" sz="2600" dirty="0" smtClean="0"/>
              <a:t>":0}</a:t>
            </a:r>
            <a:endParaRPr lang="zh-CN" altLang="zh-CN" sz="2600" dirty="0" smtClean="0"/>
          </a:p>
          <a:p>
            <a:pPr marL="800100" lvl="2" indent="0">
              <a:buNone/>
            </a:pPr>
            <a:r>
              <a:rPr lang="en-US" altLang="zh-CN" sz="2600" dirty="0" smtClean="0"/>
              <a:t>for </a:t>
            </a:r>
            <a:r>
              <a:rPr lang="en-US" altLang="zh-CN" sz="2600" dirty="0"/>
              <a:t>sin KNN:</a:t>
            </a:r>
            <a:endParaRPr lang="zh-CN" altLang="zh-CN" sz="2600" dirty="0"/>
          </a:p>
          <a:p>
            <a:pPr marL="800100" lvl="2" indent="0">
              <a:buNone/>
            </a:pPr>
            <a:r>
              <a:rPr lang="en-US" altLang="zh-CN" sz="2600" dirty="0"/>
              <a:t>    label = </a:t>
            </a:r>
            <a:r>
              <a:rPr lang="en-US" altLang="zh-CN" sz="2600" dirty="0" err="1"/>
              <a:t>movie_data</a:t>
            </a:r>
            <a:r>
              <a:rPr lang="en-US" altLang="zh-CN" sz="2600" dirty="0"/>
              <a:t>[s[0]]</a:t>
            </a:r>
            <a:endParaRPr lang="zh-CN" altLang="zh-CN" sz="2600" dirty="0"/>
          </a:p>
          <a:p>
            <a:pPr marL="800100" lvl="2" indent="0">
              <a:buNone/>
            </a:pPr>
            <a:r>
              <a:rPr lang="en-US" altLang="zh-CN" sz="2600" dirty="0"/>
              <a:t>    labels[label[3]] += 1</a:t>
            </a:r>
            <a:endParaRPr lang="zh-CN" altLang="zh-CN" sz="2600" dirty="0"/>
          </a:p>
          <a:p>
            <a:pPr marL="800100" lvl="2" indent="0">
              <a:buNone/>
            </a:pPr>
            <a:r>
              <a:rPr lang="en-US" altLang="zh-CN" sz="2600" dirty="0"/>
              <a:t>labels =sorted(</a:t>
            </a:r>
            <a:r>
              <a:rPr lang="en-US" altLang="zh-CN" sz="2600" dirty="0" err="1"/>
              <a:t>labels.items</a:t>
            </a:r>
            <a:r>
              <a:rPr lang="en-US" altLang="zh-CN" sz="2600" dirty="0"/>
              <a:t>(),key=</a:t>
            </a:r>
            <a:r>
              <a:rPr lang="en-US" altLang="zh-CN" sz="2600" dirty="0" err="1"/>
              <a:t>lambdal</a:t>
            </a:r>
            <a:r>
              <a:rPr lang="en-US" altLang="zh-CN" sz="2600" dirty="0"/>
              <a:t>: l[1],reverse=True)</a:t>
            </a:r>
            <a:endParaRPr lang="zh-CN" altLang="zh-CN" sz="2600" dirty="0"/>
          </a:p>
          <a:p>
            <a:pPr marL="800100" lvl="2" indent="0">
              <a:buNone/>
            </a:pPr>
            <a:r>
              <a:rPr lang="en-US" altLang="zh-CN" sz="2600" dirty="0"/>
              <a:t>print(</a:t>
            </a:r>
            <a:r>
              <a:rPr lang="en-US" altLang="zh-CN" sz="2600" dirty="0" err="1"/>
              <a:t>labels,labels</a:t>
            </a:r>
            <a:r>
              <a:rPr lang="en-US" altLang="zh-CN" sz="2600" dirty="0"/>
              <a:t>[0][0],</a:t>
            </a:r>
            <a:r>
              <a:rPr lang="en-US" altLang="zh-CN" sz="2600" dirty="0" err="1"/>
              <a:t>sep</a:t>
            </a:r>
            <a:r>
              <a:rPr lang="en-US" altLang="zh-CN" sz="2600" dirty="0"/>
              <a:t>='\n</a:t>
            </a:r>
            <a:r>
              <a:rPr lang="en-US" altLang="zh-CN" sz="2600" dirty="0" smtClean="0"/>
              <a:t>')</a:t>
            </a:r>
            <a:endParaRPr lang="zh-CN" altLang="zh-CN" sz="2600" dirty="0" smtClean="0"/>
          </a:p>
          <a:p>
            <a:r>
              <a:rPr lang="en-US" altLang="zh-CN" sz="2800" dirty="0" smtClean="0"/>
              <a:t> </a:t>
            </a:r>
            <a:endParaRPr lang="zh-CN" altLang="zh-CN" sz="2800" dirty="0" smtClean="0"/>
          </a:p>
          <a:p>
            <a:r>
              <a:rPr lang="zh-CN" altLang="zh-CN" sz="2800" dirty="0" smtClean="0"/>
              <a:t>输出</a:t>
            </a:r>
            <a:r>
              <a:rPr lang="zh-CN" altLang="zh-CN" sz="2800" dirty="0"/>
              <a:t>结果：</a:t>
            </a:r>
          </a:p>
          <a:p>
            <a:pPr marL="400050" lvl="1" indent="0">
              <a:buNone/>
            </a:pPr>
            <a:r>
              <a:rPr lang="en-US" altLang="zh-CN" sz="2400" dirty="0" smtClean="0"/>
              <a:t>    </a:t>
            </a:r>
            <a:r>
              <a:rPr lang="en-US" altLang="zh-CN" sz="2400" dirty="0"/>
              <a:t>[('</a:t>
            </a:r>
            <a:r>
              <a:rPr lang="zh-CN" altLang="zh-CN" sz="2400" dirty="0"/>
              <a:t>喜剧片</a:t>
            </a:r>
            <a:r>
              <a:rPr lang="en-US" altLang="zh-CN" sz="2400" dirty="0"/>
              <a:t>', 4), ('</a:t>
            </a:r>
            <a:r>
              <a:rPr lang="zh-CN" altLang="zh-CN" sz="2400" dirty="0"/>
              <a:t>动作片</a:t>
            </a:r>
            <a:r>
              <a:rPr lang="en-US" altLang="zh-CN" sz="2400" dirty="0"/>
              <a:t>', 1), ('</a:t>
            </a:r>
            <a:r>
              <a:rPr lang="zh-CN" altLang="zh-CN" sz="2400" dirty="0"/>
              <a:t>爱情片</a:t>
            </a:r>
            <a:r>
              <a:rPr lang="en-US" altLang="zh-CN" sz="2400" dirty="0"/>
              <a:t>', 0)]</a:t>
            </a:r>
            <a:endParaRPr lang="zh-CN" altLang="zh-CN" sz="2400" dirty="0"/>
          </a:p>
          <a:p>
            <a:pPr marL="0" indent="0">
              <a:buNone/>
            </a:pPr>
            <a:r>
              <a:rPr lang="en-US" altLang="zh-CN" sz="2800" dirty="0"/>
              <a:t> </a:t>
            </a:r>
            <a:endParaRPr lang="zh-CN" altLang="zh-CN" sz="2800" dirty="0"/>
          </a:p>
          <a:p>
            <a:r>
              <a:rPr lang="zh-CN" altLang="zh-CN" sz="2800" dirty="0"/>
              <a:t>因此，得到结论：</a:t>
            </a:r>
          </a:p>
          <a:p>
            <a:pPr marL="400050" lvl="1" indent="0">
              <a:buNone/>
            </a:pPr>
            <a:r>
              <a:rPr lang="en-US" altLang="zh-CN" sz="2400" dirty="0"/>
              <a:t>    </a:t>
            </a:r>
            <a:r>
              <a:rPr lang="zh-CN" altLang="zh-CN" sz="2400" dirty="0"/>
              <a:t>电影《唐人街探案》为</a:t>
            </a:r>
            <a:r>
              <a:rPr lang="zh-CN" altLang="zh-CN" sz="2400" dirty="0" smtClean="0"/>
              <a:t>喜剧片</a:t>
            </a:r>
            <a:r>
              <a:rPr lang="zh-CN" altLang="en-US" sz="2000" dirty="0" smtClean="0"/>
              <a:t></a:t>
            </a:r>
            <a:r>
              <a:rPr lang="zh-CN" altLang="en-US" sz="2000" dirty="0"/>
              <a:t>	</a:t>
            </a:r>
            <a:endParaRPr lang="zh-CN" altLang="zh-CN" sz="2000" dirty="0" smtClean="0"/>
          </a:p>
        </p:txBody>
      </p:sp>
    </p:spTree>
    <p:extLst>
      <p:ext uri="{BB962C8B-B14F-4D97-AF65-F5344CB8AC3E}">
        <p14:creationId xmlns:p14="http://schemas.microsoft.com/office/powerpoint/2010/main" val="644022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904656"/>
          </a:xfrm>
        </p:spPr>
        <p:txBody>
          <a:bodyPr>
            <a:normAutofit/>
          </a:bodyPr>
          <a:lstStyle/>
          <a:p>
            <a:r>
              <a:rPr lang="en-US" altLang="zh-CN" sz="2800" dirty="0"/>
              <a:t>7. </a:t>
            </a:r>
            <a:r>
              <a:rPr lang="zh-CN" altLang="zh-CN" sz="2800" dirty="0"/>
              <a:t>完整</a:t>
            </a:r>
            <a:r>
              <a:rPr lang="zh-CN" altLang="zh-CN" sz="2800" dirty="0" smtClean="0"/>
              <a:t>程序</a:t>
            </a:r>
          </a:p>
          <a:p>
            <a:pPr marL="400050" lvl="1" indent="0">
              <a:buNone/>
            </a:pPr>
            <a:r>
              <a:rPr lang="en-US" altLang="zh-CN" sz="2000" dirty="0"/>
              <a:t>import math</a:t>
            </a:r>
            <a:endParaRPr lang="zh-CN" altLang="zh-CN" sz="2000" dirty="0"/>
          </a:p>
          <a:p>
            <a:pPr marL="400050" lvl="1" indent="0">
              <a:buNone/>
            </a:pPr>
            <a:r>
              <a:rPr lang="en-US" altLang="zh-CN" sz="2200" dirty="0" err="1"/>
              <a:t>movie_data</a:t>
            </a:r>
            <a:r>
              <a:rPr lang="en-US" altLang="zh-CN" sz="2200" dirty="0"/>
              <a:t> = {"</a:t>
            </a:r>
            <a:r>
              <a:rPr lang="zh-CN" altLang="zh-CN" sz="2200" dirty="0"/>
              <a:t>宝贝当家</a:t>
            </a:r>
            <a:r>
              <a:rPr lang="en-US" altLang="zh-CN" sz="2200" dirty="0"/>
              <a:t>": [45, 2, 9, "</a:t>
            </a:r>
            <a:r>
              <a:rPr lang="zh-CN" altLang="zh-CN" sz="2200" dirty="0"/>
              <a:t>喜剧片</a:t>
            </a:r>
            <a:r>
              <a:rPr lang="en-US" altLang="zh-CN" sz="2200" dirty="0"/>
              <a:t>"],</a:t>
            </a:r>
            <a:endParaRPr lang="zh-CN" altLang="zh-CN" sz="2200" dirty="0"/>
          </a:p>
          <a:p>
            <a:pPr marL="400050" lvl="1" indent="0">
              <a:buNone/>
            </a:pPr>
            <a:r>
              <a:rPr lang="en-US" altLang="zh-CN" sz="2200" dirty="0"/>
              <a:t>              "</a:t>
            </a:r>
            <a:r>
              <a:rPr lang="zh-CN" altLang="zh-CN" sz="2200" dirty="0"/>
              <a:t>美人鱼</a:t>
            </a:r>
            <a:r>
              <a:rPr lang="en-US" altLang="zh-CN" sz="2200" dirty="0"/>
              <a:t>": [21, 17, 5, "</a:t>
            </a:r>
            <a:r>
              <a:rPr lang="zh-CN" altLang="zh-CN" sz="2200" dirty="0"/>
              <a:t>喜剧片</a:t>
            </a:r>
            <a:r>
              <a:rPr lang="en-US" altLang="zh-CN" sz="2200" dirty="0"/>
              <a:t>"],</a:t>
            </a:r>
            <a:endParaRPr lang="zh-CN" altLang="zh-CN" sz="2200" dirty="0"/>
          </a:p>
          <a:p>
            <a:pPr marL="400050" lvl="1" indent="0">
              <a:buNone/>
            </a:pPr>
            <a:r>
              <a:rPr lang="en-US" altLang="zh-CN" sz="2200" dirty="0"/>
              <a:t>              "</a:t>
            </a:r>
            <a:r>
              <a:rPr lang="zh-CN" altLang="zh-CN" sz="2200" dirty="0"/>
              <a:t>澳门风云</a:t>
            </a:r>
            <a:r>
              <a:rPr lang="en-US" altLang="zh-CN" sz="2200" dirty="0"/>
              <a:t>3": [54, 9, 11, "</a:t>
            </a:r>
            <a:r>
              <a:rPr lang="zh-CN" altLang="zh-CN" sz="2200" dirty="0"/>
              <a:t>喜剧片</a:t>
            </a:r>
            <a:r>
              <a:rPr lang="en-US" altLang="zh-CN" sz="2200" dirty="0"/>
              <a:t>"],</a:t>
            </a:r>
            <a:endParaRPr lang="zh-CN" altLang="zh-CN" sz="2200" dirty="0"/>
          </a:p>
          <a:p>
            <a:pPr marL="400050" lvl="1" indent="0">
              <a:buNone/>
            </a:pPr>
            <a:r>
              <a:rPr lang="en-US" altLang="zh-CN" sz="2200" dirty="0"/>
              <a:t>              "</a:t>
            </a:r>
            <a:r>
              <a:rPr lang="zh-CN" altLang="zh-CN" sz="2200" dirty="0"/>
              <a:t>功夫熊猫</a:t>
            </a:r>
            <a:r>
              <a:rPr lang="en-US" altLang="zh-CN" sz="2200" dirty="0"/>
              <a:t>3": [39, 0, 31, "</a:t>
            </a:r>
            <a:r>
              <a:rPr lang="zh-CN" altLang="zh-CN" sz="2200" dirty="0"/>
              <a:t>喜剧片</a:t>
            </a:r>
            <a:r>
              <a:rPr lang="en-US" altLang="zh-CN" sz="2200" dirty="0"/>
              <a:t>"],</a:t>
            </a:r>
            <a:endParaRPr lang="zh-CN" altLang="zh-CN" sz="2200" dirty="0"/>
          </a:p>
          <a:p>
            <a:pPr marL="400050" lvl="1" indent="0">
              <a:buNone/>
            </a:pPr>
            <a:r>
              <a:rPr lang="en-US" altLang="zh-CN" sz="2200" dirty="0"/>
              <a:t>              "</a:t>
            </a:r>
            <a:r>
              <a:rPr lang="zh-CN" altLang="zh-CN" sz="2200" dirty="0"/>
              <a:t>谍影重重</a:t>
            </a:r>
            <a:r>
              <a:rPr lang="en-US" altLang="zh-CN" sz="2200" dirty="0"/>
              <a:t>": [5, 2, 57, "</a:t>
            </a:r>
            <a:r>
              <a:rPr lang="zh-CN" altLang="zh-CN" sz="2200" dirty="0"/>
              <a:t>动作片</a:t>
            </a:r>
            <a:r>
              <a:rPr lang="en-US" altLang="zh-CN" sz="2200" dirty="0"/>
              <a:t>"],</a:t>
            </a:r>
            <a:endParaRPr lang="zh-CN" altLang="zh-CN" sz="2200" dirty="0"/>
          </a:p>
          <a:p>
            <a:pPr marL="400050" lvl="1" indent="0">
              <a:buNone/>
            </a:pPr>
            <a:r>
              <a:rPr lang="en-US" altLang="zh-CN" sz="2200" dirty="0"/>
              <a:t>              "</a:t>
            </a:r>
            <a:r>
              <a:rPr lang="zh-CN" altLang="zh-CN" sz="2200" dirty="0"/>
              <a:t>叶问</a:t>
            </a:r>
            <a:r>
              <a:rPr lang="en-US" altLang="zh-CN" sz="2200" dirty="0"/>
              <a:t>3": [3, 2, 65, "</a:t>
            </a:r>
            <a:r>
              <a:rPr lang="zh-CN" altLang="zh-CN" sz="2200" dirty="0"/>
              <a:t>动作片</a:t>
            </a:r>
            <a:r>
              <a:rPr lang="en-US" altLang="zh-CN" sz="2200" dirty="0"/>
              <a:t>"],</a:t>
            </a:r>
            <a:endParaRPr lang="zh-CN" altLang="zh-CN" sz="2200" dirty="0"/>
          </a:p>
          <a:p>
            <a:pPr marL="400050" lvl="1" indent="0">
              <a:buNone/>
            </a:pPr>
            <a:r>
              <a:rPr lang="en-US" altLang="zh-CN" sz="2200" dirty="0"/>
              <a:t>              "</a:t>
            </a:r>
            <a:r>
              <a:rPr lang="zh-CN" altLang="zh-CN" sz="2200" dirty="0"/>
              <a:t>伦敦陷落</a:t>
            </a:r>
            <a:r>
              <a:rPr lang="en-US" altLang="zh-CN" sz="2200" dirty="0"/>
              <a:t>": [2, 3, 55, "</a:t>
            </a:r>
            <a:r>
              <a:rPr lang="zh-CN" altLang="zh-CN" sz="2200" dirty="0"/>
              <a:t>动作片</a:t>
            </a:r>
            <a:r>
              <a:rPr lang="en-US" altLang="zh-CN" sz="2200" dirty="0"/>
              <a:t>"],</a:t>
            </a:r>
            <a:endParaRPr lang="zh-CN" altLang="zh-CN" sz="2200" dirty="0"/>
          </a:p>
          <a:p>
            <a:pPr marL="400050" lvl="1" indent="0">
              <a:buNone/>
            </a:pPr>
            <a:r>
              <a:rPr lang="en-US" altLang="zh-CN" sz="2200" dirty="0"/>
              <a:t>              "</a:t>
            </a:r>
            <a:r>
              <a:rPr lang="zh-CN" altLang="zh-CN" sz="2200" dirty="0"/>
              <a:t>我的特工爷爷</a:t>
            </a:r>
            <a:r>
              <a:rPr lang="en-US" altLang="zh-CN" sz="2200" dirty="0"/>
              <a:t>": [6, 4, 21, "</a:t>
            </a:r>
            <a:r>
              <a:rPr lang="zh-CN" altLang="zh-CN" sz="2200" dirty="0"/>
              <a:t>动作片</a:t>
            </a:r>
            <a:r>
              <a:rPr lang="en-US" altLang="zh-CN" sz="2200" dirty="0"/>
              <a:t>"],</a:t>
            </a:r>
            <a:endParaRPr lang="zh-CN" altLang="zh-CN" sz="2200" dirty="0"/>
          </a:p>
          <a:p>
            <a:pPr marL="400050" lvl="1" indent="0">
              <a:buNone/>
            </a:pPr>
            <a:r>
              <a:rPr lang="en-US" altLang="zh-CN" sz="2200" dirty="0"/>
              <a:t>              "</a:t>
            </a:r>
            <a:r>
              <a:rPr lang="zh-CN" altLang="zh-CN" sz="2200" dirty="0"/>
              <a:t>奔爱</a:t>
            </a:r>
            <a:r>
              <a:rPr lang="en-US" altLang="zh-CN" sz="2200" dirty="0"/>
              <a:t>": [7, 46, 4, "</a:t>
            </a:r>
            <a:r>
              <a:rPr lang="zh-CN" altLang="zh-CN" sz="2200" dirty="0"/>
              <a:t>爱情片</a:t>
            </a:r>
            <a:r>
              <a:rPr lang="en-US" altLang="zh-CN" sz="2200" dirty="0"/>
              <a:t>"],</a:t>
            </a:r>
            <a:endParaRPr lang="zh-CN" altLang="zh-CN" sz="2200" dirty="0"/>
          </a:p>
          <a:p>
            <a:pPr marL="400050" lvl="1" indent="0">
              <a:buNone/>
            </a:pPr>
            <a:r>
              <a:rPr lang="en-US" altLang="zh-CN" sz="2200" dirty="0"/>
              <a:t>              "</a:t>
            </a:r>
            <a:r>
              <a:rPr lang="zh-CN" altLang="zh-CN" sz="2200" dirty="0"/>
              <a:t>夜孔雀</a:t>
            </a:r>
            <a:r>
              <a:rPr lang="en-US" altLang="zh-CN" sz="2200" dirty="0"/>
              <a:t>": [9, 39, 8, "</a:t>
            </a:r>
            <a:r>
              <a:rPr lang="zh-CN" altLang="zh-CN" sz="2200" dirty="0"/>
              <a:t>爱情片</a:t>
            </a:r>
            <a:r>
              <a:rPr lang="en-US" altLang="zh-CN" sz="2200" dirty="0"/>
              <a:t>"],</a:t>
            </a:r>
            <a:endParaRPr lang="zh-CN" altLang="zh-CN" sz="2200" dirty="0"/>
          </a:p>
          <a:p>
            <a:pPr marL="400050" lvl="1" indent="0">
              <a:buNone/>
            </a:pPr>
            <a:r>
              <a:rPr lang="en-US" altLang="zh-CN" sz="2200" dirty="0"/>
              <a:t>              "</a:t>
            </a:r>
            <a:r>
              <a:rPr lang="zh-CN" altLang="zh-CN" sz="2200" dirty="0"/>
              <a:t>代理情人</a:t>
            </a:r>
            <a:r>
              <a:rPr lang="en-US" altLang="zh-CN" sz="2200" dirty="0"/>
              <a:t>": [9, 38, 2, "</a:t>
            </a:r>
            <a:r>
              <a:rPr lang="zh-CN" altLang="zh-CN" sz="2200" dirty="0"/>
              <a:t>爱情片</a:t>
            </a:r>
            <a:r>
              <a:rPr lang="en-US" altLang="zh-CN" sz="2200" dirty="0"/>
              <a:t>"],</a:t>
            </a:r>
            <a:endParaRPr lang="zh-CN" altLang="zh-CN" sz="2200" dirty="0"/>
          </a:p>
          <a:p>
            <a:pPr marL="400050" lvl="1" indent="0">
              <a:buNone/>
            </a:pPr>
            <a:r>
              <a:rPr lang="en-US" altLang="zh-CN" sz="2200" dirty="0"/>
              <a:t>              "</a:t>
            </a:r>
            <a:r>
              <a:rPr lang="zh-CN" altLang="zh-CN" sz="2200" dirty="0"/>
              <a:t>新步步惊心</a:t>
            </a:r>
            <a:r>
              <a:rPr lang="en-US" altLang="zh-CN" sz="2200" dirty="0"/>
              <a:t>": [8, 34, 17, "</a:t>
            </a:r>
            <a:r>
              <a:rPr lang="zh-CN" altLang="zh-CN" sz="2200" dirty="0"/>
              <a:t>爱情片</a:t>
            </a:r>
            <a:r>
              <a:rPr lang="en-US" altLang="zh-CN" sz="2200" dirty="0" smtClean="0"/>
              <a:t>"] }</a:t>
            </a:r>
            <a:endParaRPr lang="zh-CN" altLang="zh-CN" sz="4800" dirty="0" smtClean="0"/>
          </a:p>
        </p:txBody>
      </p:sp>
    </p:spTree>
    <p:extLst>
      <p:ext uri="{BB962C8B-B14F-4D97-AF65-F5344CB8AC3E}">
        <p14:creationId xmlns:p14="http://schemas.microsoft.com/office/powerpoint/2010/main" val="644022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normAutofit/>
          </a:bodyPr>
          <a:lstStyle/>
          <a:p>
            <a:pPr marL="400050" lvl="1" indent="0">
              <a:buNone/>
            </a:pPr>
            <a:r>
              <a:rPr lang="en-US" altLang="zh-CN" sz="2400" dirty="0"/>
              <a:t># </a:t>
            </a:r>
            <a:r>
              <a:rPr lang="zh-CN" altLang="zh-CN" sz="2400" dirty="0"/>
              <a:t>测试样本</a:t>
            </a:r>
            <a:r>
              <a:rPr lang="en-US" altLang="zh-CN" sz="2400" dirty="0"/>
              <a:t>  </a:t>
            </a:r>
            <a:r>
              <a:rPr lang="zh-CN" altLang="zh-CN" sz="2400" dirty="0"/>
              <a:t>唐人街探案</a:t>
            </a:r>
            <a:r>
              <a:rPr lang="en-US" altLang="zh-CN" sz="2400" dirty="0"/>
              <a:t>": [23, 3, 17, "</a:t>
            </a:r>
            <a:r>
              <a:rPr lang="zh-CN" altLang="zh-CN" sz="2400" dirty="0"/>
              <a:t>？片</a:t>
            </a:r>
            <a:r>
              <a:rPr lang="en-US" altLang="zh-CN" sz="2400" dirty="0"/>
              <a:t>"]</a:t>
            </a:r>
            <a:endParaRPr lang="zh-CN" altLang="zh-CN" sz="2400" dirty="0"/>
          </a:p>
          <a:p>
            <a:pPr marL="400050" lvl="1" indent="0">
              <a:buNone/>
            </a:pPr>
            <a:r>
              <a:rPr lang="en-US" altLang="zh-CN" sz="2400" dirty="0"/>
              <a:t>#</a:t>
            </a:r>
            <a:r>
              <a:rPr lang="zh-CN" altLang="zh-CN" sz="2400" dirty="0"/>
              <a:t>下面为求与数据集中所有数据的距离代码：</a:t>
            </a:r>
          </a:p>
          <a:p>
            <a:pPr marL="400050" lvl="1" indent="0">
              <a:buNone/>
            </a:pPr>
            <a:r>
              <a:rPr lang="en-US" altLang="zh-CN" sz="2400" dirty="0"/>
              <a:t>x = [23, 3, 17]</a:t>
            </a:r>
            <a:endParaRPr lang="zh-CN" altLang="zh-CN" sz="2400" dirty="0"/>
          </a:p>
          <a:p>
            <a:pPr marL="400050" lvl="1" indent="0">
              <a:buNone/>
            </a:pPr>
            <a:r>
              <a:rPr lang="en-US" altLang="zh-CN" sz="2400" dirty="0"/>
              <a:t>KNN = []</a:t>
            </a:r>
            <a:endParaRPr lang="zh-CN" altLang="zh-CN" sz="2400" dirty="0"/>
          </a:p>
          <a:p>
            <a:pPr marL="400050" lvl="1" indent="0">
              <a:buNone/>
            </a:pPr>
            <a:r>
              <a:rPr lang="en-US" altLang="zh-CN" sz="2400" dirty="0"/>
              <a:t>for key, v in </a:t>
            </a:r>
            <a:r>
              <a:rPr lang="en-US" altLang="zh-CN" sz="2400" dirty="0" err="1"/>
              <a:t>movie_data.items</a:t>
            </a:r>
            <a:r>
              <a:rPr lang="en-US" altLang="zh-CN" sz="2400" dirty="0"/>
              <a:t>():</a:t>
            </a:r>
            <a:endParaRPr lang="zh-CN" altLang="zh-CN" sz="2400" dirty="0"/>
          </a:p>
          <a:p>
            <a:pPr marL="400050" lvl="1" indent="0">
              <a:buNone/>
            </a:pPr>
            <a:r>
              <a:rPr lang="en-US" altLang="zh-CN" sz="2400" dirty="0"/>
              <a:t>    d = </a:t>
            </a:r>
            <a:r>
              <a:rPr lang="en-US" altLang="zh-CN" sz="2400" dirty="0" err="1"/>
              <a:t>math.sqrt</a:t>
            </a:r>
            <a:r>
              <a:rPr lang="en-US" altLang="zh-CN" sz="2400" dirty="0"/>
              <a:t>((x[0] - v[0]) ** 2 + (x[1] - v[1]) ** 2 + (x[2] - v[2]) ** 2)</a:t>
            </a:r>
            <a:endParaRPr lang="zh-CN" altLang="zh-CN" sz="2400" dirty="0"/>
          </a:p>
          <a:p>
            <a:pPr marL="400050" lvl="1" indent="0">
              <a:buNone/>
            </a:pPr>
            <a:r>
              <a:rPr lang="en-US" altLang="zh-CN" sz="2400" dirty="0"/>
              <a:t>    </a:t>
            </a:r>
            <a:r>
              <a:rPr lang="en-US" altLang="zh-CN" sz="2400" dirty="0" err="1"/>
              <a:t>KNN.append</a:t>
            </a:r>
            <a:r>
              <a:rPr lang="en-US" altLang="zh-CN" sz="2400" dirty="0"/>
              <a:t>([key, round(d, 2)])</a:t>
            </a:r>
            <a:endParaRPr lang="zh-CN" altLang="zh-CN" sz="2400" dirty="0"/>
          </a:p>
          <a:p>
            <a:pPr marL="400050" lvl="1" indent="0">
              <a:buNone/>
            </a:pPr>
            <a:r>
              <a:rPr lang="en-US" altLang="zh-CN" sz="2400" dirty="0"/>
              <a:t> </a:t>
            </a:r>
            <a:endParaRPr lang="zh-CN" altLang="zh-CN" sz="2400" dirty="0"/>
          </a:p>
          <a:p>
            <a:pPr marL="400050" lvl="1" indent="0">
              <a:buNone/>
            </a:pPr>
            <a:r>
              <a:rPr lang="en-US" altLang="zh-CN" sz="2400" dirty="0"/>
              <a:t># </a:t>
            </a:r>
            <a:r>
              <a:rPr lang="zh-CN" altLang="zh-CN" sz="2400" dirty="0"/>
              <a:t>输出所用电影到 唐人街探案的距离</a:t>
            </a:r>
          </a:p>
          <a:p>
            <a:pPr marL="400050" lvl="1" indent="0">
              <a:buNone/>
            </a:pPr>
            <a:r>
              <a:rPr lang="en-US" altLang="zh-CN" sz="2400" dirty="0"/>
              <a:t>print(KNN)</a:t>
            </a:r>
            <a:endParaRPr lang="zh-CN" altLang="zh-CN" sz="2400" dirty="0"/>
          </a:p>
        </p:txBody>
      </p:sp>
    </p:spTree>
    <p:extLst>
      <p:ext uri="{BB962C8B-B14F-4D97-AF65-F5344CB8AC3E}">
        <p14:creationId xmlns:p14="http://schemas.microsoft.com/office/powerpoint/2010/main" val="644022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normAutofit lnSpcReduction="10000"/>
          </a:bodyPr>
          <a:lstStyle/>
          <a:p>
            <a:pPr marL="800100" lvl="2" indent="0">
              <a:buNone/>
            </a:pPr>
            <a:r>
              <a:rPr lang="en-US" altLang="zh-CN" sz="2000" dirty="0"/>
              <a:t>#</a:t>
            </a:r>
            <a:r>
              <a:rPr lang="zh-CN" altLang="zh-CN" sz="2000" dirty="0"/>
              <a:t>按照距离大小进行递增排序</a:t>
            </a:r>
          </a:p>
          <a:p>
            <a:pPr marL="800100" lvl="2" indent="0">
              <a:buNone/>
            </a:pPr>
            <a:r>
              <a:rPr lang="en-US" altLang="zh-CN" sz="2000" dirty="0" err="1"/>
              <a:t>KNN.sort</a:t>
            </a:r>
            <a:r>
              <a:rPr lang="en-US" altLang="zh-CN" sz="2000" dirty="0"/>
              <a:t>(key=lambda dis: dis[1])</a:t>
            </a:r>
            <a:endParaRPr lang="zh-CN" altLang="zh-CN" sz="2000" dirty="0"/>
          </a:p>
          <a:p>
            <a:pPr marL="800100" lvl="2" indent="0">
              <a:buNone/>
            </a:pPr>
            <a:r>
              <a:rPr lang="en-US" altLang="zh-CN" sz="2000" dirty="0"/>
              <a:t> </a:t>
            </a:r>
            <a:endParaRPr lang="zh-CN" altLang="zh-CN" sz="2000" dirty="0"/>
          </a:p>
          <a:p>
            <a:pPr marL="800100" lvl="2" indent="0">
              <a:buNone/>
            </a:pPr>
            <a:r>
              <a:rPr lang="en-US" altLang="zh-CN" sz="2000" dirty="0"/>
              <a:t>#</a:t>
            </a:r>
            <a:r>
              <a:rPr lang="zh-CN" altLang="zh-CN" sz="2000" dirty="0"/>
              <a:t>选取距离最小的</a:t>
            </a:r>
            <a:r>
              <a:rPr lang="en-US" altLang="zh-CN" sz="2000" dirty="0"/>
              <a:t>k</a:t>
            </a:r>
            <a:r>
              <a:rPr lang="zh-CN" altLang="zh-CN" sz="2000" dirty="0"/>
              <a:t>个样本，这里取</a:t>
            </a:r>
            <a:r>
              <a:rPr lang="en-US" altLang="zh-CN" sz="2000" dirty="0"/>
              <a:t>k=5</a:t>
            </a:r>
            <a:r>
              <a:rPr lang="zh-CN" altLang="zh-CN" sz="2000" dirty="0"/>
              <a:t>；</a:t>
            </a:r>
          </a:p>
          <a:p>
            <a:pPr marL="800100" lvl="2" indent="0">
              <a:buNone/>
            </a:pPr>
            <a:r>
              <a:rPr lang="en-US" altLang="zh-CN" sz="2000" dirty="0"/>
              <a:t>KNN=KNN[:5]</a:t>
            </a:r>
            <a:endParaRPr lang="zh-CN" altLang="zh-CN" sz="2000" dirty="0"/>
          </a:p>
          <a:p>
            <a:pPr marL="800100" lvl="2" indent="0">
              <a:buNone/>
            </a:pPr>
            <a:r>
              <a:rPr lang="en-US" altLang="zh-CN" sz="2000" dirty="0"/>
              <a:t>print(KNN)</a:t>
            </a:r>
            <a:endParaRPr lang="zh-CN" altLang="zh-CN" sz="2000" dirty="0"/>
          </a:p>
          <a:p>
            <a:pPr marL="800100" lvl="2" indent="0">
              <a:buNone/>
            </a:pPr>
            <a:r>
              <a:rPr lang="en-US" altLang="zh-CN" sz="2000" dirty="0"/>
              <a:t> </a:t>
            </a:r>
            <a:endParaRPr lang="zh-CN" altLang="zh-CN" sz="2000" dirty="0"/>
          </a:p>
          <a:p>
            <a:pPr marL="800100" lvl="2" indent="0">
              <a:buNone/>
            </a:pPr>
            <a:r>
              <a:rPr lang="en-US" altLang="zh-CN" sz="2000" dirty="0"/>
              <a:t>#</a:t>
            </a:r>
            <a:r>
              <a:rPr lang="zh-CN" altLang="zh-CN" sz="2000" dirty="0"/>
              <a:t>确定前</a:t>
            </a:r>
            <a:r>
              <a:rPr lang="en-US" altLang="zh-CN" sz="2000" dirty="0"/>
              <a:t>k</a:t>
            </a:r>
            <a:r>
              <a:rPr lang="zh-CN" altLang="zh-CN" sz="2000" dirty="0"/>
              <a:t>个样本所在类别出现的频率，并输出出现频率最高的类别</a:t>
            </a:r>
          </a:p>
          <a:p>
            <a:pPr marL="800100" lvl="2" indent="0">
              <a:buNone/>
            </a:pPr>
            <a:r>
              <a:rPr lang="en-US" altLang="zh-CN" sz="2000" dirty="0"/>
              <a:t>labels = {"</a:t>
            </a:r>
            <a:r>
              <a:rPr lang="zh-CN" altLang="zh-CN" sz="2000" dirty="0"/>
              <a:t>喜剧片</a:t>
            </a:r>
            <a:r>
              <a:rPr lang="en-US" altLang="zh-CN" sz="2000" dirty="0"/>
              <a:t>":0,"</a:t>
            </a:r>
            <a:r>
              <a:rPr lang="zh-CN" altLang="zh-CN" sz="2000" dirty="0"/>
              <a:t>动作片</a:t>
            </a:r>
            <a:r>
              <a:rPr lang="en-US" altLang="zh-CN" sz="2000" dirty="0"/>
              <a:t>":0,"</a:t>
            </a:r>
            <a:r>
              <a:rPr lang="zh-CN" altLang="zh-CN" sz="2000" dirty="0"/>
              <a:t>爱情片</a:t>
            </a:r>
            <a:r>
              <a:rPr lang="en-US" altLang="zh-CN" sz="2000" dirty="0"/>
              <a:t>":0}</a:t>
            </a:r>
            <a:endParaRPr lang="zh-CN" altLang="zh-CN" sz="2000" dirty="0"/>
          </a:p>
          <a:p>
            <a:pPr marL="800100" lvl="2" indent="0">
              <a:buNone/>
            </a:pPr>
            <a:r>
              <a:rPr lang="en-US" altLang="zh-CN" sz="2000" dirty="0"/>
              <a:t>for s in KNN:</a:t>
            </a:r>
            <a:endParaRPr lang="zh-CN" altLang="zh-CN" sz="2000" dirty="0"/>
          </a:p>
          <a:p>
            <a:pPr marL="800100" lvl="2" indent="0">
              <a:buNone/>
            </a:pPr>
            <a:r>
              <a:rPr lang="en-US" altLang="zh-CN" sz="2000" dirty="0"/>
              <a:t>    label = </a:t>
            </a:r>
            <a:r>
              <a:rPr lang="en-US" altLang="zh-CN" sz="2000" dirty="0" err="1"/>
              <a:t>movie_data</a:t>
            </a:r>
            <a:r>
              <a:rPr lang="en-US" altLang="zh-CN" sz="2000" dirty="0"/>
              <a:t>[s[0]]</a:t>
            </a:r>
            <a:endParaRPr lang="zh-CN" altLang="zh-CN" sz="2000" dirty="0"/>
          </a:p>
          <a:p>
            <a:pPr marL="800100" lvl="2" indent="0">
              <a:buNone/>
            </a:pPr>
            <a:r>
              <a:rPr lang="en-US" altLang="zh-CN" sz="2000" dirty="0"/>
              <a:t>    labels[label[3]] += 1</a:t>
            </a:r>
            <a:endParaRPr lang="zh-CN" altLang="zh-CN" sz="2000" dirty="0"/>
          </a:p>
          <a:p>
            <a:pPr marL="800100" lvl="2" indent="0">
              <a:buNone/>
            </a:pPr>
            <a:r>
              <a:rPr lang="en-US" altLang="zh-CN" sz="2000" dirty="0"/>
              <a:t>labels =sorted(</a:t>
            </a:r>
            <a:r>
              <a:rPr lang="en-US" altLang="zh-CN" sz="2000" dirty="0" err="1"/>
              <a:t>labels.items</a:t>
            </a:r>
            <a:r>
              <a:rPr lang="en-US" altLang="zh-CN" sz="2000" dirty="0"/>
              <a:t>(),key=lambda l: l[1],reverse=True)</a:t>
            </a:r>
            <a:endParaRPr lang="zh-CN" altLang="zh-CN" sz="2000" dirty="0"/>
          </a:p>
          <a:p>
            <a:pPr marL="800100" lvl="2" indent="0">
              <a:buNone/>
            </a:pPr>
            <a:r>
              <a:rPr lang="en-US" altLang="zh-CN" sz="2000" dirty="0"/>
              <a:t>print(</a:t>
            </a:r>
            <a:r>
              <a:rPr lang="en-US" altLang="zh-CN" sz="2000" dirty="0" err="1"/>
              <a:t>labels,labels</a:t>
            </a:r>
            <a:r>
              <a:rPr lang="en-US" altLang="zh-CN" sz="2000" dirty="0"/>
              <a:t>[0][0],</a:t>
            </a:r>
            <a:r>
              <a:rPr lang="en-US" altLang="zh-CN" sz="2000" dirty="0" err="1"/>
              <a:t>sep</a:t>
            </a:r>
            <a:r>
              <a:rPr lang="en-US" altLang="zh-CN" sz="2000" dirty="0"/>
              <a:t>='\n')</a:t>
            </a:r>
            <a:endParaRPr lang="zh-CN" altLang="zh-CN" sz="2000" dirty="0"/>
          </a:p>
          <a:p>
            <a:pPr marL="400050" lvl="1" indent="0">
              <a:buNone/>
            </a:pPr>
            <a:r>
              <a:rPr lang="zh-CN" altLang="en-US" sz="2400" dirty="0" smtClean="0"/>
              <a:t></a:t>
            </a:r>
            <a:r>
              <a:rPr lang="zh-CN" altLang="en-US" sz="2400" dirty="0"/>
              <a:t>	</a:t>
            </a:r>
            <a:endParaRPr lang="zh-CN" altLang="zh-CN" sz="2400" dirty="0" smtClean="0"/>
          </a:p>
        </p:txBody>
      </p:sp>
    </p:spTree>
    <p:extLst>
      <p:ext uri="{BB962C8B-B14F-4D97-AF65-F5344CB8AC3E}">
        <p14:creationId xmlns:p14="http://schemas.microsoft.com/office/powerpoint/2010/main" val="2983106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348880"/>
            <a:ext cx="8229600" cy="2088232"/>
          </a:xfrm>
        </p:spPr>
        <p:txBody>
          <a:bodyPr>
            <a:noAutofit/>
          </a:bodyPr>
          <a:lstStyle/>
          <a:p>
            <a:pPr>
              <a:lnSpc>
                <a:spcPct val="150000"/>
              </a:lnSpc>
            </a:pPr>
            <a:r>
              <a:rPr lang="en-US" altLang="zh-CN" b="1" dirty="0"/>
              <a:t>11.2 </a:t>
            </a:r>
            <a:r>
              <a:rPr lang="en-US" altLang="zh-CN" b="1" dirty="0" smtClean="0"/>
              <a:t>  </a:t>
            </a:r>
            <a:r>
              <a:rPr lang="zh-CN" altLang="zh-CN" b="1" dirty="0" smtClean="0"/>
              <a:t>机器学习</a:t>
            </a:r>
            <a:r>
              <a:rPr lang="zh-CN" altLang="zh-CN" b="1" dirty="0"/>
              <a:t>案例</a:t>
            </a:r>
            <a:r>
              <a:rPr lang="en-US" altLang="zh-CN" b="1" dirty="0"/>
              <a:t>1:</a:t>
            </a:r>
            <a:r>
              <a:rPr lang="en-US" altLang="zh-CN" dirty="0"/>
              <a:t> </a:t>
            </a:r>
            <a:r>
              <a:rPr lang="en-US" altLang="zh-CN" dirty="0" smtClean="0"/>
              <a:t/>
            </a:r>
            <a:br>
              <a:rPr lang="en-US" altLang="zh-CN" dirty="0" smtClean="0"/>
            </a:br>
            <a:r>
              <a:rPr lang="zh-CN" altLang="zh-CN" b="1" dirty="0" smtClean="0"/>
              <a:t>信贷审核</a:t>
            </a:r>
            <a:endParaRPr lang="zh-CN" altLang="en-US" dirty="0"/>
          </a:p>
        </p:txBody>
      </p:sp>
    </p:spTree>
    <p:extLst>
      <p:ext uri="{BB962C8B-B14F-4D97-AF65-F5344CB8AC3E}">
        <p14:creationId xmlns:p14="http://schemas.microsoft.com/office/powerpoint/2010/main" val="2424391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zh-CN" sz="3600" dirty="0"/>
              <a:t>【例</a:t>
            </a:r>
            <a:r>
              <a:rPr lang="en-US" altLang="zh-CN" sz="3600" dirty="0"/>
              <a:t>11-3</a:t>
            </a:r>
            <a:r>
              <a:rPr lang="zh-CN" altLang="zh-CN" sz="3600" dirty="0"/>
              <a:t>】应用机器学习的决策树算法，自动完成信贷审核</a:t>
            </a:r>
            <a:r>
              <a:rPr lang="zh-CN" altLang="zh-CN" sz="3600" dirty="0" smtClean="0"/>
              <a:t>。</a:t>
            </a:r>
            <a:endParaRPr lang="zh-CN" altLang="en-US" sz="3600" dirty="0"/>
          </a:p>
        </p:txBody>
      </p:sp>
      <p:sp>
        <p:nvSpPr>
          <p:cNvPr id="3" name="内容占位符 2"/>
          <p:cNvSpPr>
            <a:spLocks noGrp="1"/>
          </p:cNvSpPr>
          <p:nvPr>
            <p:ph idx="1"/>
          </p:nvPr>
        </p:nvSpPr>
        <p:spPr/>
        <p:txBody>
          <a:bodyPr/>
          <a:lstStyle/>
          <a:p>
            <a:r>
              <a:rPr lang="en-US" altLang="zh-CN" sz="2800" b="1" dirty="0"/>
              <a:t>1. </a:t>
            </a:r>
            <a:r>
              <a:rPr lang="zh-CN" altLang="zh-CN" sz="2800" b="1" dirty="0"/>
              <a:t>决策树算法简介</a:t>
            </a:r>
            <a:endParaRPr lang="zh-CN" altLang="zh-CN" sz="2800" dirty="0"/>
          </a:p>
          <a:p>
            <a:r>
              <a:rPr lang="zh-CN" altLang="zh-CN" sz="2000" dirty="0"/>
              <a:t>决策树算法</a:t>
            </a:r>
            <a:r>
              <a:rPr lang="en-US" altLang="zh-CN" sz="2000" dirty="0"/>
              <a:t>(decision tree)</a:t>
            </a:r>
            <a:r>
              <a:rPr lang="zh-CN" altLang="zh-CN" sz="2000" dirty="0"/>
              <a:t>是一种基本的分类与回归算法。决策树又称为判定树，是运用于分类的一种树结构，其中的每个内部节点代表对某一属性的一次测试，每条边代表一个测试结果，叶节点代表某个类或类的分布。</a:t>
            </a:r>
          </a:p>
          <a:p>
            <a:r>
              <a:rPr lang="zh-CN" altLang="zh-CN" sz="2000" dirty="0"/>
              <a:t>决策树的决策过程需要从决策树的根节点开始，待测数据与决策树中的特征节点进行比较，并按照比较结果选择选择下一比较分支，直到叶子节点作为最终的决策结果。决策树中的每个节点表示对象属性的判断条件，其分支表示符合节点条件的对象。树的叶节点表示对象所属的预测结果。</a:t>
            </a:r>
          </a:p>
          <a:p>
            <a:endParaRPr lang="zh-CN" altLang="en-US" sz="2000" dirty="0"/>
          </a:p>
        </p:txBody>
      </p:sp>
    </p:spTree>
    <p:extLst>
      <p:ext uri="{BB962C8B-B14F-4D97-AF65-F5344CB8AC3E}">
        <p14:creationId xmlns:p14="http://schemas.microsoft.com/office/powerpoint/2010/main" val="788718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normAutofit/>
          </a:bodyPr>
          <a:lstStyle/>
          <a:p>
            <a:pPr marL="0" indent="0">
              <a:buNone/>
            </a:pPr>
            <a:r>
              <a:rPr lang="en-US" altLang="zh-CN" sz="2000" dirty="0"/>
              <a:t>2. </a:t>
            </a:r>
            <a:r>
              <a:rPr lang="zh-CN" altLang="en-US" sz="2000" dirty="0"/>
              <a:t>经验熵 </a:t>
            </a:r>
          </a:p>
          <a:p>
            <a:pPr marL="0" indent="0">
              <a:buNone/>
            </a:pPr>
            <a:r>
              <a:rPr lang="zh-CN" altLang="en-US" sz="2000" dirty="0"/>
              <a:t>对信息集合不确定性的度量方式称为信息熵或简称为熵。当熵中的概率由数据估计</a:t>
            </a:r>
            <a:r>
              <a:rPr lang="en-US" altLang="zh-CN" sz="2000" dirty="0"/>
              <a:t>(</a:t>
            </a:r>
            <a:r>
              <a:rPr lang="zh-CN" altLang="en-US" sz="2000" dirty="0"/>
              <a:t>特别是最大似然估计</a:t>
            </a:r>
            <a:r>
              <a:rPr lang="en-US" altLang="zh-CN" sz="2000" dirty="0"/>
              <a:t>)</a:t>
            </a:r>
            <a:r>
              <a:rPr lang="zh-CN" altLang="en-US" sz="2000" dirty="0"/>
              <a:t>得到时，所对应的熵称为经验熵。</a:t>
            </a:r>
          </a:p>
          <a:p>
            <a:pPr marL="0" indent="0">
              <a:buNone/>
            </a:pPr>
            <a:r>
              <a:rPr lang="zh-CN" altLang="en-US" sz="2000" dirty="0"/>
              <a:t>经验熵公式为：</a:t>
            </a:r>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zh-CN" altLang="en-US" sz="2000" dirty="0"/>
          </a:p>
        </p:txBody>
      </p:sp>
      <p:pic>
        <p:nvPicPr>
          <p:cNvPr id="2457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1844824"/>
            <a:ext cx="5287963" cy="217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2286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116632"/>
            <a:ext cx="5480470" cy="51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1" y="5517232"/>
            <a:ext cx="7002157"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36558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normAutofit/>
          </a:bodyPr>
          <a:lstStyle/>
          <a:p>
            <a:pPr marL="0" indent="0">
              <a:buNone/>
            </a:pPr>
            <a:r>
              <a:rPr lang="en-US" altLang="zh-CN" sz="2000" dirty="0"/>
              <a:t>3. </a:t>
            </a:r>
            <a:r>
              <a:rPr lang="zh-CN" altLang="zh-CN" sz="2000" dirty="0"/>
              <a:t>建立决策树</a:t>
            </a:r>
          </a:p>
          <a:p>
            <a:pPr marL="0" indent="0">
              <a:buNone/>
            </a:pPr>
            <a:r>
              <a:rPr lang="zh-CN" altLang="zh-CN" sz="2000" dirty="0"/>
              <a:t>建立决策树的基本思想是以信息熵为度量构造一棵熵值下降最快的树，到叶子节点处的熵值为零</a:t>
            </a:r>
            <a:r>
              <a:rPr lang="en-US" altLang="zh-CN" sz="2000" dirty="0"/>
              <a:t>, </a:t>
            </a:r>
            <a:r>
              <a:rPr lang="zh-CN" altLang="zh-CN" sz="2000" dirty="0"/>
              <a:t>需要遍历所有特征，选择信息增益最大的特征作为当前的分裂特征，一个特征的信息增益越大，表明属性对样本的熵减少的能力更强，这个属性使得数据由不确定性变成确定性的能力越强。</a:t>
            </a:r>
          </a:p>
          <a:p>
            <a:pPr marL="0" indent="0">
              <a:buNone/>
            </a:pPr>
            <a:r>
              <a:rPr lang="en-US" altLang="zh-CN" sz="2000" dirty="0"/>
              <a:t> </a:t>
            </a:r>
            <a:endParaRPr lang="zh-CN" altLang="zh-CN" sz="2000" dirty="0"/>
          </a:p>
          <a:p>
            <a:pPr marL="0" indent="0">
              <a:buNone/>
            </a:pPr>
            <a:r>
              <a:rPr lang="en-US" altLang="zh-CN" sz="2000" dirty="0"/>
              <a:t>4. </a:t>
            </a:r>
            <a:r>
              <a:rPr lang="zh-CN" altLang="zh-CN" sz="2000" dirty="0"/>
              <a:t>决策树的学习过程</a:t>
            </a:r>
            <a:r>
              <a:rPr lang="en-US" altLang="zh-CN" sz="2000" dirty="0"/>
              <a:t>  </a:t>
            </a:r>
            <a:endParaRPr lang="zh-CN" altLang="zh-CN" sz="2000" dirty="0"/>
          </a:p>
          <a:p>
            <a:pPr marL="0" indent="0">
              <a:buNone/>
            </a:pPr>
            <a:r>
              <a:rPr lang="zh-CN" altLang="zh-CN" sz="2000" dirty="0"/>
              <a:t>（</a:t>
            </a:r>
            <a:r>
              <a:rPr lang="en-US" altLang="zh-CN" sz="2000" dirty="0"/>
              <a:t>1</a:t>
            </a:r>
            <a:r>
              <a:rPr lang="zh-CN" altLang="zh-CN" sz="2000" dirty="0"/>
              <a:t>）特征选择：从训练数据的特征中选择一个特征作为当前节点的分裂标准（特征选择的标准不同产生了不同的特征决策树算法）。</a:t>
            </a:r>
          </a:p>
          <a:p>
            <a:pPr marL="0" indent="0">
              <a:buNone/>
            </a:pPr>
            <a:r>
              <a:rPr lang="zh-CN" altLang="zh-CN" sz="2000" dirty="0"/>
              <a:t>（</a:t>
            </a:r>
            <a:r>
              <a:rPr lang="en-US" altLang="zh-CN" sz="2000" dirty="0"/>
              <a:t>2</a:t>
            </a:r>
            <a:r>
              <a:rPr lang="zh-CN" altLang="zh-CN" sz="2000" dirty="0"/>
              <a:t>）决策树生成：根据所选特征评估标准，从上至下递归地生成子节点，直到数据集不可分则停止决策树停止声场。</a:t>
            </a:r>
          </a:p>
          <a:p>
            <a:pPr marL="0" indent="0">
              <a:buNone/>
            </a:pPr>
            <a:r>
              <a:rPr lang="zh-CN" altLang="zh-CN" sz="2000" dirty="0"/>
              <a:t>（</a:t>
            </a:r>
            <a:r>
              <a:rPr lang="en-US" altLang="zh-CN" sz="2000" dirty="0"/>
              <a:t>3</a:t>
            </a:r>
            <a:r>
              <a:rPr lang="zh-CN" altLang="zh-CN" sz="2000" dirty="0"/>
              <a:t>）剪枝：决策树容易过拟合，需要剪枝来缩小树的结构和规模（包括预剪枝和后剪枝）。</a:t>
            </a:r>
          </a:p>
          <a:p>
            <a:endParaRPr lang="zh-CN" altLang="en-US" sz="2000" dirty="0"/>
          </a:p>
        </p:txBody>
      </p:sp>
    </p:spTree>
    <p:extLst>
      <p:ext uri="{BB962C8B-B14F-4D97-AF65-F5344CB8AC3E}">
        <p14:creationId xmlns:p14="http://schemas.microsoft.com/office/powerpoint/2010/main" val="24667984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060848"/>
            <a:ext cx="8229600" cy="1143000"/>
          </a:xfrm>
        </p:spPr>
        <p:txBody>
          <a:bodyPr>
            <a:normAutofit/>
          </a:bodyPr>
          <a:lstStyle/>
          <a:p>
            <a:r>
              <a:rPr lang="en-US" altLang="zh-CN" b="1" dirty="0" smtClean="0"/>
              <a:t>11.1  </a:t>
            </a:r>
            <a:r>
              <a:rPr lang="zh-CN" altLang="zh-CN" b="1" dirty="0" smtClean="0"/>
              <a:t>机器学习</a:t>
            </a:r>
            <a:r>
              <a:rPr lang="zh-CN" altLang="zh-CN" b="1" dirty="0"/>
              <a:t>及其</a:t>
            </a:r>
            <a:r>
              <a:rPr lang="zh-CN" altLang="zh-CN" b="1" dirty="0" smtClean="0"/>
              <a:t>算法</a:t>
            </a:r>
            <a:endParaRPr lang="zh-CN" altLang="en-US" dirty="0"/>
          </a:p>
        </p:txBody>
      </p:sp>
    </p:spTree>
    <p:extLst>
      <p:ext uri="{BB962C8B-B14F-4D97-AF65-F5344CB8AC3E}">
        <p14:creationId xmlns:p14="http://schemas.microsoft.com/office/powerpoint/2010/main" val="4126837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229600" cy="5793507"/>
          </a:xfrm>
        </p:spPr>
        <p:txBody>
          <a:bodyPr/>
          <a:lstStyle/>
          <a:p>
            <a:pPr marL="0" indent="0">
              <a:buNone/>
            </a:pPr>
            <a:r>
              <a:rPr lang="en-US" altLang="zh-CN" sz="2400" dirty="0"/>
              <a:t>7. </a:t>
            </a:r>
            <a:r>
              <a:rPr lang="zh-CN" altLang="zh-CN" sz="2400" dirty="0"/>
              <a:t>界面程序（</a:t>
            </a:r>
            <a:r>
              <a:rPr lang="en-US" altLang="zh-CN" sz="2400" dirty="0" smtClean="0"/>
              <a:t>ex11_3.py</a:t>
            </a:r>
            <a:r>
              <a:rPr lang="zh-CN" altLang="zh-CN" sz="2400" dirty="0" smtClean="0"/>
              <a:t>）</a:t>
            </a:r>
            <a:endParaRPr lang="en-US" altLang="zh-CN" sz="2400" dirty="0" smtClean="0"/>
          </a:p>
          <a:p>
            <a:pPr marL="0" indent="0">
              <a:buNone/>
            </a:pPr>
            <a:r>
              <a:rPr lang="en-US" altLang="zh-CN" sz="2400" dirty="0" smtClean="0"/>
              <a:t>       </a:t>
            </a:r>
            <a:r>
              <a:rPr lang="zh-CN" altLang="zh-CN" sz="2000" dirty="0" smtClean="0"/>
              <a:t>程序运行</a:t>
            </a:r>
            <a:r>
              <a:rPr lang="zh-CN" altLang="zh-CN" sz="2000" dirty="0"/>
              <a:t>结果如</a:t>
            </a:r>
            <a:r>
              <a:rPr lang="zh-CN" altLang="zh-CN" sz="2000" dirty="0" smtClean="0"/>
              <a:t>图所</a:t>
            </a:r>
            <a:r>
              <a:rPr lang="zh-CN" altLang="zh-CN" sz="2000" dirty="0"/>
              <a:t>示。</a:t>
            </a:r>
          </a:p>
          <a:p>
            <a:pPr marL="0" indent="0">
              <a:buNone/>
            </a:pPr>
            <a:endParaRPr lang="zh-CN" altLang="zh-CN" sz="2400" dirty="0"/>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556792"/>
            <a:ext cx="7213670"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37511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916832"/>
            <a:ext cx="8229600" cy="2448272"/>
          </a:xfrm>
        </p:spPr>
        <p:txBody>
          <a:bodyPr>
            <a:normAutofit fontScale="90000"/>
          </a:bodyPr>
          <a:lstStyle/>
          <a:p>
            <a:pPr>
              <a:lnSpc>
                <a:spcPct val="150000"/>
              </a:lnSpc>
            </a:pPr>
            <a:r>
              <a:rPr lang="en-US" altLang="zh-CN" sz="5300" b="1" dirty="0"/>
              <a:t>11.3  </a:t>
            </a:r>
            <a:r>
              <a:rPr lang="zh-CN" altLang="zh-CN" sz="5300" b="1" dirty="0"/>
              <a:t>机器学习案例</a:t>
            </a:r>
            <a:r>
              <a:rPr lang="en-US" altLang="zh-CN" sz="5300" b="1" dirty="0"/>
              <a:t>2</a:t>
            </a:r>
            <a:r>
              <a:rPr lang="zh-CN" altLang="zh-CN" sz="5300" b="1" dirty="0" smtClean="0"/>
              <a:t>：</a:t>
            </a:r>
            <a:r>
              <a:rPr lang="en-US" altLang="zh-CN" sz="5300" b="1" dirty="0" smtClean="0"/>
              <a:t/>
            </a:r>
            <a:br>
              <a:rPr lang="en-US" altLang="zh-CN" sz="5300" b="1" dirty="0" smtClean="0"/>
            </a:br>
            <a:r>
              <a:rPr lang="zh-CN" altLang="zh-CN" sz="5300" b="1" dirty="0" smtClean="0"/>
              <a:t>人</a:t>
            </a:r>
            <a:r>
              <a:rPr lang="zh-CN" altLang="zh-CN" sz="5300" b="1" dirty="0"/>
              <a:t>脸识别</a:t>
            </a:r>
            <a:r>
              <a:rPr lang="zh-CN" altLang="zh-CN" dirty="0"/>
              <a:t/>
            </a:r>
            <a:br>
              <a:rPr lang="zh-CN" altLang="zh-CN" dirty="0"/>
            </a:br>
            <a:endParaRPr lang="zh-CN" altLang="en-US" dirty="0"/>
          </a:p>
        </p:txBody>
      </p:sp>
    </p:spTree>
    <p:extLst>
      <p:ext uri="{BB962C8B-B14F-4D97-AF65-F5344CB8AC3E}">
        <p14:creationId xmlns:p14="http://schemas.microsoft.com/office/powerpoint/2010/main" val="4074893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11.3.1  </a:t>
            </a:r>
            <a:r>
              <a:rPr lang="zh-CN" altLang="zh-CN" b="1" dirty="0"/>
              <a:t>机器学习算法</a:t>
            </a:r>
            <a:r>
              <a:rPr lang="en-US" altLang="zh-CN" b="1" dirty="0" err="1"/>
              <a:t>Dlib</a:t>
            </a:r>
            <a:r>
              <a:rPr lang="zh-CN" altLang="zh-CN" b="1" dirty="0"/>
              <a:t>框架及人脸识别</a:t>
            </a:r>
            <a:r>
              <a:rPr lang="zh-CN" altLang="zh-CN" b="1" dirty="0" smtClean="0"/>
              <a:t>模型库</a:t>
            </a:r>
            <a:endParaRPr lang="zh-CN" altLang="en-US" dirty="0"/>
          </a:p>
        </p:txBody>
      </p:sp>
      <p:sp>
        <p:nvSpPr>
          <p:cNvPr id="3" name="内容占位符 2"/>
          <p:cNvSpPr>
            <a:spLocks noGrp="1"/>
          </p:cNvSpPr>
          <p:nvPr>
            <p:ph idx="1"/>
          </p:nvPr>
        </p:nvSpPr>
        <p:spPr/>
        <p:txBody>
          <a:bodyPr>
            <a:normAutofit/>
          </a:bodyPr>
          <a:lstStyle/>
          <a:p>
            <a:r>
              <a:rPr lang="en-US" altLang="zh-CN" b="1" dirty="0"/>
              <a:t>1. </a:t>
            </a:r>
            <a:r>
              <a:rPr lang="en-US" altLang="zh-CN" b="1" dirty="0" err="1"/>
              <a:t>Dlib</a:t>
            </a:r>
            <a:r>
              <a:rPr lang="zh-CN" altLang="zh-CN" b="1" dirty="0" smtClean="0"/>
              <a:t>框架</a:t>
            </a:r>
            <a:endParaRPr lang="en-US" altLang="zh-CN" b="1" dirty="0" smtClean="0"/>
          </a:p>
          <a:p>
            <a:r>
              <a:rPr lang="zh-CN" altLang="zh-CN" sz="2400" dirty="0"/>
              <a:t>由于在安装</a:t>
            </a:r>
            <a:r>
              <a:rPr lang="en-US" altLang="zh-CN" sz="2400" dirty="0" err="1"/>
              <a:t>dlib</a:t>
            </a:r>
            <a:r>
              <a:rPr lang="zh-CN" altLang="zh-CN" sz="2400" dirty="0"/>
              <a:t>模块过程中需要对</a:t>
            </a:r>
            <a:r>
              <a:rPr lang="en-US" altLang="zh-CN" sz="2400" dirty="0"/>
              <a:t>C++</a:t>
            </a:r>
            <a:r>
              <a:rPr lang="zh-CN" altLang="zh-CN" sz="2400" dirty="0"/>
              <a:t>代码进行编译，所以安装</a:t>
            </a:r>
            <a:r>
              <a:rPr lang="en-US" altLang="zh-CN" sz="2400" dirty="0" err="1"/>
              <a:t>dlib</a:t>
            </a:r>
            <a:r>
              <a:rPr lang="zh-CN" altLang="zh-CN" sz="2400" dirty="0"/>
              <a:t>模块前要先安装好</a:t>
            </a:r>
            <a:r>
              <a:rPr lang="en-US" altLang="zh-CN" sz="2400" dirty="0"/>
              <a:t>Visual Studio 2015</a:t>
            </a:r>
            <a:r>
              <a:rPr lang="zh-CN" altLang="zh-CN" sz="2400" dirty="0"/>
              <a:t>以后版本</a:t>
            </a:r>
            <a:r>
              <a:rPr lang="zh-CN" altLang="zh-CN" sz="2400" dirty="0" smtClean="0"/>
              <a:t>。</a:t>
            </a:r>
            <a:endParaRPr lang="en-US" altLang="zh-CN" sz="2400" dirty="0" smtClean="0"/>
          </a:p>
          <a:p>
            <a:endParaRPr lang="en-US" altLang="zh-CN" sz="2400" b="1" dirty="0"/>
          </a:p>
          <a:p>
            <a:pPr marL="0" indent="0">
              <a:buNone/>
            </a:pPr>
            <a:r>
              <a:rPr lang="zh-CN" altLang="zh-CN" sz="2400" dirty="0"/>
              <a:t>（</a:t>
            </a:r>
            <a:r>
              <a:rPr lang="en-US" altLang="zh-CN" sz="2400" dirty="0"/>
              <a:t>1</a:t>
            </a:r>
            <a:r>
              <a:rPr lang="zh-CN" altLang="zh-CN" sz="2400" dirty="0"/>
              <a:t>）下载</a:t>
            </a:r>
            <a:r>
              <a:rPr lang="en-US" altLang="zh-CN" sz="2400" dirty="0" err="1"/>
              <a:t>cmake</a:t>
            </a:r>
            <a:endParaRPr lang="zh-CN" altLang="zh-CN" sz="2400" dirty="0"/>
          </a:p>
          <a:p>
            <a:pPr marL="0" indent="0">
              <a:buNone/>
            </a:pPr>
            <a:r>
              <a:rPr lang="en-US" altLang="zh-CN" sz="2400" dirty="0"/>
              <a:t>		pip install </a:t>
            </a:r>
            <a:r>
              <a:rPr lang="en-US" altLang="zh-CN" sz="2400" dirty="0" err="1"/>
              <a:t>cmake</a:t>
            </a:r>
            <a:endParaRPr lang="zh-CN" altLang="zh-CN" sz="2400" dirty="0"/>
          </a:p>
          <a:p>
            <a:pPr marL="0" indent="0">
              <a:buNone/>
            </a:pPr>
            <a:r>
              <a:rPr lang="zh-CN" altLang="zh-CN" sz="2400" dirty="0"/>
              <a:t>（</a:t>
            </a:r>
            <a:r>
              <a:rPr lang="en-US" altLang="zh-CN" sz="2400" dirty="0"/>
              <a:t>2</a:t>
            </a:r>
            <a:r>
              <a:rPr lang="zh-CN" altLang="zh-CN" sz="2400" dirty="0"/>
              <a:t>）下载</a:t>
            </a:r>
            <a:r>
              <a:rPr lang="en-US" altLang="zh-CN" sz="2400" dirty="0" err="1"/>
              <a:t>scikit</a:t>
            </a:r>
            <a:r>
              <a:rPr lang="en-US" altLang="zh-CN" sz="2400" dirty="0"/>
              <a:t>-image</a:t>
            </a:r>
            <a:endParaRPr lang="zh-CN" altLang="zh-CN" sz="2400" dirty="0"/>
          </a:p>
          <a:p>
            <a:pPr marL="0" indent="0">
              <a:buNone/>
            </a:pPr>
            <a:r>
              <a:rPr lang="en-US" altLang="zh-CN" sz="2400" dirty="0"/>
              <a:t>		pip install </a:t>
            </a:r>
            <a:r>
              <a:rPr lang="en-US" altLang="zh-CN" sz="2400" dirty="0" err="1"/>
              <a:t>scikit</a:t>
            </a:r>
            <a:r>
              <a:rPr lang="en-US" altLang="zh-CN" sz="2400" dirty="0"/>
              <a:t>-image</a:t>
            </a:r>
            <a:endParaRPr lang="zh-CN" altLang="zh-CN" sz="2400" dirty="0"/>
          </a:p>
          <a:p>
            <a:pPr marL="0" indent="0">
              <a:buNone/>
            </a:pPr>
            <a:r>
              <a:rPr lang="zh-CN" altLang="zh-CN" sz="2400" dirty="0"/>
              <a:t>（</a:t>
            </a:r>
            <a:r>
              <a:rPr lang="en-US" altLang="zh-CN" sz="2400" dirty="0"/>
              <a:t>3</a:t>
            </a:r>
            <a:r>
              <a:rPr lang="zh-CN" altLang="zh-CN" sz="2400" dirty="0"/>
              <a:t>）下载</a:t>
            </a:r>
            <a:r>
              <a:rPr lang="en-US" altLang="zh-CN" sz="2400" dirty="0" err="1"/>
              <a:t>dlib</a:t>
            </a:r>
            <a:r>
              <a:rPr lang="en-US" altLang="zh-CN" sz="2400" dirty="0"/>
              <a:t> </a:t>
            </a:r>
            <a:endParaRPr lang="zh-CN" altLang="zh-CN" sz="2400" dirty="0"/>
          </a:p>
          <a:p>
            <a:pPr marL="0" indent="0">
              <a:buNone/>
            </a:pPr>
            <a:r>
              <a:rPr lang="en-US" altLang="zh-CN" sz="2400" dirty="0"/>
              <a:t>		pip install </a:t>
            </a:r>
            <a:r>
              <a:rPr lang="en-US" altLang="zh-CN" sz="2400" dirty="0" err="1" smtClean="0"/>
              <a:t>dlib</a:t>
            </a:r>
            <a:endParaRPr lang="zh-CN" altLang="zh-CN" sz="2400" dirty="0"/>
          </a:p>
        </p:txBody>
      </p:sp>
    </p:spTree>
    <p:extLst>
      <p:ext uri="{BB962C8B-B14F-4D97-AF65-F5344CB8AC3E}">
        <p14:creationId xmlns:p14="http://schemas.microsoft.com/office/powerpoint/2010/main" val="41855364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normAutofit fontScale="92500"/>
          </a:bodyPr>
          <a:lstStyle/>
          <a:p>
            <a:r>
              <a:rPr lang="en-US" altLang="zh-CN" sz="2800" b="1" dirty="0"/>
              <a:t>2.</a:t>
            </a:r>
            <a:r>
              <a:rPr lang="en-US" altLang="zh-CN" sz="2800" dirty="0"/>
              <a:t> </a:t>
            </a:r>
            <a:r>
              <a:rPr lang="zh-CN" altLang="zh-CN" sz="2800" b="1" dirty="0"/>
              <a:t>人脸识别模型库</a:t>
            </a:r>
            <a:endParaRPr lang="zh-CN" altLang="zh-CN" sz="2800" dirty="0"/>
          </a:p>
          <a:p>
            <a:r>
              <a:rPr lang="zh-CN" altLang="zh-CN" sz="2600" dirty="0"/>
              <a:t>（</a:t>
            </a:r>
            <a:r>
              <a:rPr lang="en-US" altLang="zh-CN" sz="2600" dirty="0"/>
              <a:t>1</a:t>
            </a:r>
            <a:r>
              <a:rPr lang="zh-CN" altLang="zh-CN" sz="2600" dirty="0"/>
              <a:t>）人脸关键点检测模型</a:t>
            </a:r>
          </a:p>
          <a:p>
            <a:r>
              <a:rPr lang="en-US" altLang="zh-CN" sz="2200" dirty="0"/>
              <a:t>shape_predictor_68_face_landmarks.dat</a:t>
            </a:r>
            <a:r>
              <a:rPr lang="zh-CN" altLang="zh-CN" sz="2200" dirty="0"/>
              <a:t>是通过机器学习已经训练好的人脸关键点检测器</a:t>
            </a:r>
            <a:r>
              <a:rPr lang="en-US" altLang="zh-CN" sz="2200" dirty="0"/>
              <a:t>,</a:t>
            </a:r>
            <a:r>
              <a:rPr lang="zh-CN" altLang="zh-CN" sz="2200" dirty="0"/>
              <a:t>使用这个模型，可以很方便地检测人的脸部，并计算出人脸的特征关键点。</a:t>
            </a:r>
          </a:p>
          <a:p>
            <a:r>
              <a:rPr lang="en-US" altLang="zh-CN" sz="2600" dirty="0"/>
              <a:t> </a:t>
            </a:r>
            <a:endParaRPr lang="zh-CN" altLang="zh-CN" sz="2600" dirty="0"/>
          </a:p>
          <a:p>
            <a:r>
              <a:rPr lang="zh-CN" altLang="zh-CN" sz="2600" dirty="0"/>
              <a:t>（</a:t>
            </a:r>
            <a:r>
              <a:rPr lang="en-US" altLang="zh-CN" sz="2600" dirty="0"/>
              <a:t>2</a:t>
            </a:r>
            <a:r>
              <a:rPr lang="zh-CN" altLang="zh-CN" sz="2600" dirty="0"/>
              <a:t>）人脸识别模型</a:t>
            </a:r>
          </a:p>
          <a:p>
            <a:r>
              <a:rPr lang="en-US" altLang="zh-CN" sz="2400" dirty="0"/>
              <a:t>dlib_face_recognition_resnet_model_v1.dat</a:t>
            </a:r>
            <a:r>
              <a:rPr lang="zh-CN" altLang="zh-CN" sz="2400" dirty="0"/>
              <a:t>是已经训练好的</a:t>
            </a:r>
            <a:r>
              <a:rPr lang="en-US" altLang="zh-CN" sz="2400" dirty="0" err="1"/>
              <a:t>ResNet</a:t>
            </a:r>
            <a:r>
              <a:rPr lang="zh-CN" altLang="zh-CN" sz="2400" dirty="0"/>
              <a:t>人脸识别模型。</a:t>
            </a:r>
            <a:r>
              <a:rPr lang="en-US" altLang="zh-CN" sz="2400" dirty="0" err="1"/>
              <a:t>ResNet</a:t>
            </a:r>
            <a:r>
              <a:rPr lang="zh-CN" altLang="zh-CN" sz="2400" dirty="0"/>
              <a:t>（</a:t>
            </a:r>
            <a:r>
              <a:rPr lang="en-US" altLang="zh-CN" sz="2400" dirty="0"/>
              <a:t>Residual Neural Network</a:t>
            </a:r>
            <a:r>
              <a:rPr lang="zh-CN" altLang="zh-CN" sz="2400" dirty="0"/>
              <a:t>）是一种经机器学习训练出</a:t>
            </a:r>
            <a:r>
              <a:rPr lang="en-US" altLang="zh-CN" sz="2400" dirty="0"/>
              <a:t>152</a:t>
            </a:r>
            <a:r>
              <a:rPr lang="zh-CN" altLang="zh-CN" sz="2400" dirty="0"/>
              <a:t>层的神经网络，称为残差网络，它可以快速的加速神经网络的训练，模型的准确率也很高</a:t>
            </a:r>
            <a:r>
              <a:rPr lang="zh-CN" altLang="zh-CN" sz="2400" dirty="0" smtClean="0"/>
              <a:t>。</a:t>
            </a:r>
            <a:endParaRPr lang="en-US" altLang="zh-CN" sz="2400" dirty="0" smtClean="0"/>
          </a:p>
          <a:p>
            <a:endParaRPr lang="zh-CN" altLang="zh-CN" sz="2400" dirty="0"/>
          </a:p>
          <a:p>
            <a:r>
              <a:rPr lang="zh-CN" altLang="zh-CN" sz="2600" dirty="0" smtClean="0"/>
              <a:t>人</a:t>
            </a:r>
            <a:r>
              <a:rPr lang="zh-CN" altLang="zh-CN" sz="2600" dirty="0"/>
              <a:t>脸检测模型和人脸识别模型的下载地址为</a:t>
            </a:r>
            <a:r>
              <a:rPr lang="zh-CN" altLang="zh-CN" sz="2600" dirty="0" smtClean="0"/>
              <a:t>：</a:t>
            </a:r>
            <a:r>
              <a:rPr lang="en-US" altLang="zh-CN" sz="2600" dirty="0" smtClean="0"/>
              <a:t>    </a:t>
            </a:r>
          </a:p>
          <a:p>
            <a:pPr marL="0" indent="0">
              <a:buNone/>
            </a:pPr>
            <a:r>
              <a:rPr lang="en-US" altLang="zh-CN" sz="2600" b="1" dirty="0">
                <a:solidFill>
                  <a:srgbClr val="C00000"/>
                </a:solidFill>
              </a:rPr>
              <a:t> </a:t>
            </a:r>
            <a:r>
              <a:rPr lang="en-US" altLang="zh-CN" sz="2600" b="1" dirty="0" smtClean="0">
                <a:solidFill>
                  <a:srgbClr val="C00000"/>
                </a:solidFill>
              </a:rPr>
              <a:t>         http</a:t>
            </a:r>
            <a:r>
              <a:rPr lang="en-US" altLang="zh-CN" sz="2600" b="1" dirty="0">
                <a:solidFill>
                  <a:srgbClr val="C00000"/>
                </a:solidFill>
              </a:rPr>
              <a:t>://dlib.net/files/</a:t>
            </a:r>
            <a:endParaRPr lang="zh-CN" altLang="zh-CN" sz="2600" b="1" dirty="0">
              <a:solidFill>
                <a:srgbClr val="C00000"/>
              </a:solidFill>
            </a:endParaRPr>
          </a:p>
        </p:txBody>
      </p:sp>
    </p:spTree>
    <p:extLst>
      <p:ext uri="{BB962C8B-B14F-4D97-AF65-F5344CB8AC3E}">
        <p14:creationId xmlns:p14="http://schemas.microsoft.com/office/powerpoint/2010/main" val="29831069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r>
              <a:rPr lang="en-US" altLang="zh-CN" sz="3600" b="1" dirty="0">
                <a:latin typeface="+mn-ea"/>
                <a:ea typeface="+mn-ea"/>
              </a:rPr>
              <a:t>11.3.2  </a:t>
            </a:r>
            <a:r>
              <a:rPr lang="zh-CN" altLang="en-US" sz="3600" b="1" dirty="0">
                <a:latin typeface="+mn-ea"/>
                <a:ea typeface="+mn-ea"/>
              </a:rPr>
              <a:t>人脸检测 </a:t>
            </a:r>
          </a:p>
        </p:txBody>
      </p:sp>
      <p:sp>
        <p:nvSpPr>
          <p:cNvPr id="3" name="内容占位符 2"/>
          <p:cNvSpPr>
            <a:spLocks noGrp="1"/>
          </p:cNvSpPr>
          <p:nvPr>
            <p:ph idx="1"/>
          </p:nvPr>
        </p:nvSpPr>
        <p:spPr>
          <a:xfrm>
            <a:off x="457200" y="1052736"/>
            <a:ext cx="8229600" cy="5400600"/>
          </a:xfrm>
        </p:spPr>
        <p:txBody>
          <a:bodyPr>
            <a:normAutofit/>
          </a:bodyPr>
          <a:lstStyle/>
          <a:p>
            <a:r>
              <a:rPr lang="en-US" altLang="zh-CN" sz="2800" dirty="0"/>
              <a:t>1. </a:t>
            </a:r>
            <a:r>
              <a:rPr lang="zh-CN" altLang="en-US" sz="2800" dirty="0"/>
              <a:t>人脸脸部</a:t>
            </a:r>
            <a:r>
              <a:rPr lang="zh-CN" altLang="en-US" sz="2800" dirty="0" smtClean="0"/>
              <a:t>检测</a:t>
            </a:r>
            <a:endParaRPr lang="en-US" altLang="zh-CN" sz="2800" dirty="0" smtClean="0"/>
          </a:p>
          <a:p>
            <a:r>
              <a:rPr lang="zh-CN" altLang="zh-CN" sz="2800" dirty="0"/>
              <a:t>【例</a:t>
            </a:r>
            <a:r>
              <a:rPr lang="en-US" altLang="zh-CN" sz="2800" dirty="0"/>
              <a:t>11-4</a:t>
            </a:r>
            <a:r>
              <a:rPr lang="zh-CN" altLang="zh-CN" sz="2800" dirty="0"/>
              <a:t>】找出图像中的正向人脸，并用方框标识</a:t>
            </a:r>
            <a:r>
              <a:rPr lang="zh-CN" altLang="zh-CN" sz="2800" dirty="0" smtClean="0"/>
              <a:t>出来。</a:t>
            </a:r>
            <a:endParaRPr lang="en-US" altLang="zh-CN" sz="2800" dirty="0" smtClean="0"/>
          </a:p>
          <a:p>
            <a:r>
              <a:rPr lang="zh-CN" altLang="zh-CN" sz="2800" dirty="0"/>
              <a:t>程序设计</a:t>
            </a:r>
            <a:r>
              <a:rPr lang="zh-CN" altLang="zh-CN" sz="2800" dirty="0" smtClean="0"/>
              <a:t>步骤</a:t>
            </a:r>
            <a:r>
              <a:rPr lang="zh-CN" altLang="en-US" sz="2800" dirty="0" smtClean="0"/>
              <a:t>：</a:t>
            </a:r>
            <a:endParaRPr lang="en-US" altLang="zh-CN" sz="2800" dirty="0" smtClean="0"/>
          </a:p>
          <a:p>
            <a:endParaRPr lang="en-US" altLang="zh-CN" sz="2800" dirty="0"/>
          </a:p>
          <a:p>
            <a:endParaRPr lang="zh-CN" altLang="en-US" sz="2800" dirty="0"/>
          </a:p>
        </p:txBody>
      </p:sp>
      <p:pic>
        <p:nvPicPr>
          <p:cNvPr id="4" name="图片 3"/>
          <p:cNvPicPr/>
          <p:nvPr/>
        </p:nvPicPr>
        <p:blipFill>
          <a:blip r:embed="rId2"/>
          <a:stretch>
            <a:fillRect/>
          </a:stretch>
        </p:blipFill>
        <p:spPr>
          <a:xfrm>
            <a:off x="3347864" y="2708919"/>
            <a:ext cx="4752528" cy="3960441"/>
          </a:xfrm>
          <a:prstGeom prst="rect">
            <a:avLst/>
          </a:prstGeom>
        </p:spPr>
      </p:pic>
    </p:spTree>
    <p:extLst>
      <p:ext uri="{BB962C8B-B14F-4D97-AF65-F5344CB8AC3E}">
        <p14:creationId xmlns:p14="http://schemas.microsoft.com/office/powerpoint/2010/main" val="22070021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5937523"/>
          </a:xfrm>
        </p:spPr>
        <p:txBody>
          <a:bodyPr>
            <a:normAutofit/>
          </a:bodyPr>
          <a:lstStyle/>
          <a:p>
            <a:r>
              <a:rPr lang="zh-CN" altLang="zh-CN" sz="2400" dirty="0"/>
              <a:t>程序代码如下：</a:t>
            </a:r>
          </a:p>
          <a:p>
            <a:pPr marL="400050" lvl="1" indent="0">
              <a:buNone/>
            </a:pPr>
            <a:r>
              <a:rPr lang="en-US" altLang="zh-CN" sz="2000" dirty="0"/>
              <a:t>import </a:t>
            </a:r>
            <a:r>
              <a:rPr lang="en-US" altLang="zh-CN" sz="2000" dirty="0" err="1"/>
              <a:t>dlib</a:t>
            </a:r>
            <a:endParaRPr lang="en-US" altLang="zh-CN" sz="2000" dirty="0"/>
          </a:p>
          <a:p>
            <a:pPr marL="400050" lvl="1" indent="0">
              <a:buNone/>
            </a:pPr>
            <a:r>
              <a:rPr lang="en-US" altLang="zh-CN" sz="2000" dirty="0"/>
              <a:t>from </a:t>
            </a:r>
            <a:r>
              <a:rPr lang="en-US" altLang="zh-CN" sz="2000" dirty="0" err="1"/>
              <a:t>skimage</a:t>
            </a:r>
            <a:r>
              <a:rPr lang="en-US" altLang="zh-CN" sz="2000" dirty="0"/>
              <a:t> import </a:t>
            </a:r>
            <a:r>
              <a:rPr lang="en-US" altLang="zh-CN" sz="2000" dirty="0" err="1"/>
              <a:t>io</a:t>
            </a:r>
            <a:endParaRPr lang="en-US" altLang="zh-CN" sz="2000" dirty="0"/>
          </a:p>
          <a:p>
            <a:pPr marL="400050" lvl="1" indent="0">
              <a:buNone/>
            </a:pPr>
            <a:endParaRPr lang="en-US" altLang="zh-CN" sz="2000" dirty="0"/>
          </a:p>
          <a:p>
            <a:pPr marL="400050" lvl="1" indent="0">
              <a:buNone/>
            </a:pPr>
            <a:r>
              <a:rPr lang="en-US" altLang="zh-CN" sz="2000" dirty="0"/>
              <a:t># </a:t>
            </a:r>
            <a:r>
              <a:rPr lang="zh-CN" altLang="en-US" sz="2000" dirty="0"/>
              <a:t>使用 </a:t>
            </a:r>
            <a:r>
              <a:rPr lang="en-US" altLang="zh-CN" sz="2000" dirty="0" err="1"/>
              <a:t>Dlib</a:t>
            </a:r>
            <a:r>
              <a:rPr lang="en-US" altLang="zh-CN" sz="2000" dirty="0"/>
              <a:t> </a:t>
            </a:r>
            <a:r>
              <a:rPr lang="zh-CN" altLang="en-US" sz="2000" dirty="0"/>
              <a:t>的正面人脸检测器 </a:t>
            </a:r>
            <a:r>
              <a:rPr lang="en-US" altLang="zh-CN" sz="2000" dirty="0" err="1"/>
              <a:t>frontal_face_detector</a:t>
            </a:r>
            <a:endParaRPr lang="en-US" altLang="zh-CN" sz="2000" dirty="0"/>
          </a:p>
          <a:p>
            <a:pPr marL="400050" lvl="1" indent="0">
              <a:buNone/>
            </a:pPr>
            <a:r>
              <a:rPr lang="en-US" altLang="zh-CN" sz="2000" dirty="0"/>
              <a:t>detector = </a:t>
            </a:r>
            <a:r>
              <a:rPr lang="en-US" altLang="zh-CN" sz="2000" dirty="0" err="1"/>
              <a:t>dlib.get_frontal_face_detector</a:t>
            </a:r>
            <a:r>
              <a:rPr lang="en-US" altLang="zh-CN" sz="2000" dirty="0"/>
              <a:t>()</a:t>
            </a:r>
          </a:p>
          <a:p>
            <a:pPr marL="400050" lvl="1" indent="0">
              <a:buNone/>
            </a:pPr>
            <a:r>
              <a:rPr lang="en-US" altLang="zh-CN" sz="2000" dirty="0"/>
              <a:t># </a:t>
            </a:r>
            <a:r>
              <a:rPr lang="en-US" altLang="zh-CN" sz="2000" dirty="0" err="1"/>
              <a:t>Dlib</a:t>
            </a:r>
            <a:r>
              <a:rPr lang="en-US" altLang="zh-CN" sz="2000" dirty="0"/>
              <a:t> </a:t>
            </a:r>
            <a:r>
              <a:rPr lang="zh-CN" altLang="en-US" sz="2000" dirty="0"/>
              <a:t>的人脸检测模型</a:t>
            </a:r>
          </a:p>
          <a:p>
            <a:pPr marL="400050" lvl="1" indent="0">
              <a:buNone/>
            </a:pPr>
            <a:r>
              <a:rPr lang="en-US" altLang="zh-CN" sz="2000" dirty="0"/>
              <a:t>predictor = </a:t>
            </a:r>
            <a:r>
              <a:rPr lang="en-US" altLang="zh-CN" sz="2000" dirty="0" err="1"/>
              <a:t>dlib.shape_predictor</a:t>
            </a:r>
            <a:r>
              <a:rPr lang="en-US" altLang="zh-CN" sz="2000" dirty="0"/>
              <a:t>("shape_predictor_68_face_landmarks.dat")</a:t>
            </a:r>
          </a:p>
          <a:p>
            <a:pPr marL="400050" lvl="1" indent="0">
              <a:buNone/>
            </a:pPr>
            <a:r>
              <a:rPr lang="en-US" altLang="zh-CN" sz="2000" dirty="0"/>
              <a:t># </a:t>
            </a:r>
            <a:r>
              <a:rPr lang="zh-CN" altLang="en-US" sz="2000" dirty="0"/>
              <a:t>图片所在路径</a:t>
            </a:r>
          </a:p>
          <a:p>
            <a:pPr marL="400050" lvl="1" indent="0">
              <a:buNone/>
            </a:pPr>
            <a:r>
              <a:rPr lang="en-US" altLang="zh-CN" sz="2000" dirty="0" err="1"/>
              <a:t>img</a:t>
            </a:r>
            <a:r>
              <a:rPr lang="en-US" altLang="zh-CN" sz="2000" dirty="0"/>
              <a:t> = </a:t>
            </a:r>
            <a:r>
              <a:rPr lang="en-US" altLang="zh-CN" sz="2000" dirty="0" err="1"/>
              <a:t>io.imread</a:t>
            </a:r>
            <a:r>
              <a:rPr lang="en-US" altLang="zh-CN" sz="2000" dirty="0"/>
              <a:t>("x3.jpg")</a:t>
            </a:r>
          </a:p>
          <a:p>
            <a:pPr marL="400050" lvl="1" indent="0">
              <a:buNone/>
            </a:pPr>
            <a:r>
              <a:rPr lang="en-US" altLang="zh-CN" sz="2000" dirty="0"/>
              <a:t># </a:t>
            </a:r>
            <a:r>
              <a:rPr lang="zh-CN" altLang="en-US" sz="2000" dirty="0"/>
              <a:t>生成 </a:t>
            </a:r>
            <a:r>
              <a:rPr lang="en-US" altLang="zh-CN" sz="2000" dirty="0" err="1"/>
              <a:t>Dlib</a:t>
            </a:r>
            <a:r>
              <a:rPr lang="en-US" altLang="zh-CN" sz="2000" dirty="0"/>
              <a:t> </a:t>
            </a:r>
            <a:r>
              <a:rPr lang="zh-CN" altLang="en-US" sz="2000" dirty="0"/>
              <a:t>的图像窗口</a:t>
            </a:r>
          </a:p>
          <a:p>
            <a:pPr marL="400050" lvl="1" indent="0">
              <a:buNone/>
            </a:pPr>
            <a:r>
              <a:rPr lang="en-US" altLang="zh-CN" sz="2000" dirty="0"/>
              <a:t>win = </a:t>
            </a:r>
            <a:r>
              <a:rPr lang="en-US" altLang="zh-CN" sz="2000" dirty="0" err="1"/>
              <a:t>dlib.image_window</a:t>
            </a:r>
            <a:r>
              <a:rPr lang="en-US" altLang="zh-CN" sz="2000" dirty="0"/>
              <a:t>()</a:t>
            </a:r>
          </a:p>
          <a:p>
            <a:pPr marL="400050" lvl="1" indent="0">
              <a:buNone/>
            </a:pPr>
            <a:r>
              <a:rPr lang="en-US" altLang="zh-CN" sz="2000" dirty="0" err="1"/>
              <a:t>win.set_image</a:t>
            </a:r>
            <a:r>
              <a:rPr lang="en-US" altLang="zh-CN" sz="2000" dirty="0"/>
              <a:t>(</a:t>
            </a:r>
            <a:r>
              <a:rPr lang="en-US" altLang="zh-CN" sz="2000" dirty="0" err="1"/>
              <a:t>img</a:t>
            </a:r>
            <a:r>
              <a:rPr lang="en-US" altLang="zh-CN" sz="2000" dirty="0"/>
              <a:t>)</a:t>
            </a:r>
          </a:p>
          <a:p>
            <a:endParaRPr lang="zh-CN" altLang="en-US" sz="2400" dirty="0"/>
          </a:p>
        </p:txBody>
      </p:sp>
    </p:spTree>
    <p:extLst>
      <p:ext uri="{BB962C8B-B14F-4D97-AF65-F5344CB8AC3E}">
        <p14:creationId xmlns:p14="http://schemas.microsoft.com/office/powerpoint/2010/main" val="36735885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5937523"/>
          </a:xfrm>
        </p:spPr>
        <p:txBody>
          <a:bodyPr>
            <a:normAutofit/>
          </a:bodyPr>
          <a:lstStyle/>
          <a:p>
            <a:pPr marL="400050" lvl="1" indent="0">
              <a:buNone/>
            </a:pPr>
            <a:r>
              <a:rPr lang="en-US" altLang="zh-CN" sz="2000" dirty="0"/>
              <a:t># </a:t>
            </a:r>
            <a:r>
              <a:rPr lang="zh-CN" altLang="zh-CN" sz="2000" dirty="0"/>
              <a:t>使用</a:t>
            </a:r>
            <a:r>
              <a:rPr lang="en-US" altLang="zh-CN" sz="2000" dirty="0"/>
              <a:t> detector </a:t>
            </a:r>
            <a:r>
              <a:rPr lang="zh-CN" altLang="zh-CN" sz="2000" dirty="0"/>
              <a:t>检测器来检测图像中的人脸</a:t>
            </a:r>
          </a:p>
          <a:p>
            <a:pPr marL="400050" lvl="1" indent="0">
              <a:buNone/>
            </a:pPr>
            <a:r>
              <a:rPr lang="en-US" altLang="zh-CN" sz="2000" dirty="0"/>
              <a:t>faces = detector(</a:t>
            </a:r>
            <a:r>
              <a:rPr lang="en-US" altLang="zh-CN" sz="2000" dirty="0" err="1"/>
              <a:t>img</a:t>
            </a:r>
            <a:r>
              <a:rPr lang="en-US" altLang="zh-CN" sz="2000" dirty="0"/>
              <a:t>, 1)</a:t>
            </a:r>
            <a:endParaRPr lang="zh-CN" altLang="zh-CN" sz="2000" dirty="0"/>
          </a:p>
          <a:p>
            <a:pPr marL="400050" lvl="1" indent="0">
              <a:buNone/>
            </a:pPr>
            <a:r>
              <a:rPr lang="en-US" altLang="zh-CN" sz="2000" dirty="0"/>
              <a:t>print("</a:t>
            </a:r>
            <a:r>
              <a:rPr lang="zh-CN" altLang="zh-CN" sz="2000" dirty="0"/>
              <a:t>人脸数：</a:t>
            </a:r>
            <a:r>
              <a:rPr lang="en-US" altLang="zh-CN" sz="2000" dirty="0"/>
              <a:t>", </a:t>
            </a:r>
            <a:r>
              <a:rPr lang="en-US" altLang="zh-CN" sz="2000" dirty="0" err="1"/>
              <a:t>len</a:t>
            </a:r>
            <a:r>
              <a:rPr lang="en-US" altLang="zh-CN" sz="2000" dirty="0"/>
              <a:t>(faces))</a:t>
            </a:r>
            <a:endParaRPr lang="zh-CN" altLang="zh-CN" sz="2000" dirty="0"/>
          </a:p>
          <a:p>
            <a:pPr marL="400050" lvl="1" indent="0">
              <a:buNone/>
            </a:pPr>
            <a:r>
              <a:rPr lang="en-US" altLang="zh-CN" sz="2000" dirty="0"/>
              <a:t>for i, d in enumerate(faces):</a:t>
            </a:r>
            <a:endParaRPr lang="zh-CN" altLang="zh-CN" sz="2000" dirty="0"/>
          </a:p>
          <a:p>
            <a:pPr marL="400050" lvl="1" indent="0">
              <a:buNone/>
            </a:pPr>
            <a:r>
              <a:rPr lang="en-US" altLang="zh-CN" sz="2000" dirty="0"/>
              <a:t>    print("</a:t>
            </a:r>
            <a:r>
              <a:rPr lang="zh-CN" altLang="zh-CN" sz="2000" dirty="0"/>
              <a:t>第</a:t>
            </a:r>
            <a:r>
              <a:rPr lang="en-US" altLang="zh-CN" sz="2000" dirty="0"/>
              <a:t>", i+1, "</a:t>
            </a:r>
            <a:r>
              <a:rPr lang="zh-CN" altLang="zh-CN" sz="2000" dirty="0"/>
              <a:t>个人脸的矩形框坐标：</a:t>
            </a:r>
            <a:r>
              <a:rPr lang="en-US" altLang="zh-CN" sz="2000" dirty="0"/>
              <a:t>",</a:t>
            </a:r>
            <a:endParaRPr lang="zh-CN" altLang="zh-CN" sz="2000" dirty="0"/>
          </a:p>
          <a:p>
            <a:pPr marL="400050" lvl="1" indent="0">
              <a:buNone/>
            </a:pPr>
            <a:r>
              <a:rPr lang="en-US" altLang="zh-CN" sz="2000" dirty="0"/>
              <a:t>          "left:", </a:t>
            </a:r>
            <a:r>
              <a:rPr lang="en-US" altLang="zh-CN" sz="2000" dirty="0" err="1"/>
              <a:t>d.left</a:t>
            </a:r>
            <a:r>
              <a:rPr lang="en-US" altLang="zh-CN" sz="2000" dirty="0"/>
              <a:t>(), </a:t>
            </a:r>
            <a:endParaRPr lang="zh-CN" altLang="zh-CN" sz="2000" dirty="0"/>
          </a:p>
          <a:p>
            <a:pPr marL="400050" lvl="1" indent="0">
              <a:buNone/>
            </a:pPr>
            <a:r>
              <a:rPr lang="en-US" altLang="zh-CN" sz="2000" dirty="0"/>
              <a:t>		  "right:", </a:t>
            </a:r>
            <a:r>
              <a:rPr lang="en-US" altLang="zh-CN" sz="2000" dirty="0" err="1"/>
              <a:t>d.right</a:t>
            </a:r>
            <a:r>
              <a:rPr lang="en-US" altLang="zh-CN" sz="2000" dirty="0"/>
              <a:t>(), </a:t>
            </a:r>
            <a:endParaRPr lang="zh-CN" altLang="zh-CN" sz="2000" dirty="0"/>
          </a:p>
          <a:p>
            <a:pPr marL="400050" lvl="1" indent="0">
              <a:buNone/>
            </a:pPr>
            <a:r>
              <a:rPr lang="en-US" altLang="zh-CN" sz="2000" dirty="0"/>
              <a:t>		  "top:", </a:t>
            </a:r>
            <a:r>
              <a:rPr lang="en-US" altLang="zh-CN" sz="2000" dirty="0" err="1"/>
              <a:t>d.top</a:t>
            </a:r>
            <a:r>
              <a:rPr lang="en-US" altLang="zh-CN" sz="2000" dirty="0"/>
              <a:t>(), </a:t>
            </a:r>
            <a:endParaRPr lang="zh-CN" altLang="zh-CN" sz="2000" dirty="0"/>
          </a:p>
          <a:p>
            <a:pPr marL="400050" lvl="1" indent="0">
              <a:buNone/>
            </a:pPr>
            <a:r>
              <a:rPr lang="en-US" altLang="zh-CN" sz="2000" dirty="0"/>
              <a:t>		  "bottom:", </a:t>
            </a:r>
            <a:r>
              <a:rPr lang="en-US" altLang="zh-CN" sz="2000" dirty="0" err="1"/>
              <a:t>d.bottom</a:t>
            </a:r>
            <a:r>
              <a:rPr lang="en-US" altLang="zh-CN" sz="2000" dirty="0"/>
              <a:t>())</a:t>
            </a:r>
            <a:endParaRPr lang="zh-CN" altLang="zh-CN" sz="2000" dirty="0"/>
          </a:p>
          <a:p>
            <a:pPr marL="400050" lvl="1" indent="0">
              <a:buNone/>
            </a:pPr>
            <a:r>
              <a:rPr lang="en-US" altLang="zh-CN" sz="2000" dirty="0"/>
              <a:t># </a:t>
            </a:r>
            <a:r>
              <a:rPr lang="zh-CN" altLang="zh-CN" sz="2000" dirty="0"/>
              <a:t>绘制人脸脸部矩形框</a:t>
            </a:r>
          </a:p>
          <a:p>
            <a:pPr marL="400050" lvl="1" indent="0">
              <a:buNone/>
            </a:pPr>
            <a:r>
              <a:rPr lang="en-US" altLang="zh-CN" sz="2000" dirty="0" err="1"/>
              <a:t>win.add_overlay</a:t>
            </a:r>
            <a:r>
              <a:rPr lang="en-US" altLang="zh-CN" sz="2000" dirty="0"/>
              <a:t>(faces)</a:t>
            </a:r>
            <a:endParaRPr lang="zh-CN" altLang="zh-CN" sz="2000" dirty="0"/>
          </a:p>
          <a:p>
            <a:pPr marL="400050" lvl="1" indent="0">
              <a:buNone/>
            </a:pPr>
            <a:r>
              <a:rPr lang="en-US" altLang="zh-CN" sz="2000" dirty="0"/>
              <a:t># </a:t>
            </a:r>
            <a:r>
              <a:rPr lang="zh-CN" altLang="zh-CN" sz="2000" dirty="0"/>
              <a:t>保持图像</a:t>
            </a:r>
          </a:p>
          <a:p>
            <a:pPr marL="400050" lvl="1" indent="0">
              <a:buNone/>
            </a:pPr>
            <a:r>
              <a:rPr lang="en-US" altLang="zh-CN" sz="2000" dirty="0" err="1"/>
              <a:t>dlib.hit_enter_to_continue</a:t>
            </a:r>
            <a:r>
              <a:rPr lang="en-US" altLang="zh-CN" sz="2000" dirty="0"/>
              <a:t>()</a:t>
            </a:r>
            <a:endParaRPr lang="zh-CN" altLang="zh-CN" sz="2000" dirty="0"/>
          </a:p>
          <a:p>
            <a:endParaRPr lang="zh-CN" altLang="en-US" sz="24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8304" y="1772816"/>
            <a:ext cx="98107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3125" y="3431894"/>
            <a:ext cx="204787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8" y="5301208"/>
            <a:ext cx="441960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6876256" y="1340768"/>
            <a:ext cx="1413123" cy="43204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检测单个人：</a:t>
            </a:r>
            <a:endParaRPr lang="zh-CN" altLang="en-US" b="1" dirty="0">
              <a:solidFill>
                <a:schemeClr val="tx1"/>
              </a:solidFill>
            </a:endParaRPr>
          </a:p>
        </p:txBody>
      </p:sp>
      <p:sp>
        <p:nvSpPr>
          <p:cNvPr id="7" name="矩形 6"/>
          <p:cNvSpPr/>
          <p:nvPr/>
        </p:nvSpPr>
        <p:spPr>
          <a:xfrm>
            <a:off x="6210629" y="2924944"/>
            <a:ext cx="1413123" cy="43204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检测</a:t>
            </a:r>
            <a:r>
              <a:rPr lang="en-US" altLang="zh-CN" b="1" dirty="0" smtClean="0">
                <a:solidFill>
                  <a:schemeClr val="tx1"/>
                </a:solidFill>
              </a:rPr>
              <a:t>2</a:t>
            </a:r>
            <a:r>
              <a:rPr lang="zh-CN" altLang="en-US" b="1" dirty="0" smtClean="0">
                <a:solidFill>
                  <a:schemeClr val="tx1"/>
                </a:solidFill>
              </a:rPr>
              <a:t>人：</a:t>
            </a:r>
            <a:endParaRPr lang="zh-CN" altLang="en-US" b="1" dirty="0">
              <a:solidFill>
                <a:schemeClr val="tx1"/>
              </a:solidFill>
            </a:endParaRPr>
          </a:p>
        </p:txBody>
      </p:sp>
      <p:sp>
        <p:nvSpPr>
          <p:cNvPr id="8" name="矩形 7"/>
          <p:cNvSpPr/>
          <p:nvPr/>
        </p:nvSpPr>
        <p:spPr>
          <a:xfrm>
            <a:off x="4499992" y="4865709"/>
            <a:ext cx="1413123" cy="43204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检测</a:t>
            </a:r>
            <a:r>
              <a:rPr lang="zh-CN" altLang="en-US" b="1" dirty="0">
                <a:solidFill>
                  <a:schemeClr val="tx1"/>
                </a:solidFill>
              </a:rPr>
              <a:t>多</a:t>
            </a:r>
            <a:r>
              <a:rPr lang="zh-CN" altLang="en-US" b="1" dirty="0" smtClean="0">
                <a:solidFill>
                  <a:schemeClr val="tx1"/>
                </a:solidFill>
              </a:rPr>
              <a:t>人：</a:t>
            </a:r>
            <a:endParaRPr lang="zh-CN" altLang="en-US" b="1" dirty="0">
              <a:solidFill>
                <a:schemeClr val="tx1"/>
              </a:solidFill>
            </a:endParaRPr>
          </a:p>
        </p:txBody>
      </p:sp>
    </p:spTree>
    <p:extLst>
      <p:ext uri="{BB962C8B-B14F-4D97-AF65-F5344CB8AC3E}">
        <p14:creationId xmlns:p14="http://schemas.microsoft.com/office/powerpoint/2010/main" val="42133135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764704"/>
            <a:ext cx="8229600" cy="5616624"/>
          </a:xfrm>
        </p:spPr>
        <p:txBody>
          <a:bodyPr>
            <a:normAutofit/>
          </a:bodyPr>
          <a:lstStyle/>
          <a:p>
            <a:r>
              <a:rPr lang="en-US" altLang="zh-CN" sz="2800" dirty="0"/>
              <a:t>shape_predictor_68_face_landmarks.dat</a:t>
            </a:r>
            <a:r>
              <a:rPr lang="zh-CN" altLang="en-US" sz="2800" dirty="0"/>
              <a:t>是一个检测人脸</a:t>
            </a:r>
            <a:r>
              <a:rPr lang="en-US" altLang="zh-CN" sz="2800" dirty="0"/>
              <a:t>68</a:t>
            </a:r>
            <a:r>
              <a:rPr lang="zh-CN" altLang="en-US" sz="2800" dirty="0"/>
              <a:t>个关键点的检测器</a:t>
            </a:r>
            <a:r>
              <a:rPr lang="en-US" altLang="zh-CN" sz="2800" dirty="0"/>
              <a:t>,</a:t>
            </a:r>
            <a:r>
              <a:rPr lang="zh-CN" altLang="en-US" sz="2800" dirty="0"/>
              <a:t>应用用这个模型，可以很方便地计算出人脸的特征关键点，并绘制出人脸的脸部轮廓</a:t>
            </a:r>
            <a:r>
              <a:rPr lang="zh-CN" altLang="en-US" dirty="0" smtClean="0"/>
              <a:t>。</a:t>
            </a:r>
            <a:endParaRPr lang="en-US" altLang="zh-CN" dirty="0" smtClean="0"/>
          </a:p>
          <a:p>
            <a:endParaRPr lang="zh-CN" altLang="en-US" dirty="0"/>
          </a:p>
          <a:p>
            <a:r>
              <a:rPr lang="zh-CN" altLang="en-US" dirty="0"/>
              <a:t>    提取人脸脸部轮廓的核心语句</a:t>
            </a:r>
            <a:r>
              <a:rPr lang="zh-CN" altLang="en-US" dirty="0" smtClean="0"/>
              <a:t>为：   </a:t>
            </a:r>
            <a:endParaRPr lang="zh-CN" altLang="en-US" dirty="0"/>
          </a:p>
          <a:p>
            <a:pPr marL="1257300" lvl="3" indent="0">
              <a:buNone/>
            </a:pPr>
            <a:r>
              <a:rPr lang="en-US" altLang="zh-CN" sz="2800" dirty="0" smtClean="0"/>
              <a:t># </a:t>
            </a:r>
            <a:r>
              <a:rPr lang="zh-CN" altLang="en-US" sz="2800" dirty="0"/>
              <a:t>计算脸部轮廓关键点的位置</a:t>
            </a:r>
            <a:endParaRPr lang="en-US" altLang="zh-CN" sz="2800" dirty="0" smtClean="0"/>
          </a:p>
          <a:p>
            <a:pPr marL="1257300" lvl="3" indent="0">
              <a:buNone/>
            </a:pPr>
            <a:r>
              <a:rPr lang="en-US" altLang="zh-CN" sz="2800" dirty="0" smtClean="0"/>
              <a:t>shape </a:t>
            </a:r>
            <a:r>
              <a:rPr lang="en-US" altLang="zh-CN" sz="2800" dirty="0"/>
              <a:t>= predictor(</a:t>
            </a:r>
            <a:r>
              <a:rPr lang="en-US" altLang="zh-CN" sz="2800" dirty="0" err="1"/>
              <a:t>img</a:t>
            </a:r>
            <a:r>
              <a:rPr lang="en-US" altLang="zh-CN" sz="2800" dirty="0"/>
              <a:t>, faces[i</a:t>
            </a:r>
            <a:r>
              <a:rPr lang="en-US" altLang="zh-CN" sz="2800" dirty="0" smtClean="0"/>
              <a:t>])</a:t>
            </a:r>
          </a:p>
          <a:p>
            <a:pPr marL="1257300" lvl="3" indent="0">
              <a:buNone/>
            </a:pPr>
            <a:r>
              <a:rPr lang="en-US" altLang="zh-CN" sz="2800" dirty="0"/>
              <a:t># </a:t>
            </a:r>
            <a:r>
              <a:rPr lang="zh-CN" altLang="en-US" sz="2800" dirty="0"/>
              <a:t>绘制脸部</a:t>
            </a:r>
            <a:r>
              <a:rPr lang="zh-CN" altLang="en-US" sz="2800" dirty="0" smtClean="0"/>
              <a:t>轮廓线</a:t>
            </a:r>
            <a:endParaRPr lang="en-US" altLang="zh-CN" sz="2800" dirty="0" smtClean="0"/>
          </a:p>
          <a:p>
            <a:pPr marL="1257300" lvl="3" indent="0">
              <a:buNone/>
            </a:pPr>
            <a:r>
              <a:rPr lang="en-US" altLang="zh-CN" sz="2800" dirty="0" err="1" smtClean="0"/>
              <a:t>win.add_overlay</a:t>
            </a:r>
            <a:r>
              <a:rPr lang="en-US" altLang="zh-CN" sz="2800" dirty="0" smtClean="0"/>
              <a:t>(shape)</a:t>
            </a:r>
            <a:endParaRPr lang="zh-CN" altLang="en-US" sz="2800" dirty="0"/>
          </a:p>
          <a:p>
            <a:endParaRPr lang="zh-CN" altLang="en-US" dirty="0"/>
          </a:p>
          <a:p>
            <a:endParaRPr lang="zh-CN" altLang="en-US" dirty="0"/>
          </a:p>
        </p:txBody>
      </p:sp>
    </p:spTree>
    <p:extLst>
      <p:ext uri="{BB962C8B-B14F-4D97-AF65-F5344CB8AC3E}">
        <p14:creationId xmlns:p14="http://schemas.microsoft.com/office/powerpoint/2010/main" val="29064672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16632"/>
            <a:ext cx="8229600" cy="634082"/>
          </a:xfrm>
        </p:spPr>
        <p:txBody>
          <a:bodyPr>
            <a:normAutofit/>
          </a:bodyPr>
          <a:lstStyle/>
          <a:p>
            <a:r>
              <a:rPr lang="zh-CN" altLang="zh-CN" sz="2800" dirty="0"/>
              <a:t>【</a:t>
            </a:r>
            <a:r>
              <a:rPr lang="en-US" altLang="zh-CN" sz="2800" dirty="0"/>
              <a:t>11-5</a:t>
            </a:r>
            <a:r>
              <a:rPr lang="zh-CN" altLang="zh-CN" sz="2800" dirty="0"/>
              <a:t>】在例</a:t>
            </a:r>
            <a:r>
              <a:rPr lang="en-US" altLang="zh-CN" sz="2800" dirty="0"/>
              <a:t>11-4</a:t>
            </a:r>
            <a:r>
              <a:rPr lang="zh-CN" altLang="zh-CN" sz="2800" dirty="0"/>
              <a:t>的基础上，绘制脸部轮廓线</a:t>
            </a:r>
            <a:r>
              <a:rPr lang="zh-CN" altLang="zh-CN" sz="2800" dirty="0" smtClean="0"/>
              <a:t>。</a:t>
            </a:r>
            <a:endParaRPr lang="zh-CN" altLang="en-US" sz="2800" dirty="0"/>
          </a:p>
        </p:txBody>
      </p:sp>
      <p:sp>
        <p:nvSpPr>
          <p:cNvPr id="3" name="内容占位符 2"/>
          <p:cNvSpPr>
            <a:spLocks noGrp="1"/>
          </p:cNvSpPr>
          <p:nvPr>
            <p:ph idx="1"/>
          </p:nvPr>
        </p:nvSpPr>
        <p:spPr>
          <a:xfrm>
            <a:off x="457200" y="836712"/>
            <a:ext cx="8229600" cy="5289451"/>
          </a:xfrm>
        </p:spPr>
        <p:txBody>
          <a:bodyPr>
            <a:normAutofit fontScale="85000" lnSpcReduction="20000"/>
          </a:bodyPr>
          <a:lstStyle/>
          <a:p>
            <a:r>
              <a:rPr lang="en-US" altLang="zh-CN" sz="2400" dirty="0"/>
              <a:t>import </a:t>
            </a:r>
            <a:r>
              <a:rPr lang="en-US" altLang="zh-CN" sz="2400" dirty="0" err="1"/>
              <a:t>dlib</a:t>
            </a:r>
            <a:endParaRPr lang="zh-CN" altLang="zh-CN" sz="2400" dirty="0"/>
          </a:p>
          <a:p>
            <a:r>
              <a:rPr lang="en-US" altLang="zh-CN" sz="2400" dirty="0"/>
              <a:t>from </a:t>
            </a:r>
            <a:r>
              <a:rPr lang="en-US" altLang="zh-CN" sz="2400" dirty="0" err="1"/>
              <a:t>skimage</a:t>
            </a:r>
            <a:r>
              <a:rPr lang="en-US" altLang="zh-CN" sz="2400" dirty="0"/>
              <a:t> import </a:t>
            </a:r>
            <a:r>
              <a:rPr lang="en-US" altLang="zh-CN" sz="2400" dirty="0" err="1"/>
              <a:t>io</a:t>
            </a:r>
            <a:endParaRPr lang="zh-CN" altLang="zh-CN" sz="2400" dirty="0"/>
          </a:p>
          <a:p>
            <a:r>
              <a:rPr lang="en-US" altLang="zh-CN" sz="2400" dirty="0"/>
              <a:t> </a:t>
            </a:r>
            <a:endParaRPr lang="zh-CN" altLang="zh-CN" sz="2400" dirty="0"/>
          </a:p>
          <a:p>
            <a:r>
              <a:rPr lang="en-US" altLang="zh-CN" sz="2400" dirty="0"/>
              <a:t>detector = </a:t>
            </a:r>
            <a:r>
              <a:rPr lang="en-US" altLang="zh-CN" sz="2400" dirty="0" err="1"/>
              <a:t>dlib.get_frontal_face_detector</a:t>
            </a:r>
            <a:r>
              <a:rPr lang="en-US" altLang="zh-CN" sz="2400" dirty="0"/>
              <a:t>()</a:t>
            </a:r>
            <a:endParaRPr lang="zh-CN" altLang="zh-CN" sz="2400" dirty="0"/>
          </a:p>
          <a:p>
            <a:r>
              <a:rPr lang="en-US" altLang="zh-CN" sz="2400" dirty="0"/>
              <a:t>predictor = </a:t>
            </a:r>
            <a:r>
              <a:rPr lang="en-US" altLang="zh-CN" sz="2400" dirty="0" err="1"/>
              <a:t>dlib.shape_predictor</a:t>
            </a:r>
            <a:r>
              <a:rPr lang="en-US" altLang="zh-CN" sz="2400" dirty="0"/>
              <a:t>("shape_predictor_68_face_landmarks.dat")</a:t>
            </a:r>
            <a:endParaRPr lang="zh-CN" altLang="zh-CN" sz="2400" dirty="0"/>
          </a:p>
          <a:p>
            <a:r>
              <a:rPr lang="en-US" altLang="zh-CN" sz="2400" dirty="0" err="1"/>
              <a:t>img</a:t>
            </a:r>
            <a:r>
              <a:rPr lang="en-US" altLang="zh-CN" sz="2400" dirty="0"/>
              <a:t> = </a:t>
            </a:r>
            <a:r>
              <a:rPr lang="en-US" altLang="zh-CN" sz="2400" dirty="0" err="1"/>
              <a:t>io.imread</a:t>
            </a:r>
            <a:r>
              <a:rPr lang="en-US" altLang="zh-CN" sz="2400" dirty="0"/>
              <a:t>("zsm1.jpg")</a:t>
            </a:r>
            <a:endParaRPr lang="zh-CN" altLang="zh-CN" sz="2400" dirty="0"/>
          </a:p>
          <a:p>
            <a:r>
              <a:rPr lang="en-US" altLang="zh-CN" sz="2400" dirty="0"/>
              <a:t>win = </a:t>
            </a:r>
            <a:r>
              <a:rPr lang="en-US" altLang="zh-CN" sz="2400" dirty="0" err="1"/>
              <a:t>dlib.image_window</a:t>
            </a:r>
            <a:r>
              <a:rPr lang="en-US" altLang="zh-CN" sz="2400" dirty="0"/>
              <a:t>()</a:t>
            </a:r>
            <a:endParaRPr lang="zh-CN" altLang="zh-CN" sz="2400" dirty="0"/>
          </a:p>
          <a:p>
            <a:r>
              <a:rPr lang="en-US" altLang="zh-CN" sz="2400" dirty="0" err="1"/>
              <a:t>win.set_image</a:t>
            </a:r>
            <a:r>
              <a:rPr lang="en-US" altLang="zh-CN" sz="2400" dirty="0"/>
              <a:t>(</a:t>
            </a:r>
            <a:r>
              <a:rPr lang="en-US" altLang="zh-CN" sz="2400" dirty="0" err="1"/>
              <a:t>img</a:t>
            </a:r>
            <a:r>
              <a:rPr lang="en-US" altLang="zh-CN" sz="2400" dirty="0"/>
              <a:t>)</a:t>
            </a:r>
            <a:endParaRPr lang="zh-CN" altLang="zh-CN" sz="2400" dirty="0"/>
          </a:p>
          <a:p>
            <a:r>
              <a:rPr lang="en-US" altLang="zh-CN" sz="2400" dirty="0"/>
              <a:t>faces = detector(</a:t>
            </a:r>
            <a:r>
              <a:rPr lang="en-US" altLang="zh-CN" sz="2400" dirty="0" err="1"/>
              <a:t>img</a:t>
            </a:r>
            <a:r>
              <a:rPr lang="en-US" altLang="zh-CN" sz="2400" dirty="0"/>
              <a:t>, 1)</a:t>
            </a:r>
            <a:endParaRPr lang="zh-CN" altLang="zh-CN" sz="2400" dirty="0"/>
          </a:p>
          <a:p>
            <a:r>
              <a:rPr lang="en-US" altLang="zh-CN" sz="2400" dirty="0"/>
              <a:t>print("</a:t>
            </a:r>
            <a:r>
              <a:rPr lang="zh-CN" altLang="zh-CN" sz="2400" dirty="0"/>
              <a:t>人脸数：</a:t>
            </a:r>
            <a:r>
              <a:rPr lang="en-US" altLang="zh-CN" sz="2400" dirty="0"/>
              <a:t>", </a:t>
            </a:r>
            <a:r>
              <a:rPr lang="en-US" altLang="zh-CN" sz="2400" dirty="0" err="1"/>
              <a:t>len</a:t>
            </a:r>
            <a:r>
              <a:rPr lang="en-US" altLang="zh-CN" sz="2400" dirty="0"/>
              <a:t>(faces))</a:t>
            </a:r>
            <a:endParaRPr lang="zh-CN" altLang="zh-CN" sz="2400" dirty="0"/>
          </a:p>
          <a:p>
            <a:r>
              <a:rPr lang="en-US" altLang="zh-CN" sz="2400" dirty="0"/>
              <a:t>for i, d in enumerate(faces):</a:t>
            </a:r>
            <a:endParaRPr lang="zh-CN" altLang="zh-CN" sz="2400" dirty="0"/>
          </a:p>
          <a:p>
            <a:r>
              <a:rPr lang="en-US" altLang="zh-CN" sz="2400" dirty="0"/>
              <a:t>	print("</a:t>
            </a:r>
            <a:r>
              <a:rPr lang="zh-CN" altLang="zh-CN" sz="2400" dirty="0"/>
              <a:t>第</a:t>
            </a:r>
            <a:r>
              <a:rPr lang="en-US" altLang="zh-CN" sz="2400" dirty="0"/>
              <a:t>", i+1, "</a:t>
            </a:r>
            <a:r>
              <a:rPr lang="zh-CN" altLang="zh-CN" sz="2400" dirty="0"/>
              <a:t>个人脸的矩形框坐标：</a:t>
            </a:r>
            <a:r>
              <a:rPr lang="en-US" altLang="zh-CN" sz="2400" dirty="0"/>
              <a:t>",</a:t>
            </a:r>
            <a:endParaRPr lang="zh-CN" altLang="zh-CN" sz="2400" dirty="0"/>
          </a:p>
          <a:p>
            <a:r>
              <a:rPr lang="en-US" altLang="zh-CN" sz="2400" dirty="0"/>
              <a:t>	      "left:", </a:t>
            </a:r>
            <a:r>
              <a:rPr lang="en-US" altLang="zh-CN" sz="2400" dirty="0" err="1"/>
              <a:t>d.left</a:t>
            </a:r>
            <a:r>
              <a:rPr lang="en-US" altLang="zh-CN" sz="2400" dirty="0"/>
              <a:t>(), </a:t>
            </a:r>
            <a:endParaRPr lang="zh-CN" altLang="zh-CN" sz="2400" dirty="0"/>
          </a:p>
          <a:p>
            <a:r>
              <a:rPr lang="en-US" altLang="zh-CN" sz="2400" dirty="0"/>
              <a:t>		  "right:", </a:t>
            </a:r>
            <a:r>
              <a:rPr lang="en-US" altLang="zh-CN" sz="2400" dirty="0" err="1"/>
              <a:t>d.right</a:t>
            </a:r>
            <a:r>
              <a:rPr lang="en-US" altLang="zh-CN" sz="2400" dirty="0"/>
              <a:t>(), </a:t>
            </a:r>
            <a:endParaRPr lang="zh-CN" altLang="zh-CN" sz="2400" dirty="0"/>
          </a:p>
          <a:p>
            <a:r>
              <a:rPr lang="en-US" altLang="zh-CN" sz="2400" dirty="0"/>
              <a:t>		  "top:", </a:t>
            </a:r>
            <a:r>
              <a:rPr lang="en-US" altLang="zh-CN" sz="2400" dirty="0" err="1"/>
              <a:t>d.top</a:t>
            </a:r>
            <a:r>
              <a:rPr lang="en-US" altLang="zh-CN" sz="2400" dirty="0"/>
              <a:t>(), </a:t>
            </a:r>
            <a:endParaRPr lang="zh-CN" altLang="zh-CN" sz="2400" dirty="0"/>
          </a:p>
          <a:p>
            <a:r>
              <a:rPr lang="en-US" altLang="zh-CN" sz="2400" dirty="0"/>
              <a:t>		  "bottom:", </a:t>
            </a:r>
            <a:r>
              <a:rPr lang="en-US" altLang="zh-CN" sz="2400" dirty="0" err="1"/>
              <a:t>d.bottom</a:t>
            </a:r>
            <a:r>
              <a:rPr lang="en-US" altLang="zh-CN" sz="2400" dirty="0"/>
              <a:t>())</a:t>
            </a:r>
            <a:endParaRPr lang="zh-CN" altLang="zh-CN" sz="2400" dirty="0"/>
          </a:p>
          <a:p>
            <a:endParaRPr lang="zh-CN" altLang="en-US" sz="2400" dirty="0"/>
          </a:p>
        </p:txBody>
      </p:sp>
    </p:spTree>
    <p:extLst>
      <p:ext uri="{BB962C8B-B14F-4D97-AF65-F5344CB8AC3E}">
        <p14:creationId xmlns:p14="http://schemas.microsoft.com/office/powerpoint/2010/main" val="8050480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16632"/>
            <a:ext cx="8229600" cy="634082"/>
          </a:xfrm>
        </p:spPr>
        <p:txBody>
          <a:bodyPr>
            <a:normAutofit/>
          </a:bodyPr>
          <a:lstStyle/>
          <a:p>
            <a:endParaRPr lang="zh-CN" altLang="en-US" sz="2800" dirty="0"/>
          </a:p>
        </p:txBody>
      </p:sp>
      <p:sp>
        <p:nvSpPr>
          <p:cNvPr id="3" name="内容占位符 2"/>
          <p:cNvSpPr>
            <a:spLocks noGrp="1"/>
          </p:cNvSpPr>
          <p:nvPr>
            <p:ph idx="1"/>
          </p:nvPr>
        </p:nvSpPr>
        <p:spPr>
          <a:xfrm>
            <a:off x="457200" y="836712"/>
            <a:ext cx="8229600" cy="5289451"/>
          </a:xfrm>
        </p:spPr>
        <p:txBody>
          <a:bodyPr>
            <a:normAutofit/>
          </a:bodyPr>
          <a:lstStyle/>
          <a:p>
            <a:r>
              <a:rPr lang="en-US" altLang="zh-CN" sz="2000" dirty="0"/>
              <a:t>	# </a:t>
            </a:r>
            <a:r>
              <a:rPr lang="zh-CN" altLang="zh-CN" sz="2000" dirty="0"/>
              <a:t>使用</a:t>
            </a:r>
            <a:r>
              <a:rPr lang="en-US" altLang="zh-CN" sz="2000" dirty="0"/>
              <a:t>predictor</a:t>
            </a:r>
            <a:r>
              <a:rPr lang="zh-CN" altLang="zh-CN" sz="2000" dirty="0"/>
              <a:t>来计算面部轮廓关键点位置</a:t>
            </a:r>
          </a:p>
          <a:p>
            <a:r>
              <a:rPr lang="en-US" altLang="zh-CN" sz="2000" dirty="0"/>
              <a:t>	shape = predictor(</a:t>
            </a:r>
            <a:r>
              <a:rPr lang="en-US" altLang="zh-CN" sz="2000" dirty="0" err="1"/>
              <a:t>img</a:t>
            </a:r>
            <a:r>
              <a:rPr lang="en-US" altLang="zh-CN" sz="2000" dirty="0"/>
              <a:t>, faces[i])</a:t>
            </a:r>
            <a:endParaRPr lang="zh-CN" altLang="zh-CN" sz="2000" dirty="0"/>
          </a:p>
          <a:p>
            <a:r>
              <a:rPr lang="en-US" altLang="zh-CN" sz="2000" dirty="0"/>
              <a:t>	# </a:t>
            </a:r>
            <a:r>
              <a:rPr lang="zh-CN" altLang="zh-CN" sz="2000" dirty="0"/>
              <a:t>绘制面部轮廓</a:t>
            </a:r>
          </a:p>
          <a:p>
            <a:r>
              <a:rPr lang="en-US" altLang="zh-CN" sz="2000" dirty="0"/>
              <a:t>	</a:t>
            </a:r>
            <a:r>
              <a:rPr lang="en-US" altLang="zh-CN" sz="2000" dirty="0" err="1"/>
              <a:t>win.add_overlay</a:t>
            </a:r>
            <a:r>
              <a:rPr lang="en-US" altLang="zh-CN" sz="2000" dirty="0"/>
              <a:t>(shape)</a:t>
            </a:r>
            <a:endParaRPr lang="zh-CN" altLang="zh-CN" sz="2000" dirty="0"/>
          </a:p>
          <a:p>
            <a:r>
              <a:rPr lang="en-US" altLang="zh-CN" sz="2000" dirty="0"/>
              <a:t># </a:t>
            </a:r>
            <a:r>
              <a:rPr lang="zh-CN" altLang="zh-CN" sz="2000" dirty="0"/>
              <a:t>绘制脸部轮廓矩形框</a:t>
            </a:r>
          </a:p>
          <a:p>
            <a:r>
              <a:rPr lang="en-US" altLang="zh-CN" sz="2000" dirty="0" err="1"/>
              <a:t>win.add_overlay</a:t>
            </a:r>
            <a:r>
              <a:rPr lang="en-US" altLang="zh-CN" sz="2000" dirty="0"/>
              <a:t>(faces)</a:t>
            </a:r>
            <a:endParaRPr lang="zh-CN" altLang="zh-CN" sz="2000" dirty="0"/>
          </a:p>
          <a:p>
            <a:r>
              <a:rPr lang="en-US" altLang="zh-CN" sz="2000" dirty="0"/>
              <a:t># </a:t>
            </a:r>
            <a:r>
              <a:rPr lang="zh-CN" altLang="zh-CN" sz="2000" dirty="0"/>
              <a:t>保持图像</a:t>
            </a:r>
          </a:p>
          <a:p>
            <a:r>
              <a:rPr lang="en-US" altLang="zh-CN" sz="2000" dirty="0" err="1"/>
              <a:t>dlib.hit_enter_to_continue</a:t>
            </a:r>
            <a:r>
              <a:rPr lang="en-US" altLang="zh-CN" sz="2000" dirty="0"/>
              <a:t>()</a:t>
            </a:r>
            <a:endParaRPr lang="zh-CN" altLang="zh-CN" sz="2000" dirty="0"/>
          </a:p>
          <a:p>
            <a:endParaRPr lang="zh-CN" altLang="en-US" sz="2400" dirty="0"/>
          </a:p>
        </p:txBody>
      </p:sp>
      <p:pic>
        <p:nvPicPr>
          <p:cNvPr id="4" name="图片 3"/>
          <p:cNvPicPr/>
          <p:nvPr/>
        </p:nvPicPr>
        <p:blipFill>
          <a:blip r:embed="rId2"/>
          <a:stretch>
            <a:fillRect/>
          </a:stretch>
        </p:blipFill>
        <p:spPr>
          <a:xfrm>
            <a:off x="5076056" y="2852936"/>
            <a:ext cx="1857375" cy="2552700"/>
          </a:xfrm>
          <a:prstGeom prst="rect">
            <a:avLst/>
          </a:prstGeom>
        </p:spPr>
      </p:pic>
    </p:spTree>
    <p:extLst>
      <p:ext uri="{BB962C8B-B14F-4D97-AF65-F5344CB8AC3E}">
        <p14:creationId xmlns:p14="http://schemas.microsoft.com/office/powerpoint/2010/main" val="2813941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dirty="0"/>
              <a:t>11.1.1 </a:t>
            </a:r>
            <a:r>
              <a:rPr lang="zh-CN" altLang="en-US" sz="3600" b="1" dirty="0"/>
              <a:t>机器学习基础知识</a:t>
            </a:r>
          </a:p>
        </p:txBody>
      </p:sp>
      <p:sp>
        <p:nvSpPr>
          <p:cNvPr id="3" name="内容占位符 2"/>
          <p:cNvSpPr>
            <a:spLocks noGrp="1"/>
          </p:cNvSpPr>
          <p:nvPr>
            <p:ph idx="1"/>
          </p:nvPr>
        </p:nvSpPr>
        <p:spPr/>
        <p:txBody>
          <a:bodyPr/>
          <a:lstStyle/>
          <a:p>
            <a:r>
              <a:rPr lang="en-US" altLang="zh-CN" b="1" dirty="0"/>
              <a:t>1. </a:t>
            </a:r>
            <a:r>
              <a:rPr lang="zh-CN" altLang="zh-CN" b="1" dirty="0"/>
              <a:t>机器学习的特点</a:t>
            </a:r>
            <a:endParaRPr lang="zh-CN" altLang="zh-CN" dirty="0"/>
          </a:p>
          <a:p>
            <a:r>
              <a:rPr lang="zh-CN" altLang="zh-CN" sz="2800" dirty="0" smtClean="0"/>
              <a:t>机器学习</a:t>
            </a:r>
            <a:r>
              <a:rPr lang="zh-CN" altLang="zh-CN" sz="2800" dirty="0"/>
              <a:t>是计算机利用已有的数据，建立数据模型，并利用此模型预测出未知结果。</a:t>
            </a:r>
          </a:p>
          <a:p>
            <a:endParaRPr lang="zh-CN" altLang="en-US" sz="2800" dirty="0"/>
          </a:p>
        </p:txBody>
      </p:sp>
      <p:pic>
        <p:nvPicPr>
          <p:cNvPr id="4" name="图片 3"/>
          <p:cNvPicPr/>
          <p:nvPr/>
        </p:nvPicPr>
        <p:blipFill>
          <a:blip r:embed="rId2"/>
          <a:stretch>
            <a:fillRect/>
          </a:stretch>
        </p:blipFill>
        <p:spPr>
          <a:xfrm>
            <a:off x="2051720" y="3140968"/>
            <a:ext cx="5256584" cy="3024336"/>
          </a:xfrm>
          <a:prstGeom prst="rect">
            <a:avLst/>
          </a:prstGeom>
        </p:spPr>
      </p:pic>
      <p:sp>
        <p:nvSpPr>
          <p:cNvPr id="5" name="矩形 4"/>
          <p:cNvSpPr/>
          <p:nvPr/>
        </p:nvSpPr>
        <p:spPr>
          <a:xfrm>
            <a:off x="2699792" y="6093296"/>
            <a:ext cx="3647152" cy="369332"/>
          </a:xfrm>
          <a:prstGeom prst="rect">
            <a:avLst/>
          </a:prstGeom>
        </p:spPr>
        <p:txBody>
          <a:bodyPr wrap="none">
            <a:spAutoFit/>
          </a:bodyPr>
          <a:lstStyle/>
          <a:p>
            <a:r>
              <a:rPr lang="zh-CN" altLang="zh-CN" dirty="0"/>
              <a:t>图</a:t>
            </a:r>
            <a:r>
              <a:rPr lang="en-US" altLang="zh-CN" dirty="0"/>
              <a:t>11.1 </a:t>
            </a:r>
            <a:r>
              <a:rPr lang="zh-CN" altLang="zh-CN" dirty="0"/>
              <a:t>机器学习与人类思考的比较</a:t>
            </a:r>
          </a:p>
        </p:txBody>
      </p:sp>
    </p:spTree>
    <p:extLst>
      <p:ext uri="{BB962C8B-B14F-4D97-AF65-F5344CB8AC3E}">
        <p14:creationId xmlns:p14="http://schemas.microsoft.com/office/powerpoint/2010/main" val="23191613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normAutofit/>
          </a:bodyPr>
          <a:lstStyle/>
          <a:p>
            <a:r>
              <a:rPr lang="en-US" altLang="zh-CN" sz="3600" b="1" dirty="0"/>
              <a:t>11.3.3  </a:t>
            </a:r>
            <a:r>
              <a:rPr lang="zh-CN" altLang="zh-CN" sz="3600" b="1" dirty="0"/>
              <a:t>人脸</a:t>
            </a:r>
            <a:r>
              <a:rPr lang="zh-CN" altLang="zh-CN" sz="3600" b="1" dirty="0" smtClean="0"/>
              <a:t>识别</a:t>
            </a:r>
            <a:endParaRPr lang="zh-CN" altLang="en-US" sz="3600" dirty="0"/>
          </a:p>
        </p:txBody>
      </p:sp>
      <p:sp>
        <p:nvSpPr>
          <p:cNvPr id="3" name="内容占位符 2"/>
          <p:cNvSpPr>
            <a:spLocks noGrp="1"/>
          </p:cNvSpPr>
          <p:nvPr>
            <p:ph idx="1"/>
          </p:nvPr>
        </p:nvSpPr>
        <p:spPr>
          <a:xfrm>
            <a:off x="457200" y="1196752"/>
            <a:ext cx="8229600" cy="4929411"/>
          </a:xfrm>
        </p:spPr>
        <p:txBody>
          <a:bodyPr>
            <a:normAutofit/>
          </a:bodyPr>
          <a:lstStyle/>
          <a:p>
            <a:r>
              <a:rPr lang="zh-CN" altLang="zh-CN" sz="2800" dirty="0"/>
              <a:t> </a:t>
            </a:r>
            <a:r>
              <a:rPr lang="en-US" altLang="zh-CN" sz="2800" dirty="0" err="1"/>
              <a:t>Dlib</a:t>
            </a:r>
            <a:r>
              <a:rPr lang="zh-CN" altLang="zh-CN" sz="2800" dirty="0"/>
              <a:t>框架的人脸识别程序目录结构如</a:t>
            </a:r>
            <a:r>
              <a:rPr lang="zh-CN" altLang="zh-CN" sz="2800" dirty="0" smtClean="0"/>
              <a:t>图所示</a:t>
            </a:r>
            <a:r>
              <a:rPr lang="zh-CN" altLang="en-US" sz="2800" dirty="0" smtClean="0"/>
              <a:t>。</a:t>
            </a:r>
            <a:endParaRPr lang="zh-CN" altLang="en-US" sz="28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988840"/>
            <a:ext cx="6733502"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57856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4400" y="692697"/>
            <a:ext cx="5961856" cy="720079"/>
          </a:xfrm>
        </p:spPr>
        <p:txBody>
          <a:bodyPr>
            <a:normAutofit/>
          </a:bodyPr>
          <a:lstStyle/>
          <a:p>
            <a:r>
              <a:rPr lang="zh-CN" altLang="en-US" sz="2800" dirty="0"/>
              <a:t>事先准备好的</a:t>
            </a:r>
            <a:r>
              <a:rPr lang="en-US" altLang="zh-CN" sz="2800" dirty="0"/>
              <a:t>6</a:t>
            </a:r>
            <a:r>
              <a:rPr lang="zh-CN" altLang="en-US" sz="2800" dirty="0"/>
              <a:t>张备选照片</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556792"/>
            <a:ext cx="6924078"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内容占位符 2"/>
          <p:cNvSpPr txBox="1">
            <a:spLocks/>
          </p:cNvSpPr>
          <p:nvPr/>
        </p:nvSpPr>
        <p:spPr>
          <a:xfrm>
            <a:off x="827584" y="3356992"/>
            <a:ext cx="5961856" cy="72007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zh-CN" sz="2800" dirty="0"/>
              <a:t>用于测试的照片</a:t>
            </a:r>
            <a:r>
              <a:rPr lang="en-US" altLang="zh-CN" sz="2800" dirty="0"/>
              <a:t>test.jpg</a:t>
            </a:r>
            <a:endParaRPr lang="zh-CN" altLang="en-US" sz="2800" dirty="0"/>
          </a:p>
        </p:txBody>
      </p:sp>
      <p:pic>
        <p:nvPicPr>
          <p:cNvPr id="6" name="图片 5" descr="meimei2.jpg"/>
          <p:cNvPicPr/>
          <p:nvPr/>
        </p:nvPicPr>
        <p:blipFill>
          <a:blip r:embed="rId3" cstate="print"/>
          <a:stretch>
            <a:fillRect/>
          </a:stretch>
        </p:blipFill>
        <p:spPr>
          <a:xfrm>
            <a:off x="2555776" y="4077071"/>
            <a:ext cx="987425" cy="1195705"/>
          </a:xfrm>
          <a:prstGeom prst="rect">
            <a:avLst/>
          </a:prstGeom>
        </p:spPr>
      </p:pic>
    </p:spTree>
    <p:extLst>
      <p:ext uri="{BB962C8B-B14F-4D97-AF65-F5344CB8AC3E}">
        <p14:creationId xmlns:p14="http://schemas.microsoft.com/office/powerpoint/2010/main" val="22678179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5915000" cy="346050"/>
          </a:xfrm>
        </p:spPr>
        <p:txBody>
          <a:bodyPr>
            <a:normAutofit fontScale="90000"/>
          </a:bodyPr>
          <a:lstStyle/>
          <a:p>
            <a:pPr algn="l"/>
            <a:r>
              <a:rPr lang="en-US" altLang="zh-CN" sz="2800" b="1" dirty="0"/>
              <a:t>3. </a:t>
            </a:r>
            <a:r>
              <a:rPr lang="zh-CN" altLang="zh-CN" sz="2800" b="1" dirty="0"/>
              <a:t>人脸识别基本设计</a:t>
            </a:r>
            <a:r>
              <a:rPr lang="zh-CN" altLang="zh-CN" sz="2800" b="1" dirty="0" smtClean="0"/>
              <a:t>思路</a:t>
            </a:r>
            <a:endParaRPr lang="zh-CN" altLang="en-US" sz="2800" dirty="0"/>
          </a:p>
        </p:txBody>
      </p:sp>
      <p:sp>
        <p:nvSpPr>
          <p:cNvPr id="3" name="内容占位符 2"/>
          <p:cNvSpPr>
            <a:spLocks noGrp="1"/>
          </p:cNvSpPr>
          <p:nvPr>
            <p:ph idx="1"/>
          </p:nvPr>
        </p:nvSpPr>
        <p:spPr>
          <a:xfrm>
            <a:off x="457200" y="692696"/>
            <a:ext cx="8229600" cy="5433467"/>
          </a:xfrm>
        </p:spPr>
        <p:txBody>
          <a:bodyPr>
            <a:normAutofit lnSpcReduction="10000"/>
          </a:bodyPr>
          <a:lstStyle/>
          <a:p>
            <a:r>
              <a:rPr lang="zh-CN" altLang="en-US" sz="2400" b="1" dirty="0"/>
              <a:t>应用</a:t>
            </a:r>
            <a:r>
              <a:rPr lang="en-US" altLang="zh-CN" sz="2400" b="1" dirty="0" err="1"/>
              <a:t>Dlib</a:t>
            </a:r>
            <a:r>
              <a:rPr lang="zh-CN" altLang="en-US" sz="2400" b="1" dirty="0"/>
              <a:t>框架进行人脸识别的基本设计思路</a:t>
            </a:r>
            <a:r>
              <a:rPr lang="zh-CN" altLang="en-US" sz="2400" dirty="0"/>
              <a:t>：</a:t>
            </a:r>
          </a:p>
          <a:p>
            <a:pPr marL="400050" lvl="1" indent="0">
              <a:buNone/>
            </a:pPr>
            <a:r>
              <a:rPr lang="zh-CN" altLang="en-US" sz="2400" dirty="0"/>
              <a:t>（</a:t>
            </a:r>
            <a:r>
              <a:rPr lang="en-US" altLang="zh-CN" sz="2400" dirty="0"/>
              <a:t>1</a:t>
            </a:r>
            <a:r>
              <a:rPr lang="zh-CN" altLang="en-US" sz="2400" dirty="0"/>
              <a:t>）预先导入所需要的人脸识别模型；</a:t>
            </a:r>
          </a:p>
          <a:p>
            <a:pPr marL="400050" lvl="1" indent="0">
              <a:buNone/>
            </a:pPr>
            <a:r>
              <a:rPr lang="zh-CN" altLang="en-US" sz="2400" dirty="0"/>
              <a:t>（</a:t>
            </a:r>
            <a:r>
              <a:rPr lang="en-US" altLang="zh-CN" sz="2400" dirty="0"/>
              <a:t>2</a:t>
            </a:r>
            <a:r>
              <a:rPr lang="zh-CN" altLang="en-US" sz="2400" dirty="0"/>
              <a:t>）遍历循环识别文件夹里面的图片，提取脸部关键点，让模型“记住”人物的样子；</a:t>
            </a:r>
          </a:p>
          <a:p>
            <a:pPr marL="400050" lvl="1" indent="0">
              <a:buNone/>
            </a:pPr>
            <a:r>
              <a:rPr lang="zh-CN" altLang="en-US" sz="2400" dirty="0"/>
              <a:t>（</a:t>
            </a:r>
            <a:r>
              <a:rPr lang="en-US" altLang="zh-CN" sz="2400" dirty="0"/>
              <a:t>3</a:t>
            </a:r>
            <a:r>
              <a:rPr lang="zh-CN" altLang="en-US" sz="2400" dirty="0"/>
              <a:t>）输入待检测的图像，与文件夹里的候选图片进行比对，返回最接近的结果。</a:t>
            </a:r>
          </a:p>
          <a:p>
            <a:endParaRPr lang="zh-CN" altLang="en-US" sz="2400" dirty="0"/>
          </a:p>
          <a:p>
            <a:r>
              <a:rPr lang="zh-CN" altLang="en-US" sz="2400" b="1" dirty="0"/>
              <a:t>人脸识别的基本流程如下：</a:t>
            </a:r>
          </a:p>
          <a:p>
            <a:pPr marL="0" indent="0">
              <a:buNone/>
            </a:pPr>
            <a:r>
              <a:rPr lang="zh-CN" altLang="en-US" sz="2400" dirty="0" smtClean="0"/>
              <a:t>        先</a:t>
            </a:r>
            <a:r>
              <a:rPr lang="zh-CN" altLang="en-US" sz="2400" dirty="0"/>
              <a:t>对候选人进行人脸检测、关键点提取、描述子生成后，把候选人描述子保存起来。</a:t>
            </a:r>
          </a:p>
          <a:p>
            <a:pPr marL="0" indent="0">
              <a:buNone/>
            </a:pPr>
            <a:r>
              <a:rPr lang="zh-CN" altLang="en-US" sz="2400" dirty="0"/>
              <a:t> </a:t>
            </a:r>
            <a:r>
              <a:rPr lang="zh-CN" altLang="en-US" sz="2400" dirty="0" smtClean="0"/>
              <a:t>       然后</a:t>
            </a:r>
            <a:r>
              <a:rPr lang="zh-CN" altLang="en-US" sz="2400" dirty="0"/>
              <a:t>对测试人脸进行人脸检测、关键点提取、描述子生成。</a:t>
            </a:r>
          </a:p>
          <a:p>
            <a:pPr marL="0" indent="0">
              <a:buNone/>
            </a:pPr>
            <a:r>
              <a:rPr lang="zh-CN" altLang="en-US" sz="2400" dirty="0" smtClean="0"/>
              <a:t>    最后</a:t>
            </a:r>
            <a:r>
              <a:rPr lang="zh-CN" altLang="en-US" sz="2400" dirty="0"/>
              <a:t>求测试图像人脸描述子和候选人脸描述子之间的欧氏距离，距离最小者判定为同一个人。</a:t>
            </a:r>
          </a:p>
          <a:p>
            <a:pPr marL="0" indent="0">
              <a:buNone/>
            </a:pPr>
            <a:endParaRPr lang="zh-CN" altLang="en-US" sz="2400" dirty="0"/>
          </a:p>
        </p:txBody>
      </p:sp>
    </p:spTree>
    <p:extLst>
      <p:ext uri="{BB962C8B-B14F-4D97-AF65-F5344CB8AC3E}">
        <p14:creationId xmlns:p14="http://schemas.microsoft.com/office/powerpoint/2010/main" val="8857376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5915000" cy="346050"/>
          </a:xfrm>
        </p:spPr>
        <p:txBody>
          <a:bodyPr>
            <a:normAutofit fontScale="90000"/>
          </a:bodyPr>
          <a:lstStyle/>
          <a:p>
            <a:pPr algn="l"/>
            <a:r>
              <a:rPr lang="en-US" altLang="zh-CN" sz="2400" b="1" dirty="0"/>
              <a:t>4. </a:t>
            </a:r>
            <a:r>
              <a:rPr lang="zh-CN" altLang="zh-CN" sz="2400" b="1" dirty="0"/>
              <a:t>比对人脸</a:t>
            </a:r>
            <a:endParaRPr lang="zh-CN" altLang="zh-CN" sz="2400" dirty="0"/>
          </a:p>
        </p:txBody>
      </p:sp>
      <p:sp>
        <p:nvSpPr>
          <p:cNvPr id="3" name="内容占位符 2"/>
          <p:cNvSpPr>
            <a:spLocks noGrp="1"/>
          </p:cNvSpPr>
          <p:nvPr>
            <p:ph idx="1"/>
          </p:nvPr>
        </p:nvSpPr>
        <p:spPr>
          <a:xfrm>
            <a:off x="457200" y="692696"/>
            <a:ext cx="8229600" cy="5688632"/>
          </a:xfrm>
        </p:spPr>
        <p:txBody>
          <a:bodyPr>
            <a:normAutofit/>
          </a:bodyPr>
          <a:lstStyle/>
          <a:p>
            <a:r>
              <a:rPr lang="zh-CN" altLang="zh-CN" sz="2400" dirty="0"/>
              <a:t>根据前面</a:t>
            </a:r>
            <a:r>
              <a:rPr lang="en-US" altLang="zh-CN" sz="2400" dirty="0" err="1"/>
              <a:t>dlib</a:t>
            </a:r>
            <a:r>
              <a:rPr lang="zh-CN" altLang="zh-CN" sz="2400" dirty="0"/>
              <a:t>检测人脸，提取</a:t>
            </a:r>
            <a:r>
              <a:rPr lang="en-US" altLang="zh-CN" sz="2400" dirty="0"/>
              <a:t>68</a:t>
            </a:r>
            <a:r>
              <a:rPr lang="zh-CN" altLang="zh-CN" sz="2400" dirty="0"/>
              <a:t>个特征点，在这两个工作的基础之上，将人脸的信息提取成一个</a:t>
            </a:r>
            <a:r>
              <a:rPr lang="en-US" altLang="zh-CN" sz="2400" dirty="0"/>
              <a:t>128</a:t>
            </a:r>
            <a:r>
              <a:rPr lang="zh-CN" altLang="zh-CN" sz="2400" dirty="0"/>
              <a:t>维的向量空间。在这个向量空间上，同一个人脸的数据距离比较接近，不同人脸的距离则较远。这个数值度量采用欧式距离来计算。</a:t>
            </a:r>
          </a:p>
          <a:p>
            <a:r>
              <a:rPr lang="zh-CN" altLang="zh-CN" sz="2400" dirty="0"/>
              <a:t>二维情况下： </a:t>
            </a:r>
          </a:p>
          <a:p>
            <a:pPr marL="0" indent="0">
              <a:buNone/>
            </a:pPr>
            <a:endParaRPr lang="en-US" altLang="zh-CN" sz="2400" dirty="0" smtClean="0"/>
          </a:p>
          <a:p>
            <a:pPr marL="0" indent="0">
              <a:buNone/>
            </a:pPr>
            <a:r>
              <a:rPr lang="en-US" altLang="zh-CN" sz="2400" dirty="0" smtClean="0"/>
              <a:t>    </a:t>
            </a:r>
            <a:r>
              <a:rPr lang="zh-CN" altLang="zh-CN" sz="2400" dirty="0" smtClean="0"/>
              <a:t>三维</a:t>
            </a:r>
            <a:r>
              <a:rPr lang="zh-CN" altLang="zh-CN" sz="2400" dirty="0"/>
              <a:t>情况</a:t>
            </a:r>
            <a:r>
              <a:rPr lang="zh-CN" altLang="zh-CN" sz="2400" dirty="0" smtClean="0"/>
              <a:t>下：</a:t>
            </a:r>
            <a:endParaRPr lang="en-US" altLang="zh-CN" sz="2400" dirty="0" smtClean="0"/>
          </a:p>
          <a:p>
            <a:pPr marL="0" indent="0">
              <a:buNone/>
            </a:pPr>
            <a:endParaRPr lang="en-US" altLang="zh-CN" sz="2400" dirty="0" smtClean="0"/>
          </a:p>
          <a:p>
            <a:pPr marL="0" indent="0">
              <a:buNone/>
            </a:pPr>
            <a:endParaRPr lang="en-US" altLang="zh-CN" sz="2400" dirty="0" smtClean="0"/>
          </a:p>
          <a:p>
            <a:pPr marL="0" indent="0">
              <a:buNone/>
            </a:pPr>
            <a:r>
              <a:rPr lang="zh-CN" altLang="zh-CN" sz="2400" dirty="0"/>
              <a:t>依次类推，将其扩展到</a:t>
            </a:r>
            <a:r>
              <a:rPr lang="en-US" altLang="zh-CN" sz="2400" dirty="0"/>
              <a:t>128</a:t>
            </a:r>
            <a:r>
              <a:rPr lang="zh-CN" altLang="zh-CN" sz="2400" dirty="0"/>
              <a:t>维的情况下即可。</a:t>
            </a:r>
            <a:r>
              <a:rPr lang="en-US" altLang="zh-CN" sz="2400" dirty="0"/>
              <a:t> </a:t>
            </a:r>
            <a:endParaRPr lang="en-US" altLang="zh-CN" sz="2400" dirty="0" smtClean="0"/>
          </a:p>
          <a:p>
            <a:pPr marL="0" indent="0">
              <a:buNone/>
            </a:pPr>
            <a:r>
              <a:rPr lang="en-US" altLang="zh-CN" sz="2400" dirty="0" smtClean="0"/>
              <a:t>      </a:t>
            </a:r>
            <a:r>
              <a:rPr lang="zh-CN" altLang="zh-CN" sz="2400" dirty="0" smtClean="0"/>
              <a:t>通常</a:t>
            </a:r>
            <a:r>
              <a:rPr lang="zh-CN" altLang="zh-CN" sz="2400" dirty="0"/>
              <a:t>使用的判别阈值是</a:t>
            </a:r>
            <a:r>
              <a:rPr lang="en-US" altLang="zh-CN" sz="2400" dirty="0"/>
              <a:t>0.6</a:t>
            </a:r>
            <a:r>
              <a:rPr lang="zh-CN" altLang="zh-CN" sz="2400" dirty="0"/>
              <a:t>，即如果两个人脸的向量空间的欧式距离超过了</a:t>
            </a:r>
            <a:r>
              <a:rPr lang="en-US" altLang="zh-CN" sz="2400" dirty="0"/>
              <a:t>0.6</a:t>
            </a:r>
            <a:r>
              <a:rPr lang="zh-CN" altLang="zh-CN" sz="2400" dirty="0"/>
              <a:t>，即认定不是同一个人；如果欧氏距离小于</a:t>
            </a:r>
            <a:r>
              <a:rPr lang="en-US" altLang="zh-CN" sz="2400" dirty="0"/>
              <a:t>0.5</a:t>
            </a:r>
            <a:r>
              <a:rPr lang="zh-CN" altLang="zh-CN" sz="2400" dirty="0"/>
              <a:t>，则认为有可能是同一个人。</a:t>
            </a:r>
          </a:p>
        </p:txBody>
      </p:sp>
      <p:pic>
        <p:nvPicPr>
          <p:cNvPr id="4" name="图片 3"/>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699792" y="2348880"/>
            <a:ext cx="3217515" cy="720080"/>
          </a:xfrm>
          <a:prstGeom prst="rect">
            <a:avLst/>
          </a:prstGeom>
        </p:spPr>
      </p:pic>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3212976"/>
            <a:ext cx="6223045"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07284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pPr algn="l"/>
            <a:r>
              <a:rPr lang="en-US" altLang="zh-CN" sz="2800" dirty="0"/>
              <a:t>【</a:t>
            </a:r>
            <a:r>
              <a:rPr lang="zh-CN" altLang="en-US" sz="2800" dirty="0"/>
              <a:t>例</a:t>
            </a:r>
            <a:r>
              <a:rPr lang="en-US" altLang="zh-CN" sz="2800" dirty="0"/>
              <a:t>11-6】 </a:t>
            </a:r>
            <a:r>
              <a:rPr lang="zh-CN" altLang="en-US" sz="2800" dirty="0"/>
              <a:t>编写一个人脸识别程序。</a:t>
            </a:r>
          </a:p>
        </p:txBody>
      </p:sp>
      <p:sp>
        <p:nvSpPr>
          <p:cNvPr id="3" name="内容占位符 2"/>
          <p:cNvSpPr>
            <a:spLocks noGrp="1"/>
          </p:cNvSpPr>
          <p:nvPr>
            <p:ph idx="1"/>
          </p:nvPr>
        </p:nvSpPr>
        <p:spPr>
          <a:xfrm>
            <a:off x="457200" y="1124744"/>
            <a:ext cx="8229600" cy="5400600"/>
          </a:xfrm>
        </p:spPr>
        <p:txBody>
          <a:bodyPr>
            <a:normAutofit/>
          </a:bodyPr>
          <a:lstStyle/>
          <a:p>
            <a:r>
              <a:rPr lang="zh-CN" altLang="zh-CN" sz="2000" dirty="0"/>
              <a:t>程序代码如下。</a:t>
            </a:r>
          </a:p>
          <a:p>
            <a:r>
              <a:rPr lang="en-US" altLang="zh-CN" sz="2000" dirty="0"/>
              <a:t>import </a:t>
            </a:r>
            <a:r>
              <a:rPr lang="en-US" altLang="zh-CN" sz="2000" dirty="0" err="1"/>
              <a:t>sys,os,dlib,glob,numpy</a:t>
            </a:r>
            <a:endParaRPr lang="zh-CN" altLang="zh-CN" sz="2000" dirty="0"/>
          </a:p>
          <a:p>
            <a:r>
              <a:rPr lang="en-US" altLang="zh-CN" sz="2000" dirty="0"/>
              <a:t>from </a:t>
            </a:r>
            <a:r>
              <a:rPr lang="en-US" altLang="zh-CN" sz="2000" dirty="0" err="1"/>
              <a:t>skimage</a:t>
            </a:r>
            <a:r>
              <a:rPr lang="en-US" altLang="zh-CN" sz="2000" dirty="0"/>
              <a:t> import </a:t>
            </a:r>
            <a:r>
              <a:rPr lang="en-US" altLang="zh-CN" sz="2000" dirty="0" err="1"/>
              <a:t>io</a:t>
            </a:r>
            <a:endParaRPr lang="zh-CN" altLang="zh-CN" sz="2000" dirty="0"/>
          </a:p>
          <a:p>
            <a:r>
              <a:rPr lang="en-US" altLang="zh-CN" sz="2000" dirty="0"/>
              <a:t>import cv2</a:t>
            </a:r>
            <a:endParaRPr lang="zh-CN" altLang="zh-CN" sz="2000" dirty="0"/>
          </a:p>
          <a:p>
            <a:r>
              <a:rPr lang="en-US" altLang="zh-CN" sz="2000" dirty="0"/>
              <a:t> </a:t>
            </a:r>
            <a:endParaRPr lang="zh-CN" altLang="zh-CN" sz="2000" dirty="0"/>
          </a:p>
          <a:p>
            <a:r>
              <a:rPr lang="en-US" altLang="zh-CN" sz="2000" dirty="0"/>
              <a:t>if </a:t>
            </a:r>
            <a:r>
              <a:rPr lang="en-US" altLang="zh-CN" sz="2000" dirty="0" err="1"/>
              <a:t>len</a:t>
            </a:r>
            <a:r>
              <a:rPr lang="en-US" altLang="zh-CN" sz="2000" dirty="0"/>
              <a:t>(</a:t>
            </a:r>
            <a:r>
              <a:rPr lang="en-US" altLang="zh-CN" sz="2000" dirty="0" err="1"/>
              <a:t>sys.argv</a:t>
            </a:r>
            <a:r>
              <a:rPr lang="en-US" altLang="zh-CN" sz="2000" dirty="0"/>
              <a:t>) != 2:  # </a:t>
            </a:r>
            <a:r>
              <a:rPr lang="zh-CN" altLang="zh-CN" sz="2000" dirty="0"/>
              <a:t>命令行参数</a:t>
            </a:r>
          </a:p>
          <a:p>
            <a:r>
              <a:rPr lang="en-US" altLang="zh-CN" sz="2000" dirty="0"/>
              <a:t>    print("</a:t>
            </a:r>
            <a:r>
              <a:rPr lang="zh-CN" altLang="zh-CN" sz="2000" dirty="0"/>
              <a:t>请检查参数是否正确</a:t>
            </a:r>
            <a:r>
              <a:rPr lang="en-US" altLang="zh-CN" sz="2000" dirty="0"/>
              <a:t>")</a:t>
            </a:r>
            <a:endParaRPr lang="zh-CN" altLang="zh-CN" sz="2000" dirty="0"/>
          </a:p>
          <a:p>
            <a:r>
              <a:rPr lang="en-US" altLang="zh-CN" sz="2000" dirty="0"/>
              <a:t>    exit()</a:t>
            </a:r>
            <a:endParaRPr lang="zh-CN" altLang="zh-CN" sz="2000" dirty="0"/>
          </a:p>
          <a:p>
            <a:r>
              <a:rPr lang="en-US" altLang="zh-CN" sz="2000" dirty="0"/>
              <a:t> </a:t>
            </a:r>
            <a:endParaRPr lang="zh-CN" altLang="zh-CN" sz="2000" dirty="0"/>
          </a:p>
          <a:p>
            <a:r>
              <a:rPr lang="en-US" altLang="zh-CN" sz="2000" dirty="0" err="1"/>
              <a:t>current_path</a:t>
            </a:r>
            <a:r>
              <a:rPr lang="en-US" altLang="zh-CN" sz="2000" dirty="0"/>
              <a:t> = </a:t>
            </a:r>
            <a:r>
              <a:rPr lang="en-US" altLang="zh-CN" sz="2000" dirty="0" err="1"/>
              <a:t>os.getcwd</a:t>
            </a:r>
            <a:r>
              <a:rPr lang="en-US" altLang="zh-CN" sz="2000" dirty="0"/>
              <a:t>()	# </a:t>
            </a:r>
            <a:r>
              <a:rPr lang="zh-CN" altLang="zh-CN" sz="2000" dirty="0"/>
              <a:t>获取当前路径</a:t>
            </a:r>
          </a:p>
          <a:p>
            <a:r>
              <a:rPr lang="en-US" altLang="zh-CN" sz="2000" dirty="0"/>
              <a:t># 1</a:t>
            </a:r>
            <a:r>
              <a:rPr lang="en-US" altLang="zh-CN" sz="2000" dirty="0" smtClean="0"/>
              <a:t>. </a:t>
            </a:r>
            <a:r>
              <a:rPr lang="zh-CN" altLang="zh-CN" sz="2000" dirty="0" smtClean="0"/>
              <a:t>人</a:t>
            </a:r>
            <a:r>
              <a:rPr lang="zh-CN" altLang="zh-CN" sz="2000" dirty="0"/>
              <a:t>脸关键点检测器</a:t>
            </a:r>
          </a:p>
          <a:p>
            <a:r>
              <a:rPr lang="en-US" altLang="zh-CN" sz="2000" dirty="0" err="1"/>
              <a:t>premod</a:t>
            </a:r>
            <a:r>
              <a:rPr lang="en-US" altLang="zh-CN" sz="2000" dirty="0"/>
              <a:t> = "\\model\\shape_predictor_68_face_landmarks.dat"</a:t>
            </a:r>
            <a:endParaRPr lang="zh-CN" altLang="zh-CN" sz="2000" dirty="0"/>
          </a:p>
          <a:p>
            <a:r>
              <a:rPr lang="en-US" altLang="zh-CN" sz="2000" dirty="0" err="1"/>
              <a:t>predictor_path</a:t>
            </a:r>
            <a:r>
              <a:rPr lang="en-US" altLang="zh-CN" sz="2000" dirty="0"/>
              <a:t> = </a:t>
            </a:r>
            <a:r>
              <a:rPr lang="en-US" altLang="zh-CN" sz="2000" dirty="0" err="1"/>
              <a:t>current_path</a:t>
            </a:r>
            <a:r>
              <a:rPr lang="en-US" altLang="zh-CN" sz="2000" dirty="0"/>
              <a:t> + </a:t>
            </a:r>
            <a:r>
              <a:rPr lang="en-US" altLang="zh-CN" sz="2000" dirty="0" err="1"/>
              <a:t>premod</a:t>
            </a:r>
            <a:endParaRPr lang="zh-CN" altLang="zh-CN" sz="2000" dirty="0"/>
          </a:p>
          <a:p>
            <a:endParaRPr lang="zh-CN" altLang="en-US" sz="2000" dirty="0"/>
          </a:p>
        </p:txBody>
      </p:sp>
    </p:spTree>
    <p:extLst>
      <p:ext uri="{BB962C8B-B14F-4D97-AF65-F5344CB8AC3E}">
        <p14:creationId xmlns:p14="http://schemas.microsoft.com/office/powerpoint/2010/main" val="16279371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6192688"/>
          </a:xfrm>
        </p:spPr>
        <p:txBody>
          <a:bodyPr>
            <a:normAutofit lnSpcReduction="10000"/>
          </a:bodyPr>
          <a:lstStyle/>
          <a:p>
            <a:r>
              <a:rPr lang="en-US" altLang="zh-CN" sz="2000" dirty="0"/>
              <a:t># 2.</a:t>
            </a:r>
            <a:r>
              <a:rPr lang="zh-CN" altLang="zh-CN" sz="2000" dirty="0"/>
              <a:t>人脸识别模型</a:t>
            </a:r>
          </a:p>
          <a:p>
            <a:r>
              <a:rPr lang="en-US" altLang="zh-CN" sz="2000" dirty="0" err="1"/>
              <a:t>recmod</a:t>
            </a:r>
            <a:r>
              <a:rPr lang="en-US" altLang="zh-CN" sz="2000" dirty="0"/>
              <a:t> = "\\model\\dlib_face_recognition_resnet_model_v1.dat"</a:t>
            </a:r>
            <a:endParaRPr lang="zh-CN" altLang="zh-CN" sz="2000" dirty="0"/>
          </a:p>
          <a:p>
            <a:r>
              <a:rPr lang="en-US" altLang="zh-CN" sz="2000" dirty="0" err="1"/>
              <a:t>face_rec_model_path</a:t>
            </a:r>
            <a:r>
              <a:rPr lang="en-US" altLang="zh-CN" sz="2000" dirty="0"/>
              <a:t> = </a:t>
            </a:r>
            <a:r>
              <a:rPr lang="en-US" altLang="zh-CN" sz="2000" dirty="0" err="1"/>
              <a:t>current_path</a:t>
            </a:r>
            <a:r>
              <a:rPr lang="en-US" altLang="zh-CN" sz="2000" dirty="0"/>
              <a:t> + </a:t>
            </a:r>
            <a:r>
              <a:rPr lang="en-US" altLang="zh-CN" sz="2000" dirty="0" err="1"/>
              <a:t>recmod</a:t>
            </a:r>
            <a:endParaRPr lang="zh-CN" altLang="zh-CN" sz="2000" dirty="0"/>
          </a:p>
          <a:p>
            <a:r>
              <a:rPr lang="en-US" altLang="zh-CN" sz="2000" dirty="0"/>
              <a:t> </a:t>
            </a:r>
            <a:endParaRPr lang="zh-CN" altLang="zh-CN" sz="2000" dirty="0"/>
          </a:p>
          <a:p>
            <a:r>
              <a:rPr lang="en-US" altLang="zh-CN" sz="2000" dirty="0"/>
              <a:t># 3.</a:t>
            </a:r>
            <a:r>
              <a:rPr lang="zh-CN" altLang="zh-CN" sz="2000" dirty="0"/>
              <a:t>备选人脸文件夹</a:t>
            </a:r>
          </a:p>
          <a:p>
            <a:r>
              <a:rPr lang="en-US" altLang="zh-CN" sz="2000" dirty="0" err="1"/>
              <a:t>faces_folder_path</a:t>
            </a:r>
            <a:r>
              <a:rPr lang="en-US" altLang="zh-CN" sz="2000" dirty="0"/>
              <a:t> = "face_data1"</a:t>
            </a:r>
            <a:endParaRPr lang="zh-CN" altLang="zh-CN" sz="2000" dirty="0"/>
          </a:p>
          <a:p>
            <a:r>
              <a:rPr lang="en-US" altLang="zh-CN" sz="2000" dirty="0"/>
              <a:t> </a:t>
            </a:r>
            <a:endParaRPr lang="zh-CN" altLang="zh-CN" sz="2000" dirty="0"/>
          </a:p>
          <a:p>
            <a:r>
              <a:rPr lang="en-US" altLang="zh-CN" sz="2000" dirty="0"/>
              <a:t># 4.</a:t>
            </a:r>
            <a:r>
              <a:rPr lang="zh-CN" altLang="zh-CN" sz="2000" dirty="0"/>
              <a:t>需识别的人脸</a:t>
            </a:r>
          </a:p>
          <a:p>
            <a:r>
              <a:rPr lang="en-US" altLang="zh-CN" sz="2000" dirty="0" err="1"/>
              <a:t>img_path</a:t>
            </a:r>
            <a:r>
              <a:rPr lang="en-US" altLang="zh-CN" sz="2000" dirty="0"/>
              <a:t> = </a:t>
            </a:r>
            <a:r>
              <a:rPr lang="en-US" altLang="zh-CN" sz="2000" dirty="0" err="1"/>
              <a:t>sys.argv</a:t>
            </a:r>
            <a:r>
              <a:rPr lang="en-US" altLang="zh-CN" sz="2000" dirty="0"/>
              <a:t>[1]</a:t>
            </a:r>
            <a:endParaRPr lang="zh-CN" altLang="zh-CN" sz="2000" dirty="0"/>
          </a:p>
          <a:p>
            <a:r>
              <a:rPr lang="en-US" altLang="zh-CN" sz="2000" dirty="0"/>
              <a:t># 5.</a:t>
            </a:r>
            <a:r>
              <a:rPr lang="zh-CN" altLang="zh-CN" sz="2000" dirty="0"/>
              <a:t>加载正脸检测器</a:t>
            </a:r>
          </a:p>
          <a:p>
            <a:r>
              <a:rPr lang="en-US" altLang="zh-CN" sz="2000" dirty="0"/>
              <a:t>detector = </a:t>
            </a:r>
            <a:r>
              <a:rPr lang="en-US" altLang="zh-CN" sz="2000" dirty="0" err="1"/>
              <a:t>dlib.get_frontal_face_detector</a:t>
            </a:r>
            <a:r>
              <a:rPr lang="en-US" altLang="zh-CN" sz="2000" dirty="0"/>
              <a:t>()</a:t>
            </a:r>
            <a:endParaRPr lang="zh-CN" altLang="zh-CN" sz="2000" dirty="0"/>
          </a:p>
          <a:p>
            <a:r>
              <a:rPr lang="en-US" altLang="zh-CN" sz="2000" dirty="0"/>
              <a:t> </a:t>
            </a:r>
            <a:endParaRPr lang="zh-CN" altLang="zh-CN" sz="2000" dirty="0"/>
          </a:p>
          <a:p>
            <a:r>
              <a:rPr lang="en-US" altLang="zh-CN" sz="2000" dirty="0"/>
              <a:t># 6.</a:t>
            </a:r>
            <a:r>
              <a:rPr lang="zh-CN" altLang="zh-CN" sz="2000" dirty="0"/>
              <a:t>加载人脸关键点检测器</a:t>
            </a:r>
          </a:p>
          <a:p>
            <a:r>
              <a:rPr lang="en-US" altLang="zh-CN" sz="2000" dirty="0" err="1"/>
              <a:t>sp</a:t>
            </a:r>
            <a:r>
              <a:rPr lang="en-US" altLang="zh-CN" sz="2000" dirty="0"/>
              <a:t> = </a:t>
            </a:r>
            <a:r>
              <a:rPr lang="en-US" altLang="zh-CN" sz="2000" dirty="0" err="1"/>
              <a:t>dlib.shape_predictor</a:t>
            </a:r>
            <a:r>
              <a:rPr lang="en-US" altLang="zh-CN" sz="2000" dirty="0"/>
              <a:t>(</a:t>
            </a:r>
            <a:r>
              <a:rPr lang="en-US" altLang="zh-CN" sz="2000" dirty="0" err="1"/>
              <a:t>predictor_path</a:t>
            </a:r>
            <a:r>
              <a:rPr lang="en-US" altLang="zh-CN" sz="2000" dirty="0"/>
              <a:t>)</a:t>
            </a:r>
            <a:endParaRPr lang="zh-CN" altLang="zh-CN" sz="2000" dirty="0"/>
          </a:p>
          <a:p>
            <a:r>
              <a:rPr lang="en-US" altLang="zh-CN" sz="2000" dirty="0"/>
              <a:t> </a:t>
            </a:r>
            <a:endParaRPr lang="zh-CN" altLang="zh-CN" sz="2000" dirty="0"/>
          </a:p>
          <a:p>
            <a:r>
              <a:rPr lang="en-US" altLang="zh-CN" sz="2000" dirty="0"/>
              <a:t># 7. </a:t>
            </a:r>
            <a:r>
              <a:rPr lang="zh-CN" altLang="zh-CN" sz="2000" dirty="0"/>
              <a:t>加载人脸识别模型</a:t>
            </a:r>
          </a:p>
          <a:p>
            <a:r>
              <a:rPr lang="en-US" altLang="zh-CN" sz="2000" dirty="0" err="1"/>
              <a:t>facerec</a:t>
            </a:r>
            <a:r>
              <a:rPr lang="en-US" altLang="zh-CN" sz="2000" dirty="0"/>
              <a:t> = dlib.face_recognition_model_v1(</a:t>
            </a:r>
            <a:r>
              <a:rPr lang="en-US" altLang="zh-CN" sz="2000" dirty="0" err="1"/>
              <a:t>face_rec_model_path</a:t>
            </a:r>
            <a:r>
              <a:rPr lang="en-US" altLang="zh-CN" sz="2000" dirty="0"/>
              <a:t>)</a:t>
            </a:r>
            <a:endParaRPr lang="zh-CN" altLang="zh-CN" sz="2000" dirty="0"/>
          </a:p>
          <a:p>
            <a:endParaRPr lang="zh-CN" altLang="zh-CN" sz="2000" dirty="0"/>
          </a:p>
        </p:txBody>
      </p:sp>
    </p:spTree>
    <p:extLst>
      <p:ext uri="{BB962C8B-B14F-4D97-AF65-F5344CB8AC3E}">
        <p14:creationId xmlns:p14="http://schemas.microsoft.com/office/powerpoint/2010/main" val="23079517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normAutofit/>
          </a:bodyPr>
          <a:lstStyle/>
          <a:p>
            <a:r>
              <a:rPr lang="en-US" altLang="zh-CN" sz="2000" dirty="0"/>
              <a:t># 8. </a:t>
            </a:r>
            <a:r>
              <a:rPr lang="zh-CN" altLang="zh-CN" sz="2000" dirty="0"/>
              <a:t>加载显示人脸窗体</a:t>
            </a:r>
          </a:p>
          <a:p>
            <a:r>
              <a:rPr lang="en-US" altLang="zh-CN" sz="2000" dirty="0"/>
              <a:t>win = </a:t>
            </a:r>
            <a:r>
              <a:rPr lang="en-US" altLang="zh-CN" sz="2000" dirty="0" err="1"/>
              <a:t>dlib.image_window</a:t>
            </a:r>
            <a:r>
              <a:rPr lang="en-US" altLang="zh-CN" sz="2000" dirty="0"/>
              <a:t>()</a:t>
            </a:r>
            <a:endParaRPr lang="zh-CN" altLang="zh-CN" sz="2000" dirty="0"/>
          </a:p>
          <a:p>
            <a:r>
              <a:rPr lang="en-US" altLang="zh-CN" sz="2000" dirty="0"/>
              <a:t># </a:t>
            </a:r>
            <a:r>
              <a:rPr lang="zh-CN" altLang="zh-CN" sz="2000" dirty="0"/>
              <a:t>候选人脸描述子</a:t>
            </a:r>
            <a:r>
              <a:rPr lang="en-US" altLang="zh-CN" sz="2000" dirty="0"/>
              <a:t>list</a:t>
            </a:r>
            <a:endParaRPr lang="zh-CN" altLang="zh-CN" sz="2000" dirty="0"/>
          </a:p>
          <a:p>
            <a:r>
              <a:rPr lang="en-US" altLang="zh-CN" sz="2000" dirty="0"/>
              <a:t>descriptors = []</a:t>
            </a:r>
            <a:endParaRPr lang="zh-CN" altLang="zh-CN" sz="2000" dirty="0"/>
          </a:p>
          <a:p>
            <a:r>
              <a:rPr lang="en-US" altLang="zh-CN" sz="2000" dirty="0"/>
              <a:t> </a:t>
            </a:r>
            <a:endParaRPr lang="zh-CN" altLang="zh-CN" sz="2000" dirty="0"/>
          </a:p>
          <a:p>
            <a:r>
              <a:rPr lang="en-US" altLang="zh-CN" sz="2000" dirty="0"/>
              <a:t># 9. </a:t>
            </a:r>
            <a:r>
              <a:rPr lang="zh-CN" altLang="zh-CN" sz="2000" dirty="0"/>
              <a:t>对文件夹下的每一个人脸进行</a:t>
            </a:r>
            <a:r>
              <a:rPr lang="en-US" altLang="zh-CN" sz="2000" dirty="0"/>
              <a:t>:</a:t>
            </a:r>
            <a:endParaRPr lang="zh-CN" altLang="zh-CN" sz="2000" dirty="0"/>
          </a:p>
          <a:p>
            <a:r>
              <a:rPr lang="en-US" altLang="zh-CN" sz="2000" dirty="0"/>
              <a:t># (1)</a:t>
            </a:r>
            <a:r>
              <a:rPr lang="zh-CN" altLang="zh-CN" sz="2000" dirty="0"/>
              <a:t>人脸检测</a:t>
            </a:r>
          </a:p>
          <a:p>
            <a:r>
              <a:rPr lang="en-US" altLang="zh-CN" sz="2000" dirty="0"/>
              <a:t># (2)</a:t>
            </a:r>
            <a:r>
              <a:rPr lang="zh-CN" altLang="zh-CN" sz="2000" dirty="0"/>
              <a:t>关键点检测</a:t>
            </a:r>
          </a:p>
          <a:p>
            <a:r>
              <a:rPr lang="en-US" altLang="zh-CN" sz="2000" dirty="0"/>
              <a:t># (3)</a:t>
            </a:r>
            <a:r>
              <a:rPr lang="zh-CN" altLang="zh-CN" sz="2000" dirty="0"/>
              <a:t>描述子提取</a:t>
            </a:r>
          </a:p>
          <a:p>
            <a:r>
              <a:rPr lang="en-US" altLang="zh-CN" sz="2000" dirty="0"/>
              <a:t>for f in </a:t>
            </a:r>
            <a:r>
              <a:rPr lang="en-US" altLang="zh-CN" sz="2000" dirty="0" err="1"/>
              <a:t>glob.glob</a:t>
            </a:r>
            <a:r>
              <a:rPr lang="en-US" altLang="zh-CN" sz="2000" dirty="0"/>
              <a:t>(</a:t>
            </a:r>
            <a:r>
              <a:rPr lang="en-US" altLang="zh-CN" sz="2000" dirty="0" err="1"/>
              <a:t>os.path.join</a:t>
            </a:r>
            <a:r>
              <a:rPr lang="en-US" altLang="zh-CN" sz="2000" dirty="0"/>
              <a:t>(</a:t>
            </a:r>
            <a:r>
              <a:rPr lang="en-US" altLang="zh-CN" sz="2000" dirty="0" err="1"/>
              <a:t>faces_folder_path</a:t>
            </a:r>
            <a:r>
              <a:rPr lang="en-US" altLang="zh-CN" sz="2000" dirty="0"/>
              <a:t>, "*.jpg")):</a:t>
            </a:r>
            <a:endParaRPr lang="zh-CN" altLang="zh-CN" sz="2000" dirty="0"/>
          </a:p>
          <a:p>
            <a:r>
              <a:rPr lang="en-US" altLang="zh-CN" sz="2000" dirty="0"/>
              <a:t>    print("Processing file: {}".format(f))</a:t>
            </a:r>
            <a:endParaRPr lang="zh-CN" altLang="zh-CN" sz="2000" dirty="0"/>
          </a:p>
          <a:p>
            <a:r>
              <a:rPr lang="en-US" altLang="zh-CN" sz="2000" dirty="0"/>
              <a:t>    </a:t>
            </a:r>
            <a:r>
              <a:rPr lang="en-US" altLang="zh-CN" sz="2000" dirty="0" err="1"/>
              <a:t>img</a:t>
            </a:r>
            <a:r>
              <a:rPr lang="en-US" altLang="zh-CN" sz="2000" dirty="0"/>
              <a:t> = </a:t>
            </a:r>
            <a:r>
              <a:rPr lang="en-US" altLang="zh-CN" sz="2000" dirty="0" err="1"/>
              <a:t>io.imread</a:t>
            </a:r>
            <a:r>
              <a:rPr lang="en-US" altLang="zh-CN" sz="2000" dirty="0"/>
              <a:t>(f)</a:t>
            </a:r>
            <a:endParaRPr lang="zh-CN" altLang="zh-CN" sz="2000" dirty="0"/>
          </a:p>
          <a:p>
            <a:r>
              <a:rPr lang="en-US" altLang="zh-CN" sz="2000" dirty="0"/>
              <a:t>    </a:t>
            </a:r>
            <a:r>
              <a:rPr lang="en-US" altLang="zh-CN" sz="2000" dirty="0" err="1"/>
              <a:t>win.clear_overlay</a:t>
            </a:r>
            <a:r>
              <a:rPr lang="en-US" altLang="zh-CN" sz="2000" dirty="0"/>
              <a:t>()</a:t>
            </a:r>
            <a:endParaRPr lang="zh-CN" altLang="zh-CN" sz="2000" dirty="0"/>
          </a:p>
          <a:p>
            <a:r>
              <a:rPr lang="en-US" altLang="zh-CN" sz="2000" dirty="0"/>
              <a:t>    </a:t>
            </a:r>
            <a:r>
              <a:rPr lang="en-US" altLang="zh-CN" sz="2000" dirty="0" err="1"/>
              <a:t>win.set_image</a:t>
            </a:r>
            <a:r>
              <a:rPr lang="en-US" altLang="zh-CN" sz="2000" dirty="0"/>
              <a:t>(</a:t>
            </a:r>
            <a:r>
              <a:rPr lang="en-US" altLang="zh-CN" sz="2000" dirty="0" err="1"/>
              <a:t>img</a:t>
            </a:r>
            <a:r>
              <a:rPr lang="en-US" altLang="zh-CN" sz="2000" dirty="0"/>
              <a:t>)</a:t>
            </a:r>
            <a:endParaRPr lang="zh-CN" altLang="zh-CN" sz="2000" dirty="0"/>
          </a:p>
          <a:p>
            <a:endParaRPr lang="zh-CN" altLang="en-US" sz="2000" dirty="0"/>
          </a:p>
        </p:txBody>
      </p:sp>
    </p:spTree>
    <p:extLst>
      <p:ext uri="{BB962C8B-B14F-4D97-AF65-F5344CB8AC3E}">
        <p14:creationId xmlns:p14="http://schemas.microsoft.com/office/powerpoint/2010/main" val="24622585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6120680"/>
          </a:xfrm>
        </p:spPr>
        <p:txBody>
          <a:bodyPr>
            <a:normAutofit fontScale="92500" lnSpcReduction="10000"/>
          </a:bodyPr>
          <a:lstStyle/>
          <a:p>
            <a:r>
              <a:rPr lang="en-US" altLang="zh-CN" sz="2000" dirty="0"/>
              <a:t> # (1)</a:t>
            </a:r>
            <a:r>
              <a:rPr lang="zh-CN" altLang="zh-CN" sz="2000" dirty="0"/>
              <a:t>人脸检测</a:t>
            </a:r>
          </a:p>
          <a:p>
            <a:r>
              <a:rPr lang="en-US" altLang="zh-CN" sz="2000" dirty="0"/>
              <a:t>    </a:t>
            </a:r>
            <a:r>
              <a:rPr lang="en-US" altLang="zh-CN" sz="2000" dirty="0" err="1"/>
              <a:t>dets</a:t>
            </a:r>
            <a:r>
              <a:rPr lang="en-US" altLang="zh-CN" sz="2000" dirty="0"/>
              <a:t> = detector(</a:t>
            </a:r>
            <a:r>
              <a:rPr lang="en-US" altLang="zh-CN" sz="2000" dirty="0" err="1"/>
              <a:t>img</a:t>
            </a:r>
            <a:r>
              <a:rPr lang="en-US" altLang="zh-CN" sz="2000" dirty="0"/>
              <a:t>, 1)</a:t>
            </a:r>
            <a:endParaRPr lang="zh-CN" altLang="zh-CN" sz="2000" dirty="0"/>
          </a:p>
          <a:p>
            <a:r>
              <a:rPr lang="en-US" altLang="zh-CN" sz="2000" dirty="0"/>
              <a:t>    print("Number of faces detected: {}".format(</a:t>
            </a:r>
            <a:r>
              <a:rPr lang="en-US" altLang="zh-CN" sz="2000" dirty="0" err="1"/>
              <a:t>len</a:t>
            </a:r>
            <a:r>
              <a:rPr lang="en-US" altLang="zh-CN" sz="2000" dirty="0"/>
              <a:t>(</a:t>
            </a:r>
            <a:r>
              <a:rPr lang="en-US" altLang="zh-CN" sz="2000" dirty="0" err="1"/>
              <a:t>dets</a:t>
            </a:r>
            <a:r>
              <a:rPr lang="en-US" altLang="zh-CN" sz="2000" dirty="0"/>
              <a:t>)))</a:t>
            </a:r>
            <a:endParaRPr lang="zh-CN" altLang="zh-CN" sz="2000" dirty="0"/>
          </a:p>
          <a:p>
            <a:r>
              <a:rPr lang="en-US" altLang="zh-CN" sz="2000" dirty="0"/>
              <a:t> </a:t>
            </a:r>
            <a:endParaRPr lang="zh-CN" altLang="zh-CN" sz="2000" dirty="0"/>
          </a:p>
          <a:p>
            <a:r>
              <a:rPr lang="en-US" altLang="zh-CN" sz="2000" dirty="0"/>
              <a:t>    for k, d in enumerate(</a:t>
            </a:r>
            <a:r>
              <a:rPr lang="en-US" altLang="zh-CN" sz="2000" dirty="0" err="1"/>
              <a:t>dets</a:t>
            </a:r>
            <a:r>
              <a:rPr lang="en-US" altLang="zh-CN" sz="2000" dirty="0"/>
              <a:t>):  </a:t>
            </a:r>
            <a:endParaRPr lang="zh-CN" altLang="zh-CN" sz="2000" dirty="0"/>
          </a:p>
          <a:p>
            <a:r>
              <a:rPr lang="en-US" altLang="zh-CN" sz="2000" dirty="0"/>
              <a:t>        # (2)</a:t>
            </a:r>
            <a:r>
              <a:rPr lang="zh-CN" altLang="zh-CN" sz="2000" dirty="0"/>
              <a:t>关键点检测</a:t>
            </a:r>
          </a:p>
          <a:p>
            <a:r>
              <a:rPr lang="en-US" altLang="zh-CN" sz="2000" dirty="0"/>
              <a:t>        shape = </a:t>
            </a:r>
            <a:r>
              <a:rPr lang="en-US" altLang="zh-CN" sz="2000" dirty="0" err="1"/>
              <a:t>sp</a:t>
            </a:r>
            <a:r>
              <a:rPr lang="en-US" altLang="zh-CN" sz="2000" dirty="0"/>
              <a:t>(</a:t>
            </a:r>
            <a:r>
              <a:rPr lang="en-US" altLang="zh-CN" sz="2000" dirty="0" err="1"/>
              <a:t>img</a:t>
            </a:r>
            <a:r>
              <a:rPr lang="en-US" altLang="zh-CN" sz="2000" dirty="0"/>
              <a:t>, d)</a:t>
            </a:r>
            <a:endParaRPr lang="zh-CN" altLang="zh-CN" sz="2000" dirty="0"/>
          </a:p>
          <a:p>
            <a:r>
              <a:rPr lang="en-US" altLang="zh-CN" sz="2000" dirty="0"/>
              <a:t>        # </a:t>
            </a:r>
            <a:r>
              <a:rPr lang="zh-CN" altLang="zh-CN" sz="2000" dirty="0"/>
              <a:t>画出人脸区域和和关键点</a:t>
            </a:r>
          </a:p>
          <a:p>
            <a:r>
              <a:rPr lang="en-US" altLang="zh-CN" sz="2000" dirty="0"/>
              <a:t>        </a:t>
            </a:r>
            <a:r>
              <a:rPr lang="en-US" altLang="zh-CN" sz="2000" dirty="0" err="1"/>
              <a:t>win.clear_overlay</a:t>
            </a:r>
            <a:r>
              <a:rPr lang="en-US" altLang="zh-CN" sz="2000" dirty="0"/>
              <a:t>()</a:t>
            </a:r>
            <a:endParaRPr lang="zh-CN" altLang="zh-CN" sz="2000" dirty="0"/>
          </a:p>
          <a:p>
            <a:r>
              <a:rPr lang="en-US" altLang="zh-CN" sz="2000" dirty="0"/>
              <a:t>        </a:t>
            </a:r>
            <a:r>
              <a:rPr lang="en-US" altLang="zh-CN" sz="2000" dirty="0" err="1"/>
              <a:t>win.add_overlay</a:t>
            </a:r>
            <a:r>
              <a:rPr lang="en-US" altLang="zh-CN" sz="2000" dirty="0"/>
              <a:t>(d)</a:t>
            </a:r>
            <a:endParaRPr lang="zh-CN" altLang="zh-CN" sz="2000" dirty="0"/>
          </a:p>
          <a:p>
            <a:r>
              <a:rPr lang="en-US" altLang="zh-CN" sz="2000" dirty="0"/>
              <a:t>        </a:t>
            </a:r>
            <a:r>
              <a:rPr lang="en-US" altLang="zh-CN" sz="2000" dirty="0" err="1"/>
              <a:t>win.add_overlay</a:t>
            </a:r>
            <a:r>
              <a:rPr lang="en-US" altLang="zh-CN" sz="2000" dirty="0"/>
              <a:t>(shape)</a:t>
            </a:r>
            <a:endParaRPr lang="zh-CN" altLang="zh-CN" sz="2000" dirty="0"/>
          </a:p>
          <a:p>
            <a:r>
              <a:rPr lang="en-US" altLang="zh-CN" sz="2000" dirty="0"/>
              <a:t> </a:t>
            </a:r>
            <a:endParaRPr lang="zh-CN" altLang="zh-CN" sz="2000" dirty="0"/>
          </a:p>
          <a:p>
            <a:r>
              <a:rPr lang="en-US" altLang="zh-CN" sz="2000" dirty="0"/>
              <a:t>        # (3)</a:t>
            </a:r>
            <a:r>
              <a:rPr lang="zh-CN" altLang="zh-CN" sz="2000" dirty="0"/>
              <a:t>描述子提取，</a:t>
            </a:r>
            <a:r>
              <a:rPr lang="en-US" altLang="zh-CN" sz="2000" dirty="0"/>
              <a:t>128D</a:t>
            </a:r>
            <a:r>
              <a:rPr lang="zh-CN" altLang="zh-CN" sz="2000" dirty="0"/>
              <a:t>向量</a:t>
            </a:r>
          </a:p>
          <a:p>
            <a:r>
              <a:rPr lang="en-US" altLang="zh-CN" sz="2000" dirty="0"/>
              <a:t>        </a:t>
            </a:r>
            <a:r>
              <a:rPr lang="en-US" altLang="zh-CN" sz="2000" dirty="0" err="1"/>
              <a:t>face_descriptor</a:t>
            </a:r>
            <a:r>
              <a:rPr lang="en-US" altLang="zh-CN" sz="2000" dirty="0"/>
              <a:t> = </a:t>
            </a:r>
            <a:r>
              <a:rPr lang="en-US" altLang="zh-CN" sz="2000" dirty="0" err="1"/>
              <a:t>facerec.compute_face_descriptor</a:t>
            </a:r>
            <a:r>
              <a:rPr lang="en-US" altLang="zh-CN" sz="2000" dirty="0"/>
              <a:t>(</a:t>
            </a:r>
            <a:r>
              <a:rPr lang="en-US" altLang="zh-CN" sz="2000" dirty="0" err="1"/>
              <a:t>img</a:t>
            </a:r>
            <a:r>
              <a:rPr lang="en-US" altLang="zh-CN" sz="2000" dirty="0"/>
              <a:t>, shape)</a:t>
            </a:r>
            <a:endParaRPr lang="zh-CN" altLang="zh-CN" sz="2000" dirty="0"/>
          </a:p>
          <a:p>
            <a:r>
              <a:rPr lang="en-US" altLang="zh-CN" sz="2000" dirty="0"/>
              <a:t> </a:t>
            </a:r>
            <a:endParaRPr lang="zh-CN" altLang="zh-CN" sz="2000" dirty="0"/>
          </a:p>
          <a:p>
            <a:r>
              <a:rPr lang="en-US" altLang="zh-CN" sz="2000" dirty="0"/>
              <a:t>        # </a:t>
            </a:r>
            <a:r>
              <a:rPr lang="zh-CN" altLang="zh-CN" sz="2000" dirty="0"/>
              <a:t>转换为</a:t>
            </a:r>
            <a:r>
              <a:rPr lang="en-US" altLang="zh-CN" sz="2000" dirty="0" err="1"/>
              <a:t>numpy</a:t>
            </a:r>
            <a:r>
              <a:rPr lang="en-US" altLang="zh-CN" sz="2000" dirty="0"/>
              <a:t> array</a:t>
            </a:r>
            <a:endParaRPr lang="zh-CN" altLang="zh-CN" sz="2000" dirty="0"/>
          </a:p>
          <a:p>
            <a:r>
              <a:rPr lang="en-US" altLang="zh-CN" sz="2000" dirty="0"/>
              <a:t>        v = </a:t>
            </a:r>
            <a:r>
              <a:rPr lang="en-US" altLang="zh-CN" sz="2000" dirty="0" err="1"/>
              <a:t>numpy.array</a:t>
            </a:r>
            <a:r>
              <a:rPr lang="en-US" altLang="zh-CN" sz="2000" dirty="0"/>
              <a:t>(</a:t>
            </a:r>
            <a:r>
              <a:rPr lang="en-US" altLang="zh-CN" sz="2000" dirty="0" err="1"/>
              <a:t>face_descriptor</a:t>
            </a:r>
            <a:r>
              <a:rPr lang="en-US" altLang="zh-CN" sz="2000" dirty="0"/>
              <a:t>)  </a:t>
            </a:r>
            <a:endParaRPr lang="zh-CN" altLang="zh-CN" sz="2000" dirty="0"/>
          </a:p>
          <a:p>
            <a:r>
              <a:rPr lang="en-US" altLang="zh-CN" sz="2000" dirty="0"/>
              <a:t>        </a:t>
            </a:r>
            <a:r>
              <a:rPr lang="en-US" altLang="zh-CN" sz="2000" dirty="0" err="1"/>
              <a:t>descriptors.append</a:t>
            </a:r>
            <a:r>
              <a:rPr lang="en-US" altLang="zh-CN" sz="2000" dirty="0"/>
              <a:t>(v)</a:t>
            </a:r>
            <a:endParaRPr lang="zh-CN" altLang="en-US" sz="2000" dirty="0"/>
          </a:p>
        </p:txBody>
      </p:sp>
    </p:spTree>
    <p:extLst>
      <p:ext uri="{BB962C8B-B14F-4D97-AF65-F5344CB8AC3E}">
        <p14:creationId xmlns:p14="http://schemas.microsoft.com/office/powerpoint/2010/main" val="24622585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904656"/>
          </a:xfrm>
        </p:spPr>
        <p:txBody>
          <a:bodyPr>
            <a:normAutofit/>
          </a:bodyPr>
          <a:lstStyle/>
          <a:p>
            <a:r>
              <a:rPr lang="en-US" altLang="zh-CN" sz="2000" dirty="0"/>
              <a:t># 10. </a:t>
            </a:r>
            <a:r>
              <a:rPr lang="zh-CN" altLang="zh-CN" sz="2000" dirty="0"/>
              <a:t>对需识别人脸进行同样处理</a:t>
            </a:r>
          </a:p>
          <a:p>
            <a:r>
              <a:rPr lang="en-US" altLang="zh-CN" sz="2000" dirty="0"/>
              <a:t># </a:t>
            </a:r>
            <a:r>
              <a:rPr lang="zh-CN" altLang="zh-CN" sz="2000" dirty="0"/>
              <a:t>提取描述子，不再注释</a:t>
            </a:r>
          </a:p>
          <a:p>
            <a:r>
              <a:rPr lang="en-US" altLang="zh-CN" sz="2000" dirty="0"/>
              <a:t> </a:t>
            </a:r>
            <a:endParaRPr lang="zh-CN" altLang="zh-CN" sz="2000" dirty="0"/>
          </a:p>
          <a:p>
            <a:r>
              <a:rPr lang="en-US" altLang="zh-CN" sz="2000" dirty="0" err="1"/>
              <a:t>img</a:t>
            </a:r>
            <a:r>
              <a:rPr lang="en-US" altLang="zh-CN" sz="2000" dirty="0"/>
              <a:t> = </a:t>
            </a:r>
            <a:r>
              <a:rPr lang="en-US" altLang="zh-CN" sz="2000" dirty="0" err="1"/>
              <a:t>io.imread</a:t>
            </a:r>
            <a:r>
              <a:rPr lang="en-US" altLang="zh-CN" sz="2000" dirty="0"/>
              <a:t>(</a:t>
            </a:r>
            <a:r>
              <a:rPr lang="en-US" altLang="zh-CN" sz="2000" dirty="0" err="1"/>
              <a:t>img_path</a:t>
            </a:r>
            <a:r>
              <a:rPr lang="en-US" altLang="zh-CN" sz="2000" dirty="0"/>
              <a:t>)</a:t>
            </a:r>
            <a:endParaRPr lang="zh-CN" altLang="zh-CN" sz="2000" dirty="0"/>
          </a:p>
          <a:p>
            <a:r>
              <a:rPr lang="en-US" altLang="zh-CN" sz="2000" dirty="0" err="1"/>
              <a:t>dets</a:t>
            </a:r>
            <a:r>
              <a:rPr lang="en-US" altLang="zh-CN" sz="2000" dirty="0"/>
              <a:t> = detector(</a:t>
            </a:r>
            <a:r>
              <a:rPr lang="en-US" altLang="zh-CN" sz="2000" dirty="0" err="1"/>
              <a:t>img</a:t>
            </a:r>
            <a:r>
              <a:rPr lang="en-US" altLang="zh-CN" sz="2000" dirty="0"/>
              <a:t>, 1)</a:t>
            </a:r>
            <a:endParaRPr lang="zh-CN" altLang="zh-CN" sz="2000" dirty="0"/>
          </a:p>
          <a:p>
            <a:r>
              <a:rPr lang="en-US" altLang="zh-CN" sz="2000" dirty="0"/>
              <a:t> </a:t>
            </a:r>
            <a:endParaRPr lang="zh-CN" altLang="zh-CN" sz="2000" dirty="0"/>
          </a:p>
          <a:p>
            <a:r>
              <a:rPr lang="en-US" altLang="zh-CN" sz="2000" dirty="0" err="1"/>
              <a:t>adist</a:t>
            </a:r>
            <a:r>
              <a:rPr lang="en-US" altLang="zh-CN" sz="2000" dirty="0"/>
              <a:t> = []</a:t>
            </a:r>
            <a:endParaRPr lang="zh-CN" altLang="zh-CN" sz="2000" dirty="0"/>
          </a:p>
          <a:p>
            <a:r>
              <a:rPr lang="en-US" altLang="zh-CN" sz="2000" dirty="0"/>
              <a:t>for k, d in enumerate(</a:t>
            </a:r>
            <a:r>
              <a:rPr lang="en-US" altLang="zh-CN" sz="2000" dirty="0" err="1"/>
              <a:t>dets</a:t>
            </a:r>
            <a:r>
              <a:rPr lang="en-US" altLang="zh-CN" sz="2000" dirty="0"/>
              <a:t>):</a:t>
            </a:r>
            <a:endParaRPr lang="zh-CN" altLang="zh-CN" sz="2000" dirty="0"/>
          </a:p>
          <a:p>
            <a:r>
              <a:rPr lang="en-US" altLang="zh-CN" sz="2000" dirty="0"/>
              <a:t>    shape = </a:t>
            </a:r>
            <a:r>
              <a:rPr lang="en-US" altLang="zh-CN" sz="2000" dirty="0" err="1"/>
              <a:t>sp</a:t>
            </a:r>
            <a:r>
              <a:rPr lang="en-US" altLang="zh-CN" sz="2000" dirty="0"/>
              <a:t>(</a:t>
            </a:r>
            <a:r>
              <a:rPr lang="en-US" altLang="zh-CN" sz="2000" dirty="0" err="1"/>
              <a:t>img</a:t>
            </a:r>
            <a:r>
              <a:rPr lang="en-US" altLang="zh-CN" sz="2000" dirty="0"/>
              <a:t>, d)</a:t>
            </a:r>
            <a:endParaRPr lang="zh-CN" altLang="zh-CN" sz="2000" dirty="0"/>
          </a:p>
          <a:p>
            <a:r>
              <a:rPr lang="en-US" altLang="zh-CN" sz="2000" dirty="0"/>
              <a:t>    </a:t>
            </a:r>
            <a:r>
              <a:rPr lang="en-US" altLang="zh-CN" sz="2000" dirty="0" err="1"/>
              <a:t>face_descriptor</a:t>
            </a:r>
            <a:r>
              <a:rPr lang="en-US" altLang="zh-CN" sz="2000" dirty="0"/>
              <a:t> = </a:t>
            </a:r>
            <a:r>
              <a:rPr lang="en-US" altLang="zh-CN" sz="2000" dirty="0" err="1"/>
              <a:t>facerec.compute_face_descriptor</a:t>
            </a:r>
            <a:r>
              <a:rPr lang="en-US" altLang="zh-CN" sz="2000" dirty="0"/>
              <a:t>(</a:t>
            </a:r>
            <a:r>
              <a:rPr lang="en-US" altLang="zh-CN" sz="2000" dirty="0" err="1"/>
              <a:t>img</a:t>
            </a:r>
            <a:r>
              <a:rPr lang="en-US" altLang="zh-CN" sz="2000" dirty="0"/>
              <a:t>, shape)</a:t>
            </a:r>
            <a:endParaRPr lang="zh-CN" altLang="zh-CN" sz="2000" dirty="0"/>
          </a:p>
          <a:p>
            <a:r>
              <a:rPr lang="en-US" altLang="zh-CN" sz="2000" dirty="0"/>
              <a:t>    </a:t>
            </a:r>
            <a:r>
              <a:rPr lang="en-US" altLang="zh-CN" sz="2000" dirty="0" err="1"/>
              <a:t>d_test</a:t>
            </a:r>
            <a:r>
              <a:rPr lang="en-US" altLang="zh-CN" sz="2000" dirty="0"/>
              <a:t> = </a:t>
            </a:r>
            <a:r>
              <a:rPr lang="en-US" altLang="zh-CN" sz="2000" dirty="0" err="1"/>
              <a:t>numpy.array</a:t>
            </a:r>
            <a:r>
              <a:rPr lang="en-US" altLang="zh-CN" sz="2000" dirty="0"/>
              <a:t>(</a:t>
            </a:r>
            <a:r>
              <a:rPr lang="en-US" altLang="zh-CN" sz="2000" dirty="0" err="1"/>
              <a:t>face_descriptor</a:t>
            </a:r>
            <a:r>
              <a:rPr lang="en-US" altLang="zh-CN" sz="2000" dirty="0"/>
              <a:t>) </a:t>
            </a:r>
            <a:endParaRPr lang="zh-CN" altLang="zh-CN" sz="2000" dirty="0"/>
          </a:p>
          <a:p>
            <a:r>
              <a:rPr lang="en-US" altLang="zh-CN" sz="2000" dirty="0"/>
              <a:t> </a:t>
            </a:r>
            <a:endParaRPr lang="zh-CN" altLang="zh-CN" sz="2000" dirty="0"/>
          </a:p>
          <a:p>
            <a:r>
              <a:rPr lang="en-US" altLang="zh-CN" sz="2000" dirty="0"/>
              <a:t>    # </a:t>
            </a:r>
            <a:r>
              <a:rPr lang="zh-CN" altLang="zh-CN" sz="2000" dirty="0"/>
              <a:t>计算欧式距离</a:t>
            </a:r>
          </a:p>
          <a:p>
            <a:r>
              <a:rPr lang="en-US" altLang="zh-CN" sz="2000" dirty="0"/>
              <a:t>    for i in descriptors:</a:t>
            </a:r>
            <a:endParaRPr lang="zh-CN" altLang="zh-CN" sz="2000" dirty="0"/>
          </a:p>
          <a:p>
            <a:r>
              <a:rPr lang="en-US" altLang="zh-CN" sz="2000" dirty="0"/>
              <a:t>        </a:t>
            </a:r>
            <a:r>
              <a:rPr lang="en-US" altLang="zh-CN" sz="2000" dirty="0" err="1"/>
              <a:t>dist</a:t>
            </a:r>
            <a:r>
              <a:rPr lang="en-US" altLang="zh-CN" sz="2000" dirty="0"/>
              <a:t>_ = </a:t>
            </a:r>
            <a:r>
              <a:rPr lang="en-US" altLang="zh-CN" sz="2000" dirty="0" err="1"/>
              <a:t>numpy.linalg.norm</a:t>
            </a:r>
            <a:r>
              <a:rPr lang="en-US" altLang="zh-CN" sz="2000" dirty="0"/>
              <a:t>(i-</a:t>
            </a:r>
            <a:r>
              <a:rPr lang="en-US" altLang="zh-CN" sz="2000" dirty="0" err="1"/>
              <a:t>d_test</a:t>
            </a:r>
            <a:r>
              <a:rPr lang="en-US" altLang="zh-CN" sz="2000" dirty="0"/>
              <a:t>)</a:t>
            </a:r>
            <a:endParaRPr lang="zh-CN" altLang="zh-CN" sz="2000" dirty="0"/>
          </a:p>
          <a:p>
            <a:r>
              <a:rPr lang="en-US" altLang="zh-CN" sz="2000" dirty="0"/>
              <a:t>        </a:t>
            </a:r>
            <a:r>
              <a:rPr lang="en-US" altLang="zh-CN" sz="2000" dirty="0" err="1"/>
              <a:t>adist.append</a:t>
            </a:r>
            <a:r>
              <a:rPr lang="en-US" altLang="zh-CN" sz="2000" dirty="0"/>
              <a:t>(</a:t>
            </a:r>
            <a:r>
              <a:rPr lang="en-US" altLang="zh-CN" sz="2000" dirty="0" err="1"/>
              <a:t>dist</a:t>
            </a:r>
            <a:r>
              <a:rPr lang="en-US" altLang="zh-CN" sz="2000" dirty="0"/>
              <a:t>_)</a:t>
            </a:r>
            <a:endParaRPr lang="zh-CN" altLang="zh-CN" sz="2000" dirty="0"/>
          </a:p>
          <a:p>
            <a:endParaRPr lang="zh-CN" altLang="en-US" sz="2000" dirty="0"/>
          </a:p>
        </p:txBody>
      </p:sp>
    </p:spTree>
    <p:extLst>
      <p:ext uri="{BB962C8B-B14F-4D97-AF65-F5344CB8AC3E}">
        <p14:creationId xmlns:p14="http://schemas.microsoft.com/office/powerpoint/2010/main" val="24622585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normAutofit fontScale="92500" lnSpcReduction="10000"/>
          </a:bodyPr>
          <a:lstStyle/>
          <a:p>
            <a:r>
              <a:rPr lang="en-US" altLang="zh-CN" sz="2000" dirty="0"/>
              <a:t># 11. </a:t>
            </a:r>
            <a:r>
              <a:rPr lang="zh-CN" altLang="zh-CN" sz="2000" dirty="0"/>
              <a:t>候选人名单</a:t>
            </a:r>
          </a:p>
          <a:p>
            <a:r>
              <a:rPr lang="en-US" altLang="zh-CN" sz="2000" dirty="0"/>
              <a:t>candidate = ['jiejie','jobs','meimei','zsm1','zsm2','zsm3']</a:t>
            </a:r>
            <a:endParaRPr lang="zh-CN" altLang="zh-CN" sz="2000" dirty="0"/>
          </a:p>
          <a:p>
            <a:r>
              <a:rPr lang="en-US" altLang="zh-CN" sz="2000" dirty="0" err="1"/>
              <a:t>c_d</a:t>
            </a:r>
            <a:r>
              <a:rPr lang="en-US" altLang="zh-CN" sz="2000" dirty="0"/>
              <a:t> = []</a:t>
            </a:r>
            <a:endParaRPr lang="zh-CN" altLang="zh-CN" sz="2000" dirty="0"/>
          </a:p>
          <a:p>
            <a:r>
              <a:rPr lang="en-US" altLang="zh-CN" sz="2000" dirty="0"/>
              <a:t> </a:t>
            </a:r>
            <a:endParaRPr lang="zh-CN" altLang="zh-CN" sz="2000" dirty="0"/>
          </a:p>
          <a:p>
            <a:r>
              <a:rPr lang="en-US" altLang="zh-CN" sz="2000" dirty="0"/>
              <a:t># 12. </a:t>
            </a:r>
            <a:r>
              <a:rPr lang="zh-CN" altLang="zh-CN" sz="2000" dirty="0"/>
              <a:t>候选人和距离组成一个</a:t>
            </a:r>
            <a:r>
              <a:rPr lang="en-US" altLang="zh-CN" sz="2000" dirty="0" err="1"/>
              <a:t>dict</a:t>
            </a:r>
            <a:endParaRPr lang="zh-CN" altLang="zh-CN" sz="2000" dirty="0"/>
          </a:p>
          <a:p>
            <a:r>
              <a:rPr lang="en-US" altLang="zh-CN" sz="2000" dirty="0" err="1"/>
              <a:t>c_d</a:t>
            </a:r>
            <a:r>
              <a:rPr lang="en-US" altLang="zh-CN" sz="2000" dirty="0"/>
              <a:t> = </a:t>
            </a:r>
            <a:r>
              <a:rPr lang="en-US" altLang="zh-CN" sz="2000" dirty="0" err="1"/>
              <a:t>dict</a:t>
            </a:r>
            <a:r>
              <a:rPr lang="en-US" altLang="zh-CN" sz="2000" dirty="0"/>
              <a:t>(zip(</a:t>
            </a:r>
            <a:r>
              <a:rPr lang="en-US" altLang="zh-CN" sz="2000" dirty="0" err="1"/>
              <a:t>candidate,adist</a:t>
            </a:r>
            <a:r>
              <a:rPr lang="en-US" altLang="zh-CN" sz="2000" dirty="0"/>
              <a:t>))</a:t>
            </a:r>
            <a:endParaRPr lang="zh-CN" altLang="zh-CN" sz="2000" dirty="0"/>
          </a:p>
          <a:p>
            <a:r>
              <a:rPr lang="en-US" altLang="zh-CN" sz="2000" dirty="0"/>
              <a:t>print(</a:t>
            </a:r>
            <a:r>
              <a:rPr lang="en-US" altLang="zh-CN" sz="2000" dirty="0" err="1"/>
              <a:t>c_d</a:t>
            </a:r>
            <a:r>
              <a:rPr lang="en-US" altLang="zh-CN" sz="2000" dirty="0"/>
              <a:t>)</a:t>
            </a:r>
            <a:endParaRPr lang="zh-CN" altLang="zh-CN" sz="2000" dirty="0"/>
          </a:p>
          <a:p>
            <a:r>
              <a:rPr lang="en-US" altLang="zh-CN" sz="2000" dirty="0" err="1"/>
              <a:t>cd_sorted</a:t>
            </a:r>
            <a:r>
              <a:rPr lang="en-US" altLang="zh-CN" sz="2000" dirty="0"/>
              <a:t> = sorted(</a:t>
            </a:r>
            <a:r>
              <a:rPr lang="en-US" altLang="zh-CN" sz="2000" dirty="0" err="1"/>
              <a:t>c_d.items</a:t>
            </a:r>
            <a:r>
              <a:rPr lang="en-US" altLang="zh-CN" sz="2000" dirty="0"/>
              <a:t>(), key=lambda d:d[1])</a:t>
            </a:r>
            <a:endParaRPr lang="zh-CN" altLang="zh-CN" sz="2000" dirty="0"/>
          </a:p>
          <a:p>
            <a:r>
              <a:rPr lang="en-US" altLang="zh-CN" sz="2000" dirty="0"/>
              <a:t>print("\n </a:t>
            </a:r>
            <a:r>
              <a:rPr lang="zh-CN" altLang="zh-CN" sz="2000" dirty="0"/>
              <a:t>该照片上的人是</a:t>
            </a:r>
            <a:r>
              <a:rPr lang="en-US" altLang="zh-CN" sz="2000" dirty="0"/>
              <a:t>: ",</a:t>
            </a:r>
            <a:r>
              <a:rPr lang="en-US" altLang="zh-CN" sz="2000" dirty="0" err="1"/>
              <a:t>cd_sorted</a:t>
            </a:r>
            <a:r>
              <a:rPr lang="en-US" altLang="zh-CN" sz="2000" dirty="0"/>
              <a:t>[0][0])</a:t>
            </a:r>
            <a:endParaRPr lang="zh-CN" altLang="zh-CN" sz="2000" dirty="0"/>
          </a:p>
          <a:p>
            <a:endParaRPr lang="en-US" altLang="zh-CN" sz="2000" dirty="0" smtClean="0"/>
          </a:p>
          <a:p>
            <a:endParaRPr lang="en-US" altLang="zh-CN" sz="2000" dirty="0"/>
          </a:p>
          <a:p>
            <a:r>
              <a:rPr lang="zh-CN" altLang="zh-CN" sz="2000" dirty="0"/>
              <a:t>将文件保存为</a:t>
            </a:r>
            <a:r>
              <a:rPr lang="en-US" altLang="zh-CN" sz="2000" dirty="0"/>
              <a:t>ex11_6.py</a:t>
            </a:r>
            <a:r>
              <a:rPr lang="zh-CN" altLang="zh-CN" sz="2000" dirty="0" smtClean="0"/>
              <a:t>。</a:t>
            </a:r>
            <a:endParaRPr lang="en-US" altLang="zh-CN" sz="2000" dirty="0" smtClean="0"/>
          </a:p>
          <a:p>
            <a:r>
              <a:rPr lang="zh-CN" altLang="zh-CN" sz="2000" dirty="0" smtClean="0"/>
              <a:t>在</a:t>
            </a:r>
            <a:r>
              <a:rPr lang="zh-CN" altLang="zh-CN" sz="2000" dirty="0"/>
              <a:t>命令行窗口，进入到程序所在目录，输入命令：</a:t>
            </a:r>
          </a:p>
          <a:p>
            <a:r>
              <a:rPr lang="en-US" altLang="zh-CN" sz="2000" dirty="0"/>
              <a:t> </a:t>
            </a:r>
            <a:r>
              <a:rPr lang="zh-CN" altLang="zh-CN" sz="2000" dirty="0"/>
              <a:t> </a:t>
            </a:r>
            <a:br>
              <a:rPr lang="zh-CN" altLang="zh-CN" sz="2000" dirty="0"/>
            </a:br>
            <a:r>
              <a:rPr lang="en-US" altLang="zh-CN" sz="2000" dirty="0"/>
              <a:t>       python  ex11_6.py  test.jpg</a:t>
            </a:r>
            <a:endParaRPr lang="zh-CN" altLang="zh-CN" sz="2000" dirty="0"/>
          </a:p>
          <a:p>
            <a:endParaRPr lang="en-US" altLang="zh-CN" sz="2000" dirty="0" smtClean="0"/>
          </a:p>
          <a:p>
            <a:r>
              <a:rPr lang="en-US" altLang="zh-CN" sz="2000" dirty="0"/>
              <a:t> </a:t>
            </a:r>
            <a:endParaRPr lang="zh-CN" altLang="zh-CN" sz="2000" dirty="0"/>
          </a:p>
          <a:p>
            <a:endParaRPr lang="en-US" altLang="zh-CN" sz="2000" dirty="0" smtClean="0"/>
          </a:p>
          <a:p>
            <a:endParaRPr lang="zh-CN" altLang="en-US" sz="2000" dirty="0"/>
          </a:p>
        </p:txBody>
      </p:sp>
      <p:sp>
        <p:nvSpPr>
          <p:cNvPr id="2" name="矩形标注 1"/>
          <p:cNvSpPr/>
          <p:nvPr/>
        </p:nvSpPr>
        <p:spPr>
          <a:xfrm>
            <a:off x="3419872" y="5607055"/>
            <a:ext cx="2880320" cy="576064"/>
          </a:xfrm>
          <a:prstGeom prst="wedgeRectCallout">
            <a:avLst>
              <a:gd name="adj1" fmla="val -43739"/>
              <a:gd name="adj2" fmla="val -1203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 </a:t>
            </a:r>
            <a:r>
              <a:rPr lang="zh-CN" altLang="zh-CN" dirty="0"/>
              <a:t>参数</a:t>
            </a:r>
            <a:r>
              <a:rPr lang="en-US" altLang="zh-CN" dirty="0"/>
              <a:t>2</a:t>
            </a:r>
            <a:r>
              <a:rPr lang="zh-CN" altLang="zh-CN" dirty="0"/>
              <a:t>：待识别的人脸照片</a:t>
            </a:r>
            <a:endParaRPr lang="zh-CN" altLang="zh-CN" dirty="0"/>
          </a:p>
        </p:txBody>
      </p:sp>
      <p:sp>
        <p:nvSpPr>
          <p:cNvPr id="4" name="矩形标注 3"/>
          <p:cNvSpPr/>
          <p:nvPr/>
        </p:nvSpPr>
        <p:spPr>
          <a:xfrm>
            <a:off x="971600" y="5677835"/>
            <a:ext cx="1872208" cy="576064"/>
          </a:xfrm>
          <a:prstGeom prst="wedgeRectCallout">
            <a:avLst>
              <a:gd name="adj1" fmla="val 24298"/>
              <a:gd name="adj2" fmla="val -1404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参数</a:t>
            </a:r>
            <a:r>
              <a:rPr lang="en-US" altLang="zh-CN" dirty="0"/>
              <a:t>1</a:t>
            </a:r>
            <a:r>
              <a:rPr lang="zh-CN" altLang="zh-CN" dirty="0"/>
              <a:t>：</a:t>
            </a:r>
            <a:r>
              <a:rPr lang="zh-CN" altLang="zh-CN" dirty="0" smtClean="0"/>
              <a:t>程序名</a:t>
            </a:r>
            <a:endParaRPr lang="zh-CN" altLang="zh-CN" dirty="0"/>
          </a:p>
        </p:txBody>
      </p:sp>
    </p:spTree>
    <p:extLst>
      <p:ext uri="{BB962C8B-B14F-4D97-AF65-F5344CB8AC3E}">
        <p14:creationId xmlns:p14="http://schemas.microsoft.com/office/powerpoint/2010/main" val="2462258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normAutofit/>
          </a:bodyPr>
          <a:lstStyle/>
          <a:p>
            <a:r>
              <a:rPr lang="zh-CN" altLang="en-US" sz="2800" b="1" dirty="0"/>
              <a:t>机器学习有如下特点</a:t>
            </a:r>
            <a:r>
              <a:rPr lang="zh-CN" altLang="en-US" sz="2800" dirty="0"/>
              <a:t>。</a:t>
            </a:r>
          </a:p>
          <a:p>
            <a:r>
              <a:rPr lang="zh-CN" altLang="en-US" sz="2800" dirty="0"/>
              <a:t>（</a:t>
            </a:r>
            <a:r>
              <a:rPr lang="en-US" altLang="zh-CN" sz="2800" dirty="0"/>
              <a:t>1</a:t>
            </a:r>
            <a:r>
              <a:rPr lang="zh-CN" altLang="en-US" sz="2800" dirty="0"/>
              <a:t>）</a:t>
            </a:r>
            <a:r>
              <a:rPr lang="zh-CN" altLang="en-US" sz="2800" b="1" dirty="0">
                <a:solidFill>
                  <a:srgbClr val="C00000"/>
                </a:solidFill>
              </a:rPr>
              <a:t>机器学习系统要解决的问题都是无法直接使用固定规则或者流程代码完成的</a:t>
            </a:r>
            <a:r>
              <a:rPr lang="zh-CN" altLang="en-US" sz="2800" b="1" dirty="0" smtClean="0">
                <a:solidFill>
                  <a:srgbClr val="C00000"/>
                </a:solidFill>
              </a:rPr>
              <a:t>问题</a:t>
            </a:r>
            <a:r>
              <a:rPr lang="zh-CN" altLang="en-US" sz="2800" dirty="0"/>
              <a:t>。</a:t>
            </a:r>
            <a:endParaRPr lang="en-US" altLang="zh-CN" sz="2800" b="1" dirty="0" smtClean="0">
              <a:solidFill>
                <a:srgbClr val="C00000"/>
              </a:solidFill>
            </a:endParaRPr>
          </a:p>
          <a:p>
            <a:pPr marL="0" indent="0">
              <a:buNone/>
            </a:pPr>
            <a:r>
              <a:rPr lang="zh-CN" altLang="en-US" sz="2400" dirty="0" smtClean="0"/>
              <a:t>    例如</a:t>
            </a:r>
            <a:r>
              <a:rPr lang="zh-CN" altLang="en-US" sz="2400" dirty="0"/>
              <a:t>，我们人类可以非常容易从一张照片中区分出人和猫，而机器却非常难做到。</a:t>
            </a:r>
          </a:p>
          <a:p>
            <a:r>
              <a:rPr lang="zh-CN" altLang="en-US" sz="2800" dirty="0"/>
              <a:t>（</a:t>
            </a:r>
            <a:r>
              <a:rPr lang="en-US" altLang="zh-CN" sz="2800" dirty="0"/>
              <a:t>2</a:t>
            </a:r>
            <a:r>
              <a:rPr lang="zh-CN" altLang="en-US" sz="2800" dirty="0"/>
              <a:t>）机器学习系统具有学习能力是指它能够不断的从经验和数据中吸取经验教训，从而应对未来的预测任务。所以说，</a:t>
            </a:r>
            <a:r>
              <a:rPr lang="zh-CN" altLang="en-US" sz="2800" b="1" dirty="0">
                <a:solidFill>
                  <a:srgbClr val="C00000"/>
                </a:solidFill>
              </a:rPr>
              <a:t>机器学习的核心是统计和归纳。</a:t>
            </a:r>
          </a:p>
          <a:p>
            <a:r>
              <a:rPr lang="zh-CN" altLang="en-US" sz="2800" dirty="0"/>
              <a:t>（</a:t>
            </a:r>
            <a:r>
              <a:rPr lang="en-US" altLang="zh-CN" sz="2800" dirty="0"/>
              <a:t>3</a:t>
            </a:r>
            <a:r>
              <a:rPr lang="zh-CN" altLang="en-US" sz="2800" dirty="0"/>
              <a:t>）</a:t>
            </a:r>
            <a:r>
              <a:rPr lang="zh-CN" altLang="en-US" sz="2800" b="1" dirty="0">
                <a:solidFill>
                  <a:srgbClr val="C00000"/>
                </a:solidFill>
              </a:rPr>
              <a:t>机器学习系统具备不断改善自身对应具体任务的能力</a:t>
            </a:r>
            <a:r>
              <a:rPr lang="zh-CN" altLang="en-US" sz="2800" b="1" dirty="0" smtClean="0">
                <a:solidFill>
                  <a:srgbClr val="C00000"/>
                </a:solidFill>
              </a:rPr>
              <a:t>。</a:t>
            </a:r>
            <a:endParaRPr lang="zh-CN" altLang="en-US" sz="2800" b="1" dirty="0">
              <a:solidFill>
                <a:srgbClr val="C00000"/>
              </a:solidFill>
            </a:endParaRPr>
          </a:p>
        </p:txBody>
      </p:sp>
    </p:spTree>
    <p:extLst>
      <p:ext uri="{BB962C8B-B14F-4D97-AF65-F5344CB8AC3E}">
        <p14:creationId xmlns:p14="http://schemas.microsoft.com/office/powerpoint/2010/main" val="1342903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normAutofit/>
          </a:bodyPr>
          <a:lstStyle/>
          <a:p>
            <a:r>
              <a:rPr lang="en-US" altLang="zh-CN" sz="2000" dirty="0"/>
              <a:t> </a:t>
            </a:r>
            <a:r>
              <a:rPr lang="zh-CN" altLang="zh-CN" sz="2000" dirty="0"/>
              <a:t>程序运行结果如下：</a:t>
            </a:r>
          </a:p>
          <a:p>
            <a:r>
              <a:rPr lang="en-US" altLang="zh-CN" sz="2000" dirty="0"/>
              <a:t>{'</a:t>
            </a:r>
            <a:r>
              <a:rPr lang="en-US" altLang="zh-CN" sz="2000" dirty="0" err="1"/>
              <a:t>bing</a:t>
            </a:r>
            <a:r>
              <a:rPr lang="en-US" altLang="zh-CN" sz="2000" dirty="0"/>
              <a:t>':  </a:t>
            </a:r>
            <a:r>
              <a:rPr lang="en-US" altLang="zh-CN" sz="2000" dirty="0" smtClean="0"/>
              <a:t>      </a:t>
            </a:r>
            <a:r>
              <a:rPr lang="en-US" altLang="zh-CN" sz="2000" dirty="0"/>
              <a:t>0.3072574514500321,</a:t>
            </a:r>
            <a:endParaRPr lang="zh-CN" altLang="zh-CN" sz="2000" dirty="0"/>
          </a:p>
          <a:p>
            <a:r>
              <a:rPr lang="en-US" altLang="zh-CN" sz="2000" dirty="0"/>
              <a:t> '</a:t>
            </a:r>
            <a:r>
              <a:rPr lang="en-US" altLang="zh-CN" sz="2000" dirty="0" err="1"/>
              <a:t>jia</a:t>
            </a:r>
            <a:r>
              <a:rPr lang="en-US" altLang="zh-CN" sz="2000" dirty="0"/>
              <a:t>':    </a:t>
            </a:r>
            <a:r>
              <a:rPr lang="en-US" altLang="zh-CN" sz="2000" dirty="0" smtClean="0"/>
              <a:t>       0.3873014745169831</a:t>
            </a:r>
            <a:r>
              <a:rPr lang="en-US" altLang="zh-CN" sz="2000" dirty="0"/>
              <a:t>,</a:t>
            </a:r>
            <a:endParaRPr lang="zh-CN" altLang="zh-CN" sz="2000" dirty="0"/>
          </a:p>
          <a:p>
            <a:r>
              <a:rPr lang="en-US" altLang="zh-CN" sz="2000" dirty="0"/>
              <a:t> '</a:t>
            </a:r>
            <a:r>
              <a:rPr lang="en-US" altLang="zh-CN" sz="2000" dirty="0" err="1"/>
              <a:t>jiejie</a:t>
            </a:r>
            <a:r>
              <a:rPr lang="en-US" altLang="zh-CN" sz="2000" dirty="0" smtClean="0"/>
              <a:t>':      </a:t>
            </a:r>
            <a:r>
              <a:rPr lang="en-US" altLang="zh-CN" sz="2000" dirty="0"/>
              <a:t>0.3593425798885729,</a:t>
            </a:r>
            <a:endParaRPr lang="zh-CN" altLang="zh-CN" sz="2000" dirty="0"/>
          </a:p>
          <a:p>
            <a:r>
              <a:rPr lang="en-US" altLang="zh-CN" sz="2000" dirty="0" smtClean="0"/>
              <a:t>'jobs</a:t>
            </a:r>
            <a:r>
              <a:rPr lang="en-US" altLang="zh-CN" sz="2000" dirty="0"/>
              <a:t>':   </a:t>
            </a:r>
            <a:r>
              <a:rPr lang="en-US" altLang="zh-CN" sz="2000" dirty="0" smtClean="0"/>
              <a:t>     0.9704711902930601</a:t>
            </a:r>
            <a:r>
              <a:rPr lang="en-US" altLang="zh-CN" sz="2000" dirty="0"/>
              <a:t>,</a:t>
            </a:r>
            <a:r>
              <a:rPr lang="zh-CN" altLang="zh-CN" sz="2000" dirty="0"/>
              <a:t> </a:t>
            </a:r>
            <a:endParaRPr lang="en-US" altLang="zh-CN" sz="2000" dirty="0" smtClean="0"/>
          </a:p>
          <a:p>
            <a:r>
              <a:rPr lang="en-US" altLang="zh-CN" sz="2000" dirty="0" smtClean="0"/>
              <a:t> </a:t>
            </a:r>
            <a:r>
              <a:rPr lang="en-US" altLang="zh-CN" sz="2000" dirty="0"/>
              <a:t>'</a:t>
            </a:r>
            <a:r>
              <a:rPr lang="en-US" altLang="zh-CN" sz="2000" dirty="0" err="1"/>
              <a:t>meimei</a:t>
            </a:r>
            <a:r>
              <a:rPr lang="en-US" altLang="zh-CN" sz="2000" dirty="0"/>
              <a:t>': 0.29348682273749477,</a:t>
            </a:r>
            <a:endParaRPr lang="zh-CN" altLang="zh-CN" sz="2000" dirty="0"/>
          </a:p>
          <a:p>
            <a:r>
              <a:rPr lang="en-US" altLang="zh-CN" sz="2000" dirty="0"/>
              <a:t> '</a:t>
            </a:r>
            <a:r>
              <a:rPr lang="en-US" altLang="zh-CN" sz="2000" dirty="0" err="1"/>
              <a:t>qiulei</a:t>
            </a:r>
            <a:r>
              <a:rPr lang="en-US" altLang="zh-CN" sz="2000" dirty="0" smtClean="0"/>
              <a:t>':     </a:t>
            </a:r>
            <a:r>
              <a:rPr lang="en-US" altLang="zh-CN" sz="2000" dirty="0"/>
              <a:t>0.42117880998680624,</a:t>
            </a:r>
            <a:endParaRPr lang="zh-CN" altLang="zh-CN" sz="2000" dirty="0"/>
          </a:p>
          <a:p>
            <a:r>
              <a:rPr lang="en-US" altLang="zh-CN" sz="2000" dirty="0"/>
              <a:t> '</a:t>
            </a:r>
            <a:r>
              <a:rPr lang="en-US" altLang="zh-CN" sz="2000" dirty="0" err="1"/>
              <a:t>zsm</a:t>
            </a:r>
            <a:r>
              <a:rPr lang="en-US" altLang="zh-CN" sz="2000" dirty="0"/>
              <a:t>':  </a:t>
            </a:r>
            <a:r>
              <a:rPr lang="en-US" altLang="zh-CN" sz="2000" dirty="0" smtClean="0"/>
              <a:t>     </a:t>
            </a:r>
            <a:r>
              <a:rPr lang="en-US" altLang="zh-CN" sz="2000" dirty="0"/>
              <a:t>0.6181764757750654 }</a:t>
            </a:r>
            <a:endParaRPr lang="zh-CN" altLang="zh-CN" sz="2000" dirty="0"/>
          </a:p>
          <a:p>
            <a:r>
              <a:rPr lang="en-US" altLang="zh-CN" sz="2000" dirty="0"/>
              <a:t> </a:t>
            </a:r>
            <a:endParaRPr lang="zh-CN" altLang="zh-CN" sz="2000" dirty="0"/>
          </a:p>
          <a:p>
            <a:r>
              <a:rPr lang="zh-CN" altLang="zh-CN" sz="2000" dirty="0"/>
              <a:t>该照片上的人是</a:t>
            </a:r>
            <a:r>
              <a:rPr lang="en-US" altLang="zh-CN" sz="2000" dirty="0"/>
              <a:t>:  </a:t>
            </a:r>
            <a:r>
              <a:rPr lang="en-US" altLang="zh-CN" sz="2000" dirty="0" err="1" smtClean="0"/>
              <a:t>meimei</a:t>
            </a:r>
            <a:endParaRPr lang="zh-CN" altLang="en-US" sz="2000" dirty="0"/>
          </a:p>
        </p:txBody>
      </p:sp>
      <p:sp>
        <p:nvSpPr>
          <p:cNvPr id="4" name="圆角矩形标注 3"/>
          <p:cNvSpPr/>
          <p:nvPr/>
        </p:nvSpPr>
        <p:spPr>
          <a:xfrm>
            <a:off x="5364088" y="2060848"/>
            <a:ext cx="2016224" cy="792088"/>
          </a:xfrm>
          <a:prstGeom prst="wedgeRoundRectCallout">
            <a:avLst>
              <a:gd name="adj1" fmla="val -93167"/>
              <a:gd name="adj2" fmla="val -120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距离值</a:t>
            </a:r>
            <a:r>
              <a:rPr lang="zh-CN" altLang="zh-CN" dirty="0" smtClean="0"/>
              <a:t>最小</a:t>
            </a:r>
            <a:endParaRPr lang="zh-CN" altLang="zh-CN" dirty="0"/>
          </a:p>
        </p:txBody>
      </p:sp>
      <p:sp>
        <p:nvSpPr>
          <p:cNvPr id="5" name="矩形 4"/>
          <p:cNvSpPr/>
          <p:nvPr/>
        </p:nvSpPr>
        <p:spPr>
          <a:xfrm>
            <a:off x="2339752" y="5359449"/>
            <a:ext cx="2376264" cy="646331"/>
          </a:xfrm>
          <a:prstGeom prst="rect">
            <a:avLst/>
          </a:prstGeom>
          <a:ln w="15875">
            <a:solidFill>
              <a:schemeClr val="tx1"/>
            </a:solidFill>
          </a:ln>
        </p:spPr>
        <p:txBody>
          <a:bodyPr wrap="square">
            <a:spAutoFit/>
          </a:bodyPr>
          <a:lstStyle/>
          <a:p>
            <a:r>
              <a:rPr lang="zh-CN" altLang="en-US" dirty="0"/>
              <a:t> 事实上，这是同一</a:t>
            </a:r>
            <a:r>
              <a:rPr lang="zh-CN" altLang="en-US" dirty="0" smtClean="0"/>
              <a:t>人</a:t>
            </a:r>
            <a:endParaRPr lang="en-US" altLang="zh-CN" dirty="0" smtClean="0"/>
          </a:p>
          <a:p>
            <a:r>
              <a:rPr lang="zh-CN" altLang="en-US" dirty="0" smtClean="0"/>
              <a:t>在</a:t>
            </a:r>
            <a:r>
              <a:rPr lang="zh-CN" altLang="en-US" dirty="0"/>
              <a:t>不同场合的</a:t>
            </a:r>
            <a:r>
              <a:rPr lang="zh-CN" altLang="en-US" dirty="0" smtClean="0"/>
              <a:t>照片：</a:t>
            </a:r>
            <a:endParaRPr lang="zh-CN" altLang="en-US" dirty="0"/>
          </a:p>
        </p:txBody>
      </p:sp>
      <p:pic>
        <p:nvPicPr>
          <p:cNvPr id="6" name="图片 5"/>
          <p:cNvPicPr/>
          <p:nvPr/>
        </p:nvPicPr>
        <p:blipFill>
          <a:blip r:embed="rId2"/>
          <a:srcRect/>
          <a:stretch>
            <a:fillRect/>
          </a:stretch>
        </p:blipFill>
        <p:spPr bwMode="auto">
          <a:xfrm>
            <a:off x="4926764" y="4507230"/>
            <a:ext cx="1971675" cy="2350770"/>
          </a:xfrm>
          <a:prstGeom prst="rect">
            <a:avLst/>
          </a:prstGeom>
          <a:noFill/>
          <a:ln w="9525">
            <a:noFill/>
            <a:miter lim="800000"/>
            <a:headEnd/>
            <a:tailEnd/>
          </a:ln>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264" y="4507230"/>
            <a:ext cx="2116137" cy="236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53552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08920"/>
            <a:ext cx="8229600" cy="1944216"/>
          </a:xfrm>
        </p:spPr>
        <p:txBody>
          <a:bodyPr>
            <a:normAutofit fontScale="90000"/>
          </a:bodyPr>
          <a:lstStyle/>
          <a:p>
            <a:pPr>
              <a:lnSpc>
                <a:spcPct val="150000"/>
              </a:lnSpc>
            </a:pPr>
            <a:r>
              <a:rPr lang="en-US" altLang="zh-CN" sz="6000" b="1" dirty="0"/>
              <a:t>11.4 </a:t>
            </a:r>
            <a:r>
              <a:rPr lang="zh-CN" altLang="zh-CN" sz="6000" b="1" dirty="0"/>
              <a:t>机器学习案例</a:t>
            </a:r>
            <a:r>
              <a:rPr lang="en-US" altLang="zh-CN" sz="6000" b="1" dirty="0"/>
              <a:t>3</a:t>
            </a:r>
            <a:r>
              <a:rPr lang="zh-CN" altLang="zh-CN" sz="6000" b="1" dirty="0" smtClean="0"/>
              <a:t>：</a:t>
            </a:r>
            <a:r>
              <a:rPr lang="en-US" altLang="zh-CN" sz="6000" b="1" dirty="0" smtClean="0"/>
              <a:t/>
            </a:r>
            <a:br>
              <a:rPr lang="en-US" altLang="zh-CN" sz="6000" b="1" dirty="0" smtClean="0"/>
            </a:br>
            <a:r>
              <a:rPr lang="zh-CN" altLang="zh-CN" sz="6000" b="1" dirty="0" smtClean="0"/>
              <a:t>智能</a:t>
            </a:r>
            <a:r>
              <a:rPr lang="zh-CN" altLang="zh-CN" sz="6000" b="1" dirty="0"/>
              <a:t>语音聊天机器人</a:t>
            </a:r>
            <a:r>
              <a:rPr lang="zh-CN" altLang="zh-CN" dirty="0"/>
              <a:t/>
            </a:r>
            <a:br>
              <a:rPr lang="zh-CN" altLang="zh-CN" dirty="0"/>
            </a:br>
            <a:endParaRPr lang="zh-CN" altLang="en-US" dirty="0"/>
          </a:p>
        </p:txBody>
      </p:sp>
    </p:spTree>
    <p:extLst>
      <p:ext uri="{BB962C8B-B14F-4D97-AF65-F5344CB8AC3E}">
        <p14:creationId xmlns:p14="http://schemas.microsoft.com/office/powerpoint/2010/main" val="4462509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11.4.1 </a:t>
            </a:r>
            <a:r>
              <a:rPr lang="zh-CN" altLang="zh-CN" b="1" dirty="0"/>
              <a:t>简单智能聊天机器人</a:t>
            </a:r>
            <a:r>
              <a:rPr lang="zh-CN" altLang="zh-CN" b="1" dirty="0" smtClean="0"/>
              <a:t>设计</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b="1" dirty="0"/>
              <a:t>1. </a:t>
            </a:r>
            <a:r>
              <a:rPr lang="zh-CN" altLang="zh-CN" b="1" dirty="0"/>
              <a:t>注册帐号获取</a:t>
            </a:r>
            <a:r>
              <a:rPr lang="en-US" altLang="zh-CN" b="1" dirty="0" err="1"/>
              <a:t>apikey</a:t>
            </a:r>
            <a:endParaRPr lang="zh-CN" altLang="zh-CN" dirty="0"/>
          </a:p>
          <a:p>
            <a:r>
              <a:rPr lang="en-US" altLang="zh-CN" dirty="0"/>
              <a:t>    </a:t>
            </a:r>
            <a:r>
              <a:rPr lang="zh-CN" altLang="zh-CN" dirty="0"/>
              <a:t>登录“图灵”机器人平台官网：</a:t>
            </a:r>
            <a:r>
              <a:rPr lang="en-US" altLang="zh-CN" dirty="0"/>
              <a:t>http://www.turingapi.com</a:t>
            </a:r>
            <a:r>
              <a:rPr lang="zh-CN" altLang="zh-CN" dirty="0"/>
              <a:t>，注册一个账号后，可以申请创建机器人项目，获得免费使用的</a:t>
            </a:r>
            <a:r>
              <a:rPr lang="en-US" altLang="zh-CN" dirty="0" err="1"/>
              <a:t>apikey</a:t>
            </a:r>
            <a:r>
              <a:rPr lang="zh-CN" altLang="zh-CN" dirty="0"/>
              <a:t>。</a:t>
            </a:r>
          </a:p>
          <a:p>
            <a:r>
              <a:rPr lang="en-US" altLang="zh-CN" dirty="0"/>
              <a:t> </a:t>
            </a:r>
            <a:endParaRPr lang="zh-CN" altLang="zh-CN" dirty="0"/>
          </a:p>
          <a:p>
            <a:r>
              <a:rPr lang="en-US" altLang="zh-CN" b="1" dirty="0"/>
              <a:t>2. </a:t>
            </a:r>
            <a:r>
              <a:rPr lang="zh-CN" altLang="zh-CN" b="1" dirty="0"/>
              <a:t>使用</a:t>
            </a:r>
            <a:r>
              <a:rPr lang="en-US" altLang="zh-CN" b="1" dirty="0"/>
              <a:t>JSON</a:t>
            </a:r>
            <a:r>
              <a:rPr lang="zh-CN" altLang="zh-CN" b="1" dirty="0"/>
              <a:t>数据格式</a:t>
            </a:r>
            <a:endParaRPr lang="zh-CN" altLang="zh-CN" dirty="0"/>
          </a:p>
          <a:p>
            <a:r>
              <a:rPr lang="en-US" altLang="zh-CN" dirty="0"/>
              <a:t>    </a:t>
            </a:r>
            <a:r>
              <a:rPr lang="zh-CN" altLang="zh-CN" dirty="0"/>
              <a:t>“图灵”机器人的</a:t>
            </a:r>
            <a:r>
              <a:rPr lang="en-US" altLang="zh-CN" dirty="0"/>
              <a:t>API</a:t>
            </a:r>
            <a:r>
              <a:rPr lang="zh-CN" altLang="zh-CN" dirty="0"/>
              <a:t>接口使用</a:t>
            </a:r>
            <a:r>
              <a:rPr lang="en-US" altLang="zh-CN" dirty="0"/>
              <a:t>JSON</a:t>
            </a:r>
            <a:r>
              <a:rPr lang="zh-CN" altLang="zh-CN" dirty="0"/>
              <a:t>数据格式，例如：</a:t>
            </a:r>
          </a:p>
          <a:p>
            <a:r>
              <a:rPr lang="en-US" altLang="zh-CN" dirty="0"/>
              <a:t> </a:t>
            </a:r>
            <a:endParaRPr lang="zh-CN" altLang="zh-CN" dirty="0"/>
          </a:p>
          <a:p>
            <a:r>
              <a:rPr lang="en-US" altLang="zh-CN" dirty="0" err="1" smtClean="0"/>
              <a:t>tuling_data</a:t>
            </a:r>
            <a:r>
              <a:rPr lang="en-US" altLang="zh-CN" dirty="0" smtClean="0"/>
              <a:t> </a:t>
            </a:r>
            <a:r>
              <a:rPr lang="en-US" altLang="zh-CN" dirty="0"/>
              <a:t>= {</a:t>
            </a:r>
            <a:r>
              <a:rPr lang="zh-CN" altLang="zh-CN" dirty="0"/>
              <a:t> </a:t>
            </a:r>
            <a:r>
              <a:rPr lang="en-US" altLang="zh-CN" dirty="0"/>
              <a:t>   </a:t>
            </a:r>
            <a:endParaRPr lang="en-US" altLang="zh-CN" dirty="0" smtClean="0"/>
          </a:p>
          <a:p>
            <a:r>
              <a:rPr lang="en-US" altLang="zh-CN" dirty="0"/>
              <a:t> </a:t>
            </a:r>
            <a:r>
              <a:rPr lang="en-US" altLang="zh-CN" dirty="0" smtClean="0"/>
              <a:t>          </a:t>
            </a:r>
            <a:r>
              <a:rPr lang="en-US" altLang="zh-CN" dirty="0"/>
              <a:t>"key</a:t>
            </a:r>
            <a:r>
              <a:rPr lang="en-US" altLang="zh-CN" dirty="0" smtClean="0"/>
              <a:t>":     "</a:t>
            </a:r>
            <a:r>
              <a:rPr lang="zh-CN" altLang="zh-CN" dirty="0"/>
              <a:t>申请的</a:t>
            </a:r>
            <a:r>
              <a:rPr lang="en-US" altLang="zh-CN" dirty="0" err="1" smtClean="0"/>
              <a:t>apikey</a:t>
            </a:r>
            <a:r>
              <a:rPr lang="en-US" altLang="zh-CN" dirty="0" smtClean="0"/>
              <a:t>",</a:t>
            </a:r>
            <a:endParaRPr lang="zh-CN" altLang="zh-CN" dirty="0"/>
          </a:p>
          <a:p>
            <a:r>
              <a:rPr lang="en-US" altLang="zh-CN" dirty="0" smtClean="0"/>
              <a:t>           "</a:t>
            </a:r>
            <a:r>
              <a:rPr lang="en-US" altLang="zh-CN" dirty="0"/>
              <a:t>info": question,</a:t>
            </a:r>
            <a:r>
              <a:rPr lang="zh-CN" altLang="zh-CN" dirty="0"/>
              <a:t> </a:t>
            </a:r>
            <a:r>
              <a:rPr lang="en-US" altLang="zh-CN" dirty="0"/>
              <a:t> </a:t>
            </a:r>
            <a:r>
              <a:rPr lang="en-US" altLang="zh-CN" dirty="0" smtClean="0"/>
              <a:t>    </a:t>
            </a:r>
          </a:p>
          <a:p>
            <a:r>
              <a:rPr lang="en-US" altLang="zh-CN" dirty="0" smtClean="0"/>
              <a:t>   </a:t>
            </a:r>
            <a:r>
              <a:rPr lang="en-US" altLang="zh-CN" dirty="0"/>
              <a:t>}</a:t>
            </a:r>
            <a:endParaRPr lang="zh-CN" altLang="zh-CN" dirty="0"/>
          </a:p>
          <a:p>
            <a:endParaRPr lang="zh-CN" altLang="en-US" dirty="0"/>
          </a:p>
        </p:txBody>
      </p:sp>
      <p:sp>
        <p:nvSpPr>
          <p:cNvPr id="4" name="圆角矩形标注 3"/>
          <p:cNvSpPr/>
          <p:nvPr/>
        </p:nvSpPr>
        <p:spPr>
          <a:xfrm>
            <a:off x="5148064" y="5229200"/>
            <a:ext cx="2664296" cy="648072"/>
          </a:xfrm>
          <a:prstGeom prst="wedgeRoundRectCallout">
            <a:avLst>
              <a:gd name="adj1" fmla="val -89908"/>
              <a:gd name="adj2" fmla="val -2322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聊天的语句</a:t>
            </a:r>
            <a:endParaRPr lang="zh-CN" altLang="en-US" dirty="0"/>
          </a:p>
        </p:txBody>
      </p:sp>
    </p:spTree>
    <p:extLst>
      <p:ext uri="{BB962C8B-B14F-4D97-AF65-F5344CB8AC3E}">
        <p14:creationId xmlns:p14="http://schemas.microsoft.com/office/powerpoint/2010/main" val="20596008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2074"/>
          </a:xfrm>
        </p:spPr>
        <p:txBody>
          <a:bodyPr>
            <a:normAutofit/>
          </a:bodyPr>
          <a:lstStyle/>
          <a:p>
            <a:pPr algn="l"/>
            <a:r>
              <a:rPr lang="en-US" altLang="zh-CN" sz="2800" dirty="0"/>
              <a:t>【</a:t>
            </a:r>
            <a:r>
              <a:rPr lang="zh-CN" altLang="en-US" sz="2800" dirty="0"/>
              <a:t>例</a:t>
            </a:r>
            <a:r>
              <a:rPr lang="en-US" altLang="zh-CN" sz="2800" dirty="0"/>
              <a:t>11-7】</a:t>
            </a:r>
            <a:r>
              <a:rPr lang="zh-CN" altLang="en-US" sz="2800" dirty="0"/>
              <a:t>编写一个简单的智能聊天机器人程序。</a:t>
            </a:r>
          </a:p>
        </p:txBody>
      </p:sp>
      <p:sp>
        <p:nvSpPr>
          <p:cNvPr id="3" name="内容占位符 2"/>
          <p:cNvSpPr>
            <a:spLocks noGrp="1"/>
          </p:cNvSpPr>
          <p:nvPr>
            <p:ph idx="1"/>
          </p:nvPr>
        </p:nvSpPr>
        <p:spPr>
          <a:xfrm>
            <a:off x="457200" y="980728"/>
            <a:ext cx="8229600" cy="5688632"/>
          </a:xfrm>
        </p:spPr>
        <p:txBody>
          <a:bodyPr>
            <a:normAutofit fontScale="77500" lnSpcReduction="20000"/>
          </a:bodyPr>
          <a:lstStyle/>
          <a:p>
            <a:pPr marL="0" indent="0">
              <a:buNone/>
            </a:pPr>
            <a:r>
              <a:rPr lang="en-US" altLang="zh-CN" sz="2400" dirty="0"/>
              <a:t>from time import sleep</a:t>
            </a:r>
            <a:endParaRPr lang="zh-CN" altLang="zh-CN" sz="2400" dirty="0"/>
          </a:p>
          <a:p>
            <a:pPr marL="0" indent="0">
              <a:buNone/>
            </a:pPr>
            <a:r>
              <a:rPr lang="en-US" altLang="zh-CN" sz="2400" dirty="0"/>
              <a:t>import requests</a:t>
            </a:r>
            <a:endParaRPr lang="zh-CN" altLang="zh-CN" sz="2400" dirty="0"/>
          </a:p>
          <a:p>
            <a:pPr marL="0" indent="0">
              <a:buNone/>
            </a:pPr>
            <a:r>
              <a:rPr lang="en-US" altLang="zh-CN" sz="2400" dirty="0"/>
              <a:t> </a:t>
            </a:r>
            <a:endParaRPr lang="zh-CN" altLang="zh-CN" sz="2400" dirty="0"/>
          </a:p>
          <a:p>
            <a:pPr marL="0" indent="0">
              <a:buNone/>
            </a:pPr>
            <a:r>
              <a:rPr lang="en-US" altLang="zh-CN" sz="2400" dirty="0"/>
              <a:t>question = input("</a:t>
            </a:r>
            <a:r>
              <a:rPr lang="zh-CN" altLang="zh-CN" sz="2400" dirty="0"/>
              <a:t>我：</a:t>
            </a:r>
            <a:r>
              <a:rPr lang="en-US" altLang="zh-CN" sz="2400" dirty="0"/>
              <a:t>")</a:t>
            </a:r>
            <a:endParaRPr lang="zh-CN" altLang="zh-CN" sz="2400" dirty="0"/>
          </a:p>
          <a:p>
            <a:pPr marL="0" indent="0">
              <a:buNone/>
            </a:pPr>
            <a:r>
              <a:rPr lang="en-US" altLang="zh-CN" sz="2400" dirty="0"/>
              <a:t>TULING = '</a:t>
            </a:r>
            <a:r>
              <a:rPr lang="zh-CN" altLang="zh-CN" sz="2400" dirty="0"/>
              <a:t>小鞠</a:t>
            </a:r>
            <a:r>
              <a:rPr lang="en-US" altLang="zh-CN" sz="2400" dirty="0"/>
              <a:t>'</a:t>
            </a:r>
            <a:endParaRPr lang="zh-CN" altLang="zh-CN" sz="2400" dirty="0"/>
          </a:p>
          <a:p>
            <a:pPr marL="0" indent="0">
              <a:buNone/>
            </a:pPr>
            <a:r>
              <a:rPr lang="en-US" altLang="zh-CN" sz="2400" dirty="0"/>
              <a:t>while True:</a:t>
            </a:r>
            <a:endParaRPr lang="zh-CN" altLang="zh-CN" sz="2400" dirty="0"/>
          </a:p>
          <a:p>
            <a:pPr marL="0" indent="0">
              <a:buNone/>
            </a:pPr>
            <a:r>
              <a:rPr lang="en-US" altLang="zh-CN" sz="2400" dirty="0" smtClean="0"/>
              <a:t>      </a:t>
            </a:r>
            <a:r>
              <a:rPr lang="en-US" altLang="zh-CN" sz="2400" dirty="0" err="1" smtClean="0"/>
              <a:t>tuling_data</a:t>
            </a:r>
            <a:r>
              <a:rPr lang="en-US" altLang="zh-CN" sz="2400" dirty="0" smtClean="0"/>
              <a:t> </a:t>
            </a:r>
            <a:r>
              <a:rPr lang="en-US" altLang="zh-CN" sz="2400" dirty="0"/>
              <a:t>= {</a:t>
            </a:r>
            <a:r>
              <a:rPr lang="zh-CN" altLang="zh-CN" sz="2400" dirty="0"/>
              <a:t> </a:t>
            </a:r>
            <a:endParaRPr lang="en-US" altLang="zh-CN" sz="2400" dirty="0" smtClean="0"/>
          </a:p>
          <a:p>
            <a:pPr marL="0" indent="0">
              <a:buNone/>
            </a:pPr>
            <a:r>
              <a:rPr lang="en-US" altLang="zh-CN" sz="2400" dirty="0" smtClean="0"/>
              <a:t>        “key”: “</a:t>
            </a:r>
            <a:r>
              <a:rPr lang="zh-CN" altLang="en-US" sz="2400" dirty="0" smtClean="0"/>
              <a:t>申请 的</a:t>
            </a:r>
            <a:r>
              <a:rPr lang="en-US" altLang="zh-CN" sz="2400" dirty="0" smtClean="0"/>
              <a:t>key",</a:t>
            </a:r>
            <a:endParaRPr lang="zh-CN" altLang="zh-CN" sz="2400" dirty="0"/>
          </a:p>
          <a:p>
            <a:pPr marL="0" indent="0">
              <a:buNone/>
            </a:pPr>
            <a:r>
              <a:rPr lang="en-US" altLang="zh-CN" sz="2400" dirty="0"/>
              <a:t>        "info": question,</a:t>
            </a:r>
            <a:endParaRPr lang="zh-CN" altLang="zh-CN" sz="2400" dirty="0"/>
          </a:p>
          <a:p>
            <a:pPr marL="0" indent="0">
              <a:buNone/>
            </a:pPr>
            <a:r>
              <a:rPr lang="en-US" altLang="zh-CN" sz="2400" dirty="0"/>
              <a:t>    }</a:t>
            </a:r>
            <a:endParaRPr lang="zh-CN" altLang="zh-CN" sz="2400" dirty="0"/>
          </a:p>
          <a:p>
            <a:pPr marL="0" indent="0">
              <a:buNone/>
            </a:pPr>
            <a:endParaRPr lang="en-US" altLang="zh-CN" sz="2400" dirty="0" smtClean="0"/>
          </a:p>
          <a:p>
            <a:pPr marL="0" indent="0">
              <a:buNone/>
            </a:pPr>
            <a:r>
              <a:rPr lang="en-US" altLang="zh-CN" sz="2400" dirty="0" smtClean="0"/>
              <a:t>    </a:t>
            </a:r>
            <a:r>
              <a:rPr lang="en-US" altLang="zh-CN" sz="2400" dirty="0" err="1"/>
              <a:t>tuling_api_url</a:t>
            </a:r>
            <a:r>
              <a:rPr lang="en-US" altLang="zh-CN" sz="2400" dirty="0"/>
              <a:t> = 'http://www.tuling123.com/openapi/api' </a:t>
            </a:r>
            <a:endParaRPr lang="en-US" altLang="zh-CN" sz="2400" dirty="0" smtClean="0"/>
          </a:p>
          <a:p>
            <a:pPr marL="0" indent="0">
              <a:buNone/>
            </a:pPr>
            <a:r>
              <a:rPr lang="en-US" altLang="zh-CN" sz="2400" dirty="0" smtClean="0"/>
              <a:t>    </a:t>
            </a:r>
            <a:r>
              <a:rPr lang="en-US" altLang="zh-CN" sz="2400" dirty="0"/>
              <a:t>t = </a:t>
            </a:r>
            <a:r>
              <a:rPr lang="en-US" altLang="zh-CN" sz="2400" dirty="0" err="1"/>
              <a:t>requests.post</a:t>
            </a:r>
            <a:r>
              <a:rPr lang="en-US" altLang="zh-CN" sz="2400" dirty="0"/>
              <a:t>(</a:t>
            </a:r>
            <a:r>
              <a:rPr lang="en-US" altLang="zh-CN" sz="2400" dirty="0" err="1"/>
              <a:t>tuling_api_url</a:t>
            </a:r>
            <a:r>
              <a:rPr lang="en-US" altLang="zh-CN" sz="2400" dirty="0"/>
              <a:t>, data=</a:t>
            </a:r>
            <a:r>
              <a:rPr lang="en-US" altLang="zh-CN" sz="2400" dirty="0" err="1"/>
              <a:t>tuling_data</a:t>
            </a:r>
            <a:r>
              <a:rPr lang="en-US" altLang="zh-CN" sz="2400" dirty="0"/>
              <a:t>) </a:t>
            </a:r>
            <a:endParaRPr lang="zh-CN" altLang="zh-CN" sz="2400" dirty="0"/>
          </a:p>
          <a:p>
            <a:pPr marL="0" indent="0">
              <a:buNone/>
            </a:pPr>
            <a:r>
              <a:rPr lang="zh-CN" altLang="zh-CN" sz="2400" dirty="0"/>
              <a:t/>
            </a:r>
            <a:br>
              <a:rPr lang="zh-CN" altLang="zh-CN" sz="2400" dirty="0"/>
            </a:br>
            <a:r>
              <a:rPr lang="en-US" altLang="zh-CN" sz="2400" dirty="0"/>
              <a:t>    print(TULING+':'+</a:t>
            </a:r>
            <a:r>
              <a:rPr lang="en-US" altLang="zh-CN" sz="2400" dirty="0" err="1"/>
              <a:t>eval</a:t>
            </a:r>
            <a:r>
              <a:rPr lang="en-US" altLang="zh-CN" sz="2400" dirty="0"/>
              <a:t>(</a:t>
            </a:r>
            <a:r>
              <a:rPr lang="en-US" altLang="zh-CN" sz="2400" dirty="0" err="1"/>
              <a:t>t.text</a:t>
            </a:r>
            <a:r>
              <a:rPr lang="en-US" altLang="zh-CN" sz="2400" dirty="0"/>
              <a:t>)["text"]) </a:t>
            </a:r>
            <a:endParaRPr lang="zh-CN" altLang="zh-CN" sz="2400" dirty="0"/>
          </a:p>
          <a:p>
            <a:pPr marL="0" indent="0">
              <a:buNone/>
            </a:pPr>
            <a:r>
              <a:rPr lang="en-US" altLang="zh-CN" sz="2400" dirty="0"/>
              <a:t>    sleep(1)        #</a:t>
            </a:r>
            <a:r>
              <a:rPr lang="zh-CN" altLang="zh-CN" sz="2400" dirty="0"/>
              <a:t>设置循环延迟</a:t>
            </a:r>
          </a:p>
          <a:p>
            <a:pPr marL="0" indent="0">
              <a:buNone/>
            </a:pPr>
            <a:r>
              <a:rPr lang="en-US" altLang="zh-CN" sz="2400" dirty="0" smtClean="0"/>
              <a:t>    question </a:t>
            </a:r>
            <a:r>
              <a:rPr lang="en-US" altLang="zh-CN" sz="2400" dirty="0"/>
              <a:t>= input("</a:t>
            </a:r>
            <a:r>
              <a:rPr lang="zh-CN" altLang="zh-CN" sz="2400" dirty="0"/>
              <a:t>我：</a:t>
            </a:r>
            <a:r>
              <a:rPr lang="en-US" altLang="zh-CN" sz="2400" dirty="0"/>
              <a:t>")</a:t>
            </a:r>
            <a:r>
              <a:rPr lang="zh-CN" altLang="zh-CN" sz="2400" dirty="0"/>
              <a:t> </a:t>
            </a:r>
            <a:r>
              <a:rPr lang="en-US" altLang="zh-CN" sz="2400" dirty="0"/>
              <a:t>    </a:t>
            </a:r>
            <a:endParaRPr lang="en-US" altLang="zh-CN" sz="2400" dirty="0" smtClean="0"/>
          </a:p>
          <a:p>
            <a:pPr marL="0" indent="0">
              <a:buNone/>
            </a:pPr>
            <a:r>
              <a:rPr lang="en-US" altLang="zh-CN" sz="2400" dirty="0"/>
              <a:t> </a:t>
            </a:r>
            <a:r>
              <a:rPr lang="en-US" altLang="zh-CN" sz="2400" dirty="0" smtClean="0"/>
              <a:t>   if </a:t>
            </a:r>
            <a:r>
              <a:rPr lang="en-US" altLang="zh-CN" sz="2400" dirty="0" err="1"/>
              <a:t>question.lower</a:t>
            </a:r>
            <a:r>
              <a:rPr lang="en-US" altLang="zh-CN" sz="2400" dirty="0"/>
              <a:t>() == 'q':                      </a:t>
            </a:r>
            <a:endParaRPr lang="zh-CN" altLang="zh-CN" sz="2400" dirty="0"/>
          </a:p>
          <a:p>
            <a:pPr marL="0" indent="0">
              <a:buNone/>
            </a:pPr>
            <a:r>
              <a:rPr lang="en-US" altLang="zh-CN" sz="2400" dirty="0"/>
              <a:t>        exit(0)</a:t>
            </a:r>
            <a:endParaRPr lang="zh-CN" altLang="zh-CN" sz="2400" dirty="0"/>
          </a:p>
          <a:p>
            <a:pPr marL="0" indent="0">
              <a:buNone/>
            </a:pPr>
            <a:endParaRPr lang="zh-CN" altLang="en-US" sz="2400" dirty="0"/>
          </a:p>
        </p:txBody>
      </p:sp>
      <p:sp>
        <p:nvSpPr>
          <p:cNvPr id="4" name="圆角矩形标注 3"/>
          <p:cNvSpPr/>
          <p:nvPr/>
        </p:nvSpPr>
        <p:spPr>
          <a:xfrm>
            <a:off x="6228184" y="4653136"/>
            <a:ext cx="2664296" cy="1008112"/>
          </a:xfrm>
          <a:prstGeom prst="wedgeRoundRectCallout">
            <a:avLst>
              <a:gd name="adj1" fmla="val -116812"/>
              <a:gd name="adj2" fmla="val -650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用</a:t>
            </a:r>
            <a:r>
              <a:rPr lang="en-US" altLang="zh-CN" sz="2400" dirty="0" err="1">
                <a:solidFill>
                  <a:schemeClr val="tx1"/>
                </a:solidFill>
              </a:rPr>
              <a:t>eval</a:t>
            </a:r>
            <a:r>
              <a:rPr lang="zh-CN" altLang="en-US" sz="2400" dirty="0">
                <a:solidFill>
                  <a:schemeClr val="tx1"/>
                </a:solidFill>
              </a:rPr>
              <a:t>函数处理图灵返回的消息</a:t>
            </a:r>
          </a:p>
        </p:txBody>
      </p:sp>
      <p:sp>
        <p:nvSpPr>
          <p:cNvPr id="5" name="圆角矩形标注 4"/>
          <p:cNvSpPr/>
          <p:nvPr/>
        </p:nvSpPr>
        <p:spPr>
          <a:xfrm>
            <a:off x="4139952" y="5949280"/>
            <a:ext cx="2016224" cy="1008112"/>
          </a:xfrm>
          <a:prstGeom prst="wedgeRoundRectCallout">
            <a:avLst>
              <a:gd name="adj1" fmla="val -90482"/>
              <a:gd name="adj2" fmla="val -39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dirty="0">
                <a:solidFill>
                  <a:schemeClr val="tx1"/>
                </a:solidFill>
              </a:rPr>
              <a:t>按</a:t>
            </a:r>
            <a:r>
              <a:rPr lang="en-US" altLang="zh-CN" sz="2400" dirty="0">
                <a:solidFill>
                  <a:schemeClr val="tx1"/>
                </a:solidFill>
              </a:rPr>
              <a:t>'q'</a:t>
            </a:r>
            <a:r>
              <a:rPr lang="zh-CN" altLang="zh-CN" sz="2400" dirty="0">
                <a:solidFill>
                  <a:schemeClr val="tx1"/>
                </a:solidFill>
              </a:rPr>
              <a:t>键退出，结束聊天</a:t>
            </a:r>
          </a:p>
        </p:txBody>
      </p:sp>
    </p:spTree>
    <p:extLst>
      <p:ext uri="{BB962C8B-B14F-4D97-AF65-F5344CB8AC3E}">
        <p14:creationId xmlns:p14="http://schemas.microsoft.com/office/powerpoint/2010/main" val="37885349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5661248"/>
            <a:ext cx="5770984" cy="346050"/>
          </a:xfrm>
        </p:spPr>
        <p:txBody>
          <a:bodyPr>
            <a:normAutofit fontScale="90000"/>
          </a:bodyPr>
          <a:lstStyle/>
          <a:p>
            <a:r>
              <a:rPr lang="zh-CN" altLang="en-US" sz="2000" dirty="0"/>
              <a:t>图</a:t>
            </a:r>
            <a:r>
              <a:rPr lang="en-US" altLang="zh-CN" sz="2000" dirty="0"/>
              <a:t>11.12 </a:t>
            </a:r>
            <a:r>
              <a:rPr lang="zh-CN" altLang="en-US" sz="2000" dirty="0"/>
              <a:t>与简单的智能聊天机器人对话</a:t>
            </a:r>
          </a:p>
        </p:txBody>
      </p:sp>
      <p:pic>
        <p:nvPicPr>
          <p:cNvPr id="4" name="内容占位符 3"/>
          <p:cNvPicPr>
            <a:picLocks noGrp="1"/>
          </p:cNvPicPr>
          <p:nvPr>
            <p:ph idx="1"/>
          </p:nvPr>
        </p:nvPicPr>
        <p:blipFill>
          <a:blip r:embed="rId2"/>
          <a:stretch>
            <a:fillRect/>
          </a:stretch>
        </p:blipFill>
        <p:spPr>
          <a:xfrm>
            <a:off x="1187624" y="1916832"/>
            <a:ext cx="6480720" cy="3600400"/>
          </a:xfrm>
          <a:prstGeom prst="rect">
            <a:avLst/>
          </a:prstGeom>
        </p:spPr>
      </p:pic>
    </p:spTree>
    <p:extLst>
      <p:ext uri="{BB962C8B-B14F-4D97-AF65-F5344CB8AC3E}">
        <p14:creationId xmlns:p14="http://schemas.microsoft.com/office/powerpoint/2010/main" val="984518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normAutofit/>
          </a:bodyPr>
          <a:lstStyle/>
          <a:p>
            <a:r>
              <a:rPr lang="en-US" altLang="zh-CN" sz="3200" b="1" dirty="0"/>
              <a:t>11.4.2  </a:t>
            </a:r>
            <a:r>
              <a:rPr lang="zh-CN" altLang="en-US" sz="3200" b="1" dirty="0" smtClean="0"/>
              <a:t>智能</a:t>
            </a:r>
            <a:r>
              <a:rPr lang="zh-CN" altLang="en-US" sz="3200" b="1" dirty="0"/>
              <a:t>语音机器人项目开发环境的搭建</a:t>
            </a:r>
          </a:p>
        </p:txBody>
      </p:sp>
      <p:sp>
        <p:nvSpPr>
          <p:cNvPr id="3" name="内容占位符 2"/>
          <p:cNvSpPr>
            <a:spLocks noGrp="1"/>
          </p:cNvSpPr>
          <p:nvPr>
            <p:ph idx="1"/>
          </p:nvPr>
        </p:nvSpPr>
        <p:spPr>
          <a:xfrm>
            <a:off x="457200" y="1196752"/>
            <a:ext cx="8229600" cy="4929411"/>
          </a:xfrm>
        </p:spPr>
        <p:txBody>
          <a:bodyPr>
            <a:normAutofit/>
          </a:bodyPr>
          <a:lstStyle/>
          <a:p>
            <a:r>
              <a:rPr lang="en-US" altLang="zh-CN" sz="2800" b="1" dirty="0"/>
              <a:t>1. </a:t>
            </a:r>
            <a:r>
              <a:rPr lang="zh-CN" altLang="zh-CN" sz="2800" b="1" dirty="0"/>
              <a:t>智能语音聊天机器人项目的设计目标及流程</a:t>
            </a:r>
            <a:endParaRPr lang="zh-CN" altLang="zh-CN" sz="2800" dirty="0"/>
          </a:p>
          <a:p>
            <a:r>
              <a:rPr lang="zh-CN" altLang="zh-CN" sz="2400" dirty="0"/>
              <a:t>（</a:t>
            </a:r>
            <a:r>
              <a:rPr lang="en-US" altLang="zh-CN" sz="2400" dirty="0"/>
              <a:t>1</a:t>
            </a:r>
            <a:r>
              <a:rPr lang="zh-CN" altLang="zh-CN" sz="2400" dirty="0"/>
              <a:t>）实现目标：实现语音对话聊天，不需要输入文字交流，真正实现语音交互对话。</a:t>
            </a:r>
          </a:p>
          <a:p>
            <a:pPr marL="0" indent="0">
              <a:buNone/>
            </a:pPr>
            <a:r>
              <a:rPr lang="en-US" altLang="zh-CN" sz="2400" dirty="0"/>
              <a:t> </a:t>
            </a:r>
            <a:endParaRPr lang="zh-CN" altLang="zh-CN" sz="2400" dirty="0"/>
          </a:p>
          <a:p>
            <a:r>
              <a:rPr lang="zh-CN" altLang="zh-CN" sz="2400" dirty="0"/>
              <a:t>（</a:t>
            </a:r>
            <a:r>
              <a:rPr lang="en-US" altLang="zh-CN" sz="2400" dirty="0"/>
              <a:t>2</a:t>
            </a:r>
            <a:r>
              <a:rPr lang="zh-CN" altLang="zh-CN" sz="2400" dirty="0"/>
              <a:t>）项目设计过程的实现流程为，用户说一句话，通过录音保存为语音文件，然后调用百度</a:t>
            </a:r>
            <a:r>
              <a:rPr lang="en-US" altLang="zh-CN" sz="2400" dirty="0"/>
              <a:t>API</a:t>
            </a:r>
            <a:r>
              <a:rPr lang="zh-CN" altLang="zh-CN" sz="2400" dirty="0"/>
              <a:t>实现语音转文本</a:t>
            </a:r>
            <a:r>
              <a:rPr lang="en-US" altLang="zh-CN" sz="2400" dirty="0"/>
              <a:t>STT</a:t>
            </a:r>
            <a:r>
              <a:rPr lang="zh-CN" altLang="zh-CN" sz="2400" dirty="0"/>
              <a:t>，再调用图灵机器人</a:t>
            </a:r>
            <a:r>
              <a:rPr lang="en-US" altLang="zh-CN" sz="2400" dirty="0"/>
              <a:t>API</a:t>
            </a:r>
            <a:r>
              <a:rPr lang="zh-CN" altLang="zh-CN" sz="2400" dirty="0"/>
              <a:t>将文本输入得到图灵机器人的回复，最后将回复的文本转换成语音输出，这样就实现了和</a:t>
            </a:r>
            <a:r>
              <a:rPr lang="zh-CN" altLang="zh-CN" sz="2400" dirty="0" smtClean="0"/>
              <a:t>机器人的</a:t>
            </a:r>
            <a:r>
              <a:rPr lang="zh-CN" altLang="zh-CN" sz="2400" dirty="0"/>
              <a:t>语音对话</a:t>
            </a:r>
            <a:r>
              <a:rPr lang="zh-CN" altLang="zh-CN" sz="2400" dirty="0" smtClean="0"/>
              <a:t>。</a:t>
            </a:r>
            <a:endParaRPr lang="en-US" altLang="zh-CN" sz="2400" dirty="0" smtClean="0"/>
          </a:p>
          <a:p>
            <a:endParaRPr lang="zh-CN" altLang="en-US" sz="2400" dirty="0"/>
          </a:p>
        </p:txBody>
      </p:sp>
      <p:pic>
        <p:nvPicPr>
          <p:cNvPr id="4" name="图片 3"/>
          <p:cNvPicPr/>
          <p:nvPr/>
        </p:nvPicPr>
        <p:blipFill>
          <a:blip r:embed="rId2"/>
          <a:stretch>
            <a:fillRect/>
          </a:stretch>
        </p:blipFill>
        <p:spPr>
          <a:xfrm>
            <a:off x="971600" y="4869160"/>
            <a:ext cx="7128792" cy="1728192"/>
          </a:xfrm>
          <a:prstGeom prst="rect">
            <a:avLst/>
          </a:prstGeom>
        </p:spPr>
      </p:pic>
    </p:spTree>
    <p:extLst>
      <p:ext uri="{BB962C8B-B14F-4D97-AF65-F5344CB8AC3E}">
        <p14:creationId xmlns:p14="http://schemas.microsoft.com/office/powerpoint/2010/main" val="17067230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normAutofit/>
          </a:bodyPr>
          <a:lstStyle/>
          <a:p>
            <a:r>
              <a:rPr lang="en-US" altLang="zh-CN" sz="2800" b="1" dirty="0"/>
              <a:t>2. </a:t>
            </a:r>
            <a:r>
              <a:rPr lang="zh-CN" altLang="zh-CN" sz="2800" b="1" dirty="0"/>
              <a:t>搭建</a:t>
            </a:r>
            <a:r>
              <a:rPr lang="en-US" altLang="zh-CN" sz="2800" b="1" dirty="0"/>
              <a:t>python</a:t>
            </a:r>
            <a:r>
              <a:rPr lang="zh-CN" altLang="zh-CN" sz="2800" b="1" dirty="0"/>
              <a:t>智能语音机器人项目开发环境</a:t>
            </a:r>
            <a:endParaRPr lang="zh-CN" altLang="zh-CN" sz="2800" dirty="0"/>
          </a:p>
          <a:p>
            <a:r>
              <a:rPr lang="zh-CN" altLang="zh-CN" sz="2400" dirty="0"/>
              <a:t>设计智能语音聊天机器人，需要安装一些必要的</a:t>
            </a:r>
            <a:r>
              <a:rPr lang="en-US" altLang="zh-CN" sz="2400" dirty="0"/>
              <a:t>python</a:t>
            </a:r>
            <a:r>
              <a:rPr lang="zh-CN" altLang="zh-CN" sz="2400" dirty="0"/>
              <a:t>模块，搭建智能语音聊天机器人的开发环境，需要的模块如下：</a:t>
            </a:r>
          </a:p>
          <a:p>
            <a:r>
              <a:rPr lang="zh-CN" altLang="zh-CN" sz="2400" dirty="0"/>
              <a:t>（</a:t>
            </a:r>
            <a:r>
              <a:rPr lang="en-US" altLang="zh-CN" sz="2400" dirty="0"/>
              <a:t>1</a:t>
            </a:r>
            <a:r>
              <a:rPr lang="zh-CN" altLang="zh-CN" sz="2400" dirty="0"/>
              <a:t>）</a:t>
            </a:r>
            <a:r>
              <a:rPr lang="en-US" altLang="zh-CN" sz="2400" dirty="0" err="1"/>
              <a:t>speech_recognition</a:t>
            </a:r>
            <a:r>
              <a:rPr lang="en-US" altLang="zh-CN" sz="2400" dirty="0"/>
              <a:t>(</a:t>
            </a:r>
            <a:r>
              <a:rPr lang="zh-CN" altLang="zh-CN" sz="2400" dirty="0"/>
              <a:t>语音识别包</a:t>
            </a:r>
            <a:r>
              <a:rPr lang="en-US" altLang="zh-CN" sz="2400" dirty="0"/>
              <a:t>)</a:t>
            </a:r>
            <a:r>
              <a:rPr lang="zh-CN" altLang="zh-CN" sz="2400" dirty="0"/>
              <a:t>；</a:t>
            </a:r>
          </a:p>
          <a:p>
            <a:r>
              <a:rPr lang="zh-CN" altLang="zh-CN" sz="2400" dirty="0"/>
              <a:t>（</a:t>
            </a:r>
            <a:r>
              <a:rPr lang="en-US" altLang="zh-CN" sz="2400" dirty="0"/>
              <a:t>2</a:t>
            </a:r>
            <a:r>
              <a:rPr lang="zh-CN" altLang="zh-CN" sz="2400" dirty="0"/>
              <a:t>）</a:t>
            </a:r>
            <a:r>
              <a:rPr lang="en-US" altLang="zh-CN" sz="2400" dirty="0" err="1"/>
              <a:t>pyaudio</a:t>
            </a:r>
            <a:r>
              <a:rPr lang="en-US" altLang="zh-CN" sz="2400" dirty="0"/>
              <a:t>(</a:t>
            </a:r>
            <a:r>
              <a:rPr lang="zh-CN" altLang="zh-CN" sz="2400" dirty="0"/>
              <a:t>音频接口模块</a:t>
            </a:r>
            <a:r>
              <a:rPr lang="en-US" altLang="zh-CN" sz="2400" dirty="0"/>
              <a:t>) </a:t>
            </a:r>
            <a:r>
              <a:rPr lang="zh-CN" altLang="zh-CN" sz="2400" dirty="0"/>
              <a:t>；</a:t>
            </a:r>
          </a:p>
          <a:p>
            <a:r>
              <a:rPr lang="zh-CN" altLang="zh-CN" sz="2400" dirty="0"/>
              <a:t>（</a:t>
            </a:r>
            <a:r>
              <a:rPr lang="en-US" altLang="zh-CN" sz="2400" dirty="0"/>
              <a:t>3</a:t>
            </a:r>
            <a:r>
              <a:rPr lang="zh-CN" altLang="zh-CN" sz="2400" dirty="0"/>
              <a:t>）</a:t>
            </a:r>
            <a:r>
              <a:rPr lang="en-US" altLang="zh-CN" sz="2400" dirty="0"/>
              <a:t>wave(</a:t>
            </a:r>
            <a:r>
              <a:rPr lang="zh-CN" altLang="zh-CN" sz="2400" dirty="0"/>
              <a:t>打开录音文件并设置音频参数</a:t>
            </a:r>
            <a:r>
              <a:rPr lang="en-US" altLang="zh-CN" sz="2400" dirty="0"/>
              <a:t>) </a:t>
            </a:r>
            <a:r>
              <a:rPr lang="zh-CN" altLang="zh-CN" sz="2400" dirty="0"/>
              <a:t>；</a:t>
            </a:r>
          </a:p>
          <a:p>
            <a:r>
              <a:rPr lang="zh-CN" altLang="zh-CN" sz="2400" dirty="0"/>
              <a:t>（</a:t>
            </a:r>
            <a:r>
              <a:rPr lang="en-US" altLang="zh-CN" sz="2400" dirty="0"/>
              <a:t>4</a:t>
            </a:r>
            <a:r>
              <a:rPr lang="zh-CN" altLang="zh-CN" sz="2400" dirty="0"/>
              <a:t>）</a:t>
            </a:r>
            <a:r>
              <a:rPr lang="en-US" altLang="zh-CN" sz="2400" dirty="0"/>
              <a:t>pyttst3(</a:t>
            </a:r>
            <a:r>
              <a:rPr lang="zh-CN" altLang="zh-CN" sz="2400" dirty="0"/>
              <a:t>文本转语音</a:t>
            </a:r>
            <a:r>
              <a:rPr lang="en-US" altLang="zh-CN" sz="2400" dirty="0"/>
              <a:t>) </a:t>
            </a:r>
            <a:r>
              <a:rPr lang="zh-CN" altLang="zh-CN" sz="2400" dirty="0"/>
              <a:t>；</a:t>
            </a:r>
          </a:p>
          <a:p>
            <a:r>
              <a:rPr lang="zh-CN" altLang="zh-CN" sz="2400" dirty="0"/>
              <a:t>（</a:t>
            </a:r>
            <a:r>
              <a:rPr lang="en-US" altLang="zh-CN" sz="2400" dirty="0"/>
              <a:t>5</a:t>
            </a:r>
            <a:r>
              <a:rPr lang="zh-CN" altLang="zh-CN" sz="2400" dirty="0"/>
              <a:t>）</a:t>
            </a:r>
            <a:r>
              <a:rPr lang="en-US" altLang="zh-CN" sz="2400" dirty="0" err="1"/>
              <a:t>json</a:t>
            </a:r>
            <a:r>
              <a:rPr lang="en-US" altLang="zh-CN" sz="2400" dirty="0"/>
              <a:t>(</a:t>
            </a:r>
            <a:r>
              <a:rPr lang="zh-CN" altLang="zh-CN" sz="2400" dirty="0"/>
              <a:t>解析</a:t>
            </a:r>
            <a:r>
              <a:rPr lang="en-US" altLang="zh-CN" sz="2400" dirty="0" err="1"/>
              <a:t>json</a:t>
            </a:r>
            <a:r>
              <a:rPr lang="zh-CN" altLang="zh-CN" sz="2400" dirty="0"/>
              <a:t>串</a:t>
            </a:r>
            <a:r>
              <a:rPr lang="en-US" altLang="zh-CN" sz="2400" dirty="0"/>
              <a:t>) </a:t>
            </a:r>
            <a:r>
              <a:rPr lang="zh-CN" altLang="zh-CN" sz="2400" dirty="0"/>
              <a:t>；</a:t>
            </a:r>
          </a:p>
          <a:p>
            <a:r>
              <a:rPr lang="zh-CN" altLang="zh-CN" sz="2400" dirty="0"/>
              <a:t>（</a:t>
            </a:r>
            <a:r>
              <a:rPr lang="en-US" altLang="zh-CN" sz="2400" dirty="0"/>
              <a:t>6</a:t>
            </a:r>
            <a:r>
              <a:rPr lang="zh-CN" altLang="zh-CN" sz="2400" dirty="0"/>
              <a:t>）</a:t>
            </a:r>
            <a:r>
              <a:rPr lang="en-US" altLang="zh-CN" sz="2400" dirty="0"/>
              <a:t>requests(</a:t>
            </a:r>
            <a:r>
              <a:rPr lang="zh-CN" altLang="zh-CN" sz="2400" dirty="0"/>
              <a:t>以</a:t>
            </a:r>
            <a:r>
              <a:rPr lang="en-US" altLang="zh-CN" sz="2400" dirty="0"/>
              <a:t>get/post</a:t>
            </a:r>
            <a:r>
              <a:rPr lang="zh-CN" altLang="zh-CN" sz="2400" dirty="0"/>
              <a:t>方式传递数据</a:t>
            </a:r>
            <a:r>
              <a:rPr lang="en-US" altLang="zh-CN" sz="2400" dirty="0"/>
              <a:t>) </a:t>
            </a:r>
            <a:r>
              <a:rPr lang="zh-CN" altLang="zh-CN" sz="2400" dirty="0"/>
              <a:t>；</a:t>
            </a:r>
          </a:p>
          <a:p>
            <a:r>
              <a:rPr lang="zh-CN" altLang="zh-CN" sz="2400" dirty="0"/>
              <a:t>（</a:t>
            </a:r>
            <a:r>
              <a:rPr lang="en-US" altLang="zh-CN" sz="2400" dirty="0"/>
              <a:t>7</a:t>
            </a:r>
            <a:r>
              <a:rPr lang="zh-CN" altLang="zh-CN" sz="2400" dirty="0"/>
              <a:t>）</a:t>
            </a:r>
            <a:r>
              <a:rPr lang="en-US" altLang="zh-CN" sz="2400" dirty="0" err="1"/>
              <a:t>baid_aip</a:t>
            </a:r>
            <a:r>
              <a:rPr lang="en-US" altLang="zh-CN" sz="2400" dirty="0"/>
              <a:t>(</a:t>
            </a:r>
            <a:r>
              <a:rPr lang="zh-CN" altLang="zh-CN" sz="2400" dirty="0"/>
              <a:t>百度语音识别的</a:t>
            </a:r>
            <a:r>
              <a:rPr lang="en-US" altLang="zh-CN" sz="2400" dirty="0" err="1"/>
              <a:t>aip</a:t>
            </a:r>
            <a:r>
              <a:rPr lang="en-US" altLang="zh-CN" sz="2400" dirty="0"/>
              <a:t>)</a:t>
            </a:r>
            <a:r>
              <a:rPr lang="zh-CN" altLang="zh-CN" sz="2400" dirty="0"/>
              <a:t>。</a:t>
            </a:r>
          </a:p>
          <a:p>
            <a:endParaRPr lang="zh-CN" altLang="en-US" sz="2800" dirty="0"/>
          </a:p>
        </p:txBody>
      </p:sp>
    </p:spTree>
    <p:extLst>
      <p:ext uri="{BB962C8B-B14F-4D97-AF65-F5344CB8AC3E}">
        <p14:creationId xmlns:p14="http://schemas.microsoft.com/office/powerpoint/2010/main" val="33626049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normAutofit/>
          </a:bodyPr>
          <a:lstStyle/>
          <a:p>
            <a:r>
              <a:rPr lang="en-US" altLang="zh-CN" sz="2800" b="1" dirty="0" smtClean="0"/>
              <a:t>3</a:t>
            </a:r>
            <a:r>
              <a:rPr lang="en-US" altLang="zh-CN" sz="2800" b="1" dirty="0"/>
              <a:t>.  </a:t>
            </a:r>
            <a:r>
              <a:rPr lang="zh-CN" altLang="zh-CN" sz="2800" b="1" dirty="0"/>
              <a:t>百度</a:t>
            </a:r>
            <a:r>
              <a:rPr lang="en-US" altLang="zh-CN" sz="2800" b="1" dirty="0"/>
              <a:t>API</a:t>
            </a:r>
            <a:r>
              <a:rPr lang="zh-CN" altLang="zh-CN" sz="2800" b="1" dirty="0"/>
              <a:t>的</a:t>
            </a:r>
            <a:r>
              <a:rPr lang="en-US" altLang="zh-CN" sz="2800" b="1" dirty="0"/>
              <a:t>key</a:t>
            </a:r>
            <a:r>
              <a:rPr lang="zh-CN" altLang="zh-CN" sz="2800" b="1" dirty="0"/>
              <a:t>申请</a:t>
            </a:r>
            <a:endParaRPr lang="zh-CN" altLang="zh-CN" sz="2800" dirty="0"/>
          </a:p>
          <a:p>
            <a:r>
              <a:rPr lang="zh-CN" altLang="zh-CN" sz="2400" dirty="0"/>
              <a:t>登录百度账号，打开该网址</a:t>
            </a:r>
            <a:r>
              <a:rPr lang="en-US" altLang="zh-CN" sz="2400" dirty="0"/>
              <a:t>https://ai.baidu.com/tech/speech</a:t>
            </a:r>
            <a:r>
              <a:rPr lang="zh-CN" altLang="zh-CN" sz="2400" dirty="0"/>
              <a:t>，通过创建一个应用，</a:t>
            </a:r>
            <a:r>
              <a:rPr lang="zh-CN" altLang="zh-CN" sz="2400" dirty="0" smtClean="0"/>
              <a:t>获得免费</a:t>
            </a:r>
            <a:r>
              <a:rPr lang="zh-CN" altLang="zh-CN" sz="2400" dirty="0"/>
              <a:t>使用的</a:t>
            </a:r>
            <a:r>
              <a:rPr lang="en-US" altLang="zh-CN" sz="2400" dirty="0" err="1"/>
              <a:t>AppID</a:t>
            </a:r>
            <a:r>
              <a:rPr lang="zh-CN" altLang="zh-CN" sz="2400" dirty="0"/>
              <a:t>、</a:t>
            </a:r>
            <a:r>
              <a:rPr lang="en-US" altLang="zh-CN" sz="2400" dirty="0"/>
              <a:t>API Key</a:t>
            </a:r>
            <a:r>
              <a:rPr lang="zh-CN" altLang="zh-CN" sz="2400" dirty="0" smtClean="0"/>
              <a:t>及</a:t>
            </a:r>
            <a:r>
              <a:rPr lang="en-US" altLang="zh-CN" sz="2400" dirty="0" smtClean="0"/>
              <a:t>Secret Key</a:t>
            </a:r>
            <a:r>
              <a:rPr lang="zh-CN" altLang="en-US" sz="2400" dirty="0" smtClean="0"/>
              <a:t>。</a:t>
            </a:r>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a:p>
          <a:p>
            <a:endParaRPr lang="zh-CN" altLang="en-US" sz="24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529068"/>
            <a:ext cx="7167046"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07632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normAutofit fontScale="92500"/>
          </a:bodyPr>
          <a:lstStyle/>
          <a:p>
            <a:r>
              <a:rPr lang="en-US" altLang="zh-CN" sz="3000" b="1" dirty="0"/>
              <a:t>4. </a:t>
            </a:r>
            <a:r>
              <a:rPr lang="zh-CN" altLang="en-US" sz="3000" b="1" dirty="0"/>
              <a:t>安装语音生成音频文件模块</a:t>
            </a:r>
          </a:p>
          <a:p>
            <a:r>
              <a:rPr lang="zh-CN" altLang="en-US" sz="2400" dirty="0"/>
              <a:t>    语音生成音频文件需要进行录音，将用户说的话保存为音频文件，为了便于后期处理，将其文件保存为</a:t>
            </a:r>
            <a:r>
              <a:rPr lang="en-US" altLang="zh-CN" sz="2400" dirty="0"/>
              <a:t>wav</a:t>
            </a:r>
            <a:r>
              <a:rPr lang="zh-CN" altLang="en-US" sz="2400" dirty="0"/>
              <a:t>格式。</a:t>
            </a:r>
          </a:p>
          <a:p>
            <a:endParaRPr lang="zh-CN" altLang="en-US" sz="2400" dirty="0"/>
          </a:p>
          <a:p>
            <a:r>
              <a:rPr lang="zh-CN" altLang="en-US" sz="2400" b="1" dirty="0"/>
              <a:t>（</a:t>
            </a:r>
            <a:r>
              <a:rPr lang="en-US" altLang="zh-CN" sz="2400" b="1" dirty="0"/>
              <a:t>1</a:t>
            </a:r>
            <a:r>
              <a:rPr lang="zh-CN" altLang="en-US" sz="2400" b="1" dirty="0"/>
              <a:t>）下载音频接口模块</a:t>
            </a:r>
            <a:r>
              <a:rPr lang="en-US" altLang="zh-CN" sz="2400" b="1" dirty="0" err="1"/>
              <a:t>pyaudio</a:t>
            </a:r>
            <a:r>
              <a:rPr lang="zh-CN" altLang="en-US" sz="2400" b="1" dirty="0"/>
              <a:t>安装包</a:t>
            </a:r>
          </a:p>
          <a:p>
            <a:r>
              <a:rPr lang="zh-CN" altLang="en-US" sz="2400" dirty="0"/>
              <a:t>打开网址：</a:t>
            </a:r>
            <a:r>
              <a:rPr lang="en-US" altLang="zh-CN" sz="2400" dirty="0"/>
              <a:t>https://www.lfd.uci.edu/~gohlke/pythonlibs/#pyaudio</a:t>
            </a:r>
            <a:r>
              <a:rPr lang="zh-CN" altLang="en-US" sz="2400" dirty="0"/>
              <a:t>，找到与</a:t>
            </a:r>
            <a:r>
              <a:rPr lang="en-US" altLang="zh-CN" sz="2400" dirty="0"/>
              <a:t>python</a:t>
            </a:r>
            <a:r>
              <a:rPr lang="zh-CN" altLang="en-US" sz="2400" dirty="0"/>
              <a:t>版本相同</a:t>
            </a:r>
            <a:r>
              <a:rPr lang="en-US" altLang="zh-CN" sz="2400" dirty="0" err="1"/>
              <a:t>pyaudio</a:t>
            </a:r>
            <a:r>
              <a:rPr lang="zh-CN" altLang="en-US" sz="2400" dirty="0"/>
              <a:t>安装包，例如，</a:t>
            </a:r>
            <a:r>
              <a:rPr lang="en-US" altLang="zh-CN" sz="2400" dirty="0" err="1"/>
              <a:t>PyAudio</a:t>
            </a:r>
            <a:r>
              <a:rPr lang="en-US" altLang="zh-CN" sz="2400" dirty="0"/>
              <a:t> 0.2.11 cp38 cp38m win_amd64.whl</a:t>
            </a:r>
            <a:r>
              <a:rPr lang="zh-CN" altLang="en-US" sz="2400" dirty="0"/>
              <a:t>，其中</a:t>
            </a:r>
            <a:r>
              <a:rPr lang="en-US" altLang="zh-CN" sz="2400" dirty="0"/>
              <a:t>cp38</a:t>
            </a:r>
            <a:r>
              <a:rPr lang="zh-CN" altLang="en-US" sz="2400" dirty="0"/>
              <a:t>代表</a:t>
            </a:r>
            <a:r>
              <a:rPr lang="en-US" altLang="zh-CN" sz="2400" dirty="0"/>
              <a:t>python</a:t>
            </a:r>
            <a:r>
              <a:rPr lang="zh-CN" altLang="en-US" sz="2400" dirty="0"/>
              <a:t>版本号</a:t>
            </a:r>
            <a:r>
              <a:rPr lang="en-US" altLang="zh-CN" sz="2400" dirty="0"/>
              <a:t>3.8</a:t>
            </a:r>
            <a:r>
              <a:rPr lang="zh-CN" altLang="en-US" sz="2400" dirty="0"/>
              <a:t>。</a:t>
            </a:r>
          </a:p>
          <a:p>
            <a:r>
              <a:rPr lang="zh-CN" altLang="en-US" sz="2400" dirty="0"/>
              <a:t>进入到</a:t>
            </a:r>
            <a:r>
              <a:rPr lang="en-US" altLang="zh-CN" sz="2400" dirty="0" err="1"/>
              <a:t>pyaudio</a:t>
            </a:r>
            <a:r>
              <a:rPr lang="zh-CN" altLang="en-US" sz="2400" dirty="0"/>
              <a:t>安装包目录，使用</a:t>
            </a:r>
            <a:r>
              <a:rPr lang="en-US" altLang="zh-CN" sz="2400" dirty="0"/>
              <a:t>pip</a:t>
            </a:r>
            <a:r>
              <a:rPr lang="zh-CN" altLang="en-US" sz="2400" dirty="0"/>
              <a:t>安装，其命令为</a:t>
            </a:r>
          </a:p>
          <a:p>
            <a:r>
              <a:rPr lang="zh-CN" altLang="en-US" sz="2400" dirty="0"/>
              <a:t>  </a:t>
            </a:r>
            <a:r>
              <a:rPr lang="zh-CN" altLang="en-US" sz="2400" dirty="0" smtClean="0"/>
              <a:t>    </a:t>
            </a:r>
            <a:r>
              <a:rPr lang="en-US" altLang="zh-CN" sz="2400" dirty="0"/>
              <a:t>pip  install  </a:t>
            </a:r>
            <a:r>
              <a:rPr lang="en-US" altLang="zh-CN" sz="2400" dirty="0" err="1"/>
              <a:t>PyAudio</a:t>
            </a:r>
            <a:r>
              <a:rPr lang="en-US" altLang="zh-CN" sz="2400" dirty="0"/>
              <a:t> 0.2.11 cp38 cp38m win_amd64.whl </a:t>
            </a:r>
          </a:p>
          <a:p>
            <a:endParaRPr lang="en-US" altLang="zh-CN" sz="2400" dirty="0"/>
          </a:p>
          <a:p>
            <a:r>
              <a:rPr lang="zh-CN" altLang="en-US" sz="2400" b="1" dirty="0"/>
              <a:t>（</a:t>
            </a:r>
            <a:r>
              <a:rPr lang="en-US" altLang="zh-CN" sz="2400" b="1" dirty="0"/>
              <a:t>2</a:t>
            </a:r>
            <a:r>
              <a:rPr lang="zh-CN" altLang="en-US" sz="2400" b="1" dirty="0"/>
              <a:t>） 安装</a:t>
            </a:r>
            <a:r>
              <a:rPr lang="en-US" altLang="zh-CN" sz="2400" b="1" dirty="0" err="1"/>
              <a:t>speech_recognition</a:t>
            </a:r>
            <a:r>
              <a:rPr lang="zh-CN" altLang="en-US" sz="2400" b="1" dirty="0"/>
              <a:t>语音识别包</a:t>
            </a:r>
          </a:p>
          <a:p>
            <a:r>
              <a:rPr lang="zh-CN" altLang="en-US" sz="2400" dirty="0"/>
              <a:t>    直接使用</a:t>
            </a:r>
            <a:r>
              <a:rPr lang="en-US" altLang="zh-CN" sz="2400" dirty="0"/>
              <a:t>pip</a:t>
            </a:r>
            <a:r>
              <a:rPr lang="zh-CN" altLang="en-US" sz="2400" dirty="0"/>
              <a:t>安装</a:t>
            </a:r>
            <a:r>
              <a:rPr lang="en-US" altLang="zh-CN" sz="2400" dirty="0" err="1"/>
              <a:t>speech_recognition</a:t>
            </a:r>
            <a:r>
              <a:rPr lang="zh-CN" altLang="en-US" sz="2400" dirty="0"/>
              <a:t>语音识别包，其命令为</a:t>
            </a:r>
          </a:p>
          <a:p>
            <a:r>
              <a:rPr lang="en-US" altLang="zh-CN" sz="2400" dirty="0" smtClean="0"/>
              <a:t>         pip  </a:t>
            </a:r>
            <a:r>
              <a:rPr lang="en-US" altLang="zh-CN" sz="2400" dirty="0"/>
              <a:t>install  </a:t>
            </a:r>
            <a:r>
              <a:rPr lang="en-US" altLang="zh-CN" sz="2400" dirty="0" err="1"/>
              <a:t>speechrecognition</a:t>
            </a:r>
            <a:r>
              <a:rPr lang="en-US" altLang="zh-CN" sz="2400" dirty="0"/>
              <a:t> </a:t>
            </a:r>
            <a:endParaRPr lang="zh-CN" altLang="en-US" sz="2400" dirty="0"/>
          </a:p>
        </p:txBody>
      </p:sp>
    </p:spTree>
    <p:extLst>
      <p:ext uri="{BB962C8B-B14F-4D97-AF65-F5344CB8AC3E}">
        <p14:creationId xmlns:p14="http://schemas.microsoft.com/office/powerpoint/2010/main" val="27872040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r>
              <a:rPr lang="en-US" altLang="zh-CN" sz="3200" b="1" dirty="0"/>
              <a:t>11.4.3 </a:t>
            </a:r>
            <a:r>
              <a:rPr lang="zh-CN" altLang="zh-CN" sz="3200" b="1" dirty="0"/>
              <a:t>录制音频</a:t>
            </a:r>
            <a:r>
              <a:rPr lang="zh-CN" altLang="zh-CN" sz="3200" b="1" dirty="0" smtClean="0"/>
              <a:t>文件</a:t>
            </a:r>
            <a:endParaRPr lang="zh-CN" altLang="en-US" sz="3200" dirty="0"/>
          </a:p>
        </p:txBody>
      </p:sp>
      <p:sp>
        <p:nvSpPr>
          <p:cNvPr id="3" name="内容占位符 2"/>
          <p:cNvSpPr>
            <a:spLocks noGrp="1"/>
          </p:cNvSpPr>
          <p:nvPr>
            <p:ph idx="1"/>
          </p:nvPr>
        </p:nvSpPr>
        <p:spPr>
          <a:xfrm>
            <a:off x="457200" y="1052736"/>
            <a:ext cx="8229600" cy="5544616"/>
          </a:xfrm>
        </p:spPr>
        <p:txBody>
          <a:bodyPr>
            <a:normAutofit fontScale="92500" lnSpcReduction="20000"/>
          </a:bodyPr>
          <a:lstStyle/>
          <a:p>
            <a:r>
              <a:rPr lang="en-US" altLang="zh-CN" sz="2800" b="1" dirty="0"/>
              <a:t>1. </a:t>
            </a:r>
            <a:r>
              <a:rPr lang="zh-CN" altLang="zh-CN" sz="2800" b="1" dirty="0"/>
              <a:t>使用</a:t>
            </a:r>
            <a:r>
              <a:rPr lang="en-US" altLang="zh-CN" sz="2800" b="1" dirty="0" err="1"/>
              <a:t>speech_recognition</a:t>
            </a:r>
            <a:r>
              <a:rPr lang="zh-CN" altLang="zh-CN" sz="2800" b="1" dirty="0"/>
              <a:t>包录音</a:t>
            </a:r>
            <a:endParaRPr lang="zh-CN" altLang="zh-CN" sz="2800" dirty="0"/>
          </a:p>
          <a:p>
            <a:r>
              <a:rPr lang="zh-CN" altLang="zh-CN" sz="2400" dirty="0"/>
              <a:t>使用</a:t>
            </a:r>
            <a:r>
              <a:rPr lang="en-US" altLang="zh-CN" sz="2400" dirty="0" err="1"/>
              <a:t>speech_recognition</a:t>
            </a:r>
            <a:r>
              <a:rPr lang="zh-CN" altLang="zh-CN" sz="2400" dirty="0"/>
              <a:t>语音识别包进行录制音频文件，这种方法录音的效果比较好，而且代码量非常少。</a:t>
            </a:r>
          </a:p>
          <a:p>
            <a:r>
              <a:rPr lang="en-US" altLang="zh-CN" sz="2000" dirty="0"/>
              <a:t>【</a:t>
            </a:r>
            <a:r>
              <a:rPr lang="zh-CN" altLang="en-US" sz="2000" dirty="0"/>
              <a:t>例</a:t>
            </a:r>
            <a:r>
              <a:rPr lang="en-US" altLang="zh-CN" sz="2000" dirty="0"/>
              <a:t>11-8】</a:t>
            </a:r>
            <a:r>
              <a:rPr lang="zh-CN" altLang="en-US" sz="2000" dirty="0"/>
              <a:t>编写一个使用</a:t>
            </a:r>
            <a:r>
              <a:rPr lang="en-US" altLang="zh-CN" sz="2000" dirty="0" err="1"/>
              <a:t>speech_recognition</a:t>
            </a:r>
            <a:r>
              <a:rPr lang="zh-CN" altLang="en-US" sz="2000" dirty="0"/>
              <a:t>语音识别包进行录制语音文件的程序。</a:t>
            </a:r>
          </a:p>
          <a:p>
            <a:r>
              <a:rPr lang="zh-CN" altLang="en-US" sz="2000" dirty="0"/>
              <a:t>    程序代码如下。</a:t>
            </a:r>
          </a:p>
          <a:p>
            <a:r>
              <a:rPr lang="en-US" altLang="zh-CN" sz="2000" dirty="0"/>
              <a:t>import </a:t>
            </a:r>
            <a:r>
              <a:rPr lang="en-US" altLang="zh-CN" sz="2000" dirty="0" err="1"/>
              <a:t>speech_recognition</a:t>
            </a:r>
            <a:r>
              <a:rPr lang="en-US" altLang="zh-CN" sz="2000" dirty="0"/>
              <a:t> as </a:t>
            </a:r>
            <a:r>
              <a:rPr lang="en-US" altLang="zh-CN" sz="2000" dirty="0" err="1"/>
              <a:t>sr</a:t>
            </a:r>
            <a:endParaRPr lang="en-US" altLang="zh-CN" sz="2000" dirty="0"/>
          </a:p>
          <a:p>
            <a:r>
              <a:rPr lang="en-US" altLang="zh-CN" sz="2000" dirty="0" err="1" smtClean="0"/>
              <a:t>def</a:t>
            </a:r>
            <a:r>
              <a:rPr lang="en-US" altLang="zh-CN" sz="2000" dirty="0" smtClean="0"/>
              <a:t> </a:t>
            </a:r>
            <a:r>
              <a:rPr lang="en-US" altLang="zh-CN" sz="2000" dirty="0" err="1"/>
              <a:t>my_record</a:t>
            </a:r>
            <a:r>
              <a:rPr lang="en-US" altLang="zh-CN" sz="2000" dirty="0"/>
              <a:t>(rate=16000):       # </a:t>
            </a:r>
            <a:r>
              <a:rPr lang="zh-CN" altLang="en-US" sz="2000" dirty="0"/>
              <a:t>采样率为</a:t>
            </a:r>
            <a:r>
              <a:rPr lang="en-US" altLang="zh-CN" sz="2000" dirty="0"/>
              <a:t>16000</a:t>
            </a:r>
            <a:r>
              <a:rPr lang="zh-CN" altLang="en-US" sz="2000" dirty="0"/>
              <a:t>，即每秒钟获取信号</a:t>
            </a:r>
            <a:r>
              <a:rPr lang="en-US" altLang="zh-CN" sz="2000" dirty="0"/>
              <a:t>16000</a:t>
            </a:r>
            <a:r>
              <a:rPr lang="zh-CN" altLang="en-US" sz="2000" dirty="0"/>
              <a:t>次</a:t>
            </a:r>
          </a:p>
          <a:p>
            <a:r>
              <a:rPr lang="zh-CN" altLang="en-US" sz="2000" dirty="0"/>
              <a:t>	  </a:t>
            </a:r>
            <a:r>
              <a:rPr lang="en-US" altLang="zh-CN" sz="2000" dirty="0"/>
              <a:t>r = </a:t>
            </a:r>
            <a:r>
              <a:rPr lang="en-US" altLang="zh-CN" sz="2000" dirty="0" err="1"/>
              <a:t>sr.Recognizer</a:t>
            </a:r>
            <a:r>
              <a:rPr lang="en-US" altLang="zh-CN" sz="2000" dirty="0"/>
              <a:t>()</a:t>
            </a:r>
          </a:p>
          <a:p>
            <a:r>
              <a:rPr lang="en-US" altLang="zh-CN" sz="2000" dirty="0"/>
              <a:t>	  with </a:t>
            </a:r>
            <a:r>
              <a:rPr lang="en-US" altLang="zh-CN" sz="2000" dirty="0" err="1"/>
              <a:t>sr.Microphone</a:t>
            </a:r>
            <a:r>
              <a:rPr lang="en-US" altLang="zh-CN" sz="2000" dirty="0"/>
              <a:t>(</a:t>
            </a:r>
            <a:r>
              <a:rPr lang="en-US" altLang="zh-CN" sz="2000" dirty="0" err="1"/>
              <a:t>sample_rate</a:t>
            </a:r>
            <a:r>
              <a:rPr lang="en-US" altLang="zh-CN" sz="2000" dirty="0"/>
              <a:t>=rate) as source:</a:t>
            </a:r>
          </a:p>
          <a:p>
            <a:r>
              <a:rPr lang="en-US" altLang="zh-CN" sz="2000" dirty="0"/>
              <a:t>		  print("please say something......")</a:t>
            </a:r>
          </a:p>
          <a:p>
            <a:r>
              <a:rPr lang="en-US" altLang="zh-CN" sz="2000" dirty="0"/>
              <a:t>		  audio = </a:t>
            </a:r>
            <a:r>
              <a:rPr lang="en-US" altLang="zh-CN" sz="2000" dirty="0" err="1"/>
              <a:t>r.listen</a:t>
            </a:r>
            <a:r>
              <a:rPr lang="en-US" altLang="zh-CN" sz="2000" dirty="0"/>
              <a:t>(source)</a:t>
            </a:r>
          </a:p>
          <a:p>
            <a:r>
              <a:rPr lang="en-US" altLang="zh-CN" sz="2000" dirty="0"/>
              <a:t>	  with open("t_voices1.wav", "</a:t>
            </a:r>
            <a:r>
              <a:rPr lang="en-US" altLang="zh-CN" sz="2000" dirty="0" err="1"/>
              <a:t>wb</a:t>
            </a:r>
            <a:r>
              <a:rPr lang="en-US" altLang="zh-CN" sz="2000" dirty="0"/>
              <a:t>") as f:</a:t>
            </a:r>
          </a:p>
          <a:p>
            <a:r>
              <a:rPr lang="en-US" altLang="zh-CN" sz="2000" dirty="0"/>
              <a:t>		  </a:t>
            </a:r>
            <a:r>
              <a:rPr lang="en-US" altLang="zh-CN" sz="2000" dirty="0" err="1"/>
              <a:t>f.write</a:t>
            </a:r>
            <a:r>
              <a:rPr lang="en-US" altLang="zh-CN" sz="2000" dirty="0"/>
              <a:t>(</a:t>
            </a:r>
            <a:r>
              <a:rPr lang="en-US" altLang="zh-CN" sz="2000" dirty="0" err="1"/>
              <a:t>audio.get_wav_data</a:t>
            </a:r>
            <a:r>
              <a:rPr lang="en-US" altLang="zh-CN" sz="2000" dirty="0"/>
              <a:t>())</a:t>
            </a:r>
          </a:p>
          <a:p>
            <a:r>
              <a:rPr lang="en-US" altLang="zh-CN" sz="2000" dirty="0"/>
              <a:t>	  print("</a:t>
            </a:r>
            <a:r>
              <a:rPr lang="zh-CN" altLang="en-US" sz="2000" dirty="0"/>
              <a:t>录音完成！</a:t>
            </a:r>
            <a:r>
              <a:rPr lang="en-US" altLang="zh-CN" sz="2000" dirty="0"/>
              <a:t>")</a:t>
            </a:r>
          </a:p>
          <a:p>
            <a:r>
              <a:rPr lang="en-US" altLang="zh-CN" sz="2000" dirty="0" smtClean="0"/>
              <a:t>if </a:t>
            </a:r>
            <a:r>
              <a:rPr lang="en-US" altLang="zh-CN" sz="2000" dirty="0"/>
              <a:t>__name__ == '__main__':</a:t>
            </a:r>
          </a:p>
          <a:p>
            <a:r>
              <a:rPr lang="en-US" altLang="zh-CN" sz="2000" dirty="0"/>
              <a:t>	  </a:t>
            </a:r>
            <a:r>
              <a:rPr lang="en-US" altLang="zh-CN" sz="2000" dirty="0" err="1"/>
              <a:t>my_record</a:t>
            </a:r>
            <a:r>
              <a:rPr lang="en-US" altLang="zh-CN" sz="2000" dirty="0"/>
              <a:t>()</a:t>
            </a:r>
          </a:p>
          <a:p>
            <a:endParaRPr lang="en-US" altLang="zh-CN" sz="2000" dirty="0"/>
          </a:p>
          <a:p>
            <a:endParaRPr lang="zh-CN" altLang="en-US" sz="2000" dirty="0"/>
          </a:p>
        </p:txBody>
      </p:sp>
      <p:sp>
        <p:nvSpPr>
          <p:cNvPr id="4" name="矩形 3"/>
          <p:cNvSpPr/>
          <p:nvPr/>
        </p:nvSpPr>
        <p:spPr>
          <a:xfrm>
            <a:off x="6444208" y="5157192"/>
            <a:ext cx="2448272" cy="1440160"/>
          </a:xfrm>
          <a:prstGeom prst="rect">
            <a:avLst/>
          </a:prstGeom>
          <a:solidFill>
            <a:srgbClr val="66CCFF"/>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dirty="0">
                <a:solidFill>
                  <a:schemeClr val="tx1"/>
                </a:solidFill>
              </a:rPr>
              <a:t>运行程序，将用户输入的语音保存为</a:t>
            </a:r>
            <a:r>
              <a:rPr lang="en-US" altLang="zh-CN" dirty="0">
                <a:solidFill>
                  <a:schemeClr val="tx1"/>
                </a:solidFill>
              </a:rPr>
              <a:t>t_voices1.wav</a:t>
            </a:r>
            <a:r>
              <a:rPr lang="zh-CN" altLang="en-US" dirty="0">
                <a:solidFill>
                  <a:schemeClr val="tx1"/>
                </a:solidFill>
              </a:rPr>
              <a:t>文件。</a:t>
            </a:r>
          </a:p>
        </p:txBody>
      </p:sp>
    </p:spTree>
    <p:extLst>
      <p:ext uri="{BB962C8B-B14F-4D97-AF65-F5344CB8AC3E}">
        <p14:creationId xmlns:p14="http://schemas.microsoft.com/office/powerpoint/2010/main" val="2268669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normAutofit/>
          </a:bodyPr>
          <a:lstStyle/>
          <a:p>
            <a:r>
              <a:rPr lang="en-US" altLang="zh-CN" sz="2800" b="1" dirty="0"/>
              <a:t>2. </a:t>
            </a:r>
            <a:r>
              <a:rPr lang="zh-CN" altLang="zh-CN" sz="2800" b="1" dirty="0"/>
              <a:t>机器学习的算法分类</a:t>
            </a:r>
            <a:endParaRPr lang="zh-CN" altLang="zh-CN" sz="2800" dirty="0"/>
          </a:p>
          <a:p>
            <a:r>
              <a:rPr lang="zh-CN" altLang="zh-CN" sz="2800" dirty="0"/>
              <a:t>（</a:t>
            </a:r>
            <a:r>
              <a:rPr lang="en-US" altLang="zh-CN" sz="2800" dirty="0"/>
              <a:t>1</a:t>
            </a:r>
            <a:r>
              <a:rPr lang="zh-CN" altLang="zh-CN" sz="2800" dirty="0"/>
              <a:t>）监督式学习</a:t>
            </a:r>
            <a:r>
              <a:rPr lang="zh-CN" altLang="zh-CN" sz="2800" dirty="0" smtClean="0"/>
              <a:t>算法</a:t>
            </a:r>
            <a:endParaRPr lang="en-US" altLang="zh-CN" sz="2800" dirty="0" smtClean="0"/>
          </a:p>
          <a:p>
            <a:pPr marL="400050" lvl="1" indent="0">
              <a:buNone/>
            </a:pPr>
            <a:r>
              <a:rPr lang="zh-CN" altLang="zh-CN" sz="2400" dirty="0"/>
              <a:t>回归、决策树、随机森林、</a:t>
            </a:r>
            <a:r>
              <a:rPr lang="en-US" altLang="zh-CN" sz="2400" dirty="0"/>
              <a:t>K-</a:t>
            </a:r>
            <a:r>
              <a:rPr lang="zh-CN" altLang="zh-CN" sz="2400" dirty="0"/>
              <a:t>近邻算法、逻辑回归等。</a:t>
            </a:r>
            <a:endParaRPr lang="en-US" altLang="zh-CN" sz="2400" dirty="0"/>
          </a:p>
          <a:p>
            <a:endParaRPr lang="en-US" altLang="zh-CN" sz="2800" dirty="0" smtClean="0"/>
          </a:p>
          <a:p>
            <a:r>
              <a:rPr lang="zh-CN" altLang="zh-CN" sz="2800" dirty="0"/>
              <a:t>（</a:t>
            </a:r>
            <a:r>
              <a:rPr lang="en-US" altLang="zh-CN" sz="2800" dirty="0"/>
              <a:t>2</a:t>
            </a:r>
            <a:r>
              <a:rPr lang="zh-CN" altLang="zh-CN" sz="2800" dirty="0"/>
              <a:t>）非监督式学习算法</a:t>
            </a:r>
          </a:p>
          <a:p>
            <a:pPr marL="400050" lvl="1" indent="0">
              <a:buNone/>
            </a:pPr>
            <a:r>
              <a:rPr lang="zh-CN" altLang="zh-CN" sz="2400" dirty="0"/>
              <a:t>关联算法和</a:t>
            </a:r>
            <a:r>
              <a:rPr lang="en-US" altLang="zh-CN" sz="2400" dirty="0"/>
              <a:t> K-</a:t>
            </a:r>
            <a:r>
              <a:rPr lang="zh-CN" altLang="zh-CN" sz="2400" dirty="0"/>
              <a:t>均值算法。</a:t>
            </a:r>
            <a:endParaRPr lang="en-US" altLang="zh-CN" sz="2400" dirty="0" smtClean="0"/>
          </a:p>
          <a:p>
            <a:endParaRPr lang="en-US" altLang="zh-CN" sz="2800" dirty="0"/>
          </a:p>
          <a:p>
            <a:r>
              <a:rPr lang="zh-CN" altLang="zh-CN" sz="2800" dirty="0"/>
              <a:t>（</a:t>
            </a:r>
            <a:r>
              <a:rPr lang="en-US" altLang="zh-CN" sz="2800" dirty="0"/>
              <a:t>3</a:t>
            </a:r>
            <a:r>
              <a:rPr lang="zh-CN" altLang="zh-CN" sz="2800" dirty="0"/>
              <a:t>）强化学习算法</a:t>
            </a:r>
          </a:p>
          <a:p>
            <a:pPr marL="400050" lvl="1" indent="0">
              <a:buNone/>
            </a:pPr>
            <a:r>
              <a:rPr lang="zh-CN" altLang="zh-CN" sz="2400" dirty="0"/>
              <a:t>马尔可夫决策过程。</a:t>
            </a:r>
          </a:p>
        </p:txBody>
      </p:sp>
    </p:spTree>
    <p:extLst>
      <p:ext uri="{BB962C8B-B14F-4D97-AF65-F5344CB8AC3E}">
        <p14:creationId xmlns:p14="http://schemas.microsoft.com/office/powerpoint/2010/main" val="35935491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normAutofit lnSpcReduction="10000"/>
          </a:bodyPr>
          <a:lstStyle/>
          <a:p>
            <a:r>
              <a:rPr lang="en-US" altLang="zh-CN" sz="2800" b="1" dirty="0"/>
              <a:t>2. </a:t>
            </a:r>
            <a:r>
              <a:rPr lang="zh-CN" altLang="zh-CN" sz="2800" b="1" dirty="0"/>
              <a:t>使用</a:t>
            </a:r>
            <a:r>
              <a:rPr lang="en-US" altLang="zh-CN" sz="2800" b="1" dirty="0" err="1"/>
              <a:t>pyaudio</a:t>
            </a:r>
            <a:r>
              <a:rPr lang="zh-CN" altLang="zh-CN" sz="2800" b="1" dirty="0"/>
              <a:t>包录音</a:t>
            </a:r>
            <a:endParaRPr lang="zh-CN" altLang="zh-CN" sz="2800" dirty="0"/>
          </a:p>
          <a:p>
            <a:r>
              <a:rPr lang="en-US" altLang="zh-CN" sz="2400" dirty="0"/>
              <a:t> Python</a:t>
            </a:r>
            <a:r>
              <a:rPr lang="zh-CN" altLang="zh-CN" sz="2400" dirty="0"/>
              <a:t>的</a:t>
            </a:r>
            <a:r>
              <a:rPr lang="en-US" altLang="zh-CN" sz="2400" dirty="0" err="1"/>
              <a:t>pyaudio</a:t>
            </a:r>
            <a:r>
              <a:rPr lang="zh-CN" altLang="zh-CN" sz="2400" dirty="0"/>
              <a:t>包可以用于录音、播放、生成</a:t>
            </a:r>
            <a:r>
              <a:rPr lang="en-US" altLang="zh-CN" sz="2400" dirty="0"/>
              <a:t>wav</a:t>
            </a:r>
            <a:r>
              <a:rPr lang="zh-CN" altLang="zh-CN" sz="2400" dirty="0"/>
              <a:t>文件等。使用</a:t>
            </a:r>
            <a:r>
              <a:rPr lang="en-US" altLang="zh-CN" sz="2400" dirty="0" err="1"/>
              <a:t>pyaudio</a:t>
            </a:r>
            <a:r>
              <a:rPr lang="zh-CN" altLang="zh-CN" sz="2400" dirty="0"/>
              <a:t>包录制音频文件，需要用</a:t>
            </a:r>
            <a:r>
              <a:rPr lang="en-US" altLang="zh-CN" sz="2400" dirty="0"/>
              <a:t>pip</a:t>
            </a:r>
            <a:r>
              <a:rPr lang="zh-CN" altLang="zh-CN" sz="2400" dirty="0"/>
              <a:t>安装</a:t>
            </a:r>
            <a:r>
              <a:rPr lang="en-US" altLang="zh-CN" sz="2400" dirty="0"/>
              <a:t>wave</a:t>
            </a:r>
            <a:r>
              <a:rPr lang="zh-CN" altLang="zh-CN" sz="2400" dirty="0"/>
              <a:t>模块</a:t>
            </a:r>
            <a:r>
              <a:rPr lang="zh-CN" altLang="zh-CN" sz="2400" dirty="0" smtClean="0"/>
              <a:t>。</a:t>
            </a:r>
            <a:endParaRPr lang="en-US" altLang="zh-CN" sz="2400" dirty="0" smtClean="0"/>
          </a:p>
          <a:p>
            <a:endParaRPr lang="en-US" altLang="zh-CN" sz="2400" dirty="0"/>
          </a:p>
          <a:p>
            <a:r>
              <a:rPr lang="zh-CN" altLang="zh-CN" sz="2400" dirty="0"/>
              <a:t>【例</a:t>
            </a:r>
            <a:r>
              <a:rPr lang="en-US" altLang="zh-CN" sz="2400" dirty="0"/>
              <a:t>11-9</a:t>
            </a:r>
            <a:r>
              <a:rPr lang="zh-CN" altLang="zh-CN" sz="2400" dirty="0"/>
              <a:t>】写一个使用</a:t>
            </a:r>
            <a:r>
              <a:rPr lang="en-US" altLang="zh-CN" sz="2400" dirty="0" err="1"/>
              <a:t>pyaudio</a:t>
            </a:r>
            <a:r>
              <a:rPr lang="zh-CN" altLang="zh-CN" sz="2400" dirty="0"/>
              <a:t>包进行录制语音文件的程序。</a:t>
            </a:r>
          </a:p>
          <a:p>
            <a:r>
              <a:rPr lang="en-US" altLang="zh-CN" sz="2400" dirty="0"/>
              <a:t>    </a:t>
            </a:r>
            <a:r>
              <a:rPr lang="zh-CN" altLang="zh-CN" sz="2400" dirty="0"/>
              <a:t>程序代码如下。</a:t>
            </a:r>
          </a:p>
          <a:p>
            <a:r>
              <a:rPr lang="en-US" altLang="zh-CN" sz="2400" dirty="0"/>
              <a:t>import wave</a:t>
            </a:r>
            <a:endParaRPr lang="zh-CN" altLang="zh-CN" sz="2400" dirty="0"/>
          </a:p>
          <a:p>
            <a:r>
              <a:rPr lang="en-US" altLang="zh-CN" sz="2400" dirty="0"/>
              <a:t>import time</a:t>
            </a:r>
            <a:endParaRPr lang="zh-CN" altLang="zh-CN" sz="2400" dirty="0"/>
          </a:p>
          <a:p>
            <a:r>
              <a:rPr lang="en-US" altLang="zh-CN" sz="2400" dirty="0"/>
              <a:t>from </a:t>
            </a:r>
            <a:r>
              <a:rPr lang="en-US" altLang="zh-CN" sz="2400" dirty="0" err="1"/>
              <a:t>pyaudio</a:t>
            </a:r>
            <a:r>
              <a:rPr lang="en-US" altLang="zh-CN" sz="2400" dirty="0"/>
              <a:t> import </a:t>
            </a:r>
            <a:r>
              <a:rPr lang="en-US" altLang="zh-CN" sz="2400" dirty="0" err="1"/>
              <a:t>PyAudio</a:t>
            </a:r>
            <a:r>
              <a:rPr lang="en-US" altLang="zh-CN" sz="2400" dirty="0"/>
              <a:t>, paInt16</a:t>
            </a:r>
            <a:endParaRPr lang="zh-CN" altLang="zh-CN" sz="2400" dirty="0"/>
          </a:p>
          <a:p>
            <a:r>
              <a:rPr lang="en-US" altLang="zh-CN" sz="2400" dirty="0" err="1"/>
              <a:t>framerate</a:t>
            </a:r>
            <a:r>
              <a:rPr lang="en-US" altLang="zh-CN" sz="2400" dirty="0"/>
              <a:t> = 16000 # </a:t>
            </a:r>
            <a:r>
              <a:rPr lang="zh-CN" altLang="zh-CN" sz="2400" dirty="0"/>
              <a:t>采样率</a:t>
            </a:r>
          </a:p>
          <a:p>
            <a:r>
              <a:rPr lang="en-US" altLang="zh-CN" sz="2400" dirty="0" err="1"/>
              <a:t>num_samples</a:t>
            </a:r>
            <a:r>
              <a:rPr lang="en-US" altLang="zh-CN" sz="2400" dirty="0"/>
              <a:t> = 2000 # </a:t>
            </a:r>
            <a:r>
              <a:rPr lang="zh-CN" altLang="zh-CN" sz="2400" dirty="0"/>
              <a:t>采样点</a:t>
            </a:r>
          </a:p>
          <a:p>
            <a:r>
              <a:rPr lang="en-US" altLang="zh-CN" sz="2400" dirty="0"/>
              <a:t>channels = 1 # </a:t>
            </a:r>
            <a:r>
              <a:rPr lang="zh-CN" altLang="zh-CN" sz="2400" dirty="0"/>
              <a:t>声道</a:t>
            </a:r>
          </a:p>
          <a:p>
            <a:r>
              <a:rPr lang="en-US" altLang="zh-CN" sz="2400" dirty="0" err="1"/>
              <a:t>sampwidth</a:t>
            </a:r>
            <a:r>
              <a:rPr lang="en-US" altLang="zh-CN" sz="2400" dirty="0"/>
              <a:t> = 2 # </a:t>
            </a:r>
            <a:r>
              <a:rPr lang="zh-CN" altLang="zh-CN" sz="2400" dirty="0"/>
              <a:t>采样宽度</a:t>
            </a:r>
            <a:r>
              <a:rPr lang="en-US" altLang="zh-CN" sz="2400" dirty="0"/>
              <a:t>2bytes</a:t>
            </a:r>
            <a:endParaRPr lang="zh-CN" altLang="zh-CN" sz="2400" dirty="0"/>
          </a:p>
          <a:p>
            <a:r>
              <a:rPr lang="en-US" altLang="zh-CN" sz="2400" dirty="0" err="1"/>
              <a:t>wfile</a:t>
            </a:r>
            <a:r>
              <a:rPr lang="en-US" altLang="zh-CN" sz="2400" dirty="0"/>
              <a:t> = 't_voices2.wav'</a:t>
            </a:r>
            <a:endParaRPr lang="zh-CN" altLang="zh-CN" sz="2400" dirty="0"/>
          </a:p>
          <a:p>
            <a:pPr marL="0" indent="0">
              <a:buNone/>
            </a:pPr>
            <a:endParaRPr lang="zh-CN" altLang="en-US" sz="2400" dirty="0"/>
          </a:p>
        </p:txBody>
      </p:sp>
    </p:spTree>
    <p:extLst>
      <p:ext uri="{BB962C8B-B14F-4D97-AF65-F5344CB8AC3E}">
        <p14:creationId xmlns:p14="http://schemas.microsoft.com/office/powerpoint/2010/main" val="6103499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009531"/>
          </a:xfrm>
        </p:spPr>
        <p:txBody>
          <a:bodyPr>
            <a:normAutofit fontScale="92500" lnSpcReduction="10000"/>
          </a:bodyPr>
          <a:lstStyle/>
          <a:p>
            <a:r>
              <a:rPr lang="en-US" altLang="zh-CN" sz="2400" dirty="0" err="1"/>
              <a:t>def</a:t>
            </a:r>
            <a:r>
              <a:rPr lang="en-US" altLang="zh-CN" sz="2400" dirty="0"/>
              <a:t> </a:t>
            </a:r>
            <a:r>
              <a:rPr lang="en-US" altLang="zh-CN" sz="2400" dirty="0" err="1"/>
              <a:t>save_wave_file</a:t>
            </a:r>
            <a:r>
              <a:rPr lang="en-US" altLang="zh-CN" sz="2400" dirty="0"/>
              <a:t>(</a:t>
            </a:r>
            <a:r>
              <a:rPr lang="en-US" altLang="zh-CN" sz="2400" dirty="0" err="1"/>
              <a:t>filepath</a:t>
            </a:r>
            <a:r>
              <a:rPr lang="en-US" altLang="zh-CN" sz="2400" dirty="0"/>
              <a:t>, data):</a:t>
            </a:r>
            <a:endParaRPr lang="zh-CN" altLang="zh-CN" sz="2400" dirty="0"/>
          </a:p>
          <a:p>
            <a:r>
              <a:rPr lang="en-US" altLang="zh-CN" sz="2400" dirty="0"/>
              <a:t>	    </a:t>
            </a:r>
            <a:r>
              <a:rPr lang="en-US" altLang="zh-CN" sz="2400" dirty="0" err="1"/>
              <a:t>wf</a:t>
            </a:r>
            <a:r>
              <a:rPr lang="en-US" altLang="zh-CN" sz="2400" dirty="0"/>
              <a:t> = </a:t>
            </a:r>
            <a:r>
              <a:rPr lang="en-US" altLang="zh-CN" sz="2400" dirty="0" err="1"/>
              <a:t>wave.open</a:t>
            </a:r>
            <a:r>
              <a:rPr lang="en-US" altLang="zh-CN" sz="2400" dirty="0"/>
              <a:t>(</a:t>
            </a:r>
            <a:r>
              <a:rPr lang="en-US" altLang="zh-CN" sz="2400" dirty="0" err="1"/>
              <a:t>filepath</a:t>
            </a:r>
            <a:r>
              <a:rPr lang="en-US" altLang="zh-CN" sz="2400" dirty="0"/>
              <a:t>, '</a:t>
            </a:r>
            <a:r>
              <a:rPr lang="en-US" altLang="zh-CN" sz="2400" dirty="0" err="1"/>
              <a:t>wb</a:t>
            </a:r>
            <a:r>
              <a:rPr lang="en-US" altLang="zh-CN" sz="2400" dirty="0"/>
              <a:t>')</a:t>
            </a:r>
            <a:endParaRPr lang="zh-CN" altLang="zh-CN" sz="2400" dirty="0"/>
          </a:p>
          <a:p>
            <a:r>
              <a:rPr lang="en-US" altLang="zh-CN" sz="2400" dirty="0"/>
              <a:t>	    </a:t>
            </a:r>
            <a:r>
              <a:rPr lang="en-US" altLang="zh-CN" sz="2400" dirty="0" err="1"/>
              <a:t>wf.setnchannels</a:t>
            </a:r>
            <a:r>
              <a:rPr lang="en-US" altLang="zh-CN" sz="2400" dirty="0"/>
              <a:t>(channels)</a:t>
            </a:r>
            <a:endParaRPr lang="zh-CN" altLang="zh-CN" sz="2400" dirty="0"/>
          </a:p>
          <a:p>
            <a:r>
              <a:rPr lang="en-US" altLang="zh-CN" sz="2400" dirty="0"/>
              <a:t>	    </a:t>
            </a:r>
            <a:r>
              <a:rPr lang="en-US" altLang="zh-CN" sz="2400" dirty="0" err="1"/>
              <a:t>wf.setsampwidth</a:t>
            </a:r>
            <a:r>
              <a:rPr lang="en-US" altLang="zh-CN" sz="2400" dirty="0"/>
              <a:t>(</a:t>
            </a:r>
            <a:r>
              <a:rPr lang="en-US" altLang="zh-CN" sz="2400" dirty="0" err="1"/>
              <a:t>sampwidth</a:t>
            </a:r>
            <a:r>
              <a:rPr lang="en-US" altLang="zh-CN" sz="2400" dirty="0"/>
              <a:t>)</a:t>
            </a:r>
            <a:endParaRPr lang="zh-CN" altLang="zh-CN" sz="2400" dirty="0"/>
          </a:p>
          <a:p>
            <a:r>
              <a:rPr lang="en-US" altLang="zh-CN" sz="2400" dirty="0"/>
              <a:t>	    </a:t>
            </a:r>
            <a:r>
              <a:rPr lang="en-US" altLang="zh-CN" sz="2400" dirty="0" err="1"/>
              <a:t>wf.setframerate</a:t>
            </a:r>
            <a:r>
              <a:rPr lang="en-US" altLang="zh-CN" sz="2400" dirty="0"/>
              <a:t>(</a:t>
            </a:r>
            <a:r>
              <a:rPr lang="en-US" altLang="zh-CN" sz="2400" dirty="0" err="1"/>
              <a:t>framerate</a:t>
            </a:r>
            <a:r>
              <a:rPr lang="en-US" altLang="zh-CN" sz="2400" dirty="0"/>
              <a:t>)</a:t>
            </a:r>
            <a:endParaRPr lang="zh-CN" altLang="zh-CN" sz="2400" dirty="0"/>
          </a:p>
          <a:p>
            <a:r>
              <a:rPr lang="en-US" altLang="zh-CN" sz="2400" dirty="0"/>
              <a:t>	    </a:t>
            </a:r>
            <a:r>
              <a:rPr lang="en-US" altLang="zh-CN" sz="2400" dirty="0" err="1"/>
              <a:t>wf.writeframes</a:t>
            </a:r>
            <a:r>
              <a:rPr lang="en-US" altLang="zh-CN" sz="2400" dirty="0"/>
              <a:t>(</a:t>
            </a:r>
            <a:r>
              <a:rPr lang="en-US" altLang="zh-CN" sz="2400" dirty="0" err="1"/>
              <a:t>b''.join</a:t>
            </a:r>
            <a:r>
              <a:rPr lang="en-US" altLang="zh-CN" sz="2400" dirty="0"/>
              <a:t>(data))</a:t>
            </a:r>
            <a:endParaRPr lang="zh-CN" altLang="zh-CN" sz="2400" dirty="0"/>
          </a:p>
          <a:p>
            <a:r>
              <a:rPr lang="en-US" altLang="zh-CN" sz="2400" dirty="0"/>
              <a:t>	    </a:t>
            </a:r>
            <a:r>
              <a:rPr lang="en-US" altLang="zh-CN" sz="2400" dirty="0" err="1"/>
              <a:t>wf.close</a:t>
            </a:r>
            <a:r>
              <a:rPr lang="en-US" altLang="zh-CN" sz="2400" dirty="0" smtClean="0"/>
              <a:t>()</a:t>
            </a:r>
          </a:p>
          <a:p>
            <a:endParaRPr lang="en-US" altLang="zh-CN" sz="2400" dirty="0"/>
          </a:p>
          <a:p>
            <a:r>
              <a:rPr lang="en-US" altLang="zh-CN" sz="2400" dirty="0"/>
              <a:t>#</a:t>
            </a:r>
            <a:r>
              <a:rPr lang="zh-CN" altLang="zh-CN" sz="2400" dirty="0"/>
              <a:t>录音</a:t>
            </a:r>
          </a:p>
          <a:p>
            <a:r>
              <a:rPr lang="en-US" altLang="zh-CN" sz="2400" dirty="0" err="1"/>
              <a:t>def</a:t>
            </a:r>
            <a:r>
              <a:rPr lang="en-US" altLang="zh-CN" sz="2400" dirty="0"/>
              <a:t> </a:t>
            </a:r>
            <a:r>
              <a:rPr lang="en-US" altLang="zh-CN" sz="2400" dirty="0" err="1"/>
              <a:t>my_record</a:t>
            </a:r>
            <a:r>
              <a:rPr lang="en-US" altLang="zh-CN" sz="2400" dirty="0"/>
              <a:t>():</a:t>
            </a:r>
            <a:endParaRPr lang="zh-CN" altLang="zh-CN" sz="2400" dirty="0"/>
          </a:p>
          <a:p>
            <a:r>
              <a:rPr lang="en-US" altLang="zh-CN" sz="2400" dirty="0"/>
              <a:t>	    pa = </a:t>
            </a:r>
            <a:r>
              <a:rPr lang="en-US" altLang="zh-CN" sz="2400" dirty="0" err="1"/>
              <a:t>PyAudio</a:t>
            </a:r>
            <a:r>
              <a:rPr lang="en-US" altLang="zh-CN" sz="2400" dirty="0"/>
              <a:t>()</a:t>
            </a:r>
            <a:endParaRPr lang="zh-CN" altLang="zh-CN" sz="2400" dirty="0"/>
          </a:p>
          <a:p>
            <a:r>
              <a:rPr lang="en-US" altLang="zh-CN" sz="2400" dirty="0"/>
              <a:t>	    # </a:t>
            </a:r>
            <a:r>
              <a:rPr lang="zh-CN" altLang="zh-CN" sz="2400" dirty="0"/>
              <a:t>打开一个新的音频</a:t>
            </a:r>
            <a:r>
              <a:rPr lang="en-US" altLang="zh-CN" sz="2400" dirty="0"/>
              <a:t>stream</a:t>
            </a:r>
            <a:endParaRPr lang="zh-CN" altLang="zh-CN" sz="2400" dirty="0"/>
          </a:p>
          <a:p>
            <a:r>
              <a:rPr lang="en-US" altLang="zh-CN" sz="2400" dirty="0"/>
              <a:t>	    stream = </a:t>
            </a:r>
            <a:r>
              <a:rPr lang="en-US" altLang="zh-CN" sz="2400" dirty="0" err="1"/>
              <a:t>pa.open</a:t>
            </a:r>
            <a:r>
              <a:rPr lang="en-US" altLang="zh-CN" sz="2400" dirty="0"/>
              <a:t>(format=paInt16, channels=channels,</a:t>
            </a:r>
            <a:endParaRPr lang="zh-CN" altLang="zh-CN" sz="2400" dirty="0"/>
          </a:p>
          <a:p>
            <a:r>
              <a:rPr lang="en-US" altLang="zh-CN" sz="2400" dirty="0"/>
              <a:t>            </a:t>
            </a:r>
            <a:r>
              <a:rPr lang="en-US" altLang="zh-CN" sz="2400" dirty="0" smtClean="0"/>
              <a:t>              </a:t>
            </a:r>
            <a:r>
              <a:rPr lang="en-US" altLang="zh-CN" sz="2400" dirty="0"/>
              <a:t>rate=</a:t>
            </a:r>
            <a:r>
              <a:rPr lang="en-US" altLang="zh-CN" sz="2400" dirty="0" err="1"/>
              <a:t>framerate</a:t>
            </a:r>
            <a:r>
              <a:rPr lang="en-US" altLang="zh-CN" sz="2400" dirty="0"/>
              <a:t>, input=True, </a:t>
            </a:r>
            <a:r>
              <a:rPr lang="en-US" altLang="zh-CN" sz="2400" dirty="0" smtClean="0"/>
              <a:t>  </a:t>
            </a:r>
          </a:p>
          <a:p>
            <a:r>
              <a:rPr lang="en-US" altLang="zh-CN" sz="2400" dirty="0"/>
              <a:t> </a:t>
            </a:r>
            <a:r>
              <a:rPr lang="en-US" altLang="zh-CN" sz="2400" dirty="0" smtClean="0"/>
              <a:t>                       </a:t>
            </a:r>
            <a:r>
              <a:rPr lang="en-US" altLang="zh-CN" sz="2400" dirty="0" err="1" smtClean="0"/>
              <a:t>frames_per_buffer</a:t>
            </a:r>
            <a:r>
              <a:rPr lang="en-US" altLang="zh-CN" sz="2400" dirty="0" smtClean="0"/>
              <a:t>=</a:t>
            </a:r>
            <a:r>
              <a:rPr lang="en-US" altLang="zh-CN" sz="2400" dirty="0" err="1" smtClean="0"/>
              <a:t>num_samples</a:t>
            </a:r>
            <a:r>
              <a:rPr lang="en-US" altLang="zh-CN" sz="2400" dirty="0"/>
              <a:t>)</a:t>
            </a:r>
            <a:endParaRPr lang="zh-CN" altLang="zh-CN" sz="2400" dirty="0"/>
          </a:p>
          <a:p>
            <a:endParaRPr lang="zh-CN" altLang="zh-CN" sz="2400" dirty="0"/>
          </a:p>
          <a:p>
            <a:endParaRPr lang="zh-CN" altLang="en-US" sz="2400" dirty="0"/>
          </a:p>
        </p:txBody>
      </p:sp>
    </p:spTree>
    <p:extLst>
      <p:ext uri="{BB962C8B-B14F-4D97-AF65-F5344CB8AC3E}">
        <p14:creationId xmlns:p14="http://schemas.microsoft.com/office/powerpoint/2010/main" val="26795443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5865515"/>
          </a:xfrm>
        </p:spPr>
        <p:txBody>
          <a:bodyPr>
            <a:normAutofit fontScale="92500" lnSpcReduction="20000"/>
          </a:bodyPr>
          <a:lstStyle/>
          <a:p>
            <a:r>
              <a:rPr lang="en-US" altLang="zh-CN" sz="2400" dirty="0" smtClean="0"/>
              <a:t>             </a:t>
            </a:r>
            <a:r>
              <a:rPr lang="en-US" altLang="zh-CN" sz="2400" dirty="0" err="1" smtClean="0"/>
              <a:t>my_buf</a:t>
            </a:r>
            <a:r>
              <a:rPr lang="en-US" altLang="zh-CN" sz="2400" dirty="0" smtClean="0"/>
              <a:t> </a:t>
            </a:r>
            <a:r>
              <a:rPr lang="en-US" altLang="zh-CN" sz="2400" dirty="0"/>
              <a:t>= [] #</a:t>
            </a:r>
            <a:r>
              <a:rPr lang="zh-CN" altLang="zh-CN" sz="2400" dirty="0"/>
              <a:t>存放录音数据</a:t>
            </a:r>
          </a:p>
          <a:p>
            <a:r>
              <a:rPr lang="en-US" altLang="zh-CN" sz="2400" dirty="0"/>
              <a:t>	    t = </a:t>
            </a:r>
            <a:r>
              <a:rPr lang="en-US" altLang="zh-CN" sz="2400" dirty="0" err="1"/>
              <a:t>time.time</a:t>
            </a:r>
            <a:r>
              <a:rPr lang="en-US" altLang="zh-CN" sz="2400" dirty="0"/>
              <a:t>()</a:t>
            </a:r>
            <a:endParaRPr lang="zh-CN" altLang="zh-CN" sz="2400" dirty="0"/>
          </a:p>
          <a:p>
            <a:r>
              <a:rPr lang="en-US" altLang="zh-CN" sz="2400" dirty="0"/>
              <a:t>	    print('</a:t>
            </a:r>
            <a:r>
              <a:rPr lang="zh-CN" altLang="zh-CN" sz="2400" dirty="0"/>
              <a:t>正在录音</a:t>
            </a:r>
            <a:r>
              <a:rPr lang="en-US" altLang="zh-CN" sz="2400" dirty="0"/>
              <a:t>...')</a:t>
            </a:r>
            <a:endParaRPr lang="zh-CN" altLang="zh-CN" sz="2400" dirty="0"/>
          </a:p>
          <a:p>
            <a:r>
              <a:rPr lang="en-US" altLang="zh-CN" sz="2400" dirty="0"/>
              <a:t>  </a:t>
            </a:r>
            <a:endParaRPr lang="zh-CN" altLang="zh-CN" sz="2400" dirty="0"/>
          </a:p>
          <a:p>
            <a:r>
              <a:rPr lang="en-US" altLang="zh-CN" sz="2400" dirty="0"/>
              <a:t>	    while </a:t>
            </a:r>
            <a:r>
              <a:rPr lang="en-US" altLang="zh-CN" sz="2400" dirty="0" err="1"/>
              <a:t>time.time</a:t>
            </a:r>
            <a:r>
              <a:rPr lang="en-US" altLang="zh-CN" sz="2400" dirty="0"/>
              <a:t>() &lt; t + 10: # </a:t>
            </a:r>
            <a:r>
              <a:rPr lang="zh-CN" altLang="zh-CN" sz="2400" dirty="0"/>
              <a:t>设置录音时间（秒）</a:t>
            </a:r>
          </a:p>
          <a:p>
            <a:r>
              <a:rPr lang="en-US" altLang="zh-CN" sz="2400" dirty="0"/>
              <a:t>		    #</a:t>
            </a:r>
            <a:r>
              <a:rPr lang="zh-CN" altLang="zh-CN" sz="2400" dirty="0"/>
              <a:t>循环</a:t>
            </a:r>
            <a:r>
              <a:rPr lang="en-US" altLang="zh-CN" sz="2400" dirty="0"/>
              <a:t>read</a:t>
            </a:r>
            <a:r>
              <a:rPr lang="zh-CN" altLang="zh-CN" sz="2400" dirty="0"/>
              <a:t>，每次</a:t>
            </a:r>
            <a:r>
              <a:rPr lang="en-US" altLang="zh-CN" sz="2400" dirty="0"/>
              <a:t>read 2000frames</a:t>
            </a:r>
            <a:endParaRPr lang="zh-CN" altLang="zh-CN" sz="2400" dirty="0"/>
          </a:p>
          <a:p>
            <a:r>
              <a:rPr lang="en-US" altLang="zh-CN" sz="2400" dirty="0"/>
              <a:t>		    </a:t>
            </a:r>
            <a:r>
              <a:rPr lang="en-US" altLang="zh-CN" sz="2400" dirty="0" err="1"/>
              <a:t>string_audio_data</a:t>
            </a:r>
            <a:r>
              <a:rPr lang="en-US" altLang="zh-CN" sz="2400" dirty="0"/>
              <a:t> = </a:t>
            </a:r>
            <a:r>
              <a:rPr lang="en-US" altLang="zh-CN" sz="2400" dirty="0" err="1"/>
              <a:t>stream.read</a:t>
            </a:r>
            <a:r>
              <a:rPr lang="en-US" altLang="zh-CN" sz="2400" dirty="0"/>
              <a:t>(</a:t>
            </a:r>
            <a:r>
              <a:rPr lang="en-US" altLang="zh-CN" sz="2400" dirty="0" err="1"/>
              <a:t>num_samples</a:t>
            </a:r>
            <a:r>
              <a:rPr lang="en-US" altLang="zh-CN" sz="2400" dirty="0"/>
              <a:t>)</a:t>
            </a:r>
            <a:endParaRPr lang="zh-CN" altLang="zh-CN" sz="2400" dirty="0"/>
          </a:p>
          <a:p>
            <a:r>
              <a:rPr lang="en-US" altLang="zh-CN" sz="2400" dirty="0"/>
              <a:t>		    </a:t>
            </a:r>
            <a:r>
              <a:rPr lang="en-US" altLang="zh-CN" sz="2400" dirty="0" err="1"/>
              <a:t>my_buf.append</a:t>
            </a:r>
            <a:r>
              <a:rPr lang="en-US" altLang="zh-CN" sz="2400" dirty="0"/>
              <a:t>(</a:t>
            </a:r>
            <a:r>
              <a:rPr lang="en-US" altLang="zh-CN" sz="2400" dirty="0" err="1"/>
              <a:t>string_audio_data</a:t>
            </a:r>
            <a:r>
              <a:rPr lang="en-US" altLang="zh-CN" sz="2400" dirty="0"/>
              <a:t>)</a:t>
            </a:r>
            <a:endParaRPr lang="zh-CN" altLang="zh-CN" sz="2400" dirty="0"/>
          </a:p>
          <a:p>
            <a:r>
              <a:rPr lang="en-US" altLang="zh-CN" sz="2400" dirty="0"/>
              <a:t> </a:t>
            </a:r>
            <a:endParaRPr lang="zh-CN" altLang="zh-CN" sz="2400" dirty="0"/>
          </a:p>
          <a:p>
            <a:r>
              <a:rPr lang="en-US" altLang="zh-CN" sz="2400" dirty="0"/>
              <a:t>	    print('</a:t>
            </a:r>
            <a:r>
              <a:rPr lang="zh-CN" altLang="zh-CN" sz="2400" dirty="0"/>
              <a:t>录音结束</a:t>
            </a:r>
            <a:r>
              <a:rPr lang="en-US" altLang="zh-CN" sz="2400" dirty="0"/>
              <a:t>.')</a:t>
            </a:r>
            <a:endParaRPr lang="zh-CN" altLang="zh-CN" sz="2400" dirty="0"/>
          </a:p>
          <a:p>
            <a:r>
              <a:rPr lang="en-US" altLang="zh-CN" sz="2400" dirty="0"/>
              <a:t>	    </a:t>
            </a:r>
            <a:r>
              <a:rPr lang="en-US" altLang="zh-CN" sz="2400" dirty="0" err="1"/>
              <a:t>save_wave_file</a:t>
            </a:r>
            <a:r>
              <a:rPr lang="en-US" altLang="zh-CN" sz="2400" dirty="0"/>
              <a:t>(</a:t>
            </a:r>
            <a:r>
              <a:rPr lang="en-US" altLang="zh-CN" sz="2400" dirty="0" err="1"/>
              <a:t>wfile</a:t>
            </a:r>
            <a:r>
              <a:rPr lang="en-US" altLang="zh-CN" sz="2400" dirty="0"/>
              <a:t>, </a:t>
            </a:r>
            <a:r>
              <a:rPr lang="en-US" altLang="zh-CN" sz="2400" dirty="0" err="1"/>
              <a:t>my_buf</a:t>
            </a:r>
            <a:r>
              <a:rPr lang="en-US" altLang="zh-CN" sz="2400" dirty="0"/>
              <a:t>)</a:t>
            </a:r>
            <a:endParaRPr lang="zh-CN" altLang="zh-CN" sz="2400" dirty="0"/>
          </a:p>
          <a:p>
            <a:r>
              <a:rPr lang="en-US" altLang="zh-CN" sz="2400" dirty="0"/>
              <a:t>	    </a:t>
            </a:r>
            <a:r>
              <a:rPr lang="en-US" altLang="zh-CN" sz="2400" dirty="0" err="1"/>
              <a:t>stream.close</a:t>
            </a:r>
            <a:r>
              <a:rPr lang="en-US" altLang="zh-CN" sz="2400" dirty="0"/>
              <a:t>()</a:t>
            </a:r>
            <a:endParaRPr lang="zh-CN" altLang="zh-CN" sz="2400" dirty="0"/>
          </a:p>
          <a:p>
            <a:r>
              <a:rPr lang="en-US" altLang="zh-CN" sz="2400" dirty="0"/>
              <a:t> </a:t>
            </a:r>
            <a:endParaRPr lang="zh-CN" altLang="zh-CN" sz="2400" dirty="0"/>
          </a:p>
          <a:p>
            <a:r>
              <a:rPr lang="en-US" altLang="zh-CN" sz="2400" dirty="0"/>
              <a:t>if __name__ == '__main__':</a:t>
            </a:r>
            <a:endParaRPr lang="zh-CN" altLang="zh-CN" sz="2400" dirty="0"/>
          </a:p>
          <a:p>
            <a:r>
              <a:rPr lang="en-US" altLang="zh-CN" sz="2400" dirty="0" err="1"/>
              <a:t>my_record</a:t>
            </a:r>
            <a:r>
              <a:rPr lang="en-US" altLang="zh-CN" sz="2400" dirty="0"/>
              <a:t>()</a:t>
            </a:r>
            <a:endParaRPr lang="zh-CN" altLang="zh-CN" sz="2400" dirty="0"/>
          </a:p>
          <a:p>
            <a:r>
              <a:rPr lang="en-US" altLang="zh-CN" sz="2400" dirty="0"/>
              <a:t> </a:t>
            </a:r>
            <a:endParaRPr lang="zh-CN" altLang="zh-CN" sz="2400" dirty="0"/>
          </a:p>
          <a:p>
            <a:endParaRPr lang="zh-CN" altLang="en-US" sz="2400" dirty="0"/>
          </a:p>
        </p:txBody>
      </p:sp>
      <p:sp>
        <p:nvSpPr>
          <p:cNvPr id="4" name="TextBox 3"/>
          <p:cNvSpPr txBox="1"/>
          <p:nvPr/>
        </p:nvSpPr>
        <p:spPr>
          <a:xfrm>
            <a:off x="5436096" y="5301208"/>
            <a:ext cx="2520280" cy="923330"/>
          </a:xfrm>
          <a:prstGeom prst="rect">
            <a:avLst/>
          </a:prstGeom>
          <a:noFill/>
          <a:ln w="19050">
            <a:solidFill>
              <a:srgbClr val="002060"/>
            </a:solidFill>
          </a:ln>
        </p:spPr>
        <p:txBody>
          <a:bodyPr wrap="square" rtlCol="0">
            <a:spAutoFit/>
          </a:bodyPr>
          <a:lstStyle/>
          <a:p>
            <a:r>
              <a:rPr lang="zh-CN" altLang="en-US" dirty="0"/>
              <a:t>运行程序，将用户输入的语音保存为</a:t>
            </a:r>
            <a:r>
              <a:rPr lang="en-US" altLang="zh-CN" dirty="0"/>
              <a:t>t_voices2.wav</a:t>
            </a:r>
            <a:r>
              <a:rPr lang="zh-CN" altLang="en-US" dirty="0"/>
              <a:t>文件。</a:t>
            </a:r>
          </a:p>
        </p:txBody>
      </p:sp>
    </p:spTree>
    <p:extLst>
      <p:ext uri="{BB962C8B-B14F-4D97-AF65-F5344CB8AC3E}">
        <p14:creationId xmlns:p14="http://schemas.microsoft.com/office/powerpoint/2010/main" val="21023025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rmAutofit/>
          </a:bodyPr>
          <a:lstStyle/>
          <a:p>
            <a:r>
              <a:rPr lang="en-US" altLang="zh-CN" sz="3200" b="1" dirty="0"/>
              <a:t>11.4.4  </a:t>
            </a:r>
            <a:r>
              <a:rPr lang="zh-CN" altLang="zh-CN" sz="3200" b="1" dirty="0"/>
              <a:t>将语音转换成文字</a:t>
            </a:r>
            <a:r>
              <a:rPr lang="en-US" altLang="zh-CN" sz="3200" b="1" dirty="0" smtClean="0"/>
              <a:t>STT</a:t>
            </a:r>
            <a:endParaRPr lang="zh-CN" altLang="en-US" sz="3200" dirty="0"/>
          </a:p>
        </p:txBody>
      </p:sp>
      <p:sp>
        <p:nvSpPr>
          <p:cNvPr id="3" name="内容占位符 2"/>
          <p:cNvSpPr>
            <a:spLocks noGrp="1"/>
          </p:cNvSpPr>
          <p:nvPr>
            <p:ph idx="1"/>
          </p:nvPr>
        </p:nvSpPr>
        <p:spPr>
          <a:xfrm>
            <a:off x="457200" y="1268760"/>
            <a:ext cx="8229600" cy="4857403"/>
          </a:xfrm>
        </p:spPr>
        <p:txBody>
          <a:bodyPr>
            <a:normAutofit fontScale="92500" lnSpcReduction="10000"/>
          </a:bodyPr>
          <a:lstStyle/>
          <a:p>
            <a:r>
              <a:rPr lang="zh-CN" altLang="zh-CN" sz="2400" dirty="0"/>
              <a:t>语音转换成文字</a:t>
            </a:r>
            <a:r>
              <a:rPr lang="en-US" altLang="zh-CN" sz="2400" dirty="0"/>
              <a:t>(speech to text)</a:t>
            </a:r>
            <a:r>
              <a:rPr lang="zh-CN" altLang="zh-CN" sz="2400" dirty="0"/>
              <a:t>简称为</a:t>
            </a:r>
            <a:r>
              <a:rPr lang="en-US" altLang="zh-CN" sz="2400" dirty="0"/>
              <a:t>STT</a:t>
            </a:r>
            <a:r>
              <a:rPr lang="zh-CN" altLang="zh-CN" sz="2400" dirty="0"/>
              <a:t>。下面介绍应用百度的语音识别</a:t>
            </a:r>
            <a:r>
              <a:rPr lang="en-US" altLang="zh-CN" sz="2400" dirty="0"/>
              <a:t>API</a:t>
            </a:r>
            <a:r>
              <a:rPr lang="zh-CN" altLang="zh-CN" sz="2400" dirty="0"/>
              <a:t>接口将语音转换成文字的方法</a:t>
            </a:r>
            <a:r>
              <a:rPr lang="zh-CN" altLang="zh-CN" sz="2400" dirty="0" smtClean="0"/>
              <a:t>。</a:t>
            </a:r>
            <a:endParaRPr lang="en-US" altLang="zh-CN" sz="2400" dirty="0" smtClean="0"/>
          </a:p>
          <a:p>
            <a:r>
              <a:rPr lang="zh-CN" altLang="zh-CN" sz="2400" dirty="0" smtClean="0"/>
              <a:t>使用</a:t>
            </a:r>
            <a:r>
              <a:rPr lang="en-US" altLang="zh-CN" sz="2400" dirty="0"/>
              <a:t>pip</a:t>
            </a:r>
            <a:r>
              <a:rPr lang="zh-CN" altLang="zh-CN" sz="2400" dirty="0"/>
              <a:t>安装百度的语音识别</a:t>
            </a:r>
            <a:r>
              <a:rPr lang="en-US" altLang="zh-CN" sz="2400" dirty="0"/>
              <a:t>API</a:t>
            </a:r>
            <a:r>
              <a:rPr lang="zh-CN" altLang="zh-CN" sz="2400" dirty="0"/>
              <a:t>接口包，其命令如下：</a:t>
            </a:r>
          </a:p>
          <a:p>
            <a:r>
              <a:rPr lang="en-US" altLang="zh-CN" sz="2400" dirty="0" smtClean="0"/>
              <a:t>         pip </a:t>
            </a:r>
            <a:r>
              <a:rPr lang="en-US" altLang="zh-CN" sz="2400" dirty="0"/>
              <a:t>install </a:t>
            </a:r>
            <a:r>
              <a:rPr lang="en-US" altLang="zh-CN" sz="2400" dirty="0" err="1"/>
              <a:t>baidu_aip</a:t>
            </a:r>
            <a:endParaRPr lang="zh-CN" altLang="zh-CN" sz="2400" dirty="0"/>
          </a:p>
          <a:p>
            <a:endParaRPr lang="en-US" altLang="zh-CN" sz="2400" dirty="0" smtClean="0"/>
          </a:p>
          <a:p>
            <a:r>
              <a:rPr lang="zh-CN" altLang="zh-CN" sz="2400" dirty="0"/>
              <a:t>【例</a:t>
            </a:r>
            <a:r>
              <a:rPr lang="en-US" altLang="zh-CN" sz="2400" dirty="0"/>
              <a:t>11-10</a:t>
            </a:r>
            <a:r>
              <a:rPr lang="zh-CN" altLang="zh-CN" sz="2400" dirty="0"/>
              <a:t>】写一个能将语音转换成文字（</a:t>
            </a:r>
            <a:r>
              <a:rPr lang="en-US" altLang="zh-CN" sz="2400" dirty="0"/>
              <a:t>STT</a:t>
            </a:r>
            <a:r>
              <a:rPr lang="zh-CN" altLang="zh-CN" sz="2400" dirty="0"/>
              <a:t>）的程序。</a:t>
            </a:r>
          </a:p>
          <a:p>
            <a:r>
              <a:rPr lang="en-US" altLang="zh-CN" sz="2400" dirty="0"/>
              <a:t>    </a:t>
            </a:r>
            <a:r>
              <a:rPr lang="zh-CN" altLang="zh-CN" sz="2400" dirty="0"/>
              <a:t>程序代码如下。</a:t>
            </a:r>
          </a:p>
          <a:p>
            <a:r>
              <a:rPr lang="en-US" altLang="zh-CN" sz="2400" dirty="0"/>
              <a:t>from </a:t>
            </a:r>
            <a:r>
              <a:rPr lang="en-US" altLang="zh-CN" sz="2400" dirty="0" err="1"/>
              <a:t>aip</a:t>
            </a:r>
            <a:r>
              <a:rPr lang="en-US" altLang="zh-CN" sz="2400" dirty="0"/>
              <a:t> import </a:t>
            </a:r>
            <a:r>
              <a:rPr lang="en-US" altLang="zh-CN" sz="2400" dirty="0" err="1"/>
              <a:t>AipSpeech</a:t>
            </a:r>
            <a:endParaRPr lang="zh-CN" altLang="zh-CN" sz="2400" dirty="0"/>
          </a:p>
          <a:p>
            <a:r>
              <a:rPr lang="en-US" altLang="zh-CN" sz="2400" dirty="0"/>
              <a:t>  </a:t>
            </a:r>
            <a:endParaRPr lang="zh-CN" altLang="zh-CN" sz="2400" dirty="0"/>
          </a:p>
          <a:p>
            <a:r>
              <a:rPr lang="en-US" altLang="zh-CN" sz="2400" dirty="0" err="1"/>
              <a:t>def</a:t>
            </a:r>
            <a:r>
              <a:rPr lang="en-US" altLang="zh-CN" sz="2400" dirty="0"/>
              <a:t> listen():</a:t>
            </a:r>
            <a:endParaRPr lang="zh-CN" altLang="zh-CN" sz="2400" dirty="0"/>
          </a:p>
          <a:p>
            <a:r>
              <a:rPr lang="en-US" altLang="zh-CN" sz="2400" dirty="0"/>
              <a:t>	  # </a:t>
            </a:r>
            <a:r>
              <a:rPr lang="zh-CN" altLang="zh-CN" sz="2400" dirty="0"/>
              <a:t>读取录音文件</a:t>
            </a:r>
          </a:p>
          <a:p>
            <a:r>
              <a:rPr lang="en-US" altLang="zh-CN" sz="2400" dirty="0"/>
              <a:t>	  with open(path, '</a:t>
            </a:r>
            <a:r>
              <a:rPr lang="en-US" altLang="zh-CN" sz="2400" dirty="0" err="1"/>
              <a:t>rb</a:t>
            </a:r>
            <a:r>
              <a:rPr lang="en-US" altLang="zh-CN" sz="2400" dirty="0"/>
              <a:t>') as </a:t>
            </a:r>
            <a:r>
              <a:rPr lang="en-US" altLang="zh-CN" sz="2400" dirty="0" err="1"/>
              <a:t>fp</a:t>
            </a:r>
            <a:r>
              <a:rPr lang="en-US" altLang="zh-CN" sz="2400" dirty="0"/>
              <a:t>:</a:t>
            </a:r>
            <a:endParaRPr lang="zh-CN" altLang="zh-CN" sz="2400" dirty="0"/>
          </a:p>
          <a:p>
            <a:r>
              <a:rPr lang="en-US" altLang="zh-CN" sz="2400" dirty="0"/>
              <a:t>		  voices = </a:t>
            </a:r>
            <a:r>
              <a:rPr lang="en-US" altLang="zh-CN" sz="2400" dirty="0" err="1"/>
              <a:t>fp.read</a:t>
            </a:r>
            <a:r>
              <a:rPr lang="en-US" altLang="zh-CN" sz="2400" dirty="0" smtClean="0"/>
              <a:t>()</a:t>
            </a:r>
            <a:endParaRPr lang="zh-CN" altLang="zh-CN" sz="2400" dirty="0"/>
          </a:p>
        </p:txBody>
      </p:sp>
    </p:spTree>
    <p:extLst>
      <p:ext uri="{BB962C8B-B14F-4D97-AF65-F5344CB8AC3E}">
        <p14:creationId xmlns:p14="http://schemas.microsoft.com/office/powerpoint/2010/main" val="7405958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r>
              <a:rPr lang="en-US" altLang="zh-CN" sz="1800" dirty="0"/>
              <a:t>	  try:</a:t>
            </a:r>
          </a:p>
          <a:p>
            <a:r>
              <a:rPr lang="en-US" altLang="zh-CN" sz="1800" dirty="0"/>
              <a:t>		</a:t>
            </a:r>
            <a:r>
              <a:rPr lang="en-US" altLang="zh-CN" sz="1800" dirty="0" smtClean="0"/>
              <a:t># </a:t>
            </a:r>
            <a:r>
              <a:rPr lang="zh-CN" altLang="en-US" sz="1800" dirty="0"/>
              <a:t>参数</a:t>
            </a:r>
            <a:r>
              <a:rPr lang="en-US" altLang="zh-CN" sz="1800" dirty="0" err="1"/>
              <a:t>dev_pid</a:t>
            </a:r>
            <a:r>
              <a:rPr lang="zh-CN" altLang="en-US" sz="1800" dirty="0"/>
              <a:t>：</a:t>
            </a:r>
            <a:r>
              <a:rPr lang="en-US" altLang="zh-CN" sz="1800" dirty="0"/>
              <a:t>1536</a:t>
            </a:r>
            <a:r>
              <a:rPr lang="zh-CN" altLang="en-US" sz="1800" dirty="0"/>
              <a:t>为普通话，</a:t>
            </a:r>
            <a:r>
              <a:rPr lang="en-US" altLang="zh-CN" sz="1800" dirty="0"/>
              <a:t>16000</a:t>
            </a:r>
            <a:r>
              <a:rPr lang="zh-CN" altLang="en-US" sz="1800" dirty="0"/>
              <a:t>为采样率 </a:t>
            </a:r>
          </a:p>
          <a:p>
            <a:r>
              <a:rPr lang="zh-CN" altLang="en-US" sz="1800" dirty="0"/>
              <a:t>		  </a:t>
            </a:r>
            <a:r>
              <a:rPr lang="en-US" altLang="zh-CN" sz="1800" dirty="0"/>
              <a:t>result = </a:t>
            </a:r>
            <a:r>
              <a:rPr lang="en-US" altLang="zh-CN" sz="1800" dirty="0" err="1"/>
              <a:t>client.asr</a:t>
            </a:r>
            <a:r>
              <a:rPr lang="en-US" altLang="zh-CN" sz="1800" dirty="0"/>
              <a:t>(voices, 'wav', 16000, {'</a:t>
            </a:r>
            <a:r>
              <a:rPr lang="en-US" altLang="zh-CN" sz="1800" dirty="0" err="1"/>
              <a:t>dev_pid</a:t>
            </a:r>
            <a:r>
              <a:rPr lang="en-US" altLang="zh-CN" sz="1800" dirty="0"/>
              <a:t>': 1536, })</a:t>
            </a:r>
          </a:p>
          <a:p>
            <a:r>
              <a:rPr lang="en-US" altLang="zh-CN" sz="1800" dirty="0"/>
              <a:t>		  </a:t>
            </a:r>
            <a:r>
              <a:rPr lang="en-US" altLang="zh-CN" sz="1800" dirty="0" err="1"/>
              <a:t>result_text</a:t>
            </a:r>
            <a:r>
              <a:rPr lang="en-US" altLang="zh-CN" sz="1800" dirty="0"/>
              <a:t> = result["result"][0]</a:t>
            </a:r>
          </a:p>
          <a:p>
            <a:r>
              <a:rPr lang="en-US" altLang="zh-CN" sz="1800" dirty="0"/>
              <a:t>		  print("you said: " + </a:t>
            </a:r>
            <a:r>
              <a:rPr lang="en-US" altLang="zh-CN" sz="1800" dirty="0" err="1"/>
              <a:t>result_text</a:t>
            </a:r>
            <a:r>
              <a:rPr lang="en-US" altLang="zh-CN" sz="1800" dirty="0"/>
              <a:t>)</a:t>
            </a:r>
          </a:p>
          <a:p>
            <a:r>
              <a:rPr lang="en-US" altLang="zh-CN" sz="1800" dirty="0"/>
              <a:t>		  return </a:t>
            </a:r>
            <a:r>
              <a:rPr lang="en-US" altLang="zh-CN" sz="1800" dirty="0" err="1"/>
              <a:t>result_text</a:t>
            </a:r>
            <a:endParaRPr lang="en-US" altLang="zh-CN" sz="1800" dirty="0"/>
          </a:p>
          <a:p>
            <a:r>
              <a:rPr lang="en-US" altLang="zh-CN" sz="1800" dirty="0"/>
              <a:t>	  except </a:t>
            </a:r>
            <a:r>
              <a:rPr lang="en-US" altLang="zh-CN" sz="1800" dirty="0" smtClean="0"/>
              <a:t>  </a:t>
            </a:r>
            <a:r>
              <a:rPr lang="en-US" altLang="zh-CN" sz="1800" dirty="0" err="1" smtClean="0"/>
              <a:t>KeyError</a:t>
            </a:r>
            <a:r>
              <a:rPr lang="en-US" altLang="zh-CN" sz="1800" dirty="0"/>
              <a:t>:</a:t>
            </a:r>
          </a:p>
          <a:p>
            <a:r>
              <a:rPr lang="en-US" altLang="zh-CN" sz="1800" dirty="0"/>
              <a:t>		  print("</a:t>
            </a:r>
            <a:r>
              <a:rPr lang="en-US" altLang="zh-CN" sz="1800" dirty="0" err="1"/>
              <a:t>KeyError</a:t>
            </a:r>
            <a:r>
              <a:rPr lang="en-US" altLang="zh-CN" sz="1800" dirty="0"/>
              <a:t>")</a:t>
            </a:r>
          </a:p>
          <a:p>
            <a:endParaRPr lang="en-US" altLang="zh-CN" sz="2400" dirty="0" smtClean="0"/>
          </a:p>
          <a:p>
            <a:r>
              <a:rPr lang="en-US" altLang="zh-CN" sz="2000" dirty="0"/>
              <a:t>if __name__ == '__main__':</a:t>
            </a:r>
            <a:endParaRPr lang="zh-CN" altLang="zh-CN" sz="2000" dirty="0"/>
          </a:p>
          <a:p>
            <a:r>
              <a:rPr lang="en-US" altLang="zh-CN" sz="2000" dirty="0"/>
              <a:t>		APP_ID = </a:t>
            </a:r>
            <a:r>
              <a:rPr lang="en-US" altLang="zh-CN" sz="2000" dirty="0" smtClean="0"/>
              <a:t>‘</a:t>
            </a:r>
            <a:r>
              <a:rPr lang="zh-CN" altLang="en-US" sz="2000" dirty="0" smtClean="0"/>
              <a:t>申请的百度</a:t>
            </a:r>
            <a:r>
              <a:rPr lang="en-US" altLang="zh-CN" sz="2000" dirty="0"/>
              <a:t>APP_</a:t>
            </a:r>
            <a:r>
              <a:rPr lang="en-US" altLang="zh-CN" sz="2000" dirty="0" smtClean="0"/>
              <a:t>ID'</a:t>
            </a:r>
            <a:r>
              <a:rPr lang="zh-CN" altLang="zh-CN" sz="2000" dirty="0" smtClean="0"/>
              <a:t> </a:t>
            </a:r>
            <a:r>
              <a:rPr lang="en-US" altLang="zh-CN" sz="2000" dirty="0"/>
              <a:t>		</a:t>
            </a:r>
            <a:endParaRPr lang="en-US" altLang="zh-CN" sz="2000" dirty="0" smtClean="0"/>
          </a:p>
          <a:p>
            <a:r>
              <a:rPr lang="en-US" altLang="zh-CN" sz="2000" dirty="0"/>
              <a:t> </a:t>
            </a:r>
            <a:r>
              <a:rPr lang="en-US" altLang="zh-CN" sz="2000" dirty="0" smtClean="0"/>
              <a:t>                     API_KEY </a:t>
            </a:r>
            <a:r>
              <a:rPr lang="en-US" altLang="zh-CN" sz="2000" dirty="0"/>
              <a:t>= </a:t>
            </a:r>
            <a:r>
              <a:rPr lang="en-US" altLang="zh-CN" sz="2000" dirty="0" smtClean="0"/>
              <a:t>'</a:t>
            </a:r>
            <a:r>
              <a:rPr lang="zh-CN" altLang="en-US" sz="2000" dirty="0"/>
              <a:t>申请的百</a:t>
            </a:r>
            <a:r>
              <a:rPr lang="zh-CN" altLang="en-US" sz="2000" dirty="0" smtClean="0"/>
              <a:t>度</a:t>
            </a:r>
            <a:r>
              <a:rPr lang="en-US" altLang="zh-CN" sz="2000" dirty="0"/>
              <a:t>API_KEY</a:t>
            </a:r>
            <a:r>
              <a:rPr lang="en-US" altLang="zh-CN" sz="2000" dirty="0" smtClean="0"/>
              <a:t>'</a:t>
            </a:r>
            <a:endParaRPr lang="zh-CN" altLang="zh-CN" sz="2000" dirty="0"/>
          </a:p>
          <a:p>
            <a:r>
              <a:rPr lang="en-US" altLang="zh-CN" sz="2000" dirty="0"/>
              <a:t>		SECRET_KEY = </a:t>
            </a:r>
            <a:r>
              <a:rPr lang="en-US" altLang="zh-CN" sz="2000" dirty="0" smtClean="0"/>
              <a:t>‘</a:t>
            </a:r>
            <a:r>
              <a:rPr lang="zh-CN" altLang="en-US" sz="2000" dirty="0"/>
              <a:t>申请</a:t>
            </a:r>
            <a:r>
              <a:rPr lang="zh-CN" altLang="en-US" sz="2000" dirty="0" smtClean="0"/>
              <a:t>的</a:t>
            </a:r>
            <a:r>
              <a:rPr lang="en-US" altLang="zh-CN" sz="2000" dirty="0"/>
              <a:t>SECRET_KEY</a:t>
            </a:r>
            <a:r>
              <a:rPr lang="en-US" altLang="zh-CN" sz="2000" dirty="0" smtClean="0"/>
              <a:t>'</a:t>
            </a:r>
            <a:endParaRPr lang="zh-CN" altLang="zh-CN" sz="2000" dirty="0"/>
          </a:p>
          <a:p>
            <a:r>
              <a:rPr lang="en-US" altLang="zh-CN" sz="2000" dirty="0"/>
              <a:t>		client = </a:t>
            </a:r>
            <a:r>
              <a:rPr lang="en-US" altLang="zh-CN" sz="2000" dirty="0" err="1"/>
              <a:t>AipSpeech</a:t>
            </a:r>
            <a:r>
              <a:rPr lang="en-US" altLang="zh-CN" sz="2000" dirty="0"/>
              <a:t>(APP_ID, API_KEY, SECRET_KEY)</a:t>
            </a:r>
            <a:endParaRPr lang="zh-CN" altLang="zh-CN" sz="2000" dirty="0"/>
          </a:p>
          <a:p>
            <a:r>
              <a:rPr lang="en-US" altLang="zh-CN" sz="2000" dirty="0"/>
              <a:t>		path = 't_voices1.wav'</a:t>
            </a:r>
            <a:endParaRPr lang="zh-CN" altLang="zh-CN" sz="2000" dirty="0"/>
          </a:p>
          <a:p>
            <a:r>
              <a:rPr lang="en-US" altLang="zh-CN" sz="2000" dirty="0"/>
              <a:t>		listen()</a:t>
            </a:r>
            <a:endParaRPr lang="zh-CN" altLang="zh-CN" sz="2000" dirty="0"/>
          </a:p>
          <a:p>
            <a:r>
              <a:rPr lang="zh-CN" altLang="zh-CN" sz="2400" b="1" dirty="0"/>
              <a:t>运行程序</a:t>
            </a:r>
            <a:r>
              <a:rPr lang="zh-CN" altLang="zh-CN" sz="2400" b="1" dirty="0" smtClean="0"/>
              <a:t>，</a:t>
            </a:r>
            <a:r>
              <a:rPr lang="zh-CN" altLang="en-US" sz="2400" b="1" dirty="0" smtClean="0"/>
              <a:t>保存的</a:t>
            </a:r>
            <a:r>
              <a:rPr lang="zh-CN" altLang="zh-CN" sz="2400" b="1" dirty="0" smtClean="0"/>
              <a:t>语音</a:t>
            </a:r>
            <a:r>
              <a:rPr lang="zh-CN" altLang="en-US" sz="2400" b="1" dirty="0" smtClean="0"/>
              <a:t>被</a:t>
            </a:r>
            <a:r>
              <a:rPr lang="zh-CN" altLang="zh-CN" sz="2400" b="1" dirty="0" smtClean="0"/>
              <a:t>用</a:t>
            </a:r>
            <a:r>
              <a:rPr lang="zh-CN" altLang="zh-CN" sz="2400" b="1" dirty="0"/>
              <a:t>文字显示</a:t>
            </a:r>
            <a:r>
              <a:rPr lang="zh-CN" altLang="zh-CN" sz="2400" b="1" dirty="0" smtClean="0"/>
              <a:t>出来</a:t>
            </a:r>
            <a:r>
              <a:rPr lang="zh-CN" altLang="en-US" sz="2400" b="1" dirty="0" smtClean="0"/>
              <a:t>。</a:t>
            </a:r>
            <a:endParaRPr lang="zh-CN" altLang="en-US" sz="2400" b="1" dirty="0"/>
          </a:p>
        </p:txBody>
      </p:sp>
    </p:spTree>
    <p:extLst>
      <p:ext uri="{BB962C8B-B14F-4D97-AF65-F5344CB8AC3E}">
        <p14:creationId xmlns:p14="http://schemas.microsoft.com/office/powerpoint/2010/main" val="46042113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706090"/>
          </a:xfrm>
        </p:spPr>
        <p:txBody>
          <a:bodyPr>
            <a:normAutofit/>
          </a:bodyPr>
          <a:lstStyle/>
          <a:p>
            <a:r>
              <a:rPr lang="en-US" altLang="zh-CN" sz="3200" b="1" dirty="0"/>
              <a:t>11.4.5  </a:t>
            </a:r>
            <a:r>
              <a:rPr lang="zh-CN" altLang="zh-CN" sz="3200" b="1" dirty="0"/>
              <a:t>文字转换成语音</a:t>
            </a:r>
            <a:r>
              <a:rPr lang="en-US" altLang="zh-CN" sz="3200" b="1" dirty="0" smtClean="0"/>
              <a:t>TTS</a:t>
            </a:r>
            <a:endParaRPr lang="zh-CN" altLang="en-US" sz="3200" dirty="0"/>
          </a:p>
        </p:txBody>
      </p:sp>
      <p:sp>
        <p:nvSpPr>
          <p:cNvPr id="3" name="内容占位符 2"/>
          <p:cNvSpPr>
            <a:spLocks noGrp="1"/>
          </p:cNvSpPr>
          <p:nvPr>
            <p:ph idx="1"/>
          </p:nvPr>
        </p:nvSpPr>
        <p:spPr>
          <a:xfrm>
            <a:off x="457200" y="1124744"/>
            <a:ext cx="8507288" cy="5001419"/>
          </a:xfrm>
        </p:spPr>
        <p:txBody>
          <a:bodyPr>
            <a:normAutofit fontScale="92500"/>
          </a:bodyPr>
          <a:lstStyle/>
          <a:p>
            <a:r>
              <a:rPr lang="zh-CN" altLang="zh-CN" sz="2800" dirty="0"/>
              <a:t>【例</a:t>
            </a:r>
            <a:r>
              <a:rPr lang="en-US" altLang="zh-CN" sz="2800" dirty="0"/>
              <a:t>11-11</a:t>
            </a:r>
            <a:r>
              <a:rPr lang="zh-CN" altLang="zh-CN" sz="2800" dirty="0"/>
              <a:t>】把文字“荷塘月色”转换成语音文件。</a:t>
            </a:r>
          </a:p>
          <a:p>
            <a:r>
              <a:rPr lang="zh-CN" altLang="en-US" sz="2800" dirty="0"/>
              <a:t> 程序代码如下。</a:t>
            </a:r>
          </a:p>
          <a:p>
            <a:r>
              <a:rPr lang="en-US" altLang="zh-CN" sz="2400" dirty="0"/>
              <a:t>from </a:t>
            </a:r>
            <a:r>
              <a:rPr lang="en-US" altLang="zh-CN" sz="2400" dirty="0" err="1"/>
              <a:t>aip</a:t>
            </a:r>
            <a:r>
              <a:rPr lang="en-US" altLang="zh-CN" sz="2400" dirty="0"/>
              <a:t> import </a:t>
            </a:r>
            <a:r>
              <a:rPr lang="en-US" altLang="zh-CN" sz="2400" dirty="0" err="1"/>
              <a:t>AipSpeech</a:t>
            </a:r>
            <a:endParaRPr lang="en-US" altLang="zh-CN" sz="2400" dirty="0"/>
          </a:p>
          <a:p>
            <a:r>
              <a:rPr lang="en-US" altLang="zh-CN" sz="2400" dirty="0"/>
              <a:t>import </a:t>
            </a:r>
            <a:r>
              <a:rPr lang="en-US" altLang="zh-CN" sz="2400" dirty="0" err="1"/>
              <a:t>os</a:t>
            </a:r>
            <a:endParaRPr lang="en-US" altLang="zh-CN" sz="2400" dirty="0"/>
          </a:p>
          <a:p>
            <a:endParaRPr lang="en-US" altLang="zh-CN" sz="2400" dirty="0"/>
          </a:p>
          <a:p>
            <a:r>
              <a:rPr lang="en-US" altLang="zh-CN" sz="2400" dirty="0" err="1"/>
              <a:t>def</a:t>
            </a:r>
            <a:r>
              <a:rPr lang="en-US" altLang="zh-CN" sz="2400" dirty="0"/>
              <a:t> text2audio(text):</a:t>
            </a:r>
          </a:p>
          <a:p>
            <a:r>
              <a:rPr lang="en-US" altLang="zh-CN" sz="2400" dirty="0"/>
              <a:t>	  result = </a:t>
            </a:r>
            <a:r>
              <a:rPr lang="en-US" altLang="zh-CN" sz="2400" dirty="0" err="1"/>
              <a:t>client.synthesis</a:t>
            </a:r>
            <a:r>
              <a:rPr lang="en-US" altLang="zh-CN" sz="2400" dirty="0"/>
              <a:t>(text, '</a:t>
            </a:r>
            <a:r>
              <a:rPr lang="en-US" altLang="zh-CN" sz="2400" dirty="0" err="1"/>
              <a:t>zh</a:t>
            </a:r>
            <a:r>
              <a:rPr lang="en-US" altLang="zh-CN" sz="2400" dirty="0"/>
              <a:t>', 1, {</a:t>
            </a:r>
          </a:p>
          <a:p>
            <a:r>
              <a:rPr lang="en-US" altLang="zh-CN" sz="2400" dirty="0"/>
              <a:t>		  '</a:t>
            </a:r>
            <a:r>
              <a:rPr lang="en-US" altLang="zh-CN" sz="2400" dirty="0" err="1"/>
              <a:t>vol</a:t>
            </a:r>
            <a:r>
              <a:rPr lang="en-US" altLang="zh-CN" sz="2400" dirty="0"/>
              <a:t>': 5,  </a:t>
            </a:r>
            <a:r>
              <a:rPr lang="en-US" altLang="zh-CN" sz="2400" dirty="0" smtClean="0"/>
              <a:t>   </a:t>
            </a:r>
            <a:r>
              <a:rPr lang="en-US" altLang="zh-CN" sz="2400" dirty="0"/>
              <a:t># </a:t>
            </a:r>
            <a:r>
              <a:rPr lang="zh-CN" altLang="en-US" sz="2400" dirty="0"/>
              <a:t>音量，取值</a:t>
            </a:r>
            <a:r>
              <a:rPr lang="en-US" altLang="zh-CN" sz="2400" dirty="0"/>
              <a:t>0-15</a:t>
            </a:r>
            <a:r>
              <a:rPr lang="zh-CN" altLang="en-US" sz="2400" dirty="0"/>
              <a:t>，默认为</a:t>
            </a:r>
            <a:r>
              <a:rPr lang="en-US" altLang="zh-CN" sz="2400" dirty="0"/>
              <a:t>5</a:t>
            </a:r>
            <a:r>
              <a:rPr lang="zh-CN" altLang="en-US" sz="2400" dirty="0"/>
              <a:t>中音量</a:t>
            </a:r>
          </a:p>
          <a:p>
            <a:r>
              <a:rPr lang="zh-CN" altLang="en-US" sz="2400" dirty="0"/>
              <a:t>		  </a:t>
            </a:r>
            <a:r>
              <a:rPr lang="en-US" altLang="zh-CN" sz="2400" dirty="0"/>
              <a:t>'per': 4,    # </a:t>
            </a:r>
            <a:r>
              <a:rPr lang="zh-CN" altLang="en-US" sz="2400" dirty="0"/>
              <a:t>发音人选择</a:t>
            </a:r>
            <a:r>
              <a:rPr lang="en-US" altLang="zh-CN" sz="2400" dirty="0"/>
              <a:t>, 0:</a:t>
            </a:r>
            <a:r>
              <a:rPr lang="zh-CN" altLang="en-US" sz="2400" dirty="0"/>
              <a:t>女声，</a:t>
            </a:r>
            <a:r>
              <a:rPr lang="en-US" altLang="zh-CN" sz="2400" dirty="0"/>
              <a:t>1:</a:t>
            </a:r>
            <a:r>
              <a:rPr lang="zh-CN" altLang="en-US" sz="2400" dirty="0"/>
              <a:t>男声，默认</a:t>
            </a:r>
            <a:r>
              <a:rPr lang="en-US" altLang="zh-CN" sz="2400" dirty="0"/>
              <a:t>:</a:t>
            </a:r>
            <a:r>
              <a:rPr lang="zh-CN" altLang="en-US" sz="2400" dirty="0"/>
              <a:t>女声</a:t>
            </a:r>
          </a:p>
          <a:p>
            <a:r>
              <a:rPr lang="zh-CN" altLang="en-US" sz="2400" dirty="0"/>
              <a:t>		  </a:t>
            </a:r>
            <a:r>
              <a:rPr lang="en-US" altLang="zh-CN" sz="2400" dirty="0"/>
              <a:t>'</a:t>
            </a:r>
            <a:r>
              <a:rPr lang="en-US" altLang="zh-CN" sz="2400" dirty="0" err="1"/>
              <a:t>spd</a:t>
            </a:r>
            <a:r>
              <a:rPr lang="en-US" altLang="zh-CN" sz="2400" dirty="0"/>
              <a:t>': 4,    # </a:t>
            </a:r>
            <a:r>
              <a:rPr lang="zh-CN" altLang="en-US" sz="2400" dirty="0"/>
              <a:t>语速，取值</a:t>
            </a:r>
            <a:r>
              <a:rPr lang="en-US" altLang="zh-CN" sz="2400" dirty="0"/>
              <a:t>0-9</a:t>
            </a:r>
            <a:r>
              <a:rPr lang="zh-CN" altLang="en-US" sz="2400" dirty="0"/>
              <a:t>，默认为</a:t>
            </a:r>
            <a:r>
              <a:rPr lang="en-US" altLang="zh-CN" sz="2400" dirty="0"/>
              <a:t>5</a:t>
            </a:r>
            <a:r>
              <a:rPr lang="zh-CN" altLang="en-US" sz="2400" dirty="0"/>
              <a:t>中语速</a:t>
            </a:r>
          </a:p>
          <a:p>
            <a:r>
              <a:rPr lang="zh-CN" altLang="en-US" sz="2400" dirty="0"/>
              <a:t>		  </a:t>
            </a:r>
            <a:r>
              <a:rPr lang="en-US" altLang="zh-CN" sz="2400" dirty="0"/>
              <a:t>'pit': 7,   </a:t>
            </a:r>
            <a:r>
              <a:rPr lang="en-US" altLang="zh-CN" sz="2400" dirty="0" smtClean="0"/>
              <a:t>  </a:t>
            </a:r>
            <a:r>
              <a:rPr lang="en-US" altLang="zh-CN" sz="2400" dirty="0"/>
              <a:t># </a:t>
            </a:r>
            <a:r>
              <a:rPr lang="zh-CN" altLang="en-US" sz="2400" dirty="0"/>
              <a:t>音调，取值</a:t>
            </a:r>
            <a:r>
              <a:rPr lang="en-US" altLang="zh-CN" sz="2400" dirty="0"/>
              <a:t>0-9</a:t>
            </a:r>
            <a:r>
              <a:rPr lang="zh-CN" altLang="en-US" sz="2400" dirty="0"/>
              <a:t>，默认为</a:t>
            </a:r>
            <a:r>
              <a:rPr lang="en-US" altLang="zh-CN" sz="2400" dirty="0"/>
              <a:t>5</a:t>
            </a:r>
            <a:r>
              <a:rPr lang="zh-CN" altLang="en-US" sz="2400" dirty="0"/>
              <a:t>中语调</a:t>
            </a:r>
          </a:p>
          <a:p>
            <a:r>
              <a:rPr lang="zh-CN" altLang="en-US" sz="2400" dirty="0"/>
              <a:t>		</a:t>
            </a:r>
            <a:r>
              <a:rPr lang="en-US" altLang="zh-CN" sz="2400" dirty="0" smtClean="0"/>
              <a:t>})</a:t>
            </a:r>
            <a:endParaRPr lang="zh-CN" altLang="en-US" sz="2400" dirty="0"/>
          </a:p>
        </p:txBody>
      </p:sp>
    </p:spTree>
    <p:extLst>
      <p:ext uri="{BB962C8B-B14F-4D97-AF65-F5344CB8AC3E}">
        <p14:creationId xmlns:p14="http://schemas.microsoft.com/office/powerpoint/2010/main" val="419041239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normAutofit fontScale="92500"/>
          </a:bodyPr>
          <a:lstStyle/>
          <a:p>
            <a:r>
              <a:rPr lang="zh-CN" altLang="en-US" sz="2400" dirty="0"/>
              <a:t>	</a:t>
            </a:r>
            <a:r>
              <a:rPr lang="en-US" altLang="zh-CN" sz="2400" dirty="0"/>
              <a:t># </a:t>
            </a:r>
            <a:r>
              <a:rPr lang="zh-CN" altLang="en-US" sz="2400" dirty="0"/>
              <a:t>识别正确返回二进制的语音数据，错误则返回错误码</a:t>
            </a:r>
            <a:r>
              <a:rPr lang="en-US" altLang="zh-CN" sz="2400" dirty="0" err="1"/>
              <a:t>dict</a:t>
            </a:r>
            <a:r>
              <a:rPr lang="en-US" altLang="zh-CN" sz="2400" dirty="0"/>
              <a:t> </a:t>
            </a:r>
          </a:p>
          <a:p>
            <a:r>
              <a:rPr lang="en-US" altLang="zh-CN" sz="2400" dirty="0"/>
              <a:t>	if not </a:t>
            </a:r>
            <a:r>
              <a:rPr lang="en-US" altLang="zh-CN" sz="2400" dirty="0" err="1"/>
              <a:t>isinstance</a:t>
            </a:r>
            <a:r>
              <a:rPr lang="en-US" altLang="zh-CN" sz="2400" dirty="0"/>
              <a:t>(result, </a:t>
            </a:r>
            <a:r>
              <a:rPr lang="en-US" altLang="zh-CN" sz="2400" dirty="0" err="1"/>
              <a:t>dict</a:t>
            </a:r>
            <a:r>
              <a:rPr lang="en-US" altLang="zh-CN" sz="2400" dirty="0"/>
              <a:t>):</a:t>
            </a:r>
          </a:p>
          <a:p>
            <a:r>
              <a:rPr lang="en-US" altLang="zh-CN" sz="2400" dirty="0"/>
              <a:t>		print(result)</a:t>
            </a:r>
          </a:p>
          <a:p>
            <a:r>
              <a:rPr lang="en-US" altLang="zh-CN" sz="2400" dirty="0"/>
              <a:t>		with  open('test1.mp3', '</a:t>
            </a:r>
            <a:r>
              <a:rPr lang="en-US" altLang="zh-CN" sz="2400" dirty="0" err="1"/>
              <a:t>wb</a:t>
            </a:r>
            <a:r>
              <a:rPr lang="en-US" altLang="zh-CN" sz="2400" dirty="0"/>
              <a:t>') as f:  </a:t>
            </a:r>
          </a:p>
          <a:p>
            <a:r>
              <a:rPr lang="en-US" altLang="zh-CN" sz="2400" dirty="0"/>
              <a:t>			</a:t>
            </a:r>
            <a:r>
              <a:rPr lang="en-US" altLang="zh-CN" sz="2400" dirty="0" err="1"/>
              <a:t>f.write</a:t>
            </a:r>
            <a:r>
              <a:rPr lang="en-US" altLang="zh-CN" sz="2400" dirty="0"/>
              <a:t>(result)</a:t>
            </a:r>
          </a:p>
          <a:p>
            <a:endParaRPr lang="en-US" altLang="zh-CN" sz="2400" dirty="0"/>
          </a:p>
          <a:p>
            <a:r>
              <a:rPr lang="en-US" altLang="zh-CN" sz="2400" dirty="0"/>
              <a:t>if __name__ == '__main__':</a:t>
            </a:r>
          </a:p>
          <a:p>
            <a:r>
              <a:rPr lang="en-US" altLang="zh-CN" sz="2400" dirty="0"/>
              <a:t>	  APP_ID = </a:t>
            </a:r>
            <a:r>
              <a:rPr lang="en-US" altLang="zh-CN" sz="2400" dirty="0" smtClean="0"/>
              <a:t>‘</a:t>
            </a:r>
            <a:r>
              <a:rPr lang="zh-CN" altLang="en-US" sz="2400" dirty="0" smtClean="0"/>
              <a:t>申请的</a:t>
            </a:r>
            <a:r>
              <a:rPr lang="en-US" altLang="zh-CN" sz="2400" dirty="0" smtClean="0"/>
              <a:t>APP_ID'</a:t>
            </a:r>
            <a:endParaRPr lang="en-US" altLang="zh-CN" sz="2400" dirty="0"/>
          </a:p>
          <a:p>
            <a:r>
              <a:rPr lang="en-US" altLang="zh-CN" sz="2400" dirty="0" smtClean="0"/>
              <a:t>          API_KEY </a:t>
            </a:r>
            <a:r>
              <a:rPr lang="en-US" altLang="zh-CN" sz="2400" dirty="0"/>
              <a:t>= </a:t>
            </a:r>
            <a:r>
              <a:rPr lang="en-US" altLang="zh-CN" sz="2400" dirty="0" smtClean="0"/>
              <a:t>‘</a:t>
            </a:r>
            <a:r>
              <a:rPr lang="zh-CN" altLang="en-US" sz="2400" dirty="0"/>
              <a:t>申请的</a:t>
            </a:r>
            <a:r>
              <a:rPr lang="en-US" altLang="zh-CN" sz="2400" dirty="0" smtClean="0"/>
              <a:t>APP_KEY '</a:t>
            </a:r>
            <a:endParaRPr lang="en-US" altLang="zh-CN" sz="2400" dirty="0"/>
          </a:p>
          <a:p>
            <a:r>
              <a:rPr lang="en-US" altLang="zh-CN" sz="2400" dirty="0"/>
              <a:t>	</a:t>
            </a:r>
            <a:r>
              <a:rPr lang="en-US" altLang="zh-CN" sz="2400" dirty="0" smtClean="0"/>
              <a:t> </a:t>
            </a:r>
            <a:r>
              <a:rPr lang="en-US" altLang="zh-CN" sz="2400" dirty="0"/>
              <a:t>SECRET_KEY = </a:t>
            </a:r>
            <a:r>
              <a:rPr lang="en-US" altLang="zh-CN" sz="2400" dirty="0" smtClean="0"/>
              <a:t>‘</a:t>
            </a:r>
            <a:r>
              <a:rPr lang="zh-CN" altLang="en-US" sz="2400" dirty="0"/>
              <a:t>申请</a:t>
            </a:r>
            <a:r>
              <a:rPr lang="zh-CN" altLang="en-US" sz="2400" dirty="0" smtClean="0"/>
              <a:t>的</a:t>
            </a:r>
            <a:r>
              <a:rPr lang="en-US" altLang="zh-CN" sz="2400" dirty="0" smtClean="0"/>
              <a:t>SECRET_KEY '</a:t>
            </a:r>
            <a:endParaRPr lang="en-US" altLang="zh-CN" sz="2400" dirty="0"/>
          </a:p>
          <a:p>
            <a:r>
              <a:rPr lang="en-US" altLang="zh-CN" sz="2400" dirty="0"/>
              <a:t>	</a:t>
            </a:r>
            <a:r>
              <a:rPr lang="en-US" altLang="zh-CN" sz="2400" dirty="0" smtClean="0"/>
              <a:t> </a:t>
            </a:r>
            <a:r>
              <a:rPr lang="en-US" altLang="zh-CN" sz="2400" dirty="0"/>
              <a:t>client = </a:t>
            </a:r>
            <a:r>
              <a:rPr lang="en-US" altLang="zh-CN" sz="2400" dirty="0" err="1"/>
              <a:t>AipSpeech</a:t>
            </a:r>
            <a:r>
              <a:rPr lang="en-US" altLang="zh-CN" sz="2400" dirty="0"/>
              <a:t>(APP_ID, API_KEY, SECRET_KEY)  # </a:t>
            </a:r>
            <a:r>
              <a:rPr lang="zh-CN" altLang="en-US" sz="2400" dirty="0"/>
              <a:t>实例化</a:t>
            </a:r>
          </a:p>
          <a:p>
            <a:r>
              <a:rPr lang="zh-CN" altLang="en-US" sz="2400" dirty="0"/>
              <a:t>	  </a:t>
            </a:r>
            <a:r>
              <a:rPr lang="en-US" altLang="zh-CN" sz="2400" dirty="0"/>
              <a:t>text = '</a:t>
            </a:r>
            <a:r>
              <a:rPr lang="zh-CN" altLang="en-US" sz="2400" dirty="0"/>
              <a:t>荷塘月色</a:t>
            </a:r>
            <a:r>
              <a:rPr lang="en-US" altLang="zh-CN" sz="2400" dirty="0"/>
              <a:t>'</a:t>
            </a:r>
          </a:p>
          <a:p>
            <a:r>
              <a:rPr lang="en-US" altLang="zh-CN" sz="2400" dirty="0"/>
              <a:t>	  text2audio(text)</a:t>
            </a:r>
          </a:p>
          <a:p>
            <a:endParaRPr lang="zh-CN" altLang="en-US" sz="2400" dirty="0"/>
          </a:p>
        </p:txBody>
      </p:sp>
      <p:sp>
        <p:nvSpPr>
          <p:cNvPr id="4" name="TextBox 3"/>
          <p:cNvSpPr txBox="1"/>
          <p:nvPr/>
        </p:nvSpPr>
        <p:spPr>
          <a:xfrm>
            <a:off x="4499992" y="5301208"/>
            <a:ext cx="4320480" cy="923330"/>
          </a:xfrm>
          <a:prstGeom prst="rect">
            <a:avLst/>
          </a:prstGeom>
          <a:noFill/>
          <a:ln w="15875">
            <a:solidFill>
              <a:schemeClr val="tx1"/>
            </a:solidFill>
          </a:ln>
        </p:spPr>
        <p:txBody>
          <a:bodyPr wrap="square" rtlCol="0">
            <a:spAutoFit/>
          </a:bodyPr>
          <a:lstStyle/>
          <a:p>
            <a:r>
              <a:rPr lang="zh-CN" altLang="zh-CN" dirty="0"/>
              <a:t>运行</a:t>
            </a:r>
            <a:r>
              <a:rPr lang="zh-CN" altLang="zh-CN" dirty="0" smtClean="0"/>
              <a:t>程序</a:t>
            </a:r>
            <a:r>
              <a:rPr lang="zh-CN" altLang="en-US" dirty="0" smtClean="0"/>
              <a:t>，</a:t>
            </a:r>
            <a:r>
              <a:rPr lang="zh-CN" altLang="zh-CN" dirty="0"/>
              <a:t>将生成一</a:t>
            </a:r>
            <a:r>
              <a:rPr lang="zh-CN" altLang="zh-CN" dirty="0" smtClean="0"/>
              <a:t>个音频文件</a:t>
            </a:r>
            <a:r>
              <a:rPr lang="zh-CN" altLang="en-US" dirty="0" smtClean="0"/>
              <a:t>，播放这个文件 ，可以听到播放</a:t>
            </a:r>
            <a:r>
              <a:rPr lang="zh-CN" altLang="zh-CN" dirty="0"/>
              <a:t>“荷塘月色”</a:t>
            </a:r>
            <a:r>
              <a:rPr lang="zh-CN" altLang="en-US" dirty="0" smtClean="0"/>
              <a:t>的语音。</a:t>
            </a:r>
            <a:endParaRPr lang="zh-CN" altLang="en-US" dirty="0"/>
          </a:p>
        </p:txBody>
      </p:sp>
    </p:spTree>
    <p:extLst>
      <p:ext uri="{BB962C8B-B14F-4D97-AF65-F5344CB8AC3E}">
        <p14:creationId xmlns:p14="http://schemas.microsoft.com/office/powerpoint/2010/main" val="26160368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rmAutofit fontScale="90000"/>
          </a:bodyPr>
          <a:lstStyle/>
          <a:p>
            <a:r>
              <a:rPr lang="en-US" altLang="zh-CN" sz="3600" b="1" dirty="0"/>
              <a:t>11.4.6 </a:t>
            </a:r>
            <a:r>
              <a:rPr lang="zh-CN" altLang="zh-CN" sz="3600" b="1" dirty="0"/>
              <a:t>智能语音对话</a:t>
            </a:r>
            <a:r>
              <a:rPr lang="zh-CN" altLang="zh-CN" sz="3600" b="1" dirty="0" smtClean="0"/>
              <a:t>机器人</a:t>
            </a:r>
            <a:endParaRPr lang="zh-CN" altLang="en-US" sz="3600" dirty="0"/>
          </a:p>
        </p:txBody>
      </p:sp>
      <p:sp>
        <p:nvSpPr>
          <p:cNvPr id="3" name="内容占位符 2"/>
          <p:cNvSpPr>
            <a:spLocks noGrp="1"/>
          </p:cNvSpPr>
          <p:nvPr>
            <p:ph idx="1"/>
          </p:nvPr>
        </p:nvSpPr>
        <p:spPr>
          <a:xfrm>
            <a:off x="457200" y="1124744"/>
            <a:ext cx="8229600" cy="5001419"/>
          </a:xfrm>
        </p:spPr>
        <p:txBody>
          <a:bodyPr>
            <a:normAutofit lnSpcReduction="10000"/>
          </a:bodyPr>
          <a:lstStyle/>
          <a:p>
            <a:r>
              <a:rPr lang="zh-CN" altLang="zh-CN" sz="2800" dirty="0"/>
              <a:t>【例</a:t>
            </a:r>
            <a:r>
              <a:rPr lang="en-US" altLang="zh-CN" sz="2800" dirty="0"/>
              <a:t>11-12</a:t>
            </a:r>
            <a:r>
              <a:rPr lang="zh-CN" altLang="zh-CN" sz="2800" dirty="0"/>
              <a:t>】编写一个智能语音聊天机器人程序</a:t>
            </a:r>
            <a:r>
              <a:rPr lang="zh-CN" altLang="zh-CN" sz="2800" dirty="0" smtClean="0"/>
              <a:t>。</a:t>
            </a:r>
            <a:endParaRPr lang="en-US" altLang="zh-CN" sz="2800" dirty="0" smtClean="0"/>
          </a:p>
          <a:p>
            <a:r>
              <a:rPr lang="zh-CN" altLang="en-US" sz="2800" dirty="0" smtClean="0"/>
              <a:t>程序由下列</a:t>
            </a:r>
            <a:r>
              <a:rPr lang="en-US" altLang="zh-CN" sz="2800" dirty="0" smtClean="0"/>
              <a:t>5</a:t>
            </a:r>
            <a:r>
              <a:rPr lang="zh-CN" altLang="en-US" sz="2800" dirty="0" smtClean="0"/>
              <a:t>部分功能组成</a:t>
            </a:r>
            <a:endParaRPr lang="en-US" altLang="zh-CN" sz="2800" dirty="0" smtClean="0"/>
          </a:p>
          <a:p>
            <a:r>
              <a:rPr lang="en-US" altLang="zh-CN" sz="2800" dirty="0"/>
              <a:t># 1. </a:t>
            </a:r>
            <a:r>
              <a:rPr lang="zh-CN" altLang="zh-CN" sz="2800" dirty="0"/>
              <a:t>语音生成音频文件</a:t>
            </a:r>
            <a:r>
              <a:rPr lang="en-US" altLang="zh-CN" sz="2800" dirty="0"/>
              <a:t>,</a:t>
            </a:r>
            <a:r>
              <a:rPr lang="zh-CN" altLang="zh-CN" sz="2800" dirty="0"/>
              <a:t>录音并以当前时间戳保存到</a:t>
            </a:r>
            <a:r>
              <a:rPr lang="en-US" altLang="zh-CN" sz="2800" dirty="0"/>
              <a:t>voices</a:t>
            </a:r>
            <a:r>
              <a:rPr lang="zh-CN" altLang="zh-CN" sz="2800" dirty="0"/>
              <a:t>文件中</a:t>
            </a:r>
          </a:p>
          <a:p>
            <a:r>
              <a:rPr lang="en-US" altLang="zh-CN" sz="2800" dirty="0"/>
              <a:t># 2. </a:t>
            </a:r>
            <a:r>
              <a:rPr lang="zh-CN" altLang="zh-CN" sz="2800" dirty="0"/>
              <a:t>音频文件转文字：采用百度的语音识别</a:t>
            </a:r>
            <a:r>
              <a:rPr lang="en-US" altLang="zh-CN" sz="2800" dirty="0"/>
              <a:t>python-SDK</a:t>
            </a:r>
            <a:endParaRPr lang="zh-CN" altLang="zh-CN" sz="2800" dirty="0"/>
          </a:p>
          <a:p>
            <a:r>
              <a:rPr lang="en-US" altLang="zh-CN" sz="2800" dirty="0"/>
              <a:t># 3. </a:t>
            </a:r>
            <a:r>
              <a:rPr lang="zh-CN" altLang="zh-CN" sz="2800" dirty="0"/>
              <a:t>与机器人对话：调用的是图灵机器</a:t>
            </a:r>
            <a:r>
              <a:rPr lang="zh-CN" altLang="zh-CN" sz="2800" dirty="0" smtClean="0"/>
              <a:t>人</a:t>
            </a:r>
            <a:endParaRPr lang="en-US" altLang="zh-CN" sz="2800" dirty="0" smtClean="0"/>
          </a:p>
          <a:p>
            <a:r>
              <a:rPr lang="en-US" altLang="zh-CN" sz="2800" dirty="0"/>
              <a:t># 4. </a:t>
            </a:r>
            <a:r>
              <a:rPr lang="zh-CN" altLang="zh-CN" sz="2800" dirty="0"/>
              <a:t>文本转换成语音</a:t>
            </a:r>
          </a:p>
          <a:p>
            <a:r>
              <a:rPr lang="en-US" altLang="zh-CN" sz="2800" dirty="0"/>
              <a:t># 5. </a:t>
            </a:r>
            <a:r>
              <a:rPr lang="zh-CN" altLang="zh-CN" sz="2800" dirty="0"/>
              <a:t>语音合成，输出机器人的回答</a:t>
            </a:r>
          </a:p>
          <a:p>
            <a:endParaRPr lang="en-US" altLang="zh-CN" sz="2000" dirty="0"/>
          </a:p>
          <a:p>
            <a:r>
              <a:rPr lang="zh-CN" altLang="zh-CN" sz="2400" b="1" dirty="0"/>
              <a:t>对话的语音文件保存在事先已经创建的</a:t>
            </a:r>
            <a:r>
              <a:rPr lang="en-US" altLang="zh-CN" sz="2400" b="1" dirty="0"/>
              <a:t>voice</a:t>
            </a:r>
            <a:r>
              <a:rPr lang="zh-CN" altLang="zh-CN" sz="2400" b="1" dirty="0"/>
              <a:t>目录下。</a:t>
            </a:r>
          </a:p>
          <a:p>
            <a:endParaRPr lang="en-US" altLang="zh-CN" sz="2000" dirty="0" smtClean="0"/>
          </a:p>
          <a:p>
            <a:endParaRPr lang="en-US" altLang="zh-CN" sz="2000" dirty="0"/>
          </a:p>
          <a:p>
            <a:endParaRPr lang="en-US" altLang="zh-CN" sz="2000" dirty="0"/>
          </a:p>
          <a:p>
            <a:endParaRPr lang="en-US" altLang="zh-CN" sz="2000" dirty="0"/>
          </a:p>
          <a:p>
            <a:endParaRPr lang="en-US" altLang="zh-CN" sz="2000" dirty="0"/>
          </a:p>
          <a:p>
            <a:endParaRPr lang="zh-CN" altLang="zh-CN" sz="2000" dirty="0"/>
          </a:p>
          <a:p>
            <a:endParaRPr lang="zh-CN" altLang="en-US" sz="2000" dirty="0"/>
          </a:p>
        </p:txBody>
      </p:sp>
    </p:spTree>
    <p:extLst>
      <p:ext uri="{BB962C8B-B14F-4D97-AF65-F5344CB8AC3E}">
        <p14:creationId xmlns:p14="http://schemas.microsoft.com/office/powerpoint/2010/main" val="6906325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060848"/>
            <a:ext cx="8229600" cy="1143000"/>
          </a:xfrm>
        </p:spPr>
        <p:txBody>
          <a:bodyPr>
            <a:normAutofit/>
          </a:bodyPr>
          <a:lstStyle/>
          <a:p>
            <a:r>
              <a:rPr lang="zh-CN" altLang="en-US" sz="6600" b="1" dirty="0" smtClean="0">
                <a:solidFill>
                  <a:srgbClr val="002060"/>
                </a:solidFill>
                <a:effectLst>
                  <a:outerShdw blurRad="38100" dist="38100" dir="2700000" algn="tl">
                    <a:srgbClr val="000000">
                      <a:alpha val="43137"/>
                    </a:srgbClr>
                  </a:outerShdw>
                </a:effectLst>
              </a:rPr>
              <a:t>本章结束！</a:t>
            </a:r>
            <a:endParaRPr lang="zh-CN" altLang="en-US" sz="6600" b="1"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93827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normAutofit/>
          </a:bodyPr>
          <a:lstStyle/>
          <a:p>
            <a:r>
              <a:rPr lang="en-US" altLang="zh-CN" sz="2800" b="1" dirty="0"/>
              <a:t>3. </a:t>
            </a:r>
            <a:r>
              <a:rPr lang="zh-CN" altLang="zh-CN" sz="2800" b="1" dirty="0"/>
              <a:t>机器学习的常用算法</a:t>
            </a:r>
            <a:endParaRPr lang="zh-CN" altLang="zh-CN" sz="2800" dirty="0"/>
          </a:p>
          <a:p>
            <a:pPr marL="400050" lvl="1" indent="0">
              <a:buNone/>
            </a:pPr>
            <a:r>
              <a:rPr lang="zh-CN" altLang="en-US" sz="2400" dirty="0"/>
              <a:t>	线性回归；</a:t>
            </a:r>
          </a:p>
          <a:p>
            <a:pPr marL="400050" lvl="1" indent="0">
              <a:buNone/>
            </a:pPr>
            <a:r>
              <a:rPr lang="zh-CN" altLang="en-US" sz="2400" dirty="0"/>
              <a:t>	逻辑回归；</a:t>
            </a:r>
          </a:p>
          <a:p>
            <a:pPr marL="400050" lvl="1" indent="0">
              <a:buNone/>
            </a:pPr>
            <a:r>
              <a:rPr lang="zh-CN" altLang="en-US" sz="2400" dirty="0"/>
              <a:t>	决策树；</a:t>
            </a:r>
          </a:p>
          <a:p>
            <a:pPr marL="400050" lvl="1" indent="0">
              <a:buNone/>
            </a:pPr>
            <a:r>
              <a:rPr lang="zh-CN" altLang="en-US" sz="2400" dirty="0"/>
              <a:t>	神经网络；</a:t>
            </a:r>
          </a:p>
          <a:p>
            <a:pPr marL="400050" lvl="1" indent="0">
              <a:buNone/>
            </a:pPr>
            <a:r>
              <a:rPr lang="zh-CN" altLang="en-US" sz="2400" dirty="0"/>
              <a:t>	</a:t>
            </a:r>
            <a:r>
              <a:rPr lang="en-US" altLang="zh-CN" sz="2400" dirty="0"/>
              <a:t>SVM</a:t>
            </a:r>
            <a:r>
              <a:rPr lang="zh-CN" altLang="en-US" sz="2400" dirty="0"/>
              <a:t>（支持向量机算法）；</a:t>
            </a:r>
          </a:p>
          <a:p>
            <a:pPr marL="400050" lvl="1" indent="0">
              <a:buNone/>
            </a:pPr>
            <a:r>
              <a:rPr lang="zh-CN" altLang="en-US" sz="2400" dirty="0"/>
              <a:t>	朴素贝叶斯；</a:t>
            </a:r>
          </a:p>
          <a:p>
            <a:pPr marL="400050" lvl="1" indent="0">
              <a:buNone/>
            </a:pPr>
            <a:r>
              <a:rPr lang="zh-CN" altLang="en-US" sz="2400" dirty="0"/>
              <a:t>	</a:t>
            </a:r>
            <a:r>
              <a:rPr lang="en-US" altLang="zh-CN" sz="2400" dirty="0"/>
              <a:t>K</a:t>
            </a:r>
            <a:r>
              <a:rPr lang="zh-CN" altLang="en-US" sz="2400" dirty="0"/>
              <a:t>最近邻算法；</a:t>
            </a:r>
          </a:p>
          <a:p>
            <a:pPr marL="400050" lvl="1" indent="0">
              <a:buNone/>
            </a:pPr>
            <a:r>
              <a:rPr lang="zh-CN" altLang="en-US" sz="2400" dirty="0"/>
              <a:t>	</a:t>
            </a:r>
            <a:r>
              <a:rPr lang="en-US" altLang="zh-CN" sz="2400" dirty="0"/>
              <a:t>K</a:t>
            </a:r>
            <a:r>
              <a:rPr lang="zh-CN" altLang="en-US" sz="2400" dirty="0"/>
              <a:t>均值算法；</a:t>
            </a:r>
          </a:p>
          <a:p>
            <a:pPr marL="400050" lvl="1" indent="0">
              <a:buNone/>
            </a:pPr>
            <a:r>
              <a:rPr lang="zh-CN" altLang="en-US" sz="2400" dirty="0"/>
              <a:t>	随机森林算法；</a:t>
            </a:r>
          </a:p>
          <a:p>
            <a:pPr marL="400050" lvl="1" indent="0">
              <a:buNone/>
            </a:pPr>
            <a:r>
              <a:rPr lang="zh-CN" altLang="en-US" sz="2400" dirty="0"/>
              <a:t>	降维算法；</a:t>
            </a:r>
          </a:p>
          <a:p>
            <a:pPr marL="400050" lvl="1" indent="0">
              <a:buNone/>
            </a:pPr>
            <a:r>
              <a:rPr lang="zh-CN" altLang="en-US" sz="2400" dirty="0"/>
              <a:t>	</a:t>
            </a:r>
            <a:r>
              <a:rPr lang="en-US" altLang="zh-CN" sz="2400" dirty="0"/>
              <a:t>Gradient Boost </a:t>
            </a:r>
            <a:r>
              <a:rPr lang="zh-CN" altLang="en-US" sz="2400" dirty="0"/>
              <a:t>和 </a:t>
            </a:r>
            <a:r>
              <a:rPr lang="en-US" altLang="zh-CN" sz="2400" dirty="0" err="1"/>
              <a:t>Adaboost</a:t>
            </a:r>
            <a:r>
              <a:rPr lang="en-US" altLang="zh-CN" sz="2400" dirty="0"/>
              <a:t> </a:t>
            </a:r>
            <a:r>
              <a:rPr lang="zh-CN" altLang="en-US" sz="2400" dirty="0"/>
              <a:t>算法。</a:t>
            </a:r>
          </a:p>
          <a:p>
            <a:pPr marL="400050" lvl="1" indent="0">
              <a:buNone/>
            </a:pPr>
            <a:endParaRPr lang="zh-CN" altLang="zh-CN" sz="2400" dirty="0" smtClean="0"/>
          </a:p>
        </p:txBody>
      </p:sp>
    </p:spTree>
    <p:extLst>
      <p:ext uri="{BB962C8B-B14F-4D97-AF65-F5344CB8AC3E}">
        <p14:creationId xmlns:p14="http://schemas.microsoft.com/office/powerpoint/2010/main" val="3433232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normAutofit/>
          </a:bodyPr>
          <a:lstStyle/>
          <a:p>
            <a:r>
              <a:rPr lang="en-US" altLang="zh-CN" sz="3600" b="1" dirty="0"/>
              <a:t>11.1.2  </a:t>
            </a:r>
            <a:r>
              <a:rPr lang="zh-CN" altLang="zh-CN" sz="3600" b="1" dirty="0"/>
              <a:t>决策树算法应用</a:t>
            </a:r>
            <a:r>
              <a:rPr lang="zh-CN" altLang="zh-CN" sz="3600" b="1" dirty="0" smtClean="0"/>
              <a:t>示例</a:t>
            </a:r>
            <a:endParaRPr lang="zh-CN" altLang="en-US" sz="3600" dirty="0"/>
          </a:p>
        </p:txBody>
      </p:sp>
      <p:sp>
        <p:nvSpPr>
          <p:cNvPr id="3" name="内容占位符 2"/>
          <p:cNvSpPr>
            <a:spLocks noGrp="1"/>
          </p:cNvSpPr>
          <p:nvPr>
            <p:ph idx="1"/>
          </p:nvPr>
        </p:nvSpPr>
        <p:spPr>
          <a:xfrm>
            <a:off x="457200" y="1268760"/>
            <a:ext cx="8229600" cy="4857403"/>
          </a:xfrm>
        </p:spPr>
        <p:txBody>
          <a:bodyPr/>
          <a:lstStyle/>
          <a:p>
            <a:r>
              <a:rPr lang="en-US" altLang="zh-CN" b="1" dirty="0"/>
              <a:t>1. </a:t>
            </a:r>
            <a:r>
              <a:rPr lang="zh-CN" altLang="zh-CN" b="1" dirty="0"/>
              <a:t>机器学习库</a:t>
            </a:r>
            <a:r>
              <a:rPr lang="en-US" altLang="zh-CN" b="1" dirty="0" err="1"/>
              <a:t>sklearn</a:t>
            </a:r>
            <a:endParaRPr lang="zh-CN" altLang="zh-CN" dirty="0"/>
          </a:p>
          <a:p>
            <a:pPr marL="0" indent="0">
              <a:buNone/>
            </a:pPr>
            <a:r>
              <a:rPr lang="en-US" altLang="zh-CN" sz="2800" dirty="0" err="1"/>
              <a:t>scikit</a:t>
            </a:r>
            <a:r>
              <a:rPr lang="en-US" altLang="zh-CN" sz="2800" dirty="0"/>
              <a:t>-learn</a:t>
            </a:r>
            <a:r>
              <a:rPr lang="zh-CN" altLang="zh-CN" sz="2800" dirty="0"/>
              <a:t>简称</a:t>
            </a:r>
            <a:r>
              <a:rPr lang="en-US" altLang="zh-CN" sz="2800" dirty="0" err="1"/>
              <a:t>sklearn</a:t>
            </a:r>
            <a:r>
              <a:rPr lang="zh-CN" altLang="zh-CN" sz="2800" dirty="0"/>
              <a:t>，是</a:t>
            </a:r>
            <a:r>
              <a:rPr lang="en-US" altLang="zh-CN" sz="2800" dirty="0"/>
              <a:t>Python</a:t>
            </a:r>
            <a:r>
              <a:rPr lang="zh-CN" altLang="zh-CN" sz="2800" dirty="0"/>
              <a:t>重要的机器学习库。</a:t>
            </a:r>
            <a:r>
              <a:rPr lang="en-US" altLang="zh-CN" sz="2800" dirty="0" err="1"/>
              <a:t>sklearn</a:t>
            </a:r>
            <a:r>
              <a:rPr lang="zh-CN" altLang="zh-CN" sz="2800" dirty="0"/>
              <a:t>支持包括分类、回归、降维和聚类四大机器学习算法，还包含了特征提取、数据处理和模型评估三大模块。应用</a:t>
            </a:r>
            <a:r>
              <a:rPr lang="en-US" altLang="zh-CN" sz="2800" dirty="0" err="1"/>
              <a:t>sklearn</a:t>
            </a:r>
            <a:r>
              <a:rPr lang="zh-CN" altLang="zh-CN" sz="2800" dirty="0"/>
              <a:t>模块，可以大大提高机器学习的效率。</a:t>
            </a:r>
          </a:p>
          <a:p>
            <a:endParaRPr lang="en-US" altLang="zh-CN" sz="2800" dirty="0" smtClean="0"/>
          </a:p>
          <a:p>
            <a:r>
              <a:rPr lang="zh-CN" altLang="zh-CN" sz="2800" dirty="0" smtClean="0"/>
              <a:t>使用</a:t>
            </a:r>
            <a:r>
              <a:rPr lang="en-US" altLang="zh-CN" sz="2800" dirty="0"/>
              <a:t>pip</a:t>
            </a:r>
            <a:r>
              <a:rPr lang="zh-CN" altLang="zh-CN" sz="2800" dirty="0"/>
              <a:t>来安装</a:t>
            </a:r>
            <a:r>
              <a:rPr lang="en-US" altLang="zh-CN" sz="2800" dirty="0" err="1"/>
              <a:t>sklearn</a:t>
            </a:r>
            <a:r>
              <a:rPr lang="zh-CN" altLang="zh-CN" sz="2800" dirty="0"/>
              <a:t>模块</a:t>
            </a:r>
            <a:r>
              <a:rPr lang="zh-CN" altLang="zh-CN" sz="2800" dirty="0" smtClean="0"/>
              <a:t>。</a:t>
            </a:r>
            <a:endParaRPr lang="en-US" altLang="zh-CN" sz="2800" dirty="0" smtClean="0"/>
          </a:p>
          <a:p>
            <a:pPr marL="0" indent="0">
              <a:buNone/>
            </a:pPr>
            <a:r>
              <a:rPr lang="en-US" altLang="zh-CN" sz="2800" b="1" dirty="0"/>
              <a:t> </a:t>
            </a:r>
            <a:r>
              <a:rPr lang="en-US" altLang="zh-CN" sz="2800" b="1" dirty="0" smtClean="0"/>
              <a:t>   </a:t>
            </a:r>
            <a:r>
              <a:rPr lang="en-US" altLang="zh-CN" sz="2800" b="1" dirty="0"/>
              <a:t>pip install </a:t>
            </a:r>
            <a:r>
              <a:rPr lang="en-US" altLang="zh-CN" sz="2800" b="1" dirty="0" err="1"/>
              <a:t>sklearn</a:t>
            </a:r>
            <a:r>
              <a:rPr lang="en-US" altLang="zh-CN" sz="2800" b="1" dirty="0"/>
              <a:t> </a:t>
            </a:r>
            <a:endParaRPr lang="zh-CN" altLang="en-US" sz="2800" b="1" dirty="0"/>
          </a:p>
        </p:txBody>
      </p:sp>
    </p:spTree>
    <p:extLst>
      <p:ext uri="{BB962C8B-B14F-4D97-AF65-F5344CB8AC3E}">
        <p14:creationId xmlns:p14="http://schemas.microsoft.com/office/powerpoint/2010/main" val="2167360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normAutofit/>
          </a:bodyPr>
          <a:lstStyle/>
          <a:p>
            <a:r>
              <a:rPr lang="en-US" altLang="zh-CN" sz="2800" b="1" dirty="0"/>
              <a:t>2. </a:t>
            </a:r>
            <a:r>
              <a:rPr lang="zh-CN" altLang="zh-CN" sz="2800" b="1" dirty="0"/>
              <a:t>决策树</a:t>
            </a:r>
            <a:r>
              <a:rPr lang="en-US" altLang="zh-CN" sz="2800" b="1" dirty="0" err="1"/>
              <a:t>sklearn.tree</a:t>
            </a:r>
            <a:r>
              <a:rPr lang="zh-CN" altLang="zh-CN" sz="2800" b="1" dirty="0"/>
              <a:t>类</a:t>
            </a:r>
            <a:endParaRPr lang="zh-CN" altLang="zh-CN" sz="2800" dirty="0"/>
          </a:p>
          <a:p>
            <a:r>
              <a:rPr lang="zh-CN" altLang="en-US" sz="2800" dirty="0" smtClean="0"/>
              <a:t></a:t>
            </a:r>
            <a:r>
              <a:rPr lang="zh-CN" altLang="zh-CN" sz="2800" dirty="0"/>
              <a:t>机器学习库</a:t>
            </a:r>
            <a:r>
              <a:rPr lang="en-US" altLang="zh-CN" sz="2800" dirty="0" err="1"/>
              <a:t>sklearn</a:t>
            </a:r>
            <a:r>
              <a:rPr lang="zh-CN" altLang="zh-CN" sz="2800" dirty="0"/>
              <a:t>中的决策树</a:t>
            </a:r>
            <a:r>
              <a:rPr lang="en-US" altLang="zh-CN" sz="2800" dirty="0"/>
              <a:t>tree</a:t>
            </a:r>
            <a:r>
              <a:rPr lang="zh-CN" altLang="zh-CN" sz="2800" dirty="0"/>
              <a:t>可用于分类决策算法，也可用于回归决策算法。分类决策树的类需要使用</a:t>
            </a:r>
            <a:r>
              <a:rPr lang="en-US" altLang="zh-CN" sz="2800" dirty="0" err="1"/>
              <a:t>DecisionTreeClassifier</a:t>
            </a:r>
            <a:r>
              <a:rPr lang="zh-CN" altLang="zh-CN" sz="2800" dirty="0"/>
              <a:t>（）方法</a:t>
            </a:r>
            <a:r>
              <a:rPr lang="zh-CN" altLang="zh-CN" sz="2800" dirty="0" smtClean="0"/>
              <a:t>。</a:t>
            </a:r>
            <a:endParaRPr lang="en-US" altLang="zh-CN" sz="2800" dirty="0" smtClean="0"/>
          </a:p>
          <a:p>
            <a:endParaRPr lang="zh-CN" altLang="zh-CN" sz="2800" dirty="0"/>
          </a:p>
          <a:p>
            <a:r>
              <a:rPr lang="zh-CN" altLang="zh-CN" dirty="0"/>
              <a:t>使用时要添加引用语句：</a:t>
            </a:r>
          </a:p>
          <a:p>
            <a:pPr marL="0" indent="0">
              <a:buNone/>
            </a:pPr>
            <a:r>
              <a:rPr lang="en-US" altLang="zh-CN" dirty="0" smtClean="0"/>
              <a:t>         from </a:t>
            </a:r>
            <a:r>
              <a:rPr lang="en-US" altLang="zh-CN" dirty="0" err="1"/>
              <a:t>sklearn</a:t>
            </a:r>
            <a:r>
              <a:rPr lang="en-US" altLang="zh-CN" dirty="0"/>
              <a:t> import tree</a:t>
            </a:r>
            <a:endParaRPr lang="zh-CN" altLang="zh-CN" dirty="0"/>
          </a:p>
          <a:p>
            <a:pPr marL="400050" lvl="1" indent="0">
              <a:buNone/>
            </a:pPr>
            <a:r>
              <a:rPr lang="zh-CN" altLang="en-US" sz="2400" dirty="0" smtClean="0"/>
              <a:t></a:t>
            </a:r>
            <a:r>
              <a:rPr lang="zh-CN" altLang="en-US" sz="2400" dirty="0"/>
              <a:t>	</a:t>
            </a:r>
            <a:endParaRPr lang="zh-CN" altLang="zh-CN" sz="2400" dirty="0" smtClean="0"/>
          </a:p>
        </p:txBody>
      </p:sp>
    </p:spTree>
    <p:extLst>
      <p:ext uri="{BB962C8B-B14F-4D97-AF65-F5344CB8AC3E}">
        <p14:creationId xmlns:p14="http://schemas.microsoft.com/office/powerpoint/2010/main" val="19149271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1213</TotalTime>
  <Words>3747</Words>
  <Application>Microsoft Office PowerPoint</Application>
  <PresentationFormat>全屏显示(4:3)</PresentationFormat>
  <Paragraphs>1230</Paragraphs>
  <Slides>68</Slides>
  <Notes>3</Notes>
  <HiddenSlides>0</HiddenSlides>
  <MMClips>0</MMClips>
  <ScaleCrop>false</ScaleCrop>
  <HeadingPairs>
    <vt:vector size="4" baseType="variant">
      <vt:variant>
        <vt:lpstr>主题</vt:lpstr>
      </vt:variant>
      <vt:variant>
        <vt:i4>1</vt:i4>
      </vt:variant>
      <vt:variant>
        <vt:lpstr>幻灯片标题</vt:lpstr>
      </vt:variant>
      <vt:variant>
        <vt:i4>68</vt:i4>
      </vt:variant>
    </vt:vector>
  </HeadingPairs>
  <TitlesOfParts>
    <vt:vector size="69" baseType="lpstr">
      <vt:lpstr>Office 主题</vt:lpstr>
      <vt:lpstr>第 11 章 Python机器学习实战入门</vt:lpstr>
      <vt:lpstr>第11章 Python机器学习实战入门</vt:lpstr>
      <vt:lpstr>11.1  机器学习及其算法</vt:lpstr>
      <vt:lpstr>11.1.1 机器学习基础知识</vt:lpstr>
      <vt:lpstr>PowerPoint 演示文稿</vt:lpstr>
      <vt:lpstr>PowerPoint 演示文稿</vt:lpstr>
      <vt:lpstr>PowerPoint 演示文稿</vt:lpstr>
      <vt:lpstr>11.1.2  决策树算法应用示例</vt:lpstr>
      <vt:lpstr>PowerPoint 演示文稿</vt:lpstr>
      <vt:lpstr>PowerPoint 演示文稿</vt:lpstr>
      <vt:lpstr>4. 应用示例</vt:lpstr>
      <vt:lpstr>PowerPoint 演示文稿</vt:lpstr>
      <vt:lpstr>完整的程序代码如下：</vt:lpstr>
      <vt:lpstr>11.1.3  K最近邻算法应用示例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11.2   机器学习案例1:  信贷审核</vt:lpstr>
      <vt:lpstr>【例11-3】应用机器学习的决策树算法，自动完成信贷审核。</vt:lpstr>
      <vt:lpstr>PowerPoint 演示文稿</vt:lpstr>
      <vt:lpstr>PowerPoint 演示文稿</vt:lpstr>
      <vt:lpstr>PowerPoint 演示文稿</vt:lpstr>
      <vt:lpstr>PowerPoint 演示文稿</vt:lpstr>
      <vt:lpstr>11.3  机器学习案例2： 人脸识别 </vt:lpstr>
      <vt:lpstr>11.3.1  机器学习算法Dlib框架及人脸识别模型库</vt:lpstr>
      <vt:lpstr>PowerPoint 演示文稿</vt:lpstr>
      <vt:lpstr>11.3.2  人脸检测 </vt:lpstr>
      <vt:lpstr>PowerPoint 演示文稿</vt:lpstr>
      <vt:lpstr>PowerPoint 演示文稿</vt:lpstr>
      <vt:lpstr>PowerPoint 演示文稿</vt:lpstr>
      <vt:lpstr>【11-5】在例11-4的基础上，绘制脸部轮廓线。</vt:lpstr>
      <vt:lpstr>PowerPoint 演示文稿</vt:lpstr>
      <vt:lpstr>11.3.3  人脸识别</vt:lpstr>
      <vt:lpstr>PowerPoint 演示文稿</vt:lpstr>
      <vt:lpstr>3. 人脸识别基本设计思路</vt:lpstr>
      <vt:lpstr>4. 比对人脸</vt:lpstr>
      <vt:lpstr>【例11-6】 编写一个人脸识别程序。</vt:lpstr>
      <vt:lpstr>PowerPoint 演示文稿</vt:lpstr>
      <vt:lpstr>PowerPoint 演示文稿</vt:lpstr>
      <vt:lpstr>PowerPoint 演示文稿</vt:lpstr>
      <vt:lpstr>PowerPoint 演示文稿</vt:lpstr>
      <vt:lpstr>PowerPoint 演示文稿</vt:lpstr>
      <vt:lpstr>PowerPoint 演示文稿</vt:lpstr>
      <vt:lpstr>11.4 机器学习案例3： 智能语音聊天机器人 </vt:lpstr>
      <vt:lpstr>11.4.1 简单智能聊天机器人设计</vt:lpstr>
      <vt:lpstr>【例11-7】编写一个简单的智能聊天机器人程序。</vt:lpstr>
      <vt:lpstr>图11.12 与简单的智能聊天机器人对话</vt:lpstr>
      <vt:lpstr>11.4.2  智能语音机器人项目开发环境的搭建</vt:lpstr>
      <vt:lpstr>PowerPoint 演示文稿</vt:lpstr>
      <vt:lpstr>PowerPoint 演示文稿</vt:lpstr>
      <vt:lpstr>PowerPoint 演示文稿</vt:lpstr>
      <vt:lpstr>11.4.3 录制音频文件</vt:lpstr>
      <vt:lpstr>PowerPoint 演示文稿</vt:lpstr>
      <vt:lpstr>PowerPoint 演示文稿</vt:lpstr>
      <vt:lpstr>PowerPoint 演示文稿</vt:lpstr>
      <vt:lpstr>11.4.4  将语音转换成文字STT</vt:lpstr>
      <vt:lpstr>PowerPoint 演示文稿</vt:lpstr>
      <vt:lpstr>11.4.5  文字转换成语音TTS</vt:lpstr>
      <vt:lpstr>PowerPoint 演示文稿</vt:lpstr>
      <vt:lpstr>11.4.6 智能语音对话机器人</vt:lpstr>
      <vt:lpstr>本章结束！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11 章 Python机器学习实战入门</dc:title>
  <dc:creator>Administrator</dc:creator>
  <cp:lastModifiedBy>User</cp:lastModifiedBy>
  <cp:revision>41</cp:revision>
  <dcterms:created xsi:type="dcterms:W3CDTF">2020-04-03T07:54:58Z</dcterms:created>
  <dcterms:modified xsi:type="dcterms:W3CDTF">2020-04-04T04:13:45Z</dcterms:modified>
</cp:coreProperties>
</file>