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301" r:id="rId6"/>
    <p:sldId id="267" r:id="rId7"/>
    <p:sldId id="303" r:id="rId8"/>
    <p:sldId id="304" r:id="rId9"/>
    <p:sldId id="305" r:id="rId10"/>
    <p:sldId id="302" r:id="rId11"/>
    <p:sldId id="259" r:id="rId12"/>
    <p:sldId id="260" r:id="rId13"/>
    <p:sldId id="271" r:id="rId14"/>
    <p:sldId id="273" r:id="rId15"/>
    <p:sldId id="274" r:id="rId16"/>
    <p:sldId id="262" r:id="rId17"/>
    <p:sldId id="275" r:id="rId18"/>
    <p:sldId id="276" r:id="rId19"/>
    <p:sldId id="277" r:id="rId20"/>
    <p:sldId id="306" r:id="rId21"/>
    <p:sldId id="278" r:id="rId22"/>
    <p:sldId id="279" r:id="rId23"/>
    <p:sldId id="307" r:id="rId24"/>
    <p:sldId id="308" r:id="rId25"/>
    <p:sldId id="309" r:id="rId26"/>
    <p:sldId id="310" r:id="rId27"/>
    <p:sldId id="311" r:id="rId28"/>
    <p:sldId id="312" r:id="rId29"/>
    <p:sldId id="264" r:id="rId30"/>
    <p:sldId id="263" r:id="rId31"/>
    <p:sldId id="261" r:id="rId32"/>
    <p:sldId id="280" r:id="rId33"/>
    <p:sldId id="281" r:id="rId34"/>
    <p:sldId id="282" r:id="rId35"/>
    <p:sldId id="284" r:id="rId36"/>
    <p:sldId id="285" r:id="rId37"/>
    <p:sldId id="313" r:id="rId38"/>
    <p:sldId id="314" r:id="rId39"/>
    <p:sldId id="319" r:id="rId40"/>
    <p:sldId id="315" r:id="rId41"/>
    <p:sldId id="316" r:id="rId42"/>
    <p:sldId id="317" r:id="rId43"/>
    <p:sldId id="318" r:id="rId44"/>
    <p:sldId id="320" r:id="rId45"/>
    <p:sldId id="321" r:id="rId46"/>
    <p:sldId id="322" r:id="rId47"/>
    <p:sldId id="323" r:id="rId48"/>
    <p:sldId id="330" r:id="rId49"/>
    <p:sldId id="324" r:id="rId50"/>
    <p:sldId id="325" r:id="rId51"/>
    <p:sldId id="326" r:id="rId52"/>
    <p:sldId id="327" r:id="rId53"/>
    <p:sldId id="328" r:id="rId54"/>
    <p:sldId id="329" r:id="rId55"/>
    <p:sldId id="331" r:id="rId56"/>
    <p:sldId id="333" r:id="rId57"/>
    <p:sldId id="334" r:id="rId58"/>
    <p:sldId id="335" r:id="rId59"/>
    <p:sldId id="332" r:id="rId60"/>
    <p:sldId id="339" r:id="rId61"/>
    <p:sldId id="336" r:id="rId62"/>
    <p:sldId id="337" r:id="rId63"/>
    <p:sldId id="338" r:id="rId64"/>
    <p:sldId id="340" r:id="rId65"/>
    <p:sldId id="341" r:id="rId66"/>
    <p:sldId id="342" r:id="rId67"/>
    <p:sldId id="343" r:id="rId68"/>
    <p:sldId id="344" r:id="rId69"/>
    <p:sldId id="346" r:id="rId70"/>
    <p:sldId id="347" r:id="rId71"/>
    <p:sldId id="348" r:id="rId72"/>
    <p:sldId id="349" r:id="rId73"/>
    <p:sldId id="350" r:id="rId74"/>
    <p:sldId id="351" r:id="rId75"/>
    <p:sldId id="345" r:id="rId7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1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1628801"/>
            <a:ext cx="8424936" cy="1971650"/>
          </a:xfrm>
        </p:spPr>
        <p:txBody>
          <a:bodyPr>
            <a:normAutofit fontScale="90000"/>
          </a:bodyPr>
          <a:lstStyle/>
          <a:p>
            <a:r>
              <a:rPr lang="zh-CN" altLang="en-US" sz="67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sz="67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67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章 </a:t>
            </a:r>
            <a:r>
              <a:rPr lang="en-US" altLang="zh-CN" sz="67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/>
            </a:r>
            <a:br>
              <a:rPr lang="en-US" altLang="zh-CN" sz="67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sz="6700" b="1" dirty="0">
                <a:latin typeface="隶书" panose="02010509060101010101" pitchFamily="49" charset="-122"/>
                <a:ea typeface="隶书" panose="02010509060101010101" pitchFamily="49" charset="-122"/>
              </a:rPr>
              <a:t>Python</a:t>
            </a:r>
            <a:r>
              <a:rPr lang="zh-CN" altLang="en-US" sz="6700" b="1" dirty="0">
                <a:latin typeface="隶书" panose="02010509060101010101" pitchFamily="49" charset="-122"/>
                <a:ea typeface="隶书" panose="02010509060101010101" pitchFamily="49" charset="-122"/>
              </a:rPr>
              <a:t>语法速览</a:t>
            </a:r>
            <a:r>
              <a:rPr lang="zh-CN" altLang="zh-CN" b="1" dirty="0" smtClean="0"/>
              <a:t/>
            </a:r>
            <a:br>
              <a:rPr lang="zh-CN" altLang="zh-CN" b="1" dirty="0" smtClean="0"/>
            </a:b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91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转义符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8947164" cy="3942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074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852936"/>
            <a:ext cx="8229600" cy="1143000"/>
          </a:xfrm>
          <a:ln w="50800">
            <a:solidFill>
              <a:srgbClr val="00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n-US" altLang="zh-CN" b="1" smtClean="0"/>
              <a:t>2.2  </a:t>
            </a:r>
            <a:r>
              <a:rPr lang="zh-CN" altLang="zh-CN" b="1" smtClean="0"/>
              <a:t>列表</a:t>
            </a:r>
            <a:r>
              <a:rPr lang="zh-CN" altLang="zh-CN" b="1"/>
              <a:t>和元组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6023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64096"/>
          </a:xfrm>
        </p:spPr>
        <p:txBody>
          <a:bodyPr>
            <a:normAutofit/>
          </a:bodyPr>
          <a:lstStyle/>
          <a:p>
            <a:r>
              <a:rPr lang="en-US" altLang="zh-CN" sz="3600" b="1" dirty="0" smtClean="0"/>
              <a:t>2.2.1 </a:t>
            </a:r>
            <a:r>
              <a:rPr lang="zh-CN" altLang="zh-CN" sz="3600" b="1" dirty="0" smtClean="0"/>
              <a:t>列表</a:t>
            </a:r>
            <a:r>
              <a:rPr lang="zh-CN" altLang="zh-CN" sz="3600" b="1" dirty="0"/>
              <a:t>定义与列表元素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488600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2800" b="1" dirty="0" smtClean="0"/>
              <a:t>1. </a:t>
            </a:r>
            <a:r>
              <a:rPr lang="zh-CN" altLang="en-US" sz="2800" b="1" dirty="0" smtClean="0"/>
              <a:t>列表的定义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en-US" altLang="zh-CN" sz="2800" dirty="0" smtClean="0"/>
              <a:t>	</a:t>
            </a:r>
            <a:r>
              <a:rPr lang="zh-CN" altLang="zh-CN" sz="2800" dirty="0" smtClean="0"/>
              <a:t>列表</a:t>
            </a:r>
            <a:r>
              <a:rPr lang="zh-CN" altLang="zh-CN" sz="2800" dirty="0"/>
              <a:t>名</a:t>
            </a:r>
            <a:r>
              <a:rPr lang="en-US" altLang="zh-CN" sz="2800" dirty="0"/>
              <a:t> = [</a:t>
            </a:r>
            <a:r>
              <a:rPr lang="zh-CN" altLang="zh-CN" sz="2800" dirty="0"/>
              <a:t>元素</a:t>
            </a:r>
            <a:r>
              <a:rPr lang="en-US" altLang="zh-CN" sz="2800" dirty="0"/>
              <a:t>0</a:t>
            </a:r>
            <a:r>
              <a:rPr lang="zh-CN" altLang="zh-CN" sz="2800" dirty="0"/>
              <a:t>，元素</a:t>
            </a:r>
            <a:r>
              <a:rPr lang="en-US" altLang="zh-CN" sz="2800" dirty="0"/>
              <a:t>1</a:t>
            </a:r>
            <a:r>
              <a:rPr lang="zh-CN" altLang="zh-CN" sz="2800" dirty="0"/>
              <a:t>，</a:t>
            </a:r>
            <a:r>
              <a:rPr lang="en-US" altLang="zh-CN" sz="2800" dirty="0"/>
              <a:t>……</a:t>
            </a:r>
            <a:r>
              <a:rPr lang="zh-CN" altLang="zh-CN" sz="2800" dirty="0"/>
              <a:t>，元素</a:t>
            </a:r>
            <a:r>
              <a:rPr lang="en-US" altLang="zh-CN" sz="2800" dirty="0"/>
              <a:t>n]</a:t>
            </a:r>
            <a:endParaRPr lang="zh-CN" altLang="zh-CN" sz="2800" dirty="0"/>
          </a:p>
          <a:p>
            <a:pPr marL="0" indent="0">
              <a:buNone/>
            </a:pPr>
            <a:r>
              <a:rPr lang="zh-CN" altLang="en-US" sz="2400" b="1" dirty="0"/>
              <a:t>说明：</a:t>
            </a:r>
          </a:p>
          <a:p>
            <a:pPr marL="0" indent="0"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	列表名的命名规则跟变量名一样，不能用数字开头。</a:t>
            </a:r>
          </a:p>
          <a:p>
            <a:pPr marL="0" indent="0"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	方括号中的元素之间用逗号分隔。</a:t>
            </a:r>
          </a:p>
          <a:p>
            <a:pPr marL="0" indent="0"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	当列表增加或删除元素时，内存空间自动扩展或收缩。</a:t>
            </a:r>
          </a:p>
          <a:p>
            <a:pPr marL="0" indent="0"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	列表中元素的类型可以不相同，它支持数字，字符串甚至可以包含列表（称为列表嵌套）。</a:t>
            </a:r>
          </a:p>
          <a:p>
            <a:pPr marL="0" indent="0">
              <a:buNone/>
            </a:pP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zh-CN" sz="2800" dirty="0"/>
              <a:t>例如：</a:t>
            </a:r>
          </a:p>
          <a:p>
            <a:r>
              <a:rPr lang="en-US" altLang="zh-CN" sz="2800" dirty="0" err="1" smtClean="0"/>
              <a:t>a1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= [ ]                         # </a:t>
            </a:r>
            <a:r>
              <a:rPr lang="zh-CN" altLang="zh-CN" sz="2800" dirty="0"/>
              <a:t>定义空列表</a:t>
            </a:r>
          </a:p>
          <a:p>
            <a:r>
              <a:rPr lang="en-US" altLang="zh-CN" sz="2800" dirty="0" err="1"/>
              <a:t>a2</a:t>
            </a:r>
            <a:r>
              <a:rPr lang="en-US" altLang="zh-CN" sz="2800" dirty="0"/>
              <a:t> = [1, 2, 3]                   # </a:t>
            </a:r>
            <a:r>
              <a:rPr lang="zh-CN" altLang="zh-CN" sz="2800" dirty="0"/>
              <a:t>定义</a:t>
            </a:r>
            <a:r>
              <a:rPr lang="en-US" altLang="zh-CN" sz="2800" dirty="0"/>
              <a:t>3</a:t>
            </a:r>
            <a:r>
              <a:rPr lang="zh-CN" altLang="zh-CN" sz="2800" dirty="0"/>
              <a:t>个整数的列表</a:t>
            </a:r>
          </a:p>
          <a:p>
            <a:r>
              <a:rPr lang="en-US" altLang="zh-CN" sz="2800" dirty="0" err="1"/>
              <a:t>a3</a:t>
            </a:r>
            <a:r>
              <a:rPr lang="en-US" altLang="zh-CN" sz="2800" dirty="0"/>
              <a:t> = [‘red’, ‘green’, ‘blue’]   # </a:t>
            </a:r>
            <a:r>
              <a:rPr lang="zh-CN" altLang="zh-CN" sz="2800" dirty="0"/>
              <a:t>定义</a:t>
            </a:r>
            <a:r>
              <a:rPr lang="en-US" altLang="zh-CN" sz="2800" dirty="0"/>
              <a:t>3</a:t>
            </a:r>
            <a:r>
              <a:rPr lang="zh-CN" altLang="zh-CN" sz="2800" dirty="0"/>
              <a:t>个字符串的列表</a:t>
            </a:r>
          </a:p>
          <a:p>
            <a:r>
              <a:rPr lang="en-US" altLang="zh-CN" sz="2800" dirty="0" err="1"/>
              <a:t>a4</a:t>
            </a:r>
            <a:r>
              <a:rPr lang="en-US" altLang="zh-CN" sz="2800" dirty="0"/>
              <a:t> = [5, ‘blue’, [3, 4]]       # </a:t>
            </a:r>
            <a:r>
              <a:rPr lang="zh-CN" altLang="zh-CN" sz="2800" dirty="0"/>
              <a:t>定义元素类型不相同的嵌套列表</a:t>
            </a:r>
          </a:p>
          <a:p>
            <a:pPr marL="0" indent="0">
              <a:buNone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3887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</p:spPr>
        <p:txBody>
          <a:bodyPr>
            <a:noAutofit/>
          </a:bodyPr>
          <a:lstStyle/>
          <a:p>
            <a:pPr marL="0" indent="0"/>
            <a:r>
              <a:rPr lang="zh-CN" altLang="en-US" sz="2800" b="1" dirty="0"/>
              <a:t>在</a:t>
            </a:r>
            <a:r>
              <a:rPr lang="en-US" altLang="zh-CN" sz="2800" b="1" dirty="0"/>
              <a:t>IDLE</a:t>
            </a:r>
            <a:r>
              <a:rPr lang="zh-CN" altLang="en-US" sz="2800" b="1" dirty="0"/>
              <a:t>提示符“</a:t>
            </a:r>
            <a:r>
              <a:rPr lang="en-US" altLang="zh-CN" sz="2800" b="1" dirty="0"/>
              <a:t>&gt;&gt;&gt;”</a:t>
            </a:r>
            <a:r>
              <a:rPr lang="zh-CN" altLang="en-US" sz="2800" b="1" dirty="0"/>
              <a:t>后面输入单条</a:t>
            </a:r>
            <a:r>
              <a:rPr lang="en-US" altLang="zh-CN" sz="2800" b="1" dirty="0"/>
              <a:t>Python</a:t>
            </a:r>
            <a:r>
              <a:rPr lang="zh-CN" altLang="en-US" sz="2800" b="1" dirty="0"/>
              <a:t>语句，按</a:t>
            </a:r>
            <a:r>
              <a:rPr lang="en-US" altLang="zh-CN" sz="2800" b="1" dirty="0"/>
              <a:t>【</a:t>
            </a:r>
            <a:r>
              <a:rPr lang="zh-CN" altLang="en-US" sz="2800" b="1" dirty="0"/>
              <a:t>回车</a:t>
            </a:r>
            <a:r>
              <a:rPr lang="en-US" altLang="zh-CN" sz="2800" b="1" dirty="0"/>
              <a:t>】</a:t>
            </a:r>
            <a:r>
              <a:rPr lang="zh-CN" altLang="en-US" sz="2800" b="1" dirty="0"/>
              <a:t>键执行该语句，马上就可以看到执行结果</a:t>
            </a:r>
            <a:r>
              <a:rPr lang="zh-CN" altLang="en-US" sz="2800" b="1" dirty="0" smtClean="0"/>
              <a:t>。</a:t>
            </a:r>
            <a:endParaRPr lang="zh-CN" altLang="en-US" sz="2800" dirty="0"/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7048452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014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2</a:t>
            </a:r>
            <a:r>
              <a:rPr lang="en-US" altLang="zh-CN" b="1" dirty="0" smtClean="0"/>
              <a:t>.</a:t>
            </a:r>
            <a:r>
              <a:rPr lang="zh-CN" altLang="zh-CN" b="1" dirty="0"/>
              <a:t>列表中元素的</a:t>
            </a:r>
            <a:r>
              <a:rPr lang="zh-CN" altLang="zh-CN" b="1" dirty="0" smtClean="0"/>
              <a:t>访问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）列表元素用“列表名</a:t>
            </a:r>
            <a:r>
              <a:rPr lang="en-US" altLang="zh-CN" sz="2800" dirty="0"/>
              <a:t>[</a:t>
            </a:r>
            <a:r>
              <a:rPr lang="zh-CN" altLang="en-US" sz="2800" dirty="0"/>
              <a:t>下标</a:t>
            </a:r>
            <a:r>
              <a:rPr lang="en-US" altLang="zh-CN" sz="2800" dirty="0"/>
              <a:t>]”</a:t>
            </a:r>
            <a:r>
              <a:rPr lang="zh-CN" altLang="en-US" sz="2800" dirty="0"/>
              <a:t>表示 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例如</a:t>
            </a:r>
            <a:r>
              <a:rPr lang="zh-CN" altLang="en-US" sz="2800" dirty="0"/>
              <a:t>：有列表</a:t>
            </a:r>
          </a:p>
          <a:p>
            <a:pPr marL="0" indent="0">
              <a:buNone/>
            </a:pPr>
            <a:r>
              <a:rPr lang="en-US" altLang="zh-CN" sz="2800" dirty="0" smtClean="0"/>
              <a:t>           a </a:t>
            </a:r>
            <a:r>
              <a:rPr lang="en-US" altLang="zh-CN" sz="2800" dirty="0"/>
              <a:t>= [ 0, 1, 2, 3, 4, 5, 6, 7, 8, 9 ]</a:t>
            </a:r>
          </a:p>
          <a:p>
            <a:pPr marL="0" indent="0">
              <a:buNone/>
            </a:pPr>
            <a:r>
              <a:rPr lang="zh-CN" altLang="en-US" sz="2800" dirty="0" smtClean="0"/>
              <a:t>其</a:t>
            </a:r>
            <a:r>
              <a:rPr lang="zh-CN" altLang="en-US" sz="2800" dirty="0"/>
              <a:t>元素分别为</a:t>
            </a:r>
            <a:r>
              <a:rPr lang="en-US" altLang="zh-CN" sz="2800" dirty="0"/>
              <a:t>a[0] = 0; a[1] = 1; ...; a[9] = 9;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zh-CN" altLang="zh-CN" sz="2800" dirty="0"/>
              <a:t>（</a:t>
            </a:r>
            <a:r>
              <a:rPr lang="en-US" altLang="zh-CN" sz="2800" dirty="0"/>
              <a:t>2</a:t>
            </a:r>
            <a:r>
              <a:rPr lang="zh-CN" altLang="zh-CN" sz="2800" dirty="0"/>
              <a:t>）用“列表名</a:t>
            </a:r>
            <a:r>
              <a:rPr lang="en-US" altLang="zh-CN" sz="2800" dirty="0"/>
              <a:t>[</a:t>
            </a:r>
            <a:r>
              <a:rPr lang="zh-CN" altLang="zh-CN" sz="2800" dirty="0"/>
              <a:t>起始下标：结束下标</a:t>
            </a:r>
            <a:r>
              <a:rPr lang="en-US" altLang="zh-CN" sz="2800" dirty="0"/>
              <a:t> + 1]</a:t>
            </a:r>
            <a:r>
              <a:rPr lang="zh-CN" altLang="zh-CN" sz="2800" dirty="0"/>
              <a:t>”表示列表的片段（列表的部分元素）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例如：设有列表</a:t>
            </a:r>
          </a:p>
          <a:p>
            <a:pPr marL="0" indent="0">
              <a:buNone/>
            </a:pPr>
            <a:r>
              <a:rPr lang="en-US" altLang="zh-CN" sz="2800" dirty="0" smtClean="0"/>
              <a:t>       a </a:t>
            </a:r>
            <a:r>
              <a:rPr lang="en-US" altLang="zh-CN" sz="2800" dirty="0"/>
              <a:t>= [ 0, 1, 2, 3, 'red', 'green', 'blue']</a:t>
            </a:r>
          </a:p>
          <a:p>
            <a:pPr marL="0" indent="0">
              <a:buNone/>
            </a:pPr>
            <a:r>
              <a:rPr lang="zh-CN" altLang="en-US" sz="2800" dirty="0"/>
              <a:t>用交互方式访问其列表的部分元素。</a:t>
            </a:r>
          </a:p>
          <a:p>
            <a:pPr marL="0" indent="0">
              <a:buNone/>
            </a:pP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36235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648"/>
            <a:ext cx="8064896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866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      </a:t>
            </a:r>
            <a:r>
              <a:rPr lang="en-US" altLang="zh-CN" b="1" dirty="0"/>
              <a:t>2.2.2 </a:t>
            </a:r>
            <a:r>
              <a:rPr lang="zh-CN" altLang="zh-CN" b="1" dirty="0"/>
              <a:t>列表的操作函数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2800" dirty="0"/>
              <a:t>1. </a:t>
            </a:r>
            <a:r>
              <a:rPr lang="zh-CN" altLang="en-US" sz="2800" dirty="0"/>
              <a:t>添加元素</a:t>
            </a:r>
          </a:p>
          <a:p>
            <a:pPr marL="0" indent="0">
              <a:buNone/>
            </a:pPr>
            <a:r>
              <a:rPr lang="zh-CN" altLang="en-US" sz="2800" dirty="0"/>
              <a:t>    有</a:t>
            </a:r>
            <a:r>
              <a:rPr lang="en-US" altLang="zh-CN" sz="2800" dirty="0"/>
              <a:t>3</a:t>
            </a:r>
            <a:r>
              <a:rPr lang="zh-CN" altLang="en-US" sz="2800" dirty="0"/>
              <a:t>个函数可以在列表中添加元素：</a:t>
            </a:r>
            <a:r>
              <a:rPr lang="en-US" altLang="zh-CN" sz="2800" dirty="0"/>
              <a:t>append()</a:t>
            </a:r>
            <a:r>
              <a:rPr lang="zh-CN" altLang="en-US" sz="2800" dirty="0"/>
              <a:t>、</a:t>
            </a:r>
            <a:r>
              <a:rPr lang="en-US" altLang="zh-CN" sz="2800" dirty="0"/>
              <a:t>extend()</a:t>
            </a:r>
            <a:r>
              <a:rPr lang="zh-CN" altLang="en-US" sz="2800" dirty="0"/>
              <a:t>、</a:t>
            </a:r>
            <a:r>
              <a:rPr lang="en-US" altLang="zh-CN" sz="2800" dirty="0"/>
              <a:t>insert()</a:t>
            </a:r>
            <a:r>
              <a:rPr lang="zh-CN" altLang="en-US" sz="2800" dirty="0"/>
              <a:t>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sz="2600" dirty="0"/>
              <a:t>（</a:t>
            </a:r>
            <a:r>
              <a:rPr lang="en-US" altLang="zh-CN" sz="2600" dirty="0"/>
              <a:t>1</a:t>
            </a:r>
            <a:r>
              <a:rPr lang="zh-CN" altLang="en-US" sz="2600" dirty="0"/>
              <a:t>）用</a:t>
            </a:r>
            <a:r>
              <a:rPr lang="en-US" altLang="zh-CN" sz="2600" dirty="0"/>
              <a:t>append()</a:t>
            </a:r>
            <a:r>
              <a:rPr lang="zh-CN" altLang="en-US" sz="2600" dirty="0"/>
              <a:t>函数在列表末尾添加元素</a:t>
            </a:r>
          </a:p>
          <a:p>
            <a:pPr marL="0" indent="0">
              <a:buNone/>
            </a:pPr>
            <a:r>
              <a:rPr lang="zh-CN" altLang="zh-CN" sz="2600" dirty="0"/>
              <a:t>（</a:t>
            </a:r>
            <a:r>
              <a:rPr lang="en-US" altLang="zh-CN" sz="2600" dirty="0"/>
              <a:t>2</a:t>
            </a:r>
            <a:r>
              <a:rPr lang="zh-CN" altLang="zh-CN" sz="2600" dirty="0"/>
              <a:t>）用</a:t>
            </a:r>
            <a:r>
              <a:rPr lang="en-US" altLang="zh-CN" sz="2600" dirty="0"/>
              <a:t>extend()</a:t>
            </a:r>
            <a:r>
              <a:rPr lang="zh-CN" altLang="zh-CN" sz="2600" dirty="0"/>
              <a:t>函数将另一个列表的元素添加到本列表之后</a:t>
            </a:r>
          </a:p>
          <a:p>
            <a:pPr marL="0" indent="0">
              <a:buNone/>
            </a:pPr>
            <a:r>
              <a:rPr lang="zh-CN" altLang="en-US" sz="2600" dirty="0"/>
              <a:t>（</a:t>
            </a:r>
            <a:r>
              <a:rPr lang="en-US" altLang="zh-CN" sz="2600" dirty="0"/>
              <a:t>3</a:t>
            </a:r>
            <a:r>
              <a:rPr lang="zh-CN" altLang="en-US" sz="2600" dirty="0"/>
              <a:t>）用</a:t>
            </a:r>
            <a:r>
              <a:rPr lang="en-US" altLang="zh-CN" sz="2600" dirty="0"/>
              <a:t>insert()</a:t>
            </a:r>
            <a:r>
              <a:rPr lang="zh-CN" altLang="en-US" sz="2600" dirty="0"/>
              <a:t>函数将元素插入到列表中指定的某个位置</a:t>
            </a:r>
          </a:p>
          <a:p>
            <a:pPr marL="0" indent="0">
              <a:buNone/>
            </a:pPr>
            <a:r>
              <a:rPr lang="zh-CN" altLang="en-US" sz="2600" dirty="0"/>
              <a:t>   使用</a:t>
            </a:r>
            <a:r>
              <a:rPr lang="en-US" altLang="zh-CN" sz="2600" dirty="0"/>
              <a:t>insert()</a:t>
            </a:r>
            <a:r>
              <a:rPr lang="zh-CN" altLang="en-US" sz="2600" dirty="0"/>
              <a:t>函数的格式为：</a:t>
            </a:r>
          </a:p>
          <a:p>
            <a:pPr marL="0" indent="0">
              <a:buNone/>
            </a:pPr>
            <a:r>
              <a:rPr lang="zh-CN" altLang="en-US" sz="2600" dirty="0"/>
              <a:t>     </a:t>
            </a:r>
            <a:r>
              <a:rPr lang="en-US" altLang="zh-CN" sz="2600" dirty="0"/>
              <a:t>insert(</a:t>
            </a:r>
            <a:r>
              <a:rPr lang="zh-CN" altLang="en-US" sz="2600" dirty="0"/>
              <a:t>下标位置， 插入的元素</a:t>
            </a:r>
            <a:r>
              <a:rPr lang="en-US" altLang="zh-CN" sz="2600" dirty="0"/>
              <a:t>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97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3960440" cy="576064"/>
          </a:xfrm>
        </p:spPr>
        <p:txBody>
          <a:bodyPr>
            <a:noAutofit/>
          </a:bodyPr>
          <a:lstStyle/>
          <a:p>
            <a:pPr algn="just"/>
            <a:r>
              <a:rPr lang="en-US" altLang="zh-CN" sz="3200" b="1" dirty="0"/>
              <a:t>2. </a:t>
            </a:r>
            <a:r>
              <a:rPr lang="zh-CN" altLang="en-US" sz="3200" b="1" dirty="0"/>
              <a:t>删除元素</a:t>
            </a:r>
            <a:endParaRPr lang="zh-CN" altLang="zh-CN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7"/>
            <a:ext cx="8229600" cy="1440159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1</a:t>
            </a:r>
            <a:r>
              <a:rPr lang="zh-CN" altLang="zh-CN" sz="2400" dirty="0"/>
              <a:t>）用</a:t>
            </a:r>
            <a:r>
              <a:rPr lang="en-US" altLang="zh-CN" sz="2400" dirty="0"/>
              <a:t>del</a:t>
            </a:r>
            <a:r>
              <a:rPr lang="zh-CN" altLang="zh-CN" sz="2400" dirty="0"/>
              <a:t>命令删除列表中指定下标的元素</a:t>
            </a:r>
          </a:p>
          <a:p>
            <a:pPr marL="0" indent="0"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2</a:t>
            </a:r>
            <a:r>
              <a:rPr lang="zh-CN" altLang="zh-CN" sz="2400" dirty="0"/>
              <a:t>）用</a:t>
            </a:r>
            <a:r>
              <a:rPr lang="en-US" altLang="zh-CN" sz="2400" dirty="0"/>
              <a:t>pop()</a:t>
            </a:r>
            <a:r>
              <a:rPr lang="zh-CN" altLang="zh-CN" sz="2400" dirty="0"/>
              <a:t>函数删除列表中指定下标的元素</a:t>
            </a:r>
          </a:p>
          <a:p>
            <a:pPr marL="0" indent="0"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3</a:t>
            </a:r>
            <a:r>
              <a:rPr lang="zh-CN" altLang="zh-CN" sz="2400" dirty="0"/>
              <a:t>）用</a:t>
            </a:r>
            <a:r>
              <a:rPr lang="en-US" altLang="zh-CN" sz="2400" dirty="0"/>
              <a:t>remove(x)</a:t>
            </a:r>
            <a:r>
              <a:rPr lang="zh-CN" altLang="zh-CN" sz="2400" dirty="0"/>
              <a:t>函数删除列表中所值为</a:t>
            </a:r>
            <a:r>
              <a:rPr lang="en-US" altLang="zh-CN" sz="2400" dirty="0"/>
              <a:t>‘x’</a:t>
            </a:r>
            <a:r>
              <a:rPr lang="zh-CN" altLang="zh-CN" sz="2400" dirty="0"/>
              <a:t>的</a:t>
            </a:r>
            <a:r>
              <a:rPr lang="zh-CN" altLang="zh-CN" sz="2400" dirty="0" smtClean="0"/>
              <a:t>元素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323528" y="2492896"/>
            <a:ext cx="396044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zh-CN" sz="3200" b="1" dirty="0" smtClean="0"/>
              <a:t>3. </a:t>
            </a:r>
            <a:r>
              <a:rPr lang="zh-CN" altLang="en-US" sz="3200" b="1" dirty="0" smtClean="0"/>
              <a:t>查找元素位置</a:t>
            </a:r>
            <a:endParaRPr lang="zh-CN" altLang="zh-CN" sz="3200" b="1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11560" y="3076613"/>
            <a:ext cx="8229600" cy="712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/>
              <a:t>用</a:t>
            </a:r>
            <a:r>
              <a:rPr lang="en-US" altLang="zh-CN" sz="2400" dirty="0"/>
              <a:t>index()</a:t>
            </a:r>
            <a:r>
              <a:rPr lang="zh-CN" altLang="en-US" sz="2400" dirty="0"/>
              <a:t>函数可以确定元素在列表中的位置。</a:t>
            </a:r>
            <a:endParaRPr lang="en-US" altLang="zh-CN" sz="2400" dirty="0" smtClean="0"/>
          </a:p>
          <a:p>
            <a:pPr marL="0" indent="0">
              <a:buFont typeface="Arial" pitchFamily="34" charset="0"/>
              <a:buNone/>
            </a:pPr>
            <a:endParaRPr lang="en-US" altLang="zh-CN" sz="2400" dirty="0" smtClean="0"/>
          </a:p>
          <a:p>
            <a:pPr marL="0" indent="0">
              <a:buFont typeface="Arial" pitchFamily="34" charset="0"/>
              <a:buNone/>
            </a:pPr>
            <a:endParaRPr lang="en-US" altLang="zh-CN" sz="2400" dirty="0" smtClean="0"/>
          </a:p>
          <a:p>
            <a:pPr marL="0" indent="0">
              <a:buFont typeface="Arial" pitchFamily="34" charset="0"/>
              <a:buNone/>
            </a:pPr>
            <a:endParaRPr lang="en-US" altLang="zh-CN" sz="2400" dirty="0" smtClean="0"/>
          </a:p>
          <a:p>
            <a:pPr marL="0" indent="0">
              <a:buFont typeface="Arial" pitchFamily="34" charset="0"/>
              <a:buNone/>
            </a:pPr>
            <a:endParaRPr lang="en-US" altLang="zh-CN" sz="2400" dirty="0" smtClean="0"/>
          </a:p>
          <a:p>
            <a:pPr marL="0" indent="0">
              <a:buFont typeface="Arial" pitchFamily="34" charset="0"/>
              <a:buNone/>
            </a:pPr>
            <a:endParaRPr lang="en-US" altLang="zh-CN" sz="2400" dirty="0" smtClean="0"/>
          </a:p>
          <a:p>
            <a:pPr marL="0" indent="0">
              <a:buFont typeface="Arial" pitchFamily="34" charset="0"/>
              <a:buNone/>
            </a:pPr>
            <a:endParaRPr lang="en-US" altLang="zh-CN" sz="2400" dirty="0" smtClean="0"/>
          </a:p>
          <a:p>
            <a:pPr marL="0" indent="0">
              <a:buFont typeface="Arial" pitchFamily="34" charset="0"/>
              <a:buNone/>
            </a:pPr>
            <a:endParaRPr lang="zh-CN" altLang="en-US" sz="2400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3933056"/>
            <a:ext cx="396044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/>
              <a:t>4. </a:t>
            </a:r>
            <a:r>
              <a:rPr lang="zh-CN" altLang="zh-CN" sz="3200" b="1" dirty="0"/>
              <a:t>对列表元素排序</a:t>
            </a:r>
            <a:endParaRPr lang="zh-CN" altLang="zh-CN" sz="3200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611560" y="4653136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sz="2400" dirty="0"/>
              <a:t>用</a:t>
            </a:r>
            <a:r>
              <a:rPr lang="en-US" altLang="zh-CN" sz="2400" dirty="0"/>
              <a:t>sort()</a:t>
            </a:r>
            <a:r>
              <a:rPr lang="zh-CN" altLang="zh-CN" sz="2400" dirty="0"/>
              <a:t>函数可以对列表元素进行排序。</a:t>
            </a:r>
            <a:r>
              <a:rPr lang="en-US" altLang="zh-CN" sz="2400" dirty="0"/>
              <a:t>sort()</a:t>
            </a:r>
            <a:r>
              <a:rPr lang="zh-CN" altLang="zh-CN" sz="2400" dirty="0"/>
              <a:t>函数默认为按升序（从小到大）排序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Font typeface="Arial" pitchFamily="34" charset="0"/>
              <a:buNone/>
            </a:pPr>
            <a:endParaRPr lang="en-US" altLang="zh-CN" sz="2400" dirty="0" smtClean="0"/>
          </a:p>
          <a:p>
            <a:pPr marL="0" indent="0">
              <a:buFont typeface="Arial" pitchFamily="34" charset="0"/>
              <a:buNone/>
            </a:pPr>
            <a:endParaRPr lang="en-US" altLang="zh-CN" sz="2400" dirty="0" smtClean="0"/>
          </a:p>
          <a:p>
            <a:pPr marL="0" indent="0">
              <a:buFont typeface="Arial" pitchFamily="34" charset="0"/>
              <a:buNone/>
            </a:pPr>
            <a:endParaRPr lang="en-US" altLang="zh-CN" sz="2400" dirty="0" smtClean="0"/>
          </a:p>
          <a:p>
            <a:pPr marL="0" indent="0">
              <a:buFont typeface="Arial" pitchFamily="34" charset="0"/>
              <a:buNone/>
            </a:pPr>
            <a:endParaRPr lang="en-US" altLang="zh-CN" sz="2400" dirty="0" smtClean="0"/>
          </a:p>
          <a:p>
            <a:pPr marL="0" indent="0">
              <a:buFont typeface="Arial" pitchFamily="34" charset="0"/>
              <a:buNone/>
            </a:pPr>
            <a:endParaRPr lang="en-US" altLang="zh-CN" sz="2400" dirty="0" smtClean="0"/>
          </a:p>
          <a:p>
            <a:pPr marL="0" indent="0">
              <a:buFont typeface="Arial" pitchFamily="34" charset="0"/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0711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zh-CN" sz="3600" b="1" dirty="0" smtClean="0"/>
              <a:t>2.2.3  </a:t>
            </a:r>
            <a:r>
              <a:rPr lang="zh-CN" altLang="en-US" sz="3600" b="1" dirty="0" smtClean="0"/>
              <a:t>元组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zh-CN" altLang="zh-CN" sz="2400" dirty="0" smtClean="0"/>
              <a:t>元组是</a:t>
            </a:r>
            <a:r>
              <a:rPr lang="zh-CN" altLang="zh-CN" sz="2400" dirty="0"/>
              <a:t>一种元素序列。但元组是不可变的，元组一旦创建，就</a:t>
            </a:r>
            <a:r>
              <a:rPr lang="zh-CN" altLang="zh-CN" sz="2400" dirty="0" smtClean="0"/>
              <a:t>不能添加</a:t>
            </a:r>
            <a:r>
              <a:rPr lang="zh-CN" altLang="zh-CN" sz="2400" dirty="0"/>
              <a:t>或删除元素，元素的值也不能修改。</a:t>
            </a:r>
            <a:r>
              <a:rPr lang="en-US" altLang="zh-CN" sz="2400" dirty="0"/>
              <a:t> 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1. </a:t>
            </a:r>
            <a:r>
              <a:rPr lang="zh-CN" altLang="en-US" sz="2400" dirty="0"/>
              <a:t>元组的创建</a:t>
            </a:r>
          </a:p>
          <a:p>
            <a:pPr marL="0" indent="0">
              <a:buNone/>
            </a:pPr>
            <a:r>
              <a:rPr lang="zh-CN" altLang="en-US" sz="2400" dirty="0" smtClean="0"/>
              <a:t>      用</a:t>
            </a:r>
            <a:r>
              <a:rPr lang="zh-CN" altLang="en-US" sz="2400" dirty="0"/>
              <a:t>一对圆括号创建元组。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zh-C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29000"/>
            <a:ext cx="604020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424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/>
              <a:t>元组的删除</a:t>
            </a:r>
          </a:p>
          <a:p>
            <a:pPr marL="0" indent="0">
              <a:buNone/>
            </a:pPr>
            <a:r>
              <a:rPr lang="zh-CN" altLang="en-US" dirty="0"/>
              <a:t>    只能用</a:t>
            </a:r>
            <a:r>
              <a:rPr lang="en-US" altLang="zh-CN" dirty="0"/>
              <a:t>del</a:t>
            </a:r>
            <a:r>
              <a:rPr lang="zh-CN" altLang="en-US" dirty="0"/>
              <a:t>命令删除整个元组，而不能仅删除元组中的部分元素，因为元组是不可变的。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654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852936"/>
            <a:ext cx="8229600" cy="1143000"/>
          </a:xfrm>
          <a:ln w="50800">
            <a:solidFill>
              <a:srgbClr val="00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n-US" altLang="zh-CN" b="1" dirty="0" smtClean="0"/>
              <a:t>2.1  </a:t>
            </a:r>
            <a:r>
              <a:rPr lang="en-US" altLang="zh-CN" b="1" dirty="0"/>
              <a:t>Python</a:t>
            </a:r>
            <a:r>
              <a:rPr lang="zh-CN" altLang="en-US" b="1" dirty="0" smtClean="0"/>
              <a:t>的数据类型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314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852936"/>
            <a:ext cx="8229600" cy="1143000"/>
          </a:xfrm>
          <a:ln w="50800">
            <a:solidFill>
              <a:srgbClr val="00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n-US" altLang="zh-CN" b="1" dirty="0" smtClean="0"/>
              <a:t>2.3</a:t>
            </a:r>
            <a:r>
              <a:rPr lang="zh-CN" altLang="zh-CN" b="1" dirty="0"/>
              <a:t>字典和集合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7009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766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b="1" dirty="0"/>
              <a:t>2.3.1 </a:t>
            </a:r>
            <a:r>
              <a:rPr lang="zh-CN" altLang="en-US" b="1" dirty="0"/>
              <a:t>字典</a:t>
            </a:r>
          </a:p>
          <a:p>
            <a:pPr marL="0" indent="0">
              <a:buNone/>
            </a:pPr>
            <a:r>
              <a:rPr lang="en-US" altLang="zh-CN" sz="2800" b="1" dirty="0"/>
              <a:t>Python</a:t>
            </a:r>
            <a:r>
              <a:rPr lang="zh-CN" altLang="en-US" sz="2800" b="1" dirty="0"/>
              <a:t>的字典是包含多个元素的一种可变数据类型，其元素由“键：值”对组成，即每个元素包含“键”和“值”两部分。</a:t>
            </a:r>
          </a:p>
          <a:p>
            <a:pPr marL="0" indent="0">
              <a:buNone/>
            </a:pPr>
            <a:r>
              <a:rPr lang="en-US" altLang="zh-CN" sz="2800" b="1" dirty="0"/>
              <a:t>1. </a:t>
            </a:r>
            <a:r>
              <a:rPr lang="zh-CN" altLang="en-US" sz="2800" b="1" dirty="0"/>
              <a:t>字典的定义</a:t>
            </a:r>
          </a:p>
          <a:p>
            <a:pPr marL="0" indent="0">
              <a:buNone/>
            </a:pPr>
            <a:r>
              <a:rPr lang="zh-CN" altLang="en-US" sz="2400" b="1" dirty="0" smtClean="0"/>
              <a:t>        用</a:t>
            </a:r>
            <a:r>
              <a:rPr lang="zh-CN" altLang="en-US" sz="2400" b="1" dirty="0"/>
              <a:t>大括号“</a:t>
            </a:r>
            <a:r>
              <a:rPr lang="en-US" altLang="zh-CN" sz="2400" b="1" dirty="0"/>
              <a:t>{ }”</a:t>
            </a:r>
            <a:r>
              <a:rPr lang="zh-CN" altLang="en-US" sz="2400" b="1" dirty="0"/>
              <a:t>把元素括起来就构成了一</a:t>
            </a:r>
            <a:r>
              <a:rPr lang="zh-CN" altLang="en-US" sz="2400" b="1" dirty="0" smtClean="0"/>
              <a:t>个字典</a:t>
            </a:r>
            <a:r>
              <a:rPr lang="zh-CN" altLang="en-US" sz="2400" b="1" dirty="0"/>
              <a:t>对象。</a:t>
            </a:r>
          </a:p>
          <a:p>
            <a:pPr marL="0" indent="0">
              <a:buNone/>
            </a:pPr>
            <a:r>
              <a:rPr lang="zh-CN" altLang="en-US" sz="2400" b="1" dirty="0"/>
              <a:t>字典中的元素用“ 字典名</a:t>
            </a:r>
            <a:r>
              <a:rPr lang="en-US" altLang="zh-CN" sz="2400" b="1" dirty="0"/>
              <a:t>[</a:t>
            </a:r>
            <a:r>
              <a:rPr lang="zh-CN" altLang="en-US" sz="2400" b="1" dirty="0"/>
              <a:t>键名</a:t>
            </a:r>
            <a:r>
              <a:rPr lang="en-US" altLang="zh-CN" sz="2400" b="1" dirty="0"/>
              <a:t>]”</a:t>
            </a:r>
            <a:r>
              <a:rPr lang="zh-CN" altLang="en-US" sz="2400" b="1" dirty="0"/>
              <a:t>表示。</a:t>
            </a:r>
          </a:p>
          <a:p>
            <a:pPr marL="0" indent="0">
              <a:buNone/>
            </a:pPr>
            <a:endParaRPr lang="en-US" altLang="zh-CN" sz="2800" b="1" dirty="0" smtClean="0"/>
          </a:p>
          <a:p>
            <a:pPr marL="0" indent="0">
              <a:buNone/>
            </a:pPr>
            <a:endParaRPr lang="en-US" altLang="zh-CN" sz="2800" b="1" dirty="0"/>
          </a:p>
          <a:p>
            <a:pPr marL="0" indent="0">
              <a:buNone/>
            </a:pPr>
            <a:endParaRPr lang="en-US" altLang="zh-CN" sz="2800" b="1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861048"/>
            <a:ext cx="8812672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102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264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/>
              <a:t>2. </a:t>
            </a:r>
            <a:r>
              <a:rPr lang="zh-CN" altLang="en-US" sz="2800" b="1" dirty="0"/>
              <a:t>字典元素的修改</a:t>
            </a:r>
          </a:p>
          <a:p>
            <a:pPr marL="0" indent="0">
              <a:buNone/>
            </a:pPr>
            <a:r>
              <a:rPr lang="zh-CN" altLang="en-US" sz="2400" b="1" dirty="0"/>
              <a:t>    通过为键名重新赋值的方式修改字典元素的值。</a:t>
            </a:r>
          </a:p>
          <a:p>
            <a:pPr marL="0" indent="0">
              <a:buNone/>
            </a:pPr>
            <a:endParaRPr lang="zh-CN" altLang="zh-CN" sz="2400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b="1" dirty="0" smtClean="0"/>
              <a:t>3. </a:t>
            </a:r>
            <a:r>
              <a:rPr lang="zh-CN" altLang="en-US" sz="2800" b="1" dirty="0" smtClean="0"/>
              <a:t>字典元素的添加 </a:t>
            </a:r>
            <a:endParaRPr lang="en-US" altLang="zh-CN" sz="2800" b="1" dirty="0" smtClean="0"/>
          </a:p>
          <a:p>
            <a:pPr marL="400050" lvl="1" indent="0">
              <a:buNone/>
            </a:pPr>
            <a:r>
              <a:rPr lang="zh-CN" altLang="zh-CN" sz="2400" dirty="0"/>
              <a:t>添加字典元素，也是使用赋值方式。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0" y="1268760"/>
            <a:ext cx="5947393" cy="1820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17232"/>
            <a:ext cx="8640960" cy="2008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681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4. </a:t>
            </a:r>
            <a:r>
              <a:rPr lang="zh-CN" altLang="zh-CN" b="1" dirty="0"/>
              <a:t>字典元素的删除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zh-CN" dirty="0"/>
              <a:t>用</a:t>
            </a:r>
            <a:r>
              <a:rPr lang="en-US" altLang="zh-CN" dirty="0"/>
              <a:t>del</a:t>
            </a:r>
            <a:r>
              <a:rPr lang="zh-CN" altLang="zh-CN" dirty="0"/>
              <a:t>命令可以删除字典中的元素。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6536012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28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2.3.2 </a:t>
            </a:r>
            <a:r>
              <a:rPr lang="zh-CN" altLang="zh-CN" sz="3600" b="1" dirty="0" smtClean="0"/>
              <a:t>集合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49294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/>
              <a:t>集合是一个无序不可重复的序列，</a:t>
            </a:r>
            <a:r>
              <a:rPr lang="zh-CN" altLang="en-US" dirty="0" smtClean="0"/>
              <a:t>是一</a:t>
            </a:r>
            <a:r>
              <a:rPr lang="zh-CN" altLang="en-US" dirty="0"/>
              <a:t>种基本数据类型。</a:t>
            </a:r>
          </a:p>
          <a:p>
            <a:pPr marL="0" indent="0">
              <a:buNone/>
            </a:pPr>
            <a:r>
              <a:rPr lang="zh-CN" altLang="en-US" dirty="0"/>
              <a:t>集合分为可变集合</a:t>
            </a:r>
            <a:r>
              <a:rPr lang="en-US" altLang="zh-CN" dirty="0"/>
              <a:t>(set)</a:t>
            </a:r>
            <a:r>
              <a:rPr lang="zh-CN" altLang="en-US" dirty="0"/>
              <a:t>和不可变集合</a:t>
            </a:r>
            <a:r>
              <a:rPr lang="en-US" altLang="zh-CN" dirty="0"/>
              <a:t>(</a:t>
            </a:r>
            <a:r>
              <a:rPr lang="en-US" altLang="zh-CN" dirty="0" err="1"/>
              <a:t>frozenset</a:t>
            </a:r>
            <a:r>
              <a:rPr lang="en-US" altLang="zh-CN" dirty="0"/>
              <a:t>)</a:t>
            </a:r>
            <a:r>
              <a:rPr lang="zh-CN" altLang="en-US" dirty="0"/>
              <a:t>两种类型。可变集合的元素是可以添加、删除的，而不可变集合的元素不可添加、不可删除。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1.  </a:t>
            </a:r>
            <a:r>
              <a:rPr lang="zh-CN" altLang="en-US" dirty="0"/>
              <a:t>集合的定义</a:t>
            </a:r>
          </a:p>
          <a:p>
            <a:pPr marL="0" indent="0">
              <a:buNone/>
            </a:pPr>
            <a:r>
              <a:rPr lang="zh-CN" altLang="en-US" dirty="0"/>
              <a:t>    集合用一对大括号“</a:t>
            </a:r>
            <a:r>
              <a:rPr lang="en-US" altLang="zh-CN" dirty="0"/>
              <a:t>{ }”</a:t>
            </a:r>
            <a:r>
              <a:rPr lang="zh-CN" altLang="en-US" dirty="0"/>
              <a:t>把元素括起来，元素之间用逗号“，”分隔。</a:t>
            </a:r>
          </a:p>
          <a:p>
            <a:pPr marL="0" indent="0">
              <a:buNone/>
            </a:pPr>
            <a:r>
              <a:rPr lang="zh-CN" altLang="en-US" dirty="0" smtClean="0"/>
              <a:t>    例如</a:t>
            </a:r>
            <a:r>
              <a:rPr lang="zh-CN" altLang="en-US" dirty="0"/>
              <a:t>：</a:t>
            </a:r>
          </a:p>
          <a:p>
            <a:pPr marL="800100" lvl="2" indent="0">
              <a:buNone/>
            </a:pPr>
            <a:r>
              <a:rPr lang="en-US" altLang="zh-CN" sz="2800" dirty="0" err="1"/>
              <a:t>s1</a:t>
            </a:r>
            <a:r>
              <a:rPr lang="en-US" altLang="zh-CN" sz="2800" dirty="0"/>
              <a:t> = {1</a:t>
            </a:r>
            <a:r>
              <a:rPr lang="zh-CN" altLang="en-US" sz="2800" dirty="0"/>
              <a:t>，</a:t>
            </a:r>
            <a:r>
              <a:rPr lang="en-US" altLang="zh-CN" sz="28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/>
              <a:t>3</a:t>
            </a:r>
            <a:r>
              <a:rPr lang="zh-CN" altLang="en-US" sz="2800" dirty="0"/>
              <a:t>，</a:t>
            </a:r>
            <a:r>
              <a:rPr lang="en-US" altLang="zh-CN" sz="2800" dirty="0"/>
              <a:t>4</a:t>
            </a:r>
            <a:r>
              <a:rPr lang="zh-CN" altLang="en-US" sz="2800" dirty="0"/>
              <a:t>，</a:t>
            </a:r>
            <a:r>
              <a:rPr lang="en-US" altLang="zh-CN" sz="2800" dirty="0"/>
              <a:t>5}</a:t>
            </a:r>
          </a:p>
          <a:p>
            <a:pPr marL="800100" lvl="2" indent="0">
              <a:buNone/>
            </a:pPr>
            <a:r>
              <a:rPr lang="en-US" altLang="zh-CN" sz="2800" dirty="0" err="1"/>
              <a:t>s2</a:t>
            </a:r>
            <a:r>
              <a:rPr lang="en-US" altLang="zh-CN" sz="2800" dirty="0"/>
              <a:t> = {‘</a:t>
            </a:r>
            <a:r>
              <a:rPr lang="en-US" altLang="zh-CN" sz="2800" dirty="0" err="1"/>
              <a:t>a’,’b’,’c’,’d</a:t>
            </a:r>
            <a:r>
              <a:rPr lang="en-US" altLang="zh-CN" sz="2800" dirty="0"/>
              <a:t>’}</a:t>
            </a:r>
          </a:p>
          <a:p>
            <a:pPr marL="800100" lvl="2" indent="0">
              <a:buNone/>
            </a:pPr>
            <a:r>
              <a:rPr lang="zh-CN" altLang="en-US" sz="2800" dirty="0"/>
              <a:t>上述</a:t>
            </a:r>
            <a:r>
              <a:rPr lang="en-US" altLang="zh-CN" sz="2800" dirty="0" err="1"/>
              <a:t>s1</a:t>
            </a:r>
            <a:r>
              <a:rPr lang="zh-CN" altLang="en-US" sz="2800" dirty="0"/>
              <a:t>和</a:t>
            </a:r>
            <a:r>
              <a:rPr lang="en-US" altLang="zh-CN" sz="2800" dirty="0" err="1"/>
              <a:t>s2</a:t>
            </a:r>
            <a:r>
              <a:rPr lang="zh-CN" altLang="en-US" sz="2800" dirty="0"/>
              <a:t>都是集合。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46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2.  </a:t>
            </a:r>
            <a:r>
              <a:rPr lang="zh-CN" altLang="en-US" dirty="0"/>
              <a:t>集合的创建</a:t>
            </a:r>
          </a:p>
          <a:p>
            <a:pPr marL="0" indent="0">
              <a:buNone/>
            </a:pPr>
            <a:r>
              <a:rPr lang="zh-CN" altLang="en-US" dirty="0" smtClean="0"/>
              <a:t>    使用</a:t>
            </a:r>
            <a:r>
              <a:rPr lang="en-US" altLang="zh-CN" dirty="0"/>
              <a:t>set()</a:t>
            </a:r>
            <a:r>
              <a:rPr lang="zh-CN" altLang="en-US" dirty="0"/>
              <a:t>函数创建一个集合。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6088635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96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/>
              <a:t>3. </a:t>
            </a:r>
            <a:r>
              <a:rPr lang="zh-CN" altLang="en-US" sz="2800" dirty="0"/>
              <a:t>集合元素的添加</a:t>
            </a:r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en-US" altLang="zh-CN" sz="2400" dirty="0" smtClean="0"/>
              <a:t>python </a:t>
            </a:r>
            <a:r>
              <a:rPr lang="zh-CN" altLang="en-US" sz="2400" dirty="0"/>
              <a:t>集合有两种方法用于添加元素，分别是</a:t>
            </a:r>
            <a:r>
              <a:rPr lang="en-US" altLang="zh-CN" sz="2400" dirty="0"/>
              <a:t>add</a:t>
            </a:r>
            <a:r>
              <a:rPr lang="zh-CN" altLang="en-US" sz="2400" dirty="0"/>
              <a:t>（）和</a:t>
            </a:r>
            <a:r>
              <a:rPr lang="en-US" altLang="zh-CN" sz="2400" dirty="0"/>
              <a:t>update</a:t>
            </a:r>
            <a:r>
              <a:rPr lang="zh-CN" altLang="en-US" sz="2400" dirty="0"/>
              <a:t>（）。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4" y="1772816"/>
            <a:ext cx="7358151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" y="4138613"/>
            <a:ext cx="8406026" cy="2170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750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4.  </a:t>
            </a:r>
            <a:r>
              <a:rPr lang="zh-CN" altLang="en-US" dirty="0"/>
              <a:t>集合元素的 删除  </a:t>
            </a:r>
          </a:p>
          <a:p>
            <a:pPr marL="0" indent="0">
              <a:buNone/>
            </a:pPr>
            <a:r>
              <a:rPr lang="zh-CN" altLang="en-US" sz="2800" dirty="0"/>
              <a:t>   用</a:t>
            </a:r>
            <a:r>
              <a:rPr lang="en-US" altLang="zh-CN" sz="2800" dirty="0"/>
              <a:t>remove()</a:t>
            </a:r>
            <a:r>
              <a:rPr lang="zh-CN" altLang="en-US" sz="2800" dirty="0"/>
              <a:t>可以删除集合中的元素。</a:t>
            </a:r>
          </a:p>
          <a:p>
            <a:pPr marL="400050" lvl="1" indent="0">
              <a:buNone/>
            </a:pPr>
            <a:r>
              <a:rPr lang="zh-CN" altLang="en-US" sz="2400" dirty="0"/>
              <a:t>例如：</a:t>
            </a:r>
          </a:p>
          <a:p>
            <a:pPr marL="400050" lvl="1" indent="0">
              <a:buNone/>
            </a:pPr>
            <a:r>
              <a:rPr lang="en-US" altLang="zh-CN" sz="2400" dirty="0"/>
              <a:t>&gt;&gt;&gt; a = set(‘boy’)</a:t>
            </a:r>
          </a:p>
          <a:p>
            <a:pPr marL="400050" lvl="1" indent="0">
              <a:buNone/>
            </a:pPr>
            <a:r>
              <a:rPr lang="en-US" altLang="zh-CN" sz="2400" dirty="0"/>
              <a:t>&gt;&gt;&gt; </a:t>
            </a:r>
            <a:r>
              <a:rPr lang="en-US" altLang="zh-CN" sz="2400" dirty="0" err="1"/>
              <a:t>a.remove</a:t>
            </a:r>
            <a:r>
              <a:rPr lang="en-US" altLang="zh-CN" sz="2400" dirty="0"/>
              <a:t>(‘y’)</a:t>
            </a:r>
          </a:p>
          <a:p>
            <a:pPr marL="400050" lvl="1" indent="0">
              <a:buNone/>
            </a:pPr>
            <a:r>
              <a:rPr lang="en-US" altLang="zh-CN" sz="2400" dirty="0"/>
              <a:t>&gt;&gt;&gt; a</a:t>
            </a:r>
          </a:p>
          <a:p>
            <a:pPr marL="400050" lvl="1" indent="0">
              <a:buNone/>
            </a:pPr>
            <a:r>
              <a:rPr lang="en-US" altLang="zh-CN" sz="2400" dirty="0"/>
              <a:t>{‘</a:t>
            </a:r>
            <a:r>
              <a:rPr lang="en-US" altLang="zh-CN" sz="2400" dirty="0" err="1"/>
              <a:t>o’,’b</a:t>
            </a:r>
            <a:r>
              <a:rPr lang="en-US" altLang="zh-CN" sz="2400" dirty="0"/>
              <a:t>’}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345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5. </a:t>
            </a:r>
            <a:r>
              <a:rPr lang="zh-CN" altLang="en-US" b="1" dirty="0"/>
              <a:t>集合的专用操作符</a:t>
            </a:r>
          </a:p>
          <a:p>
            <a:pPr marL="0" indent="0">
              <a:buNone/>
            </a:pPr>
            <a:r>
              <a:rPr lang="zh-CN" altLang="en-US" dirty="0" smtClean="0"/>
              <a:t>    集合</a:t>
            </a:r>
            <a:r>
              <a:rPr lang="zh-CN" altLang="en-US" dirty="0"/>
              <a:t>有</a:t>
            </a:r>
            <a:r>
              <a:rPr lang="en-US" altLang="zh-CN" dirty="0"/>
              <a:t>4</a:t>
            </a:r>
            <a:r>
              <a:rPr lang="zh-CN" altLang="en-US" dirty="0"/>
              <a:t>个专用操作符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&amp;</a:t>
            </a:r>
            <a:r>
              <a:rPr lang="zh-CN" altLang="en-US" dirty="0"/>
              <a:t>（交集）、</a:t>
            </a:r>
            <a:r>
              <a:rPr lang="en-US" altLang="zh-CN" dirty="0"/>
              <a:t>|</a:t>
            </a:r>
            <a:r>
              <a:rPr lang="zh-CN" altLang="en-US" dirty="0"/>
              <a:t>（并集）、</a:t>
            </a:r>
            <a:r>
              <a:rPr lang="en-US" altLang="zh-CN" dirty="0"/>
              <a:t>-</a:t>
            </a:r>
            <a:r>
              <a:rPr lang="zh-CN" altLang="en-US" dirty="0"/>
              <a:t>（差集，又称为“相对补集”）、</a:t>
            </a:r>
            <a:r>
              <a:rPr lang="en-US" altLang="zh-CN" dirty="0"/>
              <a:t>^</a:t>
            </a:r>
            <a:r>
              <a:rPr lang="zh-CN" altLang="en-US" dirty="0"/>
              <a:t>（对称差分）。</a:t>
            </a:r>
          </a:p>
          <a:p>
            <a:pPr marL="0" indent="0">
              <a:buNone/>
            </a:pPr>
            <a:r>
              <a:rPr lang="zh-CN" altLang="en-US" dirty="0"/>
              <a:t>设有两个集合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b, </a:t>
            </a:r>
            <a:r>
              <a:rPr lang="zh-CN" altLang="en-US" dirty="0"/>
              <a:t>其关系如下：</a:t>
            </a:r>
          </a:p>
          <a:p>
            <a:pPr marL="400050" lvl="1" indent="0">
              <a:buNone/>
            </a:pPr>
            <a:r>
              <a:rPr lang="en-US" altLang="zh-CN" dirty="0"/>
              <a:t>a &amp; b </a:t>
            </a:r>
            <a:r>
              <a:rPr lang="zh-CN" altLang="en-US" dirty="0"/>
              <a:t>表示两个集合的共同元素；</a:t>
            </a:r>
          </a:p>
          <a:p>
            <a:pPr marL="400050" lvl="1" indent="0">
              <a:buNone/>
            </a:pPr>
            <a:r>
              <a:rPr lang="en-US" altLang="zh-CN" dirty="0"/>
              <a:t>a | b</a:t>
            </a:r>
            <a:r>
              <a:rPr lang="zh-CN" altLang="en-US" dirty="0"/>
              <a:t>表示两个集合的所有元素；</a:t>
            </a:r>
          </a:p>
          <a:p>
            <a:pPr marL="400050" lvl="1" indent="0">
              <a:buNone/>
            </a:pPr>
            <a:r>
              <a:rPr lang="en-US" altLang="zh-CN" dirty="0"/>
              <a:t>a - b</a:t>
            </a:r>
            <a:r>
              <a:rPr lang="zh-CN" altLang="en-US" dirty="0"/>
              <a:t>表示只属于集合</a:t>
            </a:r>
            <a:r>
              <a:rPr lang="en-US" altLang="zh-CN" dirty="0"/>
              <a:t>a</a:t>
            </a:r>
            <a:r>
              <a:rPr lang="zh-CN" altLang="en-US" dirty="0"/>
              <a:t>，不属于集合</a:t>
            </a:r>
            <a:r>
              <a:rPr lang="en-US" altLang="zh-CN" dirty="0"/>
              <a:t>b </a:t>
            </a:r>
            <a:r>
              <a:rPr lang="zh-CN" altLang="en-US" dirty="0"/>
              <a:t>的元素；</a:t>
            </a:r>
          </a:p>
          <a:p>
            <a:pPr marL="400050" lvl="1" indent="0">
              <a:buNone/>
            </a:pPr>
            <a:r>
              <a:rPr lang="en-US" altLang="zh-CN" dirty="0"/>
              <a:t>a ^ b</a:t>
            </a:r>
            <a:r>
              <a:rPr lang="zh-CN" altLang="en-US" dirty="0"/>
              <a:t>表示两个集合的非共同元素；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869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852936"/>
            <a:ext cx="8229600" cy="1143000"/>
          </a:xfrm>
          <a:ln w="50800">
            <a:solidFill>
              <a:srgbClr val="00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n-US" altLang="zh-CN" b="1" dirty="0" smtClean="0"/>
              <a:t>2.4 </a:t>
            </a:r>
            <a:r>
              <a:rPr lang="zh-CN" altLang="zh-CN" dirty="0" smtClean="0"/>
              <a:t>程序控制</a:t>
            </a:r>
            <a:r>
              <a:rPr lang="zh-CN" altLang="zh-CN" dirty="0"/>
              <a:t>结构</a:t>
            </a:r>
          </a:p>
        </p:txBody>
      </p:sp>
    </p:spTree>
    <p:extLst>
      <p:ext uri="{BB962C8B-B14F-4D97-AF65-F5344CB8AC3E}">
        <p14:creationId xmlns:p14="http://schemas.microsoft.com/office/powerpoint/2010/main" val="366090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96752"/>
            <a:ext cx="8579296" cy="4464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Python</a:t>
            </a:r>
            <a:r>
              <a:rPr lang="zh-CN" altLang="zh-CN" dirty="0"/>
              <a:t>定义了</a:t>
            </a:r>
            <a:r>
              <a:rPr lang="en-US" altLang="zh-CN" dirty="0"/>
              <a:t>6</a:t>
            </a:r>
            <a:r>
              <a:rPr lang="zh-CN" altLang="zh-CN" dirty="0"/>
              <a:t>组标准数据类型：</a:t>
            </a:r>
          </a:p>
          <a:p>
            <a:pPr marL="857250" lvl="1" indent="-457200">
              <a:buFont typeface="Wingdings" panose="05000000000000000000" pitchFamily="2" charset="2"/>
              <a:buChar char="l"/>
            </a:pPr>
            <a:r>
              <a:rPr lang="en-US" altLang="zh-CN" dirty="0"/>
              <a:t>Number</a:t>
            </a:r>
            <a:r>
              <a:rPr lang="zh-CN" altLang="zh-CN" dirty="0"/>
              <a:t>（数字）</a:t>
            </a:r>
          </a:p>
          <a:p>
            <a:pPr marL="857250" lvl="1" indent="-457200">
              <a:buFont typeface="Wingdings" panose="05000000000000000000" pitchFamily="2" charset="2"/>
              <a:buChar char="l"/>
            </a:pPr>
            <a:r>
              <a:rPr lang="en-US" altLang="zh-CN" dirty="0"/>
              <a:t>String</a:t>
            </a:r>
            <a:r>
              <a:rPr lang="zh-CN" altLang="zh-CN" dirty="0"/>
              <a:t>（字符串）</a:t>
            </a:r>
          </a:p>
          <a:p>
            <a:pPr marL="857250" lvl="1" indent="-457200">
              <a:buFont typeface="Wingdings" panose="05000000000000000000" pitchFamily="2" charset="2"/>
              <a:buChar char="l"/>
            </a:pPr>
            <a:r>
              <a:rPr lang="en-US" altLang="zh-CN" dirty="0"/>
              <a:t>List</a:t>
            </a:r>
            <a:r>
              <a:rPr lang="zh-CN" altLang="zh-CN" dirty="0"/>
              <a:t>（列表）</a:t>
            </a:r>
          </a:p>
          <a:p>
            <a:pPr marL="857250" lvl="1" indent="-457200">
              <a:buFont typeface="Wingdings" panose="05000000000000000000" pitchFamily="2" charset="2"/>
              <a:buChar char="l"/>
            </a:pPr>
            <a:r>
              <a:rPr lang="en-US" altLang="zh-CN" dirty="0"/>
              <a:t>Tuple</a:t>
            </a:r>
            <a:r>
              <a:rPr lang="zh-CN" altLang="zh-CN" dirty="0"/>
              <a:t>（元组）</a:t>
            </a:r>
          </a:p>
          <a:p>
            <a:pPr marL="857250" lvl="1" indent="-457200">
              <a:buFont typeface="Wingdings" panose="05000000000000000000" pitchFamily="2" charset="2"/>
              <a:buChar char="l"/>
            </a:pPr>
            <a:r>
              <a:rPr lang="en-US" altLang="zh-CN" dirty="0"/>
              <a:t>Sets</a:t>
            </a:r>
            <a:r>
              <a:rPr lang="zh-CN" altLang="zh-CN" dirty="0"/>
              <a:t>（集合）</a:t>
            </a:r>
          </a:p>
          <a:p>
            <a:pPr marL="857250" lvl="1" indent="-457200">
              <a:buFont typeface="Wingdings" panose="05000000000000000000" pitchFamily="2" charset="2"/>
              <a:buChar char="l"/>
            </a:pPr>
            <a:r>
              <a:rPr lang="en-US" altLang="zh-CN" dirty="0"/>
              <a:t>Dictionary</a:t>
            </a:r>
            <a:r>
              <a:rPr lang="zh-CN" altLang="zh-CN" dirty="0"/>
              <a:t>（字典）</a:t>
            </a:r>
          </a:p>
        </p:txBody>
      </p:sp>
    </p:spTree>
    <p:extLst>
      <p:ext uri="{BB962C8B-B14F-4D97-AF65-F5344CB8AC3E}">
        <p14:creationId xmlns:p14="http://schemas.microsoft.com/office/powerpoint/2010/main" val="346706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399" y="188640"/>
            <a:ext cx="8229600" cy="57214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b="1" dirty="0"/>
              <a:t>2.4.1 </a:t>
            </a:r>
            <a:r>
              <a:rPr lang="zh-CN" altLang="en-US" b="1" dirty="0"/>
              <a:t>顺序控制</a:t>
            </a:r>
            <a:r>
              <a:rPr lang="zh-CN" altLang="en-US" b="1" dirty="0" smtClean="0"/>
              <a:t>语句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zh-CN" sz="2800" dirty="0"/>
              <a:t>在</a:t>
            </a:r>
            <a:r>
              <a:rPr lang="en-US" altLang="zh-CN" sz="2800" dirty="0"/>
              <a:t>Python</a:t>
            </a:r>
            <a:r>
              <a:rPr lang="zh-CN" altLang="zh-CN" sz="2800" dirty="0"/>
              <a:t>中使用</a:t>
            </a:r>
            <a:r>
              <a:rPr lang="en-US" altLang="zh-CN" sz="2800" dirty="0"/>
              <a:t>print()</a:t>
            </a:r>
            <a:r>
              <a:rPr lang="zh-CN" altLang="zh-CN" sz="2800" dirty="0"/>
              <a:t>函数输出数据。</a:t>
            </a:r>
          </a:p>
          <a:p>
            <a:pPr marL="0" indent="0"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1</a:t>
            </a:r>
            <a:r>
              <a:rPr lang="zh-CN" altLang="zh-CN" sz="2400" dirty="0"/>
              <a:t>）直接输出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713403"/>
            <a:ext cx="4016846" cy="5091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949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800" dirty="0"/>
              <a:t>（</a:t>
            </a:r>
            <a:r>
              <a:rPr lang="en-US" altLang="zh-CN" sz="2800" dirty="0"/>
              <a:t>2</a:t>
            </a:r>
            <a:r>
              <a:rPr lang="zh-CN" altLang="zh-CN" sz="2800" dirty="0"/>
              <a:t>）格式化输出</a:t>
            </a:r>
          </a:p>
          <a:p>
            <a:pPr marL="0" indent="0">
              <a:buNone/>
            </a:pPr>
            <a:r>
              <a:rPr lang="en-US" altLang="zh-CN" sz="2800" dirty="0"/>
              <a:t>    print()</a:t>
            </a:r>
            <a:r>
              <a:rPr lang="zh-CN" altLang="zh-CN" sz="2800" dirty="0"/>
              <a:t>函数可以使用 </a:t>
            </a:r>
            <a:r>
              <a:rPr lang="en-US" altLang="zh-CN" sz="2800" dirty="0"/>
              <a:t>% </a:t>
            </a:r>
            <a:r>
              <a:rPr lang="zh-CN" altLang="zh-CN" sz="2800" dirty="0"/>
              <a:t>格式化输出数据。常用的格式化输出符号如表</a:t>
            </a:r>
            <a:r>
              <a:rPr lang="en-US" altLang="zh-CN" sz="2800" dirty="0"/>
              <a:t>2-1</a:t>
            </a:r>
            <a:r>
              <a:rPr lang="zh-CN" altLang="zh-CN" sz="2800" dirty="0"/>
              <a:t>所示。</a:t>
            </a:r>
          </a:p>
          <a:p>
            <a:pPr marL="0" indent="0">
              <a:buNone/>
            </a:pPr>
            <a:endParaRPr lang="zh-CN" altLang="zh-CN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25" y="1988840"/>
            <a:ext cx="8042655" cy="2232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842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600" dirty="0"/>
              <a:t>【</a:t>
            </a:r>
            <a:r>
              <a:rPr lang="zh-CN" altLang="zh-CN" sz="2600" dirty="0" smtClean="0"/>
              <a:t>例</a:t>
            </a:r>
            <a:r>
              <a:rPr lang="en-US" altLang="zh-CN" sz="2600" dirty="0" smtClean="0"/>
              <a:t>2-1</a:t>
            </a:r>
            <a:r>
              <a:rPr lang="zh-CN" altLang="zh-CN" sz="2600" dirty="0" smtClean="0"/>
              <a:t>】</a:t>
            </a:r>
            <a:r>
              <a:rPr lang="zh-CN" altLang="zh-CN" sz="2800" dirty="0"/>
              <a:t>格式化输出及控制换行输出示例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600" dirty="0" smtClean="0"/>
              <a:t>    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600" dirty="0"/>
              <a:t> </a:t>
            </a:r>
            <a:endParaRPr lang="zh-CN" altLang="zh-CN" sz="2600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4"/>
            <a:ext cx="5040560" cy="294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758915"/>
            <a:ext cx="2376264" cy="3030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848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3367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b="1" dirty="0"/>
              <a:t> 2. </a:t>
            </a:r>
            <a:r>
              <a:rPr lang="zh-CN" altLang="en-US" b="1" dirty="0"/>
              <a:t>输入语句</a:t>
            </a:r>
          </a:p>
          <a:p>
            <a:pPr marL="0" indent="0">
              <a:buNone/>
            </a:pPr>
            <a:r>
              <a:rPr lang="zh-CN" altLang="en-US" dirty="0" smtClean="0"/>
              <a:t>    在</a:t>
            </a:r>
            <a:r>
              <a:rPr lang="en-US" altLang="zh-CN" dirty="0"/>
              <a:t>Python</a:t>
            </a:r>
            <a:r>
              <a:rPr lang="zh-CN" altLang="en-US" dirty="0"/>
              <a:t>中，使用</a:t>
            </a:r>
            <a:r>
              <a:rPr lang="en-US" altLang="zh-CN" dirty="0"/>
              <a:t>input()</a:t>
            </a:r>
            <a:r>
              <a:rPr lang="zh-CN" altLang="en-US" dirty="0"/>
              <a:t>函数输入数据。</a:t>
            </a:r>
            <a:r>
              <a:rPr lang="en-US" altLang="zh-CN" dirty="0"/>
              <a:t>input()</a:t>
            </a:r>
            <a:r>
              <a:rPr lang="zh-CN" altLang="en-US" dirty="0"/>
              <a:t>函数只能输入字符数据，当需要输入数值型数据时，可以使用</a:t>
            </a:r>
            <a:r>
              <a:rPr lang="en-US" altLang="zh-CN" dirty="0" err="1"/>
              <a:t>eval</a:t>
            </a:r>
            <a:r>
              <a:rPr lang="en-US" altLang="zh-CN" dirty="0"/>
              <a:t>()</a:t>
            </a:r>
            <a:r>
              <a:rPr lang="zh-CN" altLang="en-US" dirty="0"/>
              <a:t>函数将字符转换为数值。</a:t>
            </a:r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r>
              <a:rPr lang="zh-CN" altLang="zh-CN" sz="2400" dirty="0" smtClean="0"/>
              <a:t>【例</a:t>
            </a:r>
            <a:r>
              <a:rPr lang="en-US" altLang="zh-CN" sz="2400" dirty="0" smtClean="0"/>
              <a:t>2-2</a:t>
            </a:r>
            <a:r>
              <a:rPr lang="zh-CN" altLang="zh-CN" sz="2400" dirty="0" smtClean="0"/>
              <a:t>】</a:t>
            </a:r>
            <a:r>
              <a:rPr lang="zh-CN" altLang="zh-CN" sz="2000" dirty="0"/>
              <a:t>从键盘上输入二个数，计算这二数之和</a:t>
            </a:r>
            <a:r>
              <a:rPr lang="zh-CN" altLang="zh-CN" sz="2000" dirty="0" smtClean="0"/>
              <a:t>。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编写源程序如下：</a:t>
            </a:r>
          </a:p>
          <a:p>
            <a:pPr marL="400050" lvl="1" indent="0">
              <a:buNone/>
            </a:pPr>
            <a:r>
              <a:rPr lang="en-US" altLang="zh-CN" sz="2400" dirty="0"/>
              <a:t>print("</a:t>
            </a:r>
            <a:r>
              <a:rPr lang="zh-CN" altLang="en-US" sz="2400" dirty="0"/>
              <a:t>输入一个整数：</a:t>
            </a:r>
            <a:r>
              <a:rPr lang="en-US" altLang="zh-CN" sz="2400" dirty="0"/>
              <a:t>")</a:t>
            </a:r>
          </a:p>
          <a:p>
            <a:pPr marL="400050" lvl="1" indent="0">
              <a:buNone/>
            </a:pPr>
            <a:r>
              <a:rPr lang="en-US" altLang="zh-CN" sz="2400" dirty="0"/>
              <a:t>a = </a:t>
            </a:r>
            <a:r>
              <a:rPr lang="en-US" altLang="zh-CN" sz="2400" dirty="0" err="1"/>
              <a:t>eval</a:t>
            </a:r>
            <a:r>
              <a:rPr lang="en-US" altLang="zh-CN" sz="2400" dirty="0"/>
              <a:t>(input())</a:t>
            </a:r>
          </a:p>
          <a:p>
            <a:pPr marL="400050" lvl="1" indent="0">
              <a:buNone/>
            </a:pPr>
            <a:r>
              <a:rPr lang="en-US" altLang="zh-CN" sz="2400" dirty="0"/>
              <a:t>print("</a:t>
            </a:r>
            <a:r>
              <a:rPr lang="zh-CN" altLang="en-US" sz="2400" dirty="0"/>
              <a:t>输入一个实数：</a:t>
            </a:r>
            <a:r>
              <a:rPr lang="en-US" altLang="zh-CN" sz="2400" dirty="0"/>
              <a:t>")</a:t>
            </a:r>
          </a:p>
          <a:p>
            <a:pPr marL="400050" lvl="1" indent="0">
              <a:buNone/>
            </a:pPr>
            <a:r>
              <a:rPr lang="en-US" altLang="zh-CN" sz="2400" dirty="0"/>
              <a:t>b = </a:t>
            </a:r>
            <a:r>
              <a:rPr lang="en-US" altLang="zh-CN" sz="2400" dirty="0" err="1"/>
              <a:t>eval</a:t>
            </a:r>
            <a:r>
              <a:rPr lang="en-US" altLang="zh-CN" sz="2400" dirty="0"/>
              <a:t>(input())</a:t>
            </a:r>
          </a:p>
          <a:p>
            <a:pPr marL="400050" lvl="1" indent="0">
              <a:buNone/>
            </a:pPr>
            <a:r>
              <a:rPr lang="en-US" altLang="zh-CN" sz="2400" dirty="0" err="1"/>
              <a:t>str</a:t>
            </a:r>
            <a:r>
              <a:rPr lang="en-US" altLang="zh-CN" sz="2400" dirty="0"/>
              <a:t> = input()</a:t>
            </a:r>
          </a:p>
          <a:p>
            <a:pPr marL="400050" lvl="1" indent="0">
              <a:buNone/>
            </a:pPr>
            <a:r>
              <a:rPr lang="en-US" altLang="zh-CN" sz="2400" dirty="0"/>
              <a:t>print(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)</a:t>
            </a:r>
          </a:p>
          <a:p>
            <a:pPr marL="400050" lvl="1" indent="0">
              <a:buNone/>
            </a:pPr>
            <a:r>
              <a:rPr lang="en-US" altLang="zh-CN" sz="2400" dirty="0"/>
              <a:t>c = a + b</a:t>
            </a:r>
          </a:p>
          <a:p>
            <a:pPr marL="400050" lvl="1" indent="0">
              <a:buNone/>
            </a:pPr>
            <a:r>
              <a:rPr lang="en-US" altLang="zh-CN" sz="2400" dirty="0"/>
              <a:t>print("c =",</a:t>
            </a:r>
            <a:r>
              <a:rPr lang="en-US" altLang="zh-CN" sz="2400" dirty="0" err="1"/>
              <a:t>a,"+",b</a:t>
            </a:r>
            <a:r>
              <a:rPr lang="en-US" altLang="zh-CN" sz="2400" dirty="0"/>
              <a:t>,"=",c</a:t>
            </a:r>
            <a:r>
              <a:rPr lang="en-US" altLang="zh-CN" sz="2400" dirty="0" smtClean="0"/>
              <a:t>)</a:t>
            </a:r>
            <a:endParaRPr lang="en-US" altLang="zh-CN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581128"/>
            <a:ext cx="5038725" cy="21126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31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336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例</a:t>
            </a:r>
            <a:r>
              <a:rPr lang="en-US" altLang="zh-CN" sz="2400" dirty="0"/>
              <a:t>2-3】</a:t>
            </a:r>
            <a:r>
              <a:rPr lang="zh-CN" altLang="en-US" sz="2400" dirty="0"/>
              <a:t>交换两个变量的值。 </a:t>
            </a:r>
          </a:p>
          <a:p>
            <a:pPr marL="0" indent="0">
              <a:buNone/>
            </a:pPr>
            <a:r>
              <a:rPr lang="zh-CN" altLang="en-US" sz="2400" dirty="0" smtClean="0"/>
              <a:t>        在</a:t>
            </a:r>
            <a:r>
              <a:rPr lang="zh-CN" altLang="en-US" sz="2400" dirty="0"/>
              <a:t>编写程序时，有时需要把两个变量的值互换，</a:t>
            </a:r>
            <a:r>
              <a:rPr lang="en-US" altLang="zh-CN" sz="2400" dirty="0"/>
              <a:t>Python</a:t>
            </a:r>
            <a:r>
              <a:rPr lang="zh-CN" altLang="en-US" sz="2400" dirty="0"/>
              <a:t>在交换值的运算不需要用中间变量。</a:t>
            </a:r>
          </a:p>
          <a:p>
            <a:pPr marL="0" indent="0">
              <a:buNone/>
            </a:pPr>
            <a:endParaRPr lang="zh-CN" altLang="zh-CN" sz="24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961" y="4221088"/>
            <a:ext cx="3171352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700808"/>
            <a:ext cx="3775373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标注 1"/>
          <p:cNvSpPr/>
          <p:nvPr/>
        </p:nvSpPr>
        <p:spPr>
          <a:xfrm>
            <a:off x="4932040" y="2564904"/>
            <a:ext cx="1872208" cy="936104"/>
          </a:xfrm>
          <a:prstGeom prst="wedgeRoundRectCallout">
            <a:avLst>
              <a:gd name="adj1" fmla="val -190162"/>
              <a:gd name="adj2" fmla="val 400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交换两个变量的值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111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836712"/>
          </a:xfrm>
        </p:spPr>
        <p:txBody>
          <a:bodyPr>
            <a:normAutofit/>
          </a:bodyPr>
          <a:lstStyle/>
          <a:p>
            <a:r>
              <a:rPr lang="en-US" altLang="zh-CN" sz="3600" b="1" dirty="0" smtClean="0"/>
              <a:t>2.4.2  </a:t>
            </a:r>
            <a:r>
              <a:rPr lang="en-US" altLang="zh-CN" sz="3600" b="1" dirty="0"/>
              <a:t>if</a:t>
            </a:r>
            <a:r>
              <a:rPr lang="zh-CN" altLang="zh-CN" sz="3600" b="1" dirty="0"/>
              <a:t>选择语句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 smtClean="0"/>
              <a:t>语法</a:t>
            </a:r>
            <a:r>
              <a:rPr lang="zh-CN" altLang="zh-CN" sz="2400" dirty="0"/>
              <a:t>格式为</a:t>
            </a:r>
            <a:r>
              <a:rPr lang="zh-CN" altLang="zh-CN" sz="2400" dirty="0" smtClean="0"/>
              <a:t>：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zh-CN" sz="1800" dirty="0" smtClean="0"/>
              <a:t>【</a:t>
            </a:r>
            <a:r>
              <a:rPr lang="zh-CN" altLang="zh-CN" sz="1800" dirty="0"/>
              <a:t>例</a:t>
            </a:r>
            <a:r>
              <a:rPr lang="en-US" altLang="zh-CN" sz="1800" dirty="0"/>
              <a:t>2-4</a:t>
            </a:r>
            <a:r>
              <a:rPr lang="zh-CN" altLang="zh-CN" sz="1800" dirty="0"/>
              <a:t>】从键盘任意输入两个整数，按从小到大的顺序依次输出这两个数。</a:t>
            </a:r>
          </a:p>
          <a:p>
            <a:pPr marL="800100" lvl="2" indent="0">
              <a:buNone/>
            </a:pPr>
            <a:r>
              <a:rPr lang="zh-CN" altLang="zh-CN" sz="2000" dirty="0"/>
              <a:t>源程序如下：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65" y="1412776"/>
            <a:ext cx="6042216" cy="134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771" y="3933056"/>
            <a:ext cx="7211645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952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2-5</a:t>
            </a:r>
            <a:r>
              <a:rPr lang="zh-CN" altLang="zh-CN" sz="2400" dirty="0"/>
              <a:t>】对给定的三个数，求最大数的平方。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0"/>
            <a:ext cx="6983908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321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3200" b="1" dirty="0"/>
              <a:t>2. </a:t>
            </a:r>
            <a:r>
              <a:rPr lang="zh-CN" altLang="zh-CN" sz="3200" b="1" dirty="0"/>
              <a:t>双分支</a:t>
            </a:r>
            <a:r>
              <a:rPr lang="zh-CN" altLang="zh-CN" sz="3100" b="1" dirty="0"/>
              <a:t>选择</a:t>
            </a:r>
            <a:r>
              <a:rPr lang="zh-CN" altLang="zh-CN" sz="3200" b="1" dirty="0"/>
              <a:t>结构</a:t>
            </a:r>
            <a:endParaRPr lang="zh-CN" altLang="en-US" sz="3200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39552" y="908720"/>
            <a:ext cx="3456384" cy="169609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条件表达式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　 程序段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1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else: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　 程序段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2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55" y="2741066"/>
            <a:ext cx="5672860" cy="371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30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algn="just"/>
            <a:r>
              <a:rPr lang="en-US" altLang="zh-CN" sz="2800" b="1" dirty="0"/>
              <a:t>3. </a:t>
            </a:r>
            <a:r>
              <a:rPr lang="zh-CN" altLang="zh-CN" sz="2800" b="1" dirty="0"/>
              <a:t>多分支选择</a:t>
            </a:r>
            <a:r>
              <a:rPr lang="zh-CN" altLang="zh-CN" sz="2800" b="1" dirty="0" smtClean="0"/>
              <a:t>结构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79912" y="1052736"/>
            <a:ext cx="4968552" cy="108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800" dirty="0"/>
              <a:t>【例</a:t>
            </a:r>
            <a:r>
              <a:rPr lang="en-US" altLang="zh-CN" sz="2800" dirty="0"/>
              <a:t>2-7</a:t>
            </a:r>
            <a:r>
              <a:rPr lang="zh-CN" altLang="zh-CN" sz="2800" dirty="0"/>
              <a:t>】将百分制转换为五级记分制。</a:t>
            </a:r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39552" y="1052736"/>
            <a:ext cx="3024336" cy="352839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条件表达式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1: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　 程序段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1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elif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条件表达式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2: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　 程序段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2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宋体" pitchFamily="2" charset="-122"/>
                <a:cs typeface="宋体" pitchFamily="2" charset="-122"/>
              </a:rPr>
              <a:t>……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elif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条件表达式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n: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　 程序段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n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else: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      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程序段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n+1</a:t>
            </a:r>
            <a:endParaRPr kumimoji="0" lang="zh-CN" altLang="zh-CN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060847"/>
            <a:ext cx="4032448" cy="4411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1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2.4.3 </a:t>
            </a:r>
            <a:r>
              <a:rPr lang="zh-CN" altLang="zh-CN" sz="3600" b="1" dirty="0"/>
              <a:t>循环语句</a:t>
            </a:r>
            <a:endParaRPr lang="zh-CN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/>
              <a:t>1. for</a:t>
            </a:r>
            <a:r>
              <a:rPr lang="zh-CN" altLang="zh-CN" sz="2800" b="1" dirty="0"/>
              <a:t>循环语句</a:t>
            </a:r>
            <a:endParaRPr lang="zh-CN" altLang="zh-CN" sz="280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zh-CN" sz="2400" dirty="0"/>
              <a:t>当循环变量的步长值为1时，可以省略，即可写成：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242"/>
            <a:ext cx="756084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98" y="4077072"/>
            <a:ext cx="756084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47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1. </a:t>
            </a:r>
            <a:r>
              <a:rPr lang="zh-CN" altLang="zh-CN" sz="3600" b="1" dirty="0"/>
              <a:t>数字类型</a:t>
            </a:r>
            <a:endParaRPr lang="zh-CN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800" dirty="0" smtClean="0"/>
              <a:t>数字</a:t>
            </a:r>
            <a:r>
              <a:rPr lang="zh-CN" altLang="zh-CN" sz="2800" dirty="0"/>
              <a:t>类型包括整数（</a:t>
            </a:r>
            <a:r>
              <a:rPr lang="en-US" altLang="zh-CN" sz="2800" dirty="0" err="1"/>
              <a:t>int</a:t>
            </a:r>
            <a:r>
              <a:rPr lang="zh-CN" altLang="zh-CN" sz="2800" dirty="0"/>
              <a:t>）、浮点数（</a:t>
            </a:r>
            <a:r>
              <a:rPr lang="en-US" altLang="zh-CN" sz="2800" dirty="0"/>
              <a:t>float</a:t>
            </a:r>
            <a:r>
              <a:rPr lang="zh-CN" altLang="zh-CN" sz="2800" dirty="0"/>
              <a:t>）、复数（</a:t>
            </a:r>
            <a:r>
              <a:rPr lang="en-US" altLang="zh-CN" sz="2800" dirty="0"/>
              <a:t>complex</a:t>
            </a:r>
            <a:r>
              <a:rPr lang="zh-CN" altLang="zh-CN" sz="2800" dirty="0"/>
              <a:t>）、布尔值（</a:t>
            </a:r>
            <a:r>
              <a:rPr lang="en-US" altLang="zh-CN" sz="2800" dirty="0"/>
              <a:t>bool</a:t>
            </a:r>
            <a:r>
              <a:rPr lang="zh-CN" altLang="zh-CN" sz="2800" dirty="0"/>
              <a:t>）类型。</a:t>
            </a:r>
          </a:p>
          <a:p>
            <a:pPr marL="0" indent="0">
              <a:buNone/>
            </a:pPr>
            <a:r>
              <a:rPr lang="en-US" altLang="zh-CN" sz="2800" dirty="0" smtClean="0"/>
              <a:t>    Python</a:t>
            </a:r>
            <a:r>
              <a:rPr lang="zh-CN" altLang="zh-CN" sz="2800" dirty="0"/>
              <a:t>的数据类型在使用时，不需要先声明，可以直接使用。</a:t>
            </a:r>
          </a:p>
          <a:p>
            <a:pPr marL="0" indent="0">
              <a:buNone/>
            </a:pPr>
            <a:r>
              <a:rPr lang="zh-CN" altLang="zh-CN" sz="2800" dirty="0"/>
              <a:t>例如：</a:t>
            </a:r>
          </a:p>
          <a:p>
            <a:pPr marL="0" indent="0">
              <a:buNone/>
            </a:pPr>
            <a:r>
              <a:rPr lang="en-US" altLang="zh-CN" sz="2800" dirty="0"/>
              <a:t>   </a:t>
            </a:r>
            <a:r>
              <a:rPr lang="en-US" altLang="zh-CN" sz="2800" dirty="0" smtClean="0"/>
              <a:t>     </a:t>
            </a:r>
            <a:r>
              <a:rPr lang="en-US" altLang="zh-CN" sz="2800" dirty="0"/>
              <a:t>x = 13     x</a:t>
            </a:r>
            <a:r>
              <a:rPr lang="zh-CN" altLang="zh-CN" sz="2800" dirty="0"/>
              <a:t>为整数</a:t>
            </a:r>
          </a:p>
          <a:p>
            <a:pPr marL="0" indent="0">
              <a:buNone/>
            </a:pPr>
            <a:r>
              <a:rPr lang="en-US" altLang="zh-CN" sz="2800" dirty="0"/>
              <a:t>        r = 3.14    r</a:t>
            </a:r>
            <a:r>
              <a:rPr lang="zh-CN" altLang="zh-CN" sz="2800" dirty="0"/>
              <a:t>为浮点数</a:t>
            </a:r>
          </a:p>
          <a:p>
            <a:pPr marL="0" indent="0">
              <a:buNone/>
            </a:pPr>
            <a:r>
              <a:rPr lang="en-US" altLang="zh-CN" sz="2800" dirty="0"/>
              <a:t>        a = 3 + </a:t>
            </a:r>
            <a:r>
              <a:rPr lang="en-US" altLang="zh-CN" sz="2800" dirty="0" err="1"/>
              <a:t>4j</a:t>
            </a:r>
            <a:r>
              <a:rPr lang="en-US" altLang="zh-CN" sz="2800" dirty="0"/>
              <a:t>    a</a:t>
            </a:r>
            <a:r>
              <a:rPr lang="zh-CN" altLang="zh-CN" sz="2800" dirty="0"/>
              <a:t>为复数</a:t>
            </a:r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664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800" dirty="0"/>
              <a:t>【例2-8】求从1加</a:t>
            </a:r>
            <a:r>
              <a:rPr lang="zh-CN" altLang="zh-CN" sz="2800" dirty="0" smtClean="0"/>
              <a:t>到</a:t>
            </a:r>
            <a:r>
              <a:rPr lang="en-US" altLang="zh-CN" sz="2800" dirty="0"/>
              <a:t>9</a:t>
            </a:r>
            <a:r>
              <a:rPr lang="zh-CN" altLang="zh-CN" sz="2800" dirty="0" smtClean="0"/>
              <a:t>的</a:t>
            </a:r>
            <a:r>
              <a:rPr lang="zh-CN" altLang="zh-CN" sz="2800" dirty="0"/>
              <a:t>和。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196752"/>
            <a:ext cx="7796355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05355"/>
            <a:ext cx="2520280" cy="303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1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1296144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800" dirty="0"/>
              <a:t>【例</a:t>
            </a:r>
            <a:r>
              <a:rPr lang="en-US" altLang="zh-CN" sz="2800" dirty="0"/>
              <a:t>2-9</a:t>
            </a:r>
            <a:r>
              <a:rPr lang="zh-CN" altLang="zh-CN" sz="2800" dirty="0"/>
              <a:t>】在循环体内发生循环变量的值，观察循环次数。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43" y="3861048"/>
            <a:ext cx="4587453" cy="296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59358"/>
            <a:ext cx="5196174" cy="2385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031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764704"/>
            <a:ext cx="7243553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98" y="3429000"/>
            <a:ext cx="4925978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140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9268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 </a:t>
            </a:r>
            <a:r>
              <a:rPr lang="zh-CN" altLang="en-US" sz="2400" dirty="0" smtClean="0"/>
              <a:t>    在</a:t>
            </a:r>
            <a:r>
              <a:rPr lang="en-US" altLang="zh-CN" sz="2400" dirty="0"/>
              <a:t>for</a:t>
            </a:r>
            <a:r>
              <a:rPr lang="zh-CN" altLang="en-US" sz="2400" dirty="0"/>
              <a:t>循环中，可以使用</a:t>
            </a:r>
            <a:r>
              <a:rPr lang="en-US" altLang="zh-CN" sz="2400" dirty="0"/>
              <a:t>continue</a:t>
            </a:r>
            <a:r>
              <a:rPr lang="zh-CN" altLang="en-US" sz="2400" dirty="0"/>
              <a:t>语句来结束本次循环，也可以使用</a:t>
            </a:r>
            <a:r>
              <a:rPr lang="en-US" altLang="zh-CN" sz="2400" dirty="0"/>
              <a:t>break</a:t>
            </a:r>
            <a:r>
              <a:rPr lang="zh-CN" altLang="en-US" sz="2400" dirty="0"/>
              <a:t>语句跳出循环体，</a:t>
            </a:r>
            <a:r>
              <a:rPr lang="zh-CN" altLang="en-US" sz="2400" dirty="0" smtClean="0"/>
              <a:t>从而结束</a:t>
            </a:r>
            <a:r>
              <a:rPr lang="zh-CN" altLang="en-US" sz="2400" dirty="0"/>
              <a:t>整个循环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2-10</a:t>
            </a:r>
            <a:r>
              <a:rPr lang="zh-CN" altLang="zh-CN" sz="2400" dirty="0"/>
              <a:t>】计算</a:t>
            </a:r>
            <a:r>
              <a:rPr lang="en-US" altLang="zh-CN" sz="2400" dirty="0"/>
              <a:t>10</a:t>
            </a:r>
            <a:r>
              <a:rPr lang="zh-CN" altLang="zh-CN" sz="2400" dirty="0"/>
              <a:t>以内的偶数和。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5925658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869159"/>
            <a:ext cx="2160240" cy="1963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96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2-11</a:t>
            </a:r>
            <a:r>
              <a:rPr lang="zh-CN" altLang="zh-CN" sz="2400" dirty="0"/>
              <a:t>】设有列表</a:t>
            </a:r>
            <a:r>
              <a:rPr lang="en-US" altLang="zh-CN" sz="2400" dirty="0"/>
              <a:t>s = ['</a:t>
            </a:r>
            <a:r>
              <a:rPr lang="en-US" altLang="zh-CN" sz="2400" dirty="0" err="1"/>
              <a:t>Pytho</a:t>
            </a:r>
            <a:r>
              <a:rPr lang="en-US" altLang="zh-CN" sz="2400" dirty="0"/>
              <a:t>', 'java', 'c++/c', 'PHP', 'JavaScript'],</a:t>
            </a:r>
            <a:r>
              <a:rPr lang="zh-CN" altLang="zh-CN" sz="2400" dirty="0"/>
              <a:t>应用循环遍历列表所有元素，并在屏幕上显示。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2"/>
            <a:ext cx="7132883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05666"/>
            <a:ext cx="2808312" cy="2349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255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just"/>
            <a:r>
              <a:rPr lang="en-US" altLang="zh-CN" sz="2800" b="1" dirty="0"/>
              <a:t>2. while</a:t>
            </a:r>
            <a:r>
              <a:rPr lang="zh-CN" altLang="zh-CN" sz="2800" b="1" dirty="0" smtClean="0"/>
              <a:t>语句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while</a:t>
            </a:r>
            <a:r>
              <a:rPr lang="zh-CN" altLang="zh-CN" sz="2400" dirty="0"/>
              <a:t>循环语句一般形式的语法结构如下：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zh-CN" sz="2400" dirty="0" smtClean="0"/>
              <a:t>【</a:t>
            </a:r>
            <a:r>
              <a:rPr lang="zh-CN" altLang="zh-CN" sz="2400" dirty="0"/>
              <a:t>例</a:t>
            </a:r>
            <a:r>
              <a:rPr lang="en-US" altLang="zh-CN" sz="2400" dirty="0"/>
              <a:t>2-12</a:t>
            </a:r>
            <a:r>
              <a:rPr lang="zh-CN" altLang="zh-CN" sz="2400" dirty="0"/>
              <a:t>】求</a:t>
            </a:r>
            <a:r>
              <a:rPr lang="en-US" altLang="zh-CN" sz="2400" dirty="0"/>
              <a:t>10!</a:t>
            </a:r>
            <a:r>
              <a:rPr lang="zh-CN" altLang="zh-CN" sz="2400" dirty="0"/>
              <a:t>。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575216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717032"/>
            <a:ext cx="6768752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394" y="3533948"/>
            <a:ext cx="2188118" cy="313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97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/>
              <a:t>3. </a:t>
            </a:r>
            <a:r>
              <a:rPr lang="zh-CN" altLang="zh-CN" sz="2400" b="1" dirty="0"/>
              <a:t>循环嵌套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循环可以嵌套，在一个循环体内包含另一个完整的循环，叫做循环嵌套。循环嵌套运行时，外循环每执行一次，内层循环要执行一个周期。</a:t>
            </a:r>
          </a:p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2-13</a:t>
            </a:r>
            <a:r>
              <a:rPr lang="zh-CN" altLang="zh-CN" sz="2400" dirty="0"/>
              <a:t>】应用循环嵌套，编写一个按</a:t>
            </a:r>
            <a:r>
              <a:rPr lang="en-US" altLang="zh-CN" sz="2400" dirty="0"/>
              <a:t>9</a:t>
            </a:r>
            <a:r>
              <a:rPr lang="zh-CN" altLang="zh-CN" sz="2400" dirty="0"/>
              <a:t>行</a:t>
            </a:r>
            <a:r>
              <a:rPr lang="en-US" altLang="zh-CN" sz="2400" dirty="0"/>
              <a:t>9</a:t>
            </a:r>
            <a:r>
              <a:rPr lang="zh-CN" altLang="zh-CN" sz="2400" dirty="0"/>
              <a:t>列排列输出的乘法九九表程序。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45966"/>
            <a:ext cx="8151306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653136"/>
            <a:ext cx="5241752" cy="2204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668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800" dirty="0"/>
              <a:t>【例</a:t>
            </a:r>
            <a:r>
              <a:rPr lang="en-US" altLang="zh-CN" sz="2800" dirty="0"/>
              <a:t>2-14</a:t>
            </a:r>
            <a:r>
              <a:rPr lang="zh-CN" altLang="zh-CN" sz="2800" dirty="0"/>
              <a:t>】应用循环嵌套打印出由“</a:t>
            </a:r>
            <a:r>
              <a:rPr lang="en-US" altLang="zh-CN" sz="2800" dirty="0"/>
              <a:t>*</a:t>
            </a:r>
            <a:r>
              <a:rPr lang="zh-CN" altLang="zh-CN" sz="2800" dirty="0"/>
              <a:t>”组成的直角三角形</a:t>
            </a:r>
            <a:r>
              <a:rPr lang="zh-CN" altLang="zh-CN" sz="2800" dirty="0" smtClean="0"/>
              <a:t>图形。</a:t>
            </a:r>
            <a:r>
              <a:rPr lang="en-US" altLang="zh-CN" sz="2800" dirty="0" smtClean="0"/>
              <a:t> </a:t>
            </a:r>
            <a:endParaRPr lang="zh-CN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zh-CN" alt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438519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167188"/>
            <a:ext cx="2880320" cy="2551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右大括号 3"/>
          <p:cNvSpPr/>
          <p:nvPr/>
        </p:nvSpPr>
        <p:spPr>
          <a:xfrm>
            <a:off x="4355976" y="2132856"/>
            <a:ext cx="288032" cy="864096"/>
          </a:xfrm>
          <a:prstGeom prst="rightBrac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860032" y="2276872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内循环控制列</a:t>
            </a:r>
            <a:endParaRPr lang="zh-CN" altLang="en-US" dirty="0"/>
          </a:p>
        </p:txBody>
      </p:sp>
      <p:sp>
        <p:nvSpPr>
          <p:cNvPr id="9" name="右大括号 8"/>
          <p:cNvSpPr/>
          <p:nvPr/>
        </p:nvSpPr>
        <p:spPr>
          <a:xfrm>
            <a:off x="6559731" y="1736812"/>
            <a:ext cx="252028" cy="1944216"/>
          </a:xfrm>
          <a:prstGeom prst="rightBrace">
            <a:avLst>
              <a:gd name="adj1" fmla="val 37128"/>
              <a:gd name="adj2" fmla="val 50000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899869" y="2420888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外循环控制行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1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852936"/>
            <a:ext cx="8229600" cy="1143000"/>
          </a:xfrm>
          <a:ln w="50800">
            <a:solidFill>
              <a:srgbClr val="00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n-US" altLang="zh-CN" b="1" dirty="0" smtClean="0"/>
              <a:t>2.5  </a:t>
            </a:r>
            <a:r>
              <a:rPr lang="zh-CN" altLang="en-US" b="1" dirty="0" smtClean="0"/>
              <a:t>函数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6780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nb-NO" altLang="zh-CN" b="1" dirty="0"/>
              <a:t>2.5.1 </a:t>
            </a:r>
            <a:r>
              <a:rPr lang="zh-CN" altLang="zh-CN" b="1" dirty="0"/>
              <a:t>函数的定义与</a:t>
            </a:r>
            <a:r>
              <a:rPr lang="zh-CN" altLang="zh-CN" b="1" dirty="0" smtClean="0"/>
              <a:t>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altLang="zh-CN" sz="2800" b="1" dirty="0"/>
              <a:t>1. </a:t>
            </a:r>
            <a:r>
              <a:rPr lang="zh-CN" altLang="zh-CN" sz="2800" b="1" dirty="0"/>
              <a:t>函数定义的一般形式</a:t>
            </a:r>
            <a:endParaRPr lang="zh-CN" altLang="zh-CN" sz="280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nb-NO" altLang="zh-CN" sz="2400" dirty="0"/>
              <a:t>2-15</a:t>
            </a:r>
            <a:r>
              <a:rPr lang="zh-CN" altLang="zh-CN" sz="2400" dirty="0"/>
              <a:t>】创建一个名为</a:t>
            </a:r>
            <a:r>
              <a:rPr lang="nb-NO" altLang="zh-CN" sz="2400" dirty="0"/>
              <a:t>Hello</a:t>
            </a:r>
            <a:r>
              <a:rPr lang="zh-CN" altLang="zh-CN" sz="2400" dirty="0"/>
              <a:t>的函数，其作用为输出“欢迎进入</a:t>
            </a:r>
            <a:r>
              <a:rPr lang="nb-NO" altLang="zh-CN" sz="2400" dirty="0"/>
              <a:t>Python</a:t>
            </a:r>
            <a:r>
              <a:rPr lang="zh-CN" altLang="zh-CN" sz="2400" dirty="0"/>
              <a:t>世界”的字符内容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/>
              <a:t>创建该函数的程序段如下：</a:t>
            </a:r>
          </a:p>
          <a:p>
            <a:pPr marL="0" indent="0">
              <a:buNone/>
            </a:pPr>
            <a:r>
              <a:rPr lang="zh-CN" altLang="en-US" sz="2400" dirty="0"/>
              <a:t>   </a:t>
            </a:r>
            <a:r>
              <a:rPr lang="zh-CN" altLang="en-US" sz="2400" dirty="0" smtClean="0"/>
              <a:t>  </a:t>
            </a:r>
            <a:r>
              <a:rPr lang="en-US" altLang="zh-CN" sz="2400" dirty="0" err="1"/>
              <a:t>def</a:t>
            </a:r>
            <a:r>
              <a:rPr lang="en-US" altLang="zh-CN" sz="2400" dirty="0"/>
              <a:t> Hello():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print</a:t>
            </a:r>
            <a:r>
              <a:rPr lang="en-US" altLang="zh-CN" sz="2400" dirty="0"/>
              <a:t>("</a:t>
            </a:r>
            <a:r>
              <a:rPr lang="zh-CN" altLang="en-US" sz="2400" dirty="0"/>
              <a:t>欢迎进入</a:t>
            </a:r>
            <a:r>
              <a:rPr lang="en-US" altLang="zh-CN" sz="2400" dirty="0"/>
              <a:t>Python</a:t>
            </a:r>
            <a:r>
              <a:rPr lang="zh-CN" altLang="en-US" sz="2400" dirty="0"/>
              <a:t>世界</a:t>
            </a:r>
            <a:r>
              <a:rPr lang="en-US" altLang="zh-CN" sz="2400" dirty="0"/>
              <a:t>") 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在程序中调用</a:t>
            </a:r>
            <a:r>
              <a:rPr lang="en-US" altLang="zh-CN" sz="2400" dirty="0"/>
              <a:t>Hello()</a:t>
            </a:r>
            <a:r>
              <a:rPr lang="zh-CN" altLang="en-US" sz="2400" dirty="0"/>
              <a:t>函数，将显示“欢迎进入</a:t>
            </a:r>
            <a:r>
              <a:rPr lang="en-US" altLang="zh-CN" sz="2400" dirty="0"/>
              <a:t>Python</a:t>
            </a:r>
            <a:r>
              <a:rPr lang="zh-CN" altLang="en-US" sz="2400" dirty="0"/>
              <a:t>世界”的字符内容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pPr marL="0" indent="0">
              <a:buNone/>
            </a:pPr>
            <a:endParaRPr lang="zh-CN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0808"/>
            <a:ext cx="4945292" cy="1525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871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2. </a:t>
            </a:r>
            <a:r>
              <a:rPr lang="zh-CN" altLang="zh-CN" sz="3600" b="1" dirty="0" smtClean="0"/>
              <a:t>字符串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2800" dirty="0" smtClean="0"/>
              <a:t>         </a:t>
            </a:r>
            <a:r>
              <a:rPr lang="zh-CN" altLang="zh-CN" sz="2800" dirty="0" smtClean="0"/>
              <a:t>用</a:t>
            </a:r>
            <a:r>
              <a:rPr lang="zh-CN" altLang="zh-CN" sz="2800" dirty="0"/>
              <a:t>单引号、双引号括起来的字符序列称为字符串。</a:t>
            </a:r>
          </a:p>
          <a:p>
            <a:pPr marL="0" indent="0">
              <a:buNone/>
            </a:pPr>
            <a:r>
              <a:rPr lang="zh-CN" altLang="zh-CN" sz="2800" dirty="0"/>
              <a:t>例如</a:t>
            </a:r>
            <a:r>
              <a:rPr lang="zh-CN" altLang="zh-CN" sz="2800" dirty="0" smtClean="0"/>
              <a:t>：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‘</a:t>
            </a:r>
            <a:r>
              <a:rPr lang="en-US" altLang="zh-CN" sz="2800" dirty="0" err="1"/>
              <a:t>abc</a:t>
            </a:r>
            <a:r>
              <a:rPr lang="en-US" altLang="zh-CN" sz="2800" dirty="0" smtClean="0"/>
              <a:t>’</a:t>
            </a:r>
            <a:r>
              <a:rPr lang="zh-CN" altLang="zh-CN" sz="2800" dirty="0" smtClean="0"/>
              <a:t>，‘</a:t>
            </a:r>
            <a:r>
              <a:rPr lang="en-US" altLang="zh-CN" sz="2800" dirty="0" smtClean="0"/>
              <a:t>123’</a:t>
            </a:r>
            <a:r>
              <a:rPr lang="zh-CN" altLang="zh-CN" sz="2800" dirty="0" smtClean="0"/>
              <a:t>，“</a:t>
            </a:r>
            <a:r>
              <a:rPr lang="en-US" altLang="zh-CN" sz="2800" dirty="0" smtClean="0"/>
              <a:t>Hello</a:t>
            </a:r>
            <a:r>
              <a:rPr lang="zh-CN" altLang="zh-CN" sz="2800" dirty="0"/>
              <a:t>”</a:t>
            </a:r>
            <a:r>
              <a:rPr lang="zh-CN" altLang="zh-CN" sz="2800" dirty="0" smtClean="0"/>
              <a:t>，“你好”</a:t>
            </a:r>
            <a:r>
              <a:rPr lang="zh-CN" altLang="zh-CN" sz="2800" dirty="0"/>
              <a:t>都是字符串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zh-CN" altLang="zh-CN" sz="2800" dirty="0" smtClean="0"/>
              <a:t>字符串</a:t>
            </a:r>
            <a:r>
              <a:rPr lang="zh-CN" altLang="zh-CN" sz="2800" dirty="0"/>
              <a:t>的</a:t>
            </a:r>
            <a:r>
              <a:rPr lang="zh-CN" altLang="zh-CN" sz="2800" dirty="0" smtClean="0"/>
              <a:t>几</a:t>
            </a:r>
            <a:r>
              <a:rPr lang="zh-CN" altLang="zh-CN" sz="2800" dirty="0"/>
              <a:t>个</a:t>
            </a:r>
            <a:r>
              <a:rPr lang="zh-CN" altLang="zh-CN" sz="2800" dirty="0" smtClean="0"/>
              <a:t>常用函数</a:t>
            </a:r>
            <a:r>
              <a:rPr lang="zh-CN" altLang="zh-CN" sz="2800" dirty="0"/>
              <a:t>和</a:t>
            </a:r>
            <a:r>
              <a:rPr lang="zh-CN" altLang="zh-CN" sz="2800" dirty="0" smtClean="0"/>
              <a:t>方法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zh-CN" sz="2800" dirty="0"/>
              <a:t>（</a:t>
            </a:r>
            <a:r>
              <a:rPr lang="en-US" altLang="zh-CN" sz="2800" dirty="0"/>
              <a:t>1</a:t>
            </a:r>
            <a:r>
              <a:rPr lang="zh-CN" altLang="zh-CN" sz="2800" dirty="0"/>
              <a:t>）</a:t>
            </a:r>
            <a:r>
              <a:rPr lang="en-US" altLang="zh-CN" sz="2800" dirty="0" err="1"/>
              <a:t>str</a:t>
            </a:r>
            <a:r>
              <a:rPr lang="en-US" altLang="zh-CN" sz="2800" dirty="0"/>
              <a:t>()</a:t>
            </a:r>
            <a:r>
              <a:rPr lang="zh-CN" altLang="zh-CN" sz="2800" dirty="0"/>
              <a:t>函数</a:t>
            </a:r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str</a:t>
            </a:r>
            <a:r>
              <a:rPr lang="en-US" altLang="zh-CN" sz="2800" dirty="0"/>
              <a:t>()</a:t>
            </a:r>
            <a:r>
              <a:rPr lang="zh-CN" altLang="zh-CN" sz="2800" dirty="0" smtClean="0"/>
              <a:t>函数可以将数字、列表、</a:t>
            </a:r>
            <a:r>
              <a:rPr lang="zh-CN" altLang="zh-CN" sz="2800" dirty="0"/>
              <a:t>元组等转换成字符串。</a:t>
            </a:r>
            <a:r>
              <a:rPr lang="en-US" altLang="zh-CN" sz="2800" dirty="0"/>
              <a:t>    </a:t>
            </a:r>
            <a:endParaRPr lang="zh-CN" altLang="zh-CN" sz="2800" dirty="0"/>
          </a:p>
          <a:p>
            <a:pPr marL="0" indent="0">
              <a:buNone/>
            </a:pPr>
            <a:r>
              <a:rPr lang="zh-CN" altLang="zh-CN" sz="2800" dirty="0"/>
              <a:t>例如</a:t>
            </a:r>
            <a:r>
              <a:rPr lang="zh-CN" altLang="zh-CN" sz="2800" dirty="0" smtClean="0"/>
              <a:t>：输出</a:t>
            </a:r>
            <a:r>
              <a:rPr lang="zh-CN" altLang="zh-CN" sz="2800" dirty="0"/>
              <a:t>用单引号括起来的字符</a:t>
            </a:r>
          </a:p>
          <a:p>
            <a:pPr marL="400050" lvl="1" indent="0">
              <a:buNone/>
            </a:pPr>
            <a:r>
              <a:rPr lang="en-US" altLang="zh-CN" sz="2400" dirty="0"/>
              <a:t>  &gt;&gt;&gt; 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(1+2</a:t>
            </a:r>
            <a:r>
              <a:rPr lang="en-US" altLang="zh-CN" sz="2400" dirty="0" smtClean="0"/>
              <a:t>)</a:t>
            </a:r>
          </a:p>
          <a:p>
            <a:pPr marL="400050" lvl="1" indent="0">
              <a:buNone/>
            </a:pPr>
            <a:r>
              <a:rPr lang="zh-CN" altLang="zh-CN" sz="2400" dirty="0" smtClean="0"/>
              <a:t> </a:t>
            </a:r>
            <a:r>
              <a:rPr lang="en-US" altLang="zh-CN" sz="2400" dirty="0" smtClean="0"/>
              <a:t>   </a:t>
            </a:r>
            <a:r>
              <a:rPr lang="en-US" altLang="zh-CN" sz="2400" dirty="0"/>
              <a:t>‘3’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/>
              <a:t>  &gt;&gt;&gt; 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([1,2,3,4])</a:t>
            </a:r>
            <a:endParaRPr lang="zh-CN" altLang="zh-CN" sz="2400" dirty="0"/>
          </a:p>
          <a:p>
            <a:pPr marL="400050" lvl="1" indent="0">
              <a:buNone/>
            </a:pPr>
            <a:r>
              <a:rPr lang="en-US" altLang="zh-CN" sz="2400" dirty="0"/>
              <a:t>    ‘1,2,3,4’</a:t>
            </a:r>
            <a:endParaRPr lang="zh-CN" altLang="zh-CN" sz="24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0834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nb-NO" altLang="zh-CN" sz="2400" dirty="0"/>
              <a:t>2-16</a:t>
            </a:r>
            <a:r>
              <a:rPr lang="zh-CN" altLang="zh-CN" sz="2400" dirty="0"/>
              <a:t>】创建一个名为</a:t>
            </a:r>
            <a:r>
              <a:rPr lang="nb-NO" altLang="zh-CN" sz="2400" dirty="0"/>
              <a:t>sum()</a:t>
            </a:r>
            <a:r>
              <a:rPr lang="zh-CN" altLang="zh-CN" sz="2400" dirty="0"/>
              <a:t>的函数，其作用为计算</a:t>
            </a:r>
            <a:r>
              <a:rPr lang="nb-NO" altLang="zh-CN" sz="2400" dirty="0"/>
              <a:t>n </a:t>
            </a:r>
            <a:r>
              <a:rPr lang="zh-CN" altLang="zh-CN" sz="2400" dirty="0"/>
              <a:t>以内的整数之和（包含</a:t>
            </a:r>
            <a:r>
              <a:rPr lang="nb-NO" altLang="zh-CN" sz="2400" dirty="0"/>
              <a:t>n</a:t>
            </a:r>
            <a:r>
              <a:rPr lang="zh-CN" altLang="zh-CN" sz="2400" dirty="0"/>
              <a:t>）。</a:t>
            </a:r>
          </a:p>
          <a:p>
            <a:pPr marL="0" indent="0">
              <a:buNone/>
            </a:pPr>
            <a:r>
              <a:rPr lang="nb-NO" altLang="zh-CN" sz="2400" dirty="0"/>
              <a:t>    </a:t>
            </a:r>
            <a:r>
              <a:rPr lang="zh-CN" altLang="zh-CN" sz="2400" dirty="0"/>
              <a:t>下面为实现计算</a:t>
            </a:r>
            <a:r>
              <a:rPr lang="nb-NO" altLang="zh-CN" sz="2400" dirty="0"/>
              <a:t>n</a:t>
            </a:r>
            <a:r>
              <a:rPr lang="zh-CN" altLang="zh-CN" sz="2400" dirty="0"/>
              <a:t>以内的整数之和的函数程序段：</a:t>
            </a:r>
          </a:p>
          <a:p>
            <a:pPr marL="0" indent="0">
              <a:buNone/>
            </a:pPr>
            <a:r>
              <a:rPr lang="nb-NO" altLang="zh-CN" sz="2400" dirty="0" smtClean="0"/>
              <a:t>     def </a:t>
            </a:r>
            <a:r>
              <a:rPr lang="nb-NO" altLang="zh-CN" sz="2400" dirty="0"/>
              <a:t>sum(n):</a:t>
            </a:r>
            <a:endParaRPr lang="zh-CN" altLang="zh-CN" sz="2400" dirty="0"/>
          </a:p>
          <a:p>
            <a:pPr marL="0" indent="0">
              <a:buNone/>
            </a:pPr>
            <a:r>
              <a:rPr lang="nb-NO" altLang="zh-CN" sz="2400" dirty="0"/>
              <a:t>	s=0</a:t>
            </a:r>
            <a:endParaRPr lang="zh-CN" altLang="zh-CN" sz="2400" dirty="0"/>
          </a:p>
          <a:p>
            <a:pPr marL="0" indent="0">
              <a:buNone/>
            </a:pPr>
            <a:r>
              <a:rPr lang="nb-NO" altLang="zh-CN" sz="2400" dirty="0"/>
              <a:t>	for i in range(1, n+1):</a:t>
            </a:r>
            <a:endParaRPr lang="zh-CN" altLang="zh-CN" sz="2400" dirty="0"/>
          </a:p>
          <a:p>
            <a:pPr marL="0" indent="0">
              <a:buNone/>
            </a:pPr>
            <a:r>
              <a:rPr lang="nb-NO" altLang="zh-CN" sz="2400" dirty="0"/>
              <a:t>		s = s + i</a:t>
            </a:r>
            <a:endParaRPr lang="zh-CN" altLang="zh-CN" sz="2400" dirty="0"/>
          </a:p>
          <a:p>
            <a:pPr marL="0" indent="0">
              <a:buNone/>
            </a:pPr>
            <a:r>
              <a:rPr lang="nb-NO" altLang="zh-CN" sz="2400" dirty="0"/>
              <a:t>	return s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8878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2. </a:t>
            </a:r>
            <a:r>
              <a:rPr lang="zh-CN" altLang="en-US" sz="2800" dirty="0"/>
              <a:t>函数的调用</a:t>
            </a:r>
          </a:p>
          <a:p>
            <a:pPr marL="0" indent="0">
              <a:buNone/>
            </a:pPr>
            <a:r>
              <a:rPr lang="zh-CN" altLang="en-US" sz="2800" dirty="0"/>
              <a:t>   在</a:t>
            </a:r>
            <a:r>
              <a:rPr lang="en-US" altLang="zh-CN" sz="2800" dirty="0"/>
              <a:t>Python</a:t>
            </a:r>
            <a:r>
              <a:rPr lang="zh-CN" altLang="en-US" sz="2800" dirty="0"/>
              <a:t>中，直接使用函数名调用函数。如果定义的函数包含有参数，则调用函数时也必须使用参数。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2209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06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000" dirty="0"/>
              <a:t>【</a:t>
            </a:r>
            <a:r>
              <a:rPr lang="zh-CN" altLang="en-US" sz="2000" dirty="0"/>
              <a:t>例</a:t>
            </a:r>
            <a:r>
              <a:rPr lang="en-US" altLang="zh-CN" sz="2000" dirty="0"/>
              <a:t>2-17】</a:t>
            </a:r>
            <a:r>
              <a:rPr lang="zh-CN" altLang="en-US" sz="2000" dirty="0"/>
              <a:t>创建显示如下排列字符的函数，并编写程序调用该函数。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**********************************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*        欢迎进入学生成绩管理系统         *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**********************************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程序代码</a:t>
            </a:r>
            <a:r>
              <a:rPr lang="zh-CN" altLang="en-US" sz="2000" dirty="0"/>
              <a:t>如下：</a:t>
            </a:r>
          </a:p>
          <a:p>
            <a:pPr marL="400050" lvl="1" indent="0">
              <a:buNone/>
            </a:pPr>
            <a:r>
              <a:rPr lang="en-US" altLang="zh-CN" sz="2400" dirty="0" err="1"/>
              <a:t>def</a:t>
            </a:r>
            <a:r>
              <a:rPr lang="en-US" altLang="zh-CN" sz="2400" dirty="0"/>
              <a:t> star():</a:t>
            </a:r>
          </a:p>
          <a:p>
            <a:pPr marL="400050" lvl="1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 = "*****************************"</a:t>
            </a:r>
          </a:p>
          <a:p>
            <a:pPr marL="400050" lvl="1" indent="0">
              <a:buNone/>
            </a:pPr>
            <a:r>
              <a:rPr lang="en-US" altLang="zh-CN" sz="2400" dirty="0"/>
              <a:t>    return </a:t>
            </a:r>
            <a:r>
              <a:rPr lang="en-US" altLang="zh-CN" sz="2400" dirty="0" err="1"/>
              <a:t>str</a:t>
            </a:r>
            <a:endParaRPr lang="en-US" altLang="zh-CN" sz="2400" dirty="0"/>
          </a:p>
          <a:p>
            <a:pPr marL="400050" lvl="1" indent="0">
              <a:buNone/>
            </a:pPr>
            <a:endParaRPr lang="en-US" altLang="zh-CN" sz="2400" dirty="0"/>
          </a:p>
          <a:p>
            <a:pPr marL="400050" lvl="1" indent="0">
              <a:buNone/>
            </a:pPr>
            <a:r>
              <a:rPr lang="en-US" altLang="zh-CN" sz="2400" dirty="0" err="1"/>
              <a:t>def</a:t>
            </a:r>
            <a:r>
              <a:rPr lang="en-US" altLang="zh-CN" sz="2400" dirty="0"/>
              <a:t>  prn():</a:t>
            </a:r>
          </a:p>
          <a:p>
            <a:pPr marL="400050" lvl="1" indent="0">
              <a:buNone/>
            </a:pPr>
            <a:r>
              <a:rPr lang="en-US" altLang="zh-CN" sz="2400" dirty="0"/>
              <a:t>    print("*        </a:t>
            </a:r>
            <a:r>
              <a:rPr lang="zh-CN" altLang="en-US" sz="2400" dirty="0"/>
              <a:t>欢迎进入学生成绩管理系统         *</a:t>
            </a:r>
            <a:r>
              <a:rPr lang="en-US" altLang="zh-CN" sz="2400" dirty="0" smtClean="0"/>
              <a:t>")</a:t>
            </a:r>
          </a:p>
          <a:p>
            <a:pPr marL="400050" lvl="1" indent="0">
              <a:buNone/>
            </a:pPr>
            <a:endParaRPr lang="en-US" altLang="zh-CN" sz="2000" dirty="0"/>
          </a:p>
          <a:p>
            <a:pPr marL="400050" lvl="1" indent="0">
              <a:buNone/>
            </a:pPr>
            <a:r>
              <a:rPr lang="en-US" altLang="zh-CN" sz="2400" dirty="0"/>
              <a:t>print(star())</a:t>
            </a:r>
          </a:p>
          <a:p>
            <a:pPr marL="400050" lvl="1" indent="0">
              <a:buNone/>
            </a:pPr>
            <a:r>
              <a:rPr lang="en-US" altLang="zh-CN" sz="2400" dirty="0"/>
              <a:t>prn()</a:t>
            </a:r>
          </a:p>
          <a:p>
            <a:pPr marL="400050" lvl="1" indent="0">
              <a:buNone/>
            </a:pPr>
            <a:r>
              <a:rPr lang="en-US" altLang="zh-CN" sz="2400" dirty="0"/>
              <a:t>print(star</a:t>
            </a:r>
            <a:r>
              <a:rPr lang="en-US" altLang="zh-CN" sz="2400" dirty="0" smtClean="0"/>
              <a:t>())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413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800" dirty="0"/>
              <a:t>【例</a:t>
            </a:r>
            <a:r>
              <a:rPr lang="nb-NO" altLang="zh-CN" sz="2800" dirty="0"/>
              <a:t>2-18</a:t>
            </a:r>
            <a:r>
              <a:rPr lang="zh-CN" altLang="zh-CN" sz="2800" dirty="0"/>
              <a:t>】应用函数，计算</a:t>
            </a:r>
            <a:r>
              <a:rPr lang="nb-NO" altLang="zh-CN" sz="2800" dirty="0"/>
              <a:t>1</a:t>
            </a:r>
            <a:r>
              <a:rPr lang="zh-CN" altLang="zh-CN" sz="2800" dirty="0"/>
              <a:t>～</a:t>
            </a:r>
            <a:r>
              <a:rPr lang="nb-NO" altLang="zh-CN" sz="2800" dirty="0"/>
              <a:t>100</a:t>
            </a:r>
            <a:r>
              <a:rPr lang="zh-CN" altLang="zh-CN" sz="2800" dirty="0"/>
              <a:t>的和。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/>
              <a:t>程序的运行结果如下：</a:t>
            </a:r>
          </a:p>
          <a:p>
            <a:pPr marL="0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5050</a:t>
            </a:r>
          </a:p>
          <a:p>
            <a:pPr marL="0" indent="0">
              <a:buNone/>
            </a:pPr>
            <a:endParaRPr lang="en-US" altLang="zh-CN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1124744"/>
            <a:ext cx="3399854" cy="3665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195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nb-NO" altLang="zh-CN" b="1" dirty="0"/>
              <a:t>2.5.2  </a:t>
            </a:r>
            <a:r>
              <a:rPr lang="zh-CN" altLang="zh-CN" b="1" dirty="0"/>
              <a:t>局部变量与</a:t>
            </a:r>
            <a:r>
              <a:rPr lang="zh-CN" altLang="zh-CN" b="1" dirty="0" smtClean="0"/>
              <a:t>全局变量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/>
              <a:t>        在</a:t>
            </a:r>
            <a:r>
              <a:rPr lang="zh-CN" altLang="en-US" sz="2800" dirty="0"/>
              <a:t>函数体内部定义的变量或函数参数称为局部变量，该变量只在该函数内部有效。在函数体外部定义的变量称为全局变量，在变量定义后的代码中都有效。当全局变量与局部变量同名时，则在定义局部变量的函数中，全局变量被屏蔽，只有局部变量有效。</a:t>
            </a:r>
          </a:p>
          <a:p>
            <a:pPr marL="0" indent="0">
              <a:buNone/>
            </a:pPr>
            <a:r>
              <a:rPr lang="zh-CN" altLang="en-US" sz="2800" dirty="0" smtClean="0"/>
              <a:t>        全局变量</a:t>
            </a:r>
            <a:r>
              <a:rPr lang="zh-CN" altLang="en-US" sz="2800" dirty="0"/>
              <a:t>在使用前要先用关键字</a:t>
            </a:r>
            <a:r>
              <a:rPr lang="en-US" altLang="zh-CN" sz="2800" dirty="0"/>
              <a:t>global</a:t>
            </a:r>
            <a:r>
              <a:rPr lang="zh-CN" altLang="en-US" sz="2800" dirty="0"/>
              <a:t>声明。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2453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800" dirty="0"/>
              <a:t>【例</a:t>
            </a:r>
            <a:r>
              <a:rPr lang="nb-NO" altLang="zh-CN" sz="2800" dirty="0"/>
              <a:t>2-19</a:t>
            </a:r>
            <a:r>
              <a:rPr lang="zh-CN" altLang="zh-CN" sz="2800" dirty="0"/>
              <a:t>】全局变量与局部变量同名的示例。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zh-CN" alt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124743"/>
            <a:ext cx="7424826" cy="3312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61" y="4869160"/>
            <a:ext cx="3450383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163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zh-CN" b="1" dirty="0"/>
              <a:t>2.5.3 </a:t>
            </a:r>
            <a:r>
              <a:rPr lang="zh-CN" altLang="zh-CN" b="1" dirty="0"/>
              <a:t>常用内置函数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000" dirty="0" smtClean="0"/>
              <a:t>      Python</a:t>
            </a:r>
            <a:r>
              <a:rPr lang="zh-CN" altLang="en-US" sz="3000" dirty="0"/>
              <a:t>内置函数是</a:t>
            </a:r>
            <a:r>
              <a:rPr lang="en-US" altLang="zh-CN" sz="3000" dirty="0"/>
              <a:t>python</a:t>
            </a:r>
            <a:r>
              <a:rPr lang="zh-CN" altLang="en-US" sz="3000" dirty="0"/>
              <a:t>系统内部创建的，在</a:t>
            </a:r>
            <a:r>
              <a:rPr lang="en-US" altLang="zh-CN" sz="3000" dirty="0"/>
              <a:t>Python</a:t>
            </a:r>
            <a:r>
              <a:rPr lang="zh-CN" altLang="en-US" sz="3000" dirty="0"/>
              <a:t>的程序中，可以随时调用这些函数，不</a:t>
            </a:r>
            <a:r>
              <a:rPr lang="zh-CN" altLang="en-US" sz="3000" dirty="0" smtClean="0"/>
              <a:t>需要</a:t>
            </a:r>
            <a:r>
              <a:rPr lang="zh-CN" altLang="en-US" sz="3000" dirty="0"/>
              <a:t>另外定义</a:t>
            </a:r>
            <a:r>
              <a:rPr lang="zh-CN" altLang="en-US" sz="3000" dirty="0" smtClean="0"/>
              <a:t>。</a:t>
            </a:r>
            <a:endParaRPr lang="en-US" altLang="zh-CN" sz="3000" dirty="0" smtClean="0"/>
          </a:p>
          <a:p>
            <a:pPr marL="0" indent="0">
              <a:buNone/>
            </a:pPr>
            <a:r>
              <a:rPr lang="zh-CN" altLang="en-US" sz="3000" dirty="0"/>
              <a:t>例如，最常见的</a:t>
            </a:r>
            <a:r>
              <a:rPr lang="en-US" altLang="zh-CN" sz="3000" dirty="0"/>
              <a:t>print()</a:t>
            </a:r>
            <a:r>
              <a:rPr lang="zh-CN" altLang="en-US" sz="3000" dirty="0"/>
              <a:t>是内置函数，在程序中直接使用</a:t>
            </a:r>
            <a:r>
              <a:rPr lang="en-US" altLang="zh-CN" sz="3000" dirty="0"/>
              <a:t>:</a:t>
            </a:r>
          </a:p>
          <a:p>
            <a:pPr marL="0" indent="0">
              <a:buNone/>
            </a:pPr>
            <a:r>
              <a:rPr lang="en-US" altLang="zh-CN" sz="3000" dirty="0" smtClean="0"/>
              <a:t>	print</a:t>
            </a:r>
            <a:r>
              <a:rPr lang="en-US" altLang="zh-CN" sz="3000" dirty="0"/>
              <a:t>("Hello World!")</a:t>
            </a:r>
          </a:p>
          <a:p>
            <a:pPr marL="0" indent="0">
              <a:buNone/>
            </a:pPr>
            <a:r>
              <a:rPr lang="zh-CN" altLang="en-US" sz="3000" dirty="0"/>
              <a:t>而平方根函数</a:t>
            </a:r>
            <a:r>
              <a:rPr lang="en-US" altLang="zh-CN" sz="3000" dirty="0" err="1"/>
              <a:t>sqrt</a:t>
            </a:r>
            <a:r>
              <a:rPr lang="en-US" altLang="zh-CN" sz="3000" dirty="0"/>
              <a:t>()</a:t>
            </a:r>
            <a:r>
              <a:rPr lang="zh-CN" altLang="en-US" sz="3000" dirty="0"/>
              <a:t>不是内置函数，使用该函数时需要引用</a:t>
            </a:r>
            <a:r>
              <a:rPr lang="en-US" altLang="zh-CN" sz="3000" dirty="0"/>
              <a:t>math</a:t>
            </a:r>
            <a:r>
              <a:rPr lang="zh-CN" altLang="en-US" sz="3000" dirty="0"/>
              <a:t>模块：</a:t>
            </a:r>
          </a:p>
          <a:p>
            <a:pPr marL="0" indent="0">
              <a:buNone/>
            </a:pPr>
            <a:r>
              <a:rPr lang="en-US" altLang="zh-CN" sz="3000" dirty="0" smtClean="0"/>
              <a:t>	import </a:t>
            </a:r>
            <a:r>
              <a:rPr lang="en-US" altLang="zh-CN" sz="3000" dirty="0"/>
              <a:t>math</a:t>
            </a:r>
          </a:p>
          <a:p>
            <a:pPr marL="0" indent="0">
              <a:buNone/>
            </a:pPr>
            <a:r>
              <a:rPr lang="en-US" altLang="zh-CN" sz="3000" dirty="0" smtClean="0"/>
              <a:t>	y </a:t>
            </a:r>
            <a:r>
              <a:rPr lang="en-US" altLang="zh-CN" sz="3000" dirty="0"/>
              <a:t>= </a:t>
            </a:r>
            <a:r>
              <a:rPr lang="en-US" altLang="zh-CN" sz="3000" dirty="0" err="1"/>
              <a:t>math.sqrt</a:t>
            </a:r>
            <a:r>
              <a:rPr lang="en-US" altLang="zh-CN" sz="3000" dirty="0"/>
              <a:t>(25)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38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0"/>
            <a:ext cx="7848872" cy="6604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555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altLang="zh-CN" b="1" dirty="0"/>
              <a:t>2.5.4  </a:t>
            </a:r>
            <a:r>
              <a:rPr lang="zh-CN" altLang="zh-CN" b="1" dirty="0"/>
              <a:t>匿名函数</a:t>
            </a:r>
            <a:r>
              <a:rPr lang="nb-NO" altLang="zh-CN" b="1" dirty="0" smtClean="0"/>
              <a:t>lambda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/>
              <a:t>        在</a:t>
            </a:r>
            <a:r>
              <a:rPr lang="en-US" altLang="zh-CN" sz="2800" dirty="0"/>
              <a:t>Python</a:t>
            </a:r>
            <a:r>
              <a:rPr lang="zh-CN" altLang="en-US" sz="2800" dirty="0"/>
              <a:t>中可以使用匿名函数。匿名函数即没有函数名的函数。</a:t>
            </a:r>
          </a:p>
          <a:p>
            <a:pPr marL="0" indent="0">
              <a:buNone/>
            </a:pPr>
            <a:r>
              <a:rPr lang="zh-CN" altLang="en-US" sz="2800" dirty="0" smtClean="0"/>
              <a:t>        通常</a:t>
            </a:r>
            <a:r>
              <a:rPr lang="zh-CN" altLang="en-US" sz="2800" dirty="0"/>
              <a:t>用</a:t>
            </a:r>
            <a:r>
              <a:rPr lang="en-US" altLang="zh-CN" sz="2800" dirty="0"/>
              <a:t>lambda</a:t>
            </a:r>
            <a:r>
              <a:rPr lang="zh-CN" altLang="en-US" sz="2800" dirty="0"/>
              <a:t>声明匿名函数。</a:t>
            </a:r>
          </a:p>
          <a:p>
            <a:pPr marL="0" indent="0">
              <a:buNone/>
            </a:pPr>
            <a:r>
              <a:rPr lang="zh-CN" altLang="en-US" sz="2800" dirty="0"/>
              <a:t>例如，计算二个数的和，可以写成：</a:t>
            </a:r>
          </a:p>
          <a:p>
            <a:pPr marL="0" indent="0">
              <a:buNone/>
            </a:pPr>
            <a:r>
              <a:rPr lang="en-US" altLang="zh-CN" sz="2800" dirty="0" smtClean="0"/>
              <a:t>	add </a:t>
            </a:r>
            <a:r>
              <a:rPr lang="en-US" altLang="zh-CN" sz="2800" dirty="0"/>
              <a:t>= </a:t>
            </a:r>
            <a:r>
              <a:rPr lang="en-US" altLang="zh-CN" sz="2800" dirty="0" smtClean="0"/>
              <a:t>lambda  </a:t>
            </a:r>
            <a:r>
              <a:rPr lang="en-US" altLang="zh-CN" sz="2800" dirty="0"/>
              <a:t>x, y : </a:t>
            </a:r>
            <a:r>
              <a:rPr lang="en-US" altLang="zh-CN" sz="2800" dirty="0" err="1"/>
              <a:t>x+y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	print(add(1,2</a:t>
            </a:r>
            <a:r>
              <a:rPr lang="en-US" altLang="zh-CN" sz="2800" dirty="0"/>
              <a:t>))</a:t>
            </a:r>
          </a:p>
          <a:p>
            <a:pPr marL="0" indent="0">
              <a:buNone/>
            </a:pPr>
            <a:r>
              <a:rPr lang="zh-CN" altLang="en-US" sz="2800" dirty="0"/>
              <a:t>输出的结果为</a:t>
            </a:r>
            <a:r>
              <a:rPr lang="en-US" altLang="zh-CN" sz="2800" dirty="0"/>
              <a:t>3</a:t>
            </a:r>
            <a:r>
              <a:rPr lang="zh-CN" altLang="en-US" sz="2800" dirty="0"/>
              <a:t>。</a:t>
            </a:r>
          </a:p>
          <a:p>
            <a:pPr marL="0" indent="0">
              <a:buNone/>
            </a:pPr>
            <a:r>
              <a:rPr lang="zh-CN" altLang="en-US" sz="2800" dirty="0" smtClean="0"/>
              <a:t>        从</a:t>
            </a:r>
            <a:r>
              <a:rPr lang="zh-CN" altLang="en-US" sz="2800" dirty="0"/>
              <a:t>上面示例可以看到，</a:t>
            </a:r>
            <a:r>
              <a:rPr lang="en-US" altLang="zh-CN" sz="2800" dirty="0"/>
              <a:t>lambda</a:t>
            </a:r>
            <a:r>
              <a:rPr lang="zh-CN" altLang="en-US" sz="2800" dirty="0"/>
              <a:t>表达式的计算结果相当于函数的返回值。</a:t>
            </a:r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7807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just"/>
            <a:r>
              <a:rPr lang="zh-CN" altLang="zh-CN" sz="2800" dirty="0"/>
              <a:t>【例</a:t>
            </a:r>
            <a:r>
              <a:rPr lang="nb-NO" altLang="zh-CN" sz="2800" dirty="0"/>
              <a:t>2-21</a:t>
            </a:r>
            <a:r>
              <a:rPr lang="zh-CN" altLang="zh-CN" sz="2800" dirty="0"/>
              <a:t>】用</a:t>
            </a:r>
            <a:r>
              <a:rPr lang="nb-NO" altLang="zh-CN" sz="2800" dirty="0"/>
              <a:t>lambda</a:t>
            </a:r>
            <a:r>
              <a:rPr lang="zh-CN" altLang="zh-CN" sz="2800" dirty="0"/>
              <a:t>表达式，求三个数的和</a:t>
            </a:r>
            <a:r>
              <a:rPr lang="zh-CN" altLang="zh-CN" sz="2800" dirty="0" smtClean="0"/>
              <a:t>。</a:t>
            </a:r>
            <a:endParaRPr lang="zh-CN" altLang="en-US" sz="28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4176464" cy="3030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941168"/>
            <a:ext cx="2687128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131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zh-CN" altLang="zh-CN" sz="2800" dirty="0"/>
              <a:t>（</a:t>
            </a:r>
            <a:r>
              <a:rPr lang="en-US" altLang="zh-CN" sz="2800" dirty="0"/>
              <a:t>2</a:t>
            </a:r>
            <a:r>
              <a:rPr lang="zh-CN" altLang="zh-CN" sz="2800" dirty="0"/>
              <a:t>）</a:t>
            </a:r>
            <a:r>
              <a:rPr lang="en-US" altLang="zh-CN" sz="2800" dirty="0"/>
              <a:t> find()</a:t>
            </a:r>
            <a:r>
              <a:rPr lang="zh-CN" altLang="zh-CN" sz="2800" dirty="0"/>
              <a:t>方法</a:t>
            </a:r>
          </a:p>
          <a:p>
            <a:pPr marL="0" indent="0">
              <a:buNone/>
            </a:pPr>
            <a:r>
              <a:rPr lang="en-US" altLang="zh-CN" sz="2800" dirty="0" smtClean="0"/>
              <a:t>        find</a:t>
            </a:r>
            <a:r>
              <a:rPr lang="en-US" altLang="zh-CN" sz="2800" dirty="0"/>
              <a:t>()</a:t>
            </a:r>
            <a:r>
              <a:rPr lang="zh-CN" altLang="zh-CN" sz="2800" dirty="0"/>
              <a:t>方法可以查找字符子串在原字符串中首次出现的位置，如果没有找到，则返回</a:t>
            </a:r>
            <a:r>
              <a:rPr lang="en-US" altLang="zh-CN" sz="2800" dirty="0"/>
              <a:t>-1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zh-CN" altLang="zh-CN" sz="2800" dirty="0"/>
              <a:t>例如：</a:t>
            </a:r>
          </a:p>
          <a:p>
            <a:pPr marL="0" indent="0">
              <a:buNone/>
            </a:pPr>
            <a:r>
              <a:rPr lang="en-US" altLang="zh-CN" sz="2800" dirty="0"/>
              <a:t>       </a:t>
            </a:r>
            <a:r>
              <a:rPr lang="en-US" altLang="zh-CN" sz="2800" dirty="0" smtClean="0"/>
              <a:t>	&gt;&gt;&gt; </a:t>
            </a:r>
            <a:r>
              <a:rPr lang="en-US" altLang="zh-CN" sz="2800" dirty="0"/>
              <a:t>s = “</a:t>
            </a:r>
            <a:r>
              <a:rPr lang="en-US" altLang="zh-CN" sz="2800" dirty="0" err="1"/>
              <a:t>ABCDE12345</a:t>
            </a:r>
            <a:r>
              <a:rPr lang="en-US" altLang="zh-CN" sz="2800" dirty="0"/>
              <a:t>”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	&gt;&gt;&gt; </a:t>
            </a:r>
            <a:r>
              <a:rPr lang="en-US" altLang="zh-CN" sz="2800" dirty="0" err="1"/>
              <a:t>s.find</a:t>
            </a:r>
            <a:r>
              <a:rPr lang="en-US" altLang="zh-CN" sz="2800" dirty="0"/>
              <a:t>(“CD</a:t>
            </a:r>
            <a:r>
              <a:rPr lang="en-US" altLang="zh-CN" sz="2800" dirty="0" smtClean="0"/>
              <a:t>”)</a:t>
            </a:r>
          </a:p>
          <a:p>
            <a:pPr marL="0" indent="0">
              <a:buNone/>
            </a:pPr>
            <a:r>
              <a:rPr lang="zh-CN" altLang="zh-CN" sz="2800" dirty="0" smtClean="0"/>
              <a:t> </a:t>
            </a:r>
            <a:r>
              <a:rPr lang="en-US" altLang="zh-CN" sz="2800" dirty="0" smtClean="0"/>
              <a:t>                  </a:t>
            </a:r>
            <a:r>
              <a:rPr lang="en-US" altLang="zh-CN" sz="2800" dirty="0"/>
              <a:t>2</a:t>
            </a:r>
            <a:endParaRPr lang="zh-CN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zh-CN" altLang="zh-CN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848324"/>
            <a:ext cx="5362326" cy="538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075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852936"/>
            <a:ext cx="8229600" cy="1143000"/>
          </a:xfrm>
          <a:ln w="50800">
            <a:solidFill>
              <a:srgbClr val="00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n-US" altLang="zh-CN" b="1" dirty="0" smtClean="0"/>
              <a:t>2.6  </a:t>
            </a:r>
            <a:r>
              <a:rPr lang="zh-CN" altLang="en-US" b="1" dirty="0" smtClean="0"/>
              <a:t>案例精选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9818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zh-CN" altLang="zh-CN" sz="3200" dirty="0"/>
              <a:t>【例</a:t>
            </a:r>
            <a:r>
              <a:rPr lang="nb-NO" altLang="zh-CN" sz="3200" dirty="0"/>
              <a:t>2-22</a:t>
            </a:r>
            <a:r>
              <a:rPr lang="zh-CN" altLang="zh-CN" sz="3200" dirty="0"/>
              <a:t>】 求</a:t>
            </a:r>
            <a:r>
              <a:rPr lang="nb-NO" altLang="zh-CN" sz="3200" dirty="0"/>
              <a:t>50</a:t>
            </a:r>
            <a:r>
              <a:rPr lang="zh-CN" altLang="zh-CN" sz="3200" dirty="0"/>
              <a:t>以内能被</a:t>
            </a:r>
            <a:r>
              <a:rPr lang="nb-NO" altLang="zh-CN" sz="3200" dirty="0"/>
              <a:t>7</a:t>
            </a:r>
            <a:r>
              <a:rPr lang="zh-CN" altLang="zh-CN" sz="3200" dirty="0"/>
              <a:t>整除，但不能同时被</a:t>
            </a:r>
            <a:r>
              <a:rPr lang="nb-NO" altLang="zh-CN" sz="3200" dirty="0"/>
              <a:t>5</a:t>
            </a:r>
            <a:r>
              <a:rPr lang="zh-CN" altLang="zh-CN" sz="3200" dirty="0"/>
              <a:t>整除的所有整数</a:t>
            </a:r>
            <a:r>
              <a:rPr lang="zh-CN" altLang="zh-CN" sz="3200" dirty="0" smtClean="0"/>
              <a:t>。</a:t>
            </a:r>
            <a:endParaRPr lang="zh-CN" altLang="en-US" sz="32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4710632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33056"/>
            <a:ext cx="2376264" cy="2475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983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642194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zh-CN" sz="2800" dirty="0"/>
              <a:t>【例</a:t>
            </a:r>
            <a:r>
              <a:rPr lang="nb-NO" altLang="zh-CN" sz="2800" dirty="0"/>
              <a:t>2-23</a:t>
            </a:r>
            <a:r>
              <a:rPr lang="zh-CN" altLang="zh-CN" sz="2800" dirty="0"/>
              <a:t>】如果一个</a:t>
            </a:r>
            <a:r>
              <a:rPr lang="nb-NO" altLang="zh-CN" sz="2800" dirty="0"/>
              <a:t>3</a:t>
            </a:r>
            <a:r>
              <a:rPr lang="zh-CN" altLang="zh-CN" sz="2800" dirty="0"/>
              <a:t>位数的各位数字的立方和等于该数自身，则该数称为“水仙花数”。例如，</a:t>
            </a:r>
            <a:r>
              <a:rPr lang="nb-NO" altLang="zh-CN" sz="2800" dirty="0"/>
              <a:t>153 = 1</a:t>
            </a:r>
            <a:r>
              <a:rPr lang="nb-NO" altLang="zh-CN" sz="2800" baseline="30000" dirty="0"/>
              <a:t>3</a:t>
            </a:r>
            <a:r>
              <a:rPr lang="nb-NO" altLang="zh-CN" sz="2800" dirty="0"/>
              <a:t> + 5</a:t>
            </a:r>
            <a:r>
              <a:rPr lang="nb-NO" altLang="zh-CN" sz="2800" baseline="30000" dirty="0"/>
              <a:t>3</a:t>
            </a:r>
            <a:r>
              <a:rPr lang="nb-NO" altLang="zh-CN" sz="2800" dirty="0"/>
              <a:t> + 3</a:t>
            </a:r>
            <a:r>
              <a:rPr lang="nb-NO" altLang="zh-CN" sz="2800" baseline="30000" dirty="0"/>
              <a:t>3</a:t>
            </a:r>
            <a:r>
              <a:rPr lang="zh-CN" altLang="zh-CN" sz="2800" dirty="0"/>
              <a:t>，所以</a:t>
            </a:r>
            <a:r>
              <a:rPr lang="nb-NO" altLang="zh-CN" sz="2800" dirty="0"/>
              <a:t>153</a:t>
            </a:r>
            <a:r>
              <a:rPr lang="zh-CN" altLang="zh-CN" sz="2800" dirty="0"/>
              <a:t>是一个水仙花数</a:t>
            </a:r>
            <a:r>
              <a:rPr lang="zh-CN" altLang="zh-CN" sz="2800" dirty="0" smtClean="0"/>
              <a:t>。求</a:t>
            </a:r>
            <a:r>
              <a:rPr lang="nb-NO" altLang="zh-CN" sz="2800" dirty="0"/>
              <a:t>100</a:t>
            </a:r>
            <a:r>
              <a:rPr lang="zh-CN" altLang="zh-CN" sz="2800" dirty="0"/>
              <a:t>～</a:t>
            </a:r>
            <a:r>
              <a:rPr lang="nb-NO" altLang="zh-CN" sz="2800" dirty="0"/>
              <a:t>1000</a:t>
            </a:r>
            <a:r>
              <a:rPr lang="zh-CN" altLang="zh-CN" sz="2800" dirty="0"/>
              <a:t>以内所有“水仙花数”。</a:t>
            </a:r>
            <a:br>
              <a:rPr lang="zh-CN" altLang="zh-CN" sz="2800" dirty="0"/>
            </a:br>
            <a:endParaRPr lang="zh-CN" altLang="en-US" sz="28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8309976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5077497"/>
            <a:ext cx="2376264" cy="176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71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zh-CN" sz="2800" dirty="0"/>
              <a:t>【例</a:t>
            </a:r>
            <a:r>
              <a:rPr lang="nb-NO" altLang="zh-CN" sz="2800" dirty="0"/>
              <a:t>2-24</a:t>
            </a:r>
            <a:r>
              <a:rPr lang="zh-CN" altLang="zh-CN" sz="2800" dirty="0"/>
              <a:t>】设有一份某地连续</a:t>
            </a:r>
            <a:r>
              <a:rPr lang="nb-NO" altLang="zh-CN" sz="2800" dirty="0"/>
              <a:t>10</a:t>
            </a:r>
            <a:r>
              <a:rPr lang="zh-CN" altLang="zh-CN" sz="2800" dirty="0"/>
              <a:t>年内</a:t>
            </a:r>
            <a:r>
              <a:rPr lang="nb-NO" altLang="zh-CN" sz="2800" dirty="0"/>
              <a:t>6</a:t>
            </a:r>
            <a:r>
              <a:rPr lang="zh-CN" altLang="zh-CN" sz="2800" dirty="0"/>
              <a:t>月</a:t>
            </a:r>
            <a:r>
              <a:rPr lang="nb-NO" altLang="zh-CN" sz="2800" dirty="0"/>
              <a:t>1</a:t>
            </a:r>
            <a:r>
              <a:rPr lang="zh-CN" altLang="zh-CN" sz="2800" dirty="0"/>
              <a:t>日的气温记录，其数据为（</a:t>
            </a:r>
            <a:r>
              <a:rPr lang="nb-NO" altLang="zh-CN" sz="2800" baseline="30000" dirty="0"/>
              <a:t>0</a:t>
            </a:r>
            <a:r>
              <a:rPr lang="nb-NO" altLang="zh-CN" sz="2800" dirty="0"/>
              <a:t>C</a:t>
            </a:r>
            <a:r>
              <a:rPr lang="zh-CN" altLang="zh-CN" sz="2800" dirty="0"/>
              <a:t>）：</a:t>
            </a:r>
            <a:r>
              <a:rPr lang="nb-NO" altLang="zh-CN" sz="2800" dirty="0"/>
              <a:t>31</a:t>
            </a:r>
            <a:r>
              <a:rPr lang="zh-CN" altLang="zh-CN" sz="2800" dirty="0"/>
              <a:t>、</a:t>
            </a:r>
            <a:r>
              <a:rPr lang="nb-NO" altLang="zh-CN" sz="2800" dirty="0"/>
              <a:t>30</a:t>
            </a:r>
            <a:r>
              <a:rPr lang="zh-CN" altLang="zh-CN" sz="2800" dirty="0"/>
              <a:t>、</a:t>
            </a:r>
            <a:r>
              <a:rPr lang="nb-NO" altLang="zh-CN" sz="2800" dirty="0"/>
              <a:t>33</a:t>
            </a:r>
            <a:r>
              <a:rPr lang="zh-CN" altLang="zh-CN" sz="2800" dirty="0"/>
              <a:t>、</a:t>
            </a:r>
            <a:r>
              <a:rPr lang="nb-NO" altLang="zh-CN" sz="2800" dirty="0"/>
              <a:t>31</a:t>
            </a:r>
            <a:r>
              <a:rPr lang="zh-CN" altLang="zh-CN" sz="2800" dirty="0"/>
              <a:t>、</a:t>
            </a:r>
            <a:r>
              <a:rPr lang="nb-NO" altLang="zh-CN" sz="2800" dirty="0"/>
              <a:t>28</a:t>
            </a:r>
            <a:r>
              <a:rPr lang="zh-CN" altLang="zh-CN" sz="2800" dirty="0"/>
              <a:t>、</a:t>
            </a:r>
            <a:r>
              <a:rPr lang="nb-NO" altLang="zh-CN" sz="2800" dirty="0"/>
              <a:t>32</a:t>
            </a:r>
            <a:r>
              <a:rPr lang="zh-CN" altLang="zh-CN" sz="2800" dirty="0"/>
              <a:t>、</a:t>
            </a:r>
            <a:r>
              <a:rPr lang="nb-NO" altLang="zh-CN" sz="2800" dirty="0"/>
              <a:t>29</a:t>
            </a:r>
            <a:r>
              <a:rPr lang="zh-CN" altLang="zh-CN" sz="2800" dirty="0"/>
              <a:t>、</a:t>
            </a:r>
            <a:r>
              <a:rPr lang="nb-NO" altLang="zh-CN" sz="2800" dirty="0"/>
              <a:t>33</a:t>
            </a:r>
            <a:r>
              <a:rPr lang="zh-CN" altLang="zh-CN" sz="2800" dirty="0"/>
              <a:t>、</a:t>
            </a:r>
            <a:r>
              <a:rPr lang="nb-NO" altLang="zh-CN" sz="2800" dirty="0"/>
              <a:t>35</a:t>
            </a:r>
            <a:r>
              <a:rPr lang="zh-CN" altLang="zh-CN" sz="2800" dirty="0"/>
              <a:t>、</a:t>
            </a:r>
            <a:r>
              <a:rPr lang="nb-NO" altLang="zh-CN" sz="2800" dirty="0"/>
              <a:t>31</a:t>
            </a:r>
            <a:r>
              <a:rPr lang="zh-CN" altLang="zh-CN" sz="2800" dirty="0"/>
              <a:t>，试计算其平均气温</a:t>
            </a:r>
            <a:r>
              <a:rPr lang="zh-CN" altLang="zh-CN" sz="2800" dirty="0" smtClean="0"/>
              <a:t>。</a:t>
            </a:r>
            <a:endParaRPr lang="zh-CN" altLang="en-US" sz="2800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5196332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229200"/>
            <a:ext cx="3484915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381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zh-CN" sz="2800" dirty="0"/>
              <a:t>【例</a:t>
            </a:r>
            <a:r>
              <a:rPr lang="nb-NO" altLang="zh-CN" sz="2800" dirty="0"/>
              <a:t>2-25</a:t>
            </a:r>
            <a:r>
              <a:rPr lang="zh-CN" altLang="zh-CN" sz="2800" dirty="0"/>
              <a:t>】鸡兔同笼问题。鸡和兔在一个笼子里，从上面数，有</a:t>
            </a:r>
            <a:r>
              <a:rPr lang="nb-NO" altLang="zh-CN" sz="2800" dirty="0"/>
              <a:t>35</a:t>
            </a:r>
            <a:r>
              <a:rPr lang="zh-CN" altLang="zh-CN" sz="2800" dirty="0"/>
              <a:t>个头；从下面数，有</a:t>
            </a:r>
            <a:r>
              <a:rPr lang="nb-NO" altLang="zh-CN" sz="2800" dirty="0"/>
              <a:t>94</a:t>
            </a:r>
            <a:r>
              <a:rPr lang="zh-CN" altLang="zh-CN" sz="2800" dirty="0"/>
              <a:t>只脚。问笼中鸡和兔各有多少只</a:t>
            </a:r>
            <a:r>
              <a:rPr lang="zh-CN" altLang="zh-CN" sz="2800" dirty="0" smtClean="0"/>
              <a:t>？</a:t>
            </a:r>
            <a:endParaRPr lang="zh-CN" altLang="en-US" sz="2800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6672056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45224"/>
            <a:ext cx="4494071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551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例</a:t>
            </a:r>
            <a:r>
              <a:rPr lang="en-US" altLang="zh-CN" sz="2400" dirty="0"/>
              <a:t>2-26】</a:t>
            </a:r>
            <a:r>
              <a:rPr lang="zh-CN" altLang="en-US" sz="2400" dirty="0"/>
              <a:t>百钱买百鸡问题。公鸡</a:t>
            </a:r>
            <a:r>
              <a:rPr lang="en-US" altLang="zh-CN" sz="2400" dirty="0"/>
              <a:t>5</a:t>
            </a:r>
            <a:r>
              <a:rPr lang="zh-CN" altLang="en-US" sz="2400" dirty="0"/>
              <a:t>文钱一只，母鸡</a:t>
            </a:r>
            <a:r>
              <a:rPr lang="en-US" altLang="zh-CN" sz="2400" dirty="0"/>
              <a:t>3</a:t>
            </a:r>
            <a:r>
              <a:rPr lang="zh-CN" altLang="en-US" sz="2400" dirty="0"/>
              <a:t>文钱一只，小鸡</a:t>
            </a:r>
            <a:r>
              <a:rPr lang="en-US" altLang="zh-CN" sz="2400" dirty="0"/>
              <a:t>3</a:t>
            </a:r>
            <a:r>
              <a:rPr lang="zh-CN" altLang="en-US" sz="2400" dirty="0"/>
              <a:t>只一文钱，用</a:t>
            </a:r>
            <a:r>
              <a:rPr lang="en-US" altLang="zh-CN" sz="2400" dirty="0"/>
              <a:t>100</a:t>
            </a:r>
            <a:r>
              <a:rPr lang="zh-CN" altLang="en-US" sz="2400" dirty="0"/>
              <a:t>文钱买</a:t>
            </a:r>
            <a:r>
              <a:rPr lang="en-US" altLang="zh-CN" sz="2400" dirty="0"/>
              <a:t>100</a:t>
            </a:r>
            <a:r>
              <a:rPr lang="zh-CN" altLang="en-US" sz="2400" dirty="0"/>
              <a:t>只鸡，如何买？</a:t>
            </a:r>
          </a:p>
          <a:p>
            <a:pPr marL="0" indent="0">
              <a:buNone/>
            </a:pPr>
            <a:r>
              <a:rPr lang="zh-CN" altLang="en-US" sz="2800" dirty="0"/>
              <a:t>    </a:t>
            </a:r>
            <a:r>
              <a:rPr lang="zh-CN" altLang="en-US" sz="2400" dirty="0"/>
              <a:t>设公鸡</a:t>
            </a:r>
            <a:r>
              <a:rPr lang="en-US" altLang="zh-CN" sz="2400" dirty="0"/>
              <a:t>x</a:t>
            </a:r>
            <a:r>
              <a:rPr lang="zh-CN" altLang="en-US" sz="2400" dirty="0"/>
              <a:t>只，母鸡</a:t>
            </a:r>
            <a:r>
              <a:rPr lang="en-US" altLang="zh-CN" sz="2400" dirty="0"/>
              <a:t>y</a:t>
            </a:r>
            <a:r>
              <a:rPr lang="zh-CN" altLang="en-US" sz="2400" dirty="0"/>
              <a:t>只，小鸡</a:t>
            </a:r>
            <a:r>
              <a:rPr lang="en-US" altLang="zh-CN" sz="2400" dirty="0"/>
              <a:t>z</a:t>
            </a:r>
            <a:r>
              <a:rPr lang="zh-CN" altLang="en-US" sz="2400" dirty="0"/>
              <a:t>只，则：</a:t>
            </a:r>
          </a:p>
          <a:p>
            <a:pPr marL="0" indent="0">
              <a:buNone/>
            </a:pPr>
            <a:r>
              <a:rPr lang="zh-CN" altLang="en-US" sz="2400" dirty="0"/>
              <a:t>       </a:t>
            </a:r>
            <a:r>
              <a:rPr lang="en-US" altLang="zh-CN" sz="2400" dirty="0"/>
              <a:t>x + y + z = 100</a:t>
            </a:r>
          </a:p>
          <a:p>
            <a:pPr marL="0" indent="0">
              <a:buNone/>
            </a:pPr>
            <a:r>
              <a:rPr lang="en-US" altLang="zh-CN" sz="2400" dirty="0"/>
              <a:t>       </a:t>
            </a:r>
            <a:r>
              <a:rPr lang="en-US" altLang="zh-CN" sz="2400" dirty="0" err="1"/>
              <a:t>5x</a:t>
            </a:r>
            <a:r>
              <a:rPr lang="en-US" altLang="zh-CN" sz="2400" dirty="0"/>
              <a:t> + </a:t>
            </a:r>
            <a:r>
              <a:rPr lang="en-US" altLang="zh-CN" sz="2400" dirty="0" err="1"/>
              <a:t>3y</a:t>
            </a:r>
            <a:r>
              <a:rPr lang="en-US" altLang="zh-CN" sz="2400" dirty="0"/>
              <a:t> + z/3 =100</a:t>
            </a:r>
          </a:p>
          <a:p>
            <a:pPr marL="0" indent="0">
              <a:buNone/>
            </a:pPr>
            <a:endParaRPr lang="zh-CN" altLang="en-US" sz="2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53" y="2708920"/>
            <a:ext cx="8794642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449978"/>
            <a:ext cx="3416800" cy="1291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022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【</a:t>
            </a:r>
            <a:r>
              <a:rPr lang="zh-CN" altLang="en-US" sz="2400" dirty="0"/>
              <a:t>例</a:t>
            </a:r>
            <a:r>
              <a:rPr lang="en-US" altLang="zh-CN" sz="2400" dirty="0"/>
              <a:t>2-27】</a:t>
            </a:r>
            <a:r>
              <a:rPr lang="zh-CN" altLang="en-US" sz="2400" dirty="0"/>
              <a:t>老汉卖西瓜，第一天卖西瓜总数的一半多一个，第二天卖剩下的一半多一个，以后每天都是卖前一天剩下的一半多一个，到第</a:t>
            </a:r>
            <a:r>
              <a:rPr lang="en-US" altLang="zh-CN" sz="2400" dirty="0"/>
              <a:t>10</a:t>
            </a:r>
            <a:r>
              <a:rPr lang="zh-CN" altLang="en-US" sz="2400" dirty="0"/>
              <a:t>天只剩下一个。求西瓜总数是多少？</a:t>
            </a:r>
          </a:p>
          <a:p>
            <a:pPr marL="0" indent="0">
              <a:buNone/>
            </a:pPr>
            <a:r>
              <a:rPr lang="zh-CN" altLang="en-US" sz="2400" dirty="0"/>
              <a:t>    算法分析：设共有</a:t>
            </a:r>
            <a:r>
              <a:rPr lang="en-US" altLang="zh-CN" sz="2400" dirty="0"/>
              <a:t>x</a:t>
            </a:r>
            <a:r>
              <a:rPr lang="zh-CN" altLang="en-US" sz="2400" dirty="0"/>
              <a:t>个西瓜，卖一半多一个后，还剩下</a:t>
            </a:r>
            <a:r>
              <a:rPr lang="en-US" altLang="zh-CN" sz="2400" dirty="0"/>
              <a:t>x/2 - 1</a:t>
            </a:r>
            <a:r>
              <a:rPr lang="zh-CN" altLang="en-US" sz="2400" dirty="0"/>
              <a:t>个，所以，每天的西瓜数可以用迭代表示： </a:t>
            </a:r>
            <a:r>
              <a:rPr lang="en-US" altLang="zh-CN" sz="2400" dirty="0" err="1"/>
              <a:t>xn</a:t>
            </a:r>
            <a:r>
              <a:rPr lang="en-US" altLang="zh-CN" sz="2400" dirty="0"/>
              <a:t> = (</a:t>
            </a:r>
            <a:r>
              <a:rPr lang="en-US" altLang="zh-CN" sz="2400" dirty="0" err="1"/>
              <a:t>xn+1</a:t>
            </a:r>
            <a:r>
              <a:rPr lang="en-US" altLang="zh-CN" sz="2400" dirty="0"/>
              <a:t> + 1) * 2</a:t>
            </a:r>
            <a:r>
              <a:rPr lang="zh-CN" altLang="en-US" sz="2400" dirty="0"/>
              <a:t>。且在卖了</a:t>
            </a:r>
            <a:r>
              <a:rPr lang="en-US" altLang="zh-CN" sz="2400" dirty="0"/>
              <a:t>9</a:t>
            </a:r>
            <a:r>
              <a:rPr lang="zh-CN" altLang="en-US" sz="2400" dirty="0"/>
              <a:t>天之后（第</a:t>
            </a:r>
            <a:r>
              <a:rPr lang="en-US" altLang="zh-CN" sz="2400" dirty="0"/>
              <a:t>10</a:t>
            </a:r>
            <a:r>
              <a:rPr lang="zh-CN" altLang="en-US" sz="2400" dirty="0"/>
              <a:t>天），</a:t>
            </a:r>
            <a:r>
              <a:rPr lang="en-US" altLang="zh-CN" sz="2400" dirty="0"/>
              <a:t>x = 1</a:t>
            </a:r>
            <a:r>
              <a:rPr lang="zh-CN" altLang="en-US" sz="2400" dirty="0"/>
              <a:t>。这是可以用循环来处理的迭代问题。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3140968"/>
            <a:ext cx="4082331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500" y="6021288"/>
            <a:ext cx="3044103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704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-1173"/>
            <a:ext cx="8229600" cy="2088232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/>
              <a:t>【</a:t>
            </a:r>
            <a:r>
              <a:rPr lang="zh-CN" altLang="en-US" sz="2400" dirty="0"/>
              <a:t>例</a:t>
            </a:r>
            <a:r>
              <a:rPr lang="en-US" altLang="zh-CN" sz="2400" dirty="0" err="1"/>
              <a:t>2-28】for</a:t>
            </a:r>
            <a:r>
              <a:rPr lang="zh-CN" altLang="en-US" sz="2400" dirty="0"/>
              <a:t>循环语句的应用示例：</a:t>
            </a:r>
            <a:br>
              <a:rPr lang="zh-CN" altLang="en-US" sz="2400" dirty="0"/>
            </a:b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）使用序列迭代法，显示列表</a:t>
            </a:r>
            <a:r>
              <a:rPr lang="en-US" altLang="zh-CN" sz="2400" dirty="0"/>
              <a:t>[‘xyz’, ‘book’, ‘hello’]</a:t>
            </a:r>
            <a:r>
              <a:rPr lang="zh-CN" altLang="en-US" sz="2400" dirty="0"/>
              <a:t>。</a:t>
            </a:r>
            <a:br>
              <a:rPr lang="zh-CN" altLang="en-US" sz="2400" dirty="0"/>
            </a:b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）使用序列索引迭代法，显示列表</a:t>
            </a:r>
            <a:r>
              <a:rPr lang="en-US" altLang="zh-CN" sz="2400" dirty="0"/>
              <a:t>[‘c++’,‘java’, ‘python’]</a:t>
            </a:r>
            <a:r>
              <a:rPr lang="zh-CN" altLang="en-US" sz="2400" dirty="0"/>
              <a:t>。</a:t>
            </a:r>
            <a:br>
              <a:rPr lang="zh-CN" altLang="en-US" sz="2400" dirty="0"/>
            </a:b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）使用数字迭代法，显示</a:t>
            </a:r>
            <a:r>
              <a:rPr lang="en-US" altLang="zh-CN" sz="2400" dirty="0"/>
              <a:t>5</a:t>
            </a:r>
            <a:r>
              <a:rPr lang="zh-CN" altLang="en-US" sz="2400" dirty="0"/>
              <a:t>个数字。</a:t>
            </a:r>
            <a:br>
              <a:rPr lang="zh-CN" altLang="en-US" sz="2400" dirty="0"/>
            </a:b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4114800" cy="4896544"/>
          </a:xfrm>
          <a:ln w="19050">
            <a:solidFill>
              <a:srgbClr val="000066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编写程序代码如下：</a:t>
            </a:r>
          </a:p>
          <a:p>
            <a:pPr marL="0" indent="0">
              <a:buNone/>
            </a:pPr>
            <a:r>
              <a:rPr lang="en-US" altLang="zh-CN" sz="2400" dirty="0"/>
              <a:t># </a:t>
            </a: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）使用序列迭代法</a:t>
            </a:r>
          </a:p>
          <a:p>
            <a:pPr marL="400050" lvl="1" indent="0">
              <a:buNone/>
            </a:pPr>
            <a:r>
              <a:rPr lang="en-US" altLang="zh-CN" sz="2400" dirty="0" err="1"/>
              <a:t>s1</a:t>
            </a:r>
            <a:r>
              <a:rPr lang="en-US" altLang="zh-CN" sz="2400" dirty="0"/>
              <a:t> = ['xyz', 'book', 'hello']</a:t>
            </a:r>
          </a:p>
          <a:p>
            <a:pPr marL="400050" lvl="1" indent="0">
              <a:buNone/>
            </a:pPr>
            <a:r>
              <a:rPr lang="en-US" altLang="zh-CN" sz="2400" dirty="0"/>
              <a:t>for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in </a:t>
            </a:r>
            <a:r>
              <a:rPr lang="en-US" altLang="zh-CN" sz="2400" dirty="0" err="1"/>
              <a:t>s1</a:t>
            </a:r>
            <a:r>
              <a:rPr lang="en-US" altLang="zh-CN" sz="2400" dirty="0"/>
              <a:t>:</a:t>
            </a:r>
          </a:p>
          <a:p>
            <a:pPr marL="400050" lvl="1" indent="0">
              <a:buNone/>
            </a:pPr>
            <a:r>
              <a:rPr lang="en-US" altLang="zh-CN" sz="2400" dirty="0"/>
              <a:t>	print(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</a:t>
            </a:r>
          </a:p>
          <a:p>
            <a:pPr marL="400050" lvl="1" indent="0">
              <a:buNone/>
            </a:pPr>
            <a:r>
              <a:rPr lang="en-US" altLang="zh-CN" sz="2400" dirty="0"/>
              <a:t>print('\n')</a:t>
            </a:r>
          </a:p>
          <a:p>
            <a:pPr marL="0" indent="0">
              <a:buNone/>
            </a:pPr>
            <a:r>
              <a:rPr lang="en-US" altLang="zh-CN" sz="2400" dirty="0"/>
              <a:t># </a:t>
            </a: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）使用序列索引迭代法</a:t>
            </a:r>
          </a:p>
          <a:p>
            <a:pPr marL="400050" lvl="1" indent="0">
              <a:buNone/>
            </a:pPr>
            <a:r>
              <a:rPr lang="en-US" altLang="zh-CN" sz="2400" dirty="0" err="1"/>
              <a:t>s2</a:t>
            </a:r>
            <a:r>
              <a:rPr lang="en-US" altLang="zh-CN" sz="2400" dirty="0"/>
              <a:t> = ['c++','java', 'python']</a:t>
            </a:r>
          </a:p>
          <a:p>
            <a:pPr marL="400050" lvl="1" indent="0">
              <a:buNone/>
            </a:pPr>
            <a:r>
              <a:rPr lang="en-US" altLang="zh-CN" sz="2400" dirty="0"/>
              <a:t>for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in range( 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s2</a:t>
            </a:r>
            <a:r>
              <a:rPr lang="en-US" altLang="zh-CN" sz="2400" dirty="0"/>
              <a:t>) ):</a:t>
            </a:r>
          </a:p>
          <a:p>
            <a:pPr marL="400050" lvl="1" indent="0">
              <a:buNone/>
            </a:pPr>
            <a:r>
              <a:rPr lang="en-US" altLang="zh-CN" sz="2400" dirty="0"/>
              <a:t>	print(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s2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])</a:t>
            </a:r>
          </a:p>
          <a:p>
            <a:pPr marL="400050" lvl="1" indent="0">
              <a:buNone/>
            </a:pPr>
            <a:r>
              <a:rPr lang="en-US" altLang="zh-CN" sz="2400" dirty="0"/>
              <a:t>print('\n</a:t>
            </a:r>
            <a:r>
              <a:rPr lang="en-US" altLang="zh-CN" sz="2400" dirty="0" smtClean="0"/>
              <a:t>')</a:t>
            </a:r>
            <a:endParaRPr lang="en-US" altLang="zh-CN" sz="24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716016" y="1772816"/>
            <a:ext cx="4114800" cy="2304256"/>
          </a:xfrm>
          <a:prstGeom prst="rect">
            <a:avLst/>
          </a:prstGeom>
          <a:ln w="19050">
            <a:solidFill>
              <a:srgbClr val="000066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/>
              <a:t># </a:t>
            </a: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）使用数字迭代法</a:t>
            </a:r>
          </a:p>
          <a:p>
            <a:pPr marL="400050" lvl="1" indent="0">
              <a:buNone/>
            </a:pPr>
            <a:r>
              <a:rPr lang="en-US" altLang="zh-CN" sz="2400" dirty="0"/>
              <a:t>x = range(5)</a:t>
            </a:r>
          </a:p>
          <a:p>
            <a:pPr marL="400050" lvl="1" indent="0">
              <a:buNone/>
            </a:pPr>
            <a:r>
              <a:rPr lang="en-US" altLang="zh-CN" sz="2400" dirty="0"/>
              <a:t>for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in x:</a:t>
            </a:r>
          </a:p>
          <a:p>
            <a:pPr marL="400050" lvl="1" indent="0">
              <a:buNone/>
            </a:pPr>
            <a:r>
              <a:rPr lang="en-US" altLang="zh-CN" sz="2400" dirty="0"/>
              <a:t>	print(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x[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])</a:t>
            </a:r>
          </a:p>
          <a:p>
            <a:pPr marL="400050" lvl="1" indent="0">
              <a:buNone/>
            </a:pPr>
            <a:r>
              <a:rPr lang="en-US" altLang="zh-CN" sz="2400" dirty="0"/>
              <a:t>print('\n')</a:t>
            </a:r>
          </a:p>
          <a:p>
            <a:pPr marL="0" indent="0">
              <a:buFont typeface="Arial" pitchFamily="34" charset="0"/>
              <a:buNone/>
            </a:pPr>
            <a:endParaRPr lang="en-US" altLang="zh-CN" sz="24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3356992"/>
            <a:ext cx="1628775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04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zh-CN" sz="2800" dirty="0"/>
              <a:t>【例</a:t>
            </a:r>
            <a:r>
              <a:rPr lang="nb-NO" altLang="zh-CN" sz="2800" dirty="0"/>
              <a:t>2-29</a:t>
            </a:r>
            <a:r>
              <a:rPr lang="zh-CN" altLang="zh-CN" sz="2800" dirty="0"/>
              <a:t>】编写计算</a:t>
            </a:r>
            <a:r>
              <a:rPr lang="nb-NO" altLang="zh-CN" sz="2800" dirty="0"/>
              <a:t>n!</a:t>
            </a:r>
            <a:r>
              <a:rPr lang="zh-CN" altLang="zh-CN" sz="2800" dirty="0"/>
              <a:t>的函数</a:t>
            </a:r>
            <a:r>
              <a:rPr lang="zh-CN" altLang="zh-CN" sz="2800" dirty="0" smtClean="0"/>
              <a:t>。</a:t>
            </a:r>
            <a:endParaRPr lang="zh-CN" altLang="en-US" sz="28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    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sz="2600" dirty="0" smtClean="0"/>
          </a:p>
          <a:p>
            <a:pPr marL="0" indent="0">
              <a:buNone/>
            </a:pPr>
            <a:endParaRPr lang="en-US" altLang="zh-CN" sz="2600" dirty="0"/>
          </a:p>
          <a:p>
            <a:pPr marL="0" indent="0">
              <a:buNone/>
            </a:pPr>
            <a:r>
              <a:rPr lang="en-US" altLang="zh-CN" sz="2600" dirty="0" smtClean="0"/>
              <a:t>       </a:t>
            </a:r>
            <a:r>
              <a:rPr lang="zh-CN" altLang="zh-CN" sz="2600" dirty="0" smtClean="0"/>
              <a:t>计算</a:t>
            </a:r>
            <a:r>
              <a:rPr lang="nb-NO" altLang="zh-CN" sz="2600" dirty="0"/>
              <a:t>n!</a:t>
            </a:r>
            <a:r>
              <a:rPr lang="zh-CN" altLang="zh-CN" sz="2600" dirty="0"/>
              <a:t>，应先计算</a:t>
            </a:r>
            <a:r>
              <a:rPr lang="nb-NO" altLang="zh-CN" sz="2600" dirty="0"/>
              <a:t>(n - 1)!</a:t>
            </a:r>
            <a:r>
              <a:rPr lang="zh-CN" altLang="zh-CN" sz="2600" dirty="0"/>
              <a:t>，而计算</a:t>
            </a:r>
            <a:r>
              <a:rPr lang="nb-NO" altLang="zh-CN" sz="2600" dirty="0"/>
              <a:t>(n - 1)!</a:t>
            </a:r>
            <a:r>
              <a:rPr lang="zh-CN" altLang="zh-CN" sz="2600" dirty="0" smtClean="0"/>
              <a:t>，需要</a:t>
            </a:r>
            <a:r>
              <a:rPr lang="zh-CN" altLang="zh-CN" sz="2600" dirty="0"/>
              <a:t>先计算</a:t>
            </a:r>
            <a:r>
              <a:rPr lang="nb-NO" altLang="zh-CN" sz="2600" dirty="0"/>
              <a:t>(n - 2)!</a:t>
            </a:r>
            <a:r>
              <a:rPr lang="zh-CN" altLang="zh-CN" sz="2600" dirty="0"/>
              <a:t>，</a:t>
            </a:r>
            <a:r>
              <a:rPr lang="nb-NO" altLang="zh-CN" sz="2600" dirty="0"/>
              <a:t> ......</a:t>
            </a:r>
            <a:r>
              <a:rPr lang="zh-CN" altLang="zh-CN" sz="2600" dirty="0"/>
              <a:t>，如此递推，直到最后变成计算</a:t>
            </a:r>
            <a:r>
              <a:rPr lang="nb-NO" altLang="zh-CN" sz="2600" dirty="0"/>
              <a:t>1!</a:t>
            </a:r>
            <a:r>
              <a:rPr lang="zh-CN" altLang="zh-CN" sz="2600" dirty="0"/>
              <a:t>的问题。</a:t>
            </a:r>
          </a:p>
          <a:p>
            <a:pPr marL="0" indent="0">
              <a:buNone/>
            </a:pPr>
            <a:r>
              <a:rPr lang="en-US" altLang="zh-CN" sz="2600" dirty="0" smtClean="0"/>
              <a:t>        </a:t>
            </a:r>
            <a:r>
              <a:rPr lang="zh-CN" altLang="zh-CN" sz="2600" dirty="0" smtClean="0"/>
              <a:t>根据</a:t>
            </a:r>
            <a:r>
              <a:rPr lang="zh-CN" altLang="zh-CN" sz="2600" dirty="0"/>
              <a:t>公式，</a:t>
            </a:r>
            <a:r>
              <a:rPr lang="nb-NO" altLang="zh-CN" sz="2600" dirty="0"/>
              <a:t>1! = 1</a:t>
            </a:r>
            <a:r>
              <a:rPr lang="zh-CN" altLang="zh-CN" sz="2600" dirty="0"/>
              <a:t>，这是本问题的递归终止条件。由终止条件得到</a:t>
            </a:r>
            <a:r>
              <a:rPr lang="nb-NO" altLang="zh-CN" sz="2600" dirty="0"/>
              <a:t>1!</a:t>
            </a:r>
            <a:r>
              <a:rPr lang="zh-CN" altLang="zh-CN" sz="2600" dirty="0"/>
              <a:t>的结果后，再反来依次计算出</a:t>
            </a:r>
            <a:r>
              <a:rPr lang="nb-NO" altLang="zh-CN" sz="2600" dirty="0"/>
              <a:t>2!</a:t>
            </a:r>
            <a:r>
              <a:rPr lang="zh-CN" altLang="zh-CN" sz="2600" dirty="0"/>
              <a:t>，</a:t>
            </a:r>
            <a:r>
              <a:rPr lang="nb-NO" altLang="zh-CN" sz="2600" dirty="0"/>
              <a:t>3!</a:t>
            </a:r>
            <a:r>
              <a:rPr lang="zh-CN" altLang="zh-CN" sz="2600" dirty="0"/>
              <a:t>，</a:t>
            </a:r>
            <a:r>
              <a:rPr lang="nb-NO" altLang="zh-CN" sz="2600" dirty="0"/>
              <a:t>......</a:t>
            </a:r>
            <a:r>
              <a:rPr lang="zh-CN" altLang="zh-CN" sz="2600" dirty="0"/>
              <a:t>，直到最后计算出</a:t>
            </a:r>
            <a:r>
              <a:rPr lang="nb-NO" altLang="zh-CN" sz="2600" dirty="0"/>
              <a:t>n!</a:t>
            </a:r>
            <a:r>
              <a:rPr lang="zh-CN" altLang="zh-CN" sz="2600" dirty="0"/>
              <a:t>。</a:t>
            </a:r>
          </a:p>
          <a:p>
            <a:pPr marL="0" indent="0">
              <a:buNone/>
            </a:pPr>
            <a:r>
              <a:rPr lang="en-US" altLang="zh-CN" sz="2600" dirty="0" smtClean="0"/>
              <a:t>        </a:t>
            </a:r>
            <a:r>
              <a:rPr lang="zh-CN" altLang="zh-CN" sz="2600" dirty="0" smtClean="0"/>
              <a:t>设</a:t>
            </a:r>
            <a:r>
              <a:rPr lang="zh-CN" altLang="zh-CN" sz="2600" dirty="0"/>
              <a:t>计算</a:t>
            </a:r>
            <a:r>
              <a:rPr lang="nb-NO" altLang="zh-CN" sz="2600" dirty="0"/>
              <a:t>n!</a:t>
            </a:r>
            <a:r>
              <a:rPr lang="zh-CN" altLang="zh-CN" sz="2600" dirty="0"/>
              <a:t>的函数为</a:t>
            </a:r>
            <a:r>
              <a:rPr lang="nb-NO" altLang="zh-CN" sz="2600" dirty="0"/>
              <a:t>fun(n)</a:t>
            </a:r>
            <a:r>
              <a:rPr lang="zh-CN" altLang="zh-CN" sz="2600" dirty="0"/>
              <a:t>，当</a:t>
            </a:r>
            <a:r>
              <a:rPr lang="nb-NO" altLang="zh-CN" sz="2600" dirty="0"/>
              <a:t>n&gt;1</a:t>
            </a:r>
            <a:r>
              <a:rPr lang="zh-CN" altLang="zh-CN" sz="2600" dirty="0"/>
              <a:t>时，</a:t>
            </a:r>
            <a:r>
              <a:rPr lang="nb-NO" altLang="zh-CN" sz="2600" dirty="0"/>
              <a:t>fun(n) = n * fun(n-1)</a:t>
            </a:r>
            <a:r>
              <a:rPr lang="zh-CN" altLang="zh-CN" sz="2600" dirty="0"/>
              <a:t>。即在</a:t>
            </a:r>
            <a:r>
              <a:rPr lang="nb-NO" altLang="zh-CN" sz="2600" dirty="0"/>
              <a:t>fun(n)</a:t>
            </a:r>
            <a:r>
              <a:rPr lang="zh-CN" altLang="zh-CN" sz="2600" dirty="0"/>
              <a:t>函数体内将递归调用</a:t>
            </a:r>
            <a:r>
              <a:rPr lang="nb-NO" altLang="zh-CN" sz="2600" dirty="0"/>
              <a:t>fun()</a:t>
            </a:r>
            <a:r>
              <a:rPr lang="zh-CN" altLang="zh-CN" sz="2600" dirty="0"/>
              <a:t>自身</a:t>
            </a:r>
            <a:r>
              <a:rPr lang="zh-CN" altLang="zh-CN" sz="2600" dirty="0" smtClean="0"/>
              <a:t>。</a:t>
            </a:r>
            <a:endParaRPr lang="en-US" altLang="zh-CN" sz="2600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5115419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55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8679"/>
            <a:ext cx="4536504" cy="359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066625"/>
            <a:ext cx="3969792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561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zh-CN" altLang="zh-CN" sz="2800" dirty="0" smtClean="0"/>
              <a:t>（</a:t>
            </a:r>
            <a:r>
              <a:rPr lang="en-US" altLang="zh-CN" sz="2800" dirty="0" smtClean="0"/>
              <a:t>3</a:t>
            </a:r>
            <a:r>
              <a:rPr lang="zh-CN" altLang="zh-CN" sz="2800" dirty="0" smtClean="0"/>
              <a:t>）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lower()</a:t>
            </a:r>
            <a:r>
              <a:rPr lang="zh-CN" altLang="zh-CN" sz="2800" dirty="0" smtClean="0"/>
              <a:t>方法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zh-CN" sz="2800" dirty="0"/>
              <a:t> </a:t>
            </a:r>
            <a:r>
              <a:rPr lang="en-US" altLang="zh-CN" sz="2800" dirty="0"/>
              <a:t>lower()</a:t>
            </a:r>
            <a:r>
              <a:rPr lang="zh-CN" altLang="zh-CN" sz="2800" dirty="0"/>
              <a:t>方法可以将字符串中的大写字母转换为小写字母。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zh-CN" sz="2800" dirty="0"/>
              <a:t>例如：</a:t>
            </a:r>
          </a:p>
          <a:p>
            <a:pPr marL="0" indent="0">
              <a:buNone/>
            </a:pPr>
            <a:r>
              <a:rPr lang="en-US" altLang="zh-CN" sz="2800" dirty="0"/>
              <a:t>       </a:t>
            </a:r>
            <a:r>
              <a:rPr lang="en-US" altLang="zh-CN" sz="2800" dirty="0" smtClean="0"/>
              <a:t>	&gt;&gt;&gt; </a:t>
            </a:r>
            <a:r>
              <a:rPr lang="en-US" altLang="zh-CN" sz="2800" dirty="0"/>
              <a:t>s = “</a:t>
            </a:r>
            <a:r>
              <a:rPr lang="en-US" altLang="zh-CN" sz="2800" dirty="0" err="1"/>
              <a:t>ABCDE12345</a:t>
            </a:r>
            <a:r>
              <a:rPr lang="en-US" altLang="zh-CN" sz="2800" dirty="0"/>
              <a:t>”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	</a:t>
            </a:r>
            <a:r>
              <a:rPr lang="en-US" altLang="zh-CN" sz="2800" dirty="0"/>
              <a:t> &gt;&gt;&gt; </a:t>
            </a:r>
            <a:r>
              <a:rPr lang="en-US" altLang="zh-CN" sz="2800" dirty="0" err="1"/>
              <a:t>s1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s.lower</a:t>
            </a:r>
            <a:r>
              <a:rPr lang="en-US" altLang="zh-CN" sz="2800" dirty="0" smtClean="0"/>
              <a:t>()</a:t>
            </a:r>
          </a:p>
          <a:p>
            <a:pPr marL="0" indent="0">
              <a:buNone/>
            </a:pPr>
            <a:r>
              <a:rPr lang="en-US" altLang="zh-CN" sz="2800" dirty="0" smtClean="0"/>
              <a:t>	&gt;&gt;&gt; </a:t>
            </a:r>
            <a:r>
              <a:rPr lang="en-US" altLang="zh-CN" sz="2800" dirty="0" err="1"/>
              <a:t>s1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zh-CN" sz="2800" dirty="0" smtClean="0"/>
              <a:t> </a:t>
            </a:r>
            <a:r>
              <a:rPr lang="en-US" altLang="zh-CN" sz="2800" dirty="0" smtClean="0"/>
              <a:t>                  </a:t>
            </a:r>
            <a:r>
              <a:rPr lang="en-US" altLang="zh-CN" sz="2800" dirty="0" err="1"/>
              <a:t>abcde12345</a:t>
            </a:r>
            <a:endParaRPr lang="zh-CN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zh-CN" altLang="zh-CN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504" y="3789040"/>
            <a:ext cx="2995533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344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800" dirty="0"/>
              <a:t>【</a:t>
            </a:r>
            <a:r>
              <a:rPr lang="zh-CN" altLang="en-US" sz="2800" dirty="0"/>
              <a:t>例</a:t>
            </a:r>
            <a:r>
              <a:rPr lang="en-US" altLang="zh-CN" sz="2800" dirty="0"/>
              <a:t>2-30】</a:t>
            </a:r>
            <a:r>
              <a:rPr lang="zh-CN" altLang="en-US" sz="2800" dirty="0"/>
              <a:t>编写函数，从键盘输入参数</a:t>
            </a:r>
            <a:r>
              <a:rPr lang="en-US" altLang="zh-CN" sz="2800" dirty="0"/>
              <a:t>n</a:t>
            </a:r>
            <a:r>
              <a:rPr lang="zh-CN" altLang="en-US" sz="2800" dirty="0"/>
              <a:t>，计算斐波那契数列中第一个大于</a:t>
            </a:r>
            <a:r>
              <a:rPr lang="en-US" altLang="zh-CN" sz="2800" dirty="0"/>
              <a:t>n</a:t>
            </a:r>
            <a:r>
              <a:rPr lang="zh-CN" altLang="en-US" sz="2800" dirty="0"/>
              <a:t>的项。</a:t>
            </a:r>
            <a:br>
              <a:rPr lang="zh-CN" altLang="en-US" sz="2800" dirty="0"/>
            </a:br>
            <a:r>
              <a:rPr lang="zh-CN" altLang="en-US" sz="2800" dirty="0"/>
              <a:t>斐波那契数列为：</a:t>
            </a:r>
            <a:r>
              <a:rPr lang="en-US" altLang="zh-CN" sz="2800" dirty="0"/>
              <a:t>1</a:t>
            </a:r>
            <a:r>
              <a:rPr lang="zh-CN" altLang="en-US" sz="2800" dirty="0"/>
              <a:t>，</a:t>
            </a:r>
            <a:r>
              <a:rPr lang="en-US" altLang="zh-CN" sz="2800" dirty="0"/>
              <a:t>1</a:t>
            </a:r>
            <a:r>
              <a:rPr lang="zh-CN" altLang="en-US" sz="2800" dirty="0"/>
              <a:t>，</a:t>
            </a:r>
            <a:r>
              <a:rPr lang="en-US" altLang="zh-CN" sz="28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/>
              <a:t>3</a:t>
            </a:r>
            <a:r>
              <a:rPr lang="zh-CN" altLang="en-US" sz="2800" dirty="0"/>
              <a:t>，</a:t>
            </a:r>
            <a:r>
              <a:rPr lang="en-US" altLang="zh-CN" sz="2800" dirty="0"/>
              <a:t>5</a:t>
            </a:r>
            <a:r>
              <a:rPr lang="zh-CN" altLang="en-US" sz="2800" dirty="0"/>
              <a:t>，</a:t>
            </a:r>
            <a:r>
              <a:rPr lang="en-US" altLang="zh-CN" sz="2800" dirty="0"/>
              <a:t>8</a:t>
            </a:r>
            <a:r>
              <a:rPr lang="zh-CN" altLang="en-US" sz="2800" dirty="0"/>
              <a:t>，</a:t>
            </a:r>
            <a:r>
              <a:rPr lang="en-US" altLang="zh-CN" sz="2800" dirty="0"/>
              <a:t>13</a:t>
            </a:r>
            <a:r>
              <a:rPr lang="zh-CN" altLang="en-US" sz="2800" dirty="0"/>
              <a:t>，</a:t>
            </a:r>
            <a:r>
              <a:rPr lang="en-US" altLang="zh-CN" sz="2800" dirty="0"/>
              <a:t>......</a:t>
            </a:r>
            <a:r>
              <a:rPr lang="zh-CN" altLang="en-US" sz="2800" dirty="0"/>
              <a:t>。即从第</a:t>
            </a:r>
            <a:r>
              <a:rPr lang="en-US" altLang="zh-CN" sz="2800" dirty="0"/>
              <a:t>3</a:t>
            </a:r>
            <a:r>
              <a:rPr lang="zh-CN" altLang="en-US" sz="2800" dirty="0"/>
              <a:t>项开始，每一项是前二项之和。</a:t>
            </a:r>
            <a:br>
              <a:rPr lang="zh-CN" altLang="en-US" sz="2800" dirty="0"/>
            </a:br>
            <a:endParaRPr lang="zh-CN" altLang="en-US" sz="2800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4824"/>
            <a:ext cx="4816049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157" y="2681836"/>
            <a:ext cx="4363243" cy="118452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57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-15123"/>
            <a:ext cx="8229600" cy="995851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/>
              <a:t>【</a:t>
            </a:r>
            <a:r>
              <a:rPr lang="zh-CN" altLang="en-US" sz="2800" dirty="0"/>
              <a:t>例</a:t>
            </a:r>
            <a:r>
              <a:rPr lang="en-US" altLang="zh-CN" sz="2800" dirty="0"/>
              <a:t>2-31】</a:t>
            </a:r>
            <a:r>
              <a:rPr lang="zh-CN" altLang="en-US" sz="2800" dirty="0"/>
              <a:t>应用随机函数</a:t>
            </a:r>
            <a:r>
              <a:rPr lang="en-US" altLang="zh-CN" sz="2800" dirty="0"/>
              <a:t>random()</a:t>
            </a:r>
            <a:r>
              <a:rPr lang="zh-CN" altLang="en-US" sz="2800" dirty="0"/>
              <a:t>模拟微信发红包。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9046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zh-CN" sz="2800" dirty="0" smtClean="0"/>
              <a:t>使用</a:t>
            </a:r>
            <a:r>
              <a:rPr lang="zh-CN" altLang="zh-CN" sz="2800" dirty="0"/>
              <a:t>随机函数</a:t>
            </a:r>
            <a:r>
              <a:rPr lang="nb-NO" altLang="zh-CN" sz="2800" dirty="0"/>
              <a:t>random()</a:t>
            </a:r>
            <a:r>
              <a:rPr lang="zh-CN" altLang="zh-CN" sz="2800" dirty="0"/>
              <a:t>需要引用</a:t>
            </a:r>
            <a:r>
              <a:rPr lang="nb-NO" altLang="zh-CN" sz="2800" dirty="0"/>
              <a:t>random</a:t>
            </a:r>
            <a:r>
              <a:rPr lang="zh-CN" altLang="zh-CN" sz="2800" dirty="0"/>
              <a:t>模块。</a:t>
            </a:r>
          </a:p>
          <a:p>
            <a:pPr marL="0" indent="0">
              <a:buNone/>
            </a:pPr>
            <a:r>
              <a:rPr lang="zh-CN" altLang="en-US" sz="2400" dirty="0"/>
              <a:t>编写程序代码如下：</a:t>
            </a:r>
          </a:p>
          <a:p>
            <a:pPr marL="0" indent="0">
              <a:buNone/>
            </a:pPr>
            <a:r>
              <a:rPr lang="en-US" altLang="zh-CN" sz="2400" dirty="0"/>
              <a:t>import random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def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hongbao</a:t>
            </a:r>
            <a:r>
              <a:rPr lang="en-US" altLang="zh-CN" sz="2400" dirty="0"/>
              <a:t>(total, </a:t>
            </a:r>
            <a:r>
              <a:rPr lang="en-US" altLang="zh-CN" sz="2400" dirty="0" err="1"/>
              <a:t>num</a:t>
            </a:r>
            <a:r>
              <a:rPr lang="en-US" altLang="zh-CN" sz="2400" dirty="0"/>
              <a:t>): # </a:t>
            </a:r>
            <a:r>
              <a:rPr lang="zh-CN" altLang="en-US" sz="2400" dirty="0"/>
              <a:t>参数</a:t>
            </a:r>
            <a:r>
              <a:rPr lang="en-US" altLang="zh-CN" sz="2400" dirty="0" err="1"/>
              <a:t>tatal</a:t>
            </a:r>
            <a:r>
              <a:rPr lang="zh-CN" altLang="en-US" sz="2400" dirty="0"/>
              <a:t>为拟发红包总金额，</a:t>
            </a:r>
            <a:r>
              <a:rPr lang="en-US" altLang="zh-CN" sz="2400" dirty="0" err="1"/>
              <a:t>num</a:t>
            </a:r>
            <a:r>
              <a:rPr lang="zh-CN" altLang="en-US" sz="2400" dirty="0"/>
              <a:t>为拟发红包数量</a:t>
            </a:r>
          </a:p>
          <a:p>
            <a:pPr marL="0" indent="0"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each=[]</a:t>
            </a:r>
          </a:p>
          <a:p>
            <a:pPr marL="0" indent="0">
              <a:buNone/>
            </a:pPr>
            <a:r>
              <a:rPr lang="en-US" altLang="zh-CN" sz="2400" dirty="0"/>
              <a:t>	already = 0   # </a:t>
            </a:r>
            <a:r>
              <a:rPr lang="zh-CN" altLang="en-US" sz="2400" dirty="0"/>
              <a:t>存放已发红包总金额</a:t>
            </a:r>
          </a:p>
          <a:p>
            <a:pPr marL="0" indent="0"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for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in range(1, </a:t>
            </a:r>
            <a:r>
              <a:rPr lang="en-US" altLang="zh-CN" sz="2400" dirty="0" err="1"/>
              <a:t>num</a:t>
            </a:r>
            <a:r>
              <a:rPr lang="en-US" altLang="zh-CN" sz="2400" dirty="0"/>
              <a:t>):</a:t>
            </a:r>
          </a:p>
          <a:p>
            <a:pPr marL="0" indent="0">
              <a:buNone/>
            </a:pPr>
            <a:r>
              <a:rPr lang="en-US" altLang="zh-CN" sz="2400" dirty="0"/>
              <a:t>        # </a:t>
            </a:r>
            <a:r>
              <a:rPr lang="zh-CN" altLang="en-US" sz="2400" dirty="0"/>
              <a:t>随机分配红包金额，至少给剩下的人每人留一元钱</a:t>
            </a:r>
          </a:p>
          <a:p>
            <a:pPr marL="0" indent="0">
              <a:buNone/>
            </a:pPr>
            <a:r>
              <a:rPr lang="zh-CN" altLang="en-US" sz="2400" dirty="0"/>
              <a:t>		</a:t>
            </a:r>
            <a:r>
              <a:rPr lang="en-US" altLang="zh-CN" sz="2400" dirty="0"/>
              <a:t>t = </a:t>
            </a:r>
            <a:r>
              <a:rPr lang="en-US" altLang="zh-CN" sz="2400" dirty="0" err="1"/>
              <a:t>random.randint</a:t>
            </a:r>
            <a:r>
              <a:rPr lang="en-US" altLang="zh-CN" sz="2400" dirty="0"/>
              <a:t>(1, (total - already) - (</a:t>
            </a:r>
            <a:r>
              <a:rPr lang="en-US" altLang="zh-CN" sz="2400" dirty="0" err="1"/>
              <a:t>num</a:t>
            </a:r>
            <a:r>
              <a:rPr lang="en-US" altLang="zh-CN" sz="2400" dirty="0"/>
              <a:t> -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))</a:t>
            </a:r>
          </a:p>
          <a:p>
            <a:pPr marL="0" indent="0"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each.append</a:t>
            </a:r>
            <a:r>
              <a:rPr lang="en-US" altLang="zh-CN" sz="2400" dirty="0"/>
              <a:t>(t)</a:t>
            </a:r>
          </a:p>
          <a:p>
            <a:pPr marL="0" indent="0">
              <a:buNone/>
            </a:pPr>
            <a:r>
              <a:rPr lang="en-US" altLang="zh-CN" sz="2400" dirty="0"/>
              <a:t>		already = already + t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each.append</a:t>
            </a:r>
            <a:r>
              <a:rPr lang="en-US" altLang="zh-CN" sz="2400" dirty="0"/>
              <a:t>(total - already) # </a:t>
            </a:r>
            <a:r>
              <a:rPr lang="zh-CN" altLang="en-US" sz="2400" dirty="0"/>
              <a:t>所有剩余的钱发给最后一个人</a:t>
            </a:r>
          </a:p>
          <a:p>
            <a:pPr marL="0" indent="0"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return each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622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if __name__ == '__main__':</a:t>
            </a:r>
          </a:p>
          <a:p>
            <a:pPr marL="0" indent="0">
              <a:buNone/>
            </a:pPr>
            <a:r>
              <a:rPr lang="en-US" altLang="zh-CN" sz="2400" dirty="0"/>
              <a:t>	total = 50  # </a:t>
            </a:r>
            <a:r>
              <a:rPr lang="zh-CN" altLang="en-US" sz="2400" dirty="0"/>
              <a:t>每次发</a:t>
            </a:r>
            <a:r>
              <a:rPr lang="en-US" altLang="zh-CN" sz="2400" dirty="0"/>
              <a:t>50</a:t>
            </a:r>
            <a:r>
              <a:rPr lang="zh-CN" altLang="en-US" sz="2400" dirty="0"/>
              <a:t>元</a:t>
            </a:r>
          </a:p>
          <a:p>
            <a:pPr marL="0" indent="0">
              <a:buNone/>
            </a:pPr>
            <a:r>
              <a:rPr lang="zh-CN" altLang="en-US" sz="2400" dirty="0"/>
              <a:t>	</a:t>
            </a:r>
            <a:r>
              <a:rPr lang="en-US" altLang="zh-CN" sz="2400" dirty="0" err="1"/>
              <a:t>num</a:t>
            </a:r>
            <a:r>
              <a:rPr lang="en-US" altLang="zh-CN" sz="2400" dirty="0"/>
              <a:t> = 5  # </a:t>
            </a:r>
            <a:r>
              <a:rPr lang="zh-CN" altLang="en-US" sz="2400" dirty="0"/>
              <a:t>每次发</a:t>
            </a:r>
            <a:r>
              <a:rPr lang="en-US" altLang="zh-CN" sz="2400" dirty="0"/>
              <a:t>5</a:t>
            </a:r>
            <a:r>
              <a:rPr lang="zh-CN" altLang="en-US" sz="2400" dirty="0"/>
              <a:t>个红包</a:t>
            </a:r>
          </a:p>
          <a:p>
            <a:pPr marL="0" indent="0"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for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in range(10):  # </a:t>
            </a:r>
            <a:r>
              <a:rPr lang="zh-CN" altLang="en-US" sz="2400" dirty="0"/>
              <a:t>模拟发</a:t>
            </a:r>
            <a:r>
              <a:rPr lang="en-US" altLang="zh-CN" sz="2400" dirty="0"/>
              <a:t>10</a:t>
            </a:r>
            <a:r>
              <a:rPr lang="zh-CN" altLang="en-US" sz="2400" dirty="0"/>
              <a:t>次</a:t>
            </a:r>
          </a:p>
          <a:p>
            <a:pPr marL="0" indent="0">
              <a:buNone/>
            </a:pPr>
            <a:r>
              <a:rPr lang="zh-CN" altLang="en-US" sz="2400" dirty="0"/>
              <a:t>		</a:t>
            </a:r>
            <a:r>
              <a:rPr lang="en-US" altLang="zh-CN" sz="2400" dirty="0"/>
              <a:t>each = </a:t>
            </a:r>
            <a:r>
              <a:rPr lang="en-US" altLang="zh-CN" sz="2400" dirty="0" err="1"/>
              <a:t>hongbao</a:t>
            </a:r>
            <a:r>
              <a:rPr lang="en-US" altLang="zh-CN" sz="2400" dirty="0"/>
              <a:t>(total, </a:t>
            </a:r>
            <a:r>
              <a:rPr lang="en-US" altLang="zh-CN" sz="2400" dirty="0" err="1"/>
              <a:t>num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en-US" altLang="zh-CN" sz="2400" dirty="0"/>
              <a:t>		print(each)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068960"/>
            <a:ext cx="3240360" cy="361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56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42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85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00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zh-CN" altLang="zh-CN" sz="2800" dirty="0" smtClean="0"/>
              <a:t>（</a:t>
            </a:r>
            <a:r>
              <a:rPr lang="en-US" altLang="zh-CN" sz="2800" dirty="0" smtClean="0"/>
              <a:t>4</a:t>
            </a:r>
            <a:r>
              <a:rPr lang="zh-CN" altLang="zh-CN" sz="2800" dirty="0" smtClean="0"/>
              <a:t>）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split()</a:t>
            </a:r>
            <a:r>
              <a:rPr lang="zh-CN" altLang="zh-CN" sz="2800" dirty="0" smtClean="0"/>
              <a:t>方法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        </a:t>
            </a:r>
            <a:r>
              <a:rPr lang="en-US" altLang="zh-CN" sz="2800" dirty="0"/>
              <a:t>split()</a:t>
            </a:r>
            <a:r>
              <a:rPr lang="zh-CN" altLang="zh-CN" sz="2800" dirty="0"/>
              <a:t>方法按指定的分隔符将字符串拆分成多个字符子串，返回值为列表。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zh-CN" altLang="zh-CN" sz="2800" dirty="0"/>
              <a:t>例如：</a:t>
            </a:r>
          </a:p>
          <a:p>
            <a:pPr marL="0" indent="0">
              <a:buNone/>
            </a:pPr>
            <a:r>
              <a:rPr lang="en-US" altLang="zh-CN" sz="2800" dirty="0"/>
              <a:t>       </a:t>
            </a:r>
            <a:r>
              <a:rPr lang="en-US" altLang="zh-CN" sz="2800" dirty="0" smtClean="0"/>
              <a:t>	</a:t>
            </a:r>
            <a:r>
              <a:rPr lang="en-US" altLang="zh-CN" sz="2800" dirty="0"/>
              <a:t> &gt;&gt;&gt; s = ‘</a:t>
            </a:r>
            <a:r>
              <a:rPr lang="en-US" altLang="zh-CN" sz="2800" dirty="0" err="1"/>
              <a:t>AB,CD,123,xyz</a:t>
            </a:r>
            <a:r>
              <a:rPr lang="en-US" altLang="zh-CN" sz="2800" dirty="0"/>
              <a:t>’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/>
              <a:t>     </a:t>
            </a:r>
            <a:r>
              <a:rPr lang="en-US" altLang="zh-CN" sz="2800" dirty="0" smtClean="0"/>
              <a:t>	  </a:t>
            </a:r>
            <a:r>
              <a:rPr lang="en-US" altLang="zh-CN" sz="2800" dirty="0"/>
              <a:t>&gt;&gt;&gt; </a:t>
            </a:r>
            <a:r>
              <a:rPr lang="en-US" altLang="zh-CN" sz="2800" dirty="0" err="1"/>
              <a:t>s.split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sep</a:t>
            </a:r>
            <a:r>
              <a:rPr lang="en-US" altLang="zh-CN" sz="2800" dirty="0"/>
              <a:t>=’,’)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/>
              <a:t>       </a:t>
            </a:r>
            <a:r>
              <a:rPr lang="en-US" altLang="zh-CN" sz="2800" dirty="0" smtClean="0"/>
              <a:t>		   </a:t>
            </a:r>
            <a:r>
              <a:rPr lang="en-US" altLang="zh-CN" sz="2800" dirty="0"/>
              <a:t>[‘</a:t>
            </a:r>
            <a:r>
              <a:rPr lang="en-US" altLang="zh-CN" sz="2800" dirty="0" err="1"/>
              <a:t>AB’,’CD’,’123’,’xyz</a:t>
            </a:r>
            <a:r>
              <a:rPr lang="en-US" altLang="zh-CN" sz="2800" dirty="0"/>
              <a:t>’]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zh-CN" altLang="zh-CN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270" y="3789040"/>
            <a:ext cx="2995533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344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507288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zh-CN" altLang="zh-CN" sz="2800" dirty="0" smtClean="0"/>
              <a:t>（</a:t>
            </a:r>
            <a:r>
              <a:rPr lang="en-US" altLang="zh-CN" sz="2800" dirty="0" smtClean="0"/>
              <a:t>5</a:t>
            </a:r>
            <a:r>
              <a:rPr lang="zh-CN" altLang="zh-CN" sz="2800" dirty="0" smtClean="0"/>
              <a:t>）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strip </a:t>
            </a:r>
            <a:r>
              <a:rPr lang="en-US" altLang="zh-CN" sz="2800" dirty="0" smtClean="0"/>
              <a:t>()</a:t>
            </a:r>
            <a:r>
              <a:rPr lang="zh-CN" altLang="zh-CN" sz="2800" dirty="0" smtClean="0"/>
              <a:t>方法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zh-CN" sz="2800" dirty="0"/>
              <a:t> </a:t>
            </a:r>
            <a:r>
              <a:rPr lang="en-US" altLang="zh-CN" sz="2800" dirty="0"/>
              <a:t> strip() </a:t>
            </a:r>
            <a:r>
              <a:rPr lang="zh-CN" altLang="zh-CN" sz="2800" dirty="0"/>
              <a:t>方法用于删除字符串头尾指定的字符（默认为空格）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zh-CN" sz="2800" dirty="0" smtClean="0"/>
              <a:t>例如</a:t>
            </a:r>
            <a:r>
              <a:rPr lang="zh-CN" altLang="zh-CN" sz="2800" dirty="0"/>
              <a:t>：</a:t>
            </a:r>
          </a:p>
          <a:p>
            <a:pPr marL="0" indent="0">
              <a:buNone/>
            </a:pPr>
            <a:r>
              <a:rPr lang="en-US" altLang="zh-CN" sz="2800" dirty="0" smtClean="0"/>
              <a:t> </a:t>
            </a:r>
            <a:r>
              <a:rPr lang="en-US" altLang="zh-CN" sz="2800" dirty="0"/>
              <a:t>&gt;&gt;&gt; </a:t>
            </a:r>
            <a:r>
              <a:rPr lang="en-US" altLang="zh-CN" sz="2800" dirty="0" err="1"/>
              <a:t>str</a:t>
            </a:r>
            <a:r>
              <a:rPr lang="en-US" altLang="zh-CN" sz="2800" dirty="0"/>
              <a:t> = "*****this is string example....wow!!!*****"</a:t>
            </a:r>
            <a:r>
              <a:rPr lang="zh-CN" altLang="zh-CN" sz="2800" dirty="0"/>
              <a:t> 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&gt;&gt;&gt; </a:t>
            </a:r>
            <a:r>
              <a:rPr lang="en-US" altLang="zh-CN" sz="2800" dirty="0"/>
              <a:t>print (</a:t>
            </a:r>
            <a:r>
              <a:rPr lang="en-US" altLang="zh-CN" sz="2800" dirty="0" err="1"/>
              <a:t>str.strip</a:t>
            </a:r>
            <a:r>
              <a:rPr lang="en-US" altLang="zh-CN" sz="2800" dirty="0"/>
              <a:t>( '*' ))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       this </a:t>
            </a:r>
            <a:r>
              <a:rPr lang="en-US" altLang="zh-CN" sz="2800" dirty="0"/>
              <a:t>is string example....wow!!!</a:t>
            </a:r>
            <a:endParaRPr lang="zh-CN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zh-CN" altLang="zh-CN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284984"/>
            <a:ext cx="2995533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6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4030</TotalTime>
  <Words>2751</Words>
  <Application>Microsoft Office PowerPoint</Application>
  <PresentationFormat>全屏显示(4:3)</PresentationFormat>
  <Paragraphs>440</Paragraphs>
  <Slides>75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76" baseType="lpstr">
      <vt:lpstr>Office 主题</vt:lpstr>
      <vt:lpstr>第2章  Python语法速览 </vt:lpstr>
      <vt:lpstr>2.1  Python的数据类型</vt:lpstr>
      <vt:lpstr>PowerPoint 演示文稿</vt:lpstr>
      <vt:lpstr>1. 数字类型</vt:lpstr>
      <vt:lpstr>2. 字符串</vt:lpstr>
      <vt:lpstr>PowerPoint 演示文稿</vt:lpstr>
      <vt:lpstr>PowerPoint 演示文稿</vt:lpstr>
      <vt:lpstr>PowerPoint 演示文稿</vt:lpstr>
      <vt:lpstr>PowerPoint 演示文稿</vt:lpstr>
      <vt:lpstr>3. 转义符</vt:lpstr>
      <vt:lpstr>2.2  列表和元组</vt:lpstr>
      <vt:lpstr>2.2.1 列表定义与列表元素</vt:lpstr>
      <vt:lpstr>在IDLE提示符“&gt;&gt;&gt;”后面输入单条Python语句，按【回车】键执行该语句，马上就可以看到执行结果。</vt:lpstr>
      <vt:lpstr>PowerPoint 演示文稿</vt:lpstr>
      <vt:lpstr>PowerPoint 演示文稿</vt:lpstr>
      <vt:lpstr>PowerPoint 演示文稿</vt:lpstr>
      <vt:lpstr>2. 删除元素</vt:lpstr>
      <vt:lpstr>2.2.3  元组</vt:lpstr>
      <vt:lpstr>PowerPoint 演示文稿</vt:lpstr>
      <vt:lpstr>2.3字典和集合</vt:lpstr>
      <vt:lpstr>PowerPoint 演示文稿</vt:lpstr>
      <vt:lpstr>PowerPoint 演示文稿</vt:lpstr>
      <vt:lpstr>PowerPoint 演示文稿</vt:lpstr>
      <vt:lpstr>2.3.2 集合</vt:lpstr>
      <vt:lpstr>PowerPoint 演示文稿</vt:lpstr>
      <vt:lpstr>PowerPoint 演示文稿</vt:lpstr>
      <vt:lpstr>PowerPoint 演示文稿</vt:lpstr>
      <vt:lpstr>PowerPoint 演示文稿</vt:lpstr>
      <vt:lpstr>2.4 程序控制结构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2.4.2  if选择语句</vt:lpstr>
      <vt:lpstr>PowerPoint 演示文稿</vt:lpstr>
      <vt:lpstr>2. 双分支选择结构</vt:lpstr>
      <vt:lpstr>3. 多分支选择结构</vt:lpstr>
      <vt:lpstr>2.4.3 循环语句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while语句</vt:lpstr>
      <vt:lpstr>PowerPoint 演示文稿</vt:lpstr>
      <vt:lpstr>PowerPoint 演示文稿</vt:lpstr>
      <vt:lpstr>2.5  函数</vt:lpstr>
      <vt:lpstr>2.5.1 函数的定义与调用</vt:lpstr>
      <vt:lpstr>PowerPoint 演示文稿</vt:lpstr>
      <vt:lpstr>PowerPoint 演示文稿</vt:lpstr>
      <vt:lpstr>PowerPoint 演示文稿</vt:lpstr>
      <vt:lpstr>PowerPoint 演示文稿</vt:lpstr>
      <vt:lpstr>2.5.2  局部变量与全局变量</vt:lpstr>
      <vt:lpstr>PowerPoint 演示文稿</vt:lpstr>
      <vt:lpstr>2.5.3 常用内置函数</vt:lpstr>
      <vt:lpstr>PowerPoint 演示文稿</vt:lpstr>
      <vt:lpstr>2.5.4  匿名函数lambda</vt:lpstr>
      <vt:lpstr>【例2-21】用lambda表达式，求三个数的和。</vt:lpstr>
      <vt:lpstr>2.6  案例精选</vt:lpstr>
      <vt:lpstr>【例2-22】 求50以内能被7整除，但不能同时被5整除的所有整数。</vt:lpstr>
      <vt:lpstr>【例2-23】如果一个3位数的各位数字的立方和等于该数自身，则该数称为“水仙花数”。例如，153 = 13 + 53 + 33，所以153是一个水仙花数。求100～1000以内所有“水仙花数”。 </vt:lpstr>
      <vt:lpstr>【例2-24】设有一份某地连续10年内6月1日的气温记录，其数据为（0C）：31、30、33、31、28、32、29、33、35、31，试计算其平均气温。</vt:lpstr>
      <vt:lpstr>【例2-25】鸡兔同笼问题。鸡和兔在一个笼子里，从上面数，有35个头；从下面数，有94只脚。问笼中鸡和兔各有多少只？</vt:lpstr>
      <vt:lpstr>PowerPoint 演示文稿</vt:lpstr>
      <vt:lpstr>PowerPoint 演示文稿</vt:lpstr>
      <vt:lpstr>【例2-28】for循环语句的应用示例： （1）使用序列迭代法，显示列表[‘xyz’, ‘book’, ‘hello’]。 （2）使用序列索引迭代法，显示列表[‘c++’,‘java’, ‘python’]。 （3）使用数字迭代法，显示5个数字。 </vt:lpstr>
      <vt:lpstr>【例2-29】编写计算n!的函数。</vt:lpstr>
      <vt:lpstr>PowerPoint 演示文稿</vt:lpstr>
      <vt:lpstr>【例2-30】编写函数，从键盘输入参数n，计算斐波那契数列中第一个大于n的项。 斐波那契数列为：1，1，2，3，5，8，13，......。即从第3项开始，每一项是前二项之和。 </vt:lpstr>
      <vt:lpstr>【例2-31】应用随机函数random()模拟微信发红包。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跨平台移动Web基础知识</dc:title>
  <dc:creator>zsm8</dc:creator>
  <cp:lastModifiedBy>hp480</cp:lastModifiedBy>
  <cp:revision>73</cp:revision>
  <dcterms:created xsi:type="dcterms:W3CDTF">2017-08-15T10:54:24Z</dcterms:created>
  <dcterms:modified xsi:type="dcterms:W3CDTF">2018-09-24T00:56:18Z</dcterms:modified>
</cp:coreProperties>
</file>