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5" r:id="rId5"/>
    <p:sldId id="301" r:id="rId6"/>
    <p:sldId id="267" r:id="rId7"/>
    <p:sldId id="303" r:id="rId8"/>
    <p:sldId id="304" r:id="rId9"/>
    <p:sldId id="305" r:id="rId10"/>
    <p:sldId id="324" r:id="rId11"/>
    <p:sldId id="325" r:id="rId12"/>
    <p:sldId id="326" r:id="rId13"/>
    <p:sldId id="327" r:id="rId14"/>
    <p:sldId id="302" r:id="rId15"/>
    <p:sldId id="328" r:id="rId16"/>
    <p:sldId id="329" r:id="rId17"/>
    <p:sldId id="330" r:id="rId18"/>
    <p:sldId id="259" r:id="rId19"/>
    <p:sldId id="331" r:id="rId20"/>
    <p:sldId id="333" r:id="rId21"/>
    <p:sldId id="260" r:id="rId22"/>
    <p:sldId id="332" r:id="rId23"/>
    <p:sldId id="271" r:id="rId24"/>
    <p:sldId id="262" r:id="rId25"/>
    <p:sldId id="275" r:id="rId26"/>
    <p:sldId id="334" r:id="rId27"/>
    <p:sldId id="276" r:id="rId28"/>
    <p:sldId id="277" r:id="rId29"/>
    <p:sldId id="335" r:id="rId30"/>
    <p:sldId id="336" r:id="rId31"/>
    <p:sldId id="278" r:id="rId32"/>
    <p:sldId id="279" r:id="rId33"/>
    <p:sldId id="307" r:id="rId34"/>
    <p:sldId id="337" r:id="rId35"/>
    <p:sldId id="308" r:id="rId36"/>
    <p:sldId id="309" r:id="rId37"/>
    <p:sldId id="310" r:id="rId38"/>
    <p:sldId id="311" r:id="rId39"/>
    <p:sldId id="312" r:id="rId40"/>
    <p:sldId id="264" r:id="rId41"/>
    <p:sldId id="263" r:id="rId42"/>
    <p:sldId id="261" r:id="rId43"/>
    <p:sldId id="280" r:id="rId44"/>
    <p:sldId id="281" r:id="rId45"/>
    <p:sldId id="282" r:id="rId46"/>
    <p:sldId id="284" r:id="rId47"/>
    <p:sldId id="285" r:id="rId48"/>
    <p:sldId id="313" r:id="rId49"/>
    <p:sldId id="314" r:id="rId50"/>
    <p:sldId id="319" r:id="rId51"/>
    <p:sldId id="315" r:id="rId52"/>
    <p:sldId id="316" r:id="rId53"/>
    <p:sldId id="317" r:id="rId54"/>
    <p:sldId id="338" r:id="rId55"/>
    <p:sldId id="318" r:id="rId56"/>
    <p:sldId id="320" r:id="rId57"/>
    <p:sldId id="321" r:id="rId58"/>
    <p:sldId id="322" r:id="rId59"/>
    <p:sldId id="323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70" autoAdjust="0"/>
  </p:normalViewPr>
  <p:slideViewPr>
    <p:cSldViewPr>
      <p:cViewPr varScale="1">
        <p:scale>
          <a:sx n="60" d="100"/>
          <a:sy n="60" d="100"/>
        </p:scale>
        <p:origin x="-7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DB49D-4D11-4DBF-AD67-617969544111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0CB88-F566-4A8E-8D1A-950D1A55A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6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0CB88-F566-4A8E-8D1A-950D1A55A47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7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python.org/pypi/pip#download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628801"/>
            <a:ext cx="8424936" cy="1971650"/>
          </a:xfrm>
        </p:spPr>
        <p:txBody>
          <a:bodyPr>
            <a:normAutofit/>
          </a:bodyPr>
          <a:lstStyle/>
          <a:p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6700" b="1" dirty="0" smtClean="0">
                <a:latin typeface="隶书" panose="02010509060101010101" pitchFamily="49" charset="-122"/>
                <a:ea typeface="隶书" panose="02010509060101010101" pitchFamily="49" charset="-122"/>
              </a:rPr>
              <a:t>章 类</a:t>
            </a:r>
            <a:r>
              <a:rPr lang="zh-CN" altLang="en-US" sz="6700" b="1" dirty="0">
                <a:latin typeface="隶书" panose="02010509060101010101" pitchFamily="49" charset="-122"/>
                <a:ea typeface="隶书" panose="02010509060101010101" pitchFamily="49" charset="-122"/>
              </a:rPr>
              <a:t>与模块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6. </a:t>
            </a:r>
            <a:r>
              <a:rPr lang="zh-CN" altLang="zh-CN" sz="2800" b="1" dirty="0"/>
              <a:t>析构方法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在</a:t>
            </a:r>
            <a:r>
              <a:rPr lang="en-US" altLang="zh-CN" sz="2800" dirty="0"/>
              <a:t>Python</a:t>
            </a:r>
            <a:r>
              <a:rPr lang="zh-CN" altLang="zh-CN" sz="2800" dirty="0"/>
              <a:t>中，析构方法为 </a:t>
            </a:r>
            <a:r>
              <a:rPr lang="en-US" altLang="zh-CN" sz="2800" dirty="0"/>
              <a:t>_ _del_ _ ( )</a:t>
            </a:r>
            <a:r>
              <a:rPr lang="zh-CN" altLang="zh-CN" sz="2800" dirty="0"/>
              <a:t>，其中开始和结束的下划线是双下划线。析构方法用于释放对象所占用的资源，在</a:t>
            </a:r>
            <a:r>
              <a:rPr lang="en-US" altLang="zh-CN" sz="2800" dirty="0"/>
              <a:t>Python</a:t>
            </a:r>
            <a:r>
              <a:rPr lang="zh-CN" altLang="zh-CN" sz="2800" dirty="0"/>
              <a:t>系统销毁对象之前自动执行。析构方法属于对象，每个对象都有自己的析构方法。如果类中没有定义</a:t>
            </a:r>
            <a:r>
              <a:rPr lang="en-US" altLang="zh-CN" sz="2800" dirty="0"/>
              <a:t>_ _del_ _ ( )</a:t>
            </a:r>
            <a:r>
              <a:rPr lang="zh-CN" altLang="zh-CN" sz="2800" dirty="0"/>
              <a:t>方法，则系统会自动提供默认的析构方法。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08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3-4</a:t>
            </a:r>
            <a:r>
              <a:rPr lang="zh-CN" altLang="zh-CN" sz="2800" dirty="0"/>
              <a:t>】析构方法示例</a:t>
            </a:r>
            <a:r>
              <a:rPr lang="zh-CN" altLang="zh-CN" sz="2800" dirty="0" smtClean="0"/>
              <a:t>。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64053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653136"/>
            <a:ext cx="1944216" cy="1962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64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3.1.2  </a:t>
            </a:r>
            <a:r>
              <a:rPr lang="zh-CN" altLang="zh-CN" sz="3600" b="1" dirty="0"/>
              <a:t>类的</a:t>
            </a:r>
            <a:r>
              <a:rPr lang="zh-CN" altLang="zh-CN" sz="3600" b="1" dirty="0" smtClean="0"/>
              <a:t>继承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1. </a:t>
            </a:r>
            <a:r>
              <a:rPr lang="zh-CN" altLang="zh-CN" sz="2800" b="1" dirty="0"/>
              <a:t>类的单继承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类</a:t>
            </a:r>
            <a:r>
              <a:rPr lang="zh-CN" altLang="zh-CN" sz="2800" dirty="0"/>
              <a:t>的单继承的一般形式为：</a:t>
            </a:r>
          </a:p>
          <a:p>
            <a:pPr marL="0" indent="0">
              <a:buNone/>
            </a:pPr>
            <a:r>
              <a:rPr lang="en-US" altLang="zh-CN" sz="2800" dirty="0"/>
              <a:t> </a:t>
            </a:r>
            <a:r>
              <a:rPr lang="en-US" altLang="zh-CN" sz="2800" dirty="0" smtClean="0"/>
              <a:t>    class </a:t>
            </a:r>
            <a:r>
              <a:rPr lang="zh-CN" altLang="zh-CN" sz="2800" dirty="0"/>
              <a:t>子类名</a:t>
            </a:r>
            <a:r>
              <a:rPr lang="en-US" altLang="zh-CN" sz="2800" dirty="0"/>
              <a:t>(</a:t>
            </a:r>
            <a:r>
              <a:rPr lang="zh-CN" altLang="zh-CN" sz="2800" dirty="0"/>
              <a:t>父类名</a:t>
            </a:r>
            <a:r>
              <a:rPr lang="en-US" altLang="zh-CN" sz="2800" dirty="0"/>
              <a:t>)</a:t>
            </a:r>
            <a:r>
              <a:rPr lang="zh-CN" altLang="zh-CN" sz="2800" dirty="0"/>
              <a:t>：</a:t>
            </a:r>
          </a:p>
          <a:p>
            <a:pPr marL="800100" lvl="2" indent="0">
              <a:buNone/>
            </a:pPr>
            <a:r>
              <a:rPr lang="en-US" altLang="zh-CN" sz="2800" dirty="0"/>
              <a:t>   </a:t>
            </a:r>
            <a:r>
              <a:rPr lang="zh-CN" altLang="zh-CN" sz="2800" dirty="0"/>
              <a:t>子类的类体</a:t>
            </a:r>
            <a:r>
              <a:rPr lang="zh-CN" altLang="zh-CN" sz="2800" dirty="0" smtClean="0"/>
              <a:t>语句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3600" dirty="0"/>
              <a:t> </a:t>
            </a:r>
            <a:r>
              <a:rPr lang="zh-CN" altLang="zh-CN" sz="2800" b="1" dirty="0" smtClean="0"/>
              <a:t>【例</a:t>
            </a:r>
            <a:r>
              <a:rPr lang="en-US" altLang="zh-CN" sz="2800" b="1" dirty="0"/>
              <a:t>3-5</a:t>
            </a:r>
            <a:r>
              <a:rPr lang="zh-CN" altLang="zh-CN" sz="2800" b="1" dirty="0"/>
              <a:t>】</a:t>
            </a:r>
            <a:r>
              <a:rPr lang="zh-CN" altLang="zh-CN" sz="2800" dirty="0"/>
              <a:t>定义一个父类</a:t>
            </a:r>
            <a:r>
              <a:rPr lang="en-US" altLang="zh-CN" sz="2800" dirty="0"/>
              <a:t>Person</a:t>
            </a:r>
            <a:r>
              <a:rPr lang="zh-CN" altLang="zh-CN" sz="2800" dirty="0"/>
              <a:t>，再定义一个子类</a:t>
            </a:r>
            <a:r>
              <a:rPr lang="en-US" altLang="zh-CN" sz="2800" dirty="0"/>
              <a:t>Sunny</a:t>
            </a:r>
            <a:r>
              <a:rPr lang="zh-CN" altLang="zh-CN" sz="2800" dirty="0"/>
              <a:t>继承</a:t>
            </a:r>
            <a:r>
              <a:rPr lang="en-US" altLang="zh-CN" sz="2800" dirty="0"/>
              <a:t>Person</a:t>
            </a:r>
            <a:r>
              <a:rPr lang="zh-CN" altLang="zh-CN" sz="2800" dirty="0"/>
              <a:t>，并在子类中调用父类的方法。</a:t>
            </a:r>
            <a:endParaRPr lang="zh-CN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933056"/>
            <a:ext cx="8185698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9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69648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25144"/>
            <a:ext cx="3096344" cy="214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2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/>
              <a:t>2. </a:t>
            </a:r>
            <a:r>
              <a:rPr lang="zh-CN" altLang="zh-CN" b="1" dirty="0"/>
              <a:t>类的多继承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2924944"/>
            <a:ext cx="76328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      Python</a:t>
            </a:r>
            <a:r>
              <a:rPr lang="zh-CN" altLang="en-US" sz="2800" dirty="0"/>
              <a:t>在多继承时，如果这些父类中有相同的方法名，面在子类中使用时没有指定父类名，则</a:t>
            </a:r>
            <a:r>
              <a:rPr lang="en-US" altLang="zh-CN" sz="2800" dirty="0"/>
              <a:t>Python</a:t>
            </a:r>
            <a:r>
              <a:rPr lang="zh-CN" altLang="en-US" sz="2800" dirty="0"/>
              <a:t>系统将从左往右按顺序搜索。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55576" y="1138435"/>
            <a:ext cx="8229600" cy="1570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Python</a:t>
            </a:r>
            <a:r>
              <a:rPr lang="zh-CN" altLang="zh-CN" sz="2800" dirty="0"/>
              <a:t>支持多继承，多继承的一般形式为：</a:t>
            </a:r>
          </a:p>
          <a:p>
            <a:pPr marL="0" indent="0">
              <a:buNone/>
            </a:pPr>
            <a:r>
              <a:rPr lang="en-US" altLang="zh-CN" sz="2800" dirty="0" smtClean="0"/>
              <a:t>    class  </a:t>
            </a:r>
            <a:r>
              <a:rPr lang="zh-CN" altLang="zh-CN" sz="2800" dirty="0"/>
              <a:t>子类名</a:t>
            </a:r>
            <a:r>
              <a:rPr lang="en-US" altLang="zh-CN" sz="2800" dirty="0"/>
              <a:t>(</a:t>
            </a:r>
            <a:r>
              <a:rPr lang="zh-CN" altLang="zh-CN" sz="2800" dirty="0"/>
              <a:t>父类名</a:t>
            </a:r>
            <a:r>
              <a:rPr lang="en-US" altLang="zh-CN" sz="2800" dirty="0"/>
              <a:t>1</a:t>
            </a:r>
            <a:r>
              <a:rPr lang="zh-CN" altLang="zh-CN" sz="2800" dirty="0"/>
              <a:t>，父类名</a:t>
            </a:r>
            <a:r>
              <a:rPr lang="en-US" altLang="zh-CN" sz="2800" dirty="0"/>
              <a:t>2</a:t>
            </a:r>
            <a:r>
              <a:rPr lang="zh-CN" altLang="zh-CN" sz="2800" dirty="0"/>
              <a:t>， </a:t>
            </a:r>
            <a:r>
              <a:rPr lang="en-US" altLang="zh-CN" sz="2800" dirty="0"/>
              <a:t>...., </a:t>
            </a:r>
            <a:r>
              <a:rPr lang="zh-CN" altLang="zh-CN" sz="2800" dirty="0"/>
              <a:t>父类</a:t>
            </a:r>
            <a:r>
              <a:rPr lang="en-US" altLang="zh-CN" sz="2800" dirty="0"/>
              <a:t>n)</a:t>
            </a:r>
            <a:r>
              <a:rPr lang="zh-CN" altLang="zh-CN" sz="2800" dirty="0"/>
              <a:t>：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en-US" altLang="zh-CN" sz="2800" dirty="0" smtClean="0"/>
              <a:t>        </a:t>
            </a:r>
            <a:r>
              <a:rPr lang="zh-CN" altLang="zh-CN" sz="2800" dirty="0" smtClean="0"/>
              <a:t>子</a:t>
            </a:r>
            <a:r>
              <a:rPr lang="zh-CN" altLang="zh-CN" sz="2800" dirty="0"/>
              <a:t>类的类体</a:t>
            </a:r>
            <a:r>
              <a:rPr lang="zh-CN" altLang="zh-CN" sz="2800" dirty="0" smtClean="0"/>
              <a:t>语句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507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3-6</a:t>
            </a:r>
            <a:r>
              <a:rPr lang="zh-CN" altLang="zh-CN" sz="2800" dirty="0"/>
              <a:t>】多继承示例。</a:t>
            </a:r>
            <a:br>
              <a:rPr lang="zh-CN" altLang="zh-CN" sz="2800" dirty="0"/>
            </a:br>
            <a:endParaRPr lang="zh-CN" altLang="en-US" sz="2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66510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17232"/>
            <a:ext cx="2088232" cy="136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0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400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3.1.3 </a:t>
            </a:r>
            <a:r>
              <a:rPr lang="zh-CN" altLang="zh-CN" sz="3200" b="1" dirty="0"/>
              <a:t>运算符</a:t>
            </a:r>
            <a:r>
              <a:rPr lang="zh-CN" altLang="zh-CN" sz="3200" b="1" dirty="0" smtClean="0"/>
              <a:t>重载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507288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 smtClean="0"/>
              <a:t>    运算符</a:t>
            </a:r>
            <a:r>
              <a:rPr lang="zh-CN" altLang="en-US" sz="2800" dirty="0"/>
              <a:t>重载就是重新定义运算法则。在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中，重载加法运算使用</a:t>
            </a:r>
            <a:r>
              <a:rPr lang="en-US" altLang="zh-CN" sz="2800" dirty="0"/>
              <a:t>__add__</a:t>
            </a:r>
            <a:r>
              <a:rPr lang="zh-CN" altLang="en-US" sz="2800" dirty="0"/>
              <a:t>（）方法定义运算法则，重载减法运算使用</a:t>
            </a:r>
            <a:r>
              <a:rPr lang="en-US" altLang="zh-CN" sz="2800" dirty="0"/>
              <a:t>__sub__</a:t>
            </a:r>
            <a:r>
              <a:rPr lang="zh-CN" altLang="en-US" sz="2800" dirty="0"/>
              <a:t>（）方法运算法则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【</a:t>
            </a:r>
            <a:r>
              <a:rPr lang="zh-CN" altLang="zh-CN" sz="2800" dirty="0"/>
              <a:t>例</a:t>
            </a:r>
            <a:r>
              <a:rPr lang="en-US" altLang="zh-CN" sz="2800" dirty="0"/>
              <a:t>3-7</a:t>
            </a:r>
            <a:r>
              <a:rPr lang="zh-CN" altLang="zh-CN" sz="2800" dirty="0"/>
              <a:t>】设有</a:t>
            </a:r>
            <a:r>
              <a:rPr lang="en-US" altLang="zh-CN" sz="2800" dirty="0"/>
              <a:t>2</a:t>
            </a:r>
            <a:r>
              <a:rPr lang="zh-CN" altLang="zh-CN" sz="2800" dirty="0"/>
              <a:t>个二维元组：（</a:t>
            </a:r>
            <a:r>
              <a:rPr lang="en-US" altLang="zh-CN" sz="2800" dirty="0"/>
              <a:t>7</a:t>
            </a:r>
            <a:r>
              <a:rPr lang="zh-CN" altLang="zh-CN" sz="2800" dirty="0"/>
              <a:t>，</a:t>
            </a:r>
            <a:r>
              <a:rPr lang="en-US" altLang="zh-CN" sz="2800" dirty="0"/>
              <a:t>10</a:t>
            </a:r>
            <a:r>
              <a:rPr lang="zh-CN" altLang="zh-CN" sz="2800" dirty="0"/>
              <a:t>）、（</a:t>
            </a:r>
            <a:r>
              <a:rPr lang="en-US" altLang="zh-CN" sz="2800" dirty="0"/>
              <a:t>5</a:t>
            </a:r>
            <a:r>
              <a:rPr lang="zh-CN" altLang="zh-CN" sz="2800" dirty="0"/>
              <a:t>，</a:t>
            </a:r>
            <a:r>
              <a:rPr lang="en-US" altLang="zh-CN" sz="2800" dirty="0"/>
              <a:t>-2</a:t>
            </a:r>
            <a:r>
              <a:rPr lang="zh-CN" altLang="zh-CN" sz="2800" dirty="0"/>
              <a:t>），它们的加法运算法则为：对应元素相加。它们的减法运算法则为：对应元素相减。编写程序，计算这</a:t>
            </a:r>
            <a:r>
              <a:rPr lang="en-US" altLang="zh-CN" sz="2800" dirty="0"/>
              <a:t>2</a:t>
            </a:r>
            <a:r>
              <a:rPr lang="zh-CN" altLang="zh-CN" sz="2800" dirty="0"/>
              <a:t>个元组相加、相减的值。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编写程序代码如下：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15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39"/>
            <a:ext cx="8424936" cy="5921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229200"/>
            <a:ext cx="2685791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0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3.2  </a:t>
            </a:r>
            <a:r>
              <a:rPr lang="zh-CN" altLang="zh-CN" b="1" dirty="0" smtClean="0"/>
              <a:t>模块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602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altLang="zh-CN" sz="3200" b="1" dirty="0"/>
              <a:t>3.2.1 </a:t>
            </a:r>
            <a:r>
              <a:rPr lang="zh-CN" altLang="zh-CN" sz="3200" b="1" dirty="0"/>
              <a:t>模块的导入</a:t>
            </a:r>
            <a:r>
              <a:rPr lang="zh-CN" altLang="zh-CN" sz="3200" dirty="0"/>
              <a:t/>
            </a:r>
            <a:br>
              <a:rPr lang="zh-CN" altLang="zh-CN" sz="3200" dirty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中用关键字</a:t>
            </a:r>
            <a:r>
              <a:rPr lang="en-US" altLang="zh-CN" sz="2800" dirty="0"/>
              <a:t>import</a:t>
            </a:r>
            <a:r>
              <a:rPr lang="zh-CN" altLang="en-US" sz="2800" dirty="0"/>
              <a:t>来导入某个模块，其导入</a:t>
            </a:r>
            <a:r>
              <a:rPr lang="zh-CN" altLang="en-US" sz="2800" dirty="0" smtClean="0"/>
              <a:t>模块的</a:t>
            </a:r>
            <a:r>
              <a:rPr lang="zh-CN" altLang="en-US" sz="2800" dirty="0"/>
              <a:t>形式有两种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用</a:t>
            </a:r>
            <a:r>
              <a:rPr lang="en-US" altLang="zh-CN" sz="2800" dirty="0"/>
              <a:t>import</a:t>
            </a:r>
            <a:r>
              <a:rPr lang="zh-CN" altLang="en-US" sz="2800" dirty="0"/>
              <a:t>形式导入模块</a:t>
            </a:r>
          </a:p>
          <a:p>
            <a:pPr marL="0" indent="0">
              <a:buNone/>
            </a:pPr>
            <a:r>
              <a:rPr lang="zh-CN" altLang="en-US" sz="2800" dirty="0" smtClean="0"/>
              <a:t>    用</a:t>
            </a:r>
            <a:r>
              <a:rPr lang="en-US" altLang="zh-CN" sz="2800" dirty="0"/>
              <a:t>import</a:t>
            </a:r>
            <a:r>
              <a:rPr lang="zh-CN" altLang="en-US" sz="2800" dirty="0"/>
              <a:t>导入模块的一般形式为：</a:t>
            </a:r>
          </a:p>
          <a:p>
            <a:pPr marL="0" indent="0">
              <a:buNone/>
            </a:pPr>
            <a:r>
              <a:rPr lang="en-US" altLang="zh-CN" sz="2800" dirty="0" smtClean="0"/>
              <a:t>            import  </a:t>
            </a:r>
            <a:r>
              <a:rPr lang="zh-CN" altLang="en-US" sz="2800" dirty="0"/>
              <a:t>模块名</a:t>
            </a:r>
          </a:p>
          <a:p>
            <a:pPr marL="0" indent="0">
              <a:buNone/>
            </a:pP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r>
              <a:rPr lang="zh-CN" altLang="zh-CN" sz="2800" dirty="0"/>
              <a:t>在调用</a:t>
            </a:r>
            <a:r>
              <a:rPr lang="nb-NO" altLang="zh-CN" sz="2800" dirty="0"/>
              <a:t>import</a:t>
            </a:r>
            <a:r>
              <a:rPr lang="zh-CN" altLang="zh-CN" sz="2800" dirty="0"/>
              <a:t>导入模块的函数时，必须使用以下形式来调用：</a:t>
            </a:r>
          </a:p>
          <a:p>
            <a:pPr marL="0" indent="0">
              <a:buNone/>
            </a:pPr>
            <a:r>
              <a:rPr lang="zh-CN" altLang="zh-CN" sz="2800" dirty="0"/>
              <a:t>　　模块名</a:t>
            </a:r>
            <a:r>
              <a:rPr lang="nb-NO" altLang="zh-CN" sz="2800" dirty="0"/>
              <a:t>.</a:t>
            </a:r>
            <a:r>
              <a:rPr lang="zh-CN" altLang="zh-CN" sz="2800" dirty="0"/>
              <a:t>函数名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832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类</a:t>
            </a:r>
            <a:r>
              <a:rPr lang="zh-CN" altLang="en-US" b="1" dirty="0"/>
              <a:t>和对象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1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3" y="980728"/>
            <a:ext cx="883031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1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332656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2. </a:t>
            </a:r>
            <a:r>
              <a:rPr lang="zh-CN" altLang="zh-CN" sz="2800" b="1" dirty="0" smtClean="0"/>
              <a:t>用</a:t>
            </a:r>
            <a:r>
              <a:rPr lang="nb-NO" altLang="zh-CN" sz="2800" b="1" dirty="0" smtClean="0"/>
              <a:t> </a:t>
            </a:r>
            <a:r>
              <a:rPr lang="nb-NO" altLang="zh-CN" sz="2800" b="1" dirty="0"/>
              <a:t>from .... import ....</a:t>
            </a:r>
            <a:r>
              <a:rPr lang="zh-CN" altLang="zh-CN" sz="2800" b="1" dirty="0"/>
              <a:t>形式导入模块</a:t>
            </a:r>
            <a:endParaRPr lang="zh-CN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/>
              <a:t> 用</a:t>
            </a:r>
            <a:r>
              <a:rPr lang="nb-NO" altLang="zh-CN" sz="2800" dirty="0"/>
              <a:t> from .... import ....</a:t>
            </a:r>
            <a:r>
              <a:rPr lang="zh-CN" altLang="zh-CN" sz="2800" dirty="0"/>
              <a:t>导入模块的一般形式为：</a:t>
            </a:r>
          </a:p>
          <a:p>
            <a:pPr marL="0" indent="0">
              <a:buNone/>
            </a:pPr>
            <a:r>
              <a:rPr lang="nb-NO" altLang="zh-CN" sz="2800" dirty="0"/>
              <a:t>      </a:t>
            </a:r>
            <a:r>
              <a:rPr lang="nb-NO" altLang="zh-CN" sz="2800" dirty="0" smtClean="0"/>
              <a:t>  from  </a:t>
            </a:r>
            <a:r>
              <a:rPr lang="zh-CN" altLang="zh-CN" sz="2800" dirty="0"/>
              <a:t>模块名</a:t>
            </a:r>
            <a:r>
              <a:rPr lang="nb-NO" altLang="zh-CN" sz="2800" dirty="0"/>
              <a:t> import  </a:t>
            </a:r>
            <a:r>
              <a:rPr lang="zh-CN" altLang="zh-CN" sz="2800" dirty="0"/>
              <a:t>函数名或变量名</a:t>
            </a:r>
          </a:p>
          <a:p>
            <a:pPr marL="0" indent="0">
              <a:buNone/>
            </a:pPr>
            <a:r>
              <a:rPr lang="nb-NO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比如要引用模块</a:t>
            </a:r>
            <a:r>
              <a:rPr lang="nb-NO" altLang="zh-CN" sz="2800" dirty="0"/>
              <a:t>math</a:t>
            </a:r>
            <a:r>
              <a:rPr lang="zh-CN" altLang="zh-CN" sz="2800" dirty="0"/>
              <a:t>中的</a:t>
            </a:r>
            <a:r>
              <a:rPr lang="nb-NO" altLang="zh-CN" sz="2800" dirty="0"/>
              <a:t>sqrt()</a:t>
            </a:r>
            <a:r>
              <a:rPr lang="zh-CN" altLang="zh-CN" sz="2800" dirty="0"/>
              <a:t>函数，可以用</a:t>
            </a:r>
          </a:p>
          <a:p>
            <a:pPr marL="0" indent="0">
              <a:buNone/>
            </a:pPr>
            <a:r>
              <a:rPr lang="nb-NO" altLang="zh-CN" sz="2800" dirty="0"/>
              <a:t>        from  math  import sqrt()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语句来导入。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800" dirty="0" smtClean="0"/>
              <a:t>在</a:t>
            </a:r>
            <a:r>
              <a:rPr lang="zh-CN" altLang="zh-CN" sz="2800" dirty="0"/>
              <a:t>调用</a:t>
            </a:r>
            <a:r>
              <a:rPr lang="nb-NO" altLang="zh-CN" sz="2800" dirty="0"/>
              <a:t>from .... import ....</a:t>
            </a:r>
            <a:r>
              <a:rPr lang="zh-CN" altLang="zh-CN" sz="2800" dirty="0"/>
              <a:t>导入模块的函数时，直接使用函数名来调用模块中的函数，而不需要在函数的前面加上模块名</a:t>
            </a:r>
            <a:r>
              <a:rPr lang="zh-CN" altLang="zh-CN" sz="2800" dirty="0" smtClean="0"/>
              <a:t>。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88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52736"/>
            <a:ext cx="888962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6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018458"/>
          </a:xfrm>
        </p:spPr>
        <p:txBody>
          <a:bodyPr>
            <a:noAutofit/>
          </a:bodyPr>
          <a:lstStyle/>
          <a:p>
            <a:pPr algn="l"/>
            <a:r>
              <a:rPr lang="nb-NO" altLang="zh-CN" sz="2800" b="1" dirty="0"/>
              <a:t>3. </a:t>
            </a:r>
            <a:r>
              <a:rPr lang="zh-CN" altLang="zh-CN" sz="2800" b="1" dirty="0"/>
              <a:t>导入模块的顺序 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zh-CN" sz="2800" dirty="0"/>
              <a:t/>
            </a:r>
            <a:br>
              <a:rPr lang="zh-CN" altLang="zh-CN" sz="2800" dirty="0"/>
            </a:br>
            <a:r>
              <a:rPr lang="zh-CN" altLang="zh-CN" sz="2800" dirty="0" smtClean="0"/>
              <a:t>当需要</a:t>
            </a:r>
            <a:r>
              <a:rPr lang="zh-CN" altLang="zh-CN" sz="2800" dirty="0"/>
              <a:t>导入多个模块时，应按照下面的顺序依次导入模块：</a:t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nb-NO" altLang="zh-CN" sz="2800" dirty="0"/>
              <a:t>1</a:t>
            </a:r>
            <a:r>
              <a:rPr lang="zh-CN" altLang="zh-CN" sz="2800" dirty="0"/>
              <a:t>）导入</a:t>
            </a:r>
            <a:r>
              <a:rPr lang="nb-NO" altLang="zh-CN" sz="2800" dirty="0"/>
              <a:t> Python</a:t>
            </a:r>
            <a:r>
              <a:rPr lang="zh-CN" altLang="zh-CN" sz="2800" dirty="0"/>
              <a:t>系统的标准库模块，如</a:t>
            </a:r>
            <a:r>
              <a:rPr lang="nb-NO" altLang="zh-CN" sz="2800" dirty="0"/>
              <a:t>os</a:t>
            </a:r>
            <a:r>
              <a:rPr lang="zh-CN" altLang="zh-CN" sz="2800" dirty="0"/>
              <a:t>、</a:t>
            </a:r>
            <a:r>
              <a:rPr lang="nb-NO" altLang="zh-CN" sz="2800" dirty="0"/>
              <a:t>sys</a:t>
            </a:r>
            <a:r>
              <a:rPr lang="zh-CN" altLang="zh-CN" sz="2800" dirty="0"/>
              <a:t>等；</a:t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nb-NO" altLang="zh-CN" sz="2800" dirty="0"/>
              <a:t>2</a:t>
            </a:r>
            <a:r>
              <a:rPr lang="zh-CN" altLang="zh-CN" sz="2800" dirty="0"/>
              <a:t>）导入第三方扩展库模块，如</a:t>
            </a:r>
            <a:r>
              <a:rPr lang="nb-NO" altLang="zh-CN" sz="2800" dirty="0"/>
              <a:t>pygame</a:t>
            </a:r>
            <a:r>
              <a:rPr lang="zh-CN" altLang="zh-CN" sz="2800" dirty="0"/>
              <a:t>、</a:t>
            </a:r>
            <a:r>
              <a:rPr lang="nb-NO" altLang="zh-CN" sz="2800" dirty="0"/>
              <a:t>mp3play</a:t>
            </a:r>
            <a:r>
              <a:rPr lang="zh-CN" altLang="zh-CN" sz="2800" dirty="0"/>
              <a:t>等；</a:t>
            </a:r>
            <a:br>
              <a:rPr lang="zh-CN" altLang="zh-CN" sz="2800" dirty="0"/>
            </a:br>
            <a:r>
              <a:rPr lang="zh-CN" altLang="zh-CN" sz="2800" dirty="0"/>
              <a:t>（</a:t>
            </a:r>
            <a:r>
              <a:rPr lang="nb-NO" altLang="zh-CN" sz="2800" dirty="0"/>
              <a:t>3</a:t>
            </a:r>
            <a:r>
              <a:rPr lang="zh-CN" altLang="zh-CN" sz="2800" dirty="0"/>
              <a:t>）导入自己定义和开发的本地模块。</a:t>
            </a:r>
          </a:p>
        </p:txBody>
      </p:sp>
    </p:spTree>
    <p:extLst>
      <p:ext uri="{BB962C8B-B14F-4D97-AF65-F5344CB8AC3E}">
        <p14:creationId xmlns:p14="http://schemas.microsoft.com/office/powerpoint/2010/main" val="27801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zh-CN" altLang="en-US" dirty="0" smtClean="0"/>
              <a:t>     </a:t>
            </a:r>
            <a:r>
              <a:rPr lang="en-US" altLang="zh-CN" b="1" dirty="0" smtClean="0"/>
              <a:t>3.2.2    </a:t>
            </a:r>
            <a:r>
              <a:rPr lang="zh-CN" altLang="zh-CN" b="1" dirty="0" smtClean="0"/>
              <a:t>自定义</a:t>
            </a:r>
            <a:r>
              <a:rPr lang="zh-CN" altLang="zh-CN" b="1" dirty="0"/>
              <a:t>模块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在</a:t>
            </a:r>
            <a:r>
              <a:rPr lang="nb-NO" altLang="zh-CN" sz="2800" dirty="0"/>
              <a:t>Python</a:t>
            </a:r>
            <a:r>
              <a:rPr lang="zh-CN" altLang="zh-CN" sz="2800" dirty="0"/>
              <a:t>中，每个包含有函数的</a:t>
            </a:r>
            <a:r>
              <a:rPr lang="nb-NO" altLang="zh-CN" sz="2800" dirty="0"/>
              <a:t>Python</a:t>
            </a:r>
            <a:r>
              <a:rPr lang="zh-CN" altLang="zh-CN" sz="2800" dirty="0"/>
              <a:t>文件都可以作为一个模块来使用，其模块名就是文件名。</a:t>
            </a:r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800" b="1" dirty="0" smtClean="0"/>
              <a:t>【</a:t>
            </a:r>
            <a:r>
              <a:rPr lang="zh-CN" altLang="zh-CN" sz="2800" b="1" dirty="0"/>
              <a:t>例</a:t>
            </a:r>
            <a:r>
              <a:rPr lang="nb-NO" altLang="zh-CN" sz="2800" b="1" dirty="0"/>
              <a:t>3-8</a:t>
            </a:r>
            <a:r>
              <a:rPr lang="zh-CN" altLang="zh-CN" sz="2800" b="1" dirty="0"/>
              <a:t>】</a:t>
            </a:r>
            <a:r>
              <a:rPr lang="zh-CN" altLang="zh-CN" sz="2800" dirty="0"/>
              <a:t>自定义模块使用示例。</a:t>
            </a:r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nb-NO" altLang="zh-CN" sz="2800" dirty="0"/>
              <a:t>1</a:t>
            </a:r>
            <a:r>
              <a:rPr lang="zh-CN" altLang="zh-CN" sz="2800" dirty="0"/>
              <a:t>）设有</a:t>
            </a:r>
            <a:r>
              <a:rPr lang="nb-NO" altLang="zh-CN" sz="2800" dirty="0"/>
              <a:t>Python</a:t>
            </a:r>
            <a:r>
              <a:rPr lang="zh-CN" altLang="zh-CN" sz="2800" dirty="0"/>
              <a:t>文件</a:t>
            </a:r>
            <a:r>
              <a:rPr lang="nb-NO" altLang="zh-CN" sz="2800" dirty="0"/>
              <a:t>hello.py</a:t>
            </a:r>
            <a:r>
              <a:rPr lang="zh-CN" altLang="zh-CN" sz="2800" dirty="0"/>
              <a:t>，其中包含</a:t>
            </a:r>
            <a:r>
              <a:rPr lang="nb-NO" altLang="zh-CN" sz="2800" dirty="0"/>
              <a:t>hh()</a:t>
            </a:r>
            <a:r>
              <a:rPr lang="zh-CN" altLang="zh-CN" sz="2800" dirty="0"/>
              <a:t>函数，代码如下：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4034294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9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32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）调用模块</a:t>
            </a:r>
            <a:r>
              <a:rPr lang="en-US" altLang="zh-CN" sz="2800" dirty="0"/>
              <a:t>hello</a:t>
            </a:r>
            <a:r>
              <a:rPr lang="zh-CN" altLang="en-US" sz="2800" dirty="0"/>
              <a:t>中</a:t>
            </a:r>
            <a:r>
              <a:rPr lang="en-US" altLang="zh-CN" sz="2800" dirty="0" err="1"/>
              <a:t>hh</a:t>
            </a:r>
            <a:r>
              <a:rPr lang="zh-CN" altLang="en-US" sz="2800" dirty="0"/>
              <a:t>（）函数的程序</a:t>
            </a:r>
            <a:r>
              <a:rPr lang="en-US" altLang="zh-CN" sz="2800" dirty="0" err="1"/>
              <a:t>ex3_8.py</a:t>
            </a:r>
            <a:r>
              <a:rPr lang="zh-CN" altLang="en-US" sz="2800" dirty="0"/>
              <a:t>代码如下：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824568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57" y="4509120"/>
            <a:ext cx="544418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1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nb-NO" altLang="zh-CN" sz="2800" dirty="0"/>
              <a:t>3-9</a:t>
            </a:r>
            <a:r>
              <a:rPr lang="zh-CN" altLang="zh-CN" sz="2800" dirty="0"/>
              <a:t>】 编写一个计算二数和的模块，再在另一个程序中调用该模块。</a:t>
            </a:r>
          </a:p>
          <a:p>
            <a:pPr marL="0" indent="0">
              <a:buNone/>
            </a:pPr>
            <a:r>
              <a:rPr lang="nb-NO" altLang="zh-CN" sz="2800" dirty="0"/>
              <a:t> </a:t>
            </a:r>
            <a:r>
              <a:rPr lang="zh-CN" altLang="zh-CN" sz="2800" dirty="0"/>
              <a:t>（</a:t>
            </a:r>
            <a:r>
              <a:rPr lang="nb-NO" altLang="zh-CN" sz="2800" dirty="0"/>
              <a:t>1</a:t>
            </a:r>
            <a:r>
              <a:rPr lang="zh-CN" altLang="zh-CN" sz="2800" dirty="0"/>
              <a:t>）编写模块代码，其中包含有计算二数之和的函数</a:t>
            </a:r>
            <a:r>
              <a:rPr lang="nb-NO" altLang="zh-CN" sz="2800" dirty="0"/>
              <a:t>sum(),</a:t>
            </a:r>
            <a:r>
              <a:rPr lang="zh-CN" altLang="zh-CN" sz="2800" dirty="0"/>
              <a:t>保存为</a:t>
            </a:r>
            <a:r>
              <a:rPr lang="nb-NO" altLang="zh-CN" sz="2800" dirty="0"/>
              <a:t>ex3_9_1.py</a:t>
            </a:r>
            <a:r>
              <a:rPr lang="zh-CN" altLang="zh-CN" sz="2800" dirty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nb-NO" altLang="zh-CN" sz="2800" dirty="0"/>
              <a:t>2</a:t>
            </a:r>
            <a:r>
              <a:rPr lang="zh-CN" altLang="zh-CN" sz="2800" dirty="0"/>
              <a:t>）编写调用模块程序</a:t>
            </a:r>
            <a:r>
              <a:rPr lang="nb-NO" altLang="zh-CN" sz="2800" dirty="0"/>
              <a:t>ex3_9_2.py</a:t>
            </a:r>
            <a:r>
              <a:rPr lang="zh-CN" altLang="zh-CN" sz="2800" dirty="0"/>
              <a:t>，其代码如下：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230425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973" y="4365104"/>
            <a:ext cx="2688299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517232"/>
            <a:ext cx="403694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707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3.2.3  </a:t>
            </a:r>
            <a:r>
              <a:rPr lang="zh-CN" altLang="zh-CN" sz="3600" b="1" dirty="0" smtClean="0"/>
              <a:t>常用</a:t>
            </a:r>
            <a:r>
              <a:rPr lang="zh-CN" altLang="zh-CN" sz="3600" b="1" dirty="0"/>
              <a:t>标准库模块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zh-CN" altLang="zh-CN" sz="2800" b="1" dirty="0" smtClean="0"/>
              <a:t>核心模块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nb-NO" altLang="zh-CN" sz="2800" dirty="0"/>
              <a:t>1</a:t>
            </a:r>
            <a:r>
              <a:rPr lang="zh-CN" altLang="zh-CN" sz="2800" dirty="0"/>
              <a:t>）</a:t>
            </a:r>
            <a:r>
              <a:rPr lang="nb-NO" altLang="zh-CN" sz="2800" dirty="0"/>
              <a:t>os</a:t>
            </a:r>
            <a:r>
              <a:rPr lang="zh-CN" altLang="zh-CN" sz="2800" dirty="0"/>
              <a:t>模块</a:t>
            </a:r>
          </a:p>
          <a:p>
            <a:pPr marL="0" indent="0">
              <a:buNone/>
            </a:pPr>
            <a:r>
              <a:rPr lang="nb-NO" altLang="zh-CN" sz="2800" dirty="0"/>
              <a:t>os</a:t>
            </a:r>
            <a:r>
              <a:rPr lang="zh-CN" altLang="zh-CN" sz="2800" dirty="0"/>
              <a:t>模块中的大部分函数通过对应平台相关模块实现</a:t>
            </a:r>
            <a:r>
              <a:rPr lang="nb-NO" altLang="zh-CN" sz="2800" dirty="0"/>
              <a:t>,</a:t>
            </a:r>
            <a:r>
              <a:rPr lang="zh-CN" altLang="zh-CN" sz="2800" dirty="0"/>
              <a:t>其常用方法有</a:t>
            </a:r>
            <a:r>
              <a:rPr lang="nb-NO" altLang="zh-CN" sz="2800" dirty="0"/>
              <a:t>open</a:t>
            </a:r>
            <a:r>
              <a:rPr lang="zh-CN" altLang="zh-CN" sz="2800" dirty="0"/>
              <a:t>（）、</a:t>
            </a:r>
            <a:r>
              <a:rPr lang="nb-NO" altLang="zh-CN" sz="2800" dirty="0"/>
              <a:t>file</a:t>
            </a:r>
            <a:r>
              <a:rPr lang="zh-CN" altLang="zh-CN" sz="2800" dirty="0"/>
              <a:t>（）、listdir（）、system（）等函数。</a:t>
            </a:r>
          </a:p>
          <a:p>
            <a:pPr marL="0" indent="0">
              <a:buNone/>
            </a:pPr>
            <a:r>
              <a:rPr lang="nb-NO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nb-NO" altLang="zh-CN" sz="2800" dirty="0"/>
              <a:t>2</a:t>
            </a:r>
            <a:r>
              <a:rPr lang="zh-CN" altLang="zh-CN" sz="2800" dirty="0"/>
              <a:t>）sys模块</a:t>
            </a:r>
          </a:p>
          <a:p>
            <a:pPr marL="0" indent="0">
              <a:buNone/>
            </a:pPr>
            <a:r>
              <a:rPr lang="zh-CN" altLang="zh-CN" sz="2800" dirty="0"/>
              <a:t>sys模块用于处理 Python 运行时环境。</a:t>
            </a:r>
          </a:p>
          <a:p>
            <a:pPr marL="0" indent="0">
              <a:buNone/>
            </a:pPr>
            <a:r>
              <a:rPr lang="zh-CN" altLang="zh-CN" sz="2800" dirty="0"/>
              <a:t>例如，退出系统时，使用命令：sys.exit(1)</a:t>
            </a:r>
          </a:p>
          <a:p>
            <a:pPr marL="0" indent="0">
              <a:buNone/>
            </a:pPr>
            <a:r>
              <a:rPr lang="nb-NO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nb-NO" altLang="zh-CN" sz="2800" dirty="0"/>
              <a:t>3</a:t>
            </a:r>
            <a:r>
              <a:rPr lang="zh-CN" altLang="zh-CN" sz="2800" dirty="0"/>
              <a:t>）time模块</a:t>
            </a:r>
          </a:p>
          <a:p>
            <a:pPr marL="0" indent="0">
              <a:buNone/>
            </a:pPr>
            <a:r>
              <a:rPr lang="nb-NO" altLang="zh-CN" sz="2800" dirty="0"/>
              <a:t>time </a:t>
            </a:r>
            <a:r>
              <a:rPr lang="zh-CN" altLang="zh-CN" sz="2800" dirty="0"/>
              <a:t>模块提供了一些处理日期和时间的函数。例如用time（）函数来获得当前时间。</a:t>
            </a:r>
          </a:p>
          <a:p>
            <a:pPr marL="0" indent="0">
              <a:buNone/>
            </a:pPr>
            <a:r>
              <a:rPr lang="nb-NO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nb-NO" altLang="zh-CN" sz="2800" dirty="0"/>
              <a:t>4</a:t>
            </a:r>
            <a:r>
              <a:rPr lang="zh-CN" altLang="zh-CN" sz="2800" dirty="0"/>
              <a:t>）</a:t>
            </a:r>
            <a:r>
              <a:rPr lang="nb-NO" altLang="zh-CN" sz="2800" dirty="0"/>
              <a:t>math</a:t>
            </a:r>
            <a:r>
              <a:rPr lang="zh-CN" altLang="zh-CN" sz="2800" dirty="0"/>
              <a:t>模块</a:t>
            </a:r>
          </a:p>
          <a:p>
            <a:pPr marL="0" indent="0">
              <a:buNone/>
            </a:pPr>
            <a:r>
              <a:rPr lang="nb-NO" altLang="zh-CN" sz="2800" dirty="0"/>
              <a:t>math </a:t>
            </a:r>
            <a:r>
              <a:rPr lang="zh-CN" altLang="zh-CN" sz="2800" dirty="0"/>
              <a:t>模块实现了许多对浮点数的数学运算函数</a:t>
            </a:r>
            <a:r>
              <a:rPr lang="zh-CN" altLang="zh-CN" sz="2800" dirty="0" smtClean="0"/>
              <a:t>。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zh-CN" altLang="zh-CN" sz="2800" dirty="0"/>
          </a:p>
          <a:p>
            <a:pPr marL="0" indent="0"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142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60648"/>
            <a:ext cx="8507288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altLang="zh-CN" sz="2800" b="1" dirty="0"/>
              <a:t>2. </a:t>
            </a:r>
            <a:r>
              <a:rPr lang="zh-CN" altLang="zh-CN" sz="2800" b="1" dirty="0"/>
              <a:t>线程与进程模块</a:t>
            </a:r>
            <a:endParaRPr lang="zh-CN" altLang="zh-CN" sz="2800" dirty="0"/>
          </a:p>
          <a:p>
            <a:pPr marL="0" indent="0">
              <a:buNone/>
            </a:pPr>
            <a:r>
              <a:rPr lang="nb-NO" altLang="zh-CN" sz="2400" dirty="0"/>
              <a:t> </a:t>
            </a:r>
            <a:r>
              <a:rPr lang="zh-CN" altLang="zh-CN" sz="2600" dirty="0"/>
              <a:t>该部分的模块主要是</a:t>
            </a:r>
            <a:r>
              <a:rPr lang="nb-NO" altLang="zh-CN" sz="2600" dirty="0"/>
              <a:t>Python </a:t>
            </a:r>
            <a:r>
              <a:rPr lang="zh-CN" altLang="zh-CN" sz="2600" dirty="0"/>
              <a:t>系统所支持的线程与进程方面的函数。</a:t>
            </a:r>
          </a:p>
          <a:p>
            <a:pPr marL="0" indent="0">
              <a:buNone/>
            </a:pPr>
            <a:r>
              <a:rPr lang="zh-CN" altLang="zh-CN" sz="2600" dirty="0"/>
              <a:t>（</a:t>
            </a:r>
            <a:r>
              <a:rPr lang="nb-NO" altLang="zh-CN" sz="2600" dirty="0"/>
              <a:t>1</a:t>
            </a:r>
            <a:r>
              <a:rPr lang="zh-CN" altLang="zh-CN" sz="2600" dirty="0"/>
              <a:t>）</a:t>
            </a:r>
            <a:r>
              <a:rPr lang="nb-NO" altLang="zh-CN" sz="2600" dirty="0"/>
              <a:t>threading </a:t>
            </a:r>
            <a:r>
              <a:rPr lang="zh-CN" altLang="zh-CN" sz="2600" dirty="0"/>
              <a:t>模块</a:t>
            </a:r>
          </a:p>
          <a:p>
            <a:pPr marL="0" indent="0">
              <a:buNone/>
            </a:pPr>
            <a:r>
              <a:rPr lang="nb-NO" altLang="zh-CN" sz="2600" dirty="0"/>
              <a:t>threading </a:t>
            </a:r>
            <a:r>
              <a:rPr lang="zh-CN" altLang="zh-CN" sz="2600" dirty="0"/>
              <a:t>模块为线程提供了一个高级接口</a:t>
            </a:r>
            <a:r>
              <a:rPr lang="nb-NO" altLang="zh-CN" sz="2600" dirty="0"/>
              <a:t>, </a:t>
            </a:r>
            <a:r>
              <a:rPr lang="zh-CN" altLang="zh-CN" sz="2600" dirty="0"/>
              <a:t>只需要继承</a:t>
            </a:r>
            <a:r>
              <a:rPr lang="nb-NO" altLang="zh-CN" sz="2600" dirty="0"/>
              <a:t> Thread </a:t>
            </a:r>
            <a:r>
              <a:rPr lang="zh-CN" altLang="zh-CN" sz="2600" dirty="0"/>
              <a:t>类</a:t>
            </a:r>
            <a:r>
              <a:rPr lang="nb-NO" altLang="zh-CN" sz="2600" dirty="0"/>
              <a:t>, </a:t>
            </a:r>
            <a:r>
              <a:rPr lang="zh-CN" altLang="zh-CN" sz="2600" dirty="0"/>
              <a:t>定义好</a:t>
            </a:r>
            <a:r>
              <a:rPr lang="nb-NO" altLang="zh-CN" sz="2600" dirty="0"/>
              <a:t> run </a:t>
            </a:r>
            <a:r>
              <a:rPr lang="zh-CN" altLang="zh-CN" sz="2600" dirty="0"/>
              <a:t>方法</a:t>
            </a:r>
            <a:r>
              <a:rPr lang="nb-NO" altLang="zh-CN" sz="2600" dirty="0"/>
              <a:t>, </a:t>
            </a:r>
            <a:r>
              <a:rPr lang="zh-CN" altLang="zh-CN" sz="2600" dirty="0"/>
              <a:t>就可以创建一个新的线程</a:t>
            </a:r>
            <a:r>
              <a:rPr lang="nb-NO" altLang="zh-CN" sz="2600" dirty="0"/>
              <a:t>. </a:t>
            </a:r>
            <a:r>
              <a:rPr lang="zh-CN" altLang="zh-CN" sz="2600" dirty="0"/>
              <a:t>使用时首先创建该类的一个或多个实例</a:t>
            </a:r>
            <a:r>
              <a:rPr lang="nb-NO" altLang="zh-CN" sz="2600" dirty="0"/>
              <a:t>, </a:t>
            </a:r>
            <a:r>
              <a:rPr lang="zh-CN" altLang="zh-CN" sz="2600" dirty="0"/>
              <a:t>然后调用</a:t>
            </a:r>
            <a:r>
              <a:rPr lang="nb-NO" altLang="zh-CN" sz="2600" dirty="0"/>
              <a:t> start </a:t>
            </a:r>
            <a:r>
              <a:rPr lang="zh-CN" altLang="zh-CN" sz="2600" dirty="0"/>
              <a:t>方法</a:t>
            </a:r>
            <a:r>
              <a:rPr lang="nb-NO" altLang="zh-CN" sz="2600" dirty="0"/>
              <a:t>. </a:t>
            </a:r>
            <a:r>
              <a:rPr lang="zh-CN" altLang="zh-CN" sz="2600" dirty="0"/>
              <a:t>这样每个实例的</a:t>
            </a:r>
            <a:r>
              <a:rPr lang="nb-NO" altLang="zh-CN" sz="2600" dirty="0"/>
              <a:t> run </a:t>
            </a:r>
            <a:r>
              <a:rPr lang="zh-CN" altLang="zh-CN" sz="2600" dirty="0"/>
              <a:t>方法都会运行在它自己的线程里。</a:t>
            </a:r>
            <a:endParaRPr lang="en-US" altLang="zh-CN" sz="26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r>
              <a:rPr lang="zh-CN" altLang="zh-CN" sz="2600" dirty="0" smtClean="0"/>
              <a:t>（</a:t>
            </a:r>
            <a:r>
              <a:rPr lang="nb-NO" altLang="zh-CN" sz="2600" dirty="0"/>
              <a:t>2</a:t>
            </a:r>
            <a:r>
              <a:rPr lang="zh-CN" altLang="zh-CN" sz="2600" dirty="0"/>
              <a:t>）</a:t>
            </a:r>
            <a:r>
              <a:rPr lang="nb-NO" altLang="zh-CN" sz="2600" dirty="0"/>
              <a:t>Queue </a:t>
            </a:r>
            <a:r>
              <a:rPr lang="zh-CN" altLang="zh-CN" sz="2600" dirty="0"/>
              <a:t>模块</a:t>
            </a:r>
          </a:p>
          <a:p>
            <a:pPr marL="0" indent="0">
              <a:buNone/>
            </a:pPr>
            <a:r>
              <a:rPr lang="nb-NO" altLang="zh-CN" sz="2600" dirty="0"/>
              <a:t>Queue </a:t>
            </a:r>
            <a:r>
              <a:rPr lang="zh-CN" altLang="zh-CN" sz="2600" dirty="0"/>
              <a:t>模块提供了一个线程安全的队列</a:t>
            </a:r>
            <a:r>
              <a:rPr lang="nb-NO" altLang="zh-CN" sz="2600" dirty="0"/>
              <a:t> (queue) </a:t>
            </a:r>
            <a:r>
              <a:rPr lang="zh-CN" altLang="zh-CN" sz="2600" dirty="0"/>
              <a:t>实现。通过它可以在多个线程里安全地访问同一个对象。</a:t>
            </a:r>
          </a:p>
          <a:p>
            <a:pPr marL="0" indent="0">
              <a:buNone/>
            </a:pPr>
            <a:r>
              <a:rPr lang="nb-NO" altLang="zh-CN" sz="2600" dirty="0"/>
              <a:t> </a:t>
            </a:r>
            <a:endParaRPr lang="zh-CN" altLang="zh-CN" sz="2600" dirty="0"/>
          </a:p>
          <a:p>
            <a:pPr marL="0" indent="0">
              <a:buNone/>
            </a:pPr>
            <a:r>
              <a:rPr lang="zh-CN" altLang="zh-CN" sz="2600" dirty="0"/>
              <a:t>（</a:t>
            </a:r>
            <a:r>
              <a:rPr lang="nb-NO" altLang="zh-CN" sz="2600" dirty="0"/>
              <a:t>3</a:t>
            </a:r>
            <a:r>
              <a:rPr lang="zh-CN" altLang="zh-CN" sz="2600" dirty="0"/>
              <a:t>）</a:t>
            </a:r>
            <a:r>
              <a:rPr lang="nb-NO" altLang="zh-CN" sz="2600" dirty="0"/>
              <a:t>commands </a:t>
            </a:r>
            <a:r>
              <a:rPr lang="zh-CN" altLang="zh-CN" sz="2600" dirty="0"/>
              <a:t>模块</a:t>
            </a:r>
          </a:p>
          <a:p>
            <a:pPr marL="0" indent="0">
              <a:buNone/>
            </a:pPr>
            <a:r>
              <a:rPr lang="nb-NO" altLang="zh-CN" sz="2600" dirty="0"/>
              <a:t>commands </a:t>
            </a:r>
            <a:r>
              <a:rPr lang="zh-CN" altLang="zh-CN" sz="2600" dirty="0"/>
              <a:t>模块是一些在</a:t>
            </a:r>
            <a:r>
              <a:rPr lang="nb-NO" altLang="zh-CN" sz="2600" dirty="0"/>
              <a:t>Unix</a:t>
            </a:r>
            <a:r>
              <a:rPr lang="zh-CN" altLang="zh-CN" sz="2600" dirty="0"/>
              <a:t>系统中用于执行外部命令的函数</a:t>
            </a:r>
            <a:r>
              <a:rPr lang="zh-CN" altLang="zh-CN" sz="2600" dirty="0" smtClean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65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altLang="zh-CN" sz="2800" b="1" dirty="0"/>
              <a:t>3. </a:t>
            </a:r>
            <a:r>
              <a:rPr lang="zh-CN" altLang="zh-CN" sz="2800" b="1" dirty="0"/>
              <a:t>网络协议模块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nb-NO" altLang="zh-CN" sz="2400" dirty="0"/>
              <a:t>1</a:t>
            </a:r>
            <a:r>
              <a:rPr lang="zh-CN" altLang="zh-CN" sz="2400" dirty="0"/>
              <a:t>）</a:t>
            </a:r>
            <a:r>
              <a:rPr lang="nb-NO" altLang="zh-CN" sz="2400" dirty="0"/>
              <a:t>socket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nb-NO" altLang="zh-CN" sz="2400" dirty="0"/>
              <a:t>socket </a:t>
            </a:r>
            <a:r>
              <a:rPr lang="zh-CN" altLang="zh-CN" sz="2400" dirty="0"/>
              <a:t>模块实现了网络数据传输层的接口，使用该模块可以创建客户端或是服务器的 套接字</a:t>
            </a:r>
            <a:r>
              <a:rPr lang="nb-NO" altLang="zh-CN" sz="2400" dirty="0"/>
              <a:t>socket</a:t>
            </a:r>
            <a:r>
              <a:rPr lang="zh-CN" altLang="zh-CN" sz="2400" dirty="0"/>
              <a:t>通信。</a:t>
            </a:r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nb-NO" altLang="zh-CN" sz="2400" dirty="0"/>
              <a:t>2</a:t>
            </a:r>
            <a:r>
              <a:rPr lang="zh-CN" altLang="zh-CN" sz="2400" dirty="0"/>
              <a:t>）</a:t>
            </a:r>
            <a:r>
              <a:rPr lang="nb-NO" altLang="zh-CN" sz="2400" dirty="0"/>
              <a:t>SocketServer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nb-NO" altLang="zh-CN" sz="2400" dirty="0"/>
              <a:t>SocketServer </a:t>
            </a:r>
            <a:r>
              <a:rPr lang="zh-CN" altLang="zh-CN" sz="2400" dirty="0"/>
              <a:t>为各种基于</a:t>
            </a:r>
            <a:r>
              <a:rPr lang="nb-NO" altLang="zh-CN" sz="2400" dirty="0"/>
              <a:t>socket</a:t>
            </a:r>
            <a:r>
              <a:rPr lang="zh-CN" altLang="zh-CN" sz="2400" dirty="0"/>
              <a:t>套接字的服务器提供了一个框架，该模块提供了大量的类对象</a:t>
            </a:r>
            <a:r>
              <a:rPr lang="nb-NO" altLang="zh-CN" sz="2400" dirty="0"/>
              <a:t>,</a:t>
            </a:r>
            <a:r>
              <a:rPr lang="zh-CN" altLang="zh-CN" sz="2400" dirty="0"/>
              <a:t>可以用它们来创建不同的服务器</a:t>
            </a:r>
            <a:r>
              <a:rPr lang="nb-NO" altLang="zh-CN" sz="2400" dirty="0"/>
              <a:t>.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nb-NO" altLang="zh-CN" sz="2400" dirty="0"/>
              <a:t>3</a:t>
            </a:r>
            <a:r>
              <a:rPr lang="zh-CN" altLang="zh-CN" sz="2400" dirty="0"/>
              <a:t>）</a:t>
            </a:r>
            <a:r>
              <a:rPr lang="nb-NO" altLang="zh-CN" sz="2400" dirty="0"/>
              <a:t>urllib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zh-CN" altLang="zh-CN" sz="2400" dirty="0" smtClean="0"/>
              <a:t>（</a:t>
            </a:r>
            <a:r>
              <a:rPr lang="nb-NO" altLang="zh-CN" sz="2400" dirty="0"/>
              <a:t>4</a:t>
            </a:r>
            <a:r>
              <a:rPr lang="zh-CN" altLang="zh-CN" sz="2400" dirty="0"/>
              <a:t>）</a:t>
            </a:r>
            <a:r>
              <a:rPr lang="nb-NO" altLang="zh-CN" sz="2400" dirty="0"/>
              <a:t>cookie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nb-NO" altLang="zh-CN" sz="2400" dirty="0"/>
              <a:t>5</a:t>
            </a:r>
            <a:r>
              <a:rPr lang="zh-CN" altLang="zh-CN" sz="2400" dirty="0"/>
              <a:t>）</a:t>
            </a:r>
            <a:r>
              <a:rPr lang="nb-NO" altLang="zh-CN" sz="2400" dirty="0"/>
              <a:t>ftplib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nb-NO" altLang="zh-CN" sz="2400" dirty="0"/>
              <a:t>6</a:t>
            </a:r>
            <a:r>
              <a:rPr lang="zh-CN" altLang="zh-CN" sz="2400" dirty="0"/>
              <a:t>）</a:t>
            </a:r>
            <a:r>
              <a:rPr lang="nb-NO" altLang="zh-CN" sz="2400" dirty="0"/>
              <a:t>httplib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nb-NO" altLang="zh-CN" sz="2400" dirty="0"/>
              <a:t>7</a:t>
            </a:r>
            <a:r>
              <a:rPr lang="zh-CN" altLang="zh-CN" sz="2400" dirty="0"/>
              <a:t>）</a:t>
            </a:r>
            <a:r>
              <a:rPr lang="nb-NO" altLang="zh-CN" sz="2400" dirty="0"/>
              <a:t>webbrowser </a:t>
            </a:r>
            <a:r>
              <a:rPr lang="zh-CN" altLang="zh-CN" sz="2400" dirty="0"/>
              <a:t>模块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994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4664"/>
            <a:ext cx="8579296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3.1.1  </a:t>
            </a:r>
            <a:r>
              <a:rPr lang="zh-CN" altLang="zh-CN" b="1" dirty="0"/>
              <a:t>类的格式与创建对象</a:t>
            </a:r>
          </a:p>
          <a:p>
            <a:pPr marL="0" indent="0">
              <a:buNone/>
            </a:pPr>
            <a:r>
              <a:rPr lang="en-US" altLang="zh-CN" b="1" dirty="0" smtClean="0"/>
              <a:t>1. </a:t>
            </a:r>
            <a:r>
              <a:rPr lang="zh-CN" altLang="zh-CN" b="1" dirty="0" smtClean="0"/>
              <a:t>类</a:t>
            </a:r>
            <a:r>
              <a:rPr lang="zh-CN" altLang="zh-CN" b="1" dirty="0"/>
              <a:t>的一般形式</a:t>
            </a:r>
            <a:r>
              <a:rPr lang="en-US" altLang="zh-CN" b="1" dirty="0"/>
              <a:t> 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        在</a:t>
            </a:r>
            <a:r>
              <a:rPr lang="zh-CN" altLang="en-US" sz="2400" dirty="0"/>
              <a:t>类声明中，</a:t>
            </a:r>
            <a:r>
              <a:rPr lang="en-US" altLang="zh-CN" sz="2400" dirty="0"/>
              <a:t>class</a:t>
            </a:r>
            <a:r>
              <a:rPr lang="zh-CN" altLang="en-US" sz="2400" dirty="0"/>
              <a:t>是声明类的关键字，表示类声明的开始，类声明后面跟着类名，按习惯类名要用大写字母开头，并且类名不能用阿拉伯数字开头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zh-CN" sz="2400" dirty="0" smtClean="0"/>
              <a:t>类</a:t>
            </a:r>
            <a:r>
              <a:rPr lang="zh-CN" altLang="zh-CN" sz="2400" dirty="0"/>
              <a:t>中的</a:t>
            </a:r>
            <a:r>
              <a:rPr lang="en-US" altLang="zh-CN" sz="2400" dirty="0"/>
              <a:t>self</a:t>
            </a:r>
            <a:r>
              <a:rPr lang="zh-CN" altLang="zh-CN" sz="2400" dirty="0"/>
              <a:t>在调用时代表类的实例，与</a:t>
            </a:r>
            <a:r>
              <a:rPr lang="en-US" altLang="zh-CN" sz="2400" dirty="0" err="1"/>
              <a:t>c++</a:t>
            </a:r>
            <a:r>
              <a:rPr lang="zh-CN" altLang="zh-CN" sz="2400" dirty="0"/>
              <a:t>或</a:t>
            </a:r>
            <a:r>
              <a:rPr lang="en-US" altLang="zh-CN" sz="2400" dirty="0"/>
              <a:t>Java</a:t>
            </a:r>
            <a:r>
              <a:rPr lang="zh-CN" altLang="zh-CN" sz="2400" dirty="0"/>
              <a:t>中的</a:t>
            </a:r>
            <a:r>
              <a:rPr lang="en-US" altLang="zh-CN" sz="2400" dirty="0"/>
              <a:t>this</a:t>
            </a:r>
            <a:r>
              <a:rPr lang="zh-CN" altLang="zh-CN" sz="2400" dirty="0"/>
              <a:t>作用类似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 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14513"/>
            <a:ext cx="6193938" cy="204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0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altLang="zh-CN" sz="2400" b="1" dirty="0"/>
              <a:t>4</a:t>
            </a:r>
            <a:r>
              <a:rPr lang="nb-NO" altLang="zh-CN" sz="2400" b="1" dirty="0" smtClean="0"/>
              <a:t>.  </a:t>
            </a:r>
            <a:r>
              <a:rPr lang="zh-CN" altLang="zh-CN" sz="2400" b="1" dirty="0" smtClean="0"/>
              <a:t>正则表达式</a:t>
            </a:r>
            <a:r>
              <a:rPr lang="nb-NO" altLang="zh-CN" sz="2400" b="1" dirty="0"/>
              <a:t>re</a:t>
            </a:r>
            <a:r>
              <a:rPr lang="zh-CN" altLang="zh-CN" sz="2400" b="1" dirty="0"/>
              <a:t>模块</a:t>
            </a:r>
            <a:endParaRPr lang="zh-CN" altLang="zh-CN" sz="2400" dirty="0"/>
          </a:p>
          <a:p>
            <a:pPr marL="0" indent="0">
              <a:buNone/>
            </a:pPr>
            <a:endParaRPr lang="nb-NO" altLang="zh-CN" sz="2400" b="1" dirty="0" smtClean="0"/>
          </a:p>
          <a:p>
            <a:pPr marL="0" indent="0">
              <a:buNone/>
            </a:pPr>
            <a:r>
              <a:rPr lang="nb-NO" altLang="zh-CN" sz="2400" b="1" dirty="0" smtClean="0"/>
              <a:t>5.  r</a:t>
            </a:r>
            <a:r>
              <a:rPr lang="zh-CN" altLang="zh-CN" sz="2400" b="1" dirty="0"/>
              <a:t>原生字符</a:t>
            </a:r>
            <a:endParaRPr lang="zh-CN" altLang="zh-CN" sz="2400" dirty="0"/>
          </a:p>
          <a:p>
            <a:pPr marL="0" indent="0">
              <a:buNone/>
            </a:pPr>
            <a:endParaRPr lang="nb-NO" altLang="zh-CN" sz="2400" b="1" dirty="0" smtClean="0"/>
          </a:p>
          <a:p>
            <a:pPr marL="0" indent="0">
              <a:buNone/>
            </a:pPr>
            <a:r>
              <a:rPr lang="nb-NO" altLang="zh-CN" sz="2400" b="1" dirty="0" smtClean="0"/>
              <a:t>6</a:t>
            </a:r>
            <a:r>
              <a:rPr lang="nb-NO" altLang="zh-CN" sz="2400" b="1" dirty="0"/>
              <a:t>. </a:t>
            </a:r>
            <a:r>
              <a:rPr lang="zh-CN" altLang="zh-CN" sz="2400" b="1" dirty="0"/>
              <a:t>数据序列化模块</a:t>
            </a:r>
            <a:r>
              <a:rPr lang="nb-NO" altLang="zh-CN" sz="2400" b="1" dirty="0"/>
              <a:t>pickle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28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3.2.4</a:t>
            </a:r>
            <a:r>
              <a:rPr lang="zh-CN" altLang="zh-CN" b="1" dirty="0"/>
              <a:t>使用</a:t>
            </a:r>
            <a:r>
              <a:rPr lang="en-US" altLang="zh-CN" b="1" dirty="0"/>
              <a:t>pip</a:t>
            </a:r>
            <a:r>
              <a:rPr lang="zh-CN" altLang="zh-CN" b="1" dirty="0"/>
              <a:t>安装和管理扩展模块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sz="2800" b="1" dirty="0" smtClean="0"/>
              <a:t> </a:t>
            </a:r>
          </a:p>
          <a:p>
            <a:pPr marL="0" indent="0">
              <a:buNone/>
            </a:pPr>
            <a:r>
              <a:rPr lang="zh-CN" altLang="en-US" sz="2800" b="1" dirty="0" smtClean="0"/>
              <a:t>  </a:t>
            </a:r>
            <a:r>
              <a:rPr lang="en-US" altLang="zh-CN" sz="2800" b="1" dirty="0"/>
              <a:t>1. </a:t>
            </a:r>
            <a:r>
              <a:rPr lang="zh-CN" altLang="zh-CN" sz="2800" b="1" dirty="0"/>
              <a:t>安装</a:t>
            </a:r>
            <a:r>
              <a:rPr lang="en-US" altLang="zh-CN" sz="2800" b="1" dirty="0"/>
              <a:t> pip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zh-CN" sz="2400" dirty="0"/>
              <a:t>安装第三方的模块，大多使用包管理工具</a:t>
            </a:r>
            <a:r>
              <a:rPr lang="en-US" altLang="zh-CN" sz="2400" dirty="0"/>
              <a:t>pip</a:t>
            </a:r>
            <a:r>
              <a:rPr lang="zh-CN" altLang="zh-CN" sz="2400" dirty="0"/>
              <a:t>进行安装。</a:t>
            </a:r>
            <a:r>
              <a:rPr lang="en-US" altLang="zh-CN" sz="2400" dirty="0"/>
              <a:t>Python</a:t>
            </a:r>
            <a:r>
              <a:rPr lang="zh-CN" altLang="zh-CN" sz="2400" dirty="0"/>
              <a:t>包管理工具</a:t>
            </a:r>
            <a:r>
              <a:rPr lang="en-US" altLang="zh-CN" sz="2400" dirty="0"/>
              <a:t>pip</a:t>
            </a:r>
            <a:r>
              <a:rPr lang="zh-CN" altLang="zh-CN" sz="2400" dirty="0"/>
              <a:t>提供了对</a:t>
            </a:r>
            <a:r>
              <a:rPr lang="en-US" altLang="zh-CN" sz="2400" dirty="0"/>
              <a:t> Python </a:t>
            </a:r>
            <a:r>
              <a:rPr lang="zh-CN" altLang="zh-CN" sz="2400" dirty="0"/>
              <a:t>包的查找、下载、安装、卸载的功能。</a:t>
            </a:r>
          </a:p>
          <a:p>
            <a:pPr marL="400050" lvl="1" indent="0">
              <a:buNone/>
            </a:pPr>
            <a:r>
              <a:rPr lang="zh-CN" altLang="zh-CN" sz="2400" dirty="0"/>
              <a:t>下载</a:t>
            </a:r>
            <a:r>
              <a:rPr lang="en-US" altLang="zh-CN" sz="2400" dirty="0"/>
              <a:t> pip </a:t>
            </a:r>
            <a:r>
              <a:rPr lang="zh-CN" altLang="zh-CN" sz="2400" dirty="0"/>
              <a:t>下载地址是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40005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 smtClean="0">
                <a:hlinkClick r:id="rId2"/>
              </a:rPr>
              <a:t>pypi.python.org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pypi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pip#downloads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下载完成之后，解压到一个文件夹，使用控制台命令窗口进入解压目录，输入安装命令：</a:t>
            </a:r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         python </a:t>
            </a:r>
            <a:r>
              <a:rPr lang="en-US" altLang="zh-CN" sz="2400" dirty="0" err="1"/>
              <a:t>setup.py</a:t>
            </a:r>
            <a:r>
              <a:rPr lang="en-US" altLang="zh-CN" sz="2400" dirty="0"/>
              <a:t> install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  <a:r>
              <a:rPr lang="en-US" altLang="zh-CN" sz="2400" dirty="0" smtClean="0"/>
              <a:t>    </a:t>
            </a:r>
            <a:r>
              <a:rPr lang="zh-CN" altLang="zh-CN" sz="2400" dirty="0"/>
              <a:t>安装</a:t>
            </a:r>
            <a:r>
              <a:rPr lang="en-US" altLang="zh-CN" sz="2400" dirty="0"/>
              <a:t>pip</a:t>
            </a:r>
            <a:r>
              <a:rPr lang="zh-CN" altLang="zh-CN" sz="2400" dirty="0"/>
              <a:t>完后还需要配置环境变量，</a:t>
            </a:r>
            <a:r>
              <a:rPr lang="en-US" altLang="zh-CN" sz="2400" dirty="0"/>
              <a:t> pip </a:t>
            </a:r>
            <a:r>
              <a:rPr lang="zh-CN" altLang="zh-CN" sz="2400" dirty="0"/>
              <a:t>指令才能生效。</a:t>
            </a:r>
            <a:r>
              <a:rPr lang="zh-CN" altLang="en-US" sz="2400" b="1" dirty="0" smtClean="0"/>
              <a:t>      </a:t>
            </a:r>
            <a:endParaRPr lang="en-US" altLang="zh-CN" sz="2800" b="1" dirty="0" smtClean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02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zh-CN" sz="2800" b="1" dirty="0"/>
              <a:t>通过</a:t>
            </a:r>
            <a:r>
              <a:rPr lang="en-US" altLang="zh-CN" sz="2800" b="1" dirty="0"/>
              <a:t> pip </a:t>
            </a:r>
            <a:r>
              <a:rPr lang="zh-CN" altLang="zh-CN" sz="2800" b="1" dirty="0"/>
              <a:t>安装扩展模块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6712"/>
            <a:ext cx="849892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1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63367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zh-CN" sz="4900" dirty="0"/>
              <a:t>例如：</a:t>
            </a:r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1</a:t>
            </a:r>
            <a:r>
              <a:rPr lang="zh-CN" altLang="zh-CN" sz="4900" dirty="0"/>
              <a:t>）安装</a:t>
            </a:r>
            <a:r>
              <a:rPr lang="en-US" altLang="zh-CN" sz="4900" dirty="0"/>
              <a:t>MySQL</a:t>
            </a:r>
            <a:r>
              <a:rPr lang="zh-CN" altLang="zh-CN" sz="4900" dirty="0"/>
              <a:t>数据库管理模块：</a:t>
            </a:r>
          </a:p>
          <a:p>
            <a:pPr marL="0" indent="0">
              <a:buNone/>
            </a:pPr>
            <a:r>
              <a:rPr lang="en-US" altLang="zh-CN" sz="4900" dirty="0" smtClean="0"/>
              <a:t>          pip </a:t>
            </a:r>
            <a:r>
              <a:rPr lang="en-US" altLang="zh-CN" sz="4900" dirty="0"/>
              <a:t>install </a:t>
            </a:r>
            <a:r>
              <a:rPr lang="en-US" altLang="zh-CN" sz="4900" dirty="0" err="1"/>
              <a:t>pymysql</a:t>
            </a:r>
            <a:r>
              <a:rPr lang="en-US" altLang="zh-CN" sz="4900" dirty="0"/>
              <a:t>	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2</a:t>
            </a:r>
            <a:r>
              <a:rPr lang="zh-CN" altLang="zh-CN" sz="4900" dirty="0"/>
              <a:t>）安装图形处理库模块：</a:t>
            </a:r>
          </a:p>
          <a:p>
            <a:pPr marL="0" indent="0">
              <a:buNone/>
            </a:pPr>
            <a:r>
              <a:rPr lang="en-US" altLang="zh-CN" sz="4900" dirty="0" smtClean="0"/>
              <a:t>           pip </a:t>
            </a:r>
            <a:r>
              <a:rPr lang="en-US" altLang="zh-CN" sz="4900" dirty="0"/>
              <a:t>install pillow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3</a:t>
            </a:r>
            <a:r>
              <a:rPr lang="zh-CN" altLang="zh-CN" sz="4900" dirty="0"/>
              <a:t>）安装</a:t>
            </a:r>
            <a:r>
              <a:rPr lang="en-US" altLang="zh-CN" sz="4900" dirty="0" err="1"/>
              <a:t>SomePackage</a:t>
            </a:r>
            <a:r>
              <a:rPr lang="zh-CN" altLang="zh-CN" sz="4900" dirty="0"/>
              <a:t>模块：</a:t>
            </a:r>
          </a:p>
          <a:p>
            <a:pPr marL="0" indent="0">
              <a:buNone/>
            </a:pPr>
            <a:r>
              <a:rPr lang="en-US" altLang="zh-CN" sz="4900" dirty="0"/>
              <a:t>      </a:t>
            </a:r>
            <a:r>
              <a:rPr lang="en-US" altLang="zh-CN" sz="4900" dirty="0" smtClean="0"/>
              <a:t>      </a:t>
            </a:r>
            <a:r>
              <a:rPr lang="en-US" altLang="zh-CN" sz="4900" dirty="0"/>
              <a:t>pip install </a:t>
            </a:r>
            <a:r>
              <a:rPr lang="en-US" altLang="zh-CN" sz="4900" dirty="0" err="1"/>
              <a:t>SomePackage</a:t>
            </a:r>
            <a:r>
              <a:rPr lang="en-US" altLang="zh-CN" sz="4900" dirty="0"/>
              <a:t>  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4</a:t>
            </a:r>
            <a:r>
              <a:rPr lang="zh-CN" altLang="zh-CN" sz="4900" dirty="0"/>
              <a:t>）卸载</a:t>
            </a:r>
            <a:r>
              <a:rPr lang="en-US" altLang="zh-CN" sz="4900" dirty="0" err="1"/>
              <a:t>SomePackage</a:t>
            </a:r>
            <a:r>
              <a:rPr lang="zh-CN" altLang="zh-CN" sz="4900" dirty="0"/>
              <a:t>模块：</a:t>
            </a:r>
          </a:p>
          <a:p>
            <a:pPr marL="0" indent="0">
              <a:buNone/>
            </a:pPr>
            <a:r>
              <a:rPr lang="en-US" altLang="zh-CN" sz="4900" dirty="0"/>
              <a:t>    </a:t>
            </a:r>
            <a:r>
              <a:rPr lang="en-US" altLang="zh-CN" sz="4900" dirty="0" smtClean="0"/>
              <a:t>        </a:t>
            </a:r>
            <a:r>
              <a:rPr lang="en-US" altLang="zh-CN" sz="4900" dirty="0"/>
              <a:t>pip uninstall </a:t>
            </a:r>
            <a:r>
              <a:rPr lang="en-US" altLang="zh-CN" sz="4900" dirty="0" err="1"/>
              <a:t>SomePackage</a:t>
            </a:r>
            <a:r>
              <a:rPr lang="en-US" altLang="zh-CN" sz="4900" dirty="0"/>
              <a:t> </a:t>
            </a:r>
            <a:endParaRPr lang="zh-CN" altLang="zh-CN" sz="4900" dirty="0"/>
          </a:p>
          <a:p>
            <a:pPr marL="0" indent="0">
              <a:buNone/>
            </a:pPr>
            <a:r>
              <a:rPr lang="en-US" altLang="zh-CN" sz="4900" dirty="0"/>
              <a:t> </a:t>
            </a:r>
            <a:endParaRPr lang="zh-CN" altLang="zh-CN" sz="4900" dirty="0"/>
          </a:p>
          <a:p>
            <a:pPr marL="0" indent="0">
              <a:buNone/>
            </a:pPr>
            <a:r>
              <a:rPr lang="zh-CN" altLang="zh-CN" sz="4900" dirty="0"/>
              <a:t>（</a:t>
            </a:r>
            <a:r>
              <a:rPr lang="en-US" altLang="zh-CN" sz="4900" dirty="0"/>
              <a:t>5</a:t>
            </a:r>
            <a:r>
              <a:rPr lang="zh-CN" altLang="zh-CN" sz="4900" dirty="0"/>
              <a:t>）查看当前已经安装的模块：</a:t>
            </a:r>
          </a:p>
          <a:p>
            <a:pPr marL="0" indent="0">
              <a:buNone/>
            </a:pPr>
            <a:r>
              <a:rPr lang="en-US" altLang="zh-CN" sz="4900" dirty="0"/>
              <a:t>     </a:t>
            </a:r>
            <a:r>
              <a:rPr lang="en-US" altLang="zh-CN" sz="4900" dirty="0" smtClean="0"/>
              <a:t>         </a:t>
            </a:r>
            <a:r>
              <a:rPr lang="en-US" altLang="zh-CN" sz="4900" dirty="0"/>
              <a:t>pip </a:t>
            </a:r>
            <a:r>
              <a:rPr lang="en-US" altLang="zh-CN" sz="4900" dirty="0" smtClean="0"/>
              <a:t>list</a:t>
            </a:r>
            <a:endParaRPr lang="zh-CN" altLang="zh-CN" sz="49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623" y="2348880"/>
            <a:ext cx="38004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30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2.3.2 </a:t>
            </a:r>
            <a:r>
              <a:rPr lang="zh-CN" altLang="zh-CN" sz="3600" b="1" dirty="0" smtClean="0"/>
              <a:t>集合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49294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集合是一个无序不可重复的序列，</a:t>
            </a:r>
            <a:r>
              <a:rPr lang="zh-CN" altLang="en-US" dirty="0" smtClean="0"/>
              <a:t>是一</a:t>
            </a:r>
            <a:r>
              <a:rPr lang="zh-CN" altLang="en-US" dirty="0"/>
              <a:t>种基本数据类型。</a:t>
            </a:r>
          </a:p>
          <a:p>
            <a:pPr marL="0" indent="0">
              <a:buNone/>
            </a:pPr>
            <a:r>
              <a:rPr lang="zh-CN" altLang="en-US" dirty="0"/>
              <a:t>集合分为可变集合</a:t>
            </a:r>
            <a:r>
              <a:rPr lang="en-US" altLang="zh-CN" dirty="0"/>
              <a:t>(set)</a:t>
            </a:r>
            <a:r>
              <a:rPr lang="zh-CN" altLang="en-US" dirty="0"/>
              <a:t>和不可变集合</a:t>
            </a:r>
            <a:r>
              <a:rPr lang="en-US" altLang="zh-CN" dirty="0"/>
              <a:t>(</a:t>
            </a:r>
            <a:r>
              <a:rPr lang="en-US" altLang="zh-CN" dirty="0" err="1"/>
              <a:t>frozenset</a:t>
            </a:r>
            <a:r>
              <a:rPr lang="en-US" altLang="zh-CN" dirty="0"/>
              <a:t>)</a:t>
            </a:r>
            <a:r>
              <a:rPr lang="zh-CN" altLang="en-US" dirty="0"/>
              <a:t>两种类型。可变集合的元素是可以添加、删除的，而不可变集合的元素不可添加、不可删除。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1.  </a:t>
            </a:r>
            <a:r>
              <a:rPr lang="zh-CN" altLang="en-US" dirty="0"/>
              <a:t>集合的定义</a:t>
            </a:r>
          </a:p>
          <a:p>
            <a:pPr marL="0" indent="0">
              <a:buNone/>
            </a:pPr>
            <a:r>
              <a:rPr lang="zh-CN" altLang="en-US" dirty="0"/>
              <a:t>    集合用一对大括号“</a:t>
            </a:r>
            <a:r>
              <a:rPr lang="en-US" altLang="zh-CN" dirty="0"/>
              <a:t>{ }”</a:t>
            </a:r>
            <a:r>
              <a:rPr lang="zh-CN" altLang="en-US" dirty="0"/>
              <a:t>把元素括起来，元素之间用逗号“，”分隔。</a:t>
            </a:r>
          </a:p>
          <a:p>
            <a:pPr marL="0" indent="0">
              <a:buNone/>
            </a:pPr>
            <a:r>
              <a:rPr lang="zh-CN" altLang="en-US" dirty="0" smtClean="0"/>
              <a:t>    例如</a:t>
            </a:r>
            <a:r>
              <a:rPr lang="zh-CN" altLang="en-US" dirty="0"/>
              <a:t>：</a:t>
            </a:r>
          </a:p>
          <a:p>
            <a:pPr marL="800100" lvl="2" indent="0">
              <a:buNone/>
            </a:pPr>
            <a:r>
              <a:rPr lang="en-US" altLang="zh-CN" sz="2800" dirty="0" err="1"/>
              <a:t>s1</a:t>
            </a:r>
            <a:r>
              <a:rPr lang="en-US" altLang="zh-CN" sz="2800" dirty="0"/>
              <a:t> = {1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5}</a:t>
            </a:r>
          </a:p>
          <a:p>
            <a:pPr marL="800100" lvl="2" indent="0">
              <a:buNone/>
            </a:pPr>
            <a:r>
              <a:rPr lang="en-US" altLang="zh-CN" sz="2800" dirty="0" err="1"/>
              <a:t>s2</a:t>
            </a:r>
            <a:r>
              <a:rPr lang="en-US" altLang="zh-CN" sz="2800" dirty="0"/>
              <a:t> = {‘</a:t>
            </a:r>
            <a:r>
              <a:rPr lang="en-US" altLang="zh-CN" sz="2800" dirty="0" err="1"/>
              <a:t>a’,’b’,’c’,’d</a:t>
            </a:r>
            <a:r>
              <a:rPr lang="en-US" altLang="zh-CN" sz="2800" dirty="0"/>
              <a:t>’}</a:t>
            </a:r>
          </a:p>
          <a:p>
            <a:pPr marL="800100" lvl="2" indent="0">
              <a:buNone/>
            </a:pPr>
            <a:r>
              <a:rPr lang="zh-CN" altLang="en-US" sz="2800" dirty="0"/>
              <a:t>上述</a:t>
            </a:r>
            <a:r>
              <a:rPr lang="en-US" altLang="zh-CN" sz="2800" dirty="0" err="1"/>
              <a:t>s1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s2</a:t>
            </a:r>
            <a:r>
              <a:rPr lang="zh-CN" altLang="en-US" sz="2800" dirty="0"/>
              <a:t>都是集合。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46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 </a:t>
            </a:r>
            <a:r>
              <a:rPr lang="zh-CN" altLang="en-US" dirty="0"/>
              <a:t>集合的创建</a:t>
            </a:r>
          </a:p>
          <a:p>
            <a:pPr marL="0" indent="0">
              <a:buNone/>
            </a:pPr>
            <a:r>
              <a:rPr lang="zh-CN" altLang="en-US" dirty="0" smtClean="0"/>
              <a:t>    使用</a:t>
            </a:r>
            <a:r>
              <a:rPr lang="en-US" altLang="zh-CN" dirty="0"/>
              <a:t>set()</a:t>
            </a:r>
            <a:r>
              <a:rPr lang="zh-CN" altLang="en-US" dirty="0"/>
              <a:t>函数创建一个集合。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608863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9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集合元素的添加</a:t>
            </a:r>
          </a:p>
          <a:p>
            <a:pPr marL="0" indent="0">
              <a:buNone/>
            </a:pPr>
            <a:r>
              <a:rPr lang="en-US" altLang="zh-CN" sz="2800" dirty="0" smtClean="0"/>
              <a:t>    </a:t>
            </a:r>
            <a:r>
              <a:rPr lang="en-US" altLang="zh-CN" sz="2400" dirty="0" smtClean="0"/>
              <a:t>python </a:t>
            </a:r>
            <a:r>
              <a:rPr lang="zh-CN" altLang="en-US" sz="2400" dirty="0"/>
              <a:t>集合有两种方法用于添加元素，分别是</a:t>
            </a:r>
            <a:r>
              <a:rPr lang="en-US" altLang="zh-CN" sz="2400" dirty="0"/>
              <a:t>add</a:t>
            </a:r>
            <a:r>
              <a:rPr lang="zh-CN" altLang="en-US" sz="2400" dirty="0"/>
              <a:t>（）和</a:t>
            </a:r>
            <a:r>
              <a:rPr lang="en-US" altLang="zh-CN" sz="2400" dirty="0"/>
              <a:t>update</a:t>
            </a:r>
            <a:r>
              <a:rPr lang="zh-CN" altLang="en-US" sz="2400" dirty="0"/>
              <a:t>（）。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4" y="1772816"/>
            <a:ext cx="735815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" y="4138613"/>
            <a:ext cx="8406026" cy="217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50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4.  </a:t>
            </a:r>
            <a:r>
              <a:rPr lang="zh-CN" altLang="en-US" dirty="0"/>
              <a:t>集合元素的 删除  </a:t>
            </a:r>
          </a:p>
          <a:p>
            <a:pPr marL="0" indent="0">
              <a:buNone/>
            </a:pPr>
            <a:r>
              <a:rPr lang="zh-CN" altLang="en-US" sz="2800" dirty="0"/>
              <a:t>   用</a:t>
            </a:r>
            <a:r>
              <a:rPr lang="en-US" altLang="zh-CN" sz="2800" dirty="0"/>
              <a:t>remove()</a:t>
            </a:r>
            <a:r>
              <a:rPr lang="zh-CN" altLang="en-US" sz="2800" dirty="0"/>
              <a:t>可以删除集合中的元素。</a:t>
            </a:r>
          </a:p>
          <a:p>
            <a:pPr marL="400050" lvl="1" indent="0">
              <a:buNone/>
            </a:pPr>
            <a:r>
              <a:rPr lang="zh-CN" altLang="en-US" sz="2400" dirty="0"/>
              <a:t>例如：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a = set(‘boy’)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</a:t>
            </a:r>
            <a:r>
              <a:rPr lang="en-US" altLang="zh-CN" sz="2400" dirty="0" err="1"/>
              <a:t>a.remove</a:t>
            </a:r>
            <a:r>
              <a:rPr lang="en-US" altLang="zh-CN" sz="2400" dirty="0"/>
              <a:t>(‘y’)</a:t>
            </a:r>
          </a:p>
          <a:p>
            <a:pPr marL="400050" lvl="1" indent="0">
              <a:buNone/>
            </a:pPr>
            <a:r>
              <a:rPr lang="en-US" altLang="zh-CN" sz="2400" dirty="0"/>
              <a:t>&gt;&gt;&gt; a</a:t>
            </a:r>
          </a:p>
          <a:p>
            <a:pPr marL="400050" lvl="1" indent="0">
              <a:buNone/>
            </a:pPr>
            <a:r>
              <a:rPr lang="en-US" altLang="zh-CN" sz="2400" dirty="0"/>
              <a:t>{‘</a:t>
            </a:r>
            <a:r>
              <a:rPr lang="en-US" altLang="zh-CN" sz="2400" dirty="0" err="1"/>
              <a:t>o’,’b</a:t>
            </a:r>
            <a:r>
              <a:rPr lang="en-US" altLang="zh-CN" sz="2400" dirty="0"/>
              <a:t>’}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4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集合的专用操作符</a:t>
            </a:r>
          </a:p>
          <a:p>
            <a:pPr marL="0" indent="0">
              <a:buNone/>
            </a:pPr>
            <a:r>
              <a:rPr lang="zh-CN" altLang="en-US" dirty="0" smtClean="0"/>
              <a:t>    集合</a:t>
            </a:r>
            <a:r>
              <a:rPr lang="zh-CN" altLang="en-US" dirty="0"/>
              <a:t>有</a:t>
            </a:r>
            <a:r>
              <a:rPr lang="en-US" altLang="zh-CN" dirty="0"/>
              <a:t>4</a:t>
            </a:r>
            <a:r>
              <a:rPr lang="zh-CN" altLang="en-US" dirty="0"/>
              <a:t>个专用操作符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&amp;</a:t>
            </a:r>
            <a:r>
              <a:rPr lang="zh-CN" altLang="en-US" dirty="0"/>
              <a:t>（交集）、</a:t>
            </a:r>
            <a:r>
              <a:rPr lang="en-US" altLang="zh-CN" dirty="0"/>
              <a:t>|</a:t>
            </a:r>
            <a:r>
              <a:rPr lang="zh-CN" altLang="en-US" dirty="0"/>
              <a:t>（并集）、</a:t>
            </a:r>
            <a:r>
              <a:rPr lang="en-US" altLang="zh-CN" dirty="0"/>
              <a:t>-</a:t>
            </a:r>
            <a:r>
              <a:rPr lang="zh-CN" altLang="en-US" dirty="0"/>
              <a:t>（差集，又称为“相对补集”）、</a:t>
            </a:r>
            <a:r>
              <a:rPr lang="en-US" altLang="zh-CN" dirty="0"/>
              <a:t>^</a:t>
            </a:r>
            <a:r>
              <a:rPr lang="zh-CN" altLang="en-US" dirty="0"/>
              <a:t>（对称差分）。</a:t>
            </a:r>
          </a:p>
          <a:p>
            <a:pPr marL="0" indent="0">
              <a:buNone/>
            </a:pPr>
            <a:r>
              <a:rPr lang="zh-CN" altLang="en-US" dirty="0"/>
              <a:t>设有两个集合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b, </a:t>
            </a:r>
            <a:r>
              <a:rPr lang="zh-CN" altLang="en-US" dirty="0"/>
              <a:t>其关系如下：</a:t>
            </a:r>
          </a:p>
          <a:p>
            <a:pPr marL="400050" lvl="1" indent="0">
              <a:buNone/>
            </a:pPr>
            <a:r>
              <a:rPr lang="en-US" altLang="zh-CN" dirty="0"/>
              <a:t>a &amp; b </a:t>
            </a:r>
            <a:r>
              <a:rPr lang="zh-CN" altLang="en-US" dirty="0"/>
              <a:t>表示两个集合的共同元素；</a:t>
            </a:r>
          </a:p>
          <a:p>
            <a:pPr marL="400050" lvl="1" indent="0">
              <a:buNone/>
            </a:pPr>
            <a:r>
              <a:rPr lang="en-US" altLang="zh-CN" dirty="0"/>
              <a:t>a | b</a:t>
            </a:r>
            <a:r>
              <a:rPr lang="zh-CN" altLang="en-US" dirty="0"/>
              <a:t>表示两个集合的所有元素；</a:t>
            </a:r>
          </a:p>
          <a:p>
            <a:pPr marL="400050" lvl="1" indent="0">
              <a:buNone/>
            </a:pPr>
            <a:r>
              <a:rPr lang="en-US" altLang="zh-CN" dirty="0"/>
              <a:t>a - b</a:t>
            </a:r>
            <a:r>
              <a:rPr lang="zh-CN" altLang="en-US" dirty="0"/>
              <a:t>表示只属于集合</a:t>
            </a:r>
            <a:r>
              <a:rPr lang="en-US" altLang="zh-CN" dirty="0"/>
              <a:t>a</a:t>
            </a:r>
            <a:r>
              <a:rPr lang="zh-CN" altLang="en-US" dirty="0"/>
              <a:t>，不属于集合</a:t>
            </a:r>
            <a:r>
              <a:rPr lang="en-US" altLang="zh-CN" dirty="0"/>
              <a:t>b </a:t>
            </a:r>
            <a:r>
              <a:rPr lang="zh-CN" altLang="en-US" dirty="0"/>
              <a:t>的元素；</a:t>
            </a:r>
          </a:p>
          <a:p>
            <a:pPr marL="400050" lvl="1" indent="0">
              <a:buNone/>
            </a:pPr>
            <a:r>
              <a:rPr lang="en-US" altLang="zh-CN" dirty="0"/>
              <a:t>a ^ b</a:t>
            </a:r>
            <a:r>
              <a:rPr lang="zh-CN" altLang="en-US" dirty="0"/>
              <a:t>表示两个集合的非共同元素；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6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创建对象</a:t>
            </a:r>
          </a:p>
          <a:p>
            <a:pPr marL="0" indent="0">
              <a:buNone/>
            </a:pPr>
            <a:r>
              <a:rPr lang="zh-CN" altLang="en-US" sz="2800" dirty="0"/>
              <a:t>类在使用时，必须创建类的对象，再通过类的对象来操作类中的成员变量和成员方法。</a:t>
            </a:r>
          </a:p>
          <a:p>
            <a:pPr marL="0" indent="0">
              <a:buNone/>
            </a:pPr>
            <a:r>
              <a:rPr lang="zh-CN" altLang="en-US" sz="2800" dirty="0"/>
              <a:t>创建类对象的格式为：</a:t>
            </a:r>
          </a:p>
          <a:p>
            <a:pPr marL="0" indent="0">
              <a:buNone/>
            </a:pPr>
            <a:r>
              <a:rPr lang="zh-CN" altLang="en-US" sz="2800" dirty="0" smtClean="0"/>
              <a:t>      对象</a:t>
            </a:r>
            <a:r>
              <a:rPr lang="zh-CN" altLang="en-US" sz="2800" dirty="0"/>
              <a:t>名 </a:t>
            </a:r>
            <a:r>
              <a:rPr lang="en-US" altLang="zh-CN" sz="2800" dirty="0"/>
              <a:t>= </a:t>
            </a:r>
            <a:r>
              <a:rPr lang="zh-CN" altLang="en-US" sz="2800" dirty="0"/>
              <a:t>类名（）</a:t>
            </a:r>
          </a:p>
          <a:p>
            <a:pPr marL="0" indent="0">
              <a:buNone/>
            </a:pPr>
            <a:endParaRPr lang="zh-CN" altLang="en-US" sz="2800" dirty="0"/>
          </a:p>
          <a:p>
            <a:pPr marL="0" indent="0">
              <a:buNone/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调用成员方法</a:t>
            </a:r>
          </a:p>
          <a:p>
            <a:pPr marL="0" indent="0">
              <a:buNone/>
            </a:pPr>
            <a:r>
              <a:rPr lang="zh-CN" altLang="en-US" sz="2800" dirty="0"/>
              <a:t>调用类的方法时，需要通过类对象调用，其调用格式如下：</a:t>
            </a:r>
          </a:p>
          <a:p>
            <a:pPr marL="0" indent="0">
              <a:buNone/>
            </a:pPr>
            <a:r>
              <a:rPr lang="zh-CN" altLang="en-US" sz="2800" dirty="0" smtClean="0"/>
              <a:t>      </a:t>
            </a:r>
            <a:r>
              <a:rPr lang="zh-CN" altLang="en-US" sz="2800" dirty="0"/>
              <a:t>对象名</a:t>
            </a:r>
            <a:r>
              <a:rPr lang="en-US" altLang="zh-CN" sz="2800" dirty="0"/>
              <a:t>.</a:t>
            </a:r>
            <a:r>
              <a:rPr lang="zh-CN" altLang="en-US" sz="2800" dirty="0"/>
              <a:t>方法名（</a:t>
            </a:r>
            <a:r>
              <a:rPr lang="en-US" altLang="zh-CN" sz="2800" dirty="0"/>
              <a:t>self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48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2.4 </a:t>
            </a:r>
            <a:r>
              <a:rPr lang="zh-CN" altLang="zh-CN" dirty="0" smtClean="0"/>
              <a:t>程序控制</a:t>
            </a:r>
            <a:r>
              <a:rPr lang="zh-CN" altLang="zh-CN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36609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9399" y="188640"/>
            <a:ext cx="8229600" cy="5721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/>
              <a:t>2.4.1 </a:t>
            </a:r>
            <a:r>
              <a:rPr lang="zh-CN" altLang="en-US" b="1" dirty="0"/>
              <a:t>顺序控制</a:t>
            </a:r>
            <a:r>
              <a:rPr lang="zh-CN" altLang="en-US" b="1" dirty="0" smtClean="0"/>
              <a:t>语句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sz="2800" dirty="0"/>
              <a:t>在</a:t>
            </a:r>
            <a:r>
              <a:rPr lang="en-US" altLang="zh-CN" sz="2800" dirty="0"/>
              <a:t>Python</a:t>
            </a:r>
            <a:r>
              <a:rPr lang="zh-CN" altLang="zh-CN" sz="2800" dirty="0"/>
              <a:t>中使用</a:t>
            </a:r>
            <a:r>
              <a:rPr lang="en-US" altLang="zh-CN" sz="2800" dirty="0"/>
              <a:t>print()</a:t>
            </a:r>
            <a:r>
              <a:rPr lang="zh-CN" altLang="zh-CN" sz="2800" dirty="0"/>
              <a:t>函数输出数据。</a:t>
            </a:r>
          </a:p>
          <a:p>
            <a:pPr marL="0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）直接输出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13403"/>
            <a:ext cx="4016846" cy="509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）格式化输出</a:t>
            </a:r>
          </a:p>
          <a:p>
            <a:pPr marL="0" indent="0">
              <a:buNone/>
            </a:pPr>
            <a:r>
              <a:rPr lang="en-US" altLang="zh-CN" sz="2800" dirty="0"/>
              <a:t>    print()</a:t>
            </a:r>
            <a:r>
              <a:rPr lang="zh-CN" altLang="zh-CN" sz="2800" dirty="0"/>
              <a:t>函数可以使用 </a:t>
            </a:r>
            <a:r>
              <a:rPr lang="en-US" altLang="zh-CN" sz="2800" dirty="0"/>
              <a:t>% </a:t>
            </a:r>
            <a:r>
              <a:rPr lang="zh-CN" altLang="zh-CN" sz="2800" dirty="0"/>
              <a:t>格式化输出数据。常用的格式化输出符号如表</a:t>
            </a:r>
            <a:r>
              <a:rPr lang="en-US" altLang="zh-CN" sz="2800" dirty="0"/>
              <a:t>2-1</a:t>
            </a:r>
            <a:r>
              <a:rPr lang="zh-CN" altLang="zh-CN" sz="2800" dirty="0"/>
              <a:t>所示。</a:t>
            </a:r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5" y="1988840"/>
            <a:ext cx="8042655" cy="223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600" dirty="0"/>
              <a:t>【</a:t>
            </a:r>
            <a:r>
              <a:rPr lang="zh-CN" altLang="zh-CN" sz="2600" dirty="0" smtClean="0"/>
              <a:t>例</a:t>
            </a:r>
            <a:r>
              <a:rPr lang="en-US" altLang="zh-CN" sz="2600" dirty="0" smtClean="0"/>
              <a:t>2-1</a:t>
            </a:r>
            <a:r>
              <a:rPr lang="zh-CN" altLang="zh-CN" sz="2600" dirty="0" smtClean="0"/>
              <a:t>】</a:t>
            </a:r>
            <a:r>
              <a:rPr lang="zh-CN" altLang="zh-CN" sz="2800" dirty="0"/>
              <a:t>格式化输出及控制换行输出示例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600" dirty="0" smtClean="0"/>
              <a:t>   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600" dirty="0"/>
              <a:t> </a:t>
            </a:r>
            <a:endParaRPr lang="zh-CN" altLang="zh-CN" sz="26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4"/>
            <a:ext cx="5040560" cy="294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758915"/>
            <a:ext cx="2376264" cy="303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4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 2. </a:t>
            </a:r>
            <a:r>
              <a:rPr lang="zh-CN" altLang="en-US" b="1" dirty="0"/>
              <a:t>输入语句</a:t>
            </a:r>
          </a:p>
          <a:p>
            <a:pPr marL="0" indent="0">
              <a:buNone/>
            </a:pPr>
            <a:r>
              <a:rPr lang="zh-CN" altLang="en-US" dirty="0" smtClean="0"/>
              <a:t>    在</a:t>
            </a:r>
            <a:r>
              <a:rPr lang="en-US" altLang="zh-CN" dirty="0"/>
              <a:t>Python</a:t>
            </a:r>
            <a:r>
              <a:rPr lang="zh-CN" altLang="en-US" dirty="0"/>
              <a:t>中，使用</a:t>
            </a:r>
            <a:r>
              <a:rPr lang="en-US" altLang="zh-CN" dirty="0"/>
              <a:t>input()</a:t>
            </a:r>
            <a:r>
              <a:rPr lang="zh-CN" altLang="en-US" dirty="0"/>
              <a:t>函数输入数据。</a:t>
            </a:r>
            <a:r>
              <a:rPr lang="en-US" altLang="zh-CN" dirty="0"/>
              <a:t>input()</a:t>
            </a:r>
            <a:r>
              <a:rPr lang="zh-CN" altLang="en-US" dirty="0"/>
              <a:t>函数只能输入字符数据，当需要输入数值型数据时，可以使用</a:t>
            </a:r>
            <a:r>
              <a:rPr lang="en-US" altLang="zh-CN" dirty="0" err="1"/>
              <a:t>eval</a:t>
            </a:r>
            <a:r>
              <a:rPr lang="en-US" altLang="zh-CN" dirty="0"/>
              <a:t>()</a:t>
            </a:r>
            <a:r>
              <a:rPr lang="zh-CN" altLang="en-US" dirty="0"/>
              <a:t>函数将字符转换为数值。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zh-CN" sz="2400" dirty="0" smtClean="0"/>
              <a:t>【例</a:t>
            </a:r>
            <a:r>
              <a:rPr lang="en-US" altLang="zh-CN" sz="2400" dirty="0" smtClean="0"/>
              <a:t>2-2</a:t>
            </a:r>
            <a:r>
              <a:rPr lang="zh-CN" altLang="zh-CN" sz="2400" dirty="0" smtClean="0"/>
              <a:t>】</a:t>
            </a:r>
            <a:r>
              <a:rPr lang="zh-CN" altLang="zh-CN" sz="2000" dirty="0"/>
              <a:t>从键盘上输入二个数，计算这二数之和</a:t>
            </a:r>
            <a:r>
              <a:rPr lang="zh-CN" altLang="zh-CN" sz="2000" dirty="0" smtClean="0"/>
              <a:t>。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编写源程序如下：</a:t>
            </a:r>
          </a:p>
          <a:p>
            <a:pPr marL="400050" lvl="1" indent="0">
              <a:buNone/>
            </a:pPr>
            <a:r>
              <a:rPr lang="en-US" altLang="zh-CN" sz="2400" dirty="0"/>
              <a:t>print("</a:t>
            </a:r>
            <a:r>
              <a:rPr lang="zh-CN" altLang="en-US" sz="2400" dirty="0"/>
              <a:t>输入一个整数：</a:t>
            </a:r>
            <a:r>
              <a:rPr lang="en-US" altLang="zh-CN" sz="2400" dirty="0"/>
              <a:t>")</a:t>
            </a:r>
          </a:p>
          <a:p>
            <a:pPr marL="400050" lvl="1" indent="0">
              <a:buNone/>
            </a:pPr>
            <a:r>
              <a:rPr lang="en-US" altLang="zh-CN" sz="2400" dirty="0"/>
              <a:t>a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(input())</a:t>
            </a:r>
          </a:p>
          <a:p>
            <a:pPr marL="400050" lvl="1" indent="0">
              <a:buNone/>
            </a:pPr>
            <a:r>
              <a:rPr lang="en-US" altLang="zh-CN" sz="2400" dirty="0"/>
              <a:t>print("</a:t>
            </a:r>
            <a:r>
              <a:rPr lang="zh-CN" altLang="en-US" sz="2400" dirty="0"/>
              <a:t>输入一个实数：</a:t>
            </a:r>
            <a:r>
              <a:rPr lang="en-US" altLang="zh-CN" sz="2400" dirty="0"/>
              <a:t>")</a:t>
            </a:r>
          </a:p>
          <a:p>
            <a:pPr marL="400050" lvl="1" indent="0">
              <a:buNone/>
            </a:pPr>
            <a:r>
              <a:rPr lang="en-US" altLang="zh-CN" sz="2400" dirty="0"/>
              <a:t>b = </a:t>
            </a:r>
            <a:r>
              <a:rPr lang="en-US" altLang="zh-CN" sz="2400" dirty="0" err="1"/>
              <a:t>eval</a:t>
            </a:r>
            <a:r>
              <a:rPr lang="en-US" altLang="zh-CN" sz="2400" dirty="0"/>
              <a:t>(input())</a:t>
            </a:r>
          </a:p>
          <a:p>
            <a:pPr marL="400050" lvl="1" indent="0">
              <a:buNone/>
            </a:pPr>
            <a:r>
              <a:rPr lang="en-US" altLang="zh-CN" sz="2400" dirty="0" err="1"/>
              <a:t>str</a:t>
            </a:r>
            <a:r>
              <a:rPr lang="en-US" altLang="zh-CN" sz="2400" dirty="0"/>
              <a:t> = input()</a:t>
            </a:r>
          </a:p>
          <a:p>
            <a:pPr marL="400050" lvl="1" indent="0">
              <a:buNone/>
            </a:pPr>
            <a:r>
              <a:rPr lang="en-US" altLang="zh-CN" sz="2400" dirty="0"/>
              <a:t>print(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)</a:t>
            </a:r>
          </a:p>
          <a:p>
            <a:pPr marL="400050" lvl="1" indent="0">
              <a:buNone/>
            </a:pPr>
            <a:r>
              <a:rPr lang="en-US" altLang="zh-CN" sz="2400" dirty="0"/>
              <a:t>c = a + b</a:t>
            </a:r>
          </a:p>
          <a:p>
            <a:pPr marL="400050" lvl="1" indent="0">
              <a:buNone/>
            </a:pPr>
            <a:r>
              <a:rPr lang="en-US" altLang="zh-CN" sz="2400" dirty="0"/>
              <a:t>print("c =",</a:t>
            </a:r>
            <a:r>
              <a:rPr lang="en-US" altLang="zh-CN" sz="2400" dirty="0" err="1"/>
              <a:t>a,"+",b</a:t>
            </a:r>
            <a:r>
              <a:rPr lang="en-US" altLang="zh-CN" sz="2400" dirty="0"/>
              <a:t>,"=",c</a:t>
            </a:r>
            <a:r>
              <a:rPr lang="en-US" altLang="zh-CN" sz="2400" dirty="0" smtClean="0"/>
              <a:t>)</a:t>
            </a:r>
            <a:endParaRPr lang="en-US" altLang="zh-CN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581128"/>
            <a:ext cx="5038725" cy="21126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2-3】</a:t>
            </a:r>
            <a:r>
              <a:rPr lang="zh-CN" altLang="en-US" sz="2400" dirty="0"/>
              <a:t>交换两个变量的值。 </a:t>
            </a:r>
          </a:p>
          <a:p>
            <a:pPr marL="0" indent="0">
              <a:buNone/>
            </a:pPr>
            <a:r>
              <a:rPr lang="zh-CN" altLang="en-US" sz="2400" dirty="0" smtClean="0"/>
              <a:t>        在</a:t>
            </a:r>
            <a:r>
              <a:rPr lang="zh-CN" altLang="en-US" sz="2400" dirty="0"/>
              <a:t>编写程序时，有时需要把两个变量的值互换，</a:t>
            </a:r>
            <a:r>
              <a:rPr lang="en-US" altLang="zh-CN" sz="2400" dirty="0"/>
              <a:t>Python</a:t>
            </a:r>
            <a:r>
              <a:rPr lang="zh-CN" altLang="en-US" sz="2400" dirty="0"/>
              <a:t>在交换值的运算不需要用中间变量。</a:t>
            </a:r>
          </a:p>
          <a:p>
            <a:pPr marL="0" indent="0">
              <a:buNone/>
            </a:pPr>
            <a:endParaRPr lang="zh-CN" altLang="zh-CN" sz="24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61" y="4221088"/>
            <a:ext cx="317135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700808"/>
            <a:ext cx="3775373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1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2.4.2  </a:t>
            </a:r>
            <a:r>
              <a:rPr lang="en-US" altLang="zh-CN" sz="3600" b="1" dirty="0"/>
              <a:t>if</a:t>
            </a:r>
            <a:r>
              <a:rPr lang="zh-CN" altLang="zh-CN" sz="3600" b="1" dirty="0"/>
              <a:t>选择语句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 smtClean="0"/>
              <a:t>语法</a:t>
            </a:r>
            <a:r>
              <a:rPr lang="zh-CN" altLang="zh-CN" sz="2400" dirty="0"/>
              <a:t>格式为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1800" dirty="0" smtClean="0"/>
              <a:t>【</a:t>
            </a:r>
            <a:r>
              <a:rPr lang="zh-CN" altLang="zh-CN" sz="1800" dirty="0"/>
              <a:t>例</a:t>
            </a:r>
            <a:r>
              <a:rPr lang="en-US" altLang="zh-CN" sz="1800" dirty="0"/>
              <a:t>2-4</a:t>
            </a:r>
            <a:r>
              <a:rPr lang="zh-CN" altLang="zh-CN" sz="1800" dirty="0"/>
              <a:t>】从键盘任意输入两个整数，按从小到大的顺序依次输出这两个数。</a:t>
            </a:r>
          </a:p>
          <a:p>
            <a:pPr marL="800100" lvl="2" indent="0">
              <a:buNone/>
            </a:pPr>
            <a:r>
              <a:rPr lang="zh-CN" altLang="zh-CN" sz="2000" dirty="0"/>
              <a:t>源程序如下：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5" y="1412776"/>
            <a:ext cx="6042216" cy="134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71" y="3933056"/>
            <a:ext cx="7211645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2-5</a:t>
            </a:r>
            <a:r>
              <a:rPr lang="zh-CN" altLang="zh-CN" sz="2400" dirty="0"/>
              <a:t>】对给定的三个数，求最大数的平方。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698390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2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sz="3200" b="1" dirty="0"/>
              <a:t>2. </a:t>
            </a:r>
            <a:r>
              <a:rPr lang="zh-CN" altLang="zh-CN" sz="3200" b="1" dirty="0"/>
              <a:t>双分支</a:t>
            </a:r>
            <a:r>
              <a:rPr lang="zh-CN" altLang="zh-CN" sz="3100" b="1" dirty="0"/>
              <a:t>选择</a:t>
            </a:r>
            <a:r>
              <a:rPr lang="zh-CN" altLang="zh-CN" sz="3200" b="1" dirty="0"/>
              <a:t>结构</a:t>
            </a:r>
            <a:endParaRPr lang="zh-CN" altLang="en-US" sz="32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908720"/>
            <a:ext cx="3456384" cy="16960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5" y="2741066"/>
            <a:ext cx="5672860" cy="37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30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just"/>
            <a:r>
              <a:rPr lang="en-US" altLang="zh-CN" sz="2800" b="1" dirty="0"/>
              <a:t>3. </a:t>
            </a:r>
            <a:r>
              <a:rPr lang="zh-CN" altLang="zh-CN" sz="2800" b="1" dirty="0"/>
              <a:t>多分支选择</a:t>
            </a:r>
            <a:r>
              <a:rPr lang="zh-CN" altLang="zh-CN" sz="2800" b="1" dirty="0" smtClean="0"/>
              <a:t>结构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79912" y="1052736"/>
            <a:ext cx="4968552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2-7</a:t>
            </a:r>
            <a:r>
              <a:rPr lang="zh-CN" altLang="zh-CN" sz="2800" dirty="0"/>
              <a:t>】将百分制转换为五级记分制。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1052736"/>
            <a:ext cx="3024336" cy="352839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if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1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2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ea typeface="宋体" pitchFamily="2" charset="-122"/>
                <a:cs typeface="宋体" pitchFamily="2" charset="-122"/>
              </a:rPr>
              <a:t>……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elif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条件表达式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　 程序段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else: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      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程序段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  <a:cs typeface="宋体" pitchFamily="2" charset="-122"/>
              </a:rPr>
              <a:t>n+1</a:t>
            </a:r>
            <a:endParaRPr kumimoji="0" lang="zh-CN" altLang="zh-CN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060847"/>
            <a:ext cx="4032448" cy="441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zh-CN" sz="2800" dirty="0"/>
              <a:t>【例</a:t>
            </a:r>
            <a:r>
              <a:rPr lang="en-US" altLang="zh-CN" sz="2800" dirty="0"/>
              <a:t>3-1</a:t>
            </a:r>
            <a:r>
              <a:rPr lang="zh-CN" altLang="zh-CN" sz="2800" dirty="0"/>
              <a:t>】编写一个计算二数之和的类。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46" y="980728"/>
            <a:ext cx="6972440" cy="322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780746" y="4293096"/>
            <a:ext cx="76076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方法</a:t>
            </a:r>
            <a:r>
              <a:rPr lang="en-US" altLang="zh-CN" sz="2000" dirty="0"/>
              <a:t>sum(</a:t>
            </a:r>
            <a:r>
              <a:rPr lang="en-US" altLang="zh-CN" sz="2000" dirty="0" err="1"/>
              <a:t>self,x,y</a:t>
            </a:r>
            <a:r>
              <a:rPr lang="en-US" altLang="zh-CN" sz="2000" dirty="0"/>
              <a:t>)</a:t>
            </a:r>
            <a:r>
              <a:rPr lang="zh-CN" altLang="en-US" sz="2000" dirty="0"/>
              <a:t>的参数</a:t>
            </a:r>
            <a:r>
              <a:rPr lang="en-US" altLang="zh-CN" sz="2000" dirty="0"/>
              <a:t>self</a:t>
            </a:r>
            <a:r>
              <a:rPr lang="zh-CN" altLang="en-US" sz="2000" dirty="0"/>
              <a:t>代表类对象自身，</a:t>
            </a:r>
            <a:r>
              <a:rPr lang="en-US" altLang="zh-CN" sz="2000" dirty="0" err="1"/>
              <a:t>self.x</a:t>
            </a:r>
            <a:r>
              <a:rPr lang="en-US" altLang="zh-CN" sz="2000" dirty="0"/>
              <a:t> = x </a:t>
            </a:r>
            <a:r>
              <a:rPr lang="zh-CN" altLang="en-US" sz="2000" dirty="0"/>
              <a:t>即把赋值语句右边的参数</a:t>
            </a:r>
            <a:r>
              <a:rPr lang="en-US" altLang="zh-CN" sz="2000" dirty="0"/>
              <a:t>x</a:t>
            </a:r>
            <a:r>
              <a:rPr lang="zh-CN" altLang="en-US" sz="2000" dirty="0"/>
              <a:t>值赋值给左边类成员变量</a:t>
            </a:r>
            <a:r>
              <a:rPr lang="en-US" altLang="zh-CN" sz="2000" dirty="0"/>
              <a:t>x</a:t>
            </a:r>
            <a:r>
              <a:rPr lang="zh-CN" altLang="en-US" sz="2000" dirty="0"/>
              <a:t>。为了区分参数及成员变量，在成员变量</a:t>
            </a:r>
            <a:r>
              <a:rPr lang="en-US" altLang="zh-CN" sz="2000" dirty="0"/>
              <a:t>x</a:t>
            </a:r>
            <a:r>
              <a:rPr lang="zh-CN" altLang="en-US" sz="2000" dirty="0"/>
              <a:t>前面添加</a:t>
            </a:r>
            <a:r>
              <a:rPr lang="en-US" altLang="zh-CN" sz="2000" dirty="0"/>
              <a:t>self</a:t>
            </a:r>
            <a:r>
              <a:rPr lang="zh-CN" altLang="en-US" sz="2000" dirty="0"/>
              <a:t>。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17232"/>
            <a:ext cx="2636601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2.4.3 </a:t>
            </a:r>
            <a:r>
              <a:rPr lang="zh-CN" altLang="zh-CN" sz="3600" b="1" dirty="0"/>
              <a:t>循环语句</a:t>
            </a:r>
            <a:endParaRPr lang="zh-CN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1. for</a:t>
            </a:r>
            <a:r>
              <a:rPr lang="zh-CN" altLang="zh-CN" sz="2800" b="1" dirty="0"/>
              <a:t>循环语句</a:t>
            </a:r>
            <a:endParaRPr lang="zh-CN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400" dirty="0"/>
              <a:t>当循环变量的步长值为1时，可以省略，即可写成：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242"/>
            <a:ext cx="756084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98" y="4077072"/>
            <a:ext cx="756084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4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【例2-8】求从1加</a:t>
            </a:r>
            <a:r>
              <a:rPr lang="zh-CN" altLang="zh-CN" sz="2800" dirty="0" smtClean="0"/>
              <a:t>到</a:t>
            </a:r>
            <a:r>
              <a:rPr lang="en-US" altLang="zh-CN" sz="2800" dirty="0"/>
              <a:t>9</a:t>
            </a:r>
            <a:r>
              <a:rPr lang="zh-CN" altLang="zh-CN" sz="2800" dirty="0" smtClean="0"/>
              <a:t>的</a:t>
            </a:r>
            <a:r>
              <a:rPr lang="zh-CN" altLang="zh-CN" sz="2800" dirty="0"/>
              <a:t>和。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196752"/>
            <a:ext cx="779635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05355"/>
            <a:ext cx="2520280" cy="303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2-9</a:t>
            </a:r>
            <a:r>
              <a:rPr lang="zh-CN" altLang="zh-CN" sz="2800" dirty="0"/>
              <a:t>】在循环体内发生循环变量的值，观察循环次数。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3" y="3861048"/>
            <a:ext cx="4587453" cy="296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59358"/>
            <a:ext cx="5196174" cy="238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3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764704"/>
            <a:ext cx="724355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98" y="3429000"/>
            <a:ext cx="492597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4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  <a:ln w="508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b="1" dirty="0" smtClean="0"/>
              <a:t>3.3 </a:t>
            </a:r>
            <a:r>
              <a:rPr lang="zh-CN" altLang="en-US" b="1" dirty="0" smtClean="0"/>
              <a:t> 案例精选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zh-CN" sz="3200" dirty="0"/>
              <a:t>【例</a:t>
            </a:r>
            <a:r>
              <a:rPr lang="en-US" altLang="zh-CN" sz="3200" dirty="0"/>
              <a:t>3-11</a:t>
            </a:r>
            <a:r>
              <a:rPr lang="zh-CN" altLang="zh-CN" sz="3200" dirty="0"/>
              <a:t>】设计一个学生类。这个学生类中包含有学生的学号、姓名和成绩。计算</a:t>
            </a:r>
            <a:r>
              <a:rPr lang="en-US" altLang="zh-CN" sz="3200" dirty="0"/>
              <a:t>3</a:t>
            </a:r>
            <a:r>
              <a:rPr lang="zh-CN" altLang="zh-CN" sz="3200" dirty="0"/>
              <a:t>名学生的成绩平均分。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编写程序代码如下：</a:t>
            </a:r>
            <a:endParaRPr lang="zh-CN" altLang="en-US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2276872"/>
            <a:ext cx="6103165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9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79"/>
            <a:ext cx="5328592" cy="362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473158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5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100" dirty="0"/>
              <a:t>【</a:t>
            </a:r>
            <a:r>
              <a:rPr lang="zh-CN" altLang="en-US" sz="3100" dirty="0"/>
              <a:t>例</a:t>
            </a:r>
            <a:r>
              <a:rPr lang="en-US" altLang="zh-CN" sz="3100" dirty="0"/>
              <a:t>3-12】</a:t>
            </a:r>
            <a:r>
              <a:rPr lang="zh-CN" altLang="en-US" sz="3100" dirty="0"/>
              <a:t>设计一个学生类。这个学生类中包含有学生的学号、姓名和成绩，并能根据学生人数计算成绩平均分。</a:t>
            </a:r>
            <a:endParaRPr lang="zh-CN" altLang="en-US" sz="31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8136904" cy="5224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7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76672"/>
            <a:ext cx="7230191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3979298"/>
            <a:ext cx="5515149" cy="225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6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/>
              <a:t>4. </a:t>
            </a:r>
            <a:r>
              <a:rPr lang="zh-CN" altLang="zh-CN" sz="2800" b="1" dirty="0"/>
              <a:t>类的公有成员和私有成员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zh-CN" sz="2800" dirty="0"/>
              <a:t>在</a:t>
            </a:r>
            <a:r>
              <a:rPr lang="en-US" altLang="zh-CN" sz="2800" dirty="0"/>
              <a:t>Python</a:t>
            </a:r>
            <a:r>
              <a:rPr lang="zh-CN" altLang="zh-CN" sz="2800" dirty="0"/>
              <a:t>程序中定义的成员变量和方法默认都是公有成员，类之外的任何代码都可以随意访问这些成员。如果在成员变量和方法名之前加上两个下划线“</a:t>
            </a:r>
            <a:r>
              <a:rPr lang="en-US" altLang="zh-CN" sz="2800" dirty="0"/>
              <a:t>_ _</a:t>
            </a:r>
            <a:r>
              <a:rPr lang="zh-CN" altLang="zh-CN" sz="2800" dirty="0"/>
              <a:t>”作前缀，则该变量或方法就是类的私有成员。私有成员只能在类的内部调用，类外的任何代码都无法访问这些成员。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07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/>
              <a:t>【例</a:t>
            </a:r>
            <a:r>
              <a:rPr lang="en-US" altLang="zh-CN" sz="2800" dirty="0"/>
              <a:t>3-2</a:t>
            </a:r>
            <a:r>
              <a:rPr lang="zh-CN" altLang="zh-CN" sz="2800" dirty="0"/>
              <a:t>】私有成员示例。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52736"/>
            <a:ext cx="789339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2142728" cy="133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60648"/>
            <a:ext cx="8568952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类的构造</a:t>
            </a:r>
            <a:r>
              <a:rPr lang="zh-CN" altLang="en-US" b="1" dirty="0" smtClean="0"/>
              <a:t>方法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  <a:p>
            <a:pPr marL="0" indent="0">
              <a:buNone/>
            </a:pPr>
            <a:r>
              <a:rPr lang="zh-CN" altLang="en-US" sz="2800" dirty="0" smtClean="0"/>
              <a:t>      在</a:t>
            </a:r>
            <a:r>
              <a:rPr lang="en-US" altLang="zh-CN" sz="2800" dirty="0"/>
              <a:t>Python</a:t>
            </a:r>
            <a:r>
              <a:rPr lang="zh-CN" altLang="en-US" sz="2800" dirty="0"/>
              <a:t>中，类的构造方法为 </a:t>
            </a:r>
            <a:r>
              <a:rPr lang="en-US" altLang="zh-CN" sz="2800" dirty="0"/>
              <a:t>_ 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 _ ( )</a:t>
            </a:r>
            <a:r>
              <a:rPr lang="zh-CN" altLang="en-US" sz="2800" dirty="0"/>
              <a:t>，其中方法名开始和结束的下划线是双下划线。构造方法属于对象，每个对象都有自己的构造方法。</a:t>
            </a:r>
          </a:p>
          <a:p>
            <a:pPr marL="0" indent="0">
              <a:buNone/>
            </a:pPr>
            <a:r>
              <a:rPr lang="zh-CN" altLang="en-US" sz="2800" dirty="0" smtClean="0"/>
              <a:t>      如果</a:t>
            </a:r>
            <a:r>
              <a:rPr lang="zh-CN" altLang="en-US" sz="2800" dirty="0"/>
              <a:t>一个类在程序中没有定义</a:t>
            </a:r>
            <a:r>
              <a:rPr lang="en-US" altLang="zh-CN" sz="2800" dirty="0"/>
              <a:t>_ 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 _ ( )</a:t>
            </a:r>
            <a:r>
              <a:rPr lang="zh-CN" altLang="en-US" sz="2800" dirty="0"/>
              <a:t>方法，则系统会自动建立一个方法体为空的</a:t>
            </a:r>
            <a:r>
              <a:rPr lang="en-US" altLang="zh-CN" sz="2800" dirty="0"/>
              <a:t>_ _</a:t>
            </a:r>
            <a:r>
              <a:rPr lang="en-US" altLang="zh-CN" sz="2800" dirty="0" err="1"/>
              <a:t>init</a:t>
            </a:r>
            <a:r>
              <a:rPr lang="en-US" altLang="zh-CN" sz="2800" dirty="0"/>
              <a:t>_ _ ( )</a:t>
            </a:r>
            <a:r>
              <a:rPr lang="zh-CN" altLang="en-US" sz="2800" dirty="0"/>
              <a:t>方法。</a:t>
            </a:r>
          </a:p>
          <a:p>
            <a:pPr marL="0" indent="0">
              <a:buNone/>
            </a:pPr>
            <a:r>
              <a:rPr lang="zh-CN" altLang="en-US" sz="2800" dirty="0" smtClean="0"/>
              <a:t>      如果</a:t>
            </a:r>
            <a:r>
              <a:rPr lang="zh-CN" altLang="en-US" sz="2800" dirty="0"/>
              <a:t>一个类的构造方法带有参数，则在创建类对象时需要赋实参给对象。</a:t>
            </a:r>
          </a:p>
          <a:p>
            <a:pPr marL="0" indent="0">
              <a:buNone/>
            </a:pPr>
            <a:r>
              <a:rPr lang="zh-CN" altLang="en-US" sz="2800" dirty="0" smtClean="0"/>
              <a:t>        在</a:t>
            </a:r>
            <a:r>
              <a:rPr lang="zh-CN" altLang="en-US" sz="2800" dirty="0"/>
              <a:t>程序运行时，构造方法在创建对象时由系统自动调用，不需要用调用方法的语句显式调用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3344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507288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zh-CN" altLang="zh-CN" sz="2800" dirty="0"/>
              <a:t>【例</a:t>
            </a:r>
            <a:r>
              <a:rPr lang="en-US" altLang="zh-CN" sz="2800" dirty="0"/>
              <a:t>3-3</a:t>
            </a:r>
            <a:r>
              <a:rPr lang="zh-CN" altLang="zh-CN" sz="2800" dirty="0"/>
              <a:t>】设计一个类</a:t>
            </a:r>
            <a:r>
              <a:rPr lang="en-US" altLang="zh-CN" sz="2800" dirty="0"/>
              <a:t>Person</a:t>
            </a:r>
            <a:r>
              <a:rPr lang="zh-CN" altLang="zh-CN" sz="2800" dirty="0"/>
              <a:t>。该类有</a:t>
            </a:r>
            <a:r>
              <a:rPr lang="en-US" altLang="zh-CN" sz="2800" dirty="0"/>
              <a:t>Name</a:t>
            </a:r>
            <a:r>
              <a:rPr lang="zh-CN" altLang="zh-CN" sz="2800" dirty="0"/>
              <a:t>（姓名）、</a:t>
            </a:r>
            <a:r>
              <a:rPr lang="en-US" altLang="zh-CN" sz="2800" dirty="0"/>
              <a:t>Age</a:t>
            </a:r>
            <a:r>
              <a:rPr lang="zh-CN" altLang="zh-CN" sz="2800" dirty="0"/>
              <a:t>（年龄）两个变量，可以从键盘输入雇员姓名、年龄等信息。</a:t>
            </a:r>
          </a:p>
          <a:p>
            <a:pPr marL="0" indent="0">
              <a:buNone/>
            </a:pPr>
            <a:r>
              <a:rPr lang="zh-CN" altLang="zh-CN" sz="2800" dirty="0" smtClean="0"/>
              <a:t> </a:t>
            </a:r>
            <a:r>
              <a:rPr lang="en-US" altLang="zh-CN" sz="2800" dirty="0" smtClean="0"/>
              <a:t> 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zh-CN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484784"/>
            <a:ext cx="8496087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655" y="5301208"/>
            <a:ext cx="2548865" cy="1556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2179</Words>
  <Application>Microsoft Office PowerPoint</Application>
  <PresentationFormat>全屏显示(4:3)</PresentationFormat>
  <Paragraphs>257</Paragraphs>
  <Slides>59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主题</vt:lpstr>
      <vt:lpstr>第3章 类与模块</vt:lpstr>
      <vt:lpstr>3.1 类和对象</vt:lpstr>
      <vt:lpstr>PowerPoint 演示文稿</vt:lpstr>
      <vt:lpstr>PowerPoint 演示文稿</vt:lpstr>
      <vt:lpstr>【例3-1】编写一个计算二数之和的类。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【例3-4】析构方法示例。</vt:lpstr>
      <vt:lpstr>3.1.2  类的继承</vt:lpstr>
      <vt:lpstr>PowerPoint 演示文稿</vt:lpstr>
      <vt:lpstr>2. 类的多继承</vt:lpstr>
      <vt:lpstr>【例3-6】多继承示例。 </vt:lpstr>
      <vt:lpstr>3.1.3 运算符重载</vt:lpstr>
      <vt:lpstr>PowerPoint 演示文稿</vt:lpstr>
      <vt:lpstr>3.2  模块</vt:lpstr>
      <vt:lpstr>3.2.1 模块的导入 </vt:lpstr>
      <vt:lpstr>PowerPoint 演示文稿</vt:lpstr>
      <vt:lpstr>PowerPoint 演示文稿</vt:lpstr>
      <vt:lpstr>PowerPoint 演示文稿</vt:lpstr>
      <vt:lpstr>3. 导入模块的顺序   当需要导入多个模块时，应按照下面的顺序依次导入模块： （1）导入 Python系统的标准库模块，如os、sys等； （2）导入第三方扩展库模块，如pygame、mp3play等； （3）导入自己定义和开发的本地模块。</vt:lpstr>
      <vt:lpstr>PowerPoint 演示文稿</vt:lpstr>
      <vt:lpstr>PowerPoint 演示文稿</vt:lpstr>
      <vt:lpstr>PowerPoint 演示文稿</vt:lpstr>
      <vt:lpstr>3.2.3  常用标准库模块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2.3.2 集合</vt:lpstr>
      <vt:lpstr>PowerPoint 演示文稿</vt:lpstr>
      <vt:lpstr>PowerPoint 演示文稿</vt:lpstr>
      <vt:lpstr>PowerPoint 演示文稿</vt:lpstr>
      <vt:lpstr>PowerPoint 演示文稿</vt:lpstr>
      <vt:lpstr>2.4 程序控制结构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2.4.2  if选择语句</vt:lpstr>
      <vt:lpstr>PowerPoint 演示文稿</vt:lpstr>
      <vt:lpstr>2. 双分支选择结构</vt:lpstr>
      <vt:lpstr>3. 多分支选择结构</vt:lpstr>
      <vt:lpstr>2.4.3 循环语句</vt:lpstr>
      <vt:lpstr>PowerPoint 演示文稿</vt:lpstr>
      <vt:lpstr>PowerPoint 演示文稿</vt:lpstr>
      <vt:lpstr>PowerPoint 演示文稿</vt:lpstr>
      <vt:lpstr>3.3  案例精选</vt:lpstr>
      <vt:lpstr>【例3-11】设计一个学生类。这个学生类中包含有学生的学号、姓名和成绩。计算3名学生的成绩平均分。</vt:lpstr>
      <vt:lpstr>PowerPoint 演示文稿</vt:lpstr>
      <vt:lpstr>【例3-12】设计一个学生类。这个学生类中包含有学生的学号、姓名和成绩，并能根据学生人数计算成绩平均分。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跨平台移动Web基础知识</dc:title>
  <dc:creator>zsm8</dc:creator>
  <cp:lastModifiedBy>hp480</cp:lastModifiedBy>
  <cp:revision>76</cp:revision>
  <dcterms:created xsi:type="dcterms:W3CDTF">2017-08-15T10:54:24Z</dcterms:created>
  <dcterms:modified xsi:type="dcterms:W3CDTF">2018-09-25T00:46:42Z</dcterms:modified>
</cp:coreProperties>
</file>