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58" r:id="rId4"/>
    <p:sldId id="339" r:id="rId5"/>
    <p:sldId id="340" r:id="rId6"/>
    <p:sldId id="341" r:id="rId7"/>
    <p:sldId id="265" r:id="rId8"/>
    <p:sldId id="343" r:id="rId9"/>
    <p:sldId id="342" r:id="rId10"/>
    <p:sldId id="301" r:id="rId11"/>
    <p:sldId id="267" r:id="rId12"/>
    <p:sldId id="303" r:id="rId13"/>
    <p:sldId id="304" r:id="rId14"/>
    <p:sldId id="305" r:id="rId15"/>
    <p:sldId id="324" r:id="rId16"/>
    <p:sldId id="325" r:id="rId17"/>
    <p:sldId id="326" r:id="rId18"/>
    <p:sldId id="345" r:id="rId19"/>
    <p:sldId id="344" r:id="rId20"/>
    <p:sldId id="327" r:id="rId21"/>
    <p:sldId id="302" r:id="rId22"/>
    <p:sldId id="328" r:id="rId23"/>
    <p:sldId id="259" r:id="rId24"/>
    <p:sldId id="331" r:id="rId25"/>
    <p:sldId id="333" r:id="rId26"/>
    <p:sldId id="260" r:id="rId27"/>
    <p:sldId id="332" r:id="rId28"/>
    <p:sldId id="271" r:id="rId29"/>
    <p:sldId id="262" r:id="rId30"/>
    <p:sldId id="275" r:id="rId31"/>
    <p:sldId id="347" r:id="rId32"/>
    <p:sldId id="346" r:id="rId33"/>
    <p:sldId id="334" r:id="rId34"/>
    <p:sldId id="276" r:id="rId35"/>
    <p:sldId id="277" r:id="rId36"/>
    <p:sldId id="335" r:id="rId37"/>
    <p:sldId id="336" r:id="rId38"/>
    <p:sldId id="278" r:id="rId39"/>
    <p:sldId id="279" r:id="rId40"/>
    <p:sldId id="307" r:id="rId41"/>
    <p:sldId id="337" r:id="rId42"/>
    <p:sldId id="308" r:id="rId43"/>
    <p:sldId id="264" r:id="rId44"/>
    <p:sldId id="263" r:id="rId45"/>
    <p:sldId id="261" r:id="rId46"/>
    <p:sldId id="280" r:id="rId47"/>
    <p:sldId id="281" r:id="rId48"/>
    <p:sldId id="282" r:id="rId49"/>
    <p:sldId id="323" r:id="rId50"/>
    <p:sldId id="348" r:id="rId51"/>
    <p:sldId id="349" r:id="rId52"/>
    <p:sldId id="350" r:id="rId53"/>
    <p:sldId id="351" r:id="rId54"/>
    <p:sldId id="352" r:id="rId55"/>
    <p:sldId id="353" r:id="rId56"/>
    <p:sldId id="354" r:id="rId57"/>
    <p:sldId id="360" r:id="rId58"/>
    <p:sldId id="355" r:id="rId59"/>
    <p:sldId id="356" r:id="rId60"/>
    <p:sldId id="357" r:id="rId61"/>
    <p:sldId id="358" r:id="rId62"/>
    <p:sldId id="359" r:id="rId63"/>
    <p:sldId id="361" r:id="rId64"/>
    <p:sldId id="366" r:id="rId65"/>
    <p:sldId id="362" r:id="rId66"/>
    <p:sldId id="363" r:id="rId6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805" autoAdjust="0"/>
  </p:normalViewPr>
  <p:slideViewPr>
    <p:cSldViewPr>
      <p:cViewPr>
        <p:scale>
          <a:sx n="70" d="100"/>
          <a:sy n="70" d="100"/>
        </p:scale>
        <p:origin x="-522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DB49D-4D11-4DBF-AD67-617969544111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0CB88-F566-4A8E-8D1A-950D1A55A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464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0CB88-F566-4A8E-8D1A-950D1A55A47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175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4-10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】菜单应用示例。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编写程序代码如下：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*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MenuDemo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hello(self):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print("hello!")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__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__(self):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window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window.title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菜单演示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menubar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Menu(window)    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定义菜单条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window.config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(menu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menubar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创建下拉菜单，并添加到菜单条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在菜单条中定义“操作”菜单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operationMenu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Menu(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menubar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tearoff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0)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menubar.add_cascade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(label = "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menu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operationMenu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在菜单添加菜单项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operationMenu.add_command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(label = "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command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self.add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operationMenu.add_command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(label="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command=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self.subtract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operationMenu.add_separator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菜单项的分隔符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operationMenu.add_command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(label = "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乘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command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self.multiply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operationMenu.add_command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(label="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command=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self.divide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exitMenu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Menu(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menubar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tearoff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0)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在菜单条中定义“退出”菜单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menubar.add_cascade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(label = "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退出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menu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exitMenu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exitMenu.add_command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(label = "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退出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command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window.quit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mainloop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		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add(self):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print("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subtract(self):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print("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multiply(self):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print("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相乘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divide(self):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print("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相除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MenuDemo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0CB88-F566-4A8E-8D1A-950D1A55A47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313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4-17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】设计一个具有加减乘除功能的简单计算器。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编写程序代码如下：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*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创建横条型框架 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frame(root, side):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f = Frame(root)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f.pack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(side = side, expand = YES, fill = BOTH)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return f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统一定义按钮样式和风格 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button(root, side, text, command = None):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Button(root, text = text, font = ('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宋体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','12'), command = command)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btn.pack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(side = side, expand = YES, fill = BOTH)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return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继承了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类，初始化程序界面的布局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Calculator(Frame):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__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__(self):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Frame.__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__(self)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self.pack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(expand = YES, fill = BOTH)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self.master.title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简易计算器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display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StringVar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添加显示数字结果的文本框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Entry(self, relief = SUNKEN, font = ('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宋体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','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20','bold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'),\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textvariable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display).pack(side = TOP, expand = YES,\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fill = BOTH)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添加清除按钮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为匿名函数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frame(self, TOP)    button(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clearF,LEFT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清除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lambda w = display :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w.set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(''))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添加横条型框架以及里面的按钮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for key in('123+', '456-', '789*', '.0=/'):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frame(self, TOP)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for char in key: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if char == '=':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button(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LEFT, char)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btn.bind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('&lt;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ButtonRelease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- 1&gt;',\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 e, s = self, w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display:s.calc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(w), '+')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else: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button(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LEFT, char,\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 w = display, c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char:w.set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w.get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()+c))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函数计算表达式的值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(self, display):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try:  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display.set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display.get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()))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except: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display.set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("ERROR")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程序的入口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__name__ == '__main__':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print('ok')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Calculator().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mainloop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0CB88-F566-4A8E-8D1A-950D1A55A473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880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4-18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】编写程序，测试键盘按键的键盘。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编写程序如下：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tkinter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*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win.title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键盘事件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key_action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(event):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if(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event.keysym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=='Up'):         #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keysym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Up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keycode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=38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print( "pressed: Up")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if(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event.keycode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==40):          #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keysym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Down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keycode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=40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print( "pressed: Down")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if(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event.keycode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==37):          #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keysym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Left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keycode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=37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print( "pressed: Left")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if(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event.keysym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=='Right'):      #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keysym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Right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keycode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=39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print( "pressed: Right")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s = event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txt.set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callback(event):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L.focus_set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txt =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StringVar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  #courier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 = Label(win, width=70,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textvariable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txt, font = ' song -16',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'cyan')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L.bind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("&lt;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KeyPress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&gt;",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key_action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L.bind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("&lt;Button-1&gt;", callback)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L.pack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win.mainloop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0CB88-F566-4A8E-8D1A-950D1A55A473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3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1628801"/>
            <a:ext cx="8424936" cy="1971650"/>
          </a:xfrm>
        </p:spPr>
        <p:txBody>
          <a:bodyPr>
            <a:noAutofit/>
          </a:bodyPr>
          <a:lstStyle/>
          <a:p>
            <a:r>
              <a:rPr lang="zh-CN" altLang="en-US" sz="66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sz="66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66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章 图形</a:t>
            </a:r>
            <a:r>
              <a:rPr lang="zh-CN" altLang="en-US" sz="6600" b="1" dirty="0">
                <a:latin typeface="隶书" panose="02010509060101010101" pitchFamily="49" charset="-122"/>
                <a:ea typeface="隶书" panose="02010509060101010101" pitchFamily="49" charset="-122"/>
              </a:rPr>
              <a:t>用户</a:t>
            </a:r>
            <a:r>
              <a:rPr lang="zh-CN" altLang="en-US" sz="66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界面</a:t>
            </a:r>
            <a:r>
              <a:rPr lang="en-US" altLang="zh-CN" sz="66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/>
            </a:r>
            <a:br>
              <a:rPr lang="en-US" altLang="zh-CN" sz="66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66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设计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91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6336704"/>
          </a:xfrm>
        </p:spPr>
        <p:txBody>
          <a:bodyPr>
            <a:normAutofit/>
          </a:bodyPr>
          <a:lstStyle/>
          <a:p>
            <a:pPr algn="l"/>
            <a:r>
              <a:rPr lang="zh-CN" altLang="zh-CN" sz="2800" b="1" dirty="0" smtClean="0"/>
              <a:t>设计</a:t>
            </a:r>
            <a:r>
              <a:rPr lang="zh-CN" altLang="zh-CN" sz="2800" b="1" dirty="0"/>
              <a:t>一个窗体的主要步骤如下：</a:t>
            </a:r>
            <a:br>
              <a:rPr lang="zh-CN" altLang="zh-CN" sz="2800" b="1" dirty="0"/>
            </a:br>
            <a:r>
              <a:rPr lang="zh-CN" altLang="zh-CN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zh-CN" sz="2800" dirty="0"/>
              <a:t>）导入</a:t>
            </a:r>
            <a:r>
              <a:rPr lang="en-US" altLang="zh-CN" sz="2800" dirty="0" err="1"/>
              <a:t>tkinter</a:t>
            </a:r>
            <a:r>
              <a:rPr lang="zh-CN" altLang="zh-CN" sz="2800" dirty="0"/>
              <a:t>包：</a:t>
            </a:r>
            <a:br>
              <a:rPr lang="zh-CN" altLang="zh-CN" sz="2800" dirty="0"/>
            </a:br>
            <a:r>
              <a:rPr lang="en-US" altLang="zh-CN" sz="2800" dirty="0"/>
              <a:t>    import </a:t>
            </a:r>
            <a:r>
              <a:rPr lang="en-US" altLang="zh-CN" sz="2800" dirty="0" err="1"/>
              <a:t>tkinter</a:t>
            </a:r>
            <a:r>
              <a:rPr lang="zh-CN" altLang="zh-CN" sz="2800" dirty="0"/>
              <a:t/>
            </a:r>
            <a:br>
              <a:rPr lang="zh-CN" altLang="zh-CN" sz="2800" dirty="0"/>
            </a:br>
            <a:r>
              <a:rPr lang="en-US" altLang="zh-CN" sz="2800" dirty="0"/>
              <a:t> </a:t>
            </a:r>
            <a:r>
              <a:rPr lang="zh-CN" altLang="zh-CN" sz="2800" dirty="0"/>
              <a:t/>
            </a:r>
            <a:br>
              <a:rPr lang="zh-CN" altLang="zh-CN" sz="2800" dirty="0"/>
            </a:br>
            <a:r>
              <a:rPr lang="zh-CN" altLang="zh-CN" sz="2800" dirty="0"/>
              <a:t>（</a:t>
            </a:r>
            <a:r>
              <a:rPr lang="en-US" altLang="zh-CN" sz="2800" dirty="0"/>
              <a:t>2</a:t>
            </a:r>
            <a:r>
              <a:rPr lang="zh-CN" altLang="zh-CN" sz="2800" dirty="0"/>
              <a:t>）创建窗体对象：</a:t>
            </a:r>
            <a:br>
              <a:rPr lang="zh-CN" altLang="zh-CN" sz="2800" dirty="0"/>
            </a:br>
            <a:r>
              <a:rPr lang="en-US" altLang="zh-CN" sz="2800" dirty="0"/>
              <a:t> </a:t>
            </a:r>
            <a:r>
              <a:rPr lang="zh-CN" altLang="zh-CN" sz="2800" dirty="0"/>
              <a:t>　　　</a:t>
            </a:r>
            <a:r>
              <a:rPr lang="en-US" altLang="zh-CN" sz="2800" dirty="0"/>
              <a:t>win = </a:t>
            </a:r>
            <a:r>
              <a:rPr lang="en-US" altLang="zh-CN" sz="2800" dirty="0" err="1"/>
              <a:t>tkinter.Tk</a:t>
            </a:r>
            <a:r>
              <a:rPr lang="en-US" altLang="zh-CN" sz="2800" dirty="0"/>
              <a:t>()  </a:t>
            </a:r>
            <a:r>
              <a:rPr lang="zh-CN" altLang="zh-CN" sz="2800" dirty="0"/>
              <a:t/>
            </a:r>
            <a:br>
              <a:rPr lang="zh-CN" altLang="zh-CN" sz="2800" dirty="0"/>
            </a:br>
            <a:r>
              <a:rPr lang="en-US" altLang="zh-CN" sz="2800" dirty="0"/>
              <a:t>    </a:t>
            </a:r>
            <a:r>
              <a:rPr lang="zh-CN" altLang="zh-CN" sz="2800" dirty="0"/>
              <a:t/>
            </a:r>
            <a:br>
              <a:rPr lang="zh-CN" altLang="zh-CN" sz="2800" dirty="0"/>
            </a:br>
            <a:r>
              <a:rPr lang="zh-CN" altLang="zh-CN" sz="2800" dirty="0" smtClean="0"/>
              <a:t>（</a:t>
            </a:r>
            <a:r>
              <a:rPr lang="en-US" altLang="zh-CN" sz="2800" dirty="0"/>
              <a:t>3</a:t>
            </a:r>
            <a:r>
              <a:rPr lang="zh-CN" altLang="zh-CN" sz="2800" dirty="0"/>
              <a:t>）设置窗体初始的大小（宽</a:t>
            </a:r>
            <a:r>
              <a:rPr lang="en-US" altLang="zh-CN" sz="2800" dirty="0"/>
              <a:t>x</a:t>
            </a:r>
            <a:r>
              <a:rPr lang="zh-CN" altLang="zh-CN" sz="2800" dirty="0"/>
              <a:t>高）和位置（</a:t>
            </a:r>
            <a:r>
              <a:rPr lang="en-US" altLang="zh-CN" sz="2800" dirty="0"/>
              <a:t>x, y</a:t>
            </a:r>
            <a:r>
              <a:rPr lang="zh-CN" altLang="zh-CN" sz="2800" dirty="0"/>
              <a:t>）：</a:t>
            </a:r>
            <a:br>
              <a:rPr lang="zh-CN" altLang="zh-CN" sz="2800" dirty="0"/>
            </a:br>
            <a:r>
              <a:rPr lang="en-US" altLang="zh-CN" sz="2800" dirty="0" smtClean="0"/>
              <a:t>              </a:t>
            </a:r>
            <a:r>
              <a:rPr lang="en-US" altLang="zh-CN" sz="2800" dirty="0" err="1" smtClean="0"/>
              <a:t>win.geometry</a:t>
            </a:r>
            <a:r>
              <a:rPr lang="en-US" altLang="zh-CN" sz="2800" dirty="0"/>
              <a:t>('</a:t>
            </a:r>
            <a:r>
              <a:rPr lang="zh-CN" altLang="zh-CN" sz="2800" dirty="0"/>
              <a:t>宽</a:t>
            </a:r>
            <a:r>
              <a:rPr lang="en-US" altLang="zh-CN" sz="2800" dirty="0"/>
              <a:t>x</a:t>
            </a:r>
            <a:r>
              <a:rPr lang="zh-CN" altLang="zh-CN" sz="2800" dirty="0"/>
              <a:t>高</a:t>
            </a:r>
            <a:r>
              <a:rPr lang="en-US" altLang="zh-CN" sz="2800" dirty="0"/>
              <a:t> + x</a:t>
            </a:r>
            <a:r>
              <a:rPr lang="zh-CN" altLang="zh-CN" sz="2800" dirty="0"/>
              <a:t>坐标</a:t>
            </a:r>
            <a:r>
              <a:rPr lang="en-US" altLang="zh-CN" sz="2800" dirty="0"/>
              <a:t> + y</a:t>
            </a:r>
            <a:r>
              <a:rPr lang="zh-CN" altLang="zh-CN" sz="2800" dirty="0"/>
              <a:t>坐标</a:t>
            </a:r>
            <a:r>
              <a:rPr lang="en-US" altLang="zh-CN" sz="2800" dirty="0"/>
              <a:t>')</a:t>
            </a:r>
            <a:r>
              <a:rPr lang="zh-CN" altLang="zh-CN" sz="2800" dirty="0"/>
              <a:t/>
            </a:r>
            <a:br>
              <a:rPr lang="zh-CN" altLang="zh-CN" sz="2800" dirty="0"/>
            </a:br>
            <a:r>
              <a:rPr lang="en-US" altLang="zh-CN" sz="2800" b="1" dirty="0"/>
              <a:t> </a:t>
            </a:r>
            <a:r>
              <a:rPr lang="zh-CN" altLang="zh-CN" sz="2800" dirty="0"/>
              <a:t/>
            </a:r>
            <a:br>
              <a:rPr lang="zh-CN" altLang="zh-CN" sz="2800" dirty="0"/>
            </a:br>
            <a:r>
              <a:rPr lang="zh-CN" altLang="zh-CN" sz="2800" dirty="0"/>
              <a:t>（</a:t>
            </a:r>
            <a:r>
              <a:rPr lang="en-US" altLang="zh-CN" sz="2800" dirty="0"/>
              <a:t>4</a:t>
            </a:r>
            <a:r>
              <a:rPr lang="zh-CN" altLang="zh-CN" sz="2800" dirty="0"/>
              <a:t>）设置事件循环，使窗体一直保持显示状态：</a:t>
            </a:r>
            <a:br>
              <a:rPr lang="zh-CN" altLang="zh-CN" sz="2800" dirty="0"/>
            </a:br>
            <a:r>
              <a:rPr lang="en-US" altLang="zh-CN" sz="2800" dirty="0"/>
              <a:t>   win. </a:t>
            </a:r>
            <a:r>
              <a:rPr lang="en-US" altLang="zh-CN" sz="2800" dirty="0" err="1"/>
              <a:t>mainloop</a:t>
            </a:r>
            <a:r>
              <a:rPr lang="en-US" altLang="zh-CN" sz="2800" dirty="0"/>
              <a:t>()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60834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507288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zh-CN" altLang="zh-CN" sz="2800" dirty="0"/>
              <a:t>【例</a:t>
            </a:r>
            <a:r>
              <a:rPr lang="en-US" altLang="zh-CN" sz="2800" dirty="0"/>
              <a:t>4-1</a:t>
            </a:r>
            <a:r>
              <a:rPr lang="zh-CN" altLang="zh-CN" sz="2800" dirty="0"/>
              <a:t>】通过</a:t>
            </a:r>
            <a:r>
              <a:rPr lang="en-US" altLang="zh-CN" sz="2800" dirty="0" err="1"/>
              <a:t>Tk</a:t>
            </a:r>
            <a:r>
              <a:rPr lang="zh-CN" altLang="zh-CN" sz="2800" dirty="0"/>
              <a:t>对象创建一个最简单窗体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endParaRPr lang="zh-CN" altLang="zh-CN" sz="1200" dirty="0"/>
          </a:p>
          <a:p>
            <a:pPr marL="0" indent="0"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tkinter</a:t>
            </a:r>
            <a:r>
              <a:rPr lang="en-US" altLang="zh-CN" sz="2400" dirty="0"/>
              <a:t> </a:t>
            </a:r>
          </a:p>
          <a:p>
            <a:pPr marL="0" indent="0">
              <a:buNone/>
            </a:pPr>
            <a:r>
              <a:rPr lang="en-US" altLang="zh-CN" sz="2400" dirty="0"/>
              <a:t>win = </a:t>
            </a:r>
            <a:r>
              <a:rPr lang="en-US" altLang="zh-CN" sz="2400" dirty="0" err="1"/>
              <a:t>tkinter.Tk</a:t>
            </a:r>
            <a:r>
              <a:rPr lang="en-US" altLang="zh-CN" sz="2400" dirty="0"/>
              <a:t>()       </a:t>
            </a:r>
            <a:r>
              <a:rPr lang="en-US" altLang="zh-CN" sz="2400" dirty="0" smtClean="0"/>
              <a:t>       </a:t>
            </a:r>
            <a:r>
              <a:rPr lang="en-US" altLang="zh-CN" sz="2400" dirty="0"/>
              <a:t># </a:t>
            </a:r>
            <a:r>
              <a:rPr lang="zh-CN" altLang="en-US" sz="2400" dirty="0"/>
              <a:t>定义一个窗体</a:t>
            </a:r>
          </a:p>
          <a:p>
            <a:pPr marL="0" indent="0">
              <a:buNone/>
            </a:pPr>
            <a:r>
              <a:rPr lang="en-US" altLang="zh-CN" sz="2400" dirty="0" err="1"/>
              <a:t>win.title</a:t>
            </a:r>
            <a:r>
              <a:rPr lang="en-US" altLang="zh-CN" sz="2400" dirty="0"/>
              <a:t>('</a:t>
            </a:r>
            <a:r>
              <a:rPr lang="zh-CN" altLang="en-US" sz="2400" dirty="0"/>
              <a:t>最简单窗体</a:t>
            </a:r>
            <a:r>
              <a:rPr lang="en-US" altLang="zh-CN" sz="2400" dirty="0"/>
              <a:t>')   # </a:t>
            </a:r>
            <a:r>
              <a:rPr lang="zh-CN" altLang="en-US" sz="2400" dirty="0"/>
              <a:t>定义窗体标题</a:t>
            </a:r>
          </a:p>
          <a:p>
            <a:pPr marL="0" indent="0">
              <a:buNone/>
            </a:pPr>
            <a:r>
              <a:rPr lang="en-US" altLang="zh-CN" sz="2400" dirty="0" err="1"/>
              <a:t>win.geometry</a:t>
            </a:r>
            <a:r>
              <a:rPr lang="en-US" altLang="zh-CN" sz="2400" dirty="0"/>
              <a:t>('</a:t>
            </a:r>
            <a:r>
              <a:rPr lang="en-US" altLang="zh-CN" sz="2400" dirty="0" err="1"/>
              <a:t>250x120+50+10</a:t>
            </a:r>
            <a:r>
              <a:rPr lang="en-US" altLang="zh-CN" sz="2400" dirty="0"/>
              <a:t>')</a:t>
            </a:r>
          </a:p>
          <a:p>
            <a:pPr marL="0" indent="0">
              <a:buNone/>
            </a:pPr>
            <a:r>
              <a:rPr lang="en-US" altLang="zh-CN" sz="2400" dirty="0"/>
              <a:t> # </a:t>
            </a:r>
            <a:r>
              <a:rPr lang="zh-CN" altLang="en-US" sz="2400" dirty="0"/>
              <a:t>设置窗体的大小</a:t>
            </a:r>
            <a:r>
              <a:rPr lang="en-US" altLang="zh-CN" sz="2400" dirty="0" err="1"/>
              <a:t>250x120</a:t>
            </a:r>
            <a:r>
              <a:rPr lang="zh-CN" altLang="en-US" sz="2400" dirty="0"/>
              <a:t>像素和初始位置（</a:t>
            </a:r>
            <a:r>
              <a:rPr lang="en-US" altLang="zh-CN" sz="2400" dirty="0"/>
              <a:t>50</a:t>
            </a:r>
            <a:r>
              <a:rPr lang="zh-CN" altLang="en-US" sz="2400" dirty="0"/>
              <a:t>，</a:t>
            </a:r>
            <a:r>
              <a:rPr lang="en-US" altLang="zh-CN" sz="2400" dirty="0"/>
              <a:t>10</a:t>
            </a:r>
            <a:r>
              <a:rPr lang="zh-CN" altLang="en-US" sz="2400" dirty="0"/>
              <a:t>）</a:t>
            </a:r>
          </a:p>
          <a:p>
            <a:pPr marL="0" indent="0">
              <a:buNone/>
            </a:pPr>
            <a:r>
              <a:rPr lang="en-US" altLang="zh-CN" sz="2400" dirty="0" err="1"/>
              <a:t>win.mainloop</a:t>
            </a:r>
            <a:r>
              <a:rPr lang="en-US" altLang="zh-CN" sz="2400" dirty="0"/>
              <a:t>()       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# </a:t>
            </a:r>
            <a:r>
              <a:rPr lang="zh-CN" altLang="en-US" sz="2400" dirty="0"/>
              <a:t>表示事件循环，使窗体一直保持显示状态</a:t>
            </a:r>
          </a:p>
          <a:p>
            <a:pPr marL="0" indent="0">
              <a:buNone/>
            </a:pPr>
            <a:endParaRPr lang="zh-CN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zh-CN" altLang="zh-CN" sz="28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546" y="4149080"/>
            <a:ext cx="5333184" cy="2708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75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 smtClean="0"/>
              <a:t>2</a:t>
            </a:r>
            <a:r>
              <a:rPr lang="en-US" altLang="zh-CN" sz="2800" b="1" dirty="0"/>
              <a:t>. </a:t>
            </a:r>
            <a:r>
              <a:rPr lang="zh-CN" altLang="zh-CN" sz="2800" b="1" dirty="0"/>
              <a:t>标签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zh-CN" sz="2400" dirty="0"/>
              <a:t>标签是用于窗体容器中显示文字内容的组件。标签的基本格式为：</a:t>
            </a:r>
          </a:p>
          <a:p>
            <a:pPr marL="0" indent="0">
              <a:buNone/>
            </a:pPr>
            <a:r>
              <a:rPr lang="en-US" altLang="zh-CN" sz="2800" dirty="0"/>
              <a:t> 	label = </a:t>
            </a:r>
            <a:r>
              <a:rPr lang="en-US" altLang="zh-CN" sz="2800" dirty="0" err="1"/>
              <a:t>tkinter.Label</a:t>
            </a:r>
            <a:r>
              <a:rPr lang="en-US" altLang="zh-CN" sz="2800" dirty="0"/>
              <a:t>(</a:t>
            </a:r>
            <a:r>
              <a:rPr lang="zh-CN" altLang="zh-CN" sz="2800" dirty="0"/>
              <a:t>容器名称， 显示文字或图像内容， 显示位置</a:t>
            </a:r>
            <a:r>
              <a:rPr lang="en-US" altLang="zh-CN" sz="2800" dirty="0"/>
              <a:t>, </a:t>
            </a:r>
            <a:r>
              <a:rPr lang="zh-CN" altLang="zh-CN" sz="2800" dirty="0"/>
              <a:t>文字字体、颜色等</a:t>
            </a:r>
            <a:r>
              <a:rPr lang="en-US" altLang="zh-CN" sz="2800" dirty="0"/>
              <a:t>)</a:t>
            </a:r>
            <a:endParaRPr lang="zh-CN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zh-CN" altLang="zh-CN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12976"/>
            <a:ext cx="8415418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344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60648"/>
            <a:ext cx="8568952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/>
              <a:t>【例</a:t>
            </a:r>
            <a:r>
              <a:rPr lang="en-US" altLang="zh-CN" dirty="0"/>
              <a:t>4-2</a:t>
            </a:r>
            <a:r>
              <a:rPr lang="zh-CN" altLang="zh-CN" dirty="0"/>
              <a:t>】标签应用示例。</a:t>
            </a:r>
          </a:p>
          <a:p>
            <a:pPr marL="0" indent="0">
              <a:buNone/>
            </a:pPr>
            <a:endParaRPr lang="zh-CN" altLang="en-US" b="1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zh-CN" altLang="zh-CN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80728"/>
            <a:ext cx="6613514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581128"/>
            <a:ext cx="3732498" cy="213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44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507288" cy="64087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4000" dirty="0" smtClean="0"/>
              <a:t> </a:t>
            </a:r>
            <a:r>
              <a:rPr lang="en-US" altLang="zh-CN" sz="3600" b="1" dirty="0"/>
              <a:t>4.2.2</a:t>
            </a:r>
            <a:r>
              <a:rPr lang="zh-CN" altLang="zh-CN" sz="3600" b="1" dirty="0"/>
              <a:t>　按钮和事件处理</a:t>
            </a:r>
            <a:endParaRPr lang="zh-CN" altLang="zh-CN" sz="3600" dirty="0"/>
          </a:p>
          <a:p>
            <a:pPr marL="0" indent="0">
              <a:buNone/>
            </a:pPr>
            <a:endParaRPr lang="en-US" altLang="zh-CN" sz="2800" b="1" dirty="0" smtClean="0"/>
          </a:p>
          <a:p>
            <a:pPr marL="514350" indent="-514350">
              <a:buAutoNum type="arabicPeriod"/>
            </a:pPr>
            <a:r>
              <a:rPr lang="zh-CN" altLang="zh-CN" sz="2800" b="1" dirty="0" smtClean="0"/>
              <a:t>按钮对象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）按钮</a:t>
            </a:r>
            <a:r>
              <a:rPr lang="en-US" altLang="zh-CN" sz="2400" dirty="0"/>
              <a:t>Button</a:t>
            </a:r>
            <a:r>
              <a:rPr lang="zh-CN" altLang="zh-CN" sz="2400" dirty="0"/>
              <a:t>的常用属性</a:t>
            </a:r>
          </a:p>
          <a:p>
            <a:pPr marL="0" indent="0">
              <a:buNone/>
            </a:pPr>
            <a:endParaRPr lang="zh-CN" altLang="zh-CN" sz="2400" dirty="0"/>
          </a:p>
          <a:p>
            <a:pPr marL="0" indent="0">
              <a:buNone/>
            </a:pPr>
            <a:r>
              <a:rPr lang="zh-CN" altLang="zh-CN" sz="2800" dirty="0" smtClean="0"/>
              <a:t> </a:t>
            </a:r>
            <a:r>
              <a:rPr lang="en-US" altLang="zh-CN" sz="2800" dirty="0" smtClean="0"/>
              <a:t> 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zh-CN" altLang="zh-CN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0" y="2420888"/>
            <a:ext cx="9114343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6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800" dirty="0"/>
              <a:t>（</a:t>
            </a:r>
            <a:r>
              <a:rPr lang="en-US" altLang="zh-CN" sz="2800" dirty="0"/>
              <a:t>2</a:t>
            </a:r>
            <a:r>
              <a:rPr lang="zh-CN" altLang="zh-CN" sz="2800" dirty="0"/>
              <a:t>）创建按钮对象</a:t>
            </a:r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zh-CN" altLang="zh-CN" sz="2800" dirty="0" smtClean="0"/>
              <a:t>创建</a:t>
            </a:r>
            <a:r>
              <a:rPr lang="zh-CN" altLang="zh-CN" sz="2800" dirty="0"/>
              <a:t>按钮对象的方法为：</a:t>
            </a:r>
          </a:p>
          <a:p>
            <a:pPr marL="0" indent="0">
              <a:buNone/>
            </a:pPr>
            <a:r>
              <a:rPr lang="en-US" altLang="zh-CN" sz="2800" dirty="0" smtClean="0"/>
              <a:t>      </a:t>
            </a:r>
            <a:r>
              <a:rPr lang="en-US" altLang="zh-CN" sz="2800" dirty="0" err="1" smtClean="0"/>
              <a:t>Btn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= </a:t>
            </a:r>
            <a:r>
              <a:rPr lang="en-US" altLang="zh-CN" sz="2800" dirty="0" err="1"/>
              <a:t>tkinter.Button</a:t>
            </a:r>
            <a:r>
              <a:rPr lang="en-US" altLang="zh-CN" sz="2800" dirty="0"/>
              <a:t>(</a:t>
            </a:r>
            <a:r>
              <a:rPr lang="zh-CN" altLang="zh-CN" sz="2800" dirty="0"/>
              <a:t>容器</a:t>
            </a:r>
            <a:r>
              <a:rPr lang="en-US" altLang="zh-CN" sz="2800" dirty="0"/>
              <a:t>, text ="</a:t>
            </a:r>
            <a:r>
              <a:rPr lang="zh-CN" altLang="zh-CN" sz="2800" dirty="0"/>
              <a:t>按钮上的文字</a:t>
            </a:r>
            <a:r>
              <a:rPr lang="en-US" altLang="zh-CN" sz="2800" dirty="0"/>
              <a:t>")</a:t>
            </a:r>
            <a:endParaRPr lang="zh-CN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        </a:t>
            </a:r>
            <a:r>
              <a:rPr lang="zh-CN" altLang="zh-CN" sz="2800" dirty="0" smtClean="0"/>
              <a:t>由于</a:t>
            </a:r>
            <a:r>
              <a:rPr lang="zh-CN" altLang="zh-CN" sz="2800" dirty="0"/>
              <a:t>按钮是一个普通组件，设计时必须放置到一个容器中。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7081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zh-CN" altLang="zh-CN" sz="2800" dirty="0"/>
              <a:t>【</a:t>
            </a:r>
            <a:r>
              <a:rPr lang="zh-CN" altLang="zh-CN" sz="2800" dirty="0" smtClean="0"/>
              <a:t>例</a:t>
            </a:r>
            <a:r>
              <a:rPr lang="en-US" altLang="zh-CN" sz="2800" dirty="0"/>
              <a:t>4-3</a:t>
            </a:r>
            <a:r>
              <a:rPr lang="zh-CN" altLang="zh-CN" sz="2800" dirty="0"/>
              <a:t>】构造一个带按钮的窗体</a:t>
            </a:r>
            <a:r>
              <a:rPr lang="zh-CN" altLang="zh-CN" sz="2800" dirty="0" smtClean="0"/>
              <a:t>。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tkinter</a:t>
            </a:r>
            <a:r>
              <a:rPr lang="en-US" altLang="zh-CN" sz="2400" dirty="0"/>
              <a:t>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win = </a:t>
            </a:r>
            <a:r>
              <a:rPr lang="en-US" altLang="zh-CN" sz="2400" dirty="0" err="1"/>
              <a:t>tkinter.Tk</a:t>
            </a:r>
            <a:r>
              <a:rPr lang="en-US" altLang="zh-CN" sz="2400" dirty="0"/>
              <a:t>()       # </a:t>
            </a:r>
            <a:r>
              <a:rPr lang="zh-CN" altLang="zh-CN" sz="2400" dirty="0"/>
              <a:t>定义一个窗体</a:t>
            </a:r>
          </a:p>
          <a:p>
            <a:pPr marL="0" indent="0">
              <a:buNone/>
            </a:pPr>
            <a:r>
              <a:rPr lang="en-US" altLang="zh-CN" sz="2400" dirty="0" err="1"/>
              <a:t>win.title</a:t>
            </a:r>
            <a:r>
              <a:rPr lang="en-US" altLang="zh-CN" sz="2400" dirty="0"/>
              <a:t>('</a:t>
            </a:r>
            <a:r>
              <a:rPr lang="zh-CN" altLang="zh-CN" sz="2400" dirty="0"/>
              <a:t>最简单窗体</a:t>
            </a:r>
            <a:r>
              <a:rPr lang="en-US" altLang="zh-CN" sz="2400" dirty="0"/>
              <a:t>')  # </a:t>
            </a:r>
            <a:r>
              <a:rPr lang="zh-CN" altLang="zh-CN" sz="2400" dirty="0"/>
              <a:t>定义窗体标题</a:t>
            </a:r>
          </a:p>
          <a:p>
            <a:pPr marL="0" indent="0">
              <a:buNone/>
            </a:pPr>
            <a:r>
              <a:rPr lang="en-US" altLang="zh-CN" sz="2400" dirty="0" err="1"/>
              <a:t>win.geometry</a:t>
            </a:r>
            <a:r>
              <a:rPr lang="en-US" altLang="zh-CN" sz="2400" dirty="0"/>
              <a:t>('</a:t>
            </a:r>
            <a:r>
              <a:rPr lang="en-US" altLang="zh-CN" sz="2400" dirty="0" err="1"/>
              <a:t>400x200</a:t>
            </a:r>
            <a:r>
              <a:rPr lang="en-US" altLang="zh-CN" sz="2400" dirty="0"/>
              <a:t>')  # </a:t>
            </a:r>
            <a:r>
              <a:rPr lang="zh-CN" altLang="zh-CN" sz="2400" dirty="0"/>
              <a:t>定义窗体的大小</a:t>
            </a:r>
            <a:r>
              <a:rPr lang="en-US" altLang="zh-CN" sz="2400" dirty="0" err="1"/>
              <a:t>400x200</a:t>
            </a:r>
            <a:r>
              <a:rPr lang="zh-CN" altLang="zh-CN" sz="2400" dirty="0"/>
              <a:t>像素</a:t>
            </a:r>
          </a:p>
          <a:p>
            <a:pPr marL="0" indent="0">
              <a:buNone/>
            </a:pPr>
            <a:r>
              <a:rPr lang="en-US" altLang="zh-CN" sz="2400" dirty="0" err="1"/>
              <a:t>btn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tkinter.Button</a:t>
            </a:r>
            <a:r>
              <a:rPr lang="en-US" altLang="zh-CN" sz="2400" dirty="0"/>
              <a:t>(win, text ='</a:t>
            </a:r>
            <a:r>
              <a:rPr lang="zh-CN" altLang="zh-CN" sz="2400" dirty="0"/>
              <a:t>点击我</a:t>
            </a:r>
            <a:r>
              <a:rPr lang="en-US" altLang="zh-CN" sz="2400" dirty="0"/>
              <a:t>!')  # </a:t>
            </a:r>
            <a:r>
              <a:rPr lang="zh-CN" altLang="zh-CN" sz="2400" dirty="0"/>
              <a:t>在窗体中添加按钮</a:t>
            </a:r>
          </a:p>
          <a:p>
            <a:pPr marL="0" indent="0">
              <a:buNone/>
            </a:pPr>
            <a:r>
              <a:rPr lang="en-US" altLang="zh-CN" sz="2400" dirty="0" err="1"/>
              <a:t>btn.pack</a:t>
            </a:r>
            <a:r>
              <a:rPr lang="en-US" altLang="zh-CN" sz="2400" dirty="0"/>
              <a:t>()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err="1"/>
              <a:t>win.mainloop</a:t>
            </a:r>
            <a:r>
              <a:rPr lang="en-US" altLang="zh-CN" sz="2400" dirty="0"/>
              <a:t>()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554" y="4365104"/>
            <a:ext cx="3142417" cy="179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048618" y="616620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按钮程序运行结果</a:t>
            </a:r>
          </a:p>
        </p:txBody>
      </p:sp>
    </p:spTree>
    <p:extLst>
      <p:ext uri="{BB962C8B-B14F-4D97-AF65-F5344CB8AC3E}">
        <p14:creationId xmlns:p14="http://schemas.microsoft.com/office/powerpoint/2010/main" val="116764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83671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 smtClean="0"/>
              <a:t>2. </a:t>
            </a:r>
            <a:r>
              <a:rPr lang="zh-CN" altLang="zh-CN" sz="2800" b="1" dirty="0" smtClean="0"/>
              <a:t>处理</a:t>
            </a:r>
            <a:r>
              <a:rPr lang="zh-CN" altLang="zh-CN" sz="2800" b="1" dirty="0"/>
              <a:t>按钮事件</a:t>
            </a:r>
            <a:endParaRPr lang="zh-CN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800" dirty="0"/>
              <a:t>【例</a:t>
            </a:r>
            <a:r>
              <a:rPr lang="en-US" altLang="zh-CN" sz="2800" dirty="0"/>
              <a:t>4-4</a:t>
            </a:r>
            <a:r>
              <a:rPr lang="zh-CN" altLang="zh-CN" sz="2800" dirty="0"/>
              <a:t>】设计一个按钮事件程序。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412775"/>
            <a:ext cx="7488833" cy="417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372170"/>
            <a:ext cx="5328872" cy="1520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992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852936"/>
            <a:ext cx="8229600" cy="1143000"/>
          </a:xfrm>
          <a:ln w="50800">
            <a:solidFill>
              <a:srgbClr val="00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altLang="zh-CN" b="1" dirty="0" smtClean="0"/>
              <a:t>4.3   </a:t>
            </a:r>
            <a:r>
              <a:rPr lang="zh-CN" altLang="zh-CN" b="1" dirty="0" smtClean="0"/>
              <a:t>界面</a:t>
            </a:r>
            <a:r>
              <a:rPr lang="zh-CN" altLang="en-US" b="1" dirty="0" smtClean="0"/>
              <a:t>布局管理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36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26469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dirty="0"/>
              <a:t>　</a:t>
            </a:r>
            <a:r>
              <a:rPr lang="en-US" altLang="zh-CN" dirty="0"/>
              <a:t>Python</a:t>
            </a:r>
            <a:r>
              <a:rPr lang="zh-CN" altLang="en-US" dirty="0"/>
              <a:t>定义了</a:t>
            </a:r>
            <a:r>
              <a:rPr lang="en-US" altLang="zh-CN" dirty="0"/>
              <a:t>3</a:t>
            </a:r>
            <a:r>
              <a:rPr lang="zh-CN" altLang="en-US" dirty="0"/>
              <a:t>种界面布局管理</a:t>
            </a:r>
            <a:r>
              <a:rPr lang="zh-CN" altLang="en-US" dirty="0" smtClean="0"/>
              <a:t>方式。 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sz="3800" b="1" dirty="0"/>
              <a:t>1. pack</a:t>
            </a:r>
            <a:r>
              <a:rPr lang="zh-CN" altLang="en-US" sz="3800" b="1" dirty="0"/>
              <a:t>布局</a:t>
            </a:r>
          </a:p>
          <a:p>
            <a:pPr marL="0" indent="0">
              <a:buNone/>
            </a:pPr>
            <a:r>
              <a:rPr lang="en-US" altLang="zh-CN" dirty="0"/>
              <a:t>pack</a:t>
            </a:r>
            <a:r>
              <a:rPr lang="zh-CN" altLang="en-US" dirty="0"/>
              <a:t>布局管理方式按组件的创建顺序在容器区域中排列。</a:t>
            </a:r>
          </a:p>
          <a:p>
            <a:pPr marL="0" indent="0">
              <a:buNone/>
            </a:pPr>
            <a:r>
              <a:rPr lang="en-US" altLang="zh-CN" dirty="0"/>
              <a:t>pack</a:t>
            </a:r>
            <a:r>
              <a:rPr lang="zh-CN" altLang="en-US" dirty="0"/>
              <a:t>的常用属性有</a:t>
            </a:r>
            <a:r>
              <a:rPr lang="en-US" altLang="zh-CN" dirty="0"/>
              <a:t>side</a:t>
            </a:r>
            <a:r>
              <a:rPr lang="zh-CN" altLang="en-US" dirty="0"/>
              <a:t>和</a:t>
            </a:r>
            <a:r>
              <a:rPr lang="en-US" altLang="zh-CN" dirty="0"/>
              <a:t>fill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	</a:t>
            </a:r>
            <a:r>
              <a:rPr lang="en-US" altLang="zh-CN" dirty="0"/>
              <a:t>side</a:t>
            </a:r>
            <a:r>
              <a:rPr lang="zh-CN" altLang="en-US" dirty="0"/>
              <a:t>属性：其取值为</a:t>
            </a:r>
            <a:r>
              <a:rPr lang="en-US" altLang="zh-CN" dirty="0"/>
              <a:t>'top'</a:t>
            </a:r>
            <a:r>
              <a:rPr lang="zh-CN" altLang="en-US" dirty="0"/>
              <a:t>、</a:t>
            </a:r>
            <a:r>
              <a:rPr lang="en-US" altLang="zh-CN" dirty="0"/>
              <a:t>'bottom'</a:t>
            </a:r>
            <a:r>
              <a:rPr lang="zh-CN" altLang="en-US" dirty="0"/>
              <a:t>、</a:t>
            </a:r>
            <a:r>
              <a:rPr lang="en-US" altLang="zh-CN" dirty="0"/>
              <a:t>'left'</a:t>
            </a:r>
            <a:r>
              <a:rPr lang="zh-CN" altLang="en-US" dirty="0"/>
              <a:t>、</a:t>
            </a:r>
            <a:r>
              <a:rPr lang="en-US" altLang="zh-CN" dirty="0"/>
              <a:t>'right'</a:t>
            </a:r>
            <a:r>
              <a:rPr lang="zh-CN" altLang="en-US" dirty="0"/>
              <a:t>，分别表示组件排列在上、下、左、右的位置。默认为</a:t>
            </a:r>
            <a:r>
              <a:rPr lang="en-US" altLang="zh-CN" dirty="0"/>
              <a:t>top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	</a:t>
            </a:r>
            <a:r>
              <a:rPr lang="en-US" altLang="zh-CN" dirty="0"/>
              <a:t>fill</a:t>
            </a:r>
            <a:r>
              <a:rPr lang="zh-CN" altLang="en-US" dirty="0"/>
              <a:t>属性：其取值为</a:t>
            </a:r>
            <a:r>
              <a:rPr lang="en-US" altLang="zh-CN" dirty="0"/>
              <a:t>'x'</a:t>
            </a:r>
            <a:r>
              <a:rPr lang="zh-CN" altLang="en-US" dirty="0"/>
              <a:t>、</a:t>
            </a:r>
            <a:r>
              <a:rPr lang="en-US" altLang="zh-CN" dirty="0"/>
              <a:t>'y'</a:t>
            </a:r>
            <a:r>
              <a:rPr lang="zh-CN" altLang="en-US" dirty="0"/>
              <a:t>、</a:t>
            </a:r>
            <a:r>
              <a:rPr lang="en-US" altLang="zh-CN" dirty="0"/>
              <a:t>'both'</a:t>
            </a:r>
            <a:r>
              <a:rPr lang="zh-CN" altLang="en-US" dirty="0"/>
              <a:t>，分别表示填充</a:t>
            </a:r>
            <a:r>
              <a:rPr lang="en-US" altLang="zh-CN" dirty="0"/>
              <a:t>x</a:t>
            </a:r>
            <a:r>
              <a:rPr lang="zh-CN" altLang="en-US" dirty="0"/>
              <a:t>（水平）或</a:t>
            </a:r>
            <a:r>
              <a:rPr lang="en-US" altLang="zh-CN" dirty="0"/>
              <a:t>y</a:t>
            </a:r>
            <a:r>
              <a:rPr lang="zh-CN" altLang="en-US" dirty="0"/>
              <a:t>（垂直）方向的空间。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sz="3800" b="1" dirty="0"/>
              <a:t>2.  place</a:t>
            </a:r>
            <a:r>
              <a:rPr lang="zh-CN" altLang="en-US" sz="3800" b="1" dirty="0"/>
              <a:t>布局</a:t>
            </a:r>
          </a:p>
          <a:p>
            <a:pPr marL="0" indent="0">
              <a:buNone/>
            </a:pPr>
            <a:r>
              <a:rPr lang="en-US" altLang="zh-CN" dirty="0"/>
              <a:t>place</a:t>
            </a:r>
            <a:r>
              <a:rPr lang="zh-CN" altLang="en-US" dirty="0"/>
              <a:t>布局管理方式为指定组件的坐标位置排列，这种排列方式又称为绝对布局。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sz="3800" b="1" dirty="0"/>
              <a:t>3. grid</a:t>
            </a:r>
            <a:r>
              <a:rPr lang="zh-CN" altLang="en-US" sz="3800" b="1" dirty="0"/>
              <a:t>布局</a:t>
            </a:r>
          </a:p>
          <a:p>
            <a:pPr marL="0" indent="0">
              <a:buNone/>
            </a:pPr>
            <a:r>
              <a:rPr lang="zh-CN" altLang="en-US" dirty="0"/>
              <a:t>　　</a:t>
            </a:r>
            <a:r>
              <a:rPr lang="en-US" altLang="zh-CN" dirty="0"/>
              <a:t>grid</a:t>
            </a:r>
            <a:r>
              <a:rPr lang="zh-CN" altLang="en-US" dirty="0"/>
              <a:t>布局管理方式为网格布局，组件放置在二维表格的单元格中。　　 </a:t>
            </a:r>
          </a:p>
          <a:p>
            <a:pPr marL="0" indent="0">
              <a:buNone/>
            </a:pPr>
            <a:r>
              <a:rPr lang="en-US" altLang="zh-CN" dirty="0"/>
              <a:t>grid</a:t>
            </a:r>
            <a:r>
              <a:rPr lang="zh-CN" altLang="en-US" dirty="0"/>
              <a:t>布局的常用属性有：</a:t>
            </a:r>
            <a:r>
              <a:rPr lang="en-US" altLang="zh-CN" dirty="0"/>
              <a:t>row</a:t>
            </a:r>
            <a:r>
              <a:rPr lang="zh-CN" altLang="en-US" dirty="0"/>
              <a:t>（行）、</a:t>
            </a:r>
            <a:r>
              <a:rPr lang="en-US" altLang="zh-CN" dirty="0"/>
              <a:t>column(</a:t>
            </a:r>
            <a:r>
              <a:rPr lang="zh-CN" altLang="en-US" dirty="0"/>
              <a:t>列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 err="1"/>
              <a:t>rowspan</a:t>
            </a:r>
            <a:r>
              <a:rPr lang="zh-CN" altLang="en-US" dirty="0"/>
              <a:t>（组件占据行数）、</a:t>
            </a:r>
            <a:r>
              <a:rPr lang="en-US" altLang="zh-CN" dirty="0" err="1"/>
              <a:t>columnspan</a:t>
            </a:r>
            <a:r>
              <a:rPr lang="zh-CN" altLang="en-US" dirty="0"/>
              <a:t>（组件占据列数）。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14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852936"/>
            <a:ext cx="8229600" cy="1143000"/>
          </a:xfrm>
          <a:ln w="50800">
            <a:solidFill>
              <a:srgbClr val="00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altLang="zh-CN" b="1" dirty="0" smtClean="0"/>
              <a:t>4.1  </a:t>
            </a:r>
            <a:r>
              <a:rPr lang="zh-CN" altLang="zh-CN" b="1" dirty="0" smtClean="0"/>
              <a:t>图形</a:t>
            </a:r>
            <a:r>
              <a:rPr lang="zh-CN" altLang="zh-CN" b="1" dirty="0"/>
              <a:t>用户界面概述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314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88640"/>
            <a:ext cx="8229600" cy="604664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【例</a:t>
            </a:r>
            <a:r>
              <a:rPr lang="en-US" altLang="zh-CN" dirty="0"/>
              <a:t>4-5</a:t>
            </a:r>
            <a:r>
              <a:rPr lang="zh-CN" altLang="zh-CN" dirty="0"/>
              <a:t>】布局示例。</a:t>
            </a: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55576" y="1052736"/>
            <a:ext cx="698477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from </a:t>
            </a:r>
            <a:r>
              <a:rPr lang="en-US" altLang="zh-CN" sz="2400" dirty="0" err="1"/>
              <a:t>tkinter</a:t>
            </a:r>
            <a:r>
              <a:rPr lang="en-US" altLang="zh-CN" sz="2400" dirty="0"/>
              <a:t> import </a:t>
            </a:r>
            <a:r>
              <a:rPr lang="en-US" altLang="zh-CN" sz="2400" dirty="0" err="1"/>
              <a:t>Tk,Label</a:t>
            </a:r>
            <a:endParaRPr lang="en-US" altLang="zh-CN" sz="2400" dirty="0"/>
          </a:p>
          <a:p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root = </a:t>
            </a:r>
            <a:r>
              <a:rPr lang="en-US" altLang="zh-CN" sz="2400" dirty="0" err="1"/>
              <a:t>Tk</a:t>
            </a:r>
            <a:r>
              <a:rPr lang="en-US" altLang="zh-CN" sz="2400" dirty="0"/>
              <a:t>()</a:t>
            </a:r>
          </a:p>
          <a:p>
            <a:r>
              <a:rPr lang="en-US" altLang="zh-CN" sz="2400" dirty="0"/>
              <a:t># </a:t>
            </a:r>
            <a:r>
              <a:rPr lang="en-US" altLang="zh-CN" sz="2400" dirty="0" err="1"/>
              <a:t>80x80</a:t>
            </a:r>
            <a:r>
              <a:rPr lang="zh-CN" altLang="en-US" sz="2400" dirty="0"/>
              <a:t>为窗体大小，</a:t>
            </a:r>
            <a:r>
              <a:rPr lang="en-US" altLang="zh-CN" sz="2400" dirty="0"/>
              <a:t>10+10</a:t>
            </a:r>
            <a:r>
              <a:rPr lang="zh-CN" altLang="en-US" sz="2400" dirty="0"/>
              <a:t>为窗口显示位置</a:t>
            </a:r>
          </a:p>
          <a:p>
            <a:r>
              <a:rPr lang="en-US" altLang="zh-CN" sz="2400" dirty="0" err="1" smtClean="0"/>
              <a:t>root.geometry</a:t>
            </a:r>
            <a:r>
              <a:rPr lang="en-US" altLang="zh-CN" sz="2400" dirty="0"/>
              <a:t>('</a:t>
            </a:r>
            <a:r>
              <a:rPr lang="en-US" altLang="zh-CN" sz="2400" dirty="0" err="1"/>
              <a:t>80x80+10+10</a:t>
            </a:r>
            <a:r>
              <a:rPr lang="en-US" altLang="zh-CN" sz="2400" dirty="0"/>
              <a:t>') </a:t>
            </a:r>
            <a:r>
              <a:rPr lang="en-US" altLang="zh-CN" sz="2400" dirty="0" err="1" smtClean="0"/>
              <a:t>root.title</a:t>
            </a:r>
            <a:r>
              <a:rPr lang="en-US" altLang="zh-CN" sz="2400" dirty="0"/>
              <a:t>('</a:t>
            </a:r>
            <a:r>
              <a:rPr lang="zh-CN" altLang="en-US" sz="2400" dirty="0"/>
              <a:t>窗体的布局</a:t>
            </a:r>
            <a:r>
              <a:rPr lang="en-US" altLang="zh-CN" sz="2400" dirty="0"/>
              <a:t>')</a:t>
            </a:r>
          </a:p>
          <a:p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# </a:t>
            </a:r>
            <a:r>
              <a:rPr lang="en-US" altLang="zh-CN" sz="2400" dirty="0" smtClean="0"/>
              <a:t>'''</a:t>
            </a:r>
            <a:endParaRPr lang="en-US" altLang="zh-CN" sz="2400" dirty="0"/>
          </a:p>
          <a:p>
            <a:r>
              <a:rPr lang="en-US" altLang="zh-CN" sz="2400" dirty="0" err="1"/>
              <a:t>L1</a:t>
            </a:r>
            <a:r>
              <a:rPr lang="en-US" altLang="zh-CN" sz="2400" dirty="0"/>
              <a:t>=Label(root, text = '</a:t>
            </a:r>
            <a:r>
              <a:rPr lang="en-US" altLang="zh-CN" sz="2400" dirty="0" err="1"/>
              <a:t>L1</a:t>
            </a:r>
            <a:r>
              <a:rPr lang="en-US" altLang="zh-CN" sz="2400" dirty="0"/>
              <a:t>', </a:t>
            </a:r>
            <a:r>
              <a:rPr lang="en-US" altLang="zh-CN" sz="2400" dirty="0" err="1"/>
              <a:t>bg</a:t>
            </a:r>
            <a:r>
              <a:rPr lang="en-US" altLang="zh-CN" sz="2400" dirty="0"/>
              <a:t> = 'red')</a:t>
            </a:r>
          </a:p>
          <a:p>
            <a:r>
              <a:rPr lang="en-US" altLang="zh-CN" sz="2400" dirty="0" err="1"/>
              <a:t>L1.pack</a:t>
            </a:r>
            <a:r>
              <a:rPr lang="en-US" altLang="zh-CN" sz="2400" dirty="0"/>
              <a:t>(fill = 'y')</a:t>
            </a:r>
          </a:p>
          <a:p>
            <a:r>
              <a:rPr lang="en-US" altLang="zh-CN" sz="2400" dirty="0" err="1"/>
              <a:t>L2</a:t>
            </a:r>
            <a:r>
              <a:rPr lang="en-US" altLang="zh-CN" sz="2400" dirty="0"/>
              <a:t>=Label(root, text = '</a:t>
            </a:r>
            <a:r>
              <a:rPr lang="en-US" altLang="zh-CN" sz="2400" dirty="0" err="1"/>
              <a:t>L2</a:t>
            </a:r>
            <a:r>
              <a:rPr lang="en-US" altLang="zh-CN" sz="2400" dirty="0"/>
              <a:t>', </a:t>
            </a:r>
            <a:r>
              <a:rPr lang="en-US" altLang="zh-CN" sz="2400" dirty="0" err="1"/>
              <a:t>bg</a:t>
            </a:r>
            <a:r>
              <a:rPr lang="en-US" altLang="zh-CN" sz="2400" dirty="0"/>
              <a:t> = 'green')</a:t>
            </a:r>
          </a:p>
          <a:p>
            <a:r>
              <a:rPr lang="en-US" altLang="zh-CN" sz="2400" dirty="0" err="1"/>
              <a:t>L2.pack</a:t>
            </a:r>
            <a:r>
              <a:rPr lang="en-US" altLang="zh-CN" sz="2400" dirty="0"/>
              <a:t>(fill = 'both')</a:t>
            </a:r>
          </a:p>
          <a:p>
            <a:r>
              <a:rPr lang="en-US" altLang="zh-CN" sz="2400" dirty="0" err="1"/>
              <a:t>L3</a:t>
            </a:r>
            <a:r>
              <a:rPr lang="en-US" altLang="zh-CN" sz="2400" dirty="0"/>
              <a:t>=Label(root, text = '</a:t>
            </a:r>
            <a:r>
              <a:rPr lang="en-US" altLang="zh-CN" sz="2400" dirty="0" err="1"/>
              <a:t>L3</a:t>
            </a:r>
            <a:r>
              <a:rPr lang="en-US" altLang="zh-CN" sz="2400" dirty="0"/>
              <a:t>', </a:t>
            </a:r>
            <a:r>
              <a:rPr lang="en-US" altLang="zh-CN" sz="2400" dirty="0" err="1"/>
              <a:t>bg</a:t>
            </a:r>
            <a:r>
              <a:rPr lang="en-US" altLang="zh-CN" sz="2400" dirty="0"/>
              <a:t> = 'blue')</a:t>
            </a:r>
          </a:p>
          <a:p>
            <a:r>
              <a:rPr lang="en-US" altLang="zh-CN" sz="2400" dirty="0" err="1"/>
              <a:t>L3.pack</a:t>
            </a:r>
            <a:r>
              <a:rPr lang="en-US" altLang="zh-CN" sz="2400" dirty="0"/>
              <a:t>(fill = 'x')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319" y="3521756"/>
            <a:ext cx="2067714" cy="1941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7112675" y="5463591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dirty="0">
                <a:solidFill>
                  <a:prstClr val="black"/>
                </a:solidFill>
              </a:rPr>
              <a:t>填充方式布局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24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55576" y="548680"/>
            <a:ext cx="8229600" cy="55446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# </a:t>
            </a:r>
            <a:r>
              <a:rPr lang="zh-CN" altLang="zh-CN" sz="2400" dirty="0"/>
              <a:t>左右方式布局</a:t>
            </a:r>
          </a:p>
          <a:p>
            <a:pPr marL="0" indent="0">
              <a:buNone/>
            </a:pPr>
            <a:r>
              <a:rPr lang="en-US" altLang="zh-CN" sz="2400" dirty="0" err="1"/>
              <a:t>L1</a:t>
            </a:r>
            <a:r>
              <a:rPr lang="en-US" altLang="zh-CN" sz="2400" dirty="0"/>
              <a:t>=Label(root, text = '</a:t>
            </a:r>
            <a:r>
              <a:rPr lang="en-US" altLang="zh-CN" sz="2400" dirty="0" err="1"/>
              <a:t>L1</a:t>
            </a:r>
            <a:r>
              <a:rPr lang="en-US" altLang="zh-CN" sz="2400" dirty="0"/>
              <a:t>', </a:t>
            </a:r>
            <a:r>
              <a:rPr lang="en-US" altLang="zh-CN" sz="2400" dirty="0" err="1"/>
              <a:t>bg</a:t>
            </a:r>
            <a:r>
              <a:rPr lang="en-US" altLang="zh-CN" sz="2400" dirty="0"/>
              <a:t> = 'red')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err="1"/>
              <a:t>L1.pack</a:t>
            </a:r>
            <a:r>
              <a:rPr lang="en-US" altLang="zh-CN" sz="2400" dirty="0"/>
              <a:t>(fill = 'y', side = 'left')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err="1"/>
              <a:t>L2</a:t>
            </a:r>
            <a:r>
              <a:rPr lang="en-US" altLang="zh-CN" sz="2400" dirty="0"/>
              <a:t>=Label(root, text = '</a:t>
            </a:r>
            <a:r>
              <a:rPr lang="en-US" altLang="zh-CN" sz="2400" dirty="0" err="1"/>
              <a:t>L2</a:t>
            </a:r>
            <a:r>
              <a:rPr lang="en-US" altLang="zh-CN" sz="2400" dirty="0"/>
              <a:t>', </a:t>
            </a:r>
            <a:r>
              <a:rPr lang="en-US" altLang="zh-CN" sz="2400" dirty="0" err="1"/>
              <a:t>bg</a:t>
            </a:r>
            <a:r>
              <a:rPr lang="en-US" altLang="zh-CN" sz="2400" dirty="0"/>
              <a:t> = 'green')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err="1"/>
              <a:t>L2.pack</a:t>
            </a:r>
            <a:r>
              <a:rPr lang="en-US" altLang="zh-CN" sz="2400" dirty="0"/>
              <a:t>(fill = 'both', side = 'right')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err="1"/>
              <a:t>L3</a:t>
            </a:r>
            <a:r>
              <a:rPr lang="en-US" altLang="zh-CN" sz="2400" dirty="0"/>
              <a:t>=Label(root, text = '</a:t>
            </a:r>
            <a:r>
              <a:rPr lang="en-US" altLang="zh-CN" sz="2400" dirty="0" err="1"/>
              <a:t>L3</a:t>
            </a:r>
            <a:r>
              <a:rPr lang="en-US" altLang="zh-CN" sz="2400" dirty="0"/>
              <a:t>', </a:t>
            </a:r>
            <a:r>
              <a:rPr lang="en-US" altLang="zh-CN" sz="2400" dirty="0" err="1"/>
              <a:t>bg</a:t>
            </a:r>
            <a:r>
              <a:rPr lang="en-US" altLang="zh-CN" sz="2400" dirty="0"/>
              <a:t> = 'blue')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err="1"/>
              <a:t>L3.pack</a:t>
            </a:r>
            <a:r>
              <a:rPr lang="en-US" altLang="zh-CN" sz="2400" dirty="0"/>
              <a:t>(fill = 'x', side = 'left')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 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# </a:t>
            </a:r>
            <a:r>
              <a:rPr lang="zh-CN" altLang="zh-CN" sz="2400" dirty="0"/>
              <a:t>绝对布局</a:t>
            </a:r>
          </a:p>
          <a:p>
            <a:pPr marL="0" indent="0">
              <a:buNone/>
            </a:pPr>
            <a:r>
              <a:rPr lang="en-US" altLang="zh-CN" sz="2400" dirty="0" err="1"/>
              <a:t>L4</a:t>
            </a:r>
            <a:r>
              <a:rPr lang="en-US" altLang="zh-CN" sz="2400" dirty="0"/>
              <a:t> = Label(root, text = '</a:t>
            </a:r>
            <a:r>
              <a:rPr lang="en-US" altLang="zh-CN" sz="2400" dirty="0" err="1"/>
              <a:t>L4</a:t>
            </a:r>
            <a:r>
              <a:rPr lang="en-US" altLang="zh-CN" sz="2400" dirty="0"/>
              <a:t>')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err="1"/>
              <a:t>L4.place</a:t>
            </a:r>
            <a:r>
              <a:rPr lang="en-US" altLang="zh-CN" sz="2400" dirty="0"/>
              <a:t>(x = 3, y = 3, anchor = '</a:t>
            </a:r>
            <a:r>
              <a:rPr lang="en-US" altLang="zh-CN" sz="2400" dirty="0" err="1"/>
              <a:t>nw</a:t>
            </a:r>
            <a:r>
              <a:rPr lang="en-US" altLang="zh-CN" sz="2400" dirty="0"/>
              <a:t>')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'''</a:t>
            </a:r>
            <a:endParaRPr lang="zh-CN" altLang="zh-CN" sz="24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361597"/>
            <a:ext cx="2400011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7020272" y="371703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左右方式布局</a:t>
            </a:r>
          </a:p>
        </p:txBody>
      </p:sp>
    </p:spTree>
    <p:extLst>
      <p:ext uri="{BB962C8B-B14F-4D97-AF65-F5344CB8AC3E}">
        <p14:creationId xmlns:p14="http://schemas.microsoft.com/office/powerpoint/2010/main" val="395074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3813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# Grid </a:t>
            </a:r>
            <a:r>
              <a:rPr lang="zh-CN" altLang="zh-CN" sz="2400" dirty="0"/>
              <a:t>网格布局</a:t>
            </a:r>
          </a:p>
          <a:p>
            <a:pPr marL="0" indent="0">
              <a:buNone/>
            </a:pPr>
            <a:r>
              <a:rPr lang="en-US" altLang="zh-CN" sz="2400" dirty="0" err="1"/>
              <a:t>L1</a:t>
            </a:r>
            <a:r>
              <a:rPr lang="en-US" altLang="zh-CN" sz="2400" dirty="0"/>
              <a:t> = Label(root, text = '</a:t>
            </a:r>
            <a:r>
              <a:rPr lang="en-US" altLang="zh-CN" sz="2400" dirty="0" err="1"/>
              <a:t>L1</a:t>
            </a:r>
            <a:r>
              <a:rPr lang="en-US" altLang="zh-CN" sz="2400" dirty="0"/>
              <a:t>', </a:t>
            </a:r>
            <a:r>
              <a:rPr lang="en-US" altLang="zh-CN" sz="2400" dirty="0" err="1"/>
              <a:t>bg</a:t>
            </a:r>
            <a:r>
              <a:rPr lang="en-US" altLang="zh-CN" sz="2400" dirty="0"/>
              <a:t> = 'red')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err="1"/>
              <a:t>L2</a:t>
            </a:r>
            <a:r>
              <a:rPr lang="en-US" altLang="zh-CN" sz="2400" dirty="0"/>
              <a:t> = Label(root, text = '</a:t>
            </a:r>
            <a:r>
              <a:rPr lang="en-US" altLang="zh-CN" sz="2400" dirty="0" err="1"/>
              <a:t>L2</a:t>
            </a:r>
            <a:r>
              <a:rPr lang="en-US" altLang="zh-CN" sz="2400" dirty="0"/>
              <a:t>', </a:t>
            </a:r>
            <a:r>
              <a:rPr lang="en-US" altLang="zh-CN" sz="2400" dirty="0" err="1"/>
              <a:t>bg</a:t>
            </a:r>
            <a:r>
              <a:rPr lang="en-US" altLang="zh-CN" sz="2400" dirty="0"/>
              <a:t> = 'blue')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err="1"/>
              <a:t>L3</a:t>
            </a:r>
            <a:r>
              <a:rPr lang="en-US" altLang="zh-CN" sz="2400" dirty="0"/>
              <a:t> = Label(root, text = '</a:t>
            </a:r>
            <a:r>
              <a:rPr lang="en-US" altLang="zh-CN" sz="2400" dirty="0" err="1"/>
              <a:t>L3</a:t>
            </a:r>
            <a:r>
              <a:rPr lang="en-US" altLang="zh-CN" sz="2400" dirty="0"/>
              <a:t>', </a:t>
            </a:r>
            <a:r>
              <a:rPr lang="en-US" altLang="zh-CN" sz="2400" dirty="0" err="1"/>
              <a:t>bg</a:t>
            </a:r>
            <a:r>
              <a:rPr lang="en-US" altLang="zh-CN" sz="2400" dirty="0"/>
              <a:t> = 'green')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err="1"/>
              <a:t>L4</a:t>
            </a:r>
            <a:r>
              <a:rPr lang="en-US" altLang="zh-CN" sz="2400" dirty="0"/>
              <a:t> = Label(root, text = '</a:t>
            </a:r>
            <a:r>
              <a:rPr lang="en-US" altLang="zh-CN" sz="2400" dirty="0" err="1"/>
              <a:t>L4</a:t>
            </a:r>
            <a:r>
              <a:rPr lang="en-US" altLang="zh-CN" sz="2400" dirty="0"/>
              <a:t>', </a:t>
            </a:r>
            <a:r>
              <a:rPr lang="en-US" altLang="zh-CN" sz="2400" dirty="0" err="1"/>
              <a:t>bg</a:t>
            </a:r>
            <a:r>
              <a:rPr lang="en-US" altLang="zh-CN" sz="2400" dirty="0"/>
              <a:t> = 'yellow')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err="1"/>
              <a:t>L5</a:t>
            </a:r>
            <a:r>
              <a:rPr lang="en-US" altLang="zh-CN" sz="2400" dirty="0"/>
              <a:t> = Label(root, text = '</a:t>
            </a:r>
            <a:r>
              <a:rPr lang="en-US" altLang="zh-CN" sz="2400" dirty="0" err="1"/>
              <a:t>L5</a:t>
            </a:r>
            <a:r>
              <a:rPr lang="en-US" altLang="zh-CN" sz="2400" dirty="0"/>
              <a:t>', </a:t>
            </a:r>
            <a:r>
              <a:rPr lang="en-US" altLang="zh-CN" sz="2400" dirty="0" err="1"/>
              <a:t>bg</a:t>
            </a:r>
            <a:r>
              <a:rPr lang="en-US" altLang="zh-CN" sz="2400" dirty="0"/>
              <a:t> = 'purple')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err="1"/>
              <a:t>L1.grid</a:t>
            </a:r>
            <a:r>
              <a:rPr lang="en-US" altLang="zh-CN" sz="2400" dirty="0"/>
              <a:t>(row = 0, column = 0)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err="1"/>
              <a:t>L2.grid</a:t>
            </a:r>
            <a:r>
              <a:rPr lang="en-US" altLang="zh-CN" sz="2400" dirty="0"/>
              <a:t>(row = 1, column = 0)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row</a:t>
            </a:r>
            <a:r>
              <a:rPr lang="zh-CN" altLang="zh-CN" sz="2400" dirty="0"/>
              <a:t>为网格的行，</a:t>
            </a:r>
            <a:r>
              <a:rPr lang="en-US" altLang="zh-CN" sz="2400" dirty="0"/>
              <a:t>column</a:t>
            </a:r>
            <a:r>
              <a:rPr lang="zh-CN" altLang="zh-CN" sz="2400" dirty="0"/>
              <a:t>为网格的列</a:t>
            </a:r>
          </a:p>
          <a:p>
            <a:pPr marL="0" indent="0">
              <a:buNone/>
            </a:pPr>
            <a:r>
              <a:rPr lang="en-US" altLang="zh-CN" sz="2400" dirty="0" err="1"/>
              <a:t>L3.grid</a:t>
            </a:r>
            <a:r>
              <a:rPr lang="en-US" altLang="zh-CN" sz="2400" dirty="0"/>
              <a:t>(row = 1, column = 1)</a:t>
            </a:r>
            <a:r>
              <a:rPr lang="zh-CN" altLang="zh-CN" sz="2400" dirty="0"/>
              <a:t> </a:t>
            </a:r>
            <a:r>
              <a:rPr lang="en-US" altLang="zh-CN" sz="2400" dirty="0" err="1"/>
              <a:t>L4.grid</a:t>
            </a:r>
            <a:r>
              <a:rPr lang="en-US" altLang="zh-CN" sz="2400" dirty="0"/>
              <a:t>(row = 2 )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err="1"/>
              <a:t>L5.grid</a:t>
            </a:r>
            <a:r>
              <a:rPr lang="en-US" altLang="zh-CN" sz="2400" dirty="0"/>
              <a:t>(row = 0, column = 3)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err="1"/>
              <a:t>root.mainloop</a:t>
            </a:r>
            <a:r>
              <a:rPr lang="en-US" altLang="zh-CN" sz="2400" dirty="0"/>
              <a:t>()</a:t>
            </a:r>
            <a:endParaRPr lang="zh-CN" altLang="zh-CN" sz="2400" dirty="0"/>
          </a:p>
          <a:p>
            <a:endParaRPr lang="zh-CN" altLang="en-US" sz="2400" dirty="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155" y="1052736"/>
            <a:ext cx="2396800" cy="215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6930556" y="3356992"/>
            <a:ext cx="12418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网格布局</a:t>
            </a:r>
          </a:p>
        </p:txBody>
      </p:sp>
    </p:spTree>
    <p:extLst>
      <p:ext uri="{BB962C8B-B14F-4D97-AF65-F5344CB8AC3E}">
        <p14:creationId xmlns:p14="http://schemas.microsoft.com/office/powerpoint/2010/main" val="58206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852936"/>
            <a:ext cx="8229600" cy="1143000"/>
          </a:xfrm>
          <a:ln w="50800">
            <a:solidFill>
              <a:srgbClr val="00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altLang="zh-CN" b="1" dirty="0"/>
              <a:t>4.4 </a:t>
            </a:r>
            <a:r>
              <a:rPr lang="en-US" altLang="zh-CN" b="1" dirty="0" smtClean="0"/>
              <a:t> </a:t>
            </a:r>
            <a:r>
              <a:rPr lang="zh-CN" altLang="zh-CN" b="1" dirty="0" smtClean="0"/>
              <a:t>文本框</a:t>
            </a:r>
            <a:r>
              <a:rPr lang="zh-CN" altLang="zh-CN" b="1" dirty="0"/>
              <a:t>组件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86023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b="1" dirty="0"/>
              <a:t>1. </a:t>
            </a:r>
            <a:r>
              <a:rPr lang="zh-CN" altLang="zh-CN" sz="3200" b="1" dirty="0"/>
              <a:t>文本框的格式</a:t>
            </a:r>
            <a:r>
              <a:rPr lang="zh-CN" altLang="zh-CN" sz="3200" dirty="0"/>
              <a:t/>
            </a:r>
            <a:br>
              <a:rPr lang="zh-CN" altLang="zh-CN" sz="3200" dirty="0"/>
            </a:b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在</a:t>
            </a:r>
            <a:r>
              <a:rPr lang="en-US" altLang="zh-CN" sz="2400" dirty="0"/>
              <a:t>Python</a:t>
            </a:r>
            <a:r>
              <a:rPr lang="zh-CN" altLang="en-US" sz="2400" dirty="0"/>
              <a:t>中，文本框</a:t>
            </a:r>
            <a:r>
              <a:rPr lang="en-US" altLang="zh-CN" sz="2400" dirty="0"/>
              <a:t>Entry</a:t>
            </a:r>
            <a:r>
              <a:rPr lang="zh-CN" altLang="en-US" sz="2400" dirty="0"/>
              <a:t>用于接收输入的数据。文本框</a:t>
            </a:r>
            <a:r>
              <a:rPr lang="en-US" altLang="zh-CN" sz="2400" dirty="0"/>
              <a:t>Entry</a:t>
            </a:r>
            <a:r>
              <a:rPr lang="zh-CN" altLang="en-US" sz="2400" dirty="0"/>
              <a:t>的基本格式为：</a:t>
            </a:r>
          </a:p>
          <a:p>
            <a:pPr marL="0" indent="0">
              <a:buNone/>
            </a:pPr>
            <a:r>
              <a:rPr lang="en-US" altLang="zh-CN" sz="2800" dirty="0" smtClean="0"/>
              <a:t>	txt </a:t>
            </a:r>
            <a:r>
              <a:rPr lang="en-US" altLang="zh-CN" sz="2800" dirty="0"/>
              <a:t>= </a:t>
            </a:r>
            <a:r>
              <a:rPr lang="en-US" altLang="zh-CN" sz="2800" dirty="0" err="1"/>
              <a:t>tkinter.Entry</a:t>
            </a:r>
            <a:r>
              <a:rPr lang="en-US" altLang="zh-CN" sz="2800" dirty="0"/>
              <a:t>(</a:t>
            </a:r>
            <a:r>
              <a:rPr lang="zh-CN" altLang="en-US" sz="2800" dirty="0"/>
              <a:t>容器名称，</a:t>
            </a:r>
            <a:r>
              <a:rPr lang="en-US" altLang="zh-CN" sz="2800" dirty="0"/>
              <a:t>width=</a:t>
            </a:r>
            <a:r>
              <a:rPr lang="zh-CN" altLang="en-US" sz="2800" dirty="0"/>
              <a:t>宽度</a:t>
            </a:r>
            <a:r>
              <a:rPr lang="en-US" altLang="zh-CN" sz="2800" dirty="0"/>
              <a:t>, </a:t>
            </a:r>
            <a:r>
              <a:rPr lang="zh-CN" altLang="en-US" sz="2800" dirty="0"/>
              <a:t>文字字体、颜色等</a:t>
            </a:r>
            <a:r>
              <a:rPr lang="en-US" altLang="zh-CN" sz="2800" dirty="0"/>
              <a:t>)</a:t>
            </a:r>
          </a:p>
          <a:p>
            <a:pPr marL="0" indent="0">
              <a:buNone/>
            </a:pPr>
            <a:endParaRPr lang="zh-CN" altLang="en-US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zh-CN" altLang="en-US" sz="2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98" y="3068960"/>
            <a:ext cx="8708264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32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【例</a:t>
            </a:r>
            <a:r>
              <a:rPr lang="en-US" altLang="zh-CN" dirty="0"/>
              <a:t>4-6</a:t>
            </a:r>
            <a:r>
              <a:rPr lang="zh-CN" altLang="zh-CN" dirty="0"/>
              <a:t>】应用布局，设计一个显示学生信息窗体程序（如</a:t>
            </a:r>
            <a:r>
              <a:rPr lang="zh-CN" altLang="zh-CN" dirty="0" smtClean="0"/>
              <a:t>图所</a:t>
            </a:r>
            <a:r>
              <a:rPr lang="zh-CN" altLang="zh-CN" dirty="0"/>
              <a:t>示）。</a:t>
            </a:r>
          </a:p>
          <a:p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4154"/>
            <a:ext cx="6230545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043608" y="530120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程序代码如下：</a:t>
            </a:r>
          </a:p>
        </p:txBody>
      </p:sp>
    </p:spTree>
    <p:extLst>
      <p:ext uri="{BB962C8B-B14F-4D97-AF65-F5344CB8AC3E}">
        <p14:creationId xmlns:p14="http://schemas.microsoft.com/office/powerpoint/2010/main" val="387017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8596384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65" y="3933056"/>
            <a:ext cx="6639299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887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8106184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68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5098578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/>
              <a:t>2. </a:t>
            </a:r>
            <a:r>
              <a:rPr lang="zh-CN" altLang="zh-CN" sz="3200" b="1" dirty="0"/>
              <a:t>文本框中的内容设置及获取</a:t>
            </a:r>
            <a:r>
              <a:rPr lang="zh-CN" altLang="zh-CN" sz="2800" dirty="0"/>
              <a:t/>
            </a:r>
            <a:br>
              <a:rPr lang="zh-CN" altLang="zh-CN" sz="2800" dirty="0"/>
            </a:br>
            <a:r>
              <a:rPr lang="en-US" altLang="zh-CN" sz="2800" dirty="0" smtClean="0"/>
              <a:t>    </a:t>
            </a:r>
            <a:r>
              <a:rPr lang="zh-CN" altLang="en-US" sz="2800" dirty="0" smtClean="0"/>
              <a:t>文本框</a:t>
            </a:r>
            <a:r>
              <a:rPr lang="en-US" altLang="zh-CN" sz="2800" dirty="0"/>
              <a:t>Entry</a:t>
            </a:r>
            <a:r>
              <a:rPr lang="zh-CN" altLang="en-US" sz="2800" dirty="0"/>
              <a:t>中文字内容的操作可以使用</a:t>
            </a:r>
            <a:r>
              <a:rPr lang="en-US" altLang="zh-CN" sz="2800" dirty="0" err="1"/>
              <a:t>StringVar</a:t>
            </a:r>
            <a:r>
              <a:rPr lang="en-US" altLang="zh-CN" sz="2800" dirty="0"/>
              <a:t>()</a:t>
            </a:r>
            <a:r>
              <a:rPr lang="zh-CN" altLang="en-US" sz="2800" dirty="0"/>
              <a:t>对象来完成</a:t>
            </a:r>
            <a:r>
              <a:rPr lang="zh-CN" altLang="en-US" sz="2800" dirty="0" smtClean="0"/>
              <a:t>。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StringVar</a:t>
            </a:r>
            <a:r>
              <a:rPr lang="en-US" altLang="zh-CN" sz="2800" dirty="0"/>
              <a:t>()</a:t>
            </a:r>
            <a:r>
              <a:rPr lang="zh-CN" altLang="en-US" sz="2800" dirty="0"/>
              <a:t>是</a:t>
            </a:r>
            <a:r>
              <a:rPr lang="en-US" altLang="zh-CN" sz="2800" dirty="0" err="1"/>
              <a:t>Tkinter</a:t>
            </a:r>
            <a:r>
              <a:rPr lang="en-US" altLang="zh-CN" sz="2800" dirty="0"/>
              <a:t> </a:t>
            </a:r>
            <a:r>
              <a:rPr lang="zh-CN" altLang="en-US" sz="2800" dirty="0"/>
              <a:t>模块的对象，它可以跟踪变量值的变化，把最新的值显示到界面上</a:t>
            </a:r>
            <a:r>
              <a:rPr lang="zh-CN" altLang="en-US" sz="2800" dirty="0" smtClean="0"/>
              <a:t>。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    </a:t>
            </a:r>
            <a:r>
              <a:rPr lang="zh-CN" altLang="en-US" sz="2800" dirty="0" smtClean="0"/>
              <a:t>把</a:t>
            </a:r>
            <a:r>
              <a:rPr lang="en-US" altLang="zh-CN" sz="2800" dirty="0"/>
              <a:t>Entry</a:t>
            </a:r>
            <a:r>
              <a:rPr lang="zh-CN" altLang="en-US" sz="2800" dirty="0"/>
              <a:t>的</a:t>
            </a:r>
            <a:r>
              <a:rPr lang="en-US" altLang="zh-CN" sz="2800" dirty="0" err="1"/>
              <a:t>textvariable</a:t>
            </a:r>
            <a:r>
              <a:rPr lang="zh-CN" altLang="en-US" sz="2800" dirty="0"/>
              <a:t>属性设置为</a:t>
            </a:r>
            <a:r>
              <a:rPr lang="en-US" altLang="zh-CN" sz="2800" dirty="0" err="1"/>
              <a:t>StringVar</a:t>
            </a:r>
            <a:r>
              <a:rPr lang="en-US" altLang="zh-CN" sz="2800" dirty="0"/>
              <a:t>()</a:t>
            </a:r>
            <a:r>
              <a:rPr lang="zh-CN" altLang="en-US" sz="2800" dirty="0"/>
              <a:t>，再通过</a:t>
            </a:r>
            <a:r>
              <a:rPr lang="en-US" altLang="zh-CN" sz="2800" dirty="0" err="1"/>
              <a:t>StringVar</a:t>
            </a:r>
            <a:r>
              <a:rPr lang="en-US" altLang="zh-CN" sz="2800" dirty="0"/>
              <a:t>()</a:t>
            </a:r>
            <a:r>
              <a:rPr lang="zh-CN" altLang="en-US" sz="2800" dirty="0"/>
              <a:t>的</a:t>
            </a:r>
            <a:r>
              <a:rPr lang="en-US" altLang="zh-CN" sz="2800" dirty="0"/>
              <a:t>get()</a:t>
            </a:r>
            <a:r>
              <a:rPr lang="zh-CN" altLang="en-US" sz="2800" dirty="0"/>
              <a:t>和</a:t>
            </a:r>
            <a:r>
              <a:rPr lang="en-US" altLang="zh-CN" sz="2800" dirty="0"/>
              <a:t>set()</a:t>
            </a:r>
            <a:r>
              <a:rPr lang="zh-CN" altLang="en-US" sz="2800" dirty="0"/>
              <a:t>函数读取和输出相应内容。这样，文本框中始终显示的值。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zh-CN" altLang="zh-CN" sz="2800" dirty="0"/>
              <a:t/>
            </a:r>
            <a:br>
              <a:rPr lang="zh-CN" altLang="zh-CN" sz="2800" dirty="0"/>
            </a:br>
            <a:r>
              <a:rPr lang="en-US" altLang="zh-CN" sz="2800" dirty="0" smtClean="0"/>
              <a:t> 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78014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800" b="1" dirty="0" smtClean="0"/>
              <a:t>【例</a:t>
            </a:r>
            <a:r>
              <a:rPr lang="en-US" altLang="zh-CN" sz="2800" dirty="0"/>
              <a:t>4-7</a:t>
            </a:r>
            <a:r>
              <a:rPr lang="zh-CN" altLang="zh-CN" sz="2800" dirty="0"/>
              <a:t>】设计一个密码验证程序</a:t>
            </a:r>
            <a:r>
              <a:rPr lang="zh-CN" altLang="zh-CN" sz="2800" dirty="0" smtClean="0"/>
              <a:t>。</a:t>
            </a:r>
            <a:endParaRPr lang="zh-CN" altLang="zh-CN" sz="2800" dirty="0"/>
          </a:p>
          <a:p>
            <a:pPr marL="0" indent="0">
              <a:buNone/>
            </a:pPr>
            <a:r>
              <a:rPr lang="zh-CN" altLang="zh-CN" sz="2800" dirty="0"/>
              <a:t>编写程序代码如下：</a:t>
            </a:r>
          </a:p>
          <a:p>
            <a:pPr marL="0" indent="0">
              <a:buNone/>
            </a:pPr>
            <a:endParaRPr lang="zh-CN" altLang="zh-CN" sz="280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6992964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81128"/>
            <a:ext cx="7693064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997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404664"/>
            <a:ext cx="8579296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/>
              <a:t>4.1.1</a:t>
            </a:r>
            <a:r>
              <a:rPr lang="zh-CN" altLang="zh-CN" b="1" dirty="0"/>
              <a:t>常用设计图形界面的模块</a:t>
            </a:r>
            <a:endParaRPr lang="zh-CN" altLang="zh-CN" b="1" dirty="0"/>
          </a:p>
          <a:p>
            <a:r>
              <a:rPr lang="en-US" altLang="zh-CN" sz="2800" dirty="0"/>
              <a:t>Python</a:t>
            </a:r>
            <a:r>
              <a:rPr lang="zh-CN" altLang="zh-CN" sz="2800" dirty="0"/>
              <a:t>有多种用于设计图形用户界面的模块，常用的模块有如下几种：</a:t>
            </a:r>
          </a:p>
          <a:p>
            <a:pPr lvl="0"/>
            <a:r>
              <a:rPr lang="en-US" altLang="zh-CN" sz="2800" dirty="0" err="1"/>
              <a:t>tkinter</a:t>
            </a:r>
            <a:r>
              <a:rPr lang="en-US" altLang="zh-CN" sz="2800" dirty="0"/>
              <a:t>    </a:t>
            </a:r>
            <a:r>
              <a:rPr lang="zh-CN" altLang="zh-CN" sz="2800" dirty="0"/>
              <a:t>使用</a:t>
            </a:r>
            <a:r>
              <a:rPr lang="en-US" altLang="zh-CN" sz="2800" dirty="0" err="1"/>
              <a:t>Tk</a:t>
            </a:r>
            <a:r>
              <a:rPr lang="zh-CN" altLang="zh-CN" sz="2800" dirty="0"/>
              <a:t>平台，</a:t>
            </a:r>
            <a:r>
              <a:rPr lang="en-US" altLang="zh-CN" sz="2800" dirty="0"/>
              <a:t>Python</a:t>
            </a:r>
            <a:r>
              <a:rPr lang="zh-CN" altLang="zh-CN" sz="2800" dirty="0"/>
              <a:t>系统自带的标准图形用户界面库。</a:t>
            </a:r>
          </a:p>
          <a:p>
            <a:pPr lvl="0"/>
            <a:r>
              <a:rPr lang="en-US" altLang="zh-CN" sz="2800" dirty="0" err="1"/>
              <a:t>wxpython</a:t>
            </a:r>
            <a:r>
              <a:rPr lang="en-US" altLang="zh-CN" sz="2800" dirty="0"/>
              <a:t>   </a:t>
            </a:r>
            <a:r>
              <a:rPr lang="zh-CN" altLang="zh-CN" sz="2800" dirty="0"/>
              <a:t>基于</a:t>
            </a:r>
            <a:r>
              <a:rPr lang="en-US" altLang="zh-CN" sz="2800" dirty="0" err="1"/>
              <a:t>wxWindows</a:t>
            </a:r>
            <a:r>
              <a:rPr lang="zh-CN" altLang="zh-CN" sz="2800" dirty="0"/>
              <a:t>，具有跨平台的特性。</a:t>
            </a:r>
          </a:p>
          <a:p>
            <a:pPr lvl="0"/>
            <a:r>
              <a:rPr lang="en-US" altLang="zh-CN" sz="2800" dirty="0" err="1"/>
              <a:t>PythonWin</a:t>
            </a:r>
            <a:r>
              <a:rPr lang="en-US" altLang="zh-CN" sz="2800" dirty="0"/>
              <a:t>  </a:t>
            </a:r>
            <a:r>
              <a:rPr lang="zh-CN" altLang="zh-CN" sz="2800" dirty="0"/>
              <a:t>只能在</a:t>
            </a:r>
            <a:r>
              <a:rPr lang="en-US" altLang="zh-CN" sz="2800" dirty="0"/>
              <a:t>Windows</a:t>
            </a:r>
            <a:r>
              <a:rPr lang="zh-CN" altLang="zh-CN" sz="2800" dirty="0"/>
              <a:t>上使用，使用了本机的</a:t>
            </a:r>
            <a:r>
              <a:rPr lang="en-US" altLang="zh-CN" sz="2800" dirty="0"/>
              <a:t>Windows GUI</a:t>
            </a:r>
            <a:r>
              <a:rPr lang="zh-CN" altLang="zh-CN" sz="2800" dirty="0"/>
              <a:t>功能。</a:t>
            </a:r>
          </a:p>
          <a:p>
            <a:pPr lvl="0"/>
            <a:r>
              <a:rPr lang="en-US" altLang="zh-CN" sz="2800" dirty="0" err="1"/>
              <a:t>JavaSwing</a:t>
            </a:r>
            <a:r>
              <a:rPr lang="en-US" altLang="zh-CN" sz="2800" dirty="0"/>
              <a:t>  </a:t>
            </a:r>
            <a:r>
              <a:rPr lang="zh-CN" altLang="zh-CN" sz="2800" dirty="0"/>
              <a:t>只能用于</a:t>
            </a:r>
            <a:r>
              <a:rPr lang="en-US" altLang="zh-CN" sz="2800" dirty="0" err="1"/>
              <a:t>Jython</a:t>
            </a:r>
            <a:r>
              <a:rPr lang="zh-CN" altLang="zh-CN" sz="2800" dirty="0"/>
              <a:t>，使用本机的</a:t>
            </a:r>
            <a:r>
              <a:rPr lang="en-US" altLang="zh-CN" sz="2800" dirty="0"/>
              <a:t>Java GUI</a:t>
            </a:r>
            <a:r>
              <a:rPr lang="zh-CN" altLang="zh-CN" sz="2800" dirty="0"/>
              <a:t>。</a:t>
            </a:r>
          </a:p>
          <a:p>
            <a:pPr lvl="0"/>
            <a:r>
              <a:rPr lang="en-US" altLang="zh-CN" sz="2800" dirty="0" err="1"/>
              <a:t>PyGTK</a:t>
            </a:r>
            <a:r>
              <a:rPr lang="en-US" altLang="zh-CN" sz="2800" dirty="0"/>
              <a:t>      </a:t>
            </a:r>
            <a:r>
              <a:rPr lang="zh-CN" altLang="zh-CN" sz="2800" dirty="0"/>
              <a:t>使用</a:t>
            </a:r>
            <a:r>
              <a:rPr lang="en-US" altLang="zh-CN" sz="2800" dirty="0" err="1"/>
              <a:t>GTK</a:t>
            </a:r>
            <a:r>
              <a:rPr lang="zh-CN" altLang="zh-CN" sz="2800" dirty="0"/>
              <a:t>平台，在</a:t>
            </a:r>
            <a:r>
              <a:rPr lang="en-US" altLang="zh-CN" sz="2800" dirty="0" err="1"/>
              <a:t>linux</a:t>
            </a:r>
            <a:r>
              <a:rPr lang="zh-CN" altLang="zh-CN" sz="2800" dirty="0"/>
              <a:t>上很流行。</a:t>
            </a:r>
          </a:p>
          <a:p>
            <a:pPr lvl="0"/>
            <a:r>
              <a:rPr lang="en-US" altLang="zh-CN" sz="2800" dirty="0" err="1"/>
              <a:t>PyQt</a:t>
            </a:r>
            <a:r>
              <a:rPr lang="en-US" altLang="zh-CN" sz="2800" dirty="0"/>
              <a:t>       </a:t>
            </a:r>
            <a:r>
              <a:rPr lang="zh-CN" altLang="zh-CN" sz="2800" dirty="0"/>
              <a:t>使用</a:t>
            </a:r>
            <a:r>
              <a:rPr lang="en-US" altLang="zh-CN" sz="2800" dirty="0" err="1"/>
              <a:t>Qt</a:t>
            </a:r>
            <a:r>
              <a:rPr lang="zh-CN" altLang="zh-CN" sz="2800" dirty="0"/>
              <a:t>平台，跨平台。</a:t>
            </a:r>
          </a:p>
          <a:p>
            <a:pPr marL="0" indent="0">
              <a:buNone/>
            </a:pPr>
            <a:r>
              <a:rPr lang="en-US" altLang="zh-CN" b="1" dirty="0" smtClean="0"/>
              <a:t> 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6706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332656"/>
            <a:ext cx="8177399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017" y="4869160"/>
            <a:ext cx="5878471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11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852936"/>
            <a:ext cx="8229600" cy="1143000"/>
          </a:xfrm>
          <a:ln w="50800">
            <a:solidFill>
              <a:srgbClr val="00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altLang="zh-CN" b="1" dirty="0" smtClean="0"/>
              <a:t>4.5 </a:t>
            </a:r>
            <a:r>
              <a:rPr lang="zh-CN" altLang="zh-CN" b="1" dirty="0" smtClean="0"/>
              <a:t>其它</a:t>
            </a:r>
            <a:r>
              <a:rPr lang="zh-CN" altLang="zh-CN" b="1" dirty="0"/>
              <a:t>常用组件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4132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4.5.1</a:t>
            </a:r>
            <a:r>
              <a:rPr lang="zh-CN" altLang="en-US" sz="3200" dirty="0"/>
              <a:t>单选按钮（</a:t>
            </a:r>
            <a:r>
              <a:rPr lang="en-US" altLang="zh-CN" sz="3200" dirty="0" err="1"/>
              <a:t>Radiobutton</a:t>
            </a:r>
            <a:r>
              <a:rPr lang="zh-CN" altLang="en-US" sz="3200" dirty="0"/>
              <a:t>）和复选框（</a:t>
            </a:r>
            <a:r>
              <a:rPr lang="en-US" altLang="zh-CN" sz="3200" dirty="0" err="1"/>
              <a:t>Checkbutton</a:t>
            </a:r>
            <a:r>
              <a:rPr lang="zh-CN" altLang="en-US" sz="32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　</a:t>
            </a:r>
            <a:r>
              <a:rPr lang="zh-CN" altLang="en-US" sz="2800" dirty="0"/>
              <a:t>单选按钮</a:t>
            </a:r>
            <a:r>
              <a:rPr lang="en-US" altLang="zh-CN" sz="2800" dirty="0" err="1"/>
              <a:t>Radiobutton</a:t>
            </a:r>
            <a:r>
              <a:rPr lang="zh-CN" altLang="en-US" sz="2800" dirty="0"/>
              <a:t>、复选框</a:t>
            </a:r>
            <a:r>
              <a:rPr lang="en-US" altLang="zh-CN" sz="2800" dirty="0" err="1"/>
              <a:t>Checkbutton</a:t>
            </a:r>
            <a:r>
              <a:rPr lang="zh-CN" altLang="en-US" sz="2800" dirty="0"/>
              <a:t>是一组表示多种“选择”的组件。它们都只有两种状态：“选中</a:t>
            </a:r>
            <a:r>
              <a:rPr lang="en-US" altLang="zh-CN" sz="2800" dirty="0"/>
              <a:t>/</a:t>
            </a:r>
            <a:r>
              <a:rPr lang="zh-CN" altLang="en-US" sz="2800" dirty="0"/>
              <a:t>未选中”（</a:t>
            </a:r>
            <a:r>
              <a:rPr lang="en-US" altLang="zh-CN" sz="2800" dirty="0"/>
              <a:t>ON/OFF</a:t>
            </a:r>
            <a:r>
              <a:rPr lang="zh-CN" altLang="en-US" sz="2800" dirty="0"/>
              <a:t>），其属性和方法都</a:t>
            </a:r>
            <a:r>
              <a:rPr lang="zh-CN" altLang="en-US" sz="2800" dirty="0" smtClean="0"/>
              <a:t>类似</a:t>
            </a:r>
            <a:r>
              <a:rPr lang="zh-CN" altLang="en-US" sz="2800" dirty="0"/>
              <a:t>。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8" y="3212976"/>
            <a:ext cx="8886120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05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/>
              <a:t>      在</a:t>
            </a:r>
            <a:r>
              <a:rPr lang="zh-CN" altLang="en-US" sz="2800" dirty="0"/>
              <a:t>创建单选按钮</a:t>
            </a:r>
            <a:r>
              <a:rPr lang="en-US" altLang="zh-CN" sz="2800" dirty="0" err="1"/>
              <a:t>Radiobutton</a:t>
            </a:r>
            <a:r>
              <a:rPr lang="zh-CN" altLang="en-US" sz="2800" dirty="0"/>
              <a:t>或复选框</a:t>
            </a:r>
            <a:r>
              <a:rPr lang="en-US" altLang="zh-CN" sz="2800" dirty="0" err="1"/>
              <a:t>Checkbutton</a:t>
            </a:r>
            <a:r>
              <a:rPr lang="zh-CN" altLang="en-US" sz="2800" dirty="0"/>
              <a:t>时，要先声明一个选择状态变量：</a:t>
            </a:r>
          </a:p>
          <a:p>
            <a:pPr marL="0" indent="0">
              <a:buNone/>
            </a:pPr>
            <a:r>
              <a:rPr lang="en-US" altLang="zh-CN" sz="2800" dirty="0" smtClean="0"/>
              <a:t>            </a:t>
            </a:r>
            <a:r>
              <a:rPr lang="en-US" altLang="zh-CN" sz="2800" dirty="0" err="1" smtClean="0"/>
              <a:t>chVarDis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= </a:t>
            </a:r>
            <a:r>
              <a:rPr lang="en-US" altLang="zh-CN" sz="2800" dirty="0" err="1"/>
              <a:t>tk.IntVar</a:t>
            </a:r>
            <a:r>
              <a:rPr lang="en-US" altLang="zh-CN" sz="2800" dirty="0"/>
              <a:t>() </a:t>
            </a:r>
          </a:p>
          <a:p>
            <a:pPr marL="0" indent="0">
              <a:buNone/>
            </a:pPr>
            <a:r>
              <a:rPr lang="en-US" altLang="zh-CN" sz="2800" dirty="0"/>
              <a:t>    </a:t>
            </a:r>
          </a:p>
          <a:p>
            <a:pPr marL="0" indent="0">
              <a:buNone/>
            </a:pPr>
            <a:r>
              <a:rPr lang="zh-CN" altLang="en-US" sz="2800" dirty="0" smtClean="0"/>
              <a:t>        该</a:t>
            </a:r>
            <a:r>
              <a:rPr lang="zh-CN" altLang="en-US" sz="2800" dirty="0"/>
              <a:t>变量记录单选按钮或复选框是否被勾选的状态，可以通过</a:t>
            </a:r>
            <a:r>
              <a:rPr lang="en-US" altLang="zh-CN" sz="2800" dirty="0" err="1"/>
              <a:t>chVarDis.get</a:t>
            </a:r>
            <a:r>
              <a:rPr lang="en-US" altLang="zh-CN" sz="2800" dirty="0"/>
              <a:t>()</a:t>
            </a:r>
            <a:r>
              <a:rPr lang="zh-CN" altLang="en-US" sz="2800" dirty="0"/>
              <a:t>来获取其的状态</a:t>
            </a:r>
            <a:r>
              <a:rPr lang="en-US" altLang="zh-CN" sz="2800" dirty="0"/>
              <a:t>,</a:t>
            </a:r>
            <a:r>
              <a:rPr lang="zh-CN" altLang="en-US" sz="2800" dirty="0"/>
              <a:t>其状态值为</a:t>
            </a:r>
            <a:r>
              <a:rPr lang="en-US" altLang="zh-CN" sz="2800" dirty="0" err="1"/>
              <a:t>int</a:t>
            </a:r>
            <a:r>
              <a:rPr lang="zh-CN" altLang="en-US" sz="2800" dirty="0"/>
              <a:t>类型 勾选为</a:t>
            </a:r>
            <a:r>
              <a:rPr lang="en-US" altLang="zh-CN" sz="2800" dirty="0"/>
              <a:t>1  </a:t>
            </a:r>
            <a:r>
              <a:rPr lang="zh-CN" altLang="en-US" sz="2800" dirty="0"/>
              <a:t>未勾选为</a:t>
            </a:r>
            <a:r>
              <a:rPr lang="en-US" altLang="zh-CN" sz="2800" dirty="0"/>
              <a:t>0</a:t>
            </a:r>
            <a:r>
              <a:rPr lang="zh-CN" altLang="en-US" sz="2800" dirty="0"/>
              <a:t>。</a:t>
            </a:r>
          </a:p>
          <a:p>
            <a:pPr marL="0" indent="0">
              <a:buNone/>
            </a:pPr>
            <a:r>
              <a:rPr lang="zh-CN" altLang="en-US" sz="2800" dirty="0" smtClean="0"/>
              <a:t>         另外</a:t>
            </a:r>
            <a:r>
              <a:rPr lang="zh-CN" altLang="en-US" sz="2800" dirty="0"/>
              <a:t>，复选框</a:t>
            </a:r>
            <a:r>
              <a:rPr lang="en-US" altLang="zh-CN" sz="2800" dirty="0" err="1"/>
              <a:t>Checkbutton</a:t>
            </a:r>
            <a:r>
              <a:rPr lang="zh-CN" altLang="en-US" sz="2800" dirty="0"/>
              <a:t>对象的</a:t>
            </a:r>
            <a:r>
              <a:rPr lang="en-US" altLang="zh-CN" sz="2800" dirty="0"/>
              <a:t>select()</a:t>
            </a:r>
            <a:r>
              <a:rPr lang="zh-CN" altLang="en-US" sz="2800" dirty="0"/>
              <a:t>方法表示勾选，</a:t>
            </a:r>
            <a:r>
              <a:rPr lang="en-US" altLang="zh-CN" sz="2800" dirty="0"/>
              <a:t>deselect()</a:t>
            </a:r>
            <a:r>
              <a:rPr lang="zh-CN" altLang="en-US" sz="2800" dirty="0"/>
              <a:t>方法表示不勾选。</a:t>
            </a:r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8707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/>
              <a:t>【</a:t>
            </a:r>
            <a:r>
              <a:rPr lang="zh-CN" altLang="en-US" sz="2800" b="1" dirty="0"/>
              <a:t>例</a:t>
            </a:r>
            <a:r>
              <a:rPr lang="en-US" altLang="zh-CN" sz="2800" b="1" dirty="0"/>
              <a:t>4-8】 </a:t>
            </a:r>
            <a:r>
              <a:rPr lang="zh-CN" altLang="en-US" sz="2800" b="1" dirty="0"/>
              <a:t>创建包含有单选按钮和复选框的窗体。</a:t>
            </a:r>
            <a:endParaRPr lang="zh-CN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endParaRPr lang="en-US" altLang="zh-CN" sz="2800" b="1" dirty="0" smtClean="0"/>
          </a:p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endParaRPr lang="zh-CN" altLang="zh-CN" sz="2800" dirty="0"/>
          </a:p>
          <a:p>
            <a:pPr marL="0" indent="0">
              <a:buNone/>
            </a:pPr>
            <a:endParaRPr lang="zh-CN" altLang="zh-CN" sz="24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124744"/>
            <a:ext cx="8391557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55" y="4801993"/>
            <a:ext cx="6786648" cy="172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424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476"/>
            <a:ext cx="7625190" cy="121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6792"/>
            <a:ext cx="6491064" cy="524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654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zh-CN" sz="2400" dirty="0"/>
          </a:p>
          <a:p>
            <a:pPr marL="0" indent="0">
              <a:buNone/>
            </a:pPr>
            <a:endParaRPr lang="zh-CN" altLang="en-US" sz="28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332656"/>
            <a:ext cx="7476831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299" y="4797152"/>
            <a:ext cx="4756421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781299" y="445212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程序运行结果</a:t>
            </a:r>
          </a:p>
        </p:txBody>
      </p:sp>
    </p:spTree>
    <p:extLst>
      <p:ext uri="{BB962C8B-B14F-4D97-AF65-F5344CB8AC3E}">
        <p14:creationId xmlns:p14="http://schemas.microsoft.com/office/powerpoint/2010/main" val="327994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2646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3300" b="1" dirty="0"/>
              <a:t>4.5.2 </a:t>
            </a:r>
            <a:r>
              <a:rPr lang="zh-CN" altLang="zh-CN" sz="3300" b="1" dirty="0"/>
              <a:t>标签框架、下拉列表框和滚动文本框</a:t>
            </a:r>
            <a:endParaRPr lang="zh-CN" altLang="zh-CN" sz="3300" dirty="0"/>
          </a:p>
          <a:p>
            <a:pPr marL="0" indent="0">
              <a:buNone/>
            </a:pPr>
            <a:r>
              <a:rPr lang="en-US" altLang="zh-CN" sz="2800" b="1" dirty="0"/>
              <a:t>1. </a:t>
            </a:r>
            <a:r>
              <a:rPr lang="zh-CN" altLang="zh-CN" sz="2800" b="1" dirty="0"/>
              <a:t>标签框架</a:t>
            </a:r>
            <a:r>
              <a:rPr lang="en-US" altLang="zh-CN" sz="2800" b="1" dirty="0" err="1"/>
              <a:t>LabelFrame</a:t>
            </a:r>
            <a:endParaRPr lang="zh-CN" altLang="zh-CN" sz="2800" b="1" dirty="0"/>
          </a:p>
          <a:p>
            <a:pPr marL="0" indent="0">
              <a:buNone/>
            </a:pPr>
            <a:r>
              <a:rPr lang="zh-CN" altLang="zh-CN" sz="2800" dirty="0"/>
              <a:t>　　标签框架</a:t>
            </a:r>
            <a:r>
              <a:rPr lang="en-US" altLang="zh-CN" sz="2800" dirty="0" err="1"/>
              <a:t>LabelFrame</a:t>
            </a:r>
            <a:r>
              <a:rPr lang="zh-CN" altLang="zh-CN" sz="2800" dirty="0"/>
              <a:t>是一个带边框的容器，可以在该容器中放置其它组件。</a:t>
            </a:r>
          </a:p>
          <a:p>
            <a:pPr marL="0" indent="0">
              <a:buNone/>
            </a:pPr>
            <a:r>
              <a:rPr lang="zh-CN" altLang="zh-CN" sz="2800" dirty="0"/>
              <a:t>标签框架</a:t>
            </a:r>
            <a:r>
              <a:rPr lang="en-US" altLang="zh-CN" sz="2800" dirty="0" err="1"/>
              <a:t>LabelFrame</a:t>
            </a:r>
            <a:r>
              <a:rPr lang="zh-CN" altLang="zh-CN" sz="2800" dirty="0"/>
              <a:t>的构造方法为：</a:t>
            </a:r>
          </a:p>
          <a:p>
            <a:pPr marL="0" indent="0">
              <a:buNone/>
            </a:pPr>
            <a:r>
              <a:rPr lang="en-US" altLang="zh-CN" sz="2800" dirty="0"/>
              <a:t>   </a:t>
            </a:r>
            <a:r>
              <a:rPr lang="en-US" altLang="zh-CN" sz="2800" dirty="0" smtClean="0"/>
              <a:t>    </a:t>
            </a:r>
            <a:r>
              <a:rPr lang="en-US" altLang="zh-CN" sz="2800" dirty="0" err="1"/>
              <a:t>ttk.LabelFrame</a:t>
            </a:r>
            <a:r>
              <a:rPr lang="en-US" altLang="zh-CN" sz="2800" dirty="0"/>
              <a:t>(</a:t>
            </a:r>
            <a:r>
              <a:rPr lang="zh-CN" altLang="zh-CN" sz="2800" dirty="0"/>
              <a:t>上一级容器</a:t>
            </a:r>
            <a:r>
              <a:rPr lang="en-US" altLang="zh-CN" sz="2800" dirty="0"/>
              <a:t>, text="</a:t>
            </a:r>
            <a:r>
              <a:rPr lang="zh-CN" altLang="zh-CN" sz="2800" dirty="0"/>
              <a:t>标签显示的文字内容</a:t>
            </a:r>
            <a:r>
              <a:rPr lang="en-US" altLang="zh-CN" sz="2800" dirty="0"/>
              <a:t>")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 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b="1" dirty="0"/>
              <a:t>2. </a:t>
            </a:r>
            <a:r>
              <a:rPr lang="zh-CN" altLang="zh-CN" sz="2800" b="1" dirty="0"/>
              <a:t>下拉列表</a:t>
            </a:r>
            <a:r>
              <a:rPr lang="en-US" altLang="zh-CN" sz="2800" b="1" dirty="0" err="1"/>
              <a:t>Combobox</a:t>
            </a:r>
            <a:endParaRPr lang="zh-CN" altLang="zh-CN" sz="2800" b="1" dirty="0"/>
          </a:p>
          <a:p>
            <a:pPr marL="0" indent="0">
              <a:buNone/>
            </a:pPr>
            <a:r>
              <a:rPr lang="zh-CN" altLang="zh-CN" sz="2800" dirty="0"/>
              <a:t>下拉列表</a:t>
            </a:r>
            <a:r>
              <a:rPr lang="en-US" altLang="zh-CN" sz="2800" dirty="0" err="1"/>
              <a:t>Combobox</a:t>
            </a:r>
            <a:r>
              <a:rPr lang="zh-CN" altLang="zh-CN" sz="2800" dirty="0"/>
              <a:t>是常用的一种选值组件，使用下拉列表时要先声明一个取值变量：</a:t>
            </a:r>
          </a:p>
          <a:p>
            <a:pPr marL="0" indent="0">
              <a:buNone/>
            </a:pPr>
            <a:r>
              <a:rPr lang="en-US" altLang="zh-CN" sz="2800" dirty="0"/>
              <a:t> </a:t>
            </a:r>
            <a:r>
              <a:rPr lang="en-US" altLang="zh-CN" sz="2800" dirty="0" smtClean="0"/>
              <a:t>       number </a:t>
            </a:r>
            <a:r>
              <a:rPr lang="en-US" altLang="zh-CN" sz="2800" dirty="0"/>
              <a:t>= </a:t>
            </a:r>
            <a:r>
              <a:rPr lang="en-US" altLang="zh-CN" sz="2800" dirty="0" err="1"/>
              <a:t>tk.StringVar</a:t>
            </a:r>
            <a:r>
              <a:rPr lang="en-US" altLang="zh-CN" sz="2800" dirty="0"/>
              <a:t>()</a:t>
            </a:r>
            <a:endParaRPr lang="zh-CN" altLang="zh-CN" sz="2800" dirty="0"/>
          </a:p>
          <a:p>
            <a:pPr marL="0" indent="0">
              <a:buNone/>
            </a:pPr>
            <a:r>
              <a:rPr lang="zh-CN" altLang="zh-CN" sz="2800" dirty="0" smtClean="0"/>
              <a:t>该</a:t>
            </a:r>
            <a:r>
              <a:rPr lang="zh-CN" altLang="zh-CN" sz="2800" dirty="0"/>
              <a:t>变量记录在下拉列表中预设的值中所选取的字符值，在下拉列表中所预设的值为一个元组。</a:t>
            </a:r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zh-CN" sz="2800" dirty="0"/>
              <a:t>下拉列表</a:t>
            </a:r>
            <a:r>
              <a:rPr lang="en-US" altLang="zh-CN" sz="2800" dirty="0" err="1"/>
              <a:t>Combobox</a:t>
            </a:r>
            <a:r>
              <a:rPr lang="zh-CN" altLang="zh-CN" sz="2800" dirty="0"/>
              <a:t>的构造方法为：</a:t>
            </a:r>
          </a:p>
          <a:p>
            <a:pPr marL="0" indent="0">
              <a:buNone/>
            </a:pPr>
            <a:r>
              <a:rPr lang="en-US" altLang="zh-CN" sz="2800" dirty="0"/>
              <a:t>   </a:t>
            </a:r>
            <a:r>
              <a:rPr lang="en-US" altLang="zh-CN" sz="2800" dirty="0" smtClean="0"/>
              <a:t>  </a:t>
            </a:r>
            <a:r>
              <a:rPr lang="en-US" altLang="zh-CN" sz="2800" dirty="0" err="1"/>
              <a:t>ttk.Combobox</a:t>
            </a:r>
            <a:r>
              <a:rPr lang="en-US" altLang="zh-CN" sz="2800" dirty="0"/>
              <a:t>(</a:t>
            </a:r>
            <a:r>
              <a:rPr lang="zh-CN" altLang="zh-CN" sz="2800" dirty="0"/>
              <a:t>容器</a:t>
            </a:r>
            <a:r>
              <a:rPr lang="en-US" altLang="zh-CN" sz="2800" dirty="0"/>
              <a:t>, width=</a:t>
            </a:r>
            <a:r>
              <a:rPr lang="zh-CN" altLang="zh-CN" sz="2800" dirty="0"/>
              <a:t>宽度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textvariable</a:t>
            </a:r>
            <a:r>
              <a:rPr lang="en-US" altLang="zh-CN" sz="2800" dirty="0"/>
              <a:t>=</a:t>
            </a:r>
            <a:r>
              <a:rPr lang="zh-CN" altLang="zh-CN" sz="2800" dirty="0"/>
              <a:t>取值变量</a:t>
            </a:r>
            <a:r>
              <a:rPr lang="en-US" altLang="zh-CN" sz="2800" dirty="0"/>
              <a:t>)</a:t>
            </a:r>
            <a:endParaRPr lang="zh-CN" altLang="zh-CN" sz="28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4285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3. </a:t>
            </a:r>
            <a:r>
              <a:rPr lang="zh-CN" altLang="zh-CN" sz="2800" dirty="0"/>
              <a:t>滚动文本框</a:t>
            </a:r>
            <a:r>
              <a:rPr lang="en-US" altLang="zh-CN" sz="2800" dirty="0" err="1"/>
              <a:t>scrolledtext</a:t>
            </a:r>
            <a:endParaRPr lang="zh-CN" altLang="zh-CN" sz="2800" dirty="0"/>
          </a:p>
          <a:p>
            <a:pPr marL="0" indent="0">
              <a:buNone/>
            </a:pPr>
            <a:r>
              <a:rPr lang="zh-CN" altLang="zh-CN" sz="2400" dirty="0"/>
              <a:t>滚动文本框</a:t>
            </a:r>
            <a:r>
              <a:rPr lang="en-US" altLang="zh-CN" sz="2400" dirty="0" err="1"/>
              <a:t>scrolledtext</a:t>
            </a:r>
            <a:r>
              <a:rPr lang="zh-CN" altLang="zh-CN" sz="2400" dirty="0"/>
              <a:t>是一个带滚动条的文本框，可以输入多行文本内容。其构造方法为</a:t>
            </a:r>
            <a:r>
              <a:rPr lang="zh-CN" altLang="zh-CN" sz="2800" dirty="0"/>
              <a:t>：</a:t>
            </a:r>
          </a:p>
          <a:p>
            <a:pPr marL="0" indent="0">
              <a:buNone/>
            </a:pPr>
            <a:r>
              <a:rPr lang="en-US" altLang="zh-CN" sz="2800" dirty="0"/>
              <a:t>      </a:t>
            </a:r>
            <a:r>
              <a:rPr lang="en-US" altLang="zh-CN" sz="2800" dirty="0" err="1"/>
              <a:t>scr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scrolledtext.ScrolledText</a:t>
            </a:r>
            <a:r>
              <a:rPr lang="en-US" altLang="zh-CN" sz="2800" dirty="0"/>
              <a:t>(</a:t>
            </a:r>
            <a:r>
              <a:rPr lang="zh-CN" altLang="zh-CN" sz="2800" dirty="0"/>
              <a:t>容器</a:t>
            </a:r>
            <a:r>
              <a:rPr lang="en-US" altLang="zh-CN" sz="2800" dirty="0"/>
              <a:t>, width=</a:t>
            </a:r>
            <a:r>
              <a:rPr lang="zh-CN" altLang="zh-CN" sz="2800" dirty="0"/>
              <a:t>文本框宽度</a:t>
            </a:r>
            <a:r>
              <a:rPr lang="en-US" altLang="zh-CN" sz="2800" dirty="0"/>
              <a:t>, height=</a:t>
            </a:r>
            <a:r>
              <a:rPr lang="zh-CN" altLang="zh-CN" sz="2800" dirty="0"/>
              <a:t>文本框高度</a:t>
            </a:r>
            <a:r>
              <a:rPr lang="en-US" altLang="zh-CN" sz="2800" dirty="0"/>
              <a:t>)</a:t>
            </a:r>
            <a:endParaRPr lang="en-US" altLang="zh-CN" sz="2800" b="1" dirty="0"/>
          </a:p>
          <a:p>
            <a:pPr marL="0" indent="0">
              <a:buNone/>
            </a:pP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zh-CN" sz="2800" dirty="0"/>
              <a:t>【例</a:t>
            </a:r>
            <a:r>
              <a:rPr lang="en-US" altLang="zh-CN" sz="2800" dirty="0"/>
              <a:t>4-9</a:t>
            </a:r>
            <a:r>
              <a:rPr lang="zh-CN" altLang="zh-CN" sz="2800" dirty="0"/>
              <a:t>】标签框架、下拉列表、滚动文本框示例。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zh-CN" sz="2400" dirty="0"/>
              <a:t>编写程序代码如下：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79" y="4437112"/>
            <a:ext cx="8352928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102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264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/>
              <a:t>2. </a:t>
            </a:r>
            <a:r>
              <a:rPr lang="zh-CN" altLang="zh-CN" sz="2800" b="1" dirty="0"/>
              <a:t>通过</a:t>
            </a:r>
            <a:r>
              <a:rPr lang="en-US" altLang="zh-CN" sz="2800" b="1" dirty="0"/>
              <a:t> pip </a:t>
            </a:r>
            <a:r>
              <a:rPr lang="zh-CN" altLang="zh-CN" sz="2800" b="1" dirty="0"/>
              <a:t>安装扩展模块</a:t>
            </a:r>
            <a:endParaRPr lang="zh-CN" altLang="zh-CN" sz="2800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836712"/>
            <a:ext cx="8498926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81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4.1.2  </a:t>
            </a:r>
            <a:r>
              <a:rPr lang="en-US" altLang="zh-CN" b="1" dirty="0" err="1"/>
              <a:t>tkinter</a:t>
            </a:r>
            <a:r>
              <a:rPr lang="zh-CN" altLang="zh-CN" b="1" dirty="0"/>
              <a:t>模块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zh-CN" dirty="0"/>
              <a:t>表</a:t>
            </a:r>
            <a:r>
              <a:rPr lang="en-US" altLang="zh-CN" dirty="0"/>
              <a:t>4-1      </a:t>
            </a:r>
            <a:r>
              <a:rPr lang="en-US" altLang="zh-CN" dirty="0" err="1"/>
              <a:t>tkinter</a:t>
            </a:r>
            <a:r>
              <a:rPr lang="zh-CN" altLang="zh-CN" dirty="0"/>
              <a:t>组件</a:t>
            </a:r>
          </a:p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267710"/>
              </p:ext>
            </p:extLst>
          </p:nvPr>
        </p:nvGraphicFramePr>
        <p:xfrm>
          <a:off x="323528" y="1412776"/>
          <a:ext cx="8229600" cy="52229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2208"/>
                <a:gridCol w="6357392"/>
              </a:tblGrid>
              <a:tr h="4884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 smtClean="0">
                          <a:effectLst/>
                        </a:rPr>
                        <a:t>组件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说明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28575" marR="28575" marT="28575" marB="28575"/>
                </a:tc>
              </a:tr>
              <a:tr h="6599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Button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按钮控件；在程序中显示按钮。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5" marR="47625" marT="66675" marB="66675"/>
                </a:tc>
              </a:tr>
              <a:tr h="6599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Canvas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画布控件；显示图形元素如线条或文本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5" marR="47625" marT="66675" marB="66675"/>
                </a:tc>
              </a:tr>
              <a:tr h="6599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Checkbutton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多选框控件；用于在程序中提供多项选择框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5" marR="47625" marT="66675" marB="66675"/>
                </a:tc>
              </a:tr>
              <a:tr h="6599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Entry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输入控件；用于显示简单的文本内容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5" marR="47625" marT="66675" marB="66675"/>
                </a:tc>
              </a:tr>
              <a:tr h="6599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Frame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框架控件；在屏幕上显示一个矩形区域，多用来作容器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5" marR="47625" marT="66675" marB="66675"/>
                </a:tc>
              </a:tr>
              <a:tr h="6599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Label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标签控件；可以显示文本和位图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5" marR="47625" marT="66675" marB="66675"/>
                </a:tc>
              </a:tr>
              <a:tr h="7750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Listbox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列表框控件；在</a:t>
                      </a:r>
                      <a:r>
                        <a:rPr lang="en-US" sz="2000" kern="100" dirty="0" err="1">
                          <a:effectLst/>
                        </a:rPr>
                        <a:t>Listbox</a:t>
                      </a:r>
                      <a:r>
                        <a:rPr lang="zh-CN" sz="2000" kern="100" dirty="0">
                          <a:effectLst/>
                        </a:rPr>
                        <a:t>窗口小部件是用来显示一个字符串列表给用户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85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332656"/>
            <a:ext cx="8229600" cy="633670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zh-CN" sz="4900" dirty="0"/>
              <a:t>例如：</a:t>
            </a:r>
          </a:p>
          <a:p>
            <a:pPr marL="0" indent="0">
              <a:buNone/>
            </a:pPr>
            <a:r>
              <a:rPr lang="zh-CN" altLang="zh-CN" sz="4900" dirty="0"/>
              <a:t>（</a:t>
            </a:r>
            <a:r>
              <a:rPr lang="en-US" altLang="zh-CN" sz="4900" dirty="0"/>
              <a:t>1</a:t>
            </a:r>
            <a:r>
              <a:rPr lang="zh-CN" altLang="zh-CN" sz="4900" dirty="0"/>
              <a:t>）安装</a:t>
            </a:r>
            <a:r>
              <a:rPr lang="en-US" altLang="zh-CN" sz="4900" dirty="0"/>
              <a:t>MySQL</a:t>
            </a:r>
            <a:r>
              <a:rPr lang="zh-CN" altLang="zh-CN" sz="4900" dirty="0"/>
              <a:t>数据库管理模块：</a:t>
            </a:r>
          </a:p>
          <a:p>
            <a:pPr marL="0" indent="0">
              <a:buNone/>
            </a:pPr>
            <a:r>
              <a:rPr lang="en-US" altLang="zh-CN" sz="4900" dirty="0" smtClean="0"/>
              <a:t>          pip </a:t>
            </a:r>
            <a:r>
              <a:rPr lang="en-US" altLang="zh-CN" sz="4900" dirty="0"/>
              <a:t>install </a:t>
            </a:r>
            <a:r>
              <a:rPr lang="en-US" altLang="zh-CN" sz="4900" dirty="0" err="1"/>
              <a:t>pymysql</a:t>
            </a:r>
            <a:r>
              <a:rPr lang="en-US" altLang="zh-CN" sz="4900" dirty="0"/>
              <a:t>	</a:t>
            </a:r>
            <a:endParaRPr lang="zh-CN" altLang="zh-CN" sz="4900" dirty="0"/>
          </a:p>
          <a:p>
            <a:pPr marL="0" indent="0">
              <a:buNone/>
            </a:pPr>
            <a:r>
              <a:rPr lang="en-US" altLang="zh-CN" sz="4900" dirty="0"/>
              <a:t> </a:t>
            </a:r>
            <a:endParaRPr lang="zh-CN" altLang="zh-CN" sz="4900" dirty="0"/>
          </a:p>
          <a:p>
            <a:pPr marL="0" indent="0">
              <a:buNone/>
            </a:pPr>
            <a:r>
              <a:rPr lang="zh-CN" altLang="zh-CN" sz="4900" dirty="0"/>
              <a:t>（</a:t>
            </a:r>
            <a:r>
              <a:rPr lang="en-US" altLang="zh-CN" sz="4900" dirty="0"/>
              <a:t>2</a:t>
            </a:r>
            <a:r>
              <a:rPr lang="zh-CN" altLang="zh-CN" sz="4900" dirty="0"/>
              <a:t>）安装图形处理库模块：</a:t>
            </a:r>
          </a:p>
          <a:p>
            <a:pPr marL="0" indent="0">
              <a:buNone/>
            </a:pPr>
            <a:r>
              <a:rPr lang="en-US" altLang="zh-CN" sz="4900" dirty="0" smtClean="0"/>
              <a:t>           pip </a:t>
            </a:r>
            <a:r>
              <a:rPr lang="en-US" altLang="zh-CN" sz="4900" dirty="0"/>
              <a:t>install pillow</a:t>
            </a:r>
            <a:endParaRPr lang="zh-CN" altLang="zh-CN" sz="4900" dirty="0"/>
          </a:p>
          <a:p>
            <a:pPr marL="0" indent="0">
              <a:buNone/>
            </a:pPr>
            <a:r>
              <a:rPr lang="en-US" altLang="zh-CN" sz="4900" dirty="0"/>
              <a:t> </a:t>
            </a:r>
            <a:endParaRPr lang="zh-CN" altLang="zh-CN" sz="4900" dirty="0"/>
          </a:p>
          <a:p>
            <a:pPr marL="0" indent="0">
              <a:buNone/>
            </a:pPr>
            <a:r>
              <a:rPr lang="zh-CN" altLang="zh-CN" sz="4900" dirty="0"/>
              <a:t>（</a:t>
            </a:r>
            <a:r>
              <a:rPr lang="en-US" altLang="zh-CN" sz="4900" dirty="0"/>
              <a:t>3</a:t>
            </a:r>
            <a:r>
              <a:rPr lang="zh-CN" altLang="zh-CN" sz="4900" dirty="0"/>
              <a:t>）安装</a:t>
            </a:r>
            <a:r>
              <a:rPr lang="en-US" altLang="zh-CN" sz="4900" dirty="0" err="1"/>
              <a:t>SomePackage</a:t>
            </a:r>
            <a:r>
              <a:rPr lang="zh-CN" altLang="zh-CN" sz="4900" dirty="0"/>
              <a:t>模块：</a:t>
            </a:r>
          </a:p>
          <a:p>
            <a:pPr marL="0" indent="0">
              <a:buNone/>
            </a:pPr>
            <a:r>
              <a:rPr lang="en-US" altLang="zh-CN" sz="4900" dirty="0"/>
              <a:t>      </a:t>
            </a:r>
            <a:r>
              <a:rPr lang="en-US" altLang="zh-CN" sz="4900" dirty="0" smtClean="0"/>
              <a:t>      </a:t>
            </a:r>
            <a:r>
              <a:rPr lang="en-US" altLang="zh-CN" sz="4900" dirty="0"/>
              <a:t>pip install </a:t>
            </a:r>
            <a:r>
              <a:rPr lang="en-US" altLang="zh-CN" sz="4900" dirty="0" err="1"/>
              <a:t>SomePackage</a:t>
            </a:r>
            <a:r>
              <a:rPr lang="en-US" altLang="zh-CN" sz="4900" dirty="0"/>
              <a:t>  </a:t>
            </a:r>
            <a:endParaRPr lang="zh-CN" altLang="zh-CN" sz="4900" dirty="0"/>
          </a:p>
          <a:p>
            <a:pPr marL="0" indent="0">
              <a:buNone/>
            </a:pPr>
            <a:r>
              <a:rPr lang="en-US" altLang="zh-CN" sz="4900" dirty="0"/>
              <a:t> </a:t>
            </a:r>
            <a:endParaRPr lang="zh-CN" altLang="zh-CN" sz="4900" dirty="0"/>
          </a:p>
          <a:p>
            <a:pPr marL="0" indent="0">
              <a:buNone/>
            </a:pPr>
            <a:r>
              <a:rPr lang="zh-CN" altLang="zh-CN" sz="4900" dirty="0"/>
              <a:t>（</a:t>
            </a:r>
            <a:r>
              <a:rPr lang="en-US" altLang="zh-CN" sz="4900" dirty="0"/>
              <a:t>4</a:t>
            </a:r>
            <a:r>
              <a:rPr lang="zh-CN" altLang="zh-CN" sz="4900" dirty="0"/>
              <a:t>）卸载</a:t>
            </a:r>
            <a:r>
              <a:rPr lang="en-US" altLang="zh-CN" sz="4900" dirty="0" err="1"/>
              <a:t>SomePackage</a:t>
            </a:r>
            <a:r>
              <a:rPr lang="zh-CN" altLang="zh-CN" sz="4900" dirty="0"/>
              <a:t>模块：</a:t>
            </a:r>
          </a:p>
          <a:p>
            <a:pPr marL="0" indent="0">
              <a:buNone/>
            </a:pPr>
            <a:r>
              <a:rPr lang="en-US" altLang="zh-CN" sz="4900" dirty="0"/>
              <a:t>    </a:t>
            </a:r>
            <a:r>
              <a:rPr lang="en-US" altLang="zh-CN" sz="4900" dirty="0" smtClean="0"/>
              <a:t>        </a:t>
            </a:r>
            <a:r>
              <a:rPr lang="en-US" altLang="zh-CN" sz="4900" dirty="0"/>
              <a:t>pip uninstall </a:t>
            </a:r>
            <a:r>
              <a:rPr lang="en-US" altLang="zh-CN" sz="4900" dirty="0" err="1"/>
              <a:t>SomePackage</a:t>
            </a:r>
            <a:r>
              <a:rPr lang="en-US" altLang="zh-CN" sz="4900" dirty="0"/>
              <a:t> </a:t>
            </a:r>
            <a:endParaRPr lang="zh-CN" altLang="zh-CN" sz="4900" dirty="0"/>
          </a:p>
          <a:p>
            <a:pPr marL="0" indent="0">
              <a:buNone/>
            </a:pPr>
            <a:r>
              <a:rPr lang="en-US" altLang="zh-CN" sz="4900" dirty="0"/>
              <a:t> </a:t>
            </a:r>
            <a:endParaRPr lang="zh-CN" altLang="zh-CN" sz="4900" dirty="0"/>
          </a:p>
          <a:p>
            <a:pPr marL="0" indent="0">
              <a:buNone/>
            </a:pPr>
            <a:r>
              <a:rPr lang="zh-CN" altLang="zh-CN" sz="4900" dirty="0"/>
              <a:t>（</a:t>
            </a:r>
            <a:r>
              <a:rPr lang="en-US" altLang="zh-CN" sz="4900" dirty="0"/>
              <a:t>5</a:t>
            </a:r>
            <a:r>
              <a:rPr lang="zh-CN" altLang="zh-CN" sz="4900" dirty="0"/>
              <a:t>）查看当前已经安装的模块：</a:t>
            </a:r>
          </a:p>
          <a:p>
            <a:pPr marL="0" indent="0">
              <a:buNone/>
            </a:pPr>
            <a:r>
              <a:rPr lang="en-US" altLang="zh-CN" sz="4900" dirty="0"/>
              <a:t>     </a:t>
            </a:r>
            <a:r>
              <a:rPr lang="en-US" altLang="zh-CN" sz="4900" dirty="0" smtClean="0"/>
              <a:t>         </a:t>
            </a:r>
            <a:r>
              <a:rPr lang="en-US" altLang="zh-CN" sz="4900" dirty="0"/>
              <a:t>pip </a:t>
            </a:r>
            <a:r>
              <a:rPr lang="en-US" altLang="zh-CN" sz="4900" dirty="0" smtClean="0"/>
              <a:t>list</a:t>
            </a:r>
            <a:endParaRPr lang="zh-CN" altLang="zh-CN" sz="49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623" y="2348880"/>
            <a:ext cx="3800475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28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854784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478545"/>
            <a:ext cx="8754838" cy="1102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4797152"/>
            <a:ext cx="7269379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230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44624"/>
            <a:ext cx="7920882" cy="4470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703788"/>
            <a:ext cx="3600400" cy="20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771800" y="563538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程序运行结果</a:t>
            </a:r>
          </a:p>
        </p:txBody>
      </p:sp>
    </p:spTree>
    <p:extLst>
      <p:ext uri="{BB962C8B-B14F-4D97-AF65-F5344CB8AC3E}">
        <p14:creationId xmlns:p14="http://schemas.microsoft.com/office/powerpoint/2010/main" val="208546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852936"/>
            <a:ext cx="8229600" cy="1143000"/>
          </a:xfrm>
          <a:ln w="50800">
            <a:solidFill>
              <a:srgbClr val="00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altLang="zh-CN" b="1" dirty="0"/>
              <a:t>4.6  </a:t>
            </a:r>
            <a:r>
              <a:rPr lang="zh-CN" altLang="zh-CN" b="1" dirty="0"/>
              <a:t>菜单与对话框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6090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399" y="188641"/>
            <a:ext cx="8229600" cy="29523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b="1" dirty="0"/>
              <a:t>4.6.1 </a:t>
            </a:r>
            <a:r>
              <a:rPr lang="zh-CN" altLang="zh-CN" b="1" dirty="0"/>
              <a:t>菜单</a:t>
            </a:r>
            <a:endParaRPr lang="zh-CN" altLang="zh-CN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b="1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12" y="782563"/>
            <a:ext cx="5724128" cy="222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5319252" y="4005064"/>
            <a:ext cx="38247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）为菜单添加文字标签</a:t>
            </a:r>
          </a:p>
          <a:p>
            <a:r>
              <a:rPr lang="zh-CN" altLang="en-US" dirty="0"/>
              <a:t>      </a:t>
            </a:r>
            <a:r>
              <a:rPr lang="en-US" altLang="zh-CN" dirty="0" err="1"/>
              <a:t>menubar.add_cascade</a:t>
            </a:r>
            <a:r>
              <a:rPr lang="en-US" altLang="zh-CN" dirty="0"/>
              <a:t>(label = "</a:t>
            </a:r>
            <a:r>
              <a:rPr lang="zh-CN" altLang="en-US" dirty="0"/>
              <a:t>文字标签</a:t>
            </a:r>
            <a:r>
              <a:rPr lang="en-US" altLang="zh-CN" dirty="0"/>
              <a:t>", menu = </a:t>
            </a:r>
            <a:r>
              <a:rPr lang="zh-CN" altLang="en-US" dirty="0"/>
              <a:t>菜单名称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）在菜单中添加菜单项</a:t>
            </a:r>
          </a:p>
          <a:p>
            <a:r>
              <a:rPr lang="zh-CN" altLang="en-US" dirty="0"/>
              <a:t>     菜单名称</a:t>
            </a:r>
            <a:r>
              <a:rPr lang="en-US" altLang="zh-CN" dirty="0"/>
              <a:t>.</a:t>
            </a:r>
            <a:r>
              <a:rPr lang="en-US" altLang="zh-CN" dirty="0" err="1"/>
              <a:t>add_command</a:t>
            </a:r>
            <a:r>
              <a:rPr lang="en-US" altLang="zh-CN" dirty="0"/>
              <a:t>(label = "</a:t>
            </a:r>
            <a:r>
              <a:rPr lang="zh-CN" altLang="en-US" dirty="0"/>
              <a:t>菜单项名称</a:t>
            </a:r>
            <a:r>
              <a:rPr lang="en-US" altLang="zh-CN" dirty="0"/>
              <a:t>", command = </a:t>
            </a:r>
            <a:r>
              <a:rPr lang="zh-CN" altLang="en-US" dirty="0"/>
              <a:t>功能函数名</a:t>
            </a:r>
            <a:r>
              <a:rPr lang="en-US" altLang="zh-CN" dirty="0"/>
              <a:t>)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3479257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创建菜单的主要步骤如下：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）创建菜单条对象</a:t>
            </a:r>
          </a:p>
          <a:p>
            <a:r>
              <a:rPr lang="en-US" altLang="zh-CN" dirty="0" err="1"/>
              <a:t>menubar</a:t>
            </a:r>
            <a:r>
              <a:rPr lang="en-US" altLang="zh-CN" dirty="0"/>
              <a:t> = Menu(</a:t>
            </a:r>
            <a:r>
              <a:rPr lang="zh-CN" altLang="en-US" dirty="0"/>
              <a:t>窗体容器</a:t>
            </a:r>
            <a:r>
              <a:rPr lang="en-US" altLang="zh-CN" dirty="0"/>
              <a:t>) </a:t>
            </a:r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）把菜单条放置到窗体中</a:t>
            </a:r>
          </a:p>
          <a:p>
            <a:r>
              <a:rPr lang="zh-CN" altLang="en-US" dirty="0"/>
              <a:t>      窗体容器</a:t>
            </a:r>
            <a:r>
              <a:rPr lang="en-US" altLang="zh-CN" dirty="0"/>
              <a:t>. </a:t>
            </a:r>
            <a:r>
              <a:rPr lang="en-US" altLang="zh-CN" dirty="0" err="1"/>
              <a:t>config</a:t>
            </a:r>
            <a:r>
              <a:rPr lang="en-US" altLang="zh-CN" dirty="0"/>
              <a:t>(menu = </a:t>
            </a:r>
            <a:r>
              <a:rPr lang="en-US" altLang="zh-CN" dirty="0" err="1"/>
              <a:t>menubar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）在菜单条中创建菜单</a:t>
            </a:r>
          </a:p>
          <a:p>
            <a:r>
              <a:rPr lang="zh-CN" altLang="en-US" dirty="0"/>
              <a:t>      菜单名称 </a:t>
            </a:r>
            <a:r>
              <a:rPr lang="en-US" altLang="zh-CN" dirty="0"/>
              <a:t>= Menu(</a:t>
            </a:r>
            <a:r>
              <a:rPr lang="en-US" altLang="zh-CN" dirty="0" err="1"/>
              <a:t>menubar</a:t>
            </a:r>
            <a:r>
              <a:rPr lang="en-US" altLang="zh-CN" dirty="0"/>
              <a:t>, </a:t>
            </a:r>
            <a:r>
              <a:rPr lang="en-US" altLang="zh-CN" dirty="0" err="1"/>
              <a:t>tearoff</a:t>
            </a:r>
            <a:r>
              <a:rPr lang="en-US" altLang="zh-CN" dirty="0"/>
              <a:t> = 0)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其中，</a:t>
            </a:r>
            <a:r>
              <a:rPr lang="en-US" altLang="zh-CN" dirty="0" err="1"/>
              <a:t>tearoff</a:t>
            </a:r>
            <a:r>
              <a:rPr lang="zh-CN" altLang="en-US" dirty="0"/>
              <a:t>取值</a:t>
            </a:r>
            <a:r>
              <a:rPr lang="en-US" altLang="zh-CN" dirty="0"/>
              <a:t>0</a:t>
            </a:r>
            <a:r>
              <a:rPr lang="zh-CN" altLang="en-US" dirty="0"/>
              <a:t>表示菜单不能独立使用。</a:t>
            </a:r>
          </a:p>
        </p:txBody>
      </p:sp>
    </p:spTree>
    <p:extLst>
      <p:ext uri="{BB962C8B-B14F-4D97-AF65-F5344CB8AC3E}">
        <p14:creationId xmlns:p14="http://schemas.microsoft.com/office/powerpoint/2010/main" val="264949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800" dirty="0" smtClean="0"/>
              <a:t>【</a:t>
            </a:r>
            <a:r>
              <a:rPr lang="zh-CN" altLang="zh-CN" sz="2800" dirty="0"/>
              <a:t>例</a:t>
            </a:r>
            <a:r>
              <a:rPr lang="en-US" altLang="zh-CN" sz="2800" dirty="0"/>
              <a:t>4-10</a:t>
            </a:r>
            <a:r>
              <a:rPr lang="zh-CN" altLang="zh-CN" sz="2800" dirty="0"/>
              <a:t>】菜单应用示例。</a:t>
            </a:r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endParaRPr lang="zh-CN" altLang="zh-CN" sz="28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5"/>
            <a:ext cx="6120680" cy="523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842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600" dirty="0" smtClean="0"/>
              <a:t>    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600" dirty="0"/>
              <a:t> </a:t>
            </a:r>
            <a:endParaRPr lang="zh-CN" altLang="zh-CN" sz="2600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1"/>
            <a:ext cx="7056784" cy="6596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360568"/>
            <a:ext cx="3528392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48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336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3900" b="1" dirty="0"/>
              <a:t> </a:t>
            </a:r>
            <a:r>
              <a:rPr lang="en-US" altLang="zh-CN" sz="3900" b="1" dirty="0"/>
              <a:t>4.6.2</a:t>
            </a:r>
            <a:r>
              <a:rPr lang="zh-CN" altLang="zh-CN" sz="3900" b="1" dirty="0" smtClean="0"/>
              <a:t>对话框</a:t>
            </a:r>
            <a:endParaRPr lang="en-US" altLang="zh-CN" sz="3900" b="1" dirty="0" smtClean="0"/>
          </a:p>
          <a:p>
            <a:pPr marL="0" indent="0" algn="ctr">
              <a:buNone/>
            </a:pPr>
            <a:endParaRPr lang="zh-CN" altLang="zh-CN" sz="3900" dirty="0"/>
          </a:p>
          <a:p>
            <a:pPr marL="0" indent="0">
              <a:buNone/>
            </a:pPr>
            <a:r>
              <a:rPr lang="zh-CN" altLang="en-US" sz="2800" dirty="0" smtClean="0"/>
              <a:t>    </a:t>
            </a:r>
            <a:r>
              <a:rPr lang="en-US" altLang="zh-CN" sz="2800" dirty="0" err="1"/>
              <a:t>Tkinter</a:t>
            </a:r>
            <a:r>
              <a:rPr lang="zh-CN" altLang="en-US" sz="2800" dirty="0"/>
              <a:t>提供了三种标准的对话框模块</a:t>
            </a:r>
            <a:r>
              <a:rPr lang="en-US" altLang="zh-CN" sz="2800" dirty="0"/>
              <a:t>: </a:t>
            </a:r>
          </a:p>
          <a:p>
            <a:pPr lvl="2"/>
            <a:r>
              <a:rPr lang="en-US" altLang="zh-CN" sz="2800" dirty="0"/>
              <a:t>	</a:t>
            </a:r>
            <a:r>
              <a:rPr lang="zh-CN" altLang="en-US" sz="2800" dirty="0"/>
              <a:t>消息对话框</a:t>
            </a:r>
            <a:r>
              <a:rPr lang="en-US" altLang="zh-CN" sz="2800" dirty="0" err="1"/>
              <a:t>messagebox</a:t>
            </a:r>
            <a:r>
              <a:rPr lang="en-US" altLang="zh-CN" sz="2800" dirty="0"/>
              <a:t> </a:t>
            </a:r>
          </a:p>
          <a:p>
            <a:pPr lvl="2"/>
            <a:r>
              <a:rPr lang="en-US" altLang="zh-CN" sz="2800" dirty="0"/>
              <a:t>	</a:t>
            </a:r>
            <a:r>
              <a:rPr lang="zh-CN" altLang="en-US" sz="2800" dirty="0"/>
              <a:t>文件对话框</a:t>
            </a:r>
            <a:r>
              <a:rPr lang="en-US" altLang="zh-CN" sz="2800" dirty="0" err="1"/>
              <a:t>filedialog</a:t>
            </a:r>
            <a:r>
              <a:rPr lang="en-US" altLang="zh-CN" sz="2800" dirty="0"/>
              <a:t> </a:t>
            </a:r>
          </a:p>
          <a:p>
            <a:pPr lvl="2"/>
            <a:r>
              <a:rPr lang="en-US" altLang="zh-CN" sz="2800" dirty="0"/>
              <a:t>	</a:t>
            </a:r>
            <a:r>
              <a:rPr lang="zh-CN" altLang="en-US" sz="2800" dirty="0"/>
              <a:t>颜色选择对话框</a:t>
            </a:r>
            <a:r>
              <a:rPr lang="en-US" altLang="zh-CN" sz="2800" dirty="0" err="1"/>
              <a:t>colorchooser</a:t>
            </a:r>
            <a:r>
              <a:rPr lang="en-US" altLang="zh-CN" sz="2800" dirty="0"/>
              <a:t> </a:t>
            </a:r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1531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336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/>
              <a:t>1. </a:t>
            </a:r>
            <a:r>
              <a:rPr lang="zh-CN" altLang="zh-CN" sz="2400" b="1" dirty="0"/>
              <a:t>无返回值的消息对话框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消息对话框分为无返回值的对话框和有返回值的对话框，这二种消息对话框的导入模块语句都是一样的。</a:t>
            </a:r>
          </a:p>
          <a:p>
            <a:pPr marL="0" indent="0">
              <a:buNone/>
            </a:pPr>
            <a:r>
              <a:rPr lang="en-US" altLang="zh-CN" sz="2400" dirty="0"/>
              <a:t> 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）消息对话框的导入模块语句</a:t>
            </a:r>
          </a:p>
          <a:p>
            <a:pPr marL="0" indent="0">
              <a:buNone/>
            </a:pPr>
            <a:r>
              <a:rPr lang="en-US" altLang="zh-CN" sz="2400" dirty="0" smtClean="0"/>
              <a:t>  </a:t>
            </a:r>
            <a:r>
              <a:rPr lang="en-US" altLang="zh-CN" sz="2400" dirty="0"/>
              <a:t> </a:t>
            </a:r>
            <a:r>
              <a:rPr lang="en-US" altLang="zh-CN" sz="2400" dirty="0" smtClean="0"/>
              <a:t>import </a:t>
            </a:r>
            <a:r>
              <a:rPr lang="en-US" altLang="zh-CN" sz="2400" dirty="0" err="1"/>
              <a:t>tkinter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   import </a:t>
            </a:r>
            <a:r>
              <a:rPr lang="en-US" altLang="zh-CN" sz="2400" dirty="0" err="1"/>
              <a:t>tkinter.messagebox</a:t>
            </a:r>
            <a:r>
              <a:rPr lang="en-US" altLang="zh-CN" sz="2400" dirty="0"/>
              <a:t> #</a:t>
            </a:r>
            <a:r>
              <a:rPr lang="zh-CN" altLang="zh-CN" sz="2400" dirty="0"/>
              <a:t>这个是消息框，对话框的关键</a:t>
            </a:r>
          </a:p>
          <a:p>
            <a:pPr marL="0" indent="0">
              <a:buNone/>
            </a:pPr>
            <a:r>
              <a:rPr lang="en-US" altLang="zh-CN" sz="2400" dirty="0"/>
              <a:t> 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2</a:t>
            </a:r>
            <a:r>
              <a:rPr lang="zh-CN" altLang="zh-CN" sz="2400" dirty="0"/>
              <a:t>）消息提示框</a:t>
            </a:r>
          </a:p>
          <a:p>
            <a:pPr marL="0" indent="0">
              <a:buNone/>
            </a:pPr>
            <a:r>
              <a:rPr lang="en-US" altLang="zh-CN" sz="2400" dirty="0"/>
              <a:t> </a:t>
            </a:r>
            <a:r>
              <a:rPr lang="en-US" altLang="zh-CN" sz="2400" dirty="0" smtClean="0"/>
              <a:t>     </a:t>
            </a:r>
            <a:r>
              <a:rPr lang="en-US" altLang="zh-CN" sz="2400" dirty="0" err="1" smtClean="0"/>
              <a:t>tkinter.messagebox.showinfo</a:t>
            </a:r>
            <a:r>
              <a:rPr lang="en-US" altLang="zh-CN" sz="2400" dirty="0"/>
              <a:t>('</a:t>
            </a:r>
            <a:r>
              <a:rPr lang="zh-CN" altLang="zh-CN" sz="2400" dirty="0"/>
              <a:t>提示</a:t>
            </a:r>
            <a:r>
              <a:rPr lang="en-US" altLang="zh-CN" sz="2400" dirty="0"/>
              <a:t>','</a:t>
            </a:r>
            <a:r>
              <a:rPr lang="zh-CN" altLang="zh-CN" sz="2400" dirty="0"/>
              <a:t>人生苦短</a:t>
            </a:r>
            <a:r>
              <a:rPr lang="en-US" altLang="zh-CN" sz="2400" dirty="0"/>
              <a:t>')</a:t>
            </a:r>
            <a:endParaRPr lang="zh-CN" altLang="zh-CN" sz="2400" dirty="0"/>
          </a:p>
          <a:p>
            <a:pPr marL="0" indent="0">
              <a:buNone/>
            </a:pPr>
            <a:endParaRPr lang="zh-CN" altLang="zh-CN" sz="24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725144"/>
            <a:ext cx="1808212" cy="200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11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）消息警告框</a:t>
            </a:r>
          </a:p>
          <a:p>
            <a:pPr marL="0" indent="0">
              <a:buNone/>
            </a:pPr>
            <a:r>
              <a:rPr lang="en-US" altLang="zh-CN" sz="2400" dirty="0" smtClean="0"/>
              <a:t>      </a:t>
            </a:r>
            <a:r>
              <a:rPr lang="en-US" altLang="zh-CN" sz="2400" dirty="0" err="1" smtClean="0"/>
              <a:t>tkinter.messagebox.showwarning</a:t>
            </a:r>
            <a:r>
              <a:rPr lang="en-US" altLang="zh-CN" sz="2400" dirty="0"/>
              <a:t>('</a:t>
            </a:r>
            <a:r>
              <a:rPr lang="zh-CN" altLang="en-US" sz="2400" dirty="0"/>
              <a:t>警告</a:t>
            </a:r>
            <a:r>
              <a:rPr lang="en-US" altLang="zh-CN" sz="2400" dirty="0"/>
              <a:t>','</a:t>
            </a:r>
            <a:r>
              <a:rPr lang="zh-CN" altLang="en-US" sz="2400" dirty="0"/>
              <a:t>明日有大雨</a:t>
            </a:r>
            <a:r>
              <a:rPr lang="en-US" altLang="zh-CN" sz="2400" dirty="0"/>
              <a:t>')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4</a:t>
            </a:r>
            <a:r>
              <a:rPr lang="zh-CN" altLang="zh-CN" sz="2400" dirty="0"/>
              <a:t>）错误消息框</a:t>
            </a:r>
          </a:p>
          <a:p>
            <a:pPr marL="0" indent="0">
              <a:buNone/>
            </a:pPr>
            <a:r>
              <a:rPr lang="en-US" altLang="zh-CN" sz="2400" dirty="0"/>
              <a:t> </a:t>
            </a:r>
            <a:r>
              <a:rPr lang="en-US" altLang="zh-CN" sz="2400" dirty="0" smtClean="0"/>
              <a:t>       </a:t>
            </a:r>
            <a:r>
              <a:rPr lang="en-US" altLang="zh-CN" sz="2400" dirty="0" err="1" smtClean="0"/>
              <a:t>tkinter.messagebox.showerror</a:t>
            </a:r>
            <a:r>
              <a:rPr lang="en-US" altLang="zh-CN" sz="2400" dirty="0"/>
              <a:t>('</a:t>
            </a:r>
            <a:r>
              <a:rPr lang="zh-CN" altLang="zh-CN" sz="2400" dirty="0"/>
              <a:t>错误</a:t>
            </a:r>
            <a:r>
              <a:rPr lang="en-US" altLang="zh-CN" sz="2400" dirty="0"/>
              <a:t>','</a:t>
            </a:r>
            <a:r>
              <a:rPr lang="zh-CN" altLang="zh-CN" sz="2400" dirty="0"/>
              <a:t>出错了</a:t>
            </a:r>
            <a:r>
              <a:rPr lang="en-US" altLang="zh-CN" sz="2400" dirty="0"/>
              <a:t>')</a:t>
            </a:r>
            <a:endParaRPr lang="zh-CN" altLang="zh-CN" sz="2400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1196752"/>
            <a:ext cx="171450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1" name="Picture 3" descr="968522-20170625154144773-7119479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338" y="4509119"/>
            <a:ext cx="1861677" cy="2236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31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5090151"/>
              </p:ext>
            </p:extLst>
          </p:nvPr>
        </p:nvGraphicFramePr>
        <p:xfrm>
          <a:off x="395536" y="764704"/>
          <a:ext cx="8435280" cy="49941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9602"/>
                <a:gridCol w="6505678"/>
              </a:tblGrid>
              <a:tr h="8160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Menubutton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菜单按钮控件，由于显示菜单项。</a:t>
                      </a:r>
                    </a:p>
                  </a:txBody>
                  <a:tcPr marL="47625" marR="47625" marT="66675" marB="6667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160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Menu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菜单控件；显示菜单栏</a:t>
                      </a:r>
                      <a:r>
                        <a:rPr lang="en-US" sz="2400" kern="100">
                          <a:effectLst/>
                        </a:rPr>
                        <a:t>,</a:t>
                      </a:r>
                      <a:r>
                        <a:rPr lang="zh-CN" sz="2400" kern="100">
                          <a:effectLst/>
                        </a:rPr>
                        <a:t>下拉菜单和弹出菜单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5" marR="47625" marT="66675" marB="66675"/>
                </a:tc>
              </a:tr>
              <a:tr h="8160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Message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消息控件；用来显示多行文本，与</a:t>
                      </a:r>
                      <a:r>
                        <a:rPr lang="en-US" sz="2400" kern="100" dirty="0">
                          <a:effectLst/>
                        </a:rPr>
                        <a:t>label</a:t>
                      </a:r>
                      <a:r>
                        <a:rPr lang="zh-CN" sz="2400" kern="100" dirty="0">
                          <a:effectLst/>
                        </a:rPr>
                        <a:t>比较类似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5" marR="47625" marT="66675" marB="66675"/>
                </a:tc>
              </a:tr>
              <a:tr h="8160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Radiobutton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单选按钮控件；显示一个单选的按钮状态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5" marR="47625" marT="66675" marB="66675"/>
                </a:tc>
              </a:tr>
              <a:tr h="8160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Scale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范围控件；显示一个数值刻度，为输出限定范围的数字区间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5" marR="47625" marT="66675" marB="66675"/>
                </a:tc>
              </a:tr>
              <a:tr h="8160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Scrollbar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滚动条控件，当内容超过可视化区域时使用，如列表框。</a:t>
                      </a:r>
                      <a:r>
                        <a:rPr lang="en-US" sz="2400" kern="100" dirty="0">
                          <a:effectLst/>
                        </a:rPr>
                        <a:t>.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44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zh-CN" altLang="zh-CN" sz="2800" dirty="0"/>
              <a:t>【例</a:t>
            </a:r>
            <a:r>
              <a:rPr lang="en-US" altLang="zh-CN" sz="2800" dirty="0"/>
              <a:t>4-11</a:t>
            </a:r>
            <a:r>
              <a:rPr lang="zh-CN" altLang="zh-CN" sz="2800" dirty="0"/>
              <a:t>】无返回值消息对话框示例</a:t>
            </a:r>
            <a:r>
              <a:rPr lang="zh-CN" altLang="zh-CN" sz="2800" dirty="0" smtClean="0"/>
              <a:t>。</a:t>
            </a:r>
            <a:endParaRPr lang="zh-CN" altLang="en-US" sz="2800" dirty="0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08720"/>
            <a:ext cx="7704856" cy="578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35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/>
              <a:t>2. </a:t>
            </a:r>
            <a:r>
              <a:rPr lang="zh-CN" altLang="en-US" sz="2800" dirty="0"/>
              <a:t>有返回值的消息对话框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848" y="880170"/>
            <a:ext cx="8229600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</a:t>
            </a:r>
            <a:r>
              <a:rPr lang="en-US" altLang="zh-CN" sz="2400" dirty="0" err="1"/>
              <a:t>askokcancel</a:t>
            </a:r>
            <a:r>
              <a:rPr lang="zh-CN" altLang="zh-CN" sz="2400" dirty="0"/>
              <a:t>（）</a:t>
            </a:r>
          </a:p>
          <a:p>
            <a:pPr marL="0" indent="0">
              <a:buNone/>
            </a:pPr>
            <a:r>
              <a:rPr lang="en-US" altLang="zh-CN" sz="2400" dirty="0"/>
              <a:t> </a:t>
            </a:r>
            <a:r>
              <a:rPr lang="en-US" altLang="zh-CN" sz="2400" dirty="0" smtClean="0"/>
              <a:t>      </a:t>
            </a:r>
            <a:r>
              <a:rPr lang="en-US" altLang="zh-CN" sz="2400" dirty="0" err="1" smtClean="0"/>
              <a:t>askokcancel</a:t>
            </a:r>
            <a:r>
              <a:rPr lang="zh-CN" altLang="zh-CN" sz="2400" dirty="0"/>
              <a:t>（）函数在对话框中显示“确定”和“取消”按钮，其返回值分别为“</a:t>
            </a:r>
            <a:r>
              <a:rPr lang="en-US" altLang="zh-CN" sz="2400" dirty="0"/>
              <a:t>Ture</a:t>
            </a:r>
            <a:r>
              <a:rPr lang="zh-CN" altLang="zh-CN" sz="2400" dirty="0"/>
              <a:t>”或“</a:t>
            </a:r>
            <a:r>
              <a:rPr lang="en-US" altLang="zh-CN" sz="2400" dirty="0"/>
              <a:t>False</a:t>
            </a:r>
            <a:r>
              <a:rPr lang="zh-CN" altLang="zh-CN" sz="2400" dirty="0"/>
              <a:t>”。如</a:t>
            </a:r>
            <a:r>
              <a:rPr lang="zh-CN" altLang="zh-CN" sz="2400" dirty="0" smtClean="0"/>
              <a:t>图所</a:t>
            </a:r>
            <a:r>
              <a:rPr lang="zh-CN" altLang="zh-CN" sz="2400" dirty="0"/>
              <a:t>示。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2</a:t>
            </a:r>
            <a:r>
              <a:rPr lang="zh-CN" altLang="zh-CN" sz="2400" dirty="0"/>
              <a:t>）</a:t>
            </a:r>
            <a:r>
              <a:rPr lang="en-US" altLang="zh-CN" sz="2400" dirty="0" err="1"/>
              <a:t>askquestion</a:t>
            </a:r>
            <a:r>
              <a:rPr lang="zh-CN" altLang="zh-CN" sz="2400" dirty="0"/>
              <a:t>（）</a:t>
            </a:r>
          </a:p>
          <a:p>
            <a:pPr marL="0" indent="0">
              <a:buNone/>
            </a:pPr>
            <a:r>
              <a:rPr lang="en-US" altLang="zh-CN" sz="2400" dirty="0" err="1"/>
              <a:t>askquestion</a:t>
            </a:r>
            <a:r>
              <a:rPr lang="zh-CN" altLang="zh-CN" sz="2400" dirty="0"/>
              <a:t>（）函数在对话框中显示“是”和“否”按钮，其返回值分别为“</a:t>
            </a:r>
            <a:r>
              <a:rPr lang="en-US" altLang="zh-CN" sz="2400" dirty="0"/>
              <a:t>yes</a:t>
            </a:r>
            <a:r>
              <a:rPr lang="zh-CN" altLang="zh-CN" sz="2400" dirty="0"/>
              <a:t>”或“</a:t>
            </a:r>
            <a:r>
              <a:rPr lang="en-US" altLang="zh-CN" sz="2400" dirty="0"/>
              <a:t>no</a:t>
            </a:r>
            <a:r>
              <a:rPr lang="zh-CN" altLang="zh-CN" sz="2400" dirty="0"/>
              <a:t>”。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255" y="2132856"/>
            <a:ext cx="240030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869159"/>
            <a:ext cx="2520280" cy="186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02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3</a:t>
            </a:r>
            <a:r>
              <a:rPr lang="zh-CN" altLang="zh-CN" sz="2400" dirty="0"/>
              <a:t>）</a:t>
            </a:r>
            <a:r>
              <a:rPr lang="en-US" altLang="zh-CN" sz="2400" dirty="0" err="1"/>
              <a:t>askretrycancel</a:t>
            </a:r>
            <a:r>
              <a:rPr lang="zh-CN" altLang="zh-CN" sz="2400" dirty="0"/>
              <a:t>（）</a:t>
            </a:r>
          </a:p>
          <a:p>
            <a:pPr marL="0" indent="0"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askretrycancel</a:t>
            </a:r>
            <a:r>
              <a:rPr lang="zh-CN" altLang="zh-CN" sz="2400" dirty="0"/>
              <a:t>（）函数在对话框中显示“重试”和“取消”</a:t>
            </a:r>
            <a:r>
              <a:rPr lang="zh-CN" altLang="zh-CN" sz="2400" dirty="0" smtClean="0"/>
              <a:t>按钮</a:t>
            </a:r>
            <a:r>
              <a:rPr lang="zh-CN" altLang="zh-CN" sz="2400" dirty="0"/>
              <a:t>，其返回值分别为“</a:t>
            </a:r>
            <a:r>
              <a:rPr lang="en-US" altLang="zh-CN" sz="2400" dirty="0"/>
              <a:t>Ture</a:t>
            </a:r>
            <a:r>
              <a:rPr lang="zh-CN" altLang="zh-CN" sz="2400" dirty="0"/>
              <a:t>”或“</a:t>
            </a:r>
            <a:r>
              <a:rPr lang="en-US" altLang="zh-CN" sz="2400" dirty="0"/>
              <a:t>False</a:t>
            </a:r>
            <a:r>
              <a:rPr lang="zh-CN" altLang="zh-CN" sz="2400" dirty="0"/>
              <a:t>”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4</a:t>
            </a:r>
            <a:r>
              <a:rPr lang="zh-CN" altLang="zh-CN" sz="2400" dirty="0"/>
              <a:t>）</a:t>
            </a:r>
            <a:r>
              <a:rPr lang="en-US" altLang="zh-CN" sz="2400" dirty="0" err="1"/>
              <a:t>askyesnocancel</a:t>
            </a:r>
            <a:r>
              <a:rPr lang="zh-CN" altLang="zh-CN" sz="2400" dirty="0"/>
              <a:t>（）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askyesnocancel</a:t>
            </a:r>
            <a:r>
              <a:rPr lang="zh-CN" altLang="zh-CN" sz="2400" dirty="0"/>
              <a:t>（）函数在对话框中显示“是”、“否”和“取消”三个按钮，其返回值分别为“</a:t>
            </a:r>
            <a:r>
              <a:rPr lang="en-US" altLang="zh-CN" sz="2400" dirty="0"/>
              <a:t>yes</a:t>
            </a:r>
            <a:r>
              <a:rPr lang="zh-CN" altLang="zh-CN" sz="2400" dirty="0"/>
              <a:t>”、“</a:t>
            </a:r>
            <a:r>
              <a:rPr lang="en-US" altLang="zh-CN" sz="2400" dirty="0"/>
              <a:t>no</a:t>
            </a:r>
            <a:r>
              <a:rPr lang="zh-CN" altLang="zh-CN" sz="2400" dirty="0"/>
              <a:t>”或“</a:t>
            </a:r>
            <a:r>
              <a:rPr lang="en-US" altLang="zh-CN" sz="2400" dirty="0"/>
              <a:t>None</a:t>
            </a:r>
            <a:r>
              <a:rPr lang="zh-CN" altLang="zh-CN" sz="2400" dirty="0"/>
              <a:t>”。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660525"/>
            <a:ext cx="240030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797152"/>
            <a:ext cx="33337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77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341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lang="zh-CN" altLang="zh-CN" sz="2800" dirty="0"/>
              <a:t>【例</a:t>
            </a:r>
            <a:r>
              <a:rPr lang="en-US" altLang="zh-CN" sz="2800" dirty="0"/>
              <a:t>4-12</a:t>
            </a:r>
            <a:r>
              <a:rPr lang="zh-CN" altLang="zh-CN" sz="2800" dirty="0"/>
              <a:t>】有返回值的消息对话框示例</a:t>
            </a:r>
            <a:r>
              <a:rPr lang="zh-CN" altLang="zh-CN" sz="2800" dirty="0" smtClean="0"/>
              <a:t>。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94928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2800" dirty="0"/>
              <a:t>import </a:t>
            </a:r>
            <a:r>
              <a:rPr lang="en-US" altLang="zh-CN" sz="2800" dirty="0" err="1"/>
              <a:t>tkinter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import </a:t>
            </a:r>
            <a:r>
              <a:rPr lang="en-US" altLang="zh-CN" sz="2800" dirty="0" err="1"/>
              <a:t>tkinter.messagebox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 err="1"/>
              <a:t>def</a:t>
            </a:r>
            <a:r>
              <a:rPr lang="en-US" altLang="zh-CN" sz="2800" dirty="0"/>
              <a:t> </a:t>
            </a:r>
            <a:r>
              <a:rPr lang="en-US" altLang="zh-CN" sz="2800" dirty="0" err="1"/>
              <a:t>but_okcancel</a:t>
            </a:r>
            <a:r>
              <a:rPr lang="en-US" altLang="zh-CN" sz="2800" dirty="0"/>
              <a:t>():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    a = </a:t>
            </a:r>
            <a:r>
              <a:rPr lang="en-US" altLang="zh-CN" sz="2800" dirty="0" err="1"/>
              <a:t>tkinter.messagebox.askokcancel</a:t>
            </a:r>
            <a:r>
              <a:rPr lang="en-US" altLang="zh-CN" sz="2800" dirty="0"/>
              <a:t>('</a:t>
            </a:r>
            <a:r>
              <a:rPr lang="zh-CN" altLang="zh-CN" sz="2800" dirty="0"/>
              <a:t>提示</a:t>
            </a:r>
            <a:r>
              <a:rPr lang="en-US" altLang="zh-CN" sz="2800" dirty="0"/>
              <a:t>', '</a:t>
            </a:r>
            <a:r>
              <a:rPr lang="zh-CN" altLang="zh-CN" sz="2800" dirty="0"/>
              <a:t>要执行此操作吗</a:t>
            </a:r>
            <a:r>
              <a:rPr lang="en-US" altLang="zh-CN" sz="2800" dirty="0"/>
              <a:t>')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    print(a)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 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 err="1"/>
              <a:t>def</a:t>
            </a:r>
            <a:r>
              <a:rPr lang="en-US" altLang="zh-CN" sz="2800" dirty="0"/>
              <a:t> </a:t>
            </a:r>
            <a:r>
              <a:rPr lang="en-US" altLang="zh-CN" sz="2800" dirty="0" err="1"/>
              <a:t>but_askquestion</a:t>
            </a:r>
            <a:r>
              <a:rPr lang="en-US" altLang="zh-CN" sz="2800" dirty="0"/>
              <a:t>():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    a = </a:t>
            </a:r>
            <a:r>
              <a:rPr lang="en-US" altLang="zh-CN" sz="2800" dirty="0" err="1"/>
              <a:t>tkinter.messagebox.askquestion</a:t>
            </a:r>
            <a:r>
              <a:rPr lang="en-US" altLang="zh-CN" sz="2800" dirty="0"/>
              <a:t>('</a:t>
            </a:r>
            <a:r>
              <a:rPr lang="zh-CN" altLang="zh-CN" sz="2800" dirty="0"/>
              <a:t>提示</a:t>
            </a:r>
            <a:r>
              <a:rPr lang="en-US" altLang="zh-CN" sz="2800" dirty="0"/>
              <a:t>', '</a:t>
            </a:r>
            <a:r>
              <a:rPr lang="zh-CN" altLang="zh-CN" sz="2800" dirty="0"/>
              <a:t>要执行此操作吗</a:t>
            </a:r>
            <a:r>
              <a:rPr lang="en-US" altLang="zh-CN" sz="2800" dirty="0"/>
              <a:t>')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    print(a)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 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 err="1"/>
              <a:t>def</a:t>
            </a:r>
            <a:r>
              <a:rPr lang="en-US" altLang="zh-CN" sz="2800" dirty="0"/>
              <a:t> </a:t>
            </a:r>
            <a:r>
              <a:rPr lang="en-US" altLang="zh-CN" sz="2800" dirty="0" err="1"/>
              <a:t>but_trycancel</a:t>
            </a:r>
            <a:r>
              <a:rPr lang="en-US" altLang="zh-CN" sz="2800" dirty="0"/>
              <a:t>():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    a = </a:t>
            </a:r>
            <a:r>
              <a:rPr lang="en-US" altLang="zh-CN" sz="2800" dirty="0" err="1"/>
              <a:t>tkinter.messagebox.askretrycancel</a:t>
            </a:r>
            <a:r>
              <a:rPr lang="en-US" altLang="zh-CN" sz="2800" dirty="0"/>
              <a:t>('</a:t>
            </a:r>
            <a:r>
              <a:rPr lang="zh-CN" altLang="zh-CN" sz="2800" dirty="0"/>
              <a:t>提示</a:t>
            </a:r>
            <a:r>
              <a:rPr lang="en-US" altLang="zh-CN" sz="2800" dirty="0"/>
              <a:t>', '</a:t>
            </a:r>
            <a:r>
              <a:rPr lang="zh-CN" altLang="zh-CN" sz="2800" dirty="0"/>
              <a:t>要执行此操作吗</a:t>
            </a:r>
            <a:r>
              <a:rPr lang="en-US" altLang="zh-CN" sz="2800" dirty="0"/>
              <a:t>')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    print(a)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 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 err="1"/>
              <a:t>def</a:t>
            </a:r>
            <a:r>
              <a:rPr lang="en-US" altLang="zh-CN" sz="2800" dirty="0"/>
              <a:t> </a:t>
            </a:r>
            <a:r>
              <a:rPr lang="en-US" altLang="zh-CN" sz="2800" dirty="0" err="1"/>
              <a:t>but_yesnocancel</a:t>
            </a:r>
            <a:r>
              <a:rPr lang="en-US" altLang="zh-CN" sz="2800" dirty="0"/>
              <a:t>():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   a = </a:t>
            </a:r>
            <a:r>
              <a:rPr lang="en-US" altLang="zh-CN" sz="2800" dirty="0" err="1"/>
              <a:t>tkinter.messagebox.askyesnocancel</a:t>
            </a:r>
            <a:r>
              <a:rPr lang="en-US" altLang="zh-CN" sz="2800" dirty="0"/>
              <a:t>('</a:t>
            </a:r>
            <a:r>
              <a:rPr lang="zh-CN" altLang="zh-CN" sz="2800" dirty="0"/>
              <a:t>提示</a:t>
            </a:r>
            <a:r>
              <a:rPr lang="en-US" altLang="zh-CN" sz="2800" dirty="0"/>
              <a:t>', '</a:t>
            </a:r>
            <a:r>
              <a:rPr lang="zh-CN" altLang="zh-CN" sz="2800" dirty="0"/>
              <a:t>要执行此操作吗</a:t>
            </a:r>
            <a:r>
              <a:rPr lang="en-US" altLang="zh-CN" sz="2800" dirty="0"/>
              <a:t>')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   print(a)</a:t>
            </a:r>
            <a:endParaRPr lang="zh-CN" altLang="zh-CN" sz="28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2920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root=</a:t>
            </a:r>
            <a:r>
              <a:rPr lang="en-US" altLang="zh-CN" sz="2400" dirty="0" err="1"/>
              <a:t>tkinter.Tk</a:t>
            </a:r>
            <a:r>
              <a:rPr lang="en-US" altLang="zh-CN" sz="2400" dirty="0"/>
              <a:t>()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err="1"/>
              <a:t>root.title</a:t>
            </a:r>
            <a:r>
              <a:rPr lang="en-US" altLang="zh-CN" sz="2400" dirty="0"/>
              <a:t>('</a:t>
            </a:r>
            <a:r>
              <a:rPr lang="zh-CN" altLang="zh-CN" sz="2400" dirty="0"/>
              <a:t>消息对话框</a:t>
            </a:r>
            <a:r>
              <a:rPr lang="en-US" altLang="zh-CN" sz="2400" dirty="0"/>
              <a:t>')        # </a:t>
            </a:r>
            <a:r>
              <a:rPr lang="zh-CN" altLang="zh-CN" sz="2400" dirty="0"/>
              <a:t>标题</a:t>
            </a:r>
          </a:p>
          <a:p>
            <a:pPr marL="0" indent="0">
              <a:buNone/>
            </a:pPr>
            <a:r>
              <a:rPr lang="en-US" altLang="zh-CN" sz="2400" dirty="0" err="1"/>
              <a:t>root.geometry</a:t>
            </a:r>
            <a:r>
              <a:rPr lang="en-US" altLang="zh-CN" sz="2400" dirty="0"/>
              <a:t>('</a:t>
            </a:r>
            <a:r>
              <a:rPr lang="en-US" altLang="zh-CN" sz="2400" dirty="0" err="1"/>
              <a:t>400x400</a:t>
            </a:r>
            <a:r>
              <a:rPr lang="en-US" altLang="zh-CN" sz="2400" dirty="0"/>
              <a:t>')        # </a:t>
            </a:r>
            <a:r>
              <a:rPr lang="zh-CN" altLang="zh-CN" sz="2400" dirty="0"/>
              <a:t>窗体大小</a:t>
            </a:r>
          </a:p>
          <a:p>
            <a:pPr marL="0" indent="0">
              <a:buNone/>
            </a:pPr>
            <a:r>
              <a:rPr lang="en-US" altLang="zh-CN" sz="2400" dirty="0" err="1"/>
              <a:t>root.resizable</a:t>
            </a:r>
            <a:r>
              <a:rPr lang="en-US" altLang="zh-CN" sz="2400" dirty="0"/>
              <a:t>(False, False)    # </a:t>
            </a:r>
            <a:r>
              <a:rPr lang="zh-CN" altLang="zh-CN" sz="2400" dirty="0"/>
              <a:t>固定窗体</a:t>
            </a:r>
          </a:p>
          <a:p>
            <a:pPr marL="0" indent="0">
              <a:buNone/>
            </a:pPr>
            <a:r>
              <a:rPr lang="en-US" altLang="zh-CN" sz="2400" dirty="0" err="1"/>
              <a:t>tkinter.Button</a:t>
            </a:r>
            <a:r>
              <a:rPr lang="en-US" altLang="zh-CN" sz="2400" dirty="0"/>
              <a:t>(root, text='</a:t>
            </a:r>
            <a:r>
              <a:rPr lang="zh-CN" altLang="zh-CN" sz="2400" dirty="0"/>
              <a:t>确定</a:t>
            </a:r>
            <a:r>
              <a:rPr lang="en-US" altLang="zh-CN" sz="2400" dirty="0"/>
              <a:t>/</a:t>
            </a:r>
            <a:r>
              <a:rPr lang="zh-CN" altLang="zh-CN" sz="2400" dirty="0"/>
              <a:t>取消对话框</a:t>
            </a:r>
            <a:r>
              <a:rPr lang="en-US" altLang="zh-CN" sz="2400" dirty="0"/>
              <a:t>',\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command=</a:t>
            </a:r>
            <a:r>
              <a:rPr lang="en-US" altLang="zh-CN" sz="2400" dirty="0" err="1"/>
              <a:t>but_okcancel</a:t>
            </a:r>
            <a:r>
              <a:rPr lang="en-US" altLang="zh-CN" sz="2400" dirty="0"/>
              <a:t>).pack()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err="1"/>
              <a:t>tkinter.Button</a:t>
            </a:r>
            <a:r>
              <a:rPr lang="en-US" altLang="zh-CN" sz="2400" dirty="0"/>
              <a:t>(root, text='</a:t>
            </a:r>
            <a:r>
              <a:rPr lang="zh-CN" altLang="zh-CN" sz="2400" dirty="0"/>
              <a:t>是</a:t>
            </a:r>
            <a:r>
              <a:rPr lang="en-US" altLang="zh-CN" sz="2400" dirty="0"/>
              <a:t>/</a:t>
            </a:r>
            <a:r>
              <a:rPr lang="zh-CN" altLang="zh-CN" sz="2400" dirty="0"/>
              <a:t>否对话框</a:t>
            </a:r>
            <a:r>
              <a:rPr lang="en-US" altLang="zh-CN" sz="2400" dirty="0"/>
              <a:t>',\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command=</a:t>
            </a:r>
            <a:r>
              <a:rPr lang="en-US" altLang="zh-CN" sz="2400" dirty="0" err="1"/>
              <a:t>but_askquestion</a:t>
            </a:r>
            <a:r>
              <a:rPr lang="en-US" altLang="zh-CN" sz="2400" dirty="0"/>
              <a:t>).pack()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err="1"/>
              <a:t>tkinter.Button</a:t>
            </a:r>
            <a:r>
              <a:rPr lang="en-US" altLang="zh-CN" sz="2400" dirty="0"/>
              <a:t>(root, text='</a:t>
            </a:r>
            <a:r>
              <a:rPr lang="zh-CN" altLang="zh-CN" sz="2400" dirty="0"/>
              <a:t>重试</a:t>
            </a:r>
            <a:r>
              <a:rPr lang="en-US" altLang="zh-CN" sz="2400" dirty="0"/>
              <a:t>/</a:t>
            </a:r>
            <a:r>
              <a:rPr lang="zh-CN" altLang="zh-CN" sz="2400" dirty="0"/>
              <a:t>取消对话框</a:t>
            </a:r>
            <a:r>
              <a:rPr lang="en-US" altLang="zh-CN" sz="2400" dirty="0"/>
              <a:t>',\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command=</a:t>
            </a:r>
            <a:r>
              <a:rPr lang="en-US" altLang="zh-CN" sz="2400" dirty="0" err="1"/>
              <a:t>but_trycancel</a:t>
            </a:r>
            <a:r>
              <a:rPr lang="en-US" altLang="zh-CN" sz="2400" dirty="0"/>
              <a:t>).pack()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err="1"/>
              <a:t>tkinter.Button</a:t>
            </a:r>
            <a:r>
              <a:rPr lang="en-US" altLang="zh-CN" sz="2400" dirty="0"/>
              <a:t>(root, text='</a:t>
            </a:r>
            <a:r>
              <a:rPr lang="zh-CN" altLang="zh-CN" sz="2400" dirty="0"/>
              <a:t>是</a:t>
            </a:r>
            <a:r>
              <a:rPr lang="en-US" altLang="zh-CN" sz="2400" dirty="0"/>
              <a:t>/</a:t>
            </a:r>
            <a:r>
              <a:rPr lang="zh-CN" altLang="zh-CN" sz="2400" dirty="0"/>
              <a:t>否</a:t>
            </a:r>
            <a:r>
              <a:rPr lang="en-US" altLang="zh-CN" sz="2400" dirty="0"/>
              <a:t>/</a:t>
            </a:r>
            <a:r>
              <a:rPr lang="zh-CN" altLang="zh-CN" sz="2400" dirty="0"/>
              <a:t>取消对话框</a:t>
            </a:r>
            <a:r>
              <a:rPr lang="en-US" altLang="zh-CN" sz="2400" dirty="0"/>
              <a:t>',\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command=</a:t>
            </a:r>
            <a:r>
              <a:rPr lang="en-US" altLang="zh-CN" sz="2400" dirty="0" err="1"/>
              <a:t>but_yesnocancel</a:t>
            </a:r>
            <a:r>
              <a:rPr lang="en-US" altLang="zh-CN" sz="2400" dirty="0"/>
              <a:t>).pack()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err="1"/>
              <a:t>root.mainloop</a:t>
            </a:r>
            <a:r>
              <a:rPr lang="en-US" altLang="zh-CN" sz="2400" dirty="0"/>
              <a:t>()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862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/>
              <a:t>3. </a:t>
            </a:r>
            <a:r>
              <a:rPr lang="zh-CN" altLang="zh-CN" sz="2800" b="1" dirty="0"/>
              <a:t>文件对话框</a:t>
            </a:r>
            <a:r>
              <a:rPr lang="en-US" altLang="zh-CN" sz="2800" b="1" dirty="0" err="1"/>
              <a:t>filedialog</a:t>
            </a:r>
            <a:endParaRPr lang="zh-CN" altLang="zh-CN" sz="2800" dirty="0"/>
          </a:p>
          <a:p>
            <a:pPr marL="0" indent="0"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）导入文件对话框模块语句</a:t>
            </a:r>
          </a:p>
          <a:p>
            <a:pPr marL="0" indent="0">
              <a:buNone/>
            </a:pPr>
            <a:r>
              <a:rPr lang="en-US" altLang="zh-CN" sz="2400" dirty="0"/>
              <a:t> </a:t>
            </a:r>
            <a:r>
              <a:rPr lang="en-US" altLang="zh-CN" sz="2400" dirty="0" smtClean="0"/>
              <a:t>         </a:t>
            </a:r>
            <a:r>
              <a:rPr lang="en-US" altLang="zh-CN" sz="2400" dirty="0"/>
              <a:t>import </a:t>
            </a:r>
            <a:r>
              <a:rPr lang="en-US" altLang="zh-CN" sz="2400" dirty="0" err="1"/>
              <a:t>tkinter.filedialog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 </a:t>
            </a:r>
            <a:r>
              <a:rPr lang="zh-CN" altLang="zh-CN" sz="2400" dirty="0" smtClean="0"/>
              <a:t>（</a:t>
            </a:r>
            <a:r>
              <a:rPr lang="en-US" altLang="zh-CN" sz="2400" dirty="0"/>
              <a:t>2</a:t>
            </a:r>
            <a:r>
              <a:rPr lang="zh-CN" altLang="zh-CN" sz="2400" dirty="0"/>
              <a:t>）获取文件对话框返回值</a:t>
            </a:r>
          </a:p>
          <a:p>
            <a:pPr marL="0" indent="0">
              <a:buNone/>
            </a:pPr>
            <a:r>
              <a:rPr lang="en-US" altLang="zh-CN" sz="2400" dirty="0" smtClean="0"/>
              <a:t>        </a:t>
            </a:r>
            <a:r>
              <a:rPr lang="zh-CN" altLang="zh-CN" sz="2400" dirty="0" smtClean="0"/>
              <a:t>文件</a:t>
            </a:r>
            <a:r>
              <a:rPr lang="zh-CN" altLang="zh-CN" sz="2400" dirty="0"/>
              <a:t>对话框的返回值为文件路径和文件名。</a:t>
            </a:r>
          </a:p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4-13</a:t>
            </a:r>
            <a:r>
              <a:rPr lang="zh-CN" altLang="zh-CN" sz="2400" dirty="0"/>
              <a:t>】文件对话框</a:t>
            </a:r>
            <a:r>
              <a:rPr lang="en-US" altLang="zh-CN" sz="2400" dirty="0" err="1"/>
              <a:t>filedialog</a:t>
            </a:r>
            <a:r>
              <a:rPr lang="zh-CN" altLang="zh-CN" sz="2400" dirty="0"/>
              <a:t>应用示例。</a:t>
            </a:r>
          </a:p>
          <a:p>
            <a:pPr marL="0" indent="0">
              <a:buNone/>
            </a:pPr>
            <a:r>
              <a:rPr lang="zh-CN" altLang="zh-CN" sz="2400" dirty="0"/>
              <a:t>编写程序代码如下：</a:t>
            </a:r>
          </a:p>
          <a:p>
            <a:pPr marL="800100" lvl="2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tkinter.filedialog</a:t>
            </a:r>
            <a:endParaRPr lang="zh-CN" altLang="zh-CN" dirty="0"/>
          </a:p>
          <a:p>
            <a:pPr marL="800100" lvl="2" indent="0">
              <a:buNone/>
            </a:pPr>
            <a:r>
              <a:rPr lang="en-US" altLang="zh-CN" dirty="0" smtClean="0"/>
              <a:t>a </a:t>
            </a:r>
            <a:r>
              <a:rPr lang="en-US" altLang="zh-CN" dirty="0"/>
              <a:t>= </a:t>
            </a:r>
            <a:r>
              <a:rPr lang="en-US" altLang="zh-CN" dirty="0" err="1"/>
              <a:t>tkinter.filedialog.askopenfilename</a:t>
            </a:r>
            <a:r>
              <a:rPr lang="en-US" altLang="zh-CN" dirty="0"/>
              <a:t>()</a:t>
            </a:r>
            <a:endParaRPr lang="zh-CN" altLang="zh-CN" dirty="0"/>
          </a:p>
          <a:p>
            <a:pPr marL="800100" lvl="2" indent="0">
              <a:buNone/>
            </a:pPr>
            <a:r>
              <a:rPr lang="en-US" altLang="zh-CN" dirty="0"/>
              <a:t>print(a)</a:t>
            </a:r>
            <a:endParaRPr lang="zh-CN" altLang="zh-CN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533962"/>
            <a:ext cx="3335685" cy="231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77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/>
              <a:t>4. </a:t>
            </a:r>
            <a:r>
              <a:rPr lang="zh-CN" altLang="zh-CN" sz="2800" b="1" dirty="0"/>
              <a:t>颜色选择对话框</a:t>
            </a:r>
            <a:r>
              <a:rPr lang="en-US" altLang="zh-CN" sz="2800" b="1" dirty="0" err="1"/>
              <a:t>colorchooser</a:t>
            </a:r>
            <a:r>
              <a:rPr lang="en-US" altLang="zh-CN" sz="2800" b="1" dirty="0"/>
              <a:t> 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colorchooser.askcolor</a:t>
            </a:r>
            <a:r>
              <a:rPr lang="en-US" altLang="zh-CN" sz="2400" dirty="0"/>
              <a:t>()</a:t>
            </a:r>
            <a:r>
              <a:rPr lang="zh-CN" altLang="zh-CN" sz="2400" dirty="0"/>
              <a:t>提供一个用户选择颜色的界面。其返回值是一个二元组，第</a:t>
            </a:r>
            <a:r>
              <a:rPr lang="en-US" altLang="zh-CN" sz="2400" dirty="0"/>
              <a:t>1</a:t>
            </a:r>
            <a:r>
              <a:rPr lang="zh-CN" altLang="zh-CN" sz="2400" dirty="0"/>
              <a:t>个元素是选择的</a:t>
            </a:r>
            <a:r>
              <a:rPr lang="en-US" altLang="zh-CN" sz="2400" dirty="0" err="1"/>
              <a:t>RGB</a:t>
            </a:r>
            <a:r>
              <a:rPr lang="zh-CN" altLang="zh-CN" sz="2400" dirty="0"/>
              <a:t>颜色值，第</a:t>
            </a:r>
            <a:r>
              <a:rPr lang="en-US" altLang="zh-CN" sz="2400" dirty="0"/>
              <a:t>2</a:t>
            </a:r>
            <a:r>
              <a:rPr lang="zh-CN" altLang="zh-CN" sz="2400" dirty="0"/>
              <a:t>个元素是对应的十六进制颜色值。</a:t>
            </a:r>
          </a:p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4-14</a:t>
            </a:r>
            <a:r>
              <a:rPr lang="zh-CN" altLang="zh-CN" sz="2400" dirty="0"/>
              <a:t>】颜色选择对话框示例。</a:t>
            </a:r>
          </a:p>
          <a:p>
            <a:pPr marL="0" indent="0">
              <a:buNone/>
            </a:pPr>
            <a:r>
              <a:rPr lang="zh-CN" altLang="zh-CN" sz="2400" dirty="0"/>
              <a:t>编写程序代码如下：</a:t>
            </a:r>
          </a:p>
          <a:p>
            <a:pPr marL="400050" lvl="1" indent="0">
              <a:buNone/>
            </a:pPr>
            <a:r>
              <a:rPr lang="en-US" altLang="zh-CN" sz="2400" dirty="0"/>
              <a:t>import </a:t>
            </a:r>
            <a:r>
              <a:rPr lang="en-US" altLang="zh-CN" sz="2400" dirty="0" err="1"/>
              <a:t>tkinter.colorchooser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/>
              <a:t>from </a:t>
            </a:r>
            <a:r>
              <a:rPr lang="en-US" altLang="zh-CN" sz="2400" dirty="0" err="1"/>
              <a:t>tkinter</a:t>
            </a:r>
            <a:r>
              <a:rPr lang="en-US" altLang="zh-CN" sz="2400" dirty="0"/>
              <a:t> import *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 smtClean="0"/>
              <a:t>a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colorchooser.askcolor</a:t>
            </a:r>
            <a:r>
              <a:rPr lang="en-US" altLang="zh-CN" sz="2400" dirty="0"/>
              <a:t>()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/>
              <a:t>print(a)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3789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437112"/>
            <a:ext cx="3635896" cy="2295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573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852936"/>
            <a:ext cx="8229600" cy="1143000"/>
          </a:xfrm>
          <a:ln w="50800">
            <a:solidFill>
              <a:srgbClr val="00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altLang="zh-CN" b="1" dirty="0" smtClean="0"/>
              <a:t>4.7  </a:t>
            </a:r>
            <a:r>
              <a:rPr lang="zh-CN" altLang="zh-CN" b="1" dirty="0"/>
              <a:t> 鼠标键盘事件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430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8636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4.7.1 </a:t>
            </a:r>
            <a:r>
              <a:rPr lang="zh-CN" altLang="zh-CN" sz="3200" b="1" dirty="0"/>
              <a:t>鼠标</a:t>
            </a:r>
            <a:r>
              <a:rPr lang="zh-CN" altLang="zh-CN" sz="3200" b="1" dirty="0" smtClean="0"/>
              <a:t>事件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sz="2800" dirty="0"/>
              <a:t>在</a:t>
            </a:r>
            <a:r>
              <a:rPr lang="en-US" altLang="zh-CN" sz="2800" dirty="0" err="1"/>
              <a:t>Pyton</a:t>
            </a:r>
            <a:r>
              <a:rPr lang="zh-CN" altLang="en-US" sz="2800" dirty="0"/>
              <a:t>中，</a:t>
            </a:r>
            <a:r>
              <a:rPr lang="en-US" altLang="zh-CN" sz="2800" dirty="0" err="1"/>
              <a:t>tkinter</a:t>
            </a:r>
            <a:r>
              <a:rPr lang="zh-CN" altLang="en-US" sz="2800" dirty="0"/>
              <a:t>模块的事件</a:t>
            </a:r>
            <a:r>
              <a:rPr lang="en-US" altLang="zh-CN" sz="2800" dirty="0"/>
              <a:t>event</a:t>
            </a:r>
            <a:r>
              <a:rPr lang="zh-CN" altLang="en-US" sz="2800" dirty="0"/>
              <a:t>都用字符串描述，格式为：</a:t>
            </a:r>
          </a:p>
          <a:p>
            <a:pPr marL="0" indent="0">
              <a:buNone/>
            </a:pP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 smtClean="0"/>
              <a:t>            组件</a:t>
            </a:r>
            <a:r>
              <a:rPr lang="zh-CN" altLang="en-US" sz="2800" dirty="0"/>
              <a:t>对象</a:t>
            </a:r>
            <a:r>
              <a:rPr lang="en-US" altLang="zh-CN" sz="2800" dirty="0"/>
              <a:t>.bind(event, handler)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其中，</a:t>
            </a:r>
            <a:r>
              <a:rPr lang="en-US" altLang="zh-CN" sz="2800" dirty="0"/>
              <a:t>event</a:t>
            </a:r>
            <a:r>
              <a:rPr lang="zh-CN" altLang="en-US" sz="2800" dirty="0"/>
              <a:t>为事件，</a:t>
            </a:r>
            <a:r>
              <a:rPr lang="en-US" altLang="zh-CN" sz="2800" dirty="0"/>
              <a:t>handler</a:t>
            </a:r>
            <a:r>
              <a:rPr lang="zh-CN" altLang="en-US" sz="2800" dirty="0"/>
              <a:t>为处理事件的函数。</a:t>
            </a:r>
          </a:p>
          <a:p>
            <a:pPr marL="0" indent="0">
              <a:buNone/>
            </a:pP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鼠标按钮的点击事件的一般格式为：</a:t>
            </a:r>
          </a:p>
          <a:p>
            <a:pPr marL="0" indent="0">
              <a:buNone/>
            </a:pPr>
            <a:endParaRPr lang="zh-CN" altLang="en-US" sz="2800" dirty="0"/>
          </a:p>
          <a:p>
            <a:pPr marL="0" indent="0">
              <a:buNone/>
            </a:pPr>
            <a:r>
              <a:rPr lang="en-US" altLang="zh-CN" sz="2800" dirty="0" smtClean="0"/>
              <a:t>             &lt;</a:t>
            </a:r>
            <a:r>
              <a:rPr lang="en-US" altLang="zh-CN" sz="2800" dirty="0" err="1"/>
              <a:t>ButtonPress</a:t>
            </a:r>
            <a:r>
              <a:rPr lang="en-US" altLang="zh-CN" sz="2800" dirty="0"/>
              <a:t>-n&gt; 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其中，</a:t>
            </a:r>
            <a:r>
              <a:rPr lang="en-US" altLang="zh-CN" sz="2800" dirty="0"/>
              <a:t>n</a:t>
            </a:r>
            <a:r>
              <a:rPr lang="zh-CN" altLang="en-US" sz="2800" dirty="0"/>
              <a:t>为鼠标按钮，</a:t>
            </a:r>
            <a:r>
              <a:rPr lang="en-US" altLang="zh-CN" sz="2800" dirty="0"/>
              <a:t>n</a:t>
            </a:r>
            <a:r>
              <a:rPr lang="zh-CN" altLang="en-US" sz="2800" dirty="0"/>
              <a:t>为</a:t>
            </a:r>
            <a:r>
              <a:rPr lang="en-US" altLang="zh-CN" sz="2800" dirty="0"/>
              <a:t>1</a:t>
            </a:r>
            <a:r>
              <a:rPr lang="zh-CN" altLang="en-US" sz="2800" dirty="0"/>
              <a:t>代表左键，</a:t>
            </a:r>
            <a:r>
              <a:rPr lang="en-US" altLang="zh-CN" sz="2800" dirty="0"/>
              <a:t>2</a:t>
            </a:r>
            <a:r>
              <a:rPr lang="zh-CN" altLang="en-US" sz="2800" dirty="0"/>
              <a:t>代表中键，</a:t>
            </a:r>
            <a:r>
              <a:rPr lang="en-US" altLang="zh-CN" sz="2800" dirty="0"/>
              <a:t>3</a:t>
            </a:r>
            <a:r>
              <a:rPr lang="zh-CN" altLang="en-US" sz="2800" dirty="0"/>
              <a:t>代表右键。</a:t>
            </a:r>
          </a:p>
          <a:p>
            <a:pPr marL="0" indent="0">
              <a:buNone/>
            </a:pP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例如，</a:t>
            </a:r>
            <a:r>
              <a:rPr lang="en-US" altLang="zh-CN" sz="2800" dirty="0"/>
              <a:t>&lt;</a:t>
            </a:r>
            <a:r>
              <a:rPr lang="en-US" altLang="zh-CN" sz="2800" dirty="0" err="1"/>
              <a:t>ButtonPress</a:t>
            </a:r>
            <a:r>
              <a:rPr lang="en-US" altLang="zh-CN" sz="2800" dirty="0"/>
              <a:t>-1&gt;, </a:t>
            </a:r>
            <a:r>
              <a:rPr lang="zh-CN" altLang="en-US" sz="2800" dirty="0"/>
              <a:t>表示按下鼠标的左键。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179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8013794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755576" y="3960638"/>
            <a:ext cx="78488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可以通过鼠标事件</a:t>
            </a:r>
            <a:r>
              <a:rPr lang="en-US" altLang="zh-CN" sz="2800" dirty="0"/>
              <a:t>event</a:t>
            </a:r>
            <a:r>
              <a:rPr lang="zh-CN" altLang="en-US" sz="2800" dirty="0"/>
              <a:t>来获得鼠标位置。坐标点（</a:t>
            </a:r>
            <a:r>
              <a:rPr lang="en-US" altLang="zh-CN" sz="2800" dirty="0" err="1"/>
              <a:t>event.x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event.y</a:t>
            </a:r>
            <a:r>
              <a:rPr lang="zh-CN" altLang="en-US" sz="2800" dirty="0"/>
              <a:t>）为发生事件时，鼠标所在的位置。</a:t>
            </a:r>
          </a:p>
        </p:txBody>
      </p:sp>
    </p:spTree>
    <p:extLst>
      <p:ext uri="{BB962C8B-B14F-4D97-AF65-F5344CB8AC3E}">
        <p14:creationId xmlns:p14="http://schemas.microsoft.com/office/powerpoint/2010/main" val="290765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750769"/>
              </p:ext>
            </p:extLst>
          </p:nvPr>
        </p:nvGraphicFramePr>
        <p:xfrm>
          <a:off x="457200" y="692694"/>
          <a:ext cx="8229600" cy="54419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0584"/>
                <a:gridCol w="6059016"/>
              </a:tblGrid>
              <a:tr h="80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Text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baseline="0" dirty="0">
                          <a:solidFill>
                            <a:schemeClr val="tx1"/>
                          </a:solidFill>
                          <a:effectLst/>
                        </a:rPr>
                        <a:t>文本控件；用于显示多行文本</a:t>
                      </a:r>
                      <a:endParaRPr lang="zh-CN" sz="2400" kern="100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5" marR="47625" marT="66675" marB="66675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0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Toplevel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容器控件；用来提供一个单独的对话框，和</a:t>
                      </a:r>
                      <a:r>
                        <a:rPr lang="en-US" sz="2400" kern="100">
                          <a:effectLst/>
                        </a:rPr>
                        <a:t>Frame</a:t>
                      </a:r>
                      <a:r>
                        <a:rPr lang="zh-CN" sz="2400" kern="100">
                          <a:effectLst/>
                        </a:rPr>
                        <a:t>比较类似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5" marR="47625" marT="66675" marB="66675"/>
                </a:tc>
              </a:tr>
              <a:tr h="80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Spinbox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输入控件；与</a:t>
                      </a:r>
                      <a:r>
                        <a:rPr lang="en-US" sz="2400" kern="100">
                          <a:effectLst/>
                        </a:rPr>
                        <a:t>Entry</a:t>
                      </a:r>
                      <a:r>
                        <a:rPr lang="zh-CN" sz="2400" kern="100">
                          <a:effectLst/>
                        </a:rPr>
                        <a:t>类似，但是可以指定输入范围值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5" marR="47625" marT="66675" marB="66675"/>
                </a:tc>
              </a:tr>
              <a:tr h="12411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PanedWindow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PanedWindow</a:t>
                      </a:r>
                      <a:r>
                        <a:rPr lang="zh-CN" sz="2400" kern="100">
                          <a:effectLst/>
                        </a:rPr>
                        <a:t>是一个窗口布局管理的插件，可以包含一个或者多个子控件。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5" marR="47625" marT="66675" marB="66675"/>
                </a:tc>
              </a:tr>
              <a:tr h="80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LabelFrame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labelframe </a:t>
                      </a:r>
                      <a:r>
                        <a:rPr lang="zh-CN" sz="2400" kern="100">
                          <a:effectLst/>
                        </a:rPr>
                        <a:t>是一个简单的容器控件。常用与复杂的窗口布局。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5" marR="47625" marT="66675" marB="66675"/>
                </a:tc>
              </a:tr>
              <a:tr h="8030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tkMessageBox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用于显示你应用程序的消息框。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16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zh-CN" sz="2800" dirty="0"/>
              <a:t>【例</a:t>
            </a:r>
            <a:r>
              <a:rPr lang="en-US" altLang="zh-CN" sz="2800" dirty="0"/>
              <a:t>4-15</a:t>
            </a:r>
            <a:r>
              <a:rPr lang="zh-CN" altLang="zh-CN" sz="2800" dirty="0"/>
              <a:t>】编写捕获鼠标点击事件的程序。当鼠标在窗体容器中点击时，记录下其坐标位置</a:t>
            </a:r>
            <a:r>
              <a:rPr lang="zh-CN" altLang="zh-CN" sz="2800" dirty="0" smtClean="0"/>
              <a:t>。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/>
              <a:t>from </a:t>
            </a:r>
            <a:r>
              <a:rPr lang="en-US" altLang="zh-CN" sz="2000" dirty="0" err="1"/>
              <a:t>tkinter</a:t>
            </a:r>
            <a:r>
              <a:rPr lang="en-US" altLang="zh-CN" sz="2000" dirty="0"/>
              <a:t> import *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 smtClean="0"/>
              <a:t>def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callback(event):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smtClean="0"/>
              <a:t>    print</a:t>
            </a:r>
            <a:r>
              <a:rPr lang="en-US" altLang="zh-CN" sz="2000" dirty="0"/>
              <a:t>( "clicked at:", </a:t>
            </a:r>
            <a:r>
              <a:rPr lang="en-US" altLang="zh-CN" sz="2000" dirty="0" err="1"/>
              <a:t>event.x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event.y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smtClean="0"/>
              <a:t>    s </a:t>
            </a:r>
            <a:r>
              <a:rPr lang="en-US" altLang="zh-CN" sz="2000" dirty="0"/>
              <a:t>= (</a:t>
            </a:r>
            <a:r>
              <a:rPr lang="en-US" altLang="zh-CN" sz="2000" dirty="0" err="1"/>
              <a:t>event.x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event.y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txt.set</a:t>
            </a:r>
            <a:r>
              <a:rPr lang="en-US" altLang="zh-CN" sz="2000" dirty="0" smtClean="0"/>
              <a:t>(s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win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Tk</a:t>
            </a:r>
            <a:r>
              <a:rPr lang="en-US" altLang="zh-CN" sz="2000" dirty="0"/>
              <a:t>()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/>
              <a:t>win.geometry</a:t>
            </a:r>
            <a:r>
              <a:rPr lang="en-US" altLang="zh-CN" sz="2000" dirty="0"/>
              <a:t>('</a:t>
            </a:r>
            <a:r>
              <a:rPr lang="en-US" altLang="zh-CN" sz="2000" dirty="0" err="1"/>
              <a:t>200x120</a:t>
            </a:r>
            <a:r>
              <a:rPr lang="en-US" altLang="zh-CN" sz="2000" dirty="0"/>
              <a:t>')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/>
              <a:t>win.title</a:t>
            </a:r>
            <a:r>
              <a:rPr lang="en-US" altLang="zh-CN" sz="2000" dirty="0"/>
              <a:t>('</a:t>
            </a:r>
            <a:r>
              <a:rPr lang="zh-CN" altLang="zh-CN" sz="2000" dirty="0"/>
              <a:t>鼠标事件</a:t>
            </a:r>
            <a:r>
              <a:rPr lang="en-US" altLang="zh-CN" sz="2000" dirty="0"/>
              <a:t>')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frame </a:t>
            </a:r>
            <a:r>
              <a:rPr lang="en-US" altLang="zh-CN" sz="2000" dirty="0"/>
              <a:t>= Frame(win, width=200, height=100, </a:t>
            </a:r>
            <a:r>
              <a:rPr lang="en-US" altLang="zh-CN" sz="2000" dirty="0" err="1"/>
              <a:t>bg</a:t>
            </a:r>
            <a:r>
              <a:rPr lang="en-US" altLang="zh-CN" sz="2000" dirty="0"/>
              <a:t> = 'cyan')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/>
              <a:t>frame.bind</a:t>
            </a:r>
            <a:r>
              <a:rPr lang="en-US" altLang="zh-CN" sz="2000" dirty="0"/>
              <a:t>("&lt;Button-1&gt;", callback)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/>
              <a:t>frame.pack</a:t>
            </a:r>
            <a:r>
              <a:rPr lang="en-US" altLang="zh-CN" sz="2000" dirty="0"/>
              <a:t>()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txt </a:t>
            </a:r>
            <a:r>
              <a:rPr lang="en-US" altLang="zh-CN" sz="2000" dirty="0"/>
              <a:t>=  </a:t>
            </a:r>
            <a:r>
              <a:rPr lang="en-US" altLang="zh-CN" sz="2000" dirty="0" err="1"/>
              <a:t>StringVar</a:t>
            </a:r>
            <a:r>
              <a:rPr lang="en-US" altLang="zh-CN" sz="2000" dirty="0"/>
              <a:t>()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L = Label(win, width=20, </a:t>
            </a:r>
            <a:r>
              <a:rPr lang="en-US" altLang="zh-CN" sz="2000" dirty="0" err="1"/>
              <a:t>textvariable</a:t>
            </a:r>
            <a:r>
              <a:rPr lang="en-US" altLang="zh-CN" sz="2000" dirty="0"/>
              <a:t> = txt)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/>
              <a:t>L.pack</a:t>
            </a:r>
            <a:r>
              <a:rPr lang="en-US" altLang="zh-CN" sz="2000" dirty="0"/>
              <a:t>() 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err="1"/>
              <a:t>win.mainloop</a:t>
            </a:r>
            <a:r>
              <a:rPr lang="en-US" altLang="zh-CN" sz="2000" dirty="0"/>
              <a:t>()</a:t>
            </a:r>
            <a:endParaRPr lang="zh-CN" altLang="zh-CN" sz="2000" dirty="0"/>
          </a:p>
          <a:p>
            <a:pPr marL="0" indent="0">
              <a:buNone/>
            </a:pPr>
            <a:endParaRPr lang="zh-CN" altLang="en-US" sz="1200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965" y="4653136"/>
            <a:ext cx="3101035" cy="2204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314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4.7.2 </a:t>
            </a:r>
            <a:r>
              <a:rPr lang="zh-CN" altLang="zh-CN" sz="2800" b="1" dirty="0"/>
              <a:t>键盘</a:t>
            </a:r>
            <a:r>
              <a:rPr lang="zh-CN" altLang="zh-CN" sz="2800" b="1" dirty="0" smtClean="0"/>
              <a:t>事件</a:t>
            </a:r>
            <a:endParaRPr lang="zh-CN" altLang="en-US" sz="3200" dirty="0"/>
          </a:p>
        </p:txBody>
      </p:sp>
      <p:pic>
        <p:nvPicPr>
          <p:cNvPr id="409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8366733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227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498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zh-CN" sz="2800" dirty="0"/>
              <a:t>在捕获键盘事件时，先要用</a:t>
            </a:r>
            <a:r>
              <a:rPr lang="en-US" altLang="zh-CN" sz="2800" dirty="0" err="1"/>
              <a:t>focus_set</a:t>
            </a:r>
            <a:r>
              <a:rPr lang="en-US" altLang="zh-CN" sz="2800" dirty="0"/>
              <a:t>()</a:t>
            </a:r>
            <a:r>
              <a:rPr lang="zh-CN" altLang="zh-CN" sz="2800" dirty="0"/>
              <a:t>方法把键盘的焦点设置到一个组件上，这样才能捕获到键盘事件</a:t>
            </a:r>
            <a:r>
              <a:rPr lang="zh-CN" altLang="zh-CN" sz="2800" dirty="0" smtClean="0"/>
              <a:t>。</a:t>
            </a:r>
            <a:endParaRPr lang="zh-CN" altLang="en-US" sz="2800" dirty="0"/>
          </a:p>
        </p:txBody>
      </p:sp>
      <p:pic>
        <p:nvPicPr>
          <p:cNvPr id="419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8405445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937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zh-CN" sz="2800" dirty="0"/>
              <a:t>【例</a:t>
            </a:r>
            <a:r>
              <a:rPr lang="en-US" altLang="zh-CN" sz="2800" dirty="0"/>
              <a:t>4-16</a:t>
            </a:r>
            <a:r>
              <a:rPr lang="zh-CN" altLang="zh-CN" sz="2800" dirty="0"/>
              <a:t>】通过捕获键盘事件，在窗体中显示按下的键。</a:t>
            </a:r>
            <a:br>
              <a:rPr lang="zh-CN" altLang="zh-CN" sz="2800" dirty="0"/>
            </a:br>
            <a:endParaRPr lang="zh-CN" altLang="en-US" sz="2800" dirty="0"/>
          </a:p>
        </p:txBody>
      </p:sp>
      <p:pic>
        <p:nvPicPr>
          <p:cNvPr id="430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7845617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846404"/>
            <a:ext cx="4170546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860032" y="547707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程序运行结果</a:t>
            </a:r>
          </a:p>
        </p:txBody>
      </p:sp>
    </p:spTree>
    <p:extLst>
      <p:ext uri="{BB962C8B-B14F-4D97-AF65-F5344CB8AC3E}">
        <p14:creationId xmlns:p14="http://schemas.microsoft.com/office/powerpoint/2010/main" val="211356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852936"/>
            <a:ext cx="8229600" cy="1143000"/>
          </a:xfrm>
          <a:ln w="50800">
            <a:solidFill>
              <a:srgbClr val="00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altLang="zh-CN" b="1" dirty="0" smtClean="0"/>
              <a:t>4.8  </a:t>
            </a:r>
            <a:r>
              <a:rPr lang="zh-CN" altLang="zh-CN" b="1" dirty="0" smtClean="0"/>
              <a:t>案例</a:t>
            </a:r>
            <a:r>
              <a:rPr lang="zh-CN" altLang="zh-CN" b="1" dirty="0"/>
              <a:t>精选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5263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1143000"/>
          </a:xfrm>
        </p:spPr>
        <p:txBody>
          <a:bodyPr>
            <a:normAutofit/>
          </a:bodyPr>
          <a:lstStyle/>
          <a:p>
            <a:pPr algn="l"/>
            <a:r>
              <a:rPr lang="zh-CN" altLang="zh-CN" sz="2800" dirty="0"/>
              <a:t>【例</a:t>
            </a:r>
            <a:r>
              <a:rPr lang="en-US" altLang="zh-CN" sz="2800" dirty="0"/>
              <a:t>4-17</a:t>
            </a:r>
            <a:r>
              <a:rPr lang="zh-CN" altLang="zh-CN" sz="2800" dirty="0"/>
              <a:t>】设计一个具有加减乘除功能的简单计算器</a:t>
            </a:r>
            <a:r>
              <a:rPr lang="zh-CN" altLang="zh-CN" sz="2800" dirty="0" smtClean="0"/>
              <a:t>。</a:t>
            </a:r>
            <a:endParaRPr lang="zh-CN" altLang="en-US" sz="2800" dirty="0"/>
          </a:p>
        </p:txBody>
      </p:sp>
      <p:pic>
        <p:nvPicPr>
          <p:cNvPr id="440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56792"/>
            <a:ext cx="5096648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643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zh-CN" sz="2800" dirty="0"/>
              <a:t>【例</a:t>
            </a:r>
            <a:r>
              <a:rPr lang="en-US" altLang="zh-CN" sz="2800" dirty="0"/>
              <a:t>4-18</a:t>
            </a:r>
            <a:r>
              <a:rPr lang="zh-CN" altLang="zh-CN" sz="2800" dirty="0"/>
              <a:t>】编写程序，测试键盘按键的键盘。</a:t>
            </a:r>
            <a:br>
              <a:rPr lang="zh-CN" altLang="zh-CN" sz="2800" dirty="0"/>
            </a:br>
            <a:endParaRPr lang="zh-CN" altLang="en-US" sz="2800" dirty="0"/>
          </a:p>
        </p:txBody>
      </p:sp>
      <p:pic>
        <p:nvPicPr>
          <p:cNvPr id="450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60848"/>
            <a:ext cx="8840975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35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3367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zh-CN" sz="2800" dirty="0"/>
              <a:t>使用</a:t>
            </a:r>
            <a:r>
              <a:rPr lang="en-US" altLang="zh-CN" sz="2800" dirty="0" err="1"/>
              <a:t>tkinter</a:t>
            </a:r>
            <a:r>
              <a:rPr lang="zh-CN" altLang="zh-CN" sz="2800" dirty="0"/>
              <a:t>模块的基本步骤如下：</a:t>
            </a:r>
          </a:p>
          <a:p>
            <a:pPr marL="0" indent="0">
              <a:buNone/>
            </a:pPr>
            <a:r>
              <a:rPr lang="zh-CN" altLang="zh-CN" sz="2800" dirty="0"/>
              <a:t>（</a:t>
            </a:r>
            <a:r>
              <a:rPr lang="en-US" altLang="zh-CN" sz="2800" dirty="0"/>
              <a:t>1</a:t>
            </a:r>
            <a:r>
              <a:rPr lang="zh-CN" altLang="zh-CN" sz="2800" dirty="0"/>
              <a:t>）导入</a:t>
            </a:r>
            <a:r>
              <a:rPr lang="en-US" altLang="zh-CN" sz="2800" dirty="0" err="1"/>
              <a:t>tkinter</a:t>
            </a:r>
            <a:r>
              <a:rPr lang="zh-CN" altLang="zh-CN" sz="2800" dirty="0"/>
              <a:t>模块</a:t>
            </a:r>
          </a:p>
          <a:p>
            <a:pPr marL="0" indent="0">
              <a:buNone/>
            </a:pPr>
            <a:r>
              <a:rPr lang="zh-CN" altLang="zh-CN" sz="2800" dirty="0"/>
              <a:t>例如：</a:t>
            </a:r>
          </a:p>
          <a:p>
            <a:pPr marL="800100" lvl="2" indent="0">
              <a:buNone/>
            </a:pPr>
            <a:r>
              <a:rPr lang="en-US" altLang="zh-CN" sz="2800" dirty="0"/>
              <a:t>import </a:t>
            </a:r>
            <a:r>
              <a:rPr lang="en-US" altLang="zh-CN" sz="2800" dirty="0" err="1" smtClean="0"/>
              <a:t>tkinter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zh-CN" sz="2600" dirty="0" smtClean="0"/>
              <a:t>或</a:t>
            </a:r>
            <a:r>
              <a:rPr lang="en-US" altLang="zh-CN" sz="2600" dirty="0" smtClean="0"/>
              <a:t>       from </a:t>
            </a:r>
            <a:r>
              <a:rPr lang="en-US" altLang="zh-CN" sz="2600" dirty="0" err="1"/>
              <a:t>tkinter</a:t>
            </a:r>
            <a:r>
              <a:rPr lang="en-US" altLang="zh-CN" sz="2600" dirty="0"/>
              <a:t> import * </a:t>
            </a:r>
            <a:endParaRPr lang="zh-CN" altLang="zh-CN" sz="2600" dirty="0"/>
          </a:p>
          <a:p>
            <a:pPr marL="0" indent="0">
              <a:buNone/>
            </a:pPr>
            <a:r>
              <a:rPr lang="en-US" altLang="zh-CN" sz="2800" dirty="0"/>
              <a:t> </a:t>
            </a:r>
            <a:r>
              <a:rPr lang="zh-CN" altLang="zh-CN" sz="2800" dirty="0" smtClean="0"/>
              <a:t>（</a:t>
            </a:r>
            <a:r>
              <a:rPr lang="en-US" altLang="zh-CN" sz="2800" dirty="0"/>
              <a:t>2</a:t>
            </a:r>
            <a:r>
              <a:rPr lang="zh-CN" altLang="zh-CN" sz="2800" dirty="0"/>
              <a:t>）创建一个顶层容器对象</a:t>
            </a:r>
          </a:p>
          <a:p>
            <a:pPr marL="0" indent="0">
              <a:buNone/>
            </a:pPr>
            <a:r>
              <a:rPr lang="zh-CN" altLang="zh-CN" sz="2800" dirty="0"/>
              <a:t>例如：创建一个窗体对象</a:t>
            </a:r>
          </a:p>
          <a:p>
            <a:pPr marL="0" indent="0">
              <a:buNone/>
            </a:pPr>
            <a:r>
              <a:rPr lang="en-US" altLang="zh-CN" sz="2800" dirty="0"/>
              <a:t>   </a:t>
            </a:r>
            <a:r>
              <a:rPr lang="en-US" altLang="zh-CN" sz="2800" dirty="0" smtClean="0"/>
              <a:t>           </a:t>
            </a:r>
            <a:r>
              <a:rPr lang="en-US" altLang="zh-CN" sz="2800" dirty="0"/>
              <a:t>win = </a:t>
            </a:r>
            <a:r>
              <a:rPr lang="en-US" altLang="zh-CN" sz="2800" dirty="0" err="1"/>
              <a:t>tkinter.Tk</a:t>
            </a:r>
            <a:r>
              <a:rPr lang="en-US" altLang="zh-CN" sz="2800" dirty="0"/>
              <a:t>()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 </a:t>
            </a:r>
            <a:r>
              <a:rPr lang="zh-CN" altLang="zh-CN" sz="2800" dirty="0" smtClean="0"/>
              <a:t>（</a:t>
            </a:r>
            <a:r>
              <a:rPr lang="en-US" altLang="zh-CN" sz="2800" dirty="0"/>
              <a:t>3</a:t>
            </a:r>
            <a:r>
              <a:rPr lang="zh-CN" altLang="zh-CN" sz="2800" dirty="0"/>
              <a:t>）在顶层容器对象中，添加其它组件；</a:t>
            </a:r>
          </a:p>
          <a:p>
            <a:pPr marL="0" indent="0">
              <a:buNone/>
            </a:pPr>
            <a:r>
              <a:rPr lang="en-US" altLang="zh-CN" sz="2800" dirty="0" smtClean="0"/>
              <a:t> </a:t>
            </a:r>
            <a:r>
              <a:rPr lang="zh-CN" altLang="zh-CN" sz="2800" dirty="0" smtClean="0"/>
              <a:t>（</a:t>
            </a:r>
            <a:r>
              <a:rPr lang="en-US" altLang="zh-CN" sz="2800" dirty="0"/>
              <a:t>4</a:t>
            </a:r>
            <a:r>
              <a:rPr lang="zh-CN" altLang="zh-CN" sz="2800" dirty="0"/>
              <a:t>）调用</a:t>
            </a:r>
            <a:r>
              <a:rPr lang="en-US" altLang="zh-CN" sz="2800" dirty="0"/>
              <a:t>pack()</a:t>
            </a:r>
            <a:r>
              <a:rPr lang="zh-CN" altLang="zh-CN" sz="2800" dirty="0"/>
              <a:t>方法进行容器的区域布局；</a:t>
            </a:r>
            <a:r>
              <a:rPr lang="en-US" altLang="zh-CN" sz="2800" dirty="0"/>
              <a:t>    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 </a:t>
            </a:r>
            <a:r>
              <a:rPr lang="zh-CN" altLang="zh-CN" sz="2800" dirty="0" smtClean="0"/>
              <a:t>（</a:t>
            </a:r>
            <a:r>
              <a:rPr lang="en-US" altLang="zh-CN" sz="2800" dirty="0"/>
              <a:t>5</a:t>
            </a:r>
            <a:r>
              <a:rPr lang="zh-CN" altLang="zh-CN" sz="2800" dirty="0"/>
              <a:t>）进入主事件循环</a:t>
            </a:r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en-US" altLang="zh-CN" sz="2800" dirty="0" smtClean="0"/>
              <a:t>         </a:t>
            </a:r>
            <a:r>
              <a:rPr lang="en-US" altLang="zh-CN" sz="2800" dirty="0" err="1" smtClean="0"/>
              <a:t>win.mainloop</a:t>
            </a:r>
            <a:r>
              <a:rPr lang="en-US" altLang="zh-CN" sz="2800" dirty="0"/>
              <a:t>()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zh-CN" sz="2800" dirty="0"/>
              <a:t>当容器进入主事件循环状态时，容器内部的其他图形对象则处于循环等待状态，这样</a:t>
            </a:r>
            <a:r>
              <a:rPr lang="zh-CN" altLang="zh-CN" sz="2800" dirty="0" smtClean="0"/>
              <a:t>才能</a:t>
            </a:r>
            <a:r>
              <a:rPr lang="zh-CN" altLang="en-US" sz="2800" dirty="0" smtClean="0"/>
              <a:t>一直保持显示状态</a:t>
            </a:r>
            <a:r>
              <a:rPr lang="zh-CN" altLang="zh-CN" sz="2800" dirty="0" smtClean="0"/>
              <a:t>。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8664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852936"/>
            <a:ext cx="8229600" cy="1143000"/>
          </a:xfrm>
          <a:ln w="50800">
            <a:solidFill>
              <a:srgbClr val="00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altLang="zh-CN" b="1" dirty="0" smtClean="0"/>
              <a:t>4.2  </a:t>
            </a:r>
            <a:r>
              <a:rPr lang="zh-CN" altLang="zh-CN" b="1" dirty="0" smtClean="0"/>
              <a:t>窗体</a:t>
            </a:r>
            <a:r>
              <a:rPr lang="zh-CN" altLang="zh-CN" b="1" dirty="0"/>
              <a:t>容器和组件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3010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zh-CN" b="1" dirty="0"/>
              <a:t>4.2.1</a:t>
            </a:r>
            <a:r>
              <a:rPr lang="zh-CN" altLang="zh-CN" b="1" dirty="0"/>
              <a:t>　窗体容器和标签</a:t>
            </a:r>
            <a:r>
              <a:rPr lang="zh-CN" altLang="zh-CN" b="1" dirty="0" smtClean="0"/>
              <a:t>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1. </a:t>
            </a:r>
            <a:r>
              <a:rPr lang="zh-CN" altLang="zh-CN" b="1" dirty="0"/>
              <a:t>窗体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sz="2800" dirty="0"/>
              <a:t>窗体是带有标题、边框的一个顶层容器，在其内部可以添加其它组件。其外观如图</a:t>
            </a:r>
            <a:r>
              <a:rPr lang="en-US" altLang="zh-CN" sz="2800" dirty="0"/>
              <a:t>4.1</a:t>
            </a:r>
            <a:r>
              <a:rPr lang="zh-CN" altLang="zh-CN" sz="2800" dirty="0"/>
              <a:t>所示：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9" y="3212976"/>
            <a:ext cx="7099897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12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3032</TotalTime>
  <Words>2162</Words>
  <Application>Microsoft Office PowerPoint</Application>
  <PresentationFormat>全屏显示(4:3)</PresentationFormat>
  <Paragraphs>521</Paragraphs>
  <Slides>66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67" baseType="lpstr">
      <vt:lpstr>Office 主题</vt:lpstr>
      <vt:lpstr>第4章 图形用户界面 设计</vt:lpstr>
      <vt:lpstr>4.1  图形用户界面概述</vt:lpstr>
      <vt:lpstr>PowerPoint 演示文稿</vt:lpstr>
      <vt:lpstr>4.1.2  tkinter模块 </vt:lpstr>
      <vt:lpstr>PowerPoint 演示文稿</vt:lpstr>
      <vt:lpstr>PowerPoint 演示文稿</vt:lpstr>
      <vt:lpstr>PowerPoint 演示文稿</vt:lpstr>
      <vt:lpstr>4.2  窗体容器和组件</vt:lpstr>
      <vt:lpstr>4.2.1　窗体容器和标签组件</vt:lpstr>
      <vt:lpstr>设计一个窗体的主要步骤如下： （1）导入tkinter包：     import tkinter   （2）创建窗体对象：  　　　win = tkinter.Tk()        （3）设置窗体初始的大小（宽x高）和位置（x, y）：               win.geometry('宽x高 + x坐标 + y坐标')   （4）设置事件循环，使窗体一直保持显示状态：    win. mainloop()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【例4-3】构造一个带按钮的窗体。</vt:lpstr>
      <vt:lpstr>2. 处理按钮事件</vt:lpstr>
      <vt:lpstr>4.3   界面布局管理</vt:lpstr>
      <vt:lpstr>PowerPoint 演示文稿</vt:lpstr>
      <vt:lpstr>PowerPoint 演示文稿</vt:lpstr>
      <vt:lpstr>PowerPoint 演示文稿</vt:lpstr>
      <vt:lpstr>PowerPoint 演示文稿</vt:lpstr>
      <vt:lpstr>4.4  文本框组件</vt:lpstr>
      <vt:lpstr>1. 文本框的格式 </vt:lpstr>
      <vt:lpstr>PowerPoint 演示文稿</vt:lpstr>
      <vt:lpstr>PowerPoint 演示文稿</vt:lpstr>
      <vt:lpstr>PowerPoint 演示文稿</vt:lpstr>
      <vt:lpstr>2. 文本框中的内容设置及获取     文本框Entry中文字内容的操作可以使用StringVar()对象来完成。     StringVar()是Tkinter 模块的对象，它可以跟踪变量值的变化，把最新的值显示到界面上。     把Entry的textvariable属性设置为StringVar()，再通过StringVar()的get()和set()函数读取和输出相应内容。这样，文本框中始终显示的值。   </vt:lpstr>
      <vt:lpstr>PowerPoint 演示文稿</vt:lpstr>
      <vt:lpstr>PowerPoint 演示文稿</vt:lpstr>
      <vt:lpstr>4.5 其它常用组件</vt:lpstr>
      <vt:lpstr>4.5.1单选按钮（Radiobutton）和复选框（Checkbutton）</vt:lpstr>
      <vt:lpstr>PowerPoint 演示文稿</vt:lpstr>
      <vt:lpstr>【例4-8】 创建包含有单选按钮和复选框的窗体。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4.6  菜单与对话框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【例4-11】无返回值消息对话框示例。</vt:lpstr>
      <vt:lpstr>2. 有返回值的消息对话框</vt:lpstr>
      <vt:lpstr>PowerPoint 演示文稿</vt:lpstr>
      <vt:lpstr>【例4-12】有返回值的消息对话框示例。</vt:lpstr>
      <vt:lpstr>PowerPoint 演示文稿</vt:lpstr>
      <vt:lpstr>PowerPoint 演示文稿</vt:lpstr>
      <vt:lpstr>PowerPoint 演示文稿</vt:lpstr>
      <vt:lpstr>4.7   鼠标键盘事件</vt:lpstr>
      <vt:lpstr>4.7.1 鼠标事件</vt:lpstr>
      <vt:lpstr>PowerPoint 演示文稿</vt:lpstr>
      <vt:lpstr>【例4-15】编写捕获鼠标点击事件的程序。当鼠标在窗体容器中点击时，记录下其坐标位置。</vt:lpstr>
      <vt:lpstr>4.7.2 键盘事件</vt:lpstr>
      <vt:lpstr>在捕获键盘事件时，先要用focus_set()方法把键盘的焦点设置到一个组件上，这样才能捕获到键盘事件。</vt:lpstr>
      <vt:lpstr>【例4-16】通过捕获键盘事件，在窗体中显示按下的键。 </vt:lpstr>
      <vt:lpstr>4.8  案例精选 </vt:lpstr>
      <vt:lpstr>【例4-17】设计一个具有加减乘除功能的简单计算器。</vt:lpstr>
      <vt:lpstr>【例4-18】编写程序，测试键盘按键的键盘。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跨平台移动Web基础知识</dc:title>
  <dc:creator>zsm8</dc:creator>
  <cp:lastModifiedBy>hp480</cp:lastModifiedBy>
  <cp:revision>98</cp:revision>
  <dcterms:created xsi:type="dcterms:W3CDTF">2017-08-15T10:54:24Z</dcterms:created>
  <dcterms:modified xsi:type="dcterms:W3CDTF">2018-09-25T13:23:04Z</dcterms:modified>
</cp:coreProperties>
</file>