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39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52" r:id="rId12"/>
    <p:sldId id="348" r:id="rId13"/>
    <p:sldId id="259" r:id="rId14"/>
    <p:sldId id="349" r:id="rId15"/>
    <p:sldId id="350" r:id="rId16"/>
    <p:sldId id="351" r:id="rId17"/>
    <p:sldId id="337" r:id="rId18"/>
    <p:sldId id="353" r:id="rId19"/>
    <p:sldId id="354" r:id="rId20"/>
    <p:sldId id="355" r:id="rId21"/>
    <p:sldId id="356" r:id="rId22"/>
    <p:sldId id="357" r:id="rId23"/>
    <p:sldId id="358" r:id="rId24"/>
    <p:sldId id="264" r:id="rId25"/>
    <p:sldId id="341" r:id="rId26"/>
    <p:sldId id="359" r:id="rId27"/>
    <p:sldId id="360" r:id="rId28"/>
    <p:sldId id="361" r:id="rId29"/>
    <p:sldId id="323" r:id="rId30"/>
    <p:sldId id="362" r:id="rId31"/>
    <p:sldId id="363" r:id="rId32"/>
    <p:sldId id="36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0" autoAdjust="0"/>
  </p:normalViewPr>
  <p:slideViewPr>
    <p:cSldViewPr>
      <p:cViewPr varScale="1">
        <p:scale>
          <a:sx n="76" d="100"/>
          <a:sy n="76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B49D-4D11-4DBF-AD67-617969544111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CB88-F566-4A8E-8D1A-950D1A55A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】绘制几何图形示例。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窗体中的画布示例：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绘制小球和扇形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画布示例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定义窗体标题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400x200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定义窗体的大小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400x200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height=200, width=400)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定义画布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(15,15,190,15)              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画一条直线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(50, 50, 100, 100, fill='blue')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画一蓝色圆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(59, 59, 68, 68, fill='white')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画一白色小圆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15, 120, 210, 220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can.create_arc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extent=150, fill="green")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画一个扇形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】绘制笑脸。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窗体中的画布示例：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绘制笑脸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画布示例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250x250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height=250, width=250)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定义画布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(35,30,210,210, fill='yellow')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画一黄色圆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(70,70,180,180, fill='black')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(65,70,185,170, outline='yellow', fill='yellow')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(80,100,110,130, fill='black')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(150,100,180,130, fill='black')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4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】显示图像示例。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绘图示例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定义窗体标题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200x200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定义窗体的大小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200x200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height=200, width=200)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定义画布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 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can.create_image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(150, 10, anchor=NE, image=filename)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2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】动画效果的签名。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turtle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red','green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turtle.pensize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turtle.goto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turtle.speed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range(15):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turtle.forward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turtle.goto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(100,-120)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('black')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爱好者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",font="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隶书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-36 bold")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turtle.goto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(135,-140)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('black')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("2018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",font="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隶书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-18" 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turtle.goto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(240,-160)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('black')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("." 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turtle.done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】绘制一个指针式时钟。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turtle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抬起画笔，向前运动一段距离放下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Skip(step):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turtle.penup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turtle.forward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(step)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turtle.pendown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length):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形状，建立表针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turtle.reset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Skip(-length * 0.1)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开始记录多边形的顶点。当前的乌龟位置是多边形的第一个顶点。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turtle.begin_poly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turtle.forward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(length * 1.1)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停止记录多边形的顶点。当前的乌龟位置是多边形的最后一个顶点。将与第一个顶点相连。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turtle.end_poly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返回最后记录的多边形。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turtle.get_poly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turtle.register_shape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handForm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printer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指向北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("logo")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建立三个表针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并初始化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135)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125)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90)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turtle.Turtle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secHand.shape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turtle.Turtle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minHand.shape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turtle.Turtle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hurHand.shape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 hand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hand.shapesize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(1, 1, 3)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hand.speed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建立输出文字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printer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turtle.Turtle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隐藏画笔的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形状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printer.hideturtle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printer.penup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SetupClock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(radius):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建立表的外框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turtle.reset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turtle.pensize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range(60):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Skip(radius)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5 == 0: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turtle.forward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Skip(-radius - 20)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Skip(radius + 20)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0: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(12), align="center",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30: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Skip(25)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/5), align="center",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Skip(-25)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25 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35):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Skip(20)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/5), align="center",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Skip(-20)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else: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/5), align="center",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Skip(-radius - 20)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turtle.dot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Skip(-radius)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Week(t):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week = ["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week[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t.weekday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()]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Date(t):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y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t.year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t.month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t.day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"%s %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d%d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% (y, m, d)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Tick():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绘制表针的动态显示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datetime.today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second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t.second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t.microsecond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0.000001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minute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t.minute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second/60.0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hour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t.hour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minute/60.0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secHand.setheading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 * second)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minHand.setheading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 * minute)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hurHand.setheading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 * hour)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turtle.tracer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printer.forward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(Week(t), align="center",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printer.back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(Date(t), align="center",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font=("Courier", 14, "bold"))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printer.home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turtle.tracer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后继续调用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turtle.ontimer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(Tick, 100)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关闭龟动画，并为更新图纸设置延迟。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turtle.tracer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SetupClock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(160)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turtle.tracer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Tick()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"__main__":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main()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6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】设计一个小球遇到窗体边缘或挡板则弹回来的动画程序。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random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Ball:           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小球的类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self,canvas,paddle,color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=canvas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传递画布值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self.paddle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=paddle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把挡板传递进来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10,10,35,35,fill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=color)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画椭圆并保存其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self.id,245,100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start=[-3,-2,-1,1,2,3]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random.shuffle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(start)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随机化列表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=start[0]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self.canvas_heigh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self.canvas.winfo_height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获取窗口高度并保存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self.canvas.winfo_width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draw(self):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self.id,self.x,self.y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self.canvas.coords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返回相应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代表的图形的当前坐标（左上角和右上角坐标）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使得小球不会超出窗口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pad=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self.canvas.coords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self.paddle.id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获取挡板的坐标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[1]&lt;=0 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[3]&gt;=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self.canvas_heigh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[3]&gt;=pad[1] and 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[2]&gt;=pad[0]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[2]&lt;=pad[2]):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[0]&lt;=0: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[2]&gt;=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Paddle: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挡板的类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self,canvas,color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=canvas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self.color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=color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canvas.create_rectangle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0,0,100,10,fill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=color)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self.id,200,300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self.canvas.winfo_width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draw(self):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self.canvas.coords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[0]&lt;=0: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[2]&gt;=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self.canvas_width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turn_left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self,event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self.id,self.l,0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=-20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turn_right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self,event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self.canvas.move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self.id,self.r,0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('Game')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tk.resizable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使得窗口大小不可调整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tk.wm_attributes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topmost',1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包含画布的窗口放在其他窗口的前面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canvas=Canvas(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400,bd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0,highlightthickness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后面两个参数去掉边框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tk.update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paddle=Paddle(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canvas,'blue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ball=Ball(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canvas,paddle,'red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canvas.bind_all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-Left&gt;',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paddle.turn_left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绑定方向键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canvas.bind_all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-Right&gt;',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paddle.turn_right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1: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ball.draw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paddle.draw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tk.update_idletasks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快速重画屏幕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tk.update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time.sleep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(0.01)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4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Image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简易图像处理器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定义标题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= Label(win,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简易图像处理器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font=('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Times','20','bold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定义空白标签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="",width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labss.grid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(row=3, 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定义显示图像信息的文本框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 = Entry(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50,font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','10'),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textvariable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(row=4, 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定义图像对象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dukou.gif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plt.figure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图像处理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显示原像函数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plt.subplot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(2,2,1),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('origin')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plt.imshow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('off')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查看图像信息函数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plt.imshow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图片的尺寸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img.size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图片的格式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转换灰度函数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com_gray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plt.subplot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(2,2,2),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('gray')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gray=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img.convert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('L')           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转换成灰度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plt.imshow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gray,cmap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='gray')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('off')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裁剪图片函数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com_roi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box=(80,100,260,300)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img.crop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(box)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plt.subplot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(2,2,3),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('crop')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plt.imshow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('off')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图片左右翻转函数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com_trans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plt.subplot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(2,2,4),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('trans')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区域分成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img.transpose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Image.FLIP_LEFT_RIGHT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左右翻转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img.rotate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(45)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顺时针旋转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plt.imshow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('off')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定义按钮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显示图像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查看图像信息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彩色转灰度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com_gray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裁剪图片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com_roi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column=3)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图片水平翻转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com_trans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btn_show.grid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column=4)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绘图及图像处理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2. turtle</a:t>
            </a:r>
            <a:r>
              <a:rPr lang="zh-CN" altLang="zh-CN" sz="2400" dirty="0"/>
              <a:t>模块的基本指令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操纵</a:t>
            </a:r>
            <a:r>
              <a:rPr lang="en-US" altLang="zh-CN" sz="2400" dirty="0"/>
              <a:t>turtle</a:t>
            </a:r>
            <a:r>
              <a:rPr lang="zh-CN" altLang="zh-CN" sz="2400" dirty="0"/>
              <a:t>模块的“海龟”绘图有许多命令，这些命令可以划分为两种：一种为画笔控制命令，一种为运动命令。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）画笔控制命令 </a:t>
            </a:r>
          </a:p>
          <a:p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13885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）运行命令</a:t>
            </a:r>
          </a:p>
          <a:p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2163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7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5-4</a:t>
            </a:r>
            <a:r>
              <a:rPr lang="zh-CN" altLang="zh-CN" sz="2800" dirty="0"/>
              <a:t>】绘制一个边长为</a:t>
            </a:r>
            <a:r>
              <a:rPr lang="en-US" altLang="zh-CN" sz="2800" dirty="0"/>
              <a:t>60</a:t>
            </a:r>
            <a:r>
              <a:rPr lang="zh-CN" altLang="zh-CN" sz="2800" dirty="0"/>
              <a:t>的三角形图形。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import turtle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import time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a=60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n in range(1, 4):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turtle.forward</a:t>
            </a:r>
            <a:r>
              <a:rPr lang="en-US" altLang="zh-CN" sz="2400" dirty="0"/>
              <a:t>(a)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turtle.left</a:t>
            </a:r>
            <a:r>
              <a:rPr lang="en-US" altLang="zh-CN" sz="2400" dirty="0"/>
              <a:t>(120)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turtle.speed</a:t>
            </a:r>
            <a:r>
              <a:rPr lang="en-US" altLang="zh-CN" sz="2400" dirty="0"/>
              <a:t>(1)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time.sleep</a:t>
            </a:r>
            <a:r>
              <a:rPr lang="en-US" altLang="zh-CN" sz="2400" dirty="0"/>
              <a:t>(5)</a:t>
            </a:r>
            <a:endParaRPr lang="zh-CN" altLang="zh-C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40225"/>
            <a:ext cx="21463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5.2  </a:t>
            </a:r>
            <a:r>
              <a:rPr lang="zh-CN" altLang="zh-CN" b="1" dirty="0" smtClean="0"/>
              <a:t>数字</a:t>
            </a:r>
            <a:r>
              <a:rPr lang="zh-CN" altLang="zh-CN" b="1" dirty="0"/>
              <a:t>图像处理基础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5.2.1 Python</a:t>
            </a:r>
            <a:r>
              <a:rPr lang="zh-CN" altLang="zh-CN" sz="3200" b="1" dirty="0"/>
              <a:t>图像处理类库</a:t>
            </a:r>
            <a:r>
              <a:rPr lang="en-US" altLang="zh-CN" sz="3200" b="1" dirty="0" err="1" smtClean="0"/>
              <a:t>PIL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PIL</a:t>
            </a:r>
            <a:r>
              <a:rPr lang="zh-CN" altLang="zh-CN" dirty="0"/>
              <a:t>（</a:t>
            </a:r>
            <a:r>
              <a:rPr lang="en-US" altLang="zh-CN" dirty="0"/>
              <a:t>Python Imaging Library Python</a:t>
            </a:r>
            <a:r>
              <a:rPr lang="zh-CN" altLang="zh-CN" dirty="0"/>
              <a:t>，图像处理类库）提供了通用的图像处理功能，以及大量有用的基本图像操作，比如图像缩放、裁剪</a:t>
            </a:r>
            <a:r>
              <a:rPr lang="zh-CN" altLang="zh-CN" dirty="0" smtClean="0"/>
              <a:t>、旋转</a:t>
            </a:r>
            <a:r>
              <a:rPr lang="zh-CN" altLang="zh-CN" dirty="0"/>
              <a:t>、颜色转换等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Python3.x</a:t>
            </a:r>
            <a:r>
              <a:rPr lang="zh-CN" altLang="zh-CN" dirty="0"/>
              <a:t>的兼容版本称为</a:t>
            </a:r>
            <a:r>
              <a:rPr lang="en-US" altLang="zh-CN" dirty="0"/>
              <a:t>Pillow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安装</a:t>
            </a:r>
            <a:r>
              <a:rPr lang="en-US" altLang="zh-CN" sz="2800" b="1" dirty="0"/>
              <a:t>Pillow</a:t>
            </a:r>
            <a:r>
              <a:rPr lang="zh-CN" altLang="zh-CN" sz="2800" b="1" dirty="0"/>
              <a:t>模块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在命令行窗口中使用</a:t>
            </a:r>
            <a:r>
              <a:rPr lang="en-US" altLang="zh-CN" sz="2800" dirty="0"/>
              <a:t>pip</a:t>
            </a:r>
            <a:r>
              <a:rPr lang="zh-CN" altLang="zh-CN" sz="2800" dirty="0"/>
              <a:t>安装</a:t>
            </a:r>
            <a:r>
              <a:rPr lang="en-US" altLang="zh-CN" sz="2800" dirty="0"/>
              <a:t>Pillow</a:t>
            </a:r>
            <a:r>
              <a:rPr lang="zh-CN" altLang="zh-CN" sz="2800" dirty="0"/>
              <a:t>模块，其命令为：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66"/>
                </a:solidFill>
              </a:rPr>
              <a:t>         </a:t>
            </a:r>
            <a:r>
              <a:rPr lang="en-US" altLang="zh-CN" sz="2800" dirty="0">
                <a:solidFill>
                  <a:srgbClr val="000066"/>
                </a:solidFill>
              </a:rPr>
              <a:t> </a:t>
            </a:r>
            <a:r>
              <a:rPr lang="en-US" altLang="zh-CN" sz="2800" dirty="0" smtClean="0">
                <a:solidFill>
                  <a:srgbClr val="000066"/>
                </a:solidFill>
              </a:rPr>
              <a:t>pip  </a:t>
            </a:r>
            <a:r>
              <a:rPr lang="en-US" altLang="zh-CN" sz="2800" dirty="0">
                <a:solidFill>
                  <a:srgbClr val="000066"/>
                </a:solidFill>
              </a:rPr>
              <a:t>install  pillow</a:t>
            </a:r>
            <a:endParaRPr lang="zh-CN" altLang="zh-CN" sz="28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zh-CN" altLang="zh-CN" sz="2800" dirty="0" smtClean="0"/>
              <a:t>安装</a:t>
            </a:r>
            <a:r>
              <a:rPr lang="zh-CN" altLang="zh-CN" sz="2800" dirty="0"/>
              <a:t>过程如</a:t>
            </a:r>
            <a:r>
              <a:rPr lang="zh-CN" altLang="zh-CN" sz="2800" dirty="0" smtClean="0"/>
              <a:t>图所</a:t>
            </a:r>
            <a:r>
              <a:rPr lang="zh-CN" altLang="zh-CN" sz="2800" dirty="0"/>
              <a:t>示。</a:t>
            </a:r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708920"/>
            <a:ext cx="633033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Pillow</a:t>
            </a:r>
            <a:r>
              <a:rPr lang="zh-CN" altLang="zh-CN" sz="2800" b="1" dirty="0"/>
              <a:t>模块的方法</a:t>
            </a:r>
            <a:endParaRPr lang="zh-CN" altLang="zh-CN" sz="2800" dirty="0"/>
          </a:p>
          <a:p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064896" cy="558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0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5.2.2  </a:t>
            </a:r>
            <a:r>
              <a:rPr lang="zh-CN" altLang="zh-CN" sz="3200" b="1" dirty="0"/>
              <a:t>图像处理技术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err="1"/>
              <a:t>PIL</a:t>
            </a:r>
            <a:r>
              <a:rPr lang="zh-CN" altLang="en-US" sz="2400" dirty="0"/>
              <a:t>中最重要的模块为 </a:t>
            </a:r>
            <a:r>
              <a:rPr lang="en-US" altLang="zh-CN" sz="2400" dirty="0"/>
              <a:t>Image</a:t>
            </a:r>
            <a:r>
              <a:rPr lang="zh-CN" altLang="en-US" sz="2400" dirty="0"/>
              <a:t>。要读取一幅图像，可以使用：</a:t>
            </a:r>
          </a:p>
          <a:p>
            <a:pPr marL="800100" lvl="2" indent="0">
              <a:buNone/>
            </a:pPr>
            <a:r>
              <a:rPr lang="en-US" altLang="zh-CN" dirty="0" smtClean="0"/>
              <a:t>from </a:t>
            </a:r>
            <a:r>
              <a:rPr lang="en-US" altLang="zh-CN" dirty="0" err="1"/>
              <a:t>PIL</a:t>
            </a:r>
            <a:r>
              <a:rPr lang="en-US" altLang="zh-CN" dirty="0"/>
              <a:t> import Image</a:t>
            </a:r>
          </a:p>
          <a:p>
            <a:pPr marL="800100" lvl="2" indent="0">
              <a:buNone/>
            </a:pP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Image.open</a:t>
            </a:r>
            <a:r>
              <a:rPr lang="en-US" altLang="zh-CN" dirty="0"/>
              <a:t>("</a:t>
            </a:r>
            <a:r>
              <a:rPr lang="en-US" altLang="zh-CN" dirty="0" err="1"/>
              <a:t>img1.gif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600" b="1" dirty="0"/>
              <a:t>1. </a:t>
            </a:r>
            <a:r>
              <a:rPr lang="zh-CN" altLang="zh-CN" sz="2600" b="1" dirty="0"/>
              <a:t>图像的打开、旋转和显示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5-5</a:t>
            </a:r>
            <a:r>
              <a:rPr lang="zh-CN" altLang="zh-CN" sz="2400" dirty="0"/>
              <a:t>】打开和显示图像示例。</a:t>
            </a:r>
          </a:p>
          <a:p>
            <a:pPr marL="0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tkinter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PIL</a:t>
            </a:r>
            <a:r>
              <a:rPr lang="en-US" altLang="zh-CN" sz="2800" dirty="0"/>
              <a:t> import Image, </a:t>
            </a:r>
            <a:r>
              <a:rPr lang="en-US" altLang="zh-CN" sz="2800" dirty="0" err="1"/>
              <a:t>ImageTk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win = </a:t>
            </a:r>
            <a:r>
              <a:rPr lang="en-US" altLang="zh-CN" sz="2800" dirty="0" err="1"/>
              <a:t>tkinter.Tk</a:t>
            </a:r>
            <a:r>
              <a:rPr lang="en-US" altLang="zh-CN" sz="2800" dirty="0"/>
              <a:t>()</a:t>
            </a:r>
          </a:p>
          <a:p>
            <a:pPr marL="0" indent="0">
              <a:buNone/>
            </a:pPr>
            <a:r>
              <a:rPr lang="en-US" altLang="zh-CN" sz="2800" dirty="0" err="1"/>
              <a:t>win.title</a:t>
            </a:r>
            <a:r>
              <a:rPr lang="en-US" altLang="zh-CN" sz="2800" dirty="0"/>
              <a:t>('</a:t>
            </a:r>
            <a:r>
              <a:rPr lang="zh-CN" altLang="en-US" sz="2800" dirty="0"/>
              <a:t>图像显示</a:t>
            </a:r>
            <a:r>
              <a:rPr lang="en-US" altLang="zh-CN" sz="2800" dirty="0"/>
              <a:t>')</a:t>
            </a:r>
          </a:p>
          <a:p>
            <a:pPr marL="0" indent="0">
              <a:buNone/>
            </a:pPr>
            <a:r>
              <a:rPr lang="en-US" altLang="zh-CN" sz="2800" dirty="0" err="1"/>
              <a:t>win.geometry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300x300</a:t>
            </a:r>
            <a:r>
              <a:rPr lang="en-US" altLang="zh-CN" sz="2800" dirty="0"/>
              <a:t>')     # </a:t>
            </a:r>
            <a:r>
              <a:rPr lang="zh-CN" altLang="en-US" sz="2800" dirty="0"/>
              <a:t>定义窗体的大小</a:t>
            </a:r>
            <a:r>
              <a:rPr lang="en-US" altLang="zh-CN" sz="2800" dirty="0" err="1"/>
              <a:t>300x300</a:t>
            </a:r>
            <a:r>
              <a:rPr lang="zh-CN" altLang="en-US" sz="2800" dirty="0"/>
              <a:t>像素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2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can = </a:t>
            </a:r>
            <a:r>
              <a:rPr lang="en-US" altLang="zh-CN" sz="2400" dirty="0" err="1"/>
              <a:t>tkinter.Canvas</a:t>
            </a:r>
            <a:r>
              <a:rPr lang="en-US" altLang="zh-CN" sz="2400" dirty="0"/>
              <a:t>(win,   # </a:t>
            </a:r>
            <a:r>
              <a:rPr lang="zh-CN" altLang="zh-CN" sz="2400" dirty="0"/>
              <a:t>创建画布组件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='white',             # </a:t>
            </a:r>
            <a:r>
              <a:rPr lang="zh-CN" altLang="zh-CN" sz="2400" dirty="0"/>
              <a:t>指定画布组件的背景色</a:t>
            </a:r>
          </a:p>
          <a:p>
            <a:pPr marL="0" indent="0">
              <a:buNone/>
            </a:pPr>
            <a:r>
              <a:rPr lang="en-US" altLang="zh-CN" sz="2400" dirty="0"/>
              <a:t>	width=300,              # </a:t>
            </a:r>
            <a:r>
              <a:rPr lang="zh-CN" altLang="zh-CN" sz="2400" dirty="0"/>
              <a:t>指定画布组件的宽度</a:t>
            </a:r>
          </a:p>
          <a:p>
            <a:pPr marL="0" indent="0">
              <a:buNone/>
            </a:pPr>
            <a:r>
              <a:rPr lang="en-US" altLang="zh-CN" sz="2400" dirty="0"/>
              <a:t>	height=300)	            # </a:t>
            </a:r>
            <a:r>
              <a:rPr lang="zh-CN" altLang="zh-CN" sz="2400" dirty="0"/>
              <a:t>指定画布组件的高度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image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Image.open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dukou.jpg</a:t>
            </a:r>
            <a:r>
              <a:rPr lang="en-US" altLang="zh-CN" sz="2400" dirty="0"/>
              <a:t>")       # </a:t>
            </a:r>
            <a:r>
              <a:rPr lang="zh-CN" altLang="zh-CN" sz="2400" dirty="0"/>
              <a:t>打开图像文件</a:t>
            </a:r>
          </a:p>
          <a:p>
            <a:pPr marL="0" indent="0">
              <a:buNone/>
            </a:pPr>
            <a:r>
              <a:rPr lang="en-US" altLang="zh-CN" sz="2400" dirty="0" err="1"/>
              <a:t>img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ImageTk.PhotoImage</a:t>
            </a:r>
            <a:r>
              <a:rPr lang="en-US" altLang="zh-CN" sz="2400" dirty="0"/>
              <a:t>(image)       # </a:t>
            </a:r>
            <a:r>
              <a:rPr lang="zh-CN" altLang="zh-CN" sz="2400" dirty="0"/>
              <a:t>获取图像像素 </a:t>
            </a:r>
          </a:p>
          <a:p>
            <a:pPr marL="0" indent="0">
              <a:buNone/>
            </a:pPr>
            <a:r>
              <a:rPr lang="en-US" altLang="zh-CN" sz="2400" dirty="0" err="1"/>
              <a:t>can.create_image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160,120,image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)   # </a:t>
            </a:r>
            <a:r>
              <a:rPr lang="zh-CN" altLang="zh-CN" sz="2400" dirty="0"/>
              <a:t>将图像添加到</a:t>
            </a:r>
            <a:r>
              <a:rPr lang="zh-CN" altLang="zh-CN" sz="2400" dirty="0" smtClean="0"/>
              <a:t>画布中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can.pack</a:t>
            </a:r>
            <a:r>
              <a:rPr lang="en-US" altLang="zh-CN" sz="2400" dirty="0"/>
              <a:t>()                            # </a:t>
            </a:r>
            <a:r>
              <a:rPr lang="zh-CN" altLang="zh-CN" sz="2400" dirty="0"/>
              <a:t>将画布组件添加到主窗口</a:t>
            </a:r>
            <a:r>
              <a:rPr lang="en-US" altLang="zh-CN" sz="2400" dirty="0"/>
              <a:t>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win.mainloop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3850" y="3743325"/>
            <a:ext cx="2933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建立图像的缩略图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zh-CN" altLang="zh-CN" sz="2400" dirty="0" smtClean="0"/>
              <a:t>使用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PIL</a:t>
            </a:r>
            <a:r>
              <a:rPr lang="en-US" altLang="zh-CN" sz="2400" dirty="0"/>
              <a:t> </a:t>
            </a:r>
            <a:r>
              <a:rPr lang="zh-CN" altLang="zh-CN" sz="2400" dirty="0"/>
              <a:t>可以很方便地创建图像的缩略图。</a:t>
            </a:r>
            <a:r>
              <a:rPr lang="en-US" altLang="zh-CN" sz="2400" dirty="0" err="1"/>
              <a:t>PIL</a:t>
            </a:r>
            <a:r>
              <a:rPr lang="en-US" altLang="zh-CN" sz="2400" dirty="0"/>
              <a:t> </a:t>
            </a:r>
            <a:r>
              <a:rPr lang="zh-CN" altLang="zh-CN" sz="2400" dirty="0"/>
              <a:t>图像对象的</a:t>
            </a:r>
            <a:r>
              <a:rPr lang="en-US" altLang="zh-CN" sz="2400" dirty="0"/>
              <a:t>thumbnail(size)</a:t>
            </a:r>
            <a:r>
              <a:rPr lang="zh-CN" altLang="zh-CN" sz="2400" dirty="0"/>
              <a:t>方法将图像转换成由元组参数设定大小的缩略图。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5-6</a:t>
            </a:r>
            <a:r>
              <a:rPr lang="zh-CN" altLang="zh-CN" sz="2400" dirty="0"/>
              <a:t>】建立图像缩略图示例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tkinter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import Label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PIL</a:t>
            </a:r>
            <a:r>
              <a:rPr lang="en-US" altLang="zh-CN" sz="2400" dirty="0"/>
              <a:t> import Image, </a:t>
            </a:r>
            <a:r>
              <a:rPr lang="en-US" altLang="zh-CN" sz="2400" dirty="0" err="1"/>
              <a:t>ImageTk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import glob, </a:t>
            </a:r>
            <a:r>
              <a:rPr lang="en-US" altLang="zh-CN" sz="2400" dirty="0" err="1"/>
              <a:t>os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win = </a:t>
            </a:r>
            <a:r>
              <a:rPr lang="en-US" altLang="zh-CN" sz="2400" dirty="0" err="1"/>
              <a:t>tkinter.Tk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win.title</a:t>
            </a:r>
            <a:r>
              <a:rPr lang="en-US" altLang="zh-CN" sz="2400" dirty="0"/>
              <a:t>('</a:t>
            </a:r>
            <a:r>
              <a:rPr lang="zh-CN" altLang="zh-CN" sz="2400" dirty="0"/>
              <a:t>建立图像缩略图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win.geometry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200x200</a:t>
            </a:r>
            <a:r>
              <a:rPr lang="en-US" altLang="zh-CN" sz="2400" dirty="0"/>
              <a:t>')  # </a:t>
            </a:r>
            <a:r>
              <a:rPr lang="zh-CN" altLang="zh-CN" sz="2400" dirty="0"/>
              <a:t>定义窗体的大小</a:t>
            </a:r>
            <a:r>
              <a:rPr lang="en-US" altLang="zh-CN" sz="2400" dirty="0" err="1"/>
              <a:t>400x200</a:t>
            </a:r>
            <a:r>
              <a:rPr lang="zh-CN" altLang="zh-CN" sz="2400" dirty="0"/>
              <a:t>像素</a:t>
            </a:r>
          </a:p>
        </p:txBody>
      </p:sp>
    </p:spTree>
    <p:extLst>
      <p:ext uri="{BB962C8B-B14F-4D97-AF65-F5344CB8AC3E}">
        <p14:creationId xmlns:p14="http://schemas.microsoft.com/office/powerpoint/2010/main" val="2087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5.1   </a:t>
            </a:r>
            <a:r>
              <a:rPr lang="zh-CN" altLang="zh-CN" b="1" dirty="0" smtClean="0"/>
              <a:t>绘制</a:t>
            </a:r>
            <a:r>
              <a:rPr lang="zh-CN" altLang="zh-CN" b="1" dirty="0"/>
              <a:t>图形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586551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imgshow</a:t>
            </a:r>
            <a:r>
              <a:rPr lang="en-US" altLang="zh-CN" sz="2400" dirty="0"/>
              <a:t>():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size = 64, 64       # </a:t>
            </a:r>
            <a:r>
              <a:rPr lang="zh-CN" altLang="zh-CN" sz="2400" dirty="0"/>
              <a:t>设置缩略图尺寸的元组参数</a:t>
            </a:r>
          </a:p>
          <a:p>
            <a:pPr marL="400050" lvl="1" indent="0">
              <a:buNone/>
            </a:pPr>
            <a:r>
              <a:rPr lang="en-US" altLang="zh-CN" sz="2400" dirty="0"/>
              <a:t>    for </a:t>
            </a:r>
            <a:r>
              <a:rPr lang="en-US" altLang="zh-CN" sz="2400" dirty="0" err="1"/>
              <a:t>infile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glob.glob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dukou.jpg</a:t>
            </a:r>
            <a:r>
              <a:rPr lang="en-US" altLang="zh-CN" sz="2400" dirty="0"/>
              <a:t>"):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    file, </a:t>
            </a:r>
            <a:r>
              <a:rPr lang="en-US" altLang="zh-CN" sz="2400" dirty="0" err="1"/>
              <a:t>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os.path.splitext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infile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im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Image.open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infile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im.thumbnail</a:t>
            </a:r>
            <a:r>
              <a:rPr lang="en-US" altLang="zh-CN" sz="2400" dirty="0"/>
              <a:t>(size)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im.save</a:t>
            </a:r>
            <a:r>
              <a:rPr lang="en-US" altLang="zh-CN" sz="2400" dirty="0"/>
              <a:t>(file + "(1).jpg", "JPEG")   # </a:t>
            </a:r>
            <a:r>
              <a:rPr lang="zh-CN" altLang="zh-CN" sz="2400" dirty="0"/>
              <a:t>保存缩略图为</a:t>
            </a:r>
            <a:r>
              <a:rPr lang="en-US" altLang="zh-CN" sz="2400" dirty="0" err="1"/>
              <a:t>dukou</a:t>
            </a:r>
            <a:r>
              <a:rPr lang="en-US" altLang="zh-CN" sz="2400" dirty="0"/>
              <a:t>(1).jpg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photo = </a:t>
            </a:r>
            <a:r>
              <a:rPr lang="en-US" altLang="zh-CN" sz="2400" dirty="0" err="1"/>
              <a:t>ImageTk.PhotoImage</a:t>
            </a:r>
            <a:r>
              <a:rPr lang="en-US" altLang="zh-CN" sz="2400" dirty="0"/>
              <a:t>(file='</a:t>
            </a:r>
            <a:r>
              <a:rPr lang="en-US" altLang="zh-CN" sz="2400" dirty="0" err="1"/>
              <a:t>dukou</a:t>
            </a:r>
            <a:r>
              <a:rPr lang="en-US" altLang="zh-CN" sz="2400" dirty="0"/>
              <a:t>(1).jpg')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label = Label(win, image=photo).pack()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label.image</a:t>
            </a:r>
            <a:r>
              <a:rPr lang="en-US" altLang="zh-CN" sz="2400" dirty="0"/>
              <a:t> = photo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tkinter.Button</a:t>
            </a:r>
            <a:r>
              <a:rPr lang="en-US" altLang="zh-CN" sz="2400" dirty="0" smtClean="0"/>
              <a:t>(win</a:t>
            </a:r>
            <a:r>
              <a:rPr lang="en-US" altLang="zh-CN" sz="2400" dirty="0"/>
              <a:t>, text='</a:t>
            </a:r>
            <a:r>
              <a:rPr lang="zh-CN" altLang="zh-CN" sz="2400" dirty="0"/>
              <a:t>建立图像缩略</a:t>
            </a:r>
            <a:r>
              <a:rPr lang="zh-CN" altLang="zh-CN" sz="2400" dirty="0" smtClean="0"/>
              <a:t>图</a:t>
            </a:r>
            <a:r>
              <a:rPr lang="en-US" altLang="zh-CN" sz="2400" dirty="0" smtClean="0"/>
              <a:t>', command=</a:t>
            </a:r>
            <a:r>
              <a:rPr lang="en-US" altLang="zh-CN" sz="2400" dirty="0" err="1" smtClean="0"/>
              <a:t>imgshow</a:t>
            </a:r>
            <a:r>
              <a:rPr lang="en-US" altLang="zh-CN" sz="2400" dirty="0"/>
              <a:t>).pack()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win.mainloop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0192" y="4581128"/>
            <a:ext cx="266429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/>
              <a:t>3. </a:t>
            </a:r>
            <a:r>
              <a:rPr lang="zh-CN" altLang="zh-CN" sz="2800" b="1" dirty="0"/>
              <a:t>增强图像处理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使用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PIL</a:t>
            </a:r>
            <a:r>
              <a:rPr lang="zh-CN" altLang="zh-CN" sz="2800" dirty="0"/>
              <a:t>模块 </a:t>
            </a:r>
            <a:r>
              <a:rPr lang="en-US" altLang="zh-CN" sz="2800" dirty="0" smtClean="0"/>
              <a:t>filter</a:t>
            </a:r>
            <a:r>
              <a:rPr lang="en-US" altLang="zh-CN" sz="2800" dirty="0"/>
              <a:t>()</a:t>
            </a:r>
            <a:r>
              <a:rPr lang="zh-CN" altLang="zh-CN" sz="2800" dirty="0"/>
              <a:t>方法的</a:t>
            </a:r>
            <a:r>
              <a:rPr lang="en-US" altLang="zh-CN" sz="2800" dirty="0" err="1"/>
              <a:t>ImageFilter.EDGE_ENHANCE</a:t>
            </a:r>
            <a:r>
              <a:rPr lang="zh-CN" altLang="zh-CN" sz="2800" dirty="0"/>
              <a:t>属性可以将图像的对比度增强。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5-7</a:t>
            </a:r>
            <a:r>
              <a:rPr lang="zh-CN" altLang="zh-CN" sz="2400" dirty="0"/>
              <a:t>】增加图像的对比度示例。</a:t>
            </a:r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tkinter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import Label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PIL</a:t>
            </a:r>
            <a:r>
              <a:rPr lang="en-US" altLang="zh-CN" sz="2400" dirty="0"/>
              <a:t> import Image, </a:t>
            </a:r>
            <a:r>
              <a:rPr lang="en-US" altLang="zh-CN" sz="2400" dirty="0" err="1"/>
              <a:t>ImageTk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ImageEnhance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ImageFilter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win = </a:t>
            </a:r>
            <a:r>
              <a:rPr lang="en-US" altLang="zh-CN" sz="2400" dirty="0" err="1"/>
              <a:t>tkinter.Tk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win.title</a:t>
            </a:r>
            <a:r>
              <a:rPr lang="en-US" altLang="zh-CN" sz="2400" dirty="0"/>
              <a:t>('</a:t>
            </a:r>
            <a:r>
              <a:rPr lang="zh-CN" altLang="zh-CN" sz="2400" dirty="0"/>
              <a:t>增强图像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win.geometry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400x200</a:t>
            </a:r>
            <a:r>
              <a:rPr lang="en-US" altLang="zh-CN" sz="2400" dirty="0"/>
              <a:t>')     # </a:t>
            </a:r>
            <a:r>
              <a:rPr lang="zh-CN" altLang="zh-CN" sz="2400" dirty="0"/>
              <a:t>定义窗体的大小</a:t>
            </a:r>
            <a:r>
              <a:rPr lang="en-US" altLang="zh-CN" sz="2400" dirty="0" err="1"/>
              <a:t>400x200</a:t>
            </a:r>
            <a:r>
              <a:rPr lang="zh-CN" altLang="zh-CN" sz="2400" dirty="0"/>
              <a:t>像素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36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altLang="zh-CN" sz="2400" dirty="0"/>
              <a:t>photo = </a:t>
            </a:r>
            <a:r>
              <a:rPr lang="en-US" altLang="zh-CN" sz="2400" dirty="0" err="1"/>
              <a:t>Image.open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dukou.jpg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img1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ImageTk.PhotoImage</a:t>
            </a:r>
            <a:r>
              <a:rPr lang="en-US" altLang="zh-CN" sz="2400" dirty="0"/>
              <a:t>(photo)     # </a:t>
            </a:r>
            <a:r>
              <a:rPr lang="zh-CN" altLang="zh-CN" sz="2400" dirty="0"/>
              <a:t>获取图片像素</a:t>
            </a:r>
          </a:p>
          <a:p>
            <a:pPr marL="400050" lvl="1" indent="0">
              <a:buNone/>
            </a:pPr>
            <a:r>
              <a:rPr lang="en-US" altLang="zh-CN" sz="2400" dirty="0" err="1"/>
              <a:t>label_1</a:t>
            </a:r>
            <a:r>
              <a:rPr lang="en-US" altLang="zh-CN" sz="2400" dirty="0"/>
              <a:t> = Label(win, image=</a:t>
            </a:r>
            <a:r>
              <a:rPr lang="en-US" altLang="zh-CN" sz="2400" dirty="0" err="1"/>
              <a:t>img1</a:t>
            </a:r>
            <a:r>
              <a:rPr lang="en-US" altLang="zh-CN" sz="2400" dirty="0"/>
              <a:t>)     # </a:t>
            </a:r>
            <a:r>
              <a:rPr lang="zh-CN" altLang="zh-CN" sz="2400" dirty="0"/>
              <a:t>显示原图</a:t>
            </a:r>
          </a:p>
          <a:p>
            <a:pPr marL="400050" lvl="1" indent="0">
              <a:buNone/>
            </a:pP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imgshow</a:t>
            </a:r>
            <a:r>
              <a:rPr lang="en-US" altLang="zh-CN" sz="2400" dirty="0"/>
              <a:t>():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img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photo.filter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ImageFilter.EDGE_ENHANCE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img2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ImageTk.PhotoImage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)  # </a:t>
            </a:r>
            <a:r>
              <a:rPr lang="zh-CN" altLang="zh-CN" sz="2400" dirty="0"/>
              <a:t>获取图片像素 </a:t>
            </a:r>
          </a:p>
          <a:p>
            <a:pPr marL="40005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label_2</a:t>
            </a:r>
            <a:r>
              <a:rPr lang="en-US" altLang="zh-CN" sz="2400" dirty="0"/>
              <a:t> = Label(win, image=</a:t>
            </a:r>
            <a:r>
              <a:rPr lang="en-US" altLang="zh-CN" sz="2400" dirty="0" err="1"/>
              <a:t>img2</a:t>
            </a:r>
            <a:r>
              <a:rPr lang="en-US" altLang="zh-CN" sz="2400" dirty="0"/>
              <a:t>).grid(row=1, column=1)  # </a:t>
            </a:r>
            <a:r>
              <a:rPr lang="zh-CN" altLang="zh-CN" sz="2400" dirty="0"/>
              <a:t>显示增强后的图</a:t>
            </a:r>
          </a:p>
          <a:p>
            <a:pPr marL="40005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label_2.image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img2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button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tkinter.Button</a:t>
            </a:r>
            <a:r>
              <a:rPr lang="en-US" altLang="zh-CN" sz="2400" dirty="0"/>
              <a:t>(win, text='</a:t>
            </a:r>
            <a:r>
              <a:rPr lang="zh-CN" altLang="zh-CN" sz="2400" dirty="0"/>
              <a:t>增强图像处理</a:t>
            </a:r>
            <a:r>
              <a:rPr lang="en-US" altLang="zh-CN" sz="2400" dirty="0"/>
              <a:t> ',command=</a:t>
            </a:r>
            <a:r>
              <a:rPr lang="en-US" altLang="zh-CN" sz="2400" dirty="0" err="1"/>
              <a:t>imgshow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err="1" smtClean="0"/>
              <a:t>button.grid</a:t>
            </a:r>
            <a:r>
              <a:rPr lang="en-US" altLang="zh-CN" sz="2400" dirty="0" smtClean="0"/>
              <a:t>(row=0</a:t>
            </a:r>
            <a:r>
              <a:rPr lang="en-US" altLang="zh-CN" sz="2400" dirty="0"/>
              <a:t>, column=0, </a:t>
            </a:r>
            <a:r>
              <a:rPr lang="en-US" altLang="zh-CN" sz="2400" dirty="0" err="1"/>
              <a:t>columnspan</a:t>
            </a:r>
            <a:r>
              <a:rPr lang="en-US" altLang="zh-CN" sz="2400" dirty="0"/>
              <a:t>=2)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label_1.grid</a:t>
            </a:r>
            <a:r>
              <a:rPr lang="en-US" altLang="zh-CN" sz="2400" dirty="0"/>
              <a:t>(row=1, column=0) 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win.mainloop</a:t>
            </a:r>
            <a:r>
              <a:rPr lang="en-US" altLang="zh-CN" sz="2400" dirty="0"/>
              <a:t>()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37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400" dirty="0"/>
              <a:t>运行程序结果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772816"/>
            <a:ext cx="590465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5.3 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案例</a:t>
            </a:r>
            <a:r>
              <a:rPr lang="zh-CN" altLang="zh-CN" b="1" dirty="0"/>
              <a:t>精选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5-8</a:t>
            </a:r>
            <a:r>
              <a:rPr lang="zh-CN" altLang="zh-CN" sz="2800" dirty="0"/>
              <a:t>】动画效果的签名。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700808"/>
            <a:ext cx="4320480" cy="273630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5414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5-9</a:t>
            </a:r>
            <a:r>
              <a:rPr lang="zh-CN" altLang="zh-CN" sz="2800" dirty="0"/>
              <a:t>】绘制一个指针式时钟。</a:t>
            </a:r>
            <a:r>
              <a:rPr lang="en-US" altLang="zh-CN" sz="2800" dirty="0"/>
              <a:t>   </a:t>
            </a:r>
            <a:r>
              <a:rPr lang="en-US" altLang="zh-CN" sz="2800" b="1" dirty="0"/>
              <a:t> </a:t>
            </a:r>
            <a:endParaRPr lang="zh-CN" altLang="zh-CN" sz="28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3175" y="1896269"/>
            <a:ext cx="4057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5-10</a:t>
            </a:r>
            <a:r>
              <a:rPr lang="zh-CN" altLang="zh-CN" sz="2800" dirty="0"/>
              <a:t>】用方向键移动小矩形块。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marL="400050" lvl="1" indent="0">
              <a:buNone/>
            </a:pPr>
            <a:r>
              <a:rPr lang="en-US" altLang="zh-CN" sz="4400" dirty="0"/>
              <a:t>import time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from </a:t>
            </a:r>
            <a:r>
              <a:rPr lang="en-US" altLang="zh-CN" sz="4400" dirty="0" err="1"/>
              <a:t>tkinter</a:t>
            </a:r>
            <a:r>
              <a:rPr lang="en-US" altLang="zh-CN" sz="4400" dirty="0"/>
              <a:t> import *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 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x = 50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y = 50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 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# </a:t>
            </a:r>
            <a:r>
              <a:rPr lang="zh-CN" altLang="zh-CN" sz="4400" dirty="0"/>
              <a:t>（</a:t>
            </a:r>
            <a:r>
              <a:rPr lang="en-US" altLang="zh-CN" sz="4400" dirty="0"/>
              <a:t>1</a:t>
            </a:r>
            <a:r>
              <a:rPr lang="zh-CN" altLang="zh-CN" sz="4400" dirty="0"/>
              <a:t>）定义窗口</a:t>
            </a:r>
          </a:p>
          <a:p>
            <a:pPr marL="400050" lvl="1" indent="0">
              <a:buNone/>
            </a:pPr>
            <a:r>
              <a:rPr lang="en-US" altLang="zh-CN" sz="4400" dirty="0"/>
              <a:t>win = </a:t>
            </a:r>
            <a:r>
              <a:rPr lang="en-US" altLang="zh-CN" sz="4400" dirty="0" err="1"/>
              <a:t>Tk</a:t>
            </a:r>
            <a:r>
              <a:rPr lang="en-US" altLang="zh-CN" sz="4400" dirty="0"/>
              <a:t>()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 err="1"/>
              <a:t>win.title</a:t>
            </a:r>
            <a:r>
              <a:rPr lang="en-US" altLang="zh-CN" sz="4400" dirty="0"/>
              <a:t>("</a:t>
            </a:r>
            <a:r>
              <a:rPr lang="zh-CN" altLang="zh-CN" sz="4400" dirty="0"/>
              <a:t>移动小矩形块</a:t>
            </a:r>
            <a:r>
              <a:rPr lang="en-US" altLang="zh-CN" sz="4400" dirty="0"/>
              <a:t>")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# </a:t>
            </a:r>
            <a:r>
              <a:rPr lang="zh-CN" altLang="zh-CN" sz="4400" dirty="0"/>
              <a:t>（</a:t>
            </a:r>
            <a:r>
              <a:rPr lang="en-US" altLang="zh-CN" sz="4400" dirty="0"/>
              <a:t>2</a:t>
            </a:r>
            <a:r>
              <a:rPr lang="zh-CN" altLang="zh-CN" sz="4400" dirty="0"/>
              <a:t>）定义画布</a:t>
            </a:r>
          </a:p>
          <a:p>
            <a:pPr marL="400050" lvl="1" indent="0">
              <a:buNone/>
            </a:pPr>
            <a:r>
              <a:rPr lang="en-US" altLang="zh-CN" sz="4400" dirty="0"/>
              <a:t>canvas = Canvas(win, width = 400, height = 400) 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 err="1"/>
              <a:t>canvas.pack</a:t>
            </a:r>
            <a:r>
              <a:rPr lang="en-US" altLang="zh-CN" sz="4400" dirty="0"/>
              <a:t>() # </a:t>
            </a:r>
            <a:r>
              <a:rPr lang="zh-CN" altLang="zh-CN" sz="4400" dirty="0"/>
              <a:t>显示画布</a:t>
            </a:r>
          </a:p>
          <a:p>
            <a:pPr marL="400050" lvl="1" indent="0">
              <a:buNone/>
            </a:pPr>
            <a:r>
              <a:rPr lang="en-US" altLang="zh-CN" sz="4400" dirty="0"/>
              <a:t> 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# </a:t>
            </a:r>
            <a:r>
              <a:rPr lang="zh-CN" altLang="zh-CN" sz="4400" dirty="0"/>
              <a:t>（</a:t>
            </a:r>
            <a:r>
              <a:rPr lang="en-US" altLang="zh-CN" sz="4400" dirty="0"/>
              <a:t>3</a:t>
            </a:r>
            <a:r>
              <a:rPr lang="zh-CN" altLang="zh-CN" sz="4400" dirty="0"/>
              <a:t>）定义矩形块</a:t>
            </a:r>
          </a:p>
          <a:p>
            <a:pPr marL="400050" lvl="1" indent="0">
              <a:buNone/>
            </a:pPr>
            <a:r>
              <a:rPr lang="en-US" altLang="zh-CN" sz="4400" dirty="0" err="1"/>
              <a:t>rect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canvas.create_rectangle</a:t>
            </a:r>
            <a:r>
              <a:rPr lang="en-US" altLang="zh-CN" sz="4400" dirty="0"/>
              <a:t>(x, y, </a:t>
            </a:r>
            <a:r>
              <a:rPr lang="en-US" altLang="zh-CN" sz="4400" dirty="0" err="1"/>
              <a:t>x+30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y+30</a:t>
            </a:r>
            <a:r>
              <a:rPr lang="en-US" altLang="zh-CN" sz="4400" dirty="0"/>
              <a:t>, fill='red') </a:t>
            </a:r>
            <a:endParaRPr lang="zh-CN" altLang="zh-CN" sz="4400" dirty="0"/>
          </a:p>
          <a:p>
            <a:pPr marL="400050" lvl="1" indent="0">
              <a:buNone/>
            </a:pPr>
            <a:r>
              <a:rPr lang="en-US" altLang="zh-CN" sz="4400" dirty="0"/>
              <a:t>print(</a:t>
            </a:r>
            <a:r>
              <a:rPr lang="en-US" altLang="zh-CN" sz="4400" dirty="0" err="1"/>
              <a:t>rect</a:t>
            </a:r>
            <a:r>
              <a:rPr lang="en-US" altLang="zh-CN" sz="4400" dirty="0" smtClean="0"/>
              <a:t>)</a:t>
            </a:r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374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300" dirty="0"/>
              <a:t># </a:t>
            </a:r>
            <a:r>
              <a:rPr lang="zh-CN" altLang="zh-CN" sz="3300" dirty="0"/>
              <a:t>（</a:t>
            </a:r>
            <a:r>
              <a:rPr lang="en-US" altLang="zh-CN" sz="3300" dirty="0"/>
              <a:t>4</a:t>
            </a:r>
            <a:r>
              <a:rPr lang="zh-CN" altLang="zh-CN" sz="3300" dirty="0"/>
              <a:t>）定义移动小矩形的函数</a:t>
            </a:r>
          </a:p>
          <a:p>
            <a:pPr marL="0" indent="0">
              <a:buNone/>
            </a:pPr>
            <a:r>
              <a:rPr lang="en-US" altLang="zh-CN" sz="3300" dirty="0" err="1"/>
              <a:t>def</a:t>
            </a:r>
            <a:r>
              <a:rPr lang="en-US" altLang="zh-CN" sz="3300" dirty="0"/>
              <a:t> </a:t>
            </a:r>
            <a:r>
              <a:rPr lang="en-US" altLang="zh-CN" sz="3300" dirty="0" err="1"/>
              <a:t>moveRect</a:t>
            </a:r>
            <a:r>
              <a:rPr lang="en-US" altLang="zh-CN" sz="3300" dirty="0"/>
              <a:t>(event):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if </a:t>
            </a:r>
            <a:r>
              <a:rPr lang="en-US" altLang="zh-CN" sz="3300" dirty="0" err="1"/>
              <a:t>event.keysym</a:t>
            </a:r>
            <a:r>
              <a:rPr lang="en-US" altLang="zh-CN" sz="3300" dirty="0"/>
              <a:t> == 'Up':  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    </a:t>
            </a:r>
            <a:r>
              <a:rPr lang="en-US" altLang="zh-CN" sz="3300" dirty="0" err="1"/>
              <a:t>canvas.move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rect</a:t>
            </a:r>
            <a:r>
              <a:rPr lang="en-US" altLang="zh-CN" sz="3300" dirty="0"/>
              <a:t>, 0, -3)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Keysym</a:t>
            </a:r>
            <a:r>
              <a:rPr lang="en-US" altLang="zh-CN" sz="3300" dirty="0"/>
              <a:t> == </a:t>
            </a:r>
            <a:r>
              <a:rPr lang="zh-CN" altLang="zh-CN" sz="3300" dirty="0"/>
              <a:t>键值（方向键）</a:t>
            </a:r>
          </a:p>
          <a:p>
            <a:pPr marL="0" indent="0">
              <a:buNone/>
            </a:pPr>
            <a:r>
              <a:rPr lang="en-US" altLang="zh-CN" sz="3300" dirty="0"/>
              <a:t>move(</a:t>
            </a:r>
            <a:r>
              <a:rPr lang="zh-CN" altLang="zh-CN" sz="3300" dirty="0"/>
              <a:t>组件，</a:t>
            </a:r>
            <a:r>
              <a:rPr lang="en-US" altLang="zh-CN" sz="3300" dirty="0"/>
              <a:t>x</a:t>
            </a:r>
            <a:r>
              <a:rPr lang="zh-CN" altLang="zh-CN" sz="3300" dirty="0"/>
              <a:t>坐标增量，</a:t>
            </a:r>
            <a:r>
              <a:rPr lang="en-US" altLang="zh-CN" sz="3300" dirty="0"/>
              <a:t>y</a:t>
            </a:r>
            <a:r>
              <a:rPr lang="zh-CN" altLang="zh-CN" sz="3300" dirty="0"/>
              <a:t>坐标增量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en-US" altLang="zh-CN" sz="3300" dirty="0" err="1"/>
              <a:t>elif</a:t>
            </a:r>
            <a:r>
              <a:rPr lang="en-US" altLang="zh-CN" sz="3300" dirty="0"/>
              <a:t> </a:t>
            </a:r>
            <a:r>
              <a:rPr lang="en-US" altLang="zh-CN" sz="3300" dirty="0" err="1"/>
              <a:t>event.keysym</a:t>
            </a:r>
            <a:r>
              <a:rPr lang="en-US" altLang="zh-CN" sz="3300" dirty="0"/>
              <a:t> == 'Down':        </a:t>
            </a:r>
            <a:endParaRPr lang="en-US" altLang="zh-CN" sz="3300" dirty="0" smtClean="0"/>
          </a:p>
          <a:p>
            <a:pPr marL="0" indent="0">
              <a:buNone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     </a:t>
            </a:r>
            <a:r>
              <a:rPr lang="en-US" altLang="zh-CN" sz="3300" dirty="0" err="1"/>
              <a:t>canvas.move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rect</a:t>
            </a:r>
            <a:r>
              <a:rPr lang="en-US" altLang="zh-CN" sz="3300" dirty="0"/>
              <a:t>, 0, +3) 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en-US" altLang="zh-CN" sz="3300" dirty="0" err="1"/>
              <a:t>elif</a:t>
            </a:r>
            <a:r>
              <a:rPr lang="en-US" altLang="zh-CN" sz="3300" dirty="0"/>
              <a:t> </a:t>
            </a:r>
            <a:r>
              <a:rPr lang="en-US" altLang="zh-CN" sz="3300" dirty="0" err="1"/>
              <a:t>event.keysym</a:t>
            </a:r>
            <a:r>
              <a:rPr lang="en-US" altLang="zh-CN" sz="3300" dirty="0"/>
              <a:t> == 'Left':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    </a:t>
            </a:r>
            <a:r>
              <a:rPr lang="en-US" altLang="zh-CN" sz="3300" dirty="0" err="1"/>
              <a:t>canvas.move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rect</a:t>
            </a:r>
            <a:r>
              <a:rPr lang="en-US" altLang="zh-CN" sz="3300" dirty="0"/>
              <a:t>, -3, 0)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en-US" altLang="zh-CN" sz="3300" dirty="0" err="1"/>
              <a:t>elif</a:t>
            </a:r>
            <a:r>
              <a:rPr lang="en-US" altLang="zh-CN" sz="3300" dirty="0"/>
              <a:t> </a:t>
            </a:r>
            <a:r>
              <a:rPr lang="en-US" altLang="zh-CN" sz="3300" dirty="0" err="1"/>
              <a:t>event.keysym</a:t>
            </a:r>
            <a:r>
              <a:rPr lang="en-US" altLang="zh-CN" sz="3300" dirty="0"/>
              <a:t> == 'Right':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    </a:t>
            </a:r>
            <a:r>
              <a:rPr lang="en-US" altLang="zh-CN" sz="3300" dirty="0" err="1"/>
              <a:t>canvas.move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rect</a:t>
            </a:r>
            <a:r>
              <a:rPr lang="en-US" altLang="zh-CN" sz="3300" dirty="0"/>
              <a:t>, 3, 0) 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en-US" altLang="zh-CN" sz="3300" dirty="0" err="1"/>
              <a:t>win.update</a:t>
            </a:r>
            <a:r>
              <a:rPr lang="en-US" altLang="zh-CN" sz="3300" dirty="0"/>
              <a:t>()            # </a:t>
            </a:r>
            <a:r>
              <a:rPr lang="zh-CN" altLang="zh-CN" sz="3300" dirty="0"/>
              <a:t>界面刷新</a:t>
            </a:r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en-US" altLang="zh-CN" sz="3300" dirty="0" err="1"/>
              <a:t>time.sleep</a:t>
            </a:r>
            <a:r>
              <a:rPr lang="en-US" altLang="zh-CN" sz="3300" dirty="0"/>
              <a:t>(0.05)        # </a:t>
            </a:r>
            <a:r>
              <a:rPr lang="zh-CN" altLang="zh-CN" sz="3300" dirty="0"/>
              <a:t>休眠</a:t>
            </a:r>
          </a:p>
          <a:p>
            <a:pPr marL="0" indent="0">
              <a:buNone/>
            </a:pPr>
            <a:r>
              <a:rPr lang="en-US" altLang="zh-CN" sz="3300" dirty="0"/>
              <a:t> 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# </a:t>
            </a:r>
            <a:r>
              <a:rPr lang="zh-CN" altLang="zh-CN" sz="3300" dirty="0"/>
              <a:t>（</a:t>
            </a:r>
            <a:r>
              <a:rPr lang="en-US" altLang="zh-CN" sz="3300" dirty="0"/>
              <a:t>5</a:t>
            </a:r>
            <a:r>
              <a:rPr lang="zh-CN" altLang="zh-CN" sz="3300" dirty="0"/>
              <a:t>）绑定方向键</a:t>
            </a:r>
          </a:p>
          <a:p>
            <a:pPr marL="0" indent="0">
              <a:buNone/>
            </a:pPr>
            <a:r>
              <a:rPr lang="en-US" altLang="zh-CN" sz="3300" dirty="0" err="1"/>
              <a:t>canvas.bind_all</a:t>
            </a:r>
            <a:r>
              <a:rPr lang="en-US" altLang="zh-CN" sz="3300" dirty="0"/>
              <a:t>('&lt;</a:t>
            </a:r>
            <a:r>
              <a:rPr lang="en-US" altLang="zh-CN" sz="3300" dirty="0" err="1"/>
              <a:t>KeyPress</a:t>
            </a:r>
            <a:r>
              <a:rPr lang="en-US" altLang="zh-CN" sz="3300" dirty="0"/>
              <a:t>-Up&gt;', </a:t>
            </a:r>
            <a:r>
              <a:rPr lang="en-US" altLang="zh-CN" sz="3300" dirty="0" err="1"/>
              <a:t>moveRect</a:t>
            </a:r>
            <a:r>
              <a:rPr lang="en-US" altLang="zh-CN" sz="3300" dirty="0"/>
              <a:t>)        </a:t>
            </a:r>
            <a:endParaRPr lang="zh-CN" altLang="zh-CN" sz="3300" dirty="0"/>
          </a:p>
          <a:p>
            <a:pPr marL="0" indent="0">
              <a:buNone/>
            </a:pPr>
            <a:r>
              <a:rPr lang="zh-CN" altLang="zh-CN" sz="3300" dirty="0"/>
              <a:t>绑定键盘事件</a:t>
            </a:r>
          </a:p>
          <a:p>
            <a:pPr marL="0" indent="0">
              <a:buNone/>
            </a:pPr>
            <a:r>
              <a:rPr lang="en-US" altLang="zh-CN" sz="3300" dirty="0" err="1"/>
              <a:t>canvas.bind_all</a:t>
            </a:r>
            <a:r>
              <a:rPr lang="en-US" altLang="zh-CN" sz="3300" dirty="0"/>
              <a:t>('&lt;</a:t>
            </a:r>
            <a:r>
              <a:rPr lang="en-US" altLang="zh-CN" sz="3300" dirty="0" err="1"/>
              <a:t>KeyPress</a:t>
            </a:r>
            <a:r>
              <a:rPr lang="en-US" altLang="zh-CN" sz="3300" dirty="0"/>
              <a:t>-Down&gt;', </a:t>
            </a:r>
            <a:r>
              <a:rPr lang="en-US" altLang="zh-CN" sz="3300" dirty="0" err="1"/>
              <a:t>moveRect</a:t>
            </a:r>
            <a:r>
              <a:rPr lang="en-US" altLang="zh-CN" sz="3300" dirty="0"/>
              <a:t>)</a:t>
            </a:r>
            <a:r>
              <a:rPr lang="zh-CN" altLang="zh-CN" sz="3300" dirty="0"/>
              <a:t> </a:t>
            </a:r>
            <a:r>
              <a:rPr lang="en-US" altLang="zh-CN" sz="3300" dirty="0" err="1"/>
              <a:t>canvas.bind_all</a:t>
            </a:r>
            <a:r>
              <a:rPr lang="en-US" altLang="zh-CN" sz="3300" dirty="0"/>
              <a:t>('&lt;</a:t>
            </a:r>
            <a:r>
              <a:rPr lang="en-US" altLang="zh-CN" sz="3300" dirty="0" err="1"/>
              <a:t>KeyPress</a:t>
            </a:r>
            <a:r>
              <a:rPr lang="en-US" altLang="zh-CN" sz="3300" dirty="0"/>
              <a:t>-Left&gt;', </a:t>
            </a:r>
            <a:r>
              <a:rPr lang="en-US" altLang="zh-CN" sz="3300" dirty="0" err="1"/>
              <a:t>moveRect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canvas.bind_all</a:t>
            </a:r>
            <a:r>
              <a:rPr lang="en-US" altLang="zh-CN" sz="3300" dirty="0"/>
              <a:t>('&lt;</a:t>
            </a:r>
            <a:r>
              <a:rPr lang="en-US" altLang="zh-CN" sz="3300" dirty="0" err="1"/>
              <a:t>KeyPress</a:t>
            </a:r>
            <a:r>
              <a:rPr lang="en-US" altLang="zh-CN" sz="3300" dirty="0"/>
              <a:t>-Right&gt;', </a:t>
            </a:r>
            <a:r>
              <a:rPr lang="en-US" altLang="zh-CN" sz="3300" dirty="0" err="1"/>
              <a:t>moveRect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 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win.mainloop</a:t>
            </a:r>
            <a:r>
              <a:rPr lang="en-US" altLang="zh-CN" sz="3300" dirty="0" smtClean="0"/>
              <a:t>()</a:t>
            </a:r>
            <a:endParaRPr lang="zh-CN" altLang="zh-CN" sz="33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33271"/>
            <a:ext cx="3687763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5-11</a:t>
            </a:r>
            <a:r>
              <a:rPr lang="zh-CN" altLang="zh-CN" sz="2800" dirty="0"/>
              <a:t>】设计一个小球遇到窗体边缘或挡板则弹回来的动画程序。 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8425" y="2077244"/>
            <a:ext cx="3867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5.1.1  </a:t>
            </a:r>
            <a:r>
              <a:rPr lang="zh-CN" altLang="zh-CN" b="1" dirty="0"/>
              <a:t>用画布组件绘图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创建画布对象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zh-CN" altLang="zh-CN" sz="2400" dirty="0" smtClean="0"/>
              <a:t>创建</a:t>
            </a:r>
            <a:r>
              <a:rPr lang="zh-CN" altLang="zh-CN" sz="2400" dirty="0"/>
              <a:t>画布对象的基本语法形式如下：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    w </a:t>
            </a:r>
            <a:r>
              <a:rPr lang="en-US" altLang="zh-CN" sz="2800" dirty="0"/>
              <a:t>= Canvas (master, option=value, ... 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zh-CN" altLang="zh-CN" sz="2400" dirty="0" smtClean="0"/>
              <a:t>其中</a:t>
            </a:r>
            <a:r>
              <a:rPr lang="zh-CN" altLang="zh-CN" sz="2400" dirty="0"/>
              <a:t>参数</a:t>
            </a:r>
            <a:r>
              <a:rPr lang="en-US" altLang="zh-CN" sz="2400" dirty="0"/>
              <a:t>: 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master:  </a:t>
            </a:r>
            <a:r>
              <a:rPr lang="zh-CN" altLang="zh-CN" sz="2400" dirty="0"/>
              <a:t>代表父窗口。 </a:t>
            </a:r>
          </a:p>
          <a:p>
            <a:pPr marL="0" indent="0">
              <a:buNone/>
            </a:pPr>
            <a:r>
              <a:rPr lang="en-US" altLang="zh-CN" sz="2400" dirty="0"/>
              <a:t>options: </a:t>
            </a:r>
            <a:r>
              <a:rPr lang="zh-CN" altLang="zh-CN" sz="2400" dirty="0"/>
              <a:t>为属性参数</a:t>
            </a:r>
            <a:r>
              <a:rPr lang="en-US" altLang="zh-CN" sz="2400" dirty="0"/>
              <a:t>,</a:t>
            </a:r>
            <a:r>
              <a:rPr lang="zh-CN" altLang="zh-CN" sz="2400" dirty="0"/>
              <a:t>其意义如</a:t>
            </a:r>
            <a:r>
              <a:rPr lang="zh-CN" altLang="zh-CN" sz="2400" dirty="0" smtClean="0"/>
              <a:t>表所</a:t>
            </a:r>
            <a:r>
              <a:rPr lang="zh-CN" altLang="zh-CN" sz="2400" dirty="0"/>
              <a:t>示。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4167188"/>
            <a:ext cx="4970601" cy="192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5-12</a:t>
            </a:r>
            <a:r>
              <a:rPr lang="zh-CN" altLang="zh-CN" sz="2800" dirty="0"/>
              <a:t>】应用图像处理技术，编写一个简易图像处理器。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为了实现更多的图像处理功能</a:t>
            </a:r>
            <a:r>
              <a:rPr lang="zh-CN" altLang="zh-CN" sz="2400" dirty="0" smtClean="0"/>
              <a:t>，安装</a:t>
            </a:r>
            <a:r>
              <a:rPr lang="zh-CN" altLang="zh-CN" sz="2400" dirty="0"/>
              <a:t>一个</a:t>
            </a:r>
            <a:r>
              <a:rPr lang="en-US" altLang="zh-CN" sz="2400" dirty="0"/>
              <a:t>Python</a:t>
            </a:r>
            <a:r>
              <a:rPr lang="zh-CN" altLang="zh-CN" sz="2400" dirty="0"/>
              <a:t>系统专业绘图库模块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。通过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，开发者可以仅需要几行代码，便可以很方便地进行图像处理，也可以生成绘图，直方图，功率谱，条形图，散点图等。</a:t>
            </a:r>
          </a:p>
          <a:p>
            <a:pPr marL="0" indent="0">
              <a:buNone/>
            </a:pPr>
            <a:r>
              <a:rPr lang="zh-CN" altLang="zh-CN" sz="2400" dirty="0"/>
              <a:t>可以用</a:t>
            </a:r>
            <a:r>
              <a:rPr lang="en-US" altLang="zh-CN" sz="2400" dirty="0"/>
              <a:t>pip</a:t>
            </a:r>
            <a:r>
              <a:rPr lang="zh-CN" altLang="zh-CN" sz="2400" dirty="0"/>
              <a:t>安装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模块，其安装命令如下：</a:t>
            </a:r>
          </a:p>
          <a:p>
            <a:pPr marL="0" indent="0">
              <a:buNone/>
            </a:pPr>
            <a:r>
              <a:rPr lang="en-US" altLang="zh-CN" sz="2800" dirty="0" smtClean="0"/>
              <a:t>      pip </a:t>
            </a:r>
            <a:r>
              <a:rPr lang="en-US" altLang="zh-CN" sz="2800" dirty="0"/>
              <a:t>install </a:t>
            </a:r>
            <a:r>
              <a:rPr lang="en-US" altLang="zh-CN" sz="2800" dirty="0" err="1"/>
              <a:t>matplotlib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程序运行结果：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5373216"/>
            <a:ext cx="3448050" cy="114300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52364"/>
            <a:ext cx="3980062" cy="339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5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</a:t>
            </a:r>
            <a:r>
              <a:rPr lang="en-US" altLang="zh-CN" sz="2400" dirty="0"/>
              <a:t>5-13</a:t>
            </a:r>
            <a:r>
              <a:rPr lang="zh-CN" altLang="zh-CN" sz="2400" dirty="0"/>
              <a:t>】应用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模块绘制指数曲线。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）首先用</a:t>
            </a:r>
            <a:r>
              <a:rPr lang="en-US" altLang="zh-CN" sz="2000" dirty="0" err="1"/>
              <a:t>arange</a:t>
            </a:r>
            <a:r>
              <a:rPr lang="zh-CN" altLang="zh-CN" sz="2000" dirty="0"/>
              <a:t>（）函数生成一个等差数列的数组。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arange</a:t>
            </a:r>
            <a:r>
              <a:rPr lang="zh-CN" altLang="zh-CN" sz="2000" dirty="0"/>
              <a:t>（）函数的一般格式为：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arange</a:t>
            </a:r>
            <a:r>
              <a:rPr lang="zh-CN" altLang="zh-CN" sz="2000" dirty="0"/>
              <a:t>（初值， 终值， 等差值）</a:t>
            </a:r>
          </a:p>
          <a:p>
            <a:pPr marL="0" indent="0">
              <a:buNone/>
            </a:pPr>
            <a:r>
              <a:rPr lang="zh-CN" altLang="zh-CN" sz="2000" dirty="0"/>
              <a:t>例如，函数</a:t>
            </a:r>
            <a:r>
              <a:rPr lang="en-US" altLang="zh-CN" sz="2000" dirty="0" err="1"/>
              <a:t>arange</a:t>
            </a:r>
            <a:r>
              <a:rPr lang="zh-CN" altLang="zh-CN" sz="2000" dirty="0"/>
              <a:t>（</a:t>
            </a:r>
            <a:r>
              <a:rPr lang="en-US" altLang="zh-CN" sz="2000" dirty="0"/>
              <a:t>0</a:t>
            </a:r>
            <a:r>
              <a:rPr lang="zh-CN" altLang="zh-CN" sz="2000" dirty="0"/>
              <a:t>，</a:t>
            </a:r>
            <a:r>
              <a:rPr lang="en-US" altLang="zh-CN" sz="2000" dirty="0"/>
              <a:t> 10</a:t>
            </a:r>
            <a:r>
              <a:rPr lang="zh-CN" altLang="zh-CN" sz="2000" dirty="0"/>
              <a:t>，</a:t>
            </a:r>
            <a:r>
              <a:rPr lang="en-US" altLang="zh-CN" sz="2000" dirty="0"/>
              <a:t> 2</a:t>
            </a:r>
            <a:r>
              <a:rPr lang="zh-CN" altLang="zh-CN" sz="2000" dirty="0"/>
              <a:t>）所创建的等差数列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[2, 4, 6, 8]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）应用</a:t>
            </a:r>
            <a:r>
              <a:rPr lang="en-US" altLang="zh-CN" sz="2000" dirty="0" err="1"/>
              <a:t>matplotlib</a:t>
            </a:r>
            <a:r>
              <a:rPr lang="zh-CN" altLang="zh-CN" sz="2000" dirty="0"/>
              <a:t>模块</a:t>
            </a:r>
            <a:r>
              <a:rPr lang="en-US" altLang="zh-CN" sz="2000" dirty="0" err="1"/>
              <a:t>plt</a:t>
            </a:r>
            <a:r>
              <a:rPr lang="zh-CN" altLang="zh-CN" sz="2000" dirty="0"/>
              <a:t>类的</a:t>
            </a:r>
            <a:r>
              <a:rPr lang="en-US" altLang="zh-CN" sz="2000" dirty="0"/>
              <a:t>plot()</a:t>
            </a:r>
            <a:r>
              <a:rPr lang="zh-CN" altLang="zh-CN" sz="2000" dirty="0"/>
              <a:t>方法绘制指数曲线图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编写</a:t>
            </a:r>
            <a:r>
              <a:rPr lang="zh-CN" altLang="zh-CN" sz="2400" dirty="0"/>
              <a:t>程序代码如下：</a:t>
            </a:r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 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t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(0, 5, 0.2)  # </a:t>
            </a:r>
            <a:r>
              <a:rPr lang="zh-CN" altLang="zh-CN" sz="2400" dirty="0"/>
              <a:t>生成等差数列，其中等差值为</a:t>
            </a:r>
            <a:r>
              <a:rPr lang="en-US" altLang="zh-CN" sz="2400" dirty="0"/>
              <a:t>0.2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(t, t, 'r--', t, t**2, '</a:t>
            </a:r>
            <a:r>
              <a:rPr lang="en-US" altLang="zh-CN" sz="2400" dirty="0" err="1"/>
              <a:t>bs</a:t>
            </a:r>
            <a:r>
              <a:rPr lang="en-US" altLang="zh-CN" sz="2400" dirty="0"/>
              <a:t>', t, t**3, 'g^')  # </a:t>
            </a:r>
            <a:r>
              <a:rPr lang="zh-CN" altLang="zh-CN" sz="2400" dirty="0"/>
              <a:t>绘制指数曲线</a:t>
            </a:r>
          </a:p>
          <a:p>
            <a:pPr marL="400050" lvl="1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54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556792"/>
            <a:ext cx="518457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en-US" altLang="zh-CN" sz="3100" b="1" dirty="0"/>
              <a:t>2. </a:t>
            </a:r>
            <a:r>
              <a:rPr lang="zh-CN" altLang="zh-CN" sz="3100" b="1" dirty="0"/>
              <a:t>图形的绘制</a:t>
            </a:r>
            <a:r>
              <a:rPr lang="zh-CN" altLang="zh-CN" sz="3100" b="1" dirty="0" smtClean="0"/>
              <a:t>方法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9767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5-1</a:t>
            </a:r>
            <a:r>
              <a:rPr lang="zh-CN" altLang="zh-CN" sz="2800" dirty="0"/>
              <a:t>】绘制几何图形示例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08720"/>
            <a:ext cx="74718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48018"/>
            <a:ext cx="24257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5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5-2</a:t>
            </a:r>
            <a:r>
              <a:rPr lang="zh-CN" altLang="zh-CN" sz="2800" dirty="0"/>
              <a:t>】绘制笑脸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052736"/>
            <a:ext cx="681306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77072"/>
            <a:ext cx="2457450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1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5-3</a:t>
            </a:r>
            <a:r>
              <a:rPr lang="zh-CN" altLang="zh-CN" sz="2800" dirty="0"/>
              <a:t>】显示图像示例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66684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508104" y="4509120"/>
            <a:ext cx="1685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5.1.2 </a:t>
            </a:r>
            <a:r>
              <a:rPr lang="zh-CN" altLang="zh-CN" sz="3200" b="1" dirty="0"/>
              <a:t>用</a:t>
            </a:r>
            <a:r>
              <a:rPr lang="en-US" altLang="zh-CN" sz="3200" b="1" dirty="0"/>
              <a:t>turtle</a:t>
            </a:r>
            <a:r>
              <a:rPr lang="zh-CN" altLang="zh-CN" sz="3200" b="1" dirty="0"/>
              <a:t>模块</a:t>
            </a:r>
            <a:r>
              <a:rPr lang="zh-CN" altLang="zh-CN" sz="3200" b="1" dirty="0" smtClean="0"/>
              <a:t>绘图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turtle</a:t>
            </a:r>
            <a:r>
              <a:rPr lang="zh-CN" altLang="zh-CN" sz="2400" dirty="0"/>
              <a:t>模块是</a:t>
            </a:r>
            <a:r>
              <a:rPr lang="en-US" altLang="zh-CN" sz="2400" dirty="0"/>
              <a:t>Python</a:t>
            </a:r>
            <a:r>
              <a:rPr lang="zh-CN" altLang="zh-CN" sz="2400" dirty="0"/>
              <a:t>中的一个简单绘图工具，用它绘图非常方便。使用</a:t>
            </a:r>
            <a:r>
              <a:rPr lang="en-US" altLang="zh-CN" sz="2400" dirty="0"/>
              <a:t>turtle</a:t>
            </a:r>
            <a:r>
              <a:rPr lang="zh-CN" altLang="zh-CN" sz="2400" dirty="0"/>
              <a:t>绘制图形时，它会显示出一个箭头（又称为“海龟”），该箭头在一个横轴为</a:t>
            </a:r>
            <a:r>
              <a:rPr lang="en-US" altLang="zh-CN" sz="2400" dirty="0"/>
              <a:t>x</a:t>
            </a:r>
            <a:r>
              <a:rPr lang="zh-CN" altLang="zh-CN" sz="2400" dirty="0"/>
              <a:t>、纵轴为</a:t>
            </a:r>
            <a:r>
              <a:rPr lang="en-US" altLang="zh-CN" sz="2400" dirty="0"/>
              <a:t>y</a:t>
            </a:r>
            <a:r>
              <a:rPr lang="zh-CN" altLang="zh-CN" sz="2400" dirty="0"/>
              <a:t>的坐标系中，从原点</a:t>
            </a:r>
            <a:r>
              <a:rPr lang="en-US" altLang="zh-CN" sz="2400" dirty="0"/>
              <a:t>(0, 0)</a:t>
            </a:r>
            <a:r>
              <a:rPr lang="zh-CN" altLang="zh-CN" sz="2400" dirty="0"/>
              <a:t>位置开始，按照所绘图形的轨迹绘制出图形。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1. turtle</a:t>
            </a:r>
            <a:r>
              <a:rPr lang="zh-CN" altLang="zh-CN" sz="2400" dirty="0"/>
              <a:t>模块的画布</a:t>
            </a:r>
            <a:r>
              <a:rPr lang="en-US" altLang="zh-CN" sz="2400" dirty="0"/>
              <a:t>Canvas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画布</a:t>
            </a:r>
            <a:r>
              <a:rPr lang="en-US" altLang="zh-CN" sz="2400" dirty="0"/>
              <a:t>Canvas</a:t>
            </a:r>
            <a:r>
              <a:rPr lang="zh-CN" altLang="zh-CN" sz="2400" dirty="0"/>
              <a:t>是</a:t>
            </a:r>
            <a:r>
              <a:rPr lang="en-US" altLang="zh-CN" sz="2400" dirty="0"/>
              <a:t>turtle</a:t>
            </a:r>
            <a:r>
              <a:rPr lang="zh-CN" altLang="zh-CN" sz="2400" dirty="0"/>
              <a:t>用于绘图区域，可以设置它的大小和初始位置。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）设置画布大小</a:t>
            </a:r>
          </a:p>
          <a:p>
            <a:pPr marL="0" indent="0">
              <a:buNone/>
            </a:pPr>
            <a:r>
              <a:rPr lang="en-US" altLang="zh-CN" sz="2400" dirty="0" err="1"/>
              <a:t>turtle.screensize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canvwidth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None,canvheight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None,bg</a:t>
            </a:r>
            <a:r>
              <a:rPr lang="en-US" altLang="zh-CN" sz="2400" dirty="0"/>
              <a:t>=None)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其中参数</a:t>
            </a:r>
            <a:r>
              <a:rPr lang="en-US" altLang="zh-CN" sz="2400" dirty="0" err="1"/>
              <a:t>canvwidth</a:t>
            </a:r>
            <a:r>
              <a:rPr lang="zh-CN" altLang="zh-CN" sz="2400" dirty="0"/>
              <a:t>为画布的宽</a:t>
            </a:r>
            <a:r>
              <a:rPr lang="en-US" altLang="zh-CN" sz="2400" dirty="0"/>
              <a:t>(</a:t>
            </a:r>
            <a:r>
              <a:rPr lang="zh-CN" altLang="zh-CN" sz="2400" dirty="0"/>
              <a:t>单位像素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canvheight</a:t>
            </a:r>
            <a:r>
              <a:rPr lang="zh-CN" altLang="zh-CN" sz="2400" dirty="0"/>
              <a:t>为高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bg</a:t>
            </a:r>
            <a:r>
              <a:rPr lang="zh-CN" altLang="zh-CN" sz="2400" dirty="0"/>
              <a:t>为背景颜色。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例如：</a:t>
            </a:r>
          </a:p>
          <a:p>
            <a:pPr marL="0" indent="0">
              <a:buNone/>
            </a:pPr>
            <a:r>
              <a:rPr lang="en-US" altLang="zh-CN" sz="2400" dirty="0" err="1"/>
              <a:t>turtle.screensize</a:t>
            </a:r>
            <a:r>
              <a:rPr lang="en-US" altLang="zh-CN" sz="2400" dirty="0"/>
              <a:t>(800, 600, "green")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当</a:t>
            </a:r>
            <a:r>
              <a:rPr lang="en-US" altLang="zh-CN" sz="2400" dirty="0" err="1"/>
              <a:t>screensize</a:t>
            </a:r>
            <a:r>
              <a:rPr lang="en-US" altLang="zh-CN" sz="2400" dirty="0"/>
              <a:t>()</a:t>
            </a:r>
            <a:r>
              <a:rPr lang="zh-CN" altLang="zh-CN" sz="2400" dirty="0"/>
              <a:t>函数无参数时，则返回一个默认为宽</a:t>
            </a:r>
            <a:r>
              <a:rPr lang="en-US" altLang="zh-CN" sz="2400" dirty="0"/>
              <a:t>400</a:t>
            </a:r>
            <a:r>
              <a:rPr lang="zh-CN" altLang="zh-CN" sz="2400" dirty="0"/>
              <a:t>，高</a:t>
            </a:r>
            <a:r>
              <a:rPr lang="en-US" altLang="zh-CN" sz="2400" dirty="0"/>
              <a:t>300</a:t>
            </a:r>
            <a:r>
              <a:rPr lang="zh-CN" altLang="zh-CN" sz="2400" dirty="0"/>
              <a:t>像素的画布</a:t>
            </a:r>
          </a:p>
          <a:p>
            <a:pPr marL="0" indent="0">
              <a:buNone/>
            </a:pPr>
            <a:r>
              <a:rPr lang="zh-CN" altLang="zh-CN" sz="2400" dirty="0"/>
              <a:t>即：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turtle.screensize</a:t>
            </a:r>
            <a:r>
              <a:rPr lang="en-US" altLang="zh-CN" sz="2400" dirty="0"/>
              <a:t>()        # </a:t>
            </a:r>
            <a:r>
              <a:rPr lang="zh-CN" altLang="zh-CN" sz="2400" dirty="0"/>
              <a:t>返回默认大小</a:t>
            </a:r>
            <a:r>
              <a:rPr lang="en-US" altLang="zh-CN" sz="2400" dirty="0"/>
              <a:t>(400,300)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8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）设置画布初始位置</a:t>
            </a:r>
          </a:p>
          <a:p>
            <a:pPr marL="0" indent="0">
              <a:buNone/>
            </a:pPr>
            <a:r>
              <a:rPr lang="en-US" altLang="zh-CN" sz="2400" dirty="0" err="1"/>
              <a:t>turtle.setup</a:t>
            </a:r>
            <a:r>
              <a:rPr lang="en-US" altLang="zh-CN" sz="2400" dirty="0"/>
              <a:t>(width=</a:t>
            </a:r>
            <a:r>
              <a:rPr lang="en-US" altLang="zh-CN" sz="2400" dirty="0" err="1"/>
              <a:t>0.5,height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0.75,startx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None,starty</a:t>
            </a:r>
            <a:r>
              <a:rPr lang="en-US" altLang="zh-CN" sz="2400" dirty="0"/>
              <a:t>=None)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其中参数：</a:t>
            </a:r>
          </a:p>
          <a:p>
            <a:pPr marL="0" indent="0">
              <a:buNone/>
            </a:pPr>
            <a:r>
              <a:rPr lang="en-US" altLang="zh-CN" sz="2400" dirty="0" err="1"/>
              <a:t>width,height</a:t>
            </a:r>
            <a:r>
              <a:rPr lang="en-US" altLang="zh-CN" sz="2400" dirty="0"/>
              <a:t>: </a:t>
            </a:r>
            <a:r>
              <a:rPr lang="zh-CN" altLang="zh-CN" sz="2400" dirty="0"/>
              <a:t>当宽和高为整数时</a:t>
            </a:r>
            <a:r>
              <a:rPr lang="en-US" altLang="zh-CN" sz="2400" dirty="0"/>
              <a:t>,</a:t>
            </a:r>
            <a:r>
              <a:rPr lang="zh-CN" altLang="zh-CN" sz="2400" dirty="0"/>
              <a:t>表示像素</a:t>
            </a:r>
            <a:r>
              <a:rPr lang="en-US" altLang="zh-CN" sz="2400" dirty="0"/>
              <a:t>;</a:t>
            </a:r>
            <a:r>
              <a:rPr lang="zh-CN" altLang="zh-CN" sz="2400" dirty="0"/>
              <a:t>为小数时</a:t>
            </a:r>
            <a:r>
              <a:rPr lang="en-US" altLang="zh-CN" sz="2400" dirty="0"/>
              <a:t>,</a:t>
            </a:r>
            <a:r>
              <a:rPr lang="zh-CN" altLang="zh-CN" sz="2400" dirty="0"/>
              <a:t>表示占据屏幕的比例；</a:t>
            </a:r>
          </a:p>
          <a:p>
            <a:pPr marL="0" indent="0">
              <a:buNone/>
            </a:pPr>
            <a:r>
              <a:rPr lang="en-US" altLang="zh-CN" sz="2400" dirty="0"/>
              <a:t>(</a:t>
            </a:r>
            <a:r>
              <a:rPr lang="en-US" altLang="zh-CN" sz="2400" dirty="0" err="1"/>
              <a:t>startx,starty</a:t>
            </a:r>
            <a:r>
              <a:rPr lang="en-US" altLang="zh-CN" sz="2400" dirty="0"/>
              <a:t>): </a:t>
            </a:r>
            <a:r>
              <a:rPr lang="zh-CN" altLang="zh-CN" sz="2400" dirty="0"/>
              <a:t>表示矩形窗口左上角顶点的坐标位置</a:t>
            </a:r>
            <a:r>
              <a:rPr lang="en-US" altLang="zh-CN" sz="2400" dirty="0"/>
              <a:t>,</a:t>
            </a:r>
            <a:r>
              <a:rPr lang="zh-CN" altLang="zh-CN" sz="2400" dirty="0"/>
              <a:t>如果为空</a:t>
            </a:r>
            <a:r>
              <a:rPr lang="en-US" altLang="zh-CN" sz="2400" dirty="0"/>
              <a:t>,</a:t>
            </a:r>
            <a:r>
              <a:rPr lang="zh-CN" altLang="zh-CN" sz="2400" dirty="0"/>
              <a:t>则位于屏幕中心。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例如：</a:t>
            </a:r>
          </a:p>
          <a:p>
            <a:pPr marL="0" indent="0">
              <a:buNone/>
            </a:pPr>
            <a:r>
              <a:rPr lang="en-US" altLang="zh-CN" sz="2400" dirty="0" err="1"/>
              <a:t>turtle.setup</a:t>
            </a:r>
            <a:r>
              <a:rPr lang="en-US" altLang="zh-CN" sz="2400" dirty="0"/>
              <a:t>(width=</a:t>
            </a:r>
            <a:r>
              <a:rPr lang="en-US" altLang="zh-CN" sz="2400" dirty="0" err="1"/>
              <a:t>800,height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800,startx</a:t>
            </a:r>
            <a:r>
              <a:rPr lang="en-US" altLang="zh-CN" sz="2400" dirty="0"/>
              <a:t>=</a:t>
            </a:r>
            <a:r>
              <a:rPr lang="en-US" altLang="zh-CN" sz="2400" dirty="0" err="1"/>
              <a:t>100,starty</a:t>
            </a:r>
            <a:r>
              <a:rPr lang="en-US" altLang="zh-CN" sz="2400" dirty="0"/>
              <a:t>=100)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turtle.setup</a:t>
            </a:r>
            <a:r>
              <a:rPr lang="en-US" altLang="zh-CN" sz="2400" dirty="0"/>
              <a:t>(width=</a:t>
            </a:r>
            <a:r>
              <a:rPr lang="en-US" altLang="zh-CN" sz="2400" dirty="0" err="1"/>
              <a:t>0.6,height</a:t>
            </a:r>
            <a:r>
              <a:rPr lang="en-US" altLang="zh-CN" sz="2400" dirty="0"/>
              <a:t>=0.6)   # </a:t>
            </a:r>
            <a:r>
              <a:rPr lang="zh-CN" altLang="zh-CN" sz="2400" dirty="0"/>
              <a:t>画布位于屏幕中心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7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1807</Words>
  <Application>Microsoft Office PowerPoint</Application>
  <PresentationFormat>全屏显示(4:3)</PresentationFormat>
  <Paragraphs>560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第5章 绘图及图像处理</vt:lpstr>
      <vt:lpstr>5.1   绘制图形</vt:lpstr>
      <vt:lpstr>5.1.1  用画布组件绘图 </vt:lpstr>
      <vt:lpstr>2. 图形的绘制方法</vt:lpstr>
      <vt:lpstr>【例5-1】绘制几何图形示例。</vt:lpstr>
      <vt:lpstr>【例5-2】绘制笑脸。</vt:lpstr>
      <vt:lpstr>【例5-3】显示图像示例。</vt:lpstr>
      <vt:lpstr>5.1.2 用turtle模块绘图</vt:lpstr>
      <vt:lpstr>PowerPoint 演示文稿</vt:lpstr>
      <vt:lpstr>PowerPoint 演示文稿</vt:lpstr>
      <vt:lpstr>PowerPoint 演示文稿</vt:lpstr>
      <vt:lpstr>【例5-4】绘制一个边长为60的三角形图形。 </vt:lpstr>
      <vt:lpstr>5.2  数字图像处理基础</vt:lpstr>
      <vt:lpstr>5.2.1 Python图像处理类库PIL</vt:lpstr>
      <vt:lpstr>PowerPoint 演示文稿</vt:lpstr>
      <vt:lpstr>PowerPoint 演示文稿</vt:lpstr>
      <vt:lpstr>5.2.2  图像处理技术 </vt:lpstr>
      <vt:lpstr>PowerPoint 演示文稿</vt:lpstr>
      <vt:lpstr>PowerPoint 演示文稿</vt:lpstr>
      <vt:lpstr>PowerPoint 演示文稿</vt:lpstr>
      <vt:lpstr>3. 增强图像处理 使用 PIL模块 filter()方法的ImageFilter.EDGE_ENHANCE属性可以将图像的对比度增强。 </vt:lpstr>
      <vt:lpstr>PowerPoint 演示文稿</vt:lpstr>
      <vt:lpstr>运行程序结果</vt:lpstr>
      <vt:lpstr>5.3  案例精选</vt:lpstr>
      <vt:lpstr>【例5-8】动画效果的签名。</vt:lpstr>
      <vt:lpstr>【例5-9】绘制一个指针式时钟。    </vt:lpstr>
      <vt:lpstr>【例5-10】用方向键移动小矩形块。 </vt:lpstr>
      <vt:lpstr>PowerPoint 演示文稿</vt:lpstr>
      <vt:lpstr>【例5-11】设计一个小球遇到窗体边缘或挡板则弹回来的动画程序。 </vt:lpstr>
      <vt:lpstr>【例5-12】应用图像处理技术，编写一个简易图像处理器。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84</cp:revision>
  <dcterms:created xsi:type="dcterms:W3CDTF">2017-08-15T10:54:24Z</dcterms:created>
  <dcterms:modified xsi:type="dcterms:W3CDTF">2018-09-25T15:11:03Z</dcterms:modified>
</cp:coreProperties>
</file>