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326" r:id="rId5"/>
    <p:sldId id="327" r:id="rId6"/>
    <p:sldId id="302" r:id="rId7"/>
    <p:sldId id="328" r:id="rId8"/>
    <p:sldId id="329" r:id="rId9"/>
    <p:sldId id="259" r:id="rId10"/>
    <p:sldId id="331" r:id="rId11"/>
    <p:sldId id="333" r:id="rId12"/>
    <p:sldId id="260" r:id="rId13"/>
    <p:sldId id="332" r:id="rId14"/>
    <p:sldId id="271" r:id="rId15"/>
    <p:sldId id="262" r:id="rId16"/>
    <p:sldId id="275" r:id="rId17"/>
    <p:sldId id="334" r:id="rId18"/>
    <p:sldId id="276" r:id="rId19"/>
    <p:sldId id="277" r:id="rId20"/>
    <p:sldId id="335" r:id="rId21"/>
    <p:sldId id="336" r:id="rId22"/>
    <p:sldId id="278" r:id="rId23"/>
    <p:sldId id="279" r:id="rId24"/>
    <p:sldId id="307" r:id="rId25"/>
    <p:sldId id="337" r:id="rId26"/>
    <p:sldId id="308" r:id="rId27"/>
    <p:sldId id="339" r:id="rId28"/>
    <p:sldId id="309" r:id="rId29"/>
    <p:sldId id="310" r:id="rId30"/>
    <p:sldId id="311" r:id="rId31"/>
    <p:sldId id="312" r:id="rId32"/>
    <p:sldId id="340" r:id="rId33"/>
    <p:sldId id="341" r:id="rId34"/>
    <p:sldId id="343" r:id="rId35"/>
    <p:sldId id="342" r:id="rId36"/>
    <p:sldId id="344" r:id="rId37"/>
    <p:sldId id="345" r:id="rId38"/>
    <p:sldId id="346" r:id="rId39"/>
    <p:sldId id="347" r:id="rId40"/>
    <p:sldId id="264" r:id="rId41"/>
    <p:sldId id="348" r:id="rId42"/>
    <p:sldId id="263" r:id="rId43"/>
    <p:sldId id="261" r:id="rId44"/>
    <p:sldId id="349" r:id="rId45"/>
    <p:sldId id="280" r:id="rId46"/>
    <p:sldId id="281" r:id="rId47"/>
    <p:sldId id="282" r:id="rId48"/>
    <p:sldId id="284" r:id="rId49"/>
    <p:sldId id="285" r:id="rId50"/>
    <p:sldId id="313" r:id="rId51"/>
    <p:sldId id="319" r:id="rId52"/>
    <p:sldId id="315" r:id="rId53"/>
    <p:sldId id="316" r:id="rId54"/>
    <p:sldId id="350" r:id="rId55"/>
    <p:sldId id="351" r:id="rId56"/>
    <p:sldId id="353" r:id="rId57"/>
    <p:sldId id="354" r:id="rId58"/>
    <p:sldId id="355" r:id="rId59"/>
    <p:sldId id="338" r:id="rId60"/>
    <p:sldId id="352" r:id="rId61"/>
    <p:sldId id="318" r:id="rId62"/>
    <p:sldId id="320" r:id="rId63"/>
    <p:sldId id="321" r:id="rId64"/>
    <p:sldId id="322" r:id="rId65"/>
    <p:sldId id="323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722" autoAdjust="0"/>
  </p:normalViewPr>
  <p:slideViewPr>
    <p:cSldViewPr>
      <p:cViewPr varScale="1">
        <p:scale>
          <a:sx n="55" d="100"/>
          <a:sy n="55" d="100"/>
        </p:scale>
        <p:origin x="-9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B49D-4D11-4DBF-AD67-61796954411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CB88-F566-4A8E-8D1A-950D1A55A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sqlite3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One_Word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字符串前加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，说明文本是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u""</a:t>
            </a:r>
            <a:r>
              <a:rPr lang="zh-CN" altLang="zh-CN" dirty="0" smtClean="0">
                <a:effectLst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定义词典词条类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set_word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words =[]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with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dic.txt','r',encoding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as f: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为删除开头及结尾指定字符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while True: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line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().strip('\n')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if line == "":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split("=")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为按字符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break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line.split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("=")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().strip('\n').split("=")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while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().strip('\n'))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word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One_Word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words.append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(word)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words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cha_xun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danci,words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flag = False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word in words: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flag == True: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break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danci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word.num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word.chs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flag =True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chsa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+="\n"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get_word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ent_cha.get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#print(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cha_xun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w_en,words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"":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"Not find word -&gt;"+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w_en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text_chs.set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text_chs.set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定义窗体设置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英汉小词典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600x480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定义提示标签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lab_cha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 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:",font = 'Times -20',\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width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定义输入文本框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ent_cha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Entry(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win,font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'Times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20',width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40)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定义提示标签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lab_shiyi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 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:",font = 'Times -20',\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width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定义解释文本框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ent_shiyi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win,textvariable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text_chs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font 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-20',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'white',\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width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17)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lab_cha.grid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ent_cha.grid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lab_shiyi.grid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ent_shiyi.grid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定义空行（用标签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占位）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"",font = 'Times -20',\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width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labss.grid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定义查询按钮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btn_cha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get_word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font = 'Times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20',width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btn_cha.grid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定义退出按钮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btn_cha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",command = exit,\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font = 'Times 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20',width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10,height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btn_cha.grid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3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】编写一个具有保存文件、读取文件功能的简易记事本程序。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简易记事本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保存按钮事件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在内容上方加一行 显示保存文件的时间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msgcontent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time.strftime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("%Y-%m-%d %H:%M:%S",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time.localtime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+\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保存数据如下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:\n\n'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('0.0', 'end')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('0.0', 'end')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('end',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msgcontent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'green')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('end',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"a+")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读取按钮事件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('0.0', 'end')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"r")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('end',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创建几个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作为容器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frame_left_center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tkinter.Frame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(width=280, height=200,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frame_save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tkinter.Frame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(width=140, height=40)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tkinter.Frame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(width=140, height=40)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创建需要的几个元素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frame_left_center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button_save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frame_save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创建一个绿色的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text_msg.tag_config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('green', foreground='#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008B00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设置各个容器位置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frame_left_center.grid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(row=1, 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frame_save.grid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0,sticky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='W')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frame_read.grid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(row=2, column=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0,sticky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frame_left_top.grid_propagate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frame_left_center.grid_propagate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把元素填充进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text_msg.grid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button_save.grid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button_read.grid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主事件循环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1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复制图片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按钮事件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img1.gif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byte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img2.gif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(byte)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(file='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img2.gif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Label(image=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label_2.image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label_2.grid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column=1 )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(file='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img1.gif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Label(image=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label_1.image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column=0 )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button_copy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(master,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复制图片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copyImage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button_copy.grid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1,column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0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xlrd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xlrd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date,datetime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read_excel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打开文件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workbook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xlrd.open_workbook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:\\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demo.xlsx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获取所有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有数据表：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workbook.sheet_names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张表名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workbook.sheet_names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()[1]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索引或者名称获取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workbook.sheet_by_index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   # sheet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workbook.sheet_by_name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sheet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的名称，行数，列数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sheet2.name,sheet2.nrows,sheet2.ncols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获取整行和整列的值（数组元素从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开始计数）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rows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sheet2.row_values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行内容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cols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sheet2.col_values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列内容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(rows)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(cols)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获取单元格内容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sheet2.cell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value.encode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sheet2.cell_value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(1,0).encode('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sheet2.row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(1)[0].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value.encode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获取单元格内容的数据类型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sheet2.cell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(1,0).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ctype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'__main__':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read_excel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将程序保存为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ex6_12.py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，运行程序其结果如下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有数据表：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Sheet2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4 4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李晓丽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22.0, 11122233344.0,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lxl@163.com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21.0, 22.0, 22.0]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xa7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xa7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b'\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xa7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=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'name' 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zhangdasan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'age' : 21,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'email' 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zdsan@163.com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）编码为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json.dumps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(data)   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 将数据转换为字符串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print('Python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字符串长度：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print('\n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）解码为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 将字符串转换为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['name']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对象的元素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['age']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j_email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['email']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邮箱：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j_email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=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'name' 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zhangdasan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'age' : 21,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'email' :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zdsan@163.com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test1.json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'w')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将数据写入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json.dump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成功写入数据到文件！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test1.json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encoding='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-8')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json.loads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文件数据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= d['name']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= d['age']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= d['email']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print(name, age, email)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7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6-25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】编写一个多功能的文本编辑器。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tkinter.filedialog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tkinter.colorchooser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tkinter.scrolledtext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tkMessageBox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tkFileDialog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创建窗体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多功能文本编辑器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800x500+100+100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定义文件名变量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 = ''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author():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tkinter.messagebox.showinfo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tkinter.messagebox.showinfo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多功能文本编辑器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global filename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filename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tkinter.filedialog.askopenfilename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title='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[('Text files', '*.txt')])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filename == '':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filename = None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os.path.basename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 = open(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filename,'r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textPad.insert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1.0,f.read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global filename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未命名文件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filename = None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textPad.delete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global filename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 = open(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filename,'w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except: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tkinter.filedialog.asksaveasfilename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(title='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未命名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.txt',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[('Text files', '*.txt')])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print(f)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f != '':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global filename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filename = f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f,'w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os.path.basename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cut():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textPad.event_generate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('&lt;&lt;Cut&gt;&gt;')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textPad.event_generate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('&lt;&lt;Copy&gt;&gt;')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paste():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textPad.event_generate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('&lt;&lt;Paste&gt;&gt;')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redo():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textPad.event_generate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('&lt;&lt;Redo&gt;&gt;')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undo():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textPad.event_generate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('&lt;&lt;Undo&gt;&gt;')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textPad.tag_add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1.0',END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dosearch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myentry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entry1.get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获取查找的内容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--string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whatever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1.0,END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tkinter.filedialog.showinfo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查找结果：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"you searched %s, 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%d in the text"%(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myentry,whatever.count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myentry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topsearch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Toplevel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topsearch.geometry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300x30+200+250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Label(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topsearch,text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='Find')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Entry(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topsearch,width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topsearch,text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dosearch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#Create Menu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Menu(root)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(menu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N', command= new)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O',command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S', command=save)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另存为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Shift + S',\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menubar.add_cascade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',menu=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撤销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Z', command=undo)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accelerator='Ctrl + y', command=redo)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editmenu.add_separator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",accelerator = "Ctrl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X",command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=cut)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",accelerator = "Ctrl + C", command=copy)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粘贴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",accelerator = "Ctrl + V", command= paste)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editmenu.add_separator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",accelerator = "Ctrl + F", command=search)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",accelerator = "Ctrl + A", command=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menubar.add_cascade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",menu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command=author)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 = about)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menubar.add_cascade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about",menu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#toolbar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 = Frame(root, height=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25,bg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='grey')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Button(toolbar,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(side=LEFT,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Button(toolbar,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 = save)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(side=LEFT,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Button(toolbar,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 = exit)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shortButton.pack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(side=LEFT,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NO,fill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#Status Bar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= Label(root, text='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Ln20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relief=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SUNKEN,anchor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=W)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(side=BOTTOM, fill=X)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linenumber&amp;text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lnlabel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=Label(root, width=2,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='antique white')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lnlabel.pack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(side=LEFT, fill=Y)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Text(root, undo=True)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(expand=YES, fill=BOTH)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 = Scrollbar(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yscrollcommand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scroll.config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textPad.yview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RIGHT,fill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=Y)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3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pickle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= [{'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a1001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','name':'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张大山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':92},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{'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a1002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','name':'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李晓丽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':82},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{'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a1003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','name':'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赵志勇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':97}]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字典结构序列化后保存到文件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dic_data.dat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pickle.dump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dic_data.dat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pickle.load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姓名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反序列化后读出数据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name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['name']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t',name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'\t',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r_file.close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1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tkinter.messagebox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pickle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定义“笑脸”类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smile: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create_can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can):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can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(35,30,210,210, fill='yellow')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画一黄色圆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(70,70,180,180, fill='black')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(65,70,185,170, outline='yellow',\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fill='yellow')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io4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(80,100,110,130, fill='black')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io5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self.can.create_oval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(150,100,180,130, fill='black')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画布示例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win.geometry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250x250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height=220, width=220)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定义画布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tkinter.Canvas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height=220, width=220)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定义画布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can2.grid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(row=0, column=2,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columnspan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创建笑脸对象，绘制笑脸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can1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smile()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s_obj.create_can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将“笑脸”对象保存到文件中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将笑脸对象序列化后，保存到文件中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smile.dat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smile()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pickle.dump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s_file.close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读取文件中的“笑脸”对象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show_smile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从文件中读取笑脸对象，反序列化后显示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open('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smile.dat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	global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can2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pickle.load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obj.create_can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显示笑脸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ccan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btn1.grid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(row=1, column=0)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save_file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btn2.grid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(row=1, column=1)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btn3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tkinter.Button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(win, text='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读取对象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show_smile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btn3.grid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(row=1, column=2)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章文件与数据库编程（数据存储）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zh-CN" sz="3200" b="1" dirty="0" smtClean="0"/>
              <a:t>6.2.1</a:t>
            </a:r>
            <a:r>
              <a:rPr lang="zh-CN" altLang="zh-CN" sz="3200" b="1" dirty="0"/>
              <a:t>文件操作函数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endParaRPr lang="zh-CN" alt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25778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6.2.2  </a:t>
            </a:r>
            <a:r>
              <a:rPr lang="zh-CN" altLang="zh-CN" b="1" dirty="0"/>
              <a:t>打开和关闭文件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打开文件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在</a:t>
            </a:r>
            <a:r>
              <a:rPr lang="en-US" altLang="zh-CN" sz="2400" dirty="0"/>
              <a:t>python</a:t>
            </a:r>
            <a:r>
              <a:rPr lang="zh-CN" altLang="zh-CN" sz="2400" dirty="0"/>
              <a:t>中，使用</a:t>
            </a:r>
            <a:r>
              <a:rPr lang="en-US" altLang="zh-CN" sz="2400" dirty="0"/>
              <a:t>open</a:t>
            </a:r>
            <a:r>
              <a:rPr lang="zh-CN" altLang="zh-CN" sz="2400" dirty="0"/>
              <a:t>函数，可以打开一个已经存在的文件，或者创建一个新文件。打开文件时将创建一个文件对象。其一般格式为：</a:t>
            </a:r>
          </a:p>
          <a:p>
            <a:pPr marL="0" indent="0">
              <a:buNone/>
            </a:pPr>
            <a:r>
              <a:rPr lang="en-US" altLang="zh-CN" sz="2800" dirty="0"/>
              <a:t>    f = open(</a:t>
            </a:r>
            <a:r>
              <a:rPr lang="zh-CN" altLang="zh-CN" sz="2800" dirty="0"/>
              <a:t>文件名，访问模式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其中，</a:t>
            </a:r>
            <a:r>
              <a:rPr lang="en-US" altLang="zh-CN" sz="2400" dirty="0"/>
              <a:t>f</a:t>
            </a:r>
            <a:r>
              <a:rPr lang="zh-CN" altLang="zh-CN" sz="2400" dirty="0"/>
              <a:t>为创建的文件对象，参数“访问模式”见表</a:t>
            </a:r>
            <a:r>
              <a:rPr lang="en-US" altLang="zh-CN" sz="2400" dirty="0"/>
              <a:t>6-3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关闭文件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文件操作完成之后，需要将文件对象关闭，其一般格式为：</a:t>
            </a:r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48680"/>
            <a:ext cx="839181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 read()</a:t>
            </a:r>
            <a:r>
              <a:rPr lang="zh-CN" altLang="zh-CN" b="1" dirty="0"/>
              <a:t>函数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使用</a:t>
            </a:r>
            <a:r>
              <a:rPr lang="en-US" altLang="zh-CN" dirty="0"/>
              <a:t>read()</a:t>
            </a:r>
            <a:r>
              <a:rPr lang="zh-CN" altLang="zh-CN" dirty="0"/>
              <a:t>函数可以读取文件内容，其一般格式为：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f.read</a:t>
            </a:r>
            <a:r>
              <a:rPr lang="en-US" altLang="zh-CN" dirty="0"/>
              <a:t>([b])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其中：</a:t>
            </a:r>
          </a:p>
          <a:p>
            <a:pPr marL="457200" lvl="1" indent="0">
              <a:buNone/>
            </a:pPr>
            <a:r>
              <a:rPr lang="en-US" altLang="zh-CN" dirty="0"/>
              <a:t>f</a:t>
            </a:r>
            <a:r>
              <a:rPr lang="zh-CN" altLang="zh-CN" dirty="0"/>
              <a:t>为文件对象；</a:t>
            </a:r>
          </a:p>
          <a:p>
            <a:pPr marL="457200" lvl="1" indent="0">
              <a:buNone/>
            </a:pPr>
            <a:r>
              <a:rPr lang="zh-CN" altLang="zh-CN" dirty="0"/>
              <a:t>参数</a:t>
            </a:r>
            <a:r>
              <a:rPr lang="en-US" altLang="zh-CN" dirty="0"/>
              <a:t>b</a:t>
            </a:r>
            <a:r>
              <a:rPr lang="zh-CN" altLang="zh-CN" dirty="0"/>
              <a:t>为指定读取的字节数，如果不指定，则读取全部内容；</a:t>
            </a:r>
          </a:p>
          <a:p>
            <a:pPr marL="457200" lvl="1" indent="0">
              <a:buNone/>
            </a:pPr>
            <a:r>
              <a:rPr lang="en-US" altLang="zh-CN" dirty="0" err="1"/>
              <a:t>str</a:t>
            </a:r>
            <a:r>
              <a:rPr lang="zh-CN" altLang="zh-CN" dirty="0"/>
              <a:t>为字符串，存放读取的内容。</a:t>
            </a:r>
          </a:p>
          <a:p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53589" y="302057"/>
            <a:ext cx="3666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6.2.3  </a:t>
            </a:r>
            <a:r>
              <a:rPr lang="zh-CN" altLang="en-US" sz="3200" b="1" dirty="0"/>
              <a:t>读取文件操作</a:t>
            </a:r>
          </a:p>
        </p:txBody>
      </p:sp>
    </p:spTree>
    <p:extLst>
      <p:ext uri="{BB962C8B-B14F-4D97-AF65-F5344CB8AC3E}">
        <p14:creationId xmlns:p14="http://schemas.microsoft.com/office/powerpoint/2010/main" val="35166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29614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3100" dirty="0"/>
              <a:t>【例</a:t>
            </a:r>
            <a:r>
              <a:rPr lang="en-US" altLang="zh-CN" sz="3100" dirty="0"/>
              <a:t>6-5</a:t>
            </a:r>
            <a:r>
              <a:rPr lang="zh-CN" altLang="zh-CN" sz="3100" dirty="0"/>
              <a:t>】设有文件</a:t>
            </a:r>
            <a:r>
              <a:rPr lang="en-US" altLang="zh-CN" sz="3100" dirty="0" err="1"/>
              <a:t>a.txt</a:t>
            </a:r>
            <a:r>
              <a:rPr lang="zh-CN" altLang="zh-CN" sz="3100" dirty="0"/>
              <a:t>，其文件内容为“</a:t>
            </a:r>
            <a:r>
              <a:rPr lang="en-US" altLang="zh-CN" sz="3100" dirty="0"/>
              <a:t>Hello Python</a:t>
            </a:r>
            <a:r>
              <a:rPr lang="zh-CN" altLang="zh-CN" sz="3100" dirty="0"/>
              <a:t>”，编写程序读取该文件中的内容，并显示到屏幕上</a:t>
            </a:r>
            <a:r>
              <a:rPr lang="zh-CN" altLang="zh-CN" sz="3100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3693" y="177281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 编写程序代码如下：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os</a:t>
            </a:r>
            <a:endParaRPr lang="en-US" altLang="zh-CN" sz="2400" dirty="0"/>
          </a:p>
          <a:p>
            <a:r>
              <a:rPr lang="en-US" altLang="zh-CN" sz="2400" dirty="0"/>
              <a:t>f = open("</a:t>
            </a:r>
            <a:r>
              <a:rPr lang="en-US" altLang="zh-CN" sz="2400" dirty="0" err="1"/>
              <a:t>a.txt</a:t>
            </a:r>
            <a:r>
              <a:rPr lang="en-US" altLang="zh-CN" sz="2400" dirty="0"/>
              <a:t>", "r")</a:t>
            </a:r>
          </a:p>
          <a:p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f.read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en-US" altLang="zh-CN" sz="2800" b="1" dirty="0" err="1"/>
              <a:t>readline</a:t>
            </a:r>
            <a:r>
              <a:rPr lang="en-US" altLang="zh-CN" sz="2800" b="1" dirty="0"/>
              <a:t>()</a:t>
            </a:r>
            <a:r>
              <a:rPr lang="zh-CN" altLang="zh-CN" sz="2800" b="1" dirty="0"/>
              <a:t>函数</a:t>
            </a:r>
            <a:r>
              <a:rPr lang="en-US" altLang="zh-CN" sz="2800" b="1" dirty="0"/>
              <a:t>  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readline</a:t>
            </a:r>
            <a:r>
              <a:rPr lang="en-US" altLang="zh-CN" sz="2800" dirty="0"/>
              <a:t>()</a:t>
            </a:r>
            <a:r>
              <a:rPr lang="zh-CN" altLang="zh-CN" sz="2800" dirty="0"/>
              <a:t>函数可以逐行读取文件的内容，其一般形式如下：</a:t>
            </a:r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f.readline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b="1" dirty="0" smtClean="0"/>
              <a:t>【例</a:t>
            </a:r>
            <a:r>
              <a:rPr lang="nb-NO" altLang="zh-CN" sz="2400" b="1" dirty="0" smtClean="0"/>
              <a:t>6-6</a:t>
            </a:r>
            <a:r>
              <a:rPr lang="zh-CN" altLang="zh-CN" sz="2400" b="1" dirty="0" smtClean="0"/>
              <a:t>】</a:t>
            </a:r>
            <a:r>
              <a:rPr lang="zh-CN" altLang="zh-CN" sz="2400" dirty="0"/>
              <a:t>设有文件“荷塘月色</a:t>
            </a:r>
            <a:r>
              <a:rPr lang="en-US" altLang="zh-CN" sz="2400" dirty="0"/>
              <a:t>.txt”</a:t>
            </a:r>
            <a:r>
              <a:rPr lang="zh-CN" altLang="zh-CN" sz="2400" dirty="0"/>
              <a:t>，其文件内容为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zh-CN" altLang="zh-CN" sz="2400" dirty="0"/>
              <a:t>荷塘月色</a:t>
            </a:r>
          </a:p>
          <a:p>
            <a:pPr marL="400050" lvl="1" indent="0">
              <a:buNone/>
            </a:pPr>
            <a:r>
              <a:rPr lang="zh-CN" altLang="zh-CN" sz="2400" dirty="0"/>
              <a:t>剪一段时光缓缓流淌，</a:t>
            </a:r>
          </a:p>
          <a:p>
            <a:pPr marL="400050" lvl="1" indent="0">
              <a:buNone/>
            </a:pPr>
            <a:r>
              <a:rPr lang="zh-CN" altLang="zh-CN" sz="2400" dirty="0"/>
              <a:t>流进了月色中微微荡漾，</a:t>
            </a:r>
          </a:p>
          <a:p>
            <a:pPr marL="400050" lvl="1" indent="0">
              <a:buNone/>
            </a:pPr>
            <a:r>
              <a:rPr lang="zh-CN" altLang="zh-CN" sz="2400" dirty="0"/>
              <a:t>弹一首小荷淡淡的香，</a:t>
            </a:r>
          </a:p>
          <a:p>
            <a:pPr marL="400050" lvl="1" indent="0">
              <a:buNone/>
            </a:pPr>
            <a:r>
              <a:rPr lang="zh-CN" altLang="zh-CN" sz="2400" dirty="0"/>
              <a:t>美丽的琴音就落在我身旁。</a:t>
            </a:r>
          </a:p>
          <a:p>
            <a:pPr marL="0" indent="0">
              <a:buNone/>
            </a:pPr>
            <a:r>
              <a:rPr lang="zh-CN" altLang="zh-CN" sz="2400" dirty="0"/>
              <a:t>编写程序，用</a:t>
            </a:r>
            <a:r>
              <a:rPr lang="en-US" altLang="zh-CN" sz="2400" dirty="0" err="1"/>
              <a:t>readline</a:t>
            </a:r>
            <a:r>
              <a:rPr lang="en-US" altLang="zh-CN" sz="2400" dirty="0"/>
              <a:t>()</a:t>
            </a:r>
            <a:r>
              <a:rPr lang="zh-CN" altLang="zh-CN" sz="2400" dirty="0"/>
              <a:t>函数逐行读取文件的内容。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3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 编写程序代码如下：</a:t>
            </a:r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os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 = open("</a:t>
            </a:r>
            <a:r>
              <a:rPr lang="zh-CN" altLang="zh-CN" sz="2400" dirty="0"/>
              <a:t>荷塘月色</a:t>
            </a:r>
            <a:r>
              <a:rPr lang="en-US" altLang="zh-CN" sz="2400" dirty="0"/>
              <a:t>.txt", "r")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while True: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f.readline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if not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	break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071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3. </a:t>
            </a:r>
            <a:r>
              <a:rPr lang="en-US" altLang="zh-CN" sz="2800" b="1" dirty="0" err="1"/>
              <a:t>readlines</a:t>
            </a:r>
            <a:r>
              <a:rPr lang="en-US" altLang="zh-CN" sz="2800" b="1" dirty="0"/>
              <a:t>()</a:t>
            </a:r>
            <a:r>
              <a:rPr lang="zh-CN" altLang="zh-CN" sz="2800" b="1" dirty="0"/>
              <a:t>函数</a:t>
            </a:r>
            <a:r>
              <a:rPr lang="en-US" altLang="zh-CN" sz="2800" b="1" dirty="0"/>
              <a:t> 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zh-CN" sz="2600" dirty="0"/>
              <a:t>使用</a:t>
            </a:r>
            <a:r>
              <a:rPr lang="en-US" altLang="zh-CN" sz="2600" dirty="0" err="1"/>
              <a:t>readlines</a:t>
            </a:r>
            <a:r>
              <a:rPr lang="en-US" altLang="zh-CN" sz="2600" dirty="0"/>
              <a:t>()</a:t>
            </a:r>
            <a:r>
              <a:rPr lang="zh-CN" altLang="zh-CN" sz="2600" dirty="0"/>
              <a:t>函数可以一次读取文件中所有行的内容，其一般形式如下：</a:t>
            </a:r>
          </a:p>
          <a:p>
            <a:pPr marL="0" indent="0">
              <a:buNone/>
            </a:pPr>
            <a:r>
              <a:rPr lang="en-US" altLang="zh-CN" sz="2600" dirty="0"/>
              <a:t>     </a:t>
            </a:r>
            <a:r>
              <a:rPr lang="en-US" altLang="zh-CN" sz="2600" dirty="0" err="1"/>
              <a:t>str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f.readlines</a:t>
            </a:r>
            <a:r>
              <a:rPr lang="en-US" altLang="zh-CN" sz="2600" dirty="0"/>
              <a:t>()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600" dirty="0"/>
              <a:t>【例</a:t>
            </a:r>
            <a:r>
              <a:rPr lang="en-US" altLang="zh-CN" sz="2600" dirty="0"/>
              <a:t>6-7</a:t>
            </a:r>
            <a:r>
              <a:rPr lang="zh-CN" altLang="zh-CN" sz="2600" dirty="0"/>
              <a:t>】编写程序，用</a:t>
            </a:r>
            <a:r>
              <a:rPr lang="en-US" altLang="zh-CN" sz="2600" dirty="0" err="1"/>
              <a:t>readlines</a:t>
            </a:r>
            <a:r>
              <a:rPr lang="en-US" altLang="zh-CN" sz="2600" dirty="0"/>
              <a:t>()</a:t>
            </a:r>
            <a:r>
              <a:rPr lang="zh-CN" altLang="zh-CN" sz="2600" dirty="0"/>
              <a:t>函数读取例</a:t>
            </a:r>
            <a:r>
              <a:rPr lang="en-US" altLang="zh-CN" sz="2600" dirty="0"/>
              <a:t>6-6</a:t>
            </a:r>
            <a:r>
              <a:rPr lang="zh-CN" altLang="zh-CN" sz="2600" dirty="0"/>
              <a:t>的“荷塘月色</a:t>
            </a:r>
            <a:r>
              <a:rPr lang="en-US" altLang="zh-CN" sz="2600" dirty="0"/>
              <a:t>.txt”</a:t>
            </a:r>
            <a:r>
              <a:rPr lang="zh-CN" altLang="zh-CN" sz="2600" dirty="0"/>
              <a:t>文件内容。</a:t>
            </a:r>
          </a:p>
          <a:p>
            <a:pPr marL="0" indent="0">
              <a:buNone/>
            </a:pPr>
            <a:r>
              <a:rPr lang="zh-CN" altLang="zh-CN" sz="2600" dirty="0"/>
              <a:t>编写程序代码如下：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os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 = open("</a:t>
            </a:r>
            <a:r>
              <a:rPr lang="zh-CN" altLang="zh-CN" sz="2400" dirty="0"/>
              <a:t>荷塘月色</a:t>
            </a:r>
            <a:r>
              <a:rPr lang="en-US" altLang="zh-CN" sz="2400" dirty="0"/>
              <a:t>.txt", "r")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f.readlines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f.close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0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031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6.2.4  </a:t>
            </a:r>
            <a:r>
              <a:rPr lang="zh-CN" altLang="zh-CN" sz="3600" b="1" dirty="0"/>
              <a:t>写入文件操作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 </a:t>
            </a:r>
            <a:r>
              <a:rPr lang="en-US" altLang="zh-CN" sz="2600" dirty="0"/>
              <a:t>Python</a:t>
            </a:r>
            <a:r>
              <a:rPr lang="zh-CN" altLang="zh-CN" sz="2600" dirty="0"/>
              <a:t>通过函数</a:t>
            </a:r>
            <a:r>
              <a:rPr lang="en-US" altLang="zh-CN" sz="2600" dirty="0"/>
              <a:t>write()</a:t>
            </a:r>
            <a:r>
              <a:rPr lang="zh-CN" altLang="zh-CN" sz="2600" dirty="0"/>
              <a:t>向文件写入数据，其一般格式为：</a:t>
            </a:r>
          </a:p>
          <a:p>
            <a:pPr marL="0" indent="0">
              <a:buNone/>
            </a:pPr>
            <a:r>
              <a:rPr lang="en-US" altLang="zh-CN" sz="2600" dirty="0"/>
              <a:t>   </a:t>
            </a:r>
            <a:r>
              <a:rPr lang="en-US" altLang="zh-CN" sz="2600" dirty="0" smtClean="0"/>
              <a:t>    </a:t>
            </a:r>
            <a:r>
              <a:rPr lang="en-US" altLang="zh-CN" sz="2600" dirty="0" err="1"/>
              <a:t>f.write</a:t>
            </a:r>
            <a:r>
              <a:rPr lang="en-US" altLang="zh-CN" sz="2600" dirty="0"/>
              <a:t>(content)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【例</a:t>
            </a:r>
            <a:r>
              <a:rPr lang="en-US" altLang="zh-CN" sz="2600" dirty="0"/>
              <a:t>6-8</a:t>
            </a:r>
            <a:r>
              <a:rPr lang="zh-CN" altLang="zh-CN" sz="2600" dirty="0"/>
              <a:t>】编写程序，新建文本文件</a:t>
            </a:r>
            <a:r>
              <a:rPr lang="en-US" altLang="zh-CN" sz="2600" dirty="0" err="1"/>
              <a:t>ex6_8.txt</a:t>
            </a:r>
            <a:r>
              <a:rPr lang="zh-CN" altLang="zh-CN" sz="2600" dirty="0"/>
              <a:t>，并向其写入文本数据。</a:t>
            </a:r>
          </a:p>
          <a:p>
            <a:pPr marL="0" indent="0">
              <a:buNone/>
            </a:pPr>
            <a:r>
              <a:rPr lang="zh-CN" altLang="zh-CN" sz="2600" dirty="0"/>
              <a:t>编写程序代码如下：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import </a:t>
            </a:r>
            <a:r>
              <a:rPr lang="en-US" altLang="zh-CN" sz="2600" dirty="0" err="1"/>
              <a:t>os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en-US" altLang="zh-CN" sz="2600" dirty="0" err="1"/>
              <a:t>str</a:t>
            </a:r>
            <a:r>
              <a:rPr lang="en-US" altLang="zh-CN" sz="2600" dirty="0"/>
              <a:t> = "Hello Python \n</a:t>
            </a:r>
            <a:r>
              <a:rPr lang="zh-CN" altLang="zh-CN" sz="2600" dirty="0"/>
              <a:t>向文件写入数据</a:t>
            </a:r>
            <a:r>
              <a:rPr lang="en-US" altLang="zh-CN" sz="2600" dirty="0"/>
              <a:t>"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en-US" altLang="zh-CN" sz="2600" dirty="0"/>
              <a:t>f = open("</a:t>
            </a:r>
            <a:r>
              <a:rPr lang="en-US" altLang="zh-CN" sz="2600" dirty="0" err="1"/>
              <a:t>ex6_8.txt</a:t>
            </a:r>
            <a:r>
              <a:rPr lang="en-US" altLang="zh-CN" sz="2600" dirty="0"/>
              <a:t>", "w")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en-US" altLang="zh-CN" sz="2600" dirty="0" err="1"/>
              <a:t>f.write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str</a:t>
            </a:r>
            <a:r>
              <a:rPr lang="en-US" altLang="zh-CN" sz="2600" dirty="0"/>
              <a:t>)</a:t>
            </a:r>
            <a:endParaRPr lang="zh-CN" altLang="zh-CN" sz="2600" dirty="0"/>
          </a:p>
          <a:p>
            <a:pPr marL="400050" lvl="1" indent="0">
              <a:buNone/>
            </a:pPr>
            <a:r>
              <a:rPr lang="en-US" altLang="zh-CN" sz="2600" dirty="0" err="1"/>
              <a:t>f.close</a:t>
            </a:r>
            <a:r>
              <a:rPr lang="en-US" altLang="zh-CN" sz="2600" dirty="0"/>
              <a:t>()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600" dirty="0"/>
              <a:t> </a:t>
            </a:r>
            <a:r>
              <a:rPr lang="zh-CN" altLang="zh-CN" sz="2600" dirty="0" smtClean="0"/>
              <a:t>将</a:t>
            </a:r>
            <a:r>
              <a:rPr lang="zh-CN" altLang="zh-CN" sz="2600" dirty="0"/>
              <a:t>程序保存为</a:t>
            </a:r>
            <a:r>
              <a:rPr lang="en-US" altLang="zh-CN" sz="2600" dirty="0" err="1"/>
              <a:t>ex6_8.py</a:t>
            </a:r>
            <a:r>
              <a:rPr lang="zh-CN" altLang="zh-CN" sz="2600" dirty="0"/>
              <a:t>，运行程序后，在当前目录下生成一个名为“</a:t>
            </a:r>
            <a:r>
              <a:rPr lang="en-US" altLang="zh-CN" sz="2600" dirty="0" err="1"/>
              <a:t>ex6_8.txt</a:t>
            </a:r>
            <a:r>
              <a:rPr lang="zh-CN" altLang="zh-CN" sz="2600" dirty="0"/>
              <a:t>”的文本文件，其内容为：</a:t>
            </a:r>
          </a:p>
          <a:p>
            <a:pPr marL="400050" lvl="1" indent="0">
              <a:buNone/>
            </a:pPr>
            <a:r>
              <a:rPr lang="en-US" altLang="zh-CN" sz="2200" dirty="0"/>
              <a:t>Hello Python </a:t>
            </a:r>
            <a:endParaRPr lang="zh-CN" altLang="zh-CN" sz="2200" dirty="0"/>
          </a:p>
          <a:p>
            <a:pPr marL="400050" lvl="1" indent="0">
              <a:buNone/>
            </a:pPr>
            <a:r>
              <a:rPr lang="zh-CN" altLang="zh-CN" sz="2200" dirty="0"/>
              <a:t>向文件写入数据</a:t>
            </a: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4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6-9</a:t>
            </a:r>
            <a:r>
              <a:rPr lang="zh-CN" altLang="zh-CN" sz="2400" dirty="0"/>
              <a:t>】编写程序，在文件</a:t>
            </a:r>
            <a:r>
              <a:rPr lang="en-US" altLang="zh-CN" sz="2400" dirty="0" err="1"/>
              <a:t>ex6_8.txt</a:t>
            </a:r>
            <a:r>
              <a:rPr lang="zh-CN" altLang="zh-CN" sz="2400" dirty="0"/>
              <a:t>原数据内容之后，添加“我对学习</a:t>
            </a:r>
            <a:r>
              <a:rPr lang="en-US" altLang="zh-CN" sz="2400" dirty="0"/>
              <a:t>Python</a:t>
            </a:r>
            <a:r>
              <a:rPr lang="zh-CN" altLang="zh-CN" sz="2400" dirty="0"/>
              <a:t>很痴迷！”。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当以</a:t>
            </a:r>
            <a:r>
              <a:rPr lang="en-US" altLang="zh-CN" sz="2400" dirty="0"/>
              <a:t>w</a:t>
            </a:r>
            <a:r>
              <a:rPr lang="zh-CN" altLang="zh-CN" sz="2400" dirty="0"/>
              <a:t>模式为参数调用</a:t>
            </a:r>
            <a:r>
              <a:rPr lang="en-US" altLang="zh-CN" sz="2400" dirty="0"/>
              <a:t>open()</a:t>
            </a:r>
            <a:r>
              <a:rPr lang="zh-CN" altLang="zh-CN" sz="2400" dirty="0"/>
              <a:t>函数打开文件时，如果写入数据到文件中，新内容将覆盖文件中原有数据内容。若要在文件中追加数据，可以以</a:t>
            </a:r>
            <a:r>
              <a:rPr lang="en-US" altLang="zh-CN" sz="2400" dirty="0"/>
              <a:t>a</a:t>
            </a:r>
            <a:r>
              <a:rPr lang="zh-CN" altLang="zh-CN" sz="2400" dirty="0"/>
              <a:t>或</a:t>
            </a:r>
            <a:r>
              <a:rPr lang="en-US" altLang="zh-CN" sz="2400" dirty="0"/>
              <a:t>a+</a:t>
            </a:r>
            <a:r>
              <a:rPr lang="zh-CN" altLang="zh-CN" sz="2400" dirty="0"/>
              <a:t>模式为参数调用</a:t>
            </a:r>
            <a:r>
              <a:rPr lang="en-US" altLang="zh-CN" sz="2400" dirty="0"/>
              <a:t>open()</a:t>
            </a:r>
            <a:r>
              <a:rPr lang="zh-CN" altLang="zh-CN" sz="2400" dirty="0"/>
              <a:t>函数打开文件。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编写程序代码如下：</a:t>
            </a:r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os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f1</a:t>
            </a:r>
            <a:r>
              <a:rPr lang="en-US" altLang="zh-CN" sz="2400" dirty="0"/>
              <a:t> = open("</a:t>
            </a:r>
            <a:r>
              <a:rPr lang="en-US" altLang="zh-CN" sz="2400" dirty="0" err="1"/>
              <a:t>ex6_8.txt</a:t>
            </a:r>
            <a:r>
              <a:rPr lang="en-US" altLang="zh-CN" sz="2400" dirty="0"/>
              <a:t>", "a+")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f1.write</a:t>
            </a:r>
            <a:r>
              <a:rPr lang="en-US" altLang="zh-CN" sz="2400" dirty="0"/>
              <a:t>("\n</a:t>
            </a:r>
            <a:r>
              <a:rPr lang="zh-CN" altLang="zh-CN" sz="2400" dirty="0"/>
              <a:t>我对学习</a:t>
            </a:r>
            <a:r>
              <a:rPr lang="en-US" altLang="zh-CN" sz="2400" dirty="0"/>
              <a:t>Python</a:t>
            </a:r>
            <a:r>
              <a:rPr lang="zh-CN" altLang="zh-CN" sz="2400" dirty="0"/>
              <a:t>很痴迷！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f1.close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f2</a:t>
            </a:r>
            <a:r>
              <a:rPr lang="en-US" altLang="zh-CN" sz="2400" dirty="0"/>
              <a:t> = open("</a:t>
            </a:r>
            <a:r>
              <a:rPr lang="en-US" altLang="zh-CN" sz="2400" dirty="0" err="1"/>
              <a:t>ex6_8.txt</a:t>
            </a:r>
            <a:r>
              <a:rPr lang="en-US" altLang="zh-CN" sz="2400" dirty="0"/>
              <a:t>", "r")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f2.read</a:t>
            </a:r>
            <a:r>
              <a:rPr lang="en-US" altLang="zh-CN" sz="2400" dirty="0" smtClean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139952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运行程序，其结果如下：</a:t>
            </a:r>
          </a:p>
          <a:p>
            <a:r>
              <a:rPr lang="en-US" altLang="zh-CN" dirty="0" smtClean="0"/>
              <a:t>    Hello </a:t>
            </a:r>
            <a:r>
              <a:rPr lang="en-US" altLang="zh-CN" dirty="0"/>
              <a:t>Python </a:t>
            </a:r>
          </a:p>
          <a:p>
            <a:r>
              <a:rPr lang="zh-CN" altLang="en-US" dirty="0" smtClean="0"/>
              <a:t>    向</a:t>
            </a:r>
            <a:r>
              <a:rPr lang="zh-CN" altLang="en-US" dirty="0"/>
              <a:t>文件写入数据</a:t>
            </a:r>
          </a:p>
          <a:p>
            <a:r>
              <a:rPr lang="zh-CN" altLang="en-US" dirty="0"/>
              <a:t>    我对学习</a:t>
            </a:r>
            <a:r>
              <a:rPr lang="en-US" altLang="zh-CN" dirty="0"/>
              <a:t>Python</a:t>
            </a:r>
            <a:r>
              <a:rPr lang="zh-CN" altLang="en-US" dirty="0"/>
              <a:t>很痴迷！</a:t>
            </a:r>
          </a:p>
        </p:txBody>
      </p:sp>
    </p:spTree>
    <p:extLst>
      <p:ext uri="{BB962C8B-B14F-4D97-AF65-F5344CB8AC3E}">
        <p14:creationId xmlns:p14="http://schemas.microsoft.com/office/powerpoint/2010/main" val="180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6.1 </a:t>
            </a:r>
            <a:r>
              <a:rPr lang="zh-CN" altLang="zh-CN" b="1" dirty="0" smtClean="0"/>
              <a:t>文件目录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6-10</a:t>
            </a:r>
            <a:r>
              <a:rPr lang="zh-CN" altLang="zh-CN" sz="2400" dirty="0"/>
              <a:t>】编写一个具有保存文件、读取文件功能的简易记事本程序。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91011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6.2.5  </a:t>
            </a:r>
            <a:r>
              <a:rPr lang="zh-CN" altLang="zh-CN" b="1" dirty="0"/>
              <a:t>二进制文件的读写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以</a:t>
            </a:r>
            <a:r>
              <a:rPr lang="en-US" altLang="zh-CN" sz="2400" dirty="0" err="1"/>
              <a:t>rb</a:t>
            </a:r>
            <a:r>
              <a:rPr lang="en-US" altLang="zh-CN" sz="2400" dirty="0"/>
              <a:t>+</a:t>
            </a:r>
            <a:r>
              <a:rPr lang="zh-CN" altLang="zh-CN" sz="2400" dirty="0"/>
              <a:t>或</a:t>
            </a:r>
            <a:r>
              <a:rPr lang="en-US" altLang="zh-CN" sz="2400" dirty="0" err="1"/>
              <a:t>wb</a:t>
            </a:r>
            <a:r>
              <a:rPr lang="en-US" altLang="zh-CN" sz="2400" dirty="0"/>
              <a:t>+</a:t>
            </a:r>
            <a:r>
              <a:rPr lang="zh-CN" altLang="zh-CN" sz="2400" dirty="0"/>
              <a:t>模式调用</a:t>
            </a:r>
            <a:r>
              <a:rPr lang="en-US" altLang="zh-CN" sz="2400" dirty="0"/>
              <a:t>open()</a:t>
            </a:r>
            <a:r>
              <a:rPr lang="zh-CN" altLang="zh-CN" sz="2400" dirty="0"/>
              <a:t>函数打开文件，可以对二进制文件进行读写操作。</a:t>
            </a:r>
            <a:r>
              <a:rPr lang="en-US" altLang="zh-CN" sz="2400" dirty="0"/>
              <a:t> 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6-11</a:t>
            </a:r>
            <a:r>
              <a:rPr lang="zh-CN" altLang="zh-CN" sz="2400" dirty="0"/>
              <a:t>】设有图片文件</a:t>
            </a:r>
            <a:r>
              <a:rPr lang="en-US" altLang="zh-CN" sz="2400" dirty="0" err="1"/>
              <a:t>img1.gif</a:t>
            </a:r>
            <a:r>
              <a:rPr lang="en-US" altLang="zh-CN" sz="2400" dirty="0"/>
              <a:t>,</a:t>
            </a:r>
            <a:r>
              <a:rPr lang="zh-CN" altLang="zh-CN" sz="2400" dirty="0"/>
              <a:t>将其数据读出，并写入到新建的</a:t>
            </a:r>
            <a:r>
              <a:rPr lang="en-US" altLang="zh-CN" sz="2400" dirty="0" err="1"/>
              <a:t>img2.gif</a:t>
            </a:r>
            <a:r>
              <a:rPr lang="zh-CN" altLang="zh-CN" sz="2400" dirty="0"/>
              <a:t>文件中。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设计思路：首先从图片文件</a:t>
            </a:r>
            <a:r>
              <a:rPr lang="en-US" altLang="zh-CN" sz="2400" dirty="0" err="1"/>
              <a:t>img1.gif</a:t>
            </a:r>
            <a:r>
              <a:rPr lang="zh-CN" altLang="zh-CN" sz="2400" dirty="0"/>
              <a:t>中读取数据，将数据存放到变量</a:t>
            </a:r>
            <a:r>
              <a:rPr lang="en-US" altLang="zh-CN" sz="2400" dirty="0"/>
              <a:t>byte</a:t>
            </a:r>
            <a:r>
              <a:rPr lang="zh-CN" altLang="zh-CN" sz="2400" dirty="0"/>
              <a:t>中，再将存放在变量中的数据写到文件</a:t>
            </a:r>
            <a:r>
              <a:rPr lang="en-US" altLang="zh-CN" sz="2400" dirty="0" err="1"/>
              <a:t>img2.gif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   程序运行结果如下。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89051"/>
            <a:ext cx="2304257" cy="266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9051"/>
            <a:ext cx="4517901" cy="266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6.2.6 </a:t>
            </a:r>
            <a:r>
              <a:rPr lang="zh-CN" altLang="zh-CN" b="1" dirty="0"/>
              <a:t>对</a:t>
            </a:r>
            <a:r>
              <a:rPr lang="en-US" altLang="zh-CN" b="1" dirty="0"/>
              <a:t>Excel</a:t>
            </a:r>
            <a:r>
              <a:rPr lang="zh-CN" altLang="zh-CN" b="1" dirty="0"/>
              <a:t>数据的读写操作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  </a:t>
            </a:r>
            <a:r>
              <a:rPr lang="en-US" altLang="zh-CN" sz="2800" b="1" dirty="0"/>
              <a:t>1. </a:t>
            </a:r>
            <a:r>
              <a:rPr lang="zh-CN" altLang="zh-CN" sz="2800" b="1" dirty="0"/>
              <a:t>安装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xlrd</a:t>
            </a:r>
            <a:r>
              <a:rPr lang="en-US" altLang="zh-CN" sz="2800" b="1" dirty="0"/>
              <a:t>/</a:t>
            </a:r>
            <a:r>
              <a:rPr lang="en-US" altLang="zh-CN" sz="2800" b="1" dirty="0" err="1"/>
              <a:t>xlwt</a:t>
            </a:r>
            <a:r>
              <a:rPr lang="zh-CN" altLang="zh-CN" sz="2800" b="1" dirty="0" smtClean="0"/>
              <a:t>模块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400" dirty="0"/>
              <a:t> python</a:t>
            </a:r>
            <a:r>
              <a:rPr lang="zh-CN" altLang="zh-CN" sz="2400" dirty="0"/>
              <a:t>操作</a:t>
            </a:r>
            <a:r>
              <a:rPr lang="en-US" altLang="zh-CN" sz="2400" dirty="0"/>
              <a:t>Excel</a:t>
            </a:r>
            <a:r>
              <a:rPr lang="zh-CN" altLang="zh-CN" sz="2400" dirty="0"/>
              <a:t>电子表格数据需要用到</a:t>
            </a:r>
            <a:r>
              <a:rPr lang="en-US" altLang="zh-CN" sz="2400" dirty="0" err="1"/>
              <a:t>xlrd</a:t>
            </a:r>
            <a:r>
              <a:rPr lang="zh-CN" altLang="zh-CN" sz="2400" dirty="0"/>
              <a:t>模块和</a:t>
            </a:r>
            <a:r>
              <a:rPr lang="en-US" altLang="zh-CN" sz="2400" dirty="0" err="1"/>
              <a:t>xlwt</a:t>
            </a:r>
            <a:r>
              <a:rPr lang="zh-CN" altLang="zh-CN" sz="2400" dirty="0"/>
              <a:t>模块，其中</a:t>
            </a:r>
            <a:r>
              <a:rPr lang="en-US" altLang="zh-CN" sz="2400" dirty="0" err="1"/>
              <a:t>xlrd</a:t>
            </a:r>
            <a:r>
              <a:rPr lang="zh-CN" altLang="zh-CN" sz="2400" dirty="0"/>
              <a:t>模块用于从</a:t>
            </a:r>
            <a:r>
              <a:rPr lang="en-US" altLang="zh-CN" sz="2400" dirty="0"/>
              <a:t>Excel</a:t>
            </a:r>
            <a:r>
              <a:rPr lang="zh-CN" altLang="zh-CN" sz="2400" dirty="0"/>
              <a:t>中读取数据，</a:t>
            </a:r>
            <a:r>
              <a:rPr lang="en-US" altLang="zh-CN" sz="2400" dirty="0" err="1"/>
              <a:t>xlwt</a:t>
            </a:r>
            <a:r>
              <a:rPr lang="zh-CN" altLang="zh-CN" sz="2400" dirty="0"/>
              <a:t>模块用于往</a:t>
            </a:r>
            <a:r>
              <a:rPr lang="en-US" altLang="zh-CN" sz="2400" dirty="0"/>
              <a:t>Excel</a:t>
            </a:r>
            <a:r>
              <a:rPr lang="zh-CN" altLang="zh-CN" sz="2400" dirty="0"/>
              <a:t>中写入数据。</a:t>
            </a:r>
          </a:p>
          <a:p>
            <a:pPr marL="400050" lvl="1" indent="0" latinLnBrk="1">
              <a:buNone/>
            </a:pPr>
            <a:r>
              <a:rPr lang="zh-CN" altLang="zh-CN" sz="2400" dirty="0"/>
              <a:t>用</a:t>
            </a:r>
            <a:r>
              <a:rPr lang="en-US" altLang="zh-CN" sz="2400" dirty="0"/>
              <a:t>pip</a:t>
            </a:r>
            <a:r>
              <a:rPr lang="zh-CN" altLang="zh-CN" sz="2400" dirty="0"/>
              <a:t>安装</a:t>
            </a:r>
            <a:r>
              <a:rPr lang="en-US" altLang="zh-CN" sz="2400" dirty="0" err="1"/>
              <a:t>xlrd</a:t>
            </a:r>
            <a:r>
              <a:rPr lang="zh-CN" altLang="zh-CN" sz="2400" dirty="0"/>
              <a:t>模块的命令如下：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      pip </a:t>
            </a:r>
            <a:r>
              <a:rPr lang="en-US" altLang="zh-CN" sz="2400" dirty="0"/>
              <a:t>install </a:t>
            </a:r>
            <a:r>
              <a:rPr lang="en-US" altLang="zh-CN" sz="2400" dirty="0" err="1"/>
              <a:t>xlrd</a:t>
            </a:r>
            <a:endParaRPr lang="zh-CN" altLang="zh-CN" sz="2400" dirty="0"/>
          </a:p>
          <a:p>
            <a:pPr marL="400050" lvl="1" indent="0" latinLnBrk="1">
              <a:buNone/>
            </a:pPr>
            <a:r>
              <a:rPr lang="zh-CN" altLang="zh-CN" sz="2400" dirty="0"/>
              <a:t>用</a:t>
            </a:r>
            <a:r>
              <a:rPr lang="en-US" altLang="zh-CN" sz="2400" dirty="0"/>
              <a:t>pip</a:t>
            </a:r>
            <a:r>
              <a:rPr lang="zh-CN" altLang="zh-CN" sz="2400" dirty="0"/>
              <a:t>安装</a:t>
            </a:r>
            <a:r>
              <a:rPr lang="en-US" altLang="zh-CN" sz="2400" dirty="0" err="1"/>
              <a:t>xlwt</a:t>
            </a:r>
            <a:r>
              <a:rPr lang="zh-CN" altLang="zh-CN" sz="2400" dirty="0"/>
              <a:t>模块的命令如下：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       pip </a:t>
            </a:r>
            <a:r>
              <a:rPr lang="en-US" altLang="zh-CN" sz="2400" dirty="0"/>
              <a:t>install </a:t>
            </a:r>
            <a:r>
              <a:rPr lang="en-US" altLang="zh-CN" sz="2400" dirty="0" err="1"/>
              <a:t>xlwt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zh-CN" altLang="en-US" sz="2400" b="1" dirty="0" smtClean="0"/>
              <a:t>      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53136"/>
            <a:ext cx="48482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/>
              <a:t>2</a:t>
            </a:r>
            <a:r>
              <a:rPr lang="en-US" altLang="zh-CN" sz="2800" b="1" dirty="0" smtClean="0"/>
              <a:t>.</a:t>
            </a:r>
            <a:r>
              <a:rPr lang="zh-CN" altLang="zh-CN" sz="2800" b="1" dirty="0"/>
              <a:t>读取</a:t>
            </a:r>
            <a:r>
              <a:rPr lang="en-US" altLang="zh-CN" sz="2800" b="1" dirty="0" err="1"/>
              <a:t>EXCL</a:t>
            </a:r>
            <a:r>
              <a:rPr lang="zh-CN" altLang="zh-CN" sz="2800" b="1" dirty="0"/>
              <a:t>表格中的数据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en-US" sz="2400" dirty="0"/>
              <a:t>读取</a:t>
            </a:r>
            <a:r>
              <a:rPr lang="en-US" altLang="zh-CN" sz="2400" dirty="0" err="1"/>
              <a:t>EXCL</a:t>
            </a:r>
            <a:r>
              <a:rPr lang="zh-CN" altLang="en-US" sz="2400" dirty="0"/>
              <a:t>表格中的数据的主要步骤如下：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）导入</a:t>
            </a:r>
            <a:r>
              <a:rPr lang="en-US" altLang="zh-CN" sz="2400" dirty="0" err="1"/>
              <a:t>xlrd</a:t>
            </a:r>
            <a:r>
              <a:rPr lang="zh-CN" altLang="en-US" sz="2400" dirty="0"/>
              <a:t>模块</a:t>
            </a:r>
          </a:p>
          <a:p>
            <a:pPr marL="0" indent="0">
              <a:buNone/>
            </a:pPr>
            <a:r>
              <a:rPr lang="zh-CN" altLang="en-US" sz="2400" dirty="0"/>
              <a:t>编写读取</a:t>
            </a:r>
            <a:r>
              <a:rPr lang="en-US" altLang="zh-CN" sz="2400" dirty="0" err="1"/>
              <a:t>EXCL</a:t>
            </a:r>
            <a:r>
              <a:rPr lang="zh-CN" altLang="en-US" sz="2400" dirty="0"/>
              <a:t>表格数据的程序，首先需要导入</a:t>
            </a:r>
            <a:r>
              <a:rPr lang="en-US" altLang="zh-CN" sz="2400" dirty="0" err="1"/>
              <a:t>xlrd</a:t>
            </a:r>
            <a:r>
              <a:rPr lang="zh-CN" altLang="en-US" sz="2400" dirty="0"/>
              <a:t>模块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xlrd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）打开</a:t>
            </a:r>
            <a:r>
              <a:rPr lang="en-US" altLang="zh-CN" sz="2400" dirty="0"/>
              <a:t>Excel</a:t>
            </a:r>
            <a:r>
              <a:rPr lang="zh-CN" altLang="en-US" sz="2400" dirty="0"/>
              <a:t>文件读取数据，创建文件对象赋值给</a:t>
            </a:r>
            <a:r>
              <a:rPr lang="en-US" altLang="zh-CN" sz="2400" dirty="0" err="1"/>
              <a:t>workfile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workbook = </a:t>
            </a:r>
            <a:r>
              <a:rPr lang="en-US" altLang="zh-CN" sz="2400" dirty="0" err="1"/>
              <a:t>xlrd.open_workbook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r'd</a:t>
            </a:r>
            <a:r>
              <a:rPr lang="en-US" altLang="zh-CN" sz="2400" dirty="0"/>
              <a:t>:\\</a:t>
            </a:r>
            <a:r>
              <a:rPr lang="en-US" altLang="zh-CN" sz="2400" dirty="0" err="1"/>
              <a:t>pytest</a:t>
            </a:r>
            <a:r>
              <a:rPr lang="en-US" altLang="zh-CN" sz="2400" dirty="0"/>
              <a:t>\\</a:t>
            </a:r>
            <a:r>
              <a:rPr lang="en-US" altLang="zh-CN" sz="2400" dirty="0" err="1"/>
              <a:t>demo.xlsx</a:t>
            </a:r>
            <a:r>
              <a:rPr lang="en-US" altLang="zh-CN" sz="2400" dirty="0"/>
              <a:t>')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）获取工作表，创建表格对象</a:t>
            </a:r>
            <a:r>
              <a:rPr lang="en-US" altLang="zh-CN" sz="2400" dirty="0"/>
              <a:t>table</a:t>
            </a:r>
            <a:r>
              <a:rPr lang="zh-CN" altLang="en-US" sz="2400" dirty="0"/>
              <a:t>有三种方法：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table = </a:t>
            </a:r>
            <a:r>
              <a:rPr lang="en-US" altLang="zh-CN" sz="2400" dirty="0" err="1"/>
              <a:t>workbook.sheet_names</a:t>
            </a:r>
            <a:r>
              <a:rPr lang="en-US" altLang="zh-CN" sz="2400" dirty="0"/>
              <a:t>()            # </a:t>
            </a:r>
            <a:r>
              <a:rPr lang="zh-CN" altLang="en-US" sz="2400" dirty="0"/>
              <a:t>获取所有工作表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table = </a:t>
            </a:r>
            <a:r>
              <a:rPr lang="en-US" altLang="zh-CN" sz="2400" dirty="0" err="1"/>
              <a:t>workfile.sheet_by_index</a:t>
            </a:r>
            <a:r>
              <a:rPr lang="en-US" altLang="zh-CN" sz="2400" dirty="0"/>
              <a:t>(0)        # </a:t>
            </a:r>
            <a:r>
              <a:rPr lang="zh-CN" altLang="en-US" sz="2400" dirty="0"/>
              <a:t>通过索引顺序获取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table = </a:t>
            </a:r>
            <a:r>
              <a:rPr lang="en-US" altLang="zh-CN" sz="2400" dirty="0" err="1"/>
              <a:t>workfile.sheet_by_name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Sheet1</a:t>
            </a:r>
            <a:r>
              <a:rPr lang="en-US" altLang="zh-CN" sz="2400" dirty="0"/>
              <a:t>')  # </a:t>
            </a:r>
            <a:r>
              <a:rPr lang="zh-CN" altLang="en-US" sz="2400" dirty="0"/>
              <a:t>通过名称获取</a:t>
            </a:r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）获取行数和列数</a:t>
            </a:r>
          </a:p>
          <a:p>
            <a:pPr marL="0" indent="0">
              <a:buNone/>
            </a:pPr>
            <a:r>
              <a:rPr lang="zh-CN" altLang="en-US" sz="2400" dirty="0"/>
              <a:t>　    　</a:t>
            </a:r>
            <a:r>
              <a:rPr lang="en-US" altLang="zh-CN" sz="2400" dirty="0" err="1"/>
              <a:t>nrows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table.nrows</a:t>
            </a:r>
            <a:r>
              <a:rPr lang="en-US" altLang="zh-CN" sz="2400" dirty="0"/>
              <a:t>    # </a:t>
            </a:r>
            <a:r>
              <a:rPr lang="zh-CN" altLang="en-US" sz="2400" dirty="0"/>
              <a:t>获取工作表的行数</a:t>
            </a:r>
          </a:p>
          <a:p>
            <a:pPr marL="0" indent="0">
              <a:buNone/>
            </a:pPr>
            <a:r>
              <a:rPr lang="zh-CN" altLang="en-US" sz="2400" dirty="0"/>
              <a:t> 　   　</a:t>
            </a:r>
            <a:r>
              <a:rPr lang="en-US" altLang="zh-CN" sz="2400" dirty="0" err="1"/>
              <a:t>ncols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table.ncols</a:t>
            </a:r>
            <a:r>
              <a:rPr lang="en-US" altLang="zh-CN" sz="2400" dirty="0"/>
              <a:t>    # </a:t>
            </a:r>
            <a:r>
              <a:rPr lang="zh-CN" altLang="en-US" sz="2400" dirty="0"/>
              <a:t>获取工作表的列数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5</a:t>
            </a:r>
            <a:r>
              <a:rPr lang="zh-CN" altLang="en-US" sz="2400" dirty="0" smtClean="0"/>
              <a:t>）获取</a:t>
            </a:r>
            <a:r>
              <a:rPr lang="zh-CN" altLang="en-US" sz="2400" dirty="0"/>
              <a:t>指定单元格的数据，注意行和列的索引值都是从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</a:t>
            </a:r>
          </a:p>
          <a:p>
            <a:pPr marL="0" indent="0">
              <a:buNone/>
            </a:pPr>
            <a:r>
              <a:rPr lang="zh-CN" altLang="en-US" sz="2400" dirty="0"/>
              <a:t>　　   </a:t>
            </a:r>
            <a:r>
              <a:rPr lang="en-US" altLang="zh-CN" sz="2400" dirty="0" err="1"/>
              <a:t>cell_A1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table.cell</a:t>
            </a:r>
            <a:r>
              <a:rPr lang="en-US" altLang="zh-CN" sz="2400" dirty="0"/>
              <a:t>(0,0).value</a:t>
            </a:r>
            <a:r>
              <a:rPr lang="zh-CN" altLang="en-US" sz="2400" dirty="0"/>
              <a:t>　　</a:t>
            </a:r>
            <a:r>
              <a:rPr lang="en-US" altLang="zh-CN" sz="2400" dirty="0"/>
              <a:t>#</a:t>
            </a:r>
            <a:r>
              <a:rPr lang="zh-CN" altLang="en-US" sz="2400" dirty="0"/>
              <a:t>表格中</a:t>
            </a:r>
            <a:r>
              <a:rPr lang="en-US" altLang="zh-CN" sz="2400" dirty="0"/>
              <a:t>A1</a:t>
            </a:r>
            <a:r>
              <a:rPr lang="zh-CN" altLang="en-US" sz="2400" dirty="0"/>
              <a:t>位置的数据</a:t>
            </a:r>
          </a:p>
          <a:p>
            <a:pPr marL="0" indent="0">
              <a:buNone/>
            </a:pPr>
            <a:r>
              <a:rPr lang="zh-CN" altLang="en-US" sz="2400" dirty="0"/>
              <a:t>　  　 </a:t>
            </a:r>
            <a:r>
              <a:rPr lang="en-US" altLang="zh-CN" sz="2400" dirty="0" err="1"/>
              <a:t>cell_C4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table.cell</a:t>
            </a:r>
            <a:r>
              <a:rPr lang="en-US" altLang="zh-CN" sz="2400" dirty="0"/>
              <a:t>(2,3).value</a:t>
            </a:r>
            <a:r>
              <a:rPr lang="zh-CN" altLang="en-US" sz="2400" dirty="0"/>
              <a:t>　　</a:t>
            </a:r>
            <a:r>
              <a:rPr lang="en-US" altLang="zh-CN" sz="2400" dirty="0"/>
              <a:t>#</a:t>
            </a:r>
            <a:r>
              <a:rPr lang="zh-CN" altLang="en-US" sz="2400" dirty="0"/>
              <a:t>表格中</a:t>
            </a:r>
            <a:r>
              <a:rPr lang="en-US" altLang="zh-CN" sz="2400" dirty="0" err="1"/>
              <a:t>C4</a:t>
            </a:r>
            <a:r>
              <a:rPr lang="zh-CN" altLang="en-US" sz="2400" dirty="0"/>
              <a:t>位置的数据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6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6-12</a:t>
            </a:r>
            <a:r>
              <a:rPr lang="zh-CN" altLang="zh-CN" sz="2400" dirty="0"/>
              <a:t>】设有</a:t>
            </a:r>
            <a:r>
              <a:rPr lang="en-US" altLang="zh-CN" sz="2400" dirty="0" err="1"/>
              <a:t>EXCL</a:t>
            </a:r>
            <a:r>
              <a:rPr lang="zh-CN" altLang="zh-CN" sz="2400" dirty="0"/>
              <a:t>表格</a:t>
            </a:r>
            <a:r>
              <a:rPr lang="en-US" altLang="zh-CN" sz="2400" dirty="0" err="1"/>
              <a:t>demo.xlsx</a:t>
            </a:r>
            <a:r>
              <a:rPr lang="zh-CN" altLang="zh-CN" sz="2400" dirty="0"/>
              <a:t>，其中第</a:t>
            </a:r>
            <a:r>
              <a:rPr lang="en-US" altLang="zh-CN" sz="2400" dirty="0"/>
              <a:t>2</a:t>
            </a:r>
            <a:r>
              <a:rPr lang="zh-CN" altLang="zh-CN" sz="2400" dirty="0"/>
              <a:t>张电子表</a:t>
            </a:r>
            <a:r>
              <a:rPr lang="en-US" altLang="zh-CN" sz="2400" dirty="0" err="1"/>
              <a:t>Sheet2</a:t>
            </a:r>
            <a:r>
              <a:rPr lang="zh-CN" altLang="zh-CN" sz="2400" dirty="0"/>
              <a:t>的内容如图</a:t>
            </a:r>
            <a:r>
              <a:rPr lang="en-US" altLang="zh-CN" sz="2400" dirty="0"/>
              <a:t>6.4</a:t>
            </a:r>
            <a:r>
              <a:rPr lang="zh-CN" altLang="zh-CN" sz="2400" dirty="0"/>
              <a:t>所示。现读出其中的数据内容。</a:t>
            </a:r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39433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3. </a:t>
            </a:r>
            <a:r>
              <a:rPr lang="zh-CN" altLang="zh-CN" sz="2800" b="1" dirty="0"/>
              <a:t>写入数据到</a:t>
            </a:r>
            <a:r>
              <a:rPr lang="en-US" altLang="zh-CN" sz="2800" b="1" dirty="0" err="1"/>
              <a:t>EXCL</a:t>
            </a:r>
            <a:r>
              <a:rPr lang="zh-CN" altLang="zh-CN" sz="2800" b="1" dirty="0"/>
              <a:t>表格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写入数据到</a:t>
            </a:r>
            <a:r>
              <a:rPr lang="en-US" altLang="zh-CN" sz="2400" dirty="0" err="1"/>
              <a:t>EXCL</a:t>
            </a:r>
            <a:r>
              <a:rPr lang="zh-CN" altLang="zh-CN" sz="2400" dirty="0"/>
              <a:t>表格的主要步骤如下：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）导入</a:t>
            </a:r>
            <a:r>
              <a:rPr lang="en-US" altLang="zh-CN" sz="2400" dirty="0" err="1"/>
              <a:t>xlwt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dirty="0"/>
              <a:t>  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import </a:t>
            </a:r>
            <a:r>
              <a:rPr lang="en-US" altLang="zh-CN" sz="2400" dirty="0" err="1"/>
              <a:t>xlwt</a:t>
            </a:r>
            <a:r>
              <a:rPr lang="en-US" altLang="zh-CN" sz="2400" dirty="0"/>
              <a:t>   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）新建一个</a:t>
            </a:r>
            <a:r>
              <a:rPr lang="en-US" altLang="zh-CN" sz="2400" dirty="0"/>
              <a:t>excel</a:t>
            </a:r>
            <a:r>
              <a:rPr lang="zh-CN" altLang="zh-CN" sz="2400" dirty="0"/>
              <a:t>文件</a:t>
            </a:r>
          </a:p>
          <a:p>
            <a:pPr marL="0" indent="0">
              <a:buNone/>
            </a:pPr>
            <a:r>
              <a:rPr lang="zh-CN" altLang="zh-CN" sz="2400" dirty="0"/>
              <a:t>　　　</a:t>
            </a:r>
            <a:r>
              <a:rPr lang="en-US" altLang="zh-CN" sz="2400" dirty="0"/>
              <a:t>file = </a:t>
            </a:r>
            <a:r>
              <a:rPr lang="en-US" altLang="zh-CN" sz="2400" dirty="0" err="1"/>
              <a:t>xlwt.Workbook</a:t>
            </a:r>
            <a:r>
              <a:rPr lang="en-US" altLang="zh-CN" sz="2400" dirty="0"/>
              <a:t>()     # </a:t>
            </a:r>
            <a:r>
              <a:rPr lang="zh-CN" altLang="zh-CN" sz="2400" dirty="0"/>
              <a:t>注意</a:t>
            </a:r>
            <a:r>
              <a:rPr lang="en-US" altLang="zh-CN" sz="2400" dirty="0"/>
              <a:t>Workbook</a:t>
            </a:r>
            <a:r>
              <a:rPr lang="zh-CN" altLang="zh-CN" sz="2400" dirty="0"/>
              <a:t>首字母是大写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）新建一个</a:t>
            </a:r>
            <a:r>
              <a:rPr lang="en-US" altLang="zh-CN" sz="2400" dirty="0"/>
              <a:t>sheet</a:t>
            </a:r>
            <a:r>
              <a:rPr lang="zh-CN" altLang="zh-CN" sz="2400" dirty="0"/>
              <a:t>工作表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table = </a:t>
            </a:r>
            <a:r>
              <a:rPr lang="en-US" altLang="zh-CN" sz="2400" dirty="0" err="1"/>
              <a:t>file.add_sheet</a:t>
            </a:r>
            <a:r>
              <a:rPr lang="en-US" altLang="zh-CN" sz="2400" dirty="0"/>
              <a:t>('sheet name')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）写入数据</a:t>
            </a:r>
            <a:r>
              <a:rPr lang="en-US" altLang="zh-CN" sz="2400" dirty="0" err="1"/>
              <a:t>table.write</a:t>
            </a:r>
            <a:r>
              <a:rPr lang="en-US" altLang="zh-CN" sz="2400" dirty="0"/>
              <a:t>(</a:t>
            </a:r>
            <a:r>
              <a:rPr lang="zh-CN" altLang="zh-CN" sz="2400" dirty="0"/>
              <a:t>行</a:t>
            </a:r>
            <a:r>
              <a:rPr lang="en-US" altLang="zh-CN" sz="2400" dirty="0"/>
              <a:t>,</a:t>
            </a:r>
            <a:r>
              <a:rPr lang="zh-CN" altLang="zh-CN" sz="2400" dirty="0"/>
              <a:t>列</a:t>
            </a:r>
            <a:r>
              <a:rPr lang="en-US" altLang="zh-CN" sz="2400" dirty="0"/>
              <a:t>,value)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　　　</a:t>
            </a:r>
            <a:r>
              <a:rPr lang="en-US" altLang="zh-CN" sz="2400" dirty="0" err="1"/>
              <a:t>table.write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0,0,'test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）保存文件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     </a:t>
            </a:r>
            <a:r>
              <a:rPr lang="en-US" altLang="zh-CN" sz="2400" dirty="0" err="1"/>
              <a:t>file.save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Excel_test.xls</a:t>
            </a:r>
            <a:r>
              <a:rPr lang="en-US" altLang="zh-CN" sz="2400" dirty="0"/>
              <a:t>'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2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6-13</a:t>
            </a:r>
            <a:r>
              <a:rPr lang="zh-CN" altLang="zh-CN" sz="2800" dirty="0"/>
              <a:t>】新建</a:t>
            </a:r>
            <a:r>
              <a:rPr lang="en-US" altLang="zh-CN" sz="2800" dirty="0"/>
              <a:t>Excel</a:t>
            </a:r>
            <a:r>
              <a:rPr lang="zh-CN" altLang="zh-CN" sz="2800" dirty="0"/>
              <a:t>表格的示例。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836713"/>
            <a:ext cx="6480720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/>
              <a:t>xlwt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wbk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xlwt.Workbook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sheet = </a:t>
            </a:r>
            <a:r>
              <a:rPr lang="en-US" altLang="zh-CN" sz="2400" dirty="0" err="1"/>
              <a:t>wbk.add_sheet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Mysheet1</a:t>
            </a:r>
            <a:r>
              <a:rPr lang="en-US" altLang="zh-CN" sz="2400" dirty="0"/>
              <a:t>')</a:t>
            </a:r>
          </a:p>
          <a:p>
            <a:pPr marL="0" indent="0">
              <a:buNone/>
            </a:pPr>
            <a:r>
              <a:rPr lang="en-US" altLang="zh-CN" sz="2400" dirty="0" err="1"/>
              <a:t>sheet.write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0,1,'test</a:t>
            </a:r>
            <a:r>
              <a:rPr lang="en-US" altLang="zh-CN" sz="2400" dirty="0"/>
              <a:t> text')</a:t>
            </a:r>
          </a:p>
          <a:p>
            <a:pPr marL="0" indent="0">
              <a:buNone/>
            </a:pPr>
            <a:r>
              <a:rPr lang="en-US" altLang="zh-CN" sz="2400" dirty="0" err="1"/>
              <a:t>sheet.write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1,1,'test</a:t>
            </a:r>
            <a:r>
              <a:rPr lang="en-US" altLang="zh-CN" sz="2400" dirty="0"/>
              <a:t> text')</a:t>
            </a:r>
          </a:p>
          <a:p>
            <a:pPr marL="0" indent="0">
              <a:buNone/>
            </a:pPr>
            <a:r>
              <a:rPr lang="en-US" altLang="zh-CN" sz="2400" dirty="0" err="1"/>
              <a:t>wbk.save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Excel_test.xls</a:t>
            </a:r>
            <a:r>
              <a:rPr lang="en-US" altLang="zh-CN" sz="2400" dirty="0"/>
              <a:t>')</a:t>
            </a:r>
            <a:endParaRPr lang="zh-CN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68491"/>
            <a:ext cx="39433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37521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运行程序后，在当前目录下生成名为</a:t>
            </a:r>
            <a:r>
              <a:rPr lang="en-US" altLang="zh-CN" dirty="0" err="1"/>
              <a:t>Excel_test.xls</a:t>
            </a:r>
            <a:r>
              <a:rPr lang="zh-CN" altLang="en-US" dirty="0"/>
              <a:t>的</a:t>
            </a:r>
            <a:r>
              <a:rPr lang="en-US" altLang="zh-CN" dirty="0"/>
              <a:t>Excel</a:t>
            </a:r>
            <a:r>
              <a:rPr lang="zh-CN" altLang="en-US" dirty="0"/>
              <a:t>文件。如</a:t>
            </a:r>
            <a:r>
              <a:rPr lang="zh-CN" altLang="en-US" dirty="0" smtClean="0"/>
              <a:t>图所</a:t>
            </a:r>
            <a:r>
              <a:rPr lang="zh-CN" altLang="en-US" dirty="0"/>
              <a:t>示。</a:t>
            </a:r>
          </a:p>
        </p:txBody>
      </p:sp>
    </p:spTree>
    <p:extLst>
      <p:ext uri="{BB962C8B-B14F-4D97-AF65-F5344CB8AC3E}">
        <p14:creationId xmlns:p14="http://schemas.microsoft.com/office/powerpoint/2010/main" val="208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 smtClean="0"/>
              <a:t>6-14</a:t>
            </a:r>
            <a:r>
              <a:rPr lang="zh-CN" altLang="zh-CN" sz="2800" dirty="0" smtClean="0"/>
              <a:t>】</a:t>
            </a:r>
            <a:r>
              <a:rPr lang="zh-CN" altLang="zh-CN" sz="2400" dirty="0"/>
              <a:t>编写自定义风格样式的</a:t>
            </a:r>
            <a:r>
              <a:rPr lang="en-US" altLang="zh-CN" sz="2400" dirty="0"/>
              <a:t>Excel</a:t>
            </a:r>
            <a:r>
              <a:rPr lang="zh-CN" altLang="zh-CN" sz="2400" dirty="0"/>
              <a:t>表格</a:t>
            </a:r>
            <a:r>
              <a:rPr lang="zh-CN" altLang="zh-CN" sz="2400" dirty="0" smtClean="0"/>
              <a:t>。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764704"/>
            <a:ext cx="6840760" cy="39604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xlwt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workbook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xlwt.Workbook</a:t>
            </a:r>
            <a:r>
              <a:rPr lang="en-US" altLang="zh-CN" sz="2400" dirty="0"/>
              <a:t>(encoding = '</a:t>
            </a:r>
            <a:r>
              <a:rPr lang="en-US" altLang="zh-CN" sz="2400" dirty="0" err="1"/>
              <a:t>ascii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worksheet = </a:t>
            </a:r>
            <a:r>
              <a:rPr lang="en-US" altLang="zh-CN" sz="2400" dirty="0" err="1"/>
              <a:t>workbook.add_sheet</a:t>
            </a:r>
            <a:r>
              <a:rPr lang="en-US" altLang="zh-CN" sz="2400" dirty="0"/>
              <a:t>('My Worksheet')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style = </a:t>
            </a:r>
            <a:r>
              <a:rPr lang="en-US" altLang="zh-CN" sz="2400" dirty="0" err="1"/>
              <a:t>xlwt.XFStyle</a:t>
            </a:r>
            <a:r>
              <a:rPr lang="en-US" altLang="zh-CN" sz="2400" dirty="0"/>
              <a:t>()        # </a:t>
            </a:r>
            <a:r>
              <a:rPr lang="zh-CN" altLang="zh-CN" sz="2400" dirty="0"/>
              <a:t>初始化样式</a:t>
            </a:r>
          </a:p>
          <a:p>
            <a:pPr marL="0" indent="0">
              <a:buNone/>
            </a:pPr>
            <a:r>
              <a:rPr lang="en-US" altLang="zh-CN" sz="2400" dirty="0"/>
              <a:t>font = </a:t>
            </a:r>
            <a:r>
              <a:rPr lang="en-US" altLang="zh-CN" sz="2400" dirty="0" err="1"/>
              <a:t>xlwt.Font</a:t>
            </a:r>
            <a:r>
              <a:rPr lang="en-US" altLang="zh-CN" sz="2400" dirty="0"/>
              <a:t>()            # </a:t>
            </a:r>
            <a:r>
              <a:rPr lang="zh-CN" altLang="zh-CN" sz="2400" dirty="0"/>
              <a:t>为样式创建字体</a:t>
            </a:r>
          </a:p>
          <a:p>
            <a:pPr marL="0" indent="0">
              <a:buNone/>
            </a:pPr>
            <a:r>
              <a:rPr lang="en-US" altLang="zh-CN" sz="2400" dirty="0" err="1"/>
              <a:t>font.name</a:t>
            </a:r>
            <a:r>
              <a:rPr lang="en-US" altLang="zh-CN" sz="2400" dirty="0"/>
              <a:t> = 'Times New Roman'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font.bold</a:t>
            </a:r>
            <a:r>
              <a:rPr lang="en-US" altLang="zh-CN" sz="2400" dirty="0"/>
              <a:t> = True              # </a:t>
            </a:r>
            <a:r>
              <a:rPr lang="zh-CN" altLang="zh-CN" sz="2400" dirty="0"/>
              <a:t>黑体</a:t>
            </a:r>
          </a:p>
          <a:p>
            <a:pPr marL="0" indent="0">
              <a:buNone/>
            </a:pPr>
            <a:r>
              <a:rPr lang="en-US" altLang="zh-CN" sz="2400" dirty="0" err="1"/>
              <a:t>font.underline</a:t>
            </a:r>
            <a:r>
              <a:rPr lang="en-US" altLang="zh-CN" sz="2400" dirty="0"/>
              <a:t> = True         # </a:t>
            </a:r>
            <a:r>
              <a:rPr lang="zh-CN" altLang="zh-CN" sz="2400" dirty="0"/>
              <a:t>下划线</a:t>
            </a:r>
          </a:p>
          <a:p>
            <a:pPr marL="0" indent="0">
              <a:buNone/>
            </a:pPr>
            <a:r>
              <a:rPr lang="en-US" altLang="zh-CN" sz="2400" dirty="0" err="1"/>
              <a:t>font.italic</a:t>
            </a:r>
            <a:r>
              <a:rPr lang="en-US" altLang="zh-CN" sz="2400" dirty="0"/>
              <a:t> = True            # </a:t>
            </a:r>
            <a:r>
              <a:rPr lang="zh-CN" altLang="zh-CN" sz="2400" dirty="0"/>
              <a:t>斜体字</a:t>
            </a:r>
          </a:p>
          <a:p>
            <a:pPr marL="0" indent="0">
              <a:buNone/>
            </a:pPr>
            <a:r>
              <a:rPr lang="en-US" altLang="zh-CN" sz="2400" dirty="0" err="1"/>
              <a:t>style.font</a:t>
            </a:r>
            <a:r>
              <a:rPr lang="en-US" altLang="zh-CN" sz="2400" dirty="0"/>
              <a:t> = font             # </a:t>
            </a:r>
            <a:r>
              <a:rPr lang="zh-CN" altLang="zh-CN" sz="2400" dirty="0"/>
              <a:t>设定样式</a:t>
            </a:r>
          </a:p>
          <a:p>
            <a:pPr marL="0" indent="0">
              <a:buNone/>
            </a:pPr>
            <a:r>
              <a:rPr lang="en-US" altLang="zh-CN" sz="2400" dirty="0" err="1"/>
              <a:t>worksheet.write</a:t>
            </a:r>
            <a:r>
              <a:rPr lang="en-US" altLang="zh-CN" sz="2400" dirty="0"/>
              <a:t>(0, 0, 'Unformatted value')        # </a:t>
            </a:r>
            <a:r>
              <a:rPr lang="zh-CN" altLang="zh-CN" sz="2400" dirty="0"/>
              <a:t>不带样式的写入</a:t>
            </a:r>
          </a:p>
          <a:p>
            <a:pPr marL="0" indent="0">
              <a:buNone/>
            </a:pPr>
            <a:r>
              <a:rPr lang="en-US" altLang="zh-CN" sz="2400" dirty="0" err="1"/>
              <a:t>worksheet.write</a:t>
            </a:r>
            <a:r>
              <a:rPr lang="en-US" altLang="zh-CN" sz="2400" dirty="0"/>
              <a:t>(1, 0, 'Formatted value', style)   # </a:t>
            </a:r>
            <a:r>
              <a:rPr lang="zh-CN" altLang="zh-CN" sz="2400" dirty="0"/>
              <a:t>带样式的写入</a:t>
            </a:r>
          </a:p>
          <a:p>
            <a:pPr marL="0" indent="0">
              <a:buNone/>
            </a:pPr>
            <a:r>
              <a:rPr lang="en-US" altLang="zh-CN" sz="2400" dirty="0" err="1"/>
              <a:t>workbook.save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Excel_test2.xls</a:t>
            </a:r>
            <a:r>
              <a:rPr lang="en-US" altLang="zh-CN" sz="2400" dirty="0"/>
              <a:t>')                  # </a:t>
            </a:r>
            <a:r>
              <a:rPr lang="zh-CN" altLang="zh-CN" sz="2400" dirty="0"/>
              <a:t>保存文件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509269" y="54100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运行程序后，在当前目录下生成名为</a:t>
            </a:r>
            <a:r>
              <a:rPr lang="en-US" altLang="zh-CN" dirty="0" err="1" smtClean="0">
                <a:solidFill>
                  <a:prstClr val="black"/>
                </a:solidFill>
              </a:rPr>
              <a:t>Excel_test2.xls</a:t>
            </a:r>
            <a:r>
              <a:rPr lang="zh-CN" altLang="en-US" dirty="0">
                <a:solidFill>
                  <a:prstClr val="black"/>
                </a:solidFill>
              </a:rPr>
              <a:t>的</a:t>
            </a:r>
            <a:r>
              <a:rPr lang="en-US" altLang="zh-CN" dirty="0">
                <a:solidFill>
                  <a:prstClr val="black"/>
                </a:solidFill>
              </a:rPr>
              <a:t>Excel</a:t>
            </a:r>
            <a:r>
              <a:rPr lang="zh-CN" altLang="en-US" dirty="0">
                <a:solidFill>
                  <a:prstClr val="black"/>
                </a:solidFill>
              </a:rPr>
              <a:t>文件。如</a:t>
            </a:r>
            <a:r>
              <a:rPr lang="zh-CN" altLang="en-US" dirty="0" smtClean="0">
                <a:solidFill>
                  <a:prstClr val="black"/>
                </a:solidFill>
              </a:rPr>
              <a:t>图所</a:t>
            </a:r>
            <a:r>
              <a:rPr lang="zh-CN" altLang="en-US" dirty="0">
                <a:solidFill>
                  <a:prstClr val="black"/>
                </a:solidFill>
              </a:rPr>
              <a:t>示。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4653136"/>
            <a:ext cx="4145630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5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6.2.7  </a:t>
            </a:r>
            <a:r>
              <a:rPr lang="zh-CN" altLang="zh-CN" b="1" dirty="0"/>
              <a:t>处理</a:t>
            </a:r>
            <a:r>
              <a:rPr lang="en-US" altLang="zh-CN" b="1" dirty="0" err="1"/>
              <a:t>JSON</a:t>
            </a:r>
            <a:r>
              <a:rPr lang="zh-CN" altLang="zh-CN" b="1" dirty="0"/>
              <a:t>格式数据</a:t>
            </a:r>
            <a:endParaRPr lang="zh-CN" altLang="zh-CN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en-US" altLang="zh-CN" sz="2800" b="1" dirty="0"/>
              <a:t>. </a:t>
            </a:r>
            <a:r>
              <a:rPr lang="en-US" altLang="zh-CN" sz="2800" b="1" dirty="0" err="1"/>
              <a:t>JSON</a:t>
            </a:r>
            <a:r>
              <a:rPr lang="zh-CN" altLang="zh-CN" sz="2800" b="1" dirty="0"/>
              <a:t>数据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JSON</a:t>
            </a:r>
            <a:r>
              <a:rPr lang="zh-CN" altLang="zh-CN" sz="2800" dirty="0"/>
              <a:t>数据值可以是一个简单的字符串（</a:t>
            </a:r>
            <a:r>
              <a:rPr lang="en-US" altLang="zh-CN" sz="2800" dirty="0"/>
              <a:t>String</a:t>
            </a:r>
            <a:r>
              <a:rPr lang="zh-CN" altLang="zh-CN" sz="2800" dirty="0"/>
              <a:t>）、数值（</a:t>
            </a:r>
            <a:r>
              <a:rPr lang="en-US" altLang="zh-CN" sz="2800" dirty="0"/>
              <a:t>Number</a:t>
            </a:r>
            <a:r>
              <a:rPr lang="zh-CN" altLang="zh-CN" sz="2800" dirty="0"/>
              <a:t>）、布尔值（</a:t>
            </a:r>
            <a:r>
              <a:rPr lang="en-US" altLang="zh-CN" sz="2800" dirty="0"/>
              <a:t>Boolean</a:t>
            </a:r>
            <a:r>
              <a:rPr lang="zh-CN" altLang="zh-CN" sz="2800" dirty="0"/>
              <a:t>），也可以是一个数组或一个复杂的</a:t>
            </a:r>
            <a:r>
              <a:rPr lang="en-US" altLang="zh-CN" sz="2800" dirty="0"/>
              <a:t>Object</a:t>
            </a:r>
            <a:r>
              <a:rPr lang="zh-CN" altLang="zh-CN" sz="2800" dirty="0"/>
              <a:t>对象。</a:t>
            </a:r>
          </a:p>
          <a:p>
            <a:r>
              <a:rPr lang="en-US" altLang="zh-CN" sz="2400" dirty="0" err="1"/>
              <a:t>JSON</a:t>
            </a:r>
            <a:r>
              <a:rPr lang="zh-CN" altLang="zh-CN" sz="2400" dirty="0"/>
              <a:t>的字符串需要用单引号或双引号括起来；</a:t>
            </a:r>
          </a:p>
          <a:p>
            <a:r>
              <a:rPr lang="en-US" altLang="zh-CN" sz="2400" dirty="0" err="1"/>
              <a:t>JSON</a:t>
            </a:r>
            <a:r>
              <a:rPr lang="zh-CN" altLang="zh-CN" sz="2400" dirty="0"/>
              <a:t>的数值可以整数或浮点数；</a:t>
            </a:r>
          </a:p>
          <a:p>
            <a:r>
              <a:rPr lang="en-US" altLang="zh-CN" sz="2400" dirty="0" err="1"/>
              <a:t>JSON</a:t>
            </a:r>
            <a:r>
              <a:rPr lang="zh-CN" altLang="zh-CN" sz="2400" dirty="0"/>
              <a:t>的布尔值为</a:t>
            </a:r>
            <a:r>
              <a:rPr lang="en-US" altLang="zh-CN" sz="2400" dirty="0"/>
              <a:t>true</a:t>
            </a:r>
            <a:r>
              <a:rPr lang="zh-CN" altLang="zh-CN" sz="2400" dirty="0"/>
              <a:t>或</a:t>
            </a:r>
            <a:r>
              <a:rPr lang="en-US" altLang="zh-CN" sz="2400" dirty="0"/>
              <a:t>false</a:t>
            </a:r>
            <a:r>
              <a:rPr lang="zh-CN" altLang="zh-CN" sz="2400" dirty="0"/>
              <a:t>；</a:t>
            </a:r>
          </a:p>
          <a:p>
            <a:r>
              <a:rPr lang="en-US" altLang="zh-CN" sz="2400" dirty="0" err="1"/>
              <a:t>JSON</a:t>
            </a:r>
            <a:r>
              <a:rPr lang="zh-CN" altLang="zh-CN" sz="2400" dirty="0"/>
              <a:t>的数组用方括号括起来；</a:t>
            </a:r>
          </a:p>
          <a:p>
            <a:r>
              <a:rPr lang="en-US" altLang="zh-CN" sz="2400" dirty="0" err="1"/>
              <a:t>JSON</a:t>
            </a:r>
            <a:r>
              <a:rPr lang="zh-CN" altLang="zh-CN" sz="2400" dirty="0"/>
              <a:t>的</a:t>
            </a:r>
            <a:r>
              <a:rPr lang="en-US" altLang="zh-CN" sz="2400" dirty="0"/>
              <a:t>Object</a:t>
            </a:r>
            <a:r>
              <a:rPr lang="zh-CN" altLang="zh-CN" sz="2400" dirty="0"/>
              <a:t>对象用花括号括起来。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9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）用键</a:t>
            </a:r>
            <a:r>
              <a:rPr lang="en-US" altLang="zh-CN" sz="2400" dirty="0"/>
              <a:t>-</a:t>
            </a:r>
            <a:r>
              <a:rPr lang="zh-CN" altLang="zh-CN" sz="2400" dirty="0"/>
              <a:t>值对表示数据</a:t>
            </a:r>
          </a:p>
          <a:p>
            <a:pPr marL="0" indent="0">
              <a:buNone/>
            </a:pPr>
            <a:r>
              <a:rPr lang="en-US" altLang="zh-CN" sz="2400" dirty="0" err="1"/>
              <a:t>JSON</a:t>
            </a:r>
            <a:r>
              <a:rPr lang="en-US" altLang="zh-CN" sz="2400" dirty="0"/>
              <a:t> </a:t>
            </a:r>
            <a:r>
              <a:rPr lang="zh-CN" altLang="zh-CN" sz="2400" dirty="0"/>
              <a:t>数据的书写格式是：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/>
              <a:t>键名</a:t>
            </a:r>
            <a:r>
              <a:rPr lang="en-US" altLang="zh-CN" sz="2400" dirty="0"/>
              <a:t>(key) : </a:t>
            </a:r>
            <a:r>
              <a:rPr lang="zh-CN" altLang="zh-CN" sz="2400" dirty="0"/>
              <a:t>值</a:t>
            </a:r>
            <a:r>
              <a:rPr lang="en-US" altLang="zh-CN" sz="2400" dirty="0"/>
              <a:t>(value) 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键</a:t>
            </a:r>
            <a:r>
              <a:rPr lang="en-US" altLang="zh-CN" sz="2400" dirty="0"/>
              <a:t>-</a:t>
            </a:r>
            <a:r>
              <a:rPr lang="zh-CN" altLang="zh-CN" sz="2400" dirty="0"/>
              <a:t>值对的键名</a:t>
            </a:r>
            <a:r>
              <a:rPr lang="en-US" altLang="zh-CN" sz="2400" dirty="0"/>
              <a:t>key</a:t>
            </a:r>
            <a:r>
              <a:rPr lang="zh-CN" altLang="zh-CN" sz="2400" dirty="0"/>
              <a:t>必须是字符串，后面写一个冒号</a:t>
            </a:r>
            <a:r>
              <a:rPr lang="en-US" altLang="zh-CN" sz="2400" dirty="0"/>
              <a:t>’</a:t>
            </a:r>
            <a:r>
              <a:rPr lang="zh-CN" altLang="zh-CN" sz="2400" dirty="0"/>
              <a:t>：</a:t>
            </a:r>
            <a:r>
              <a:rPr lang="en-US" altLang="zh-CN" sz="2400" dirty="0"/>
              <a:t>’</a:t>
            </a:r>
            <a:r>
              <a:rPr lang="zh-CN" altLang="zh-CN" sz="2400" dirty="0"/>
              <a:t>，然后是值</a:t>
            </a:r>
            <a:r>
              <a:rPr lang="en-US" altLang="zh-CN" sz="2400" dirty="0"/>
              <a:t>value</a:t>
            </a:r>
            <a:r>
              <a:rPr lang="zh-CN" altLang="zh-CN" sz="2400" dirty="0"/>
              <a:t>，值</a:t>
            </a:r>
            <a:r>
              <a:rPr lang="en-US" altLang="zh-CN" sz="2400" dirty="0"/>
              <a:t>value</a:t>
            </a:r>
            <a:r>
              <a:rPr lang="zh-CN" altLang="zh-CN" sz="2400" dirty="0"/>
              <a:t>可以是字符串、数值、布尔值。</a:t>
            </a:r>
          </a:p>
          <a:p>
            <a:pPr marL="0" indent="0">
              <a:buNone/>
            </a:pPr>
            <a:r>
              <a:rPr lang="zh-CN" altLang="zh-CN" sz="2400" dirty="0"/>
              <a:t>例如： </a:t>
            </a:r>
          </a:p>
          <a:p>
            <a:pPr marL="0" indent="0">
              <a:buNone/>
            </a:pPr>
            <a:r>
              <a:rPr lang="en-US" altLang="zh-CN" sz="2400" dirty="0" smtClean="0"/>
              <a:t>     ‘</a:t>
            </a:r>
            <a:r>
              <a:rPr lang="en-US" altLang="zh-CN" sz="2400" dirty="0" err="1"/>
              <a:t>firstName</a:t>
            </a:r>
            <a:r>
              <a:rPr lang="en-US" altLang="zh-CN" sz="2400" dirty="0"/>
              <a:t>’ : ‘John’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这很容易理解，等价于下列赋值语句：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firstName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‘John’</a:t>
            </a: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5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5792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6.1.1</a:t>
            </a:r>
            <a:r>
              <a:rPr lang="zh-CN" altLang="en-US" b="1" dirty="0"/>
              <a:t>文件目录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37270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zh-CN" sz="5100" dirty="0"/>
              <a:t>（</a:t>
            </a:r>
            <a:r>
              <a:rPr lang="en-US" altLang="zh-CN" sz="5100" dirty="0"/>
              <a:t>2</a:t>
            </a:r>
            <a:r>
              <a:rPr lang="zh-CN" altLang="zh-CN" sz="5100" dirty="0"/>
              <a:t>）</a:t>
            </a:r>
            <a:r>
              <a:rPr lang="en-US" altLang="zh-CN" sz="5100" dirty="0"/>
              <a:t> </a:t>
            </a:r>
            <a:r>
              <a:rPr lang="en-US" altLang="zh-CN" sz="5100" dirty="0" err="1"/>
              <a:t>JSON</a:t>
            </a:r>
            <a:r>
              <a:rPr lang="zh-CN" altLang="zh-CN" sz="5100" dirty="0"/>
              <a:t>对象</a:t>
            </a:r>
          </a:p>
          <a:p>
            <a:pPr marL="0" indent="0">
              <a:buNone/>
            </a:pPr>
            <a:r>
              <a:rPr lang="en-US" altLang="zh-CN" sz="5100" dirty="0" err="1"/>
              <a:t>JSON</a:t>
            </a:r>
            <a:r>
              <a:rPr lang="zh-CN" altLang="zh-CN" sz="5100" dirty="0"/>
              <a:t>对象可以包含多个键</a:t>
            </a:r>
            <a:r>
              <a:rPr lang="en-US" altLang="zh-CN" sz="5100" dirty="0"/>
              <a:t>-</a:t>
            </a:r>
            <a:r>
              <a:rPr lang="zh-CN" altLang="zh-CN" sz="5100" dirty="0"/>
              <a:t>值对，要求在花括号‘</a:t>
            </a:r>
            <a:r>
              <a:rPr lang="en-US" altLang="zh-CN" sz="5100" dirty="0"/>
              <a:t>{ }</a:t>
            </a:r>
            <a:r>
              <a:rPr lang="zh-CN" altLang="zh-CN" sz="5100" dirty="0"/>
              <a:t>’中书写，键</a:t>
            </a:r>
            <a:r>
              <a:rPr lang="en-US" altLang="zh-CN" sz="5100" dirty="0"/>
              <a:t>-</a:t>
            </a:r>
            <a:r>
              <a:rPr lang="zh-CN" altLang="zh-CN" sz="5100" dirty="0"/>
              <a:t>值对之间用逗号</a:t>
            </a:r>
            <a:r>
              <a:rPr lang="en-US" altLang="zh-CN" sz="5100" dirty="0"/>
              <a:t>’</a:t>
            </a:r>
            <a:r>
              <a:rPr lang="zh-CN" altLang="zh-CN" sz="5100" dirty="0"/>
              <a:t>，</a:t>
            </a:r>
            <a:r>
              <a:rPr lang="en-US" altLang="zh-CN" sz="5100" dirty="0"/>
              <a:t>’</a:t>
            </a:r>
            <a:r>
              <a:rPr lang="zh-CN" altLang="zh-CN" sz="5100" dirty="0"/>
              <a:t>分隔。</a:t>
            </a:r>
          </a:p>
          <a:p>
            <a:pPr marL="0" indent="0">
              <a:buNone/>
            </a:pPr>
            <a:r>
              <a:rPr lang="zh-CN" altLang="zh-CN" sz="5100" dirty="0"/>
              <a:t>例如：</a:t>
            </a:r>
          </a:p>
          <a:p>
            <a:pPr marL="0" indent="0">
              <a:buNone/>
            </a:pPr>
            <a:r>
              <a:rPr lang="en-US" altLang="zh-CN" sz="5100" dirty="0"/>
              <a:t>    { "</a:t>
            </a:r>
            <a:r>
              <a:rPr lang="en-US" altLang="zh-CN" sz="5100" dirty="0" err="1"/>
              <a:t>firstName</a:t>
            </a:r>
            <a:r>
              <a:rPr lang="en-US" altLang="zh-CN" sz="5100" dirty="0"/>
              <a:t>":"John" , "</a:t>
            </a:r>
            <a:r>
              <a:rPr lang="en-US" altLang="zh-CN" sz="5100" dirty="0" err="1"/>
              <a:t>lastName</a:t>
            </a:r>
            <a:r>
              <a:rPr lang="en-US" altLang="zh-CN" sz="5100" dirty="0"/>
              <a:t>":"Doe" , "</a:t>
            </a:r>
            <a:r>
              <a:rPr lang="en-US" altLang="zh-CN" sz="5100" dirty="0" err="1"/>
              <a:t>age":20</a:t>
            </a:r>
            <a:r>
              <a:rPr lang="en-US" altLang="zh-CN" sz="5100" dirty="0"/>
              <a:t> }</a:t>
            </a:r>
            <a:endParaRPr lang="zh-CN" altLang="zh-CN" sz="5100" dirty="0"/>
          </a:p>
          <a:p>
            <a:pPr marL="0" indent="0">
              <a:buNone/>
            </a:pPr>
            <a:r>
              <a:rPr lang="zh-CN" altLang="zh-CN" sz="5100" dirty="0"/>
              <a:t>这一点也很容易理解，等价于下列</a:t>
            </a:r>
            <a:r>
              <a:rPr lang="en-US" altLang="zh-CN" sz="5100" dirty="0"/>
              <a:t>JavaScript</a:t>
            </a:r>
            <a:r>
              <a:rPr lang="zh-CN" altLang="zh-CN" sz="5100" dirty="0"/>
              <a:t>语句：</a:t>
            </a:r>
          </a:p>
          <a:p>
            <a:pPr marL="400050" lvl="1" indent="0">
              <a:buNone/>
            </a:pPr>
            <a:r>
              <a:rPr lang="en-US" altLang="zh-CN" sz="4700" dirty="0" err="1"/>
              <a:t>firstName</a:t>
            </a:r>
            <a:r>
              <a:rPr lang="en-US" altLang="zh-CN" sz="4700" dirty="0"/>
              <a:t> = "John"</a:t>
            </a:r>
            <a:endParaRPr lang="zh-CN" altLang="zh-CN" sz="4700" dirty="0"/>
          </a:p>
          <a:p>
            <a:pPr marL="400050" lvl="1" indent="0">
              <a:buNone/>
            </a:pPr>
            <a:r>
              <a:rPr lang="en-US" altLang="zh-CN" sz="4700" dirty="0" err="1"/>
              <a:t>lastName</a:t>
            </a:r>
            <a:r>
              <a:rPr lang="en-US" altLang="zh-CN" sz="4700" dirty="0"/>
              <a:t> = "Doe"</a:t>
            </a:r>
            <a:endParaRPr lang="zh-CN" altLang="zh-CN" sz="4700" dirty="0"/>
          </a:p>
          <a:p>
            <a:pPr marL="400050" lvl="1" indent="0">
              <a:buNone/>
            </a:pPr>
            <a:r>
              <a:rPr lang="en-US" altLang="zh-CN" sz="4700" dirty="0"/>
              <a:t>age = 20</a:t>
            </a:r>
            <a:endParaRPr lang="zh-CN" altLang="zh-CN" sz="4700" dirty="0"/>
          </a:p>
          <a:p>
            <a:pPr marL="0" indent="0">
              <a:buNone/>
            </a:pPr>
            <a:r>
              <a:rPr lang="en-US" altLang="zh-CN" sz="5100" dirty="0"/>
              <a:t> </a:t>
            </a:r>
            <a:endParaRPr lang="zh-CN" altLang="zh-CN" sz="5100" dirty="0"/>
          </a:p>
          <a:p>
            <a:pPr marL="0" indent="0">
              <a:buNone/>
            </a:pPr>
            <a:r>
              <a:rPr lang="en-US" altLang="zh-CN" sz="5100" dirty="0" err="1"/>
              <a:t>JSON</a:t>
            </a:r>
            <a:r>
              <a:rPr lang="zh-CN" altLang="zh-CN" sz="5100" dirty="0"/>
              <a:t>对象的值也可以是另一个对象，例如：</a:t>
            </a:r>
          </a:p>
          <a:p>
            <a:pPr marL="0" indent="0">
              <a:buNone/>
            </a:pPr>
            <a:r>
              <a:rPr lang="en-US" altLang="zh-CN" sz="5100" dirty="0"/>
              <a:t>    {</a:t>
            </a:r>
            <a:endParaRPr lang="zh-CN" altLang="zh-CN" sz="5100" dirty="0"/>
          </a:p>
          <a:p>
            <a:pPr marL="400050" lvl="1" indent="0">
              <a:buNone/>
            </a:pPr>
            <a:r>
              <a:rPr lang="en-US" altLang="zh-CN" sz="4700" dirty="0"/>
              <a:t>"</a:t>
            </a:r>
            <a:r>
              <a:rPr lang="en-US" altLang="zh-CN" sz="4700" dirty="0" err="1"/>
              <a:t>Name":"John</a:t>
            </a:r>
            <a:r>
              <a:rPr lang="en-US" altLang="zh-CN" sz="4700" dirty="0"/>
              <a:t>" ,</a:t>
            </a:r>
            <a:endParaRPr lang="zh-CN" altLang="zh-CN" sz="4700" dirty="0"/>
          </a:p>
          <a:p>
            <a:pPr marL="400050" lvl="1" indent="0">
              <a:buNone/>
            </a:pPr>
            <a:r>
              <a:rPr lang="en-US" altLang="zh-CN" sz="4700" dirty="0"/>
              <a:t> "age": 20 , </a:t>
            </a:r>
            <a:endParaRPr lang="zh-CN" altLang="zh-CN" sz="4700" dirty="0"/>
          </a:p>
          <a:p>
            <a:pPr marL="400050" lvl="1" indent="0">
              <a:buNone/>
            </a:pPr>
            <a:r>
              <a:rPr lang="en-US" altLang="zh-CN" sz="4700" dirty="0"/>
              <a:t>"hobby":"</a:t>
            </a:r>
            <a:r>
              <a:rPr lang="zh-CN" altLang="zh-CN" sz="4700" dirty="0"/>
              <a:t>打篮球</a:t>
            </a:r>
            <a:r>
              <a:rPr lang="en-US" altLang="zh-CN" sz="4700" dirty="0"/>
              <a:t>",</a:t>
            </a:r>
            <a:endParaRPr lang="zh-CN" altLang="zh-CN" sz="4700" dirty="0"/>
          </a:p>
          <a:p>
            <a:pPr marL="0" indent="0">
              <a:buNone/>
            </a:pPr>
            <a:r>
              <a:rPr lang="en-US" altLang="zh-CN" sz="5100" dirty="0"/>
              <a:t>       </a:t>
            </a:r>
            <a:r>
              <a:rPr lang="en-US" altLang="zh-CN" sz="4200" dirty="0"/>
              <a:t>"friend":{"Name":"</a:t>
            </a:r>
            <a:r>
              <a:rPr lang="en-US" altLang="zh-CN" sz="4200" dirty="0" err="1"/>
              <a:t>Suny</a:t>
            </a:r>
            <a:r>
              <a:rPr lang="en-US" altLang="zh-CN" sz="4200" dirty="0"/>
              <a:t>" , "</a:t>
            </a:r>
            <a:r>
              <a:rPr lang="en-US" altLang="zh-CN" sz="4200" dirty="0" err="1"/>
              <a:t>age":19</a:t>
            </a:r>
            <a:r>
              <a:rPr lang="en-US" altLang="zh-CN" sz="4200" dirty="0"/>
              <a:t> , "hobby":"</a:t>
            </a:r>
            <a:r>
              <a:rPr lang="zh-CN" altLang="zh-CN" sz="4200" dirty="0"/>
              <a:t>看书</a:t>
            </a:r>
            <a:r>
              <a:rPr lang="en-US" altLang="zh-CN" sz="4200" dirty="0"/>
              <a:t>"}</a:t>
            </a:r>
            <a:endParaRPr lang="zh-CN" altLang="zh-CN" sz="4200" dirty="0"/>
          </a:p>
          <a:p>
            <a:pPr marL="0" indent="0">
              <a:buNone/>
            </a:pPr>
            <a:r>
              <a:rPr lang="en-US" altLang="zh-CN" sz="5100" dirty="0"/>
              <a:t>    </a:t>
            </a:r>
            <a:r>
              <a:rPr lang="en-US" altLang="zh-CN" sz="5100" dirty="0" smtClean="0"/>
              <a:t>}</a:t>
            </a: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13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zh-CN" dirty="0"/>
              <a:t>数组</a:t>
            </a:r>
          </a:p>
          <a:p>
            <a:pPr marL="0" indent="0">
              <a:buNone/>
            </a:pPr>
            <a:r>
              <a:rPr lang="en-US" altLang="zh-CN" dirty="0" err="1"/>
              <a:t>JSON</a:t>
            </a:r>
            <a:r>
              <a:rPr lang="zh-CN" altLang="zh-CN" dirty="0"/>
              <a:t>数组可以包含多个</a:t>
            </a:r>
            <a:r>
              <a:rPr lang="en-US" altLang="zh-CN" dirty="0" err="1"/>
              <a:t>JSON</a:t>
            </a:r>
            <a:r>
              <a:rPr lang="zh-CN" altLang="zh-CN" dirty="0"/>
              <a:t>数据作数组元素，每个元素之间用逗号</a:t>
            </a:r>
            <a:r>
              <a:rPr lang="en-US" altLang="zh-CN" dirty="0"/>
              <a:t>’</a:t>
            </a:r>
            <a:r>
              <a:rPr lang="zh-CN" altLang="zh-CN" dirty="0"/>
              <a:t>，</a:t>
            </a:r>
            <a:r>
              <a:rPr lang="en-US" altLang="zh-CN" dirty="0"/>
              <a:t>’</a:t>
            </a:r>
            <a:r>
              <a:rPr lang="zh-CN" altLang="zh-CN" dirty="0"/>
              <a:t>分隔，要求在方括号‘</a:t>
            </a:r>
            <a:r>
              <a:rPr lang="en-US" altLang="zh-CN" dirty="0"/>
              <a:t>[ ]</a:t>
            </a:r>
            <a:r>
              <a:rPr lang="zh-CN" altLang="zh-CN" dirty="0"/>
              <a:t>’中书写。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例如：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meber</a:t>
            </a:r>
            <a:r>
              <a:rPr lang="en-US" altLang="zh-CN" dirty="0"/>
              <a:t> = [ "John" , 20 , "</a:t>
            </a:r>
            <a:r>
              <a:rPr lang="zh-CN" altLang="zh-CN" dirty="0"/>
              <a:t>打篮球</a:t>
            </a:r>
            <a:r>
              <a:rPr lang="en-US" altLang="zh-CN" dirty="0"/>
              <a:t>" 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JSON</a:t>
            </a:r>
            <a:r>
              <a:rPr lang="zh-CN" altLang="zh-CN" dirty="0"/>
              <a:t>数组的元素可以包含多个对象，例如：</a:t>
            </a:r>
          </a:p>
          <a:p>
            <a:pPr marL="0" indent="0">
              <a:buNone/>
            </a:pPr>
            <a:r>
              <a:rPr lang="en-US" altLang="zh-CN" dirty="0"/>
              <a:t>employees = [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         {"</a:t>
            </a:r>
            <a:r>
              <a:rPr lang="en-US" altLang="zh-CN" dirty="0" err="1"/>
              <a:t>sid</a:t>
            </a:r>
            <a:r>
              <a:rPr lang="en-US" altLang="zh-CN" dirty="0"/>
              <a:t>":"</a:t>
            </a:r>
            <a:r>
              <a:rPr lang="en-US" altLang="zh-CN" dirty="0" err="1"/>
              <a:t>a1001</a:t>
            </a:r>
            <a:r>
              <a:rPr lang="en-US" altLang="zh-CN" dirty="0"/>
              <a:t>","name":"</a:t>
            </a:r>
            <a:r>
              <a:rPr lang="zh-CN" altLang="zh-CN" dirty="0"/>
              <a:t>张大山</a:t>
            </a:r>
            <a:r>
              <a:rPr lang="en-US" altLang="zh-CN" dirty="0"/>
              <a:t>","age": 21},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   {"</a:t>
            </a:r>
            <a:r>
              <a:rPr lang="en-US" altLang="zh-CN" dirty="0" err="1"/>
              <a:t>sid</a:t>
            </a:r>
            <a:r>
              <a:rPr lang="en-US" altLang="zh-CN" dirty="0"/>
              <a:t>":"</a:t>
            </a:r>
            <a:r>
              <a:rPr lang="en-US" altLang="zh-CN" dirty="0" err="1"/>
              <a:t>a1002</a:t>
            </a:r>
            <a:r>
              <a:rPr lang="en-US" altLang="zh-CN" dirty="0"/>
              <a:t>","name":"</a:t>
            </a:r>
            <a:r>
              <a:rPr lang="zh-CN" altLang="zh-CN" dirty="0"/>
              <a:t>李晓丽</a:t>
            </a:r>
            <a:r>
              <a:rPr lang="en-US" altLang="zh-CN" dirty="0"/>
              <a:t>","age": 20},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   {"</a:t>
            </a:r>
            <a:r>
              <a:rPr lang="en-US" altLang="zh-CN" dirty="0" err="1"/>
              <a:t>sid</a:t>
            </a:r>
            <a:r>
              <a:rPr lang="en-US" altLang="zh-CN" dirty="0"/>
              <a:t>":"</a:t>
            </a:r>
            <a:r>
              <a:rPr lang="en-US" altLang="zh-CN" dirty="0" err="1"/>
              <a:t>a1003</a:t>
            </a:r>
            <a:r>
              <a:rPr lang="en-US" altLang="zh-CN" dirty="0"/>
              <a:t>","name":"</a:t>
            </a:r>
            <a:r>
              <a:rPr lang="zh-CN" altLang="zh-CN" dirty="0"/>
              <a:t>赵志坚</a:t>
            </a:r>
            <a:r>
              <a:rPr lang="en-US" altLang="zh-CN" dirty="0"/>
              <a:t>","age": 22}]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可以像这样访问</a:t>
            </a:r>
            <a:r>
              <a:rPr lang="en-US" altLang="zh-CN" dirty="0"/>
              <a:t> JavaScript </a:t>
            </a:r>
            <a:r>
              <a:rPr lang="zh-CN" altLang="zh-CN" dirty="0"/>
              <a:t>对象数组中的第一项元素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/>
              <a:t>employees[0].name;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返回的值为：张大山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也可以修改其数据：</a:t>
            </a:r>
          </a:p>
          <a:p>
            <a:pPr marL="0" indent="0">
              <a:buNone/>
            </a:pPr>
            <a:r>
              <a:rPr lang="en-US" altLang="zh-CN" dirty="0" smtClean="0"/>
              <a:t>        employees[0</a:t>
            </a:r>
            <a:r>
              <a:rPr lang="en-US" altLang="zh-CN" dirty="0"/>
              <a:t>].name = "</a:t>
            </a:r>
            <a:r>
              <a:rPr lang="zh-CN" altLang="zh-CN" dirty="0"/>
              <a:t>张海山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文件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zh-CN" sz="2400" dirty="0"/>
              <a:t>可以将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格式的数据保存为一个文件，则该文件称为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 </a:t>
            </a:r>
            <a:r>
              <a:rPr lang="zh-CN" altLang="zh-CN" sz="2400" dirty="0"/>
              <a:t>文件，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 </a:t>
            </a:r>
            <a:r>
              <a:rPr lang="zh-CN" altLang="zh-CN" sz="2400" dirty="0"/>
              <a:t>文件的文件类型是</a:t>
            </a:r>
            <a:r>
              <a:rPr lang="en-US" altLang="zh-CN" sz="2400" dirty="0"/>
              <a:t> ".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"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zh-CN" altLang="zh-CN" sz="2400" dirty="0"/>
              <a:t>例如，将下列数据保存到文件</a:t>
            </a:r>
            <a:r>
              <a:rPr lang="en-US" altLang="zh-CN" sz="2400" dirty="0" err="1"/>
              <a:t>test.json</a:t>
            </a:r>
            <a:r>
              <a:rPr lang="zh-CN" altLang="zh-CN" sz="2400" dirty="0"/>
              <a:t>中： </a:t>
            </a:r>
          </a:p>
          <a:p>
            <a:pPr marL="400050" lvl="1" indent="0">
              <a:buNone/>
            </a:pPr>
            <a:r>
              <a:rPr lang="en-US" altLang="zh-CN" sz="2000" dirty="0"/>
              <a:t>{"name": "</a:t>
            </a:r>
            <a:r>
              <a:rPr lang="zh-CN" altLang="zh-CN" sz="2000" dirty="0"/>
              <a:t>百度</a:t>
            </a:r>
            <a:r>
              <a:rPr lang="en-US" altLang="zh-CN" sz="2000" dirty="0"/>
              <a:t>", "</a:t>
            </a:r>
            <a:r>
              <a:rPr lang="en-US" altLang="zh-CN" sz="2000" dirty="0" err="1"/>
              <a:t>company_url</a:t>
            </a:r>
            <a:r>
              <a:rPr lang="en-US" altLang="zh-CN" sz="2000" dirty="0"/>
              <a:t>": "http://</a:t>
            </a:r>
            <a:r>
              <a:rPr lang="en-US" altLang="zh-CN" sz="2000" dirty="0" err="1"/>
              <a:t>www.baidu.com</a:t>
            </a:r>
            <a:r>
              <a:rPr lang="en-US" altLang="zh-CN" sz="2000" dirty="0"/>
              <a:t>", "</a:t>
            </a:r>
            <a:r>
              <a:rPr lang="en-US" altLang="zh-CN" sz="2000" dirty="0" err="1"/>
              <a:t>telphone</a:t>
            </a:r>
            <a:r>
              <a:rPr lang="en-US" altLang="zh-CN" sz="2000" dirty="0"/>
              <a:t>": "010-59928888", "</a:t>
            </a:r>
            <a:r>
              <a:rPr lang="en-US" altLang="zh-CN" sz="2000" dirty="0" err="1"/>
              <a:t>crawl_time</a:t>
            </a:r>
            <a:r>
              <a:rPr lang="en-US" altLang="zh-CN" sz="2000" dirty="0"/>
              <a:t>": "2017-06-13 16:11:16"}</a:t>
            </a:r>
            <a:endParaRPr lang="zh-CN" altLang="zh-CN" sz="20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en-US" altLang="zh-CN" sz="2800" b="1" dirty="0" err="1"/>
              <a:t>JSON</a:t>
            </a:r>
            <a:r>
              <a:rPr lang="zh-CN" altLang="zh-CN" sz="2800" b="1" dirty="0"/>
              <a:t>模块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400" dirty="0" err="1"/>
              <a:t>JSON</a:t>
            </a:r>
            <a:r>
              <a:rPr lang="zh-CN" altLang="zh-CN" sz="2400" dirty="0"/>
              <a:t>模块是</a:t>
            </a:r>
            <a:r>
              <a:rPr lang="en-US" altLang="zh-CN" sz="2400" dirty="0"/>
              <a:t>Python</a:t>
            </a:r>
            <a:r>
              <a:rPr lang="zh-CN" altLang="zh-CN" sz="2400" dirty="0"/>
              <a:t>标准库所提供的，该模块用一种很简单的方式对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数据进行解析，将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格式数据与</a:t>
            </a:r>
            <a:r>
              <a:rPr lang="en-US" altLang="zh-CN" sz="2400" dirty="0"/>
              <a:t>Python</a:t>
            </a:r>
            <a:r>
              <a:rPr lang="zh-CN" altLang="zh-CN" sz="2400" dirty="0"/>
              <a:t>标准数据类型相互转换。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95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85892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3501007"/>
            <a:ext cx="8676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模块时，需要使用导入模块语句：</a:t>
            </a:r>
          </a:p>
          <a:p>
            <a:r>
              <a:rPr lang="zh-CN" altLang="en-US" sz="2000" dirty="0" smtClean="0"/>
              <a:t>    </a:t>
            </a:r>
            <a:r>
              <a:rPr lang="en-US" altLang="zh-CN" sz="2000" dirty="0"/>
              <a:t>import </a:t>
            </a:r>
            <a:r>
              <a:rPr lang="en-US" altLang="zh-CN" sz="2000" dirty="0" err="1"/>
              <a:t>json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模块进行编码与解码的主要方法是</a:t>
            </a:r>
            <a:r>
              <a:rPr lang="en-US" altLang="zh-CN" sz="2000" dirty="0" err="1"/>
              <a:t>json.dumps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json.loads</a:t>
            </a:r>
            <a:r>
              <a:rPr lang="en-US" altLang="zh-CN" sz="2000" dirty="0"/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json.dump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json.load</a:t>
            </a:r>
            <a:r>
              <a:rPr lang="en-US" altLang="zh-CN" sz="2000" dirty="0"/>
              <a:t>()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err="1"/>
              <a:t>json.dumps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转换成</a:t>
            </a:r>
            <a:r>
              <a:rPr lang="en-US" altLang="zh-CN" sz="2000" dirty="0"/>
              <a:t>Python</a:t>
            </a:r>
            <a:r>
              <a:rPr lang="zh-CN" altLang="en-US" sz="2000" dirty="0"/>
              <a:t>的数据类型，这个过程称为编码，</a:t>
            </a:r>
            <a:r>
              <a:rPr lang="en-US" altLang="zh-CN" sz="2000" dirty="0" err="1"/>
              <a:t>json.loads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数据类型转换回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对象，这个过程称为解码。</a:t>
            </a:r>
          </a:p>
          <a:p>
            <a:r>
              <a:rPr lang="en-US" altLang="zh-CN" sz="2000" dirty="0" err="1"/>
              <a:t>json.dump</a:t>
            </a:r>
            <a:r>
              <a:rPr lang="en-US" altLang="zh-CN" sz="2000" dirty="0"/>
              <a:t>()</a:t>
            </a:r>
            <a:r>
              <a:rPr lang="zh-CN" altLang="en-US" sz="2000" dirty="0"/>
              <a:t>方法把数据写入文件中，</a:t>
            </a:r>
            <a:r>
              <a:rPr lang="en-US" altLang="zh-CN" sz="2000" dirty="0" err="1"/>
              <a:t>json.load</a:t>
            </a:r>
            <a:r>
              <a:rPr lang="en-US" altLang="zh-CN" sz="2000" dirty="0"/>
              <a:t>()</a:t>
            </a:r>
            <a:r>
              <a:rPr lang="zh-CN" altLang="en-US" sz="2000" dirty="0"/>
              <a:t>方法把文件中的数据读取出来。</a:t>
            </a:r>
          </a:p>
        </p:txBody>
      </p:sp>
    </p:spTree>
    <p:extLst>
      <p:ext uri="{BB962C8B-B14F-4D97-AF65-F5344CB8AC3E}">
        <p14:creationId xmlns:p14="http://schemas.microsoft.com/office/powerpoint/2010/main" val="38344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/>
              <a:t>3. </a:t>
            </a:r>
            <a:r>
              <a:rPr lang="zh-CN" altLang="zh-CN" sz="2800" b="1" dirty="0"/>
              <a:t>读取</a:t>
            </a:r>
            <a:r>
              <a:rPr lang="en-US" altLang="zh-CN" sz="2800" b="1" dirty="0" err="1"/>
              <a:t>JSON</a:t>
            </a:r>
            <a:r>
              <a:rPr lang="zh-CN" altLang="zh-CN" sz="2800" b="1" dirty="0"/>
              <a:t>数据</a:t>
            </a:r>
            <a:r>
              <a:rPr lang="zh-CN" altLang="zh-CN" sz="2800" dirty="0"/>
              <a:t>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6-15</a:t>
            </a:r>
            <a:r>
              <a:rPr lang="zh-CN" altLang="zh-CN" sz="2400" dirty="0"/>
              <a:t>】设有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格式数据： </a:t>
            </a:r>
          </a:p>
          <a:p>
            <a:pPr marL="800100" lvl="2" indent="0">
              <a:buNone/>
            </a:pPr>
            <a:r>
              <a:rPr lang="en-US" altLang="zh-CN" sz="2000" dirty="0"/>
              <a:t>data = {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    'name' : '</a:t>
            </a:r>
            <a:r>
              <a:rPr lang="en-US" altLang="zh-CN" sz="2000" dirty="0" err="1"/>
              <a:t>zhangdasan</a:t>
            </a:r>
            <a:r>
              <a:rPr lang="en-US" altLang="zh-CN" sz="2000" dirty="0"/>
              <a:t>',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    'age' : 21,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    'email' : '</a:t>
            </a:r>
            <a:r>
              <a:rPr lang="en-US" altLang="zh-CN" sz="2000" dirty="0" err="1"/>
              <a:t>zdsan@163.com</a:t>
            </a:r>
            <a:r>
              <a:rPr lang="en-US" altLang="zh-CN" sz="2000" dirty="0"/>
              <a:t>'</a:t>
            </a:r>
            <a:endParaRPr lang="zh-CN" altLang="zh-CN" sz="2000" dirty="0"/>
          </a:p>
          <a:p>
            <a:pPr marL="800100" lvl="2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）将数据编码转换成</a:t>
            </a:r>
            <a:r>
              <a:rPr lang="en-US" altLang="zh-CN" sz="2000" dirty="0"/>
              <a:t>Python</a:t>
            </a:r>
            <a:r>
              <a:rPr lang="zh-CN" altLang="zh-CN" sz="2000" dirty="0"/>
              <a:t>数据类型的数据。</a:t>
            </a:r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）将编码后的数据转回</a:t>
            </a:r>
            <a:r>
              <a:rPr lang="en-US" altLang="zh-CN" sz="2000" dirty="0" err="1"/>
              <a:t>JSON</a:t>
            </a:r>
            <a:r>
              <a:rPr lang="zh-CN" altLang="zh-CN" sz="2000" dirty="0"/>
              <a:t>对象，并输出对象各元素的值。</a:t>
            </a:r>
          </a:p>
          <a:p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7664"/>
            <a:ext cx="3369826" cy="244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98181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673219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1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5701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700" b="1" dirty="0"/>
              <a:t>4. </a:t>
            </a:r>
            <a:r>
              <a:rPr lang="zh-CN" altLang="zh-CN" sz="2700" b="1" dirty="0"/>
              <a:t>读写</a:t>
            </a:r>
            <a:r>
              <a:rPr lang="en-US" altLang="zh-CN" sz="2700" b="1" dirty="0" err="1"/>
              <a:t>JSON</a:t>
            </a:r>
            <a:r>
              <a:rPr lang="zh-CN" altLang="zh-CN" sz="2700" b="1" dirty="0"/>
              <a:t>文件 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r>
              <a:rPr lang="en-US" altLang="zh-CN" sz="2400" dirty="0"/>
              <a:t>    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json.dump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)</a:t>
            </a:r>
            <a:r>
              <a:rPr lang="zh-CN" altLang="zh-CN" sz="2400" dirty="0"/>
              <a:t>方法可以数据写入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文件中，而</a:t>
            </a:r>
            <a:r>
              <a:rPr lang="en-US" altLang="zh-CN" sz="2400" dirty="0" err="1"/>
              <a:t>json.load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  <a:r>
              <a:rPr lang="zh-CN" altLang="zh-CN" sz="2400" dirty="0"/>
              <a:t>方法把文件打开后，并以</a:t>
            </a:r>
            <a:r>
              <a:rPr lang="en-US" altLang="zh-CN" sz="2400" dirty="0" err="1"/>
              <a:t>JSON</a:t>
            </a:r>
            <a:r>
              <a:rPr lang="zh-CN" altLang="zh-CN" sz="2400" dirty="0"/>
              <a:t>对象的格式读取文件中的数据内容。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1730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6-16】</a:t>
            </a:r>
            <a:r>
              <a:rPr lang="zh-CN" altLang="en-US" sz="2400" dirty="0"/>
              <a:t>将一个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数据保存到</a:t>
            </a:r>
            <a:r>
              <a:rPr lang="en-US" altLang="zh-CN" sz="2400" dirty="0" err="1"/>
              <a:t>test1.json</a:t>
            </a:r>
            <a:r>
              <a:rPr lang="zh-CN" altLang="en-US" sz="2400" dirty="0"/>
              <a:t>文件中，然后从文件中读取数据，并显示到屏幕上。</a:t>
            </a:r>
          </a:p>
          <a:p>
            <a:endParaRPr lang="zh-CN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9812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26607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848872" cy="115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6-17</a:t>
            </a:r>
            <a:r>
              <a:rPr lang="zh-CN" altLang="zh-CN" sz="2800" dirty="0"/>
              <a:t>】将一批</a:t>
            </a:r>
            <a:r>
              <a:rPr lang="en-US" altLang="zh-CN" sz="2800" dirty="0" err="1"/>
              <a:t>JSON</a:t>
            </a:r>
            <a:r>
              <a:rPr lang="zh-CN" altLang="zh-CN" sz="2800" dirty="0"/>
              <a:t>数据保存到</a:t>
            </a:r>
            <a:r>
              <a:rPr lang="en-US" altLang="zh-CN" sz="2800" dirty="0" err="1"/>
              <a:t>test2.json</a:t>
            </a:r>
            <a:r>
              <a:rPr lang="zh-CN" altLang="zh-CN" sz="2800" dirty="0"/>
              <a:t>文件中，然后从文件中读取数据，并显示到屏幕上。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json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data </a:t>
            </a:r>
            <a:r>
              <a:rPr lang="en-US" altLang="zh-CN" sz="2000" dirty="0"/>
              <a:t>= [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{"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":"</a:t>
            </a:r>
            <a:r>
              <a:rPr lang="en-US" altLang="zh-CN" sz="2000" dirty="0" err="1"/>
              <a:t>a1001</a:t>
            </a:r>
            <a:r>
              <a:rPr lang="en-US" altLang="zh-CN" sz="2000" dirty="0"/>
              <a:t>","name":"</a:t>
            </a:r>
            <a:r>
              <a:rPr lang="en-US" altLang="zh-CN" sz="2000" dirty="0" err="1"/>
              <a:t>zhangdasan</a:t>
            </a:r>
            <a:r>
              <a:rPr lang="en-US" altLang="zh-CN" sz="2000" dirty="0"/>
              <a:t>","age": 21},\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{"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":"</a:t>
            </a:r>
            <a:r>
              <a:rPr lang="en-US" altLang="zh-CN" sz="2000" dirty="0" err="1"/>
              <a:t>a1002</a:t>
            </a:r>
            <a:r>
              <a:rPr lang="en-US" altLang="zh-CN" sz="2000" dirty="0"/>
              <a:t>","name":"</a:t>
            </a:r>
            <a:r>
              <a:rPr lang="en-US" altLang="zh-CN" sz="2000" dirty="0" err="1"/>
              <a:t>lixianli</a:t>
            </a:r>
            <a:r>
              <a:rPr lang="en-US" altLang="zh-CN" sz="2000" dirty="0"/>
              <a:t>","age": 20},\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{"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":"</a:t>
            </a:r>
            <a:r>
              <a:rPr lang="en-US" altLang="zh-CN" sz="2000" dirty="0" err="1"/>
              <a:t>a1003</a:t>
            </a:r>
            <a:r>
              <a:rPr lang="en-US" altLang="zh-CN" sz="2000" dirty="0"/>
              <a:t>","name":"</a:t>
            </a:r>
            <a:r>
              <a:rPr lang="en-US" altLang="zh-CN" sz="2000" dirty="0" err="1"/>
              <a:t>zhaozhijian</a:t>
            </a:r>
            <a:r>
              <a:rPr lang="en-US" altLang="zh-CN" sz="2000" dirty="0"/>
              <a:t>","age": 22},\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]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f1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open('</a:t>
            </a:r>
            <a:r>
              <a:rPr lang="en-US" altLang="zh-CN" sz="2000" dirty="0" err="1"/>
              <a:t>test2.json</a:t>
            </a:r>
            <a:r>
              <a:rPr lang="en-US" altLang="zh-CN" sz="2000" dirty="0"/>
              <a:t>', 'w')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json.dump</a:t>
            </a:r>
            <a:r>
              <a:rPr lang="en-US" altLang="zh-CN" sz="2000" dirty="0"/>
              <a:t>(data, </a:t>
            </a:r>
            <a:r>
              <a:rPr lang="en-US" altLang="zh-CN" sz="2000" dirty="0" err="1"/>
              <a:t>f1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print('</a:t>
            </a:r>
            <a:r>
              <a:rPr lang="zh-CN" altLang="zh-CN" sz="2000" dirty="0"/>
              <a:t>成功写入数据到文件！</a:t>
            </a:r>
            <a:r>
              <a:rPr lang="en-US" altLang="zh-CN" sz="2000" dirty="0"/>
              <a:t>\n')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f1.close</a:t>
            </a:r>
            <a:r>
              <a:rPr lang="en-US" altLang="zh-CN" sz="2000" dirty="0" smtClean="0"/>
              <a:t>()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06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26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f2</a:t>
            </a:r>
            <a:r>
              <a:rPr lang="en-US" altLang="zh-CN" sz="2400" dirty="0"/>
              <a:t> = open('</a:t>
            </a:r>
            <a:r>
              <a:rPr lang="en-US" altLang="zh-CN" sz="2400" dirty="0" err="1"/>
              <a:t>test2.json</a:t>
            </a:r>
            <a:r>
              <a:rPr lang="en-US" altLang="zh-CN" sz="2400" dirty="0"/>
              <a:t>', encoding='</a:t>
            </a:r>
            <a:r>
              <a:rPr lang="en-US" altLang="zh-CN" sz="2400" dirty="0" err="1"/>
              <a:t>utf</a:t>
            </a:r>
            <a:r>
              <a:rPr lang="en-US" altLang="zh-CN" sz="2400" dirty="0"/>
              <a:t>-8')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line = </a:t>
            </a:r>
            <a:r>
              <a:rPr lang="en-US" altLang="zh-CN" sz="2400" dirty="0" err="1"/>
              <a:t>f2.readline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d = </a:t>
            </a:r>
            <a:r>
              <a:rPr lang="en-US" altLang="zh-CN" sz="2400" dirty="0" err="1"/>
              <a:t>json.loads</a:t>
            </a:r>
            <a:r>
              <a:rPr lang="en-US" altLang="zh-CN" sz="2400" dirty="0"/>
              <a:t>(line)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print(d)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d: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['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']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name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['name']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age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['age']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sid,name</a:t>
            </a:r>
            <a:r>
              <a:rPr lang="en-US" altLang="zh-CN" sz="2400" dirty="0"/>
              <a:t>, age)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f2.close</a:t>
            </a:r>
            <a:r>
              <a:rPr lang="en-US" altLang="zh-CN" sz="2400" dirty="0" smtClean="0"/>
              <a:t>()</a:t>
            </a:r>
            <a:endParaRPr lang="zh-CN" altLang="zh-CN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4725144"/>
            <a:ext cx="619689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6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6.1.2 </a:t>
            </a:r>
            <a:r>
              <a:rPr lang="zh-CN" altLang="zh-CN" sz="3600" b="1" dirty="0" smtClean="0"/>
              <a:t>文件目录</a:t>
            </a:r>
            <a:r>
              <a:rPr lang="zh-CN" altLang="zh-CN" sz="3600" b="1" dirty="0"/>
              <a:t>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/>
              <a:t>1</a:t>
            </a:r>
            <a:r>
              <a:rPr lang="en-US" altLang="zh-CN" sz="2800" b="1" dirty="0" smtClean="0"/>
              <a:t>.</a:t>
            </a:r>
            <a:r>
              <a:rPr lang="zh-CN" altLang="zh-CN" sz="2800" b="1" dirty="0"/>
              <a:t>创建</a:t>
            </a:r>
            <a:r>
              <a:rPr lang="zh-CN" altLang="zh-CN" sz="2800" b="1" dirty="0" smtClean="0"/>
              <a:t>文件目录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</a:t>
            </a:r>
            <a:r>
              <a:rPr lang="zh-CN" altLang="zh-CN" sz="2800" dirty="0"/>
              <a:t> 在</a:t>
            </a:r>
            <a:r>
              <a:rPr lang="en-US" altLang="zh-CN" sz="2800" dirty="0"/>
              <a:t>Python</a:t>
            </a:r>
            <a:r>
              <a:rPr lang="zh-CN" altLang="zh-CN" sz="2800" dirty="0"/>
              <a:t>中应用</a:t>
            </a:r>
            <a:r>
              <a:rPr lang="en-US" altLang="zh-CN" sz="2800" dirty="0" err="1"/>
              <a:t>os</a:t>
            </a:r>
            <a:r>
              <a:rPr lang="zh-CN" altLang="zh-CN" sz="2800" dirty="0"/>
              <a:t>模块的</a:t>
            </a:r>
            <a:r>
              <a:rPr lang="en-US" altLang="zh-CN" sz="2800" dirty="0" err="1"/>
              <a:t>mkdir</a:t>
            </a:r>
            <a:r>
              <a:rPr lang="en-US" altLang="zh-CN" sz="2800" dirty="0"/>
              <a:t>()</a:t>
            </a:r>
            <a:r>
              <a:rPr lang="zh-CN" altLang="zh-CN" sz="2800" dirty="0"/>
              <a:t>函数创建文件目录，</a:t>
            </a:r>
            <a:r>
              <a:rPr lang="zh-CN" altLang="zh-CN" sz="2800" dirty="0" smtClean="0"/>
              <a:t>其格式</a:t>
            </a:r>
            <a:r>
              <a:rPr lang="zh-CN" altLang="zh-CN" sz="2800" dirty="0"/>
              <a:t>如下： 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</a:t>
            </a:r>
            <a:r>
              <a:rPr lang="en-US" altLang="zh-CN" sz="2800" dirty="0" err="1" smtClean="0"/>
              <a:t>os.mkdir</a:t>
            </a:r>
            <a:r>
              <a:rPr lang="en-US" altLang="zh-CN" sz="2800" dirty="0" smtClean="0"/>
              <a:t>(path</a:t>
            </a:r>
            <a:r>
              <a:rPr lang="en-US" altLang="zh-CN" sz="2800" dirty="0"/>
              <a:t>) </a:t>
            </a:r>
            <a:r>
              <a:rPr lang="en-US" altLang="zh-CN" sz="2800" dirty="0"/>
              <a:t>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zh-CN" sz="2800" b="1" dirty="0" smtClean="0"/>
              <a:t>【例</a:t>
            </a:r>
            <a:r>
              <a:rPr lang="en-US" altLang="zh-CN" sz="2800" b="1" dirty="0" smtClean="0"/>
              <a:t>6-1</a:t>
            </a:r>
            <a:r>
              <a:rPr lang="zh-CN" altLang="zh-CN" sz="2800" b="1" dirty="0" smtClean="0"/>
              <a:t>】</a:t>
            </a:r>
            <a:r>
              <a:rPr lang="zh-CN" altLang="zh-CN" sz="2800" dirty="0"/>
              <a:t>创建一个名为</a:t>
            </a:r>
            <a:r>
              <a:rPr lang="en-US" altLang="zh-CN" sz="2800" dirty="0"/>
              <a:t>d:\</a:t>
            </a:r>
            <a:r>
              <a:rPr lang="en-US" altLang="zh-CN" sz="2800" dirty="0" err="1"/>
              <a:t>py_test</a:t>
            </a:r>
            <a:r>
              <a:rPr lang="zh-CN" altLang="zh-CN" sz="2800" dirty="0"/>
              <a:t>的文件夹</a:t>
            </a:r>
            <a:r>
              <a:rPr lang="zh-CN" altLang="zh-CN" sz="2800" dirty="0" smtClean="0"/>
              <a:t>。</a:t>
            </a:r>
            <a:endParaRPr lang="zh-CN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zh-CN" altLang="zh-CN" sz="2800" dirty="0" smtClean="0"/>
              <a:t>编写</a:t>
            </a:r>
            <a:r>
              <a:rPr lang="zh-CN" altLang="zh-CN" sz="2800" dirty="0"/>
              <a:t>程序代码如下：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</a:t>
            </a:r>
            <a:r>
              <a:rPr lang="en-US" altLang="zh-CN" sz="3000" dirty="0" smtClean="0"/>
              <a:t>import </a:t>
            </a:r>
            <a:r>
              <a:rPr lang="en-US" altLang="zh-CN" sz="3000" dirty="0" err="1"/>
              <a:t>os</a:t>
            </a:r>
            <a:endParaRPr lang="zh-CN" altLang="zh-CN" sz="3000" dirty="0"/>
          </a:p>
          <a:p>
            <a:pPr marL="400050" lvl="1" indent="0">
              <a:buNone/>
            </a:pPr>
            <a:r>
              <a:rPr lang="en-US" altLang="zh-CN" sz="3000" dirty="0" err="1"/>
              <a:t>os.mkdir</a:t>
            </a:r>
            <a:r>
              <a:rPr lang="en-US" altLang="zh-CN" sz="3000" dirty="0"/>
              <a:t>(“d:\\</a:t>
            </a:r>
            <a:r>
              <a:rPr lang="en-US" altLang="zh-CN" sz="3000" dirty="0" err="1"/>
              <a:t>py_test</a:t>
            </a:r>
            <a:r>
              <a:rPr lang="en-US" altLang="zh-CN" sz="3000" dirty="0"/>
              <a:t>”)</a:t>
            </a:r>
            <a:endParaRPr lang="zh-CN" altLang="zh-CN" sz="30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将程序保存为</a:t>
            </a:r>
            <a:r>
              <a:rPr lang="en-US" altLang="zh-CN" sz="2800" dirty="0" err="1"/>
              <a:t>ex6_5.py</a:t>
            </a:r>
            <a:r>
              <a:rPr lang="zh-CN" altLang="zh-CN" sz="2800" dirty="0"/>
              <a:t>，运行程序，则在</a:t>
            </a:r>
            <a:r>
              <a:rPr lang="en-US" altLang="zh-CN" sz="2800" dirty="0"/>
              <a:t>D</a:t>
            </a:r>
            <a:r>
              <a:rPr lang="zh-CN" altLang="zh-CN" sz="2800" dirty="0"/>
              <a:t>盘根目录下新建</a:t>
            </a:r>
            <a:r>
              <a:rPr lang="en-US" altLang="zh-CN" sz="2800" dirty="0" err="1"/>
              <a:t>py_test</a:t>
            </a:r>
            <a:r>
              <a:rPr lang="zh-CN" altLang="zh-CN" sz="2800" dirty="0"/>
              <a:t>文件夹。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99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6.3  </a:t>
            </a:r>
            <a:r>
              <a:rPr lang="en-US" altLang="zh-CN" b="1" dirty="0"/>
              <a:t>Python</a:t>
            </a:r>
            <a:r>
              <a:rPr lang="zh-CN" altLang="zh-CN" b="1" dirty="0"/>
              <a:t>数据库编程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6.3.1 SQLite</a:t>
            </a:r>
            <a:r>
              <a:rPr lang="zh-CN" altLang="zh-CN" sz="3200" b="1" dirty="0"/>
              <a:t>数据库</a:t>
            </a:r>
            <a:r>
              <a:rPr lang="zh-CN" altLang="zh-CN" sz="3200" b="1" dirty="0" smtClean="0"/>
              <a:t>编程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1. SQLite</a:t>
            </a:r>
            <a:r>
              <a:rPr lang="zh-CN" altLang="zh-CN" sz="2800" b="1" dirty="0"/>
              <a:t>数据库简介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数据库是一个关系型数据库，因为它很小，引擎本身只有一个大小不到</a:t>
            </a:r>
            <a:r>
              <a:rPr lang="en-US" altLang="zh-CN" sz="2400" dirty="0"/>
              <a:t> </a:t>
            </a:r>
            <a:r>
              <a:rPr lang="en-US" altLang="zh-CN" sz="2400" dirty="0" err="1"/>
              <a:t>300KB</a:t>
            </a:r>
            <a:r>
              <a:rPr lang="zh-CN" altLang="zh-CN" sz="2400" dirty="0"/>
              <a:t>的文件，所以常作为嵌入式数据库内</a:t>
            </a:r>
            <a:r>
              <a:rPr lang="zh-CN" altLang="zh-CN" sz="2400" dirty="0" smtClean="0"/>
              <a:t>嵌在</a:t>
            </a:r>
            <a:r>
              <a:rPr lang="zh-CN" altLang="zh-CN" sz="2400" dirty="0"/>
              <a:t>应用程序中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数据库的管理工具很多，比较常用的有</a:t>
            </a:r>
            <a:r>
              <a:rPr lang="en-US" altLang="zh-CN" sz="2400" dirty="0"/>
              <a:t>SQLite Expert Professional</a:t>
            </a:r>
            <a:r>
              <a:rPr lang="zh-CN" altLang="zh-CN" sz="2400" dirty="0"/>
              <a:t>，其功能强大，几乎可以在可视化的环境下完成所有数据库操作。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2825"/>
            <a:ext cx="52578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2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399" y="188640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en-US" altLang="zh-CN" b="1" dirty="0" err="1"/>
              <a:t>sqlite3</a:t>
            </a:r>
            <a:r>
              <a:rPr lang="zh-CN" altLang="zh-CN" b="1" dirty="0"/>
              <a:t>模块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400" dirty="0" err="1"/>
              <a:t>sqlite3</a:t>
            </a:r>
            <a:r>
              <a:rPr lang="zh-CN" altLang="zh-CN" sz="2400" dirty="0"/>
              <a:t>模块是</a:t>
            </a:r>
            <a:r>
              <a:rPr lang="en-US" altLang="zh-CN" sz="2400" dirty="0"/>
              <a:t>Python</a:t>
            </a:r>
            <a:r>
              <a:rPr lang="zh-CN" altLang="zh-CN" sz="2400" dirty="0"/>
              <a:t>操作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数据库的接口模块。在</a:t>
            </a:r>
            <a:r>
              <a:rPr lang="en-US" altLang="zh-CN" sz="2400" dirty="0" err="1"/>
              <a:t>sqlite3</a:t>
            </a:r>
            <a:r>
              <a:rPr lang="zh-CN" altLang="zh-CN" sz="2400" dirty="0"/>
              <a:t>模块中定义了一系列连接和操作数据库的方法，其常用方法见表</a:t>
            </a:r>
            <a:r>
              <a:rPr lang="en-US" altLang="zh-CN" sz="2400" dirty="0"/>
              <a:t>6-5</a:t>
            </a:r>
            <a:r>
              <a:rPr lang="zh-CN" altLang="zh-CN" sz="2400" dirty="0"/>
              <a:t>所示。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" y="1988839"/>
            <a:ext cx="8905847" cy="33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3. </a:t>
            </a:r>
            <a:r>
              <a:rPr lang="zh-CN" altLang="zh-CN" sz="2800" b="1" dirty="0"/>
              <a:t>操作</a:t>
            </a:r>
            <a:r>
              <a:rPr lang="en-US" altLang="zh-CN" sz="2800" b="1" dirty="0"/>
              <a:t>SQLite</a:t>
            </a:r>
            <a:r>
              <a:rPr lang="zh-CN" altLang="zh-CN" sz="2800" b="1" dirty="0"/>
              <a:t>数据库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zh-CN" altLang="zh-CN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）连接数据库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应用</a:t>
            </a:r>
            <a:r>
              <a:rPr lang="en-US" altLang="zh-CN" sz="2400" dirty="0" err="1"/>
              <a:t>sqlite3</a:t>
            </a:r>
            <a:r>
              <a:rPr lang="zh-CN" altLang="zh-CN" sz="2400" dirty="0"/>
              <a:t>模块的</a:t>
            </a:r>
            <a:r>
              <a:rPr lang="en-US" altLang="zh-CN" sz="2400" dirty="0"/>
              <a:t>connect</a:t>
            </a:r>
            <a:r>
              <a:rPr lang="zh-CN" altLang="zh-CN" sz="2400" dirty="0"/>
              <a:t>（）方法可以连接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数据库文件，如果数据库文件不存在，则创建一个</a:t>
            </a:r>
            <a:r>
              <a:rPr lang="en-US" altLang="zh-CN" sz="2400" dirty="0"/>
              <a:t>SQLite</a:t>
            </a:r>
            <a:r>
              <a:rPr lang="zh-CN" altLang="zh-CN" sz="2400" dirty="0"/>
              <a:t>数据库文件。</a:t>
            </a:r>
          </a:p>
          <a:p>
            <a:pPr marL="0" indent="0">
              <a:buNone/>
            </a:pPr>
            <a:endParaRPr lang="zh-CN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899592" y="2420888"/>
            <a:ext cx="7056784" cy="3108543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6-18】</a:t>
            </a:r>
            <a:r>
              <a:rPr lang="zh-CN" altLang="en-US" sz="2000" dirty="0"/>
              <a:t>创建一个名为</a:t>
            </a:r>
            <a:r>
              <a:rPr lang="en-US" altLang="zh-CN" sz="2000" dirty="0" err="1"/>
              <a:t>test.db</a:t>
            </a:r>
            <a:r>
              <a:rPr lang="zh-CN" altLang="en-US" sz="2000" dirty="0"/>
              <a:t>的</a:t>
            </a:r>
            <a:r>
              <a:rPr lang="en-US" altLang="zh-CN" sz="2000" dirty="0"/>
              <a:t>SQLite</a:t>
            </a:r>
            <a:r>
              <a:rPr lang="zh-CN" altLang="en-US" sz="2000" dirty="0"/>
              <a:t>数据库文件。</a:t>
            </a:r>
          </a:p>
          <a:p>
            <a:r>
              <a:rPr lang="zh-CN" altLang="en-US" sz="2000" dirty="0"/>
              <a:t>    编写程序代码如下：</a:t>
            </a:r>
          </a:p>
          <a:p>
            <a:pPr lvl="1"/>
            <a:r>
              <a:rPr lang="en-US" altLang="zh-CN" sz="2400" dirty="0"/>
              <a:t>import </a:t>
            </a:r>
            <a:r>
              <a:rPr lang="en-US" altLang="zh-CN" sz="2400" dirty="0" err="1"/>
              <a:t>sqlite3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conn = </a:t>
            </a:r>
            <a:r>
              <a:rPr lang="en-US" altLang="zh-CN" sz="2400" dirty="0" err="1"/>
              <a:t>sqlite3.connect</a:t>
            </a:r>
            <a:r>
              <a:rPr lang="en-US" altLang="zh-CN" sz="2400" dirty="0"/>
              <a:t>("d:/</a:t>
            </a:r>
            <a:r>
              <a:rPr lang="en-US" altLang="zh-CN" sz="2400" dirty="0" err="1"/>
              <a:t>test.db</a:t>
            </a:r>
            <a:r>
              <a:rPr lang="en-US" altLang="zh-CN" sz="2400" dirty="0"/>
              <a:t>")</a:t>
            </a:r>
          </a:p>
          <a:p>
            <a:pPr lvl="1"/>
            <a:r>
              <a:rPr lang="en-US" altLang="zh-CN" sz="2400" dirty="0"/>
              <a:t>print("</a:t>
            </a:r>
            <a:r>
              <a:rPr lang="en-US" altLang="zh-CN" sz="2400" dirty="0" err="1"/>
              <a:t>connetion</a:t>
            </a:r>
            <a:r>
              <a:rPr lang="en-US" altLang="zh-CN" sz="2400" dirty="0"/>
              <a:t> database successfully")</a:t>
            </a:r>
          </a:p>
          <a:p>
            <a:endParaRPr lang="en-US" altLang="zh-CN" sz="2000" dirty="0"/>
          </a:p>
          <a:p>
            <a:r>
              <a:rPr lang="zh-CN" altLang="en-US" sz="2000" dirty="0"/>
              <a:t>运行程序，可以看到，在</a:t>
            </a:r>
            <a:r>
              <a:rPr lang="en-US" altLang="zh-CN" sz="2000" dirty="0"/>
              <a:t>d:\</a:t>
            </a:r>
            <a:r>
              <a:rPr lang="zh-CN" altLang="en-US" sz="2000" dirty="0"/>
              <a:t>目录下创建了一个</a:t>
            </a:r>
            <a:r>
              <a:rPr lang="en-US" altLang="zh-CN" sz="2000" dirty="0" err="1"/>
              <a:t>test.db</a:t>
            </a:r>
            <a:r>
              <a:rPr lang="zh-CN" altLang="en-US" sz="2000" dirty="0"/>
              <a:t>文件，这个文件就是</a:t>
            </a:r>
            <a:r>
              <a:rPr lang="en-US" altLang="zh-CN" sz="2000" dirty="0"/>
              <a:t>SQLite</a:t>
            </a:r>
            <a:r>
              <a:rPr lang="zh-CN" altLang="en-US" sz="2000" dirty="0"/>
              <a:t>数据库文件。</a:t>
            </a:r>
          </a:p>
        </p:txBody>
      </p:sp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3792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）创建数据表</a:t>
            </a:r>
          </a:p>
          <a:p>
            <a:pPr marL="0" indent="0">
              <a:buNone/>
            </a:pPr>
            <a:r>
              <a:rPr lang="zh-CN" altLang="zh-CN" sz="2400" dirty="0"/>
              <a:t>假设在数据库</a:t>
            </a:r>
            <a:r>
              <a:rPr lang="en-US" altLang="zh-CN" sz="2400" dirty="0" err="1"/>
              <a:t>test.db</a:t>
            </a:r>
            <a:r>
              <a:rPr lang="zh-CN" altLang="zh-CN" sz="2400" dirty="0"/>
              <a:t>中，创建一个名为</a:t>
            </a:r>
            <a:r>
              <a:rPr lang="en-US" altLang="zh-CN" sz="2400" dirty="0"/>
              <a:t>user</a:t>
            </a:r>
            <a:r>
              <a:rPr lang="zh-CN" altLang="zh-CN" sz="2400" dirty="0"/>
              <a:t>的数据表，其表的结构如表</a:t>
            </a:r>
            <a:r>
              <a:rPr lang="en-US" altLang="zh-CN" sz="2400" dirty="0"/>
              <a:t>6-6</a:t>
            </a:r>
            <a:r>
              <a:rPr lang="zh-CN" altLang="zh-CN" sz="2400" dirty="0"/>
              <a:t>所示。</a:t>
            </a:r>
          </a:p>
          <a:p>
            <a:endParaRPr lang="zh-CN" alt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5" y="1628800"/>
            <a:ext cx="826664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47098" y="3573016"/>
            <a:ext cx="6858000" cy="2862322"/>
          </a:xfrm>
          <a:prstGeom prst="rect">
            <a:avLst/>
          </a:prstGeom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6-19】</a:t>
            </a:r>
            <a:r>
              <a:rPr lang="zh-CN" altLang="en-US" sz="2000" dirty="0"/>
              <a:t>在数据库</a:t>
            </a:r>
            <a:r>
              <a:rPr lang="en-US" altLang="zh-CN" sz="2000" dirty="0" err="1"/>
              <a:t>test.db</a:t>
            </a:r>
            <a:r>
              <a:rPr lang="zh-CN" altLang="en-US" sz="2000" dirty="0"/>
              <a:t>中创建</a:t>
            </a:r>
            <a:r>
              <a:rPr lang="en-US" altLang="zh-CN" sz="2000" dirty="0"/>
              <a:t>user</a:t>
            </a:r>
            <a:r>
              <a:rPr lang="zh-CN" altLang="en-US" sz="2000" dirty="0"/>
              <a:t>数据表。</a:t>
            </a:r>
          </a:p>
          <a:p>
            <a:r>
              <a:rPr lang="zh-CN" altLang="en-US" sz="2000" dirty="0"/>
              <a:t>编写程序代码如下：</a:t>
            </a:r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sqlite3</a:t>
            </a:r>
            <a:endParaRPr lang="en-US" altLang="zh-CN" sz="2000" dirty="0"/>
          </a:p>
          <a:p>
            <a:r>
              <a:rPr lang="en-US" altLang="zh-CN" sz="2000" dirty="0"/>
              <a:t>conn = </a:t>
            </a:r>
            <a:r>
              <a:rPr lang="en-US" altLang="zh-CN" sz="2000" dirty="0" err="1"/>
              <a:t>sqlite3.connect</a:t>
            </a:r>
            <a:r>
              <a:rPr lang="en-US" altLang="zh-CN" sz="2000" dirty="0"/>
              <a:t>("d:/</a:t>
            </a:r>
            <a:r>
              <a:rPr lang="en-US" altLang="zh-CN" sz="2000" dirty="0" err="1"/>
              <a:t>test.db</a:t>
            </a:r>
            <a:r>
              <a:rPr lang="en-US" altLang="zh-CN" sz="2000" dirty="0"/>
              <a:t>")</a:t>
            </a:r>
          </a:p>
          <a:p>
            <a:r>
              <a:rPr lang="en-US" altLang="zh-CN" sz="2000" dirty="0" err="1"/>
              <a:t>sqlstr</a:t>
            </a:r>
            <a:r>
              <a:rPr lang="en-US" altLang="zh-CN" sz="2000" dirty="0"/>
              <a:t> = "create table user (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 varchar(5) primary key, \</a:t>
            </a:r>
          </a:p>
          <a:p>
            <a:r>
              <a:rPr lang="en-US" altLang="zh-CN" sz="2000" dirty="0"/>
              <a:t>name varchar(10), email varchar(25))"</a:t>
            </a:r>
          </a:p>
          <a:p>
            <a:r>
              <a:rPr lang="en-US" altLang="zh-CN" sz="2000" dirty="0" err="1"/>
              <a:t>conn.execute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sqlstr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print("create table successfully")</a:t>
            </a:r>
          </a:p>
          <a:p>
            <a:r>
              <a:rPr lang="en-US" altLang="zh-CN" sz="2000" dirty="0" err="1"/>
              <a:t>conn.close</a:t>
            </a:r>
            <a:r>
              <a:rPr lang="en-US" altLang="zh-CN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37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6264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sz="3300" dirty="0"/>
              <a:t>（</a:t>
            </a:r>
            <a:r>
              <a:rPr lang="en-US" altLang="zh-CN" sz="3300" dirty="0"/>
              <a:t>3</a:t>
            </a:r>
            <a:r>
              <a:rPr lang="zh-CN" altLang="zh-CN" sz="3300" dirty="0"/>
              <a:t>）添加数据记录</a:t>
            </a:r>
          </a:p>
          <a:p>
            <a:pPr marL="0" indent="0">
              <a:buNone/>
            </a:pPr>
            <a:r>
              <a:rPr lang="en-US" altLang="zh-CN" sz="3300" dirty="0"/>
              <a:t>    </a:t>
            </a:r>
            <a:r>
              <a:rPr lang="zh-CN" altLang="zh-CN" sz="3300" dirty="0"/>
              <a:t>假设在</a:t>
            </a:r>
            <a:r>
              <a:rPr lang="en-US" altLang="zh-CN" sz="3300" dirty="0"/>
              <a:t>user</a:t>
            </a:r>
            <a:r>
              <a:rPr lang="zh-CN" altLang="zh-CN" sz="3300" dirty="0"/>
              <a:t>数据表中添加数据记录如下：</a:t>
            </a:r>
            <a:r>
              <a:rPr lang="en-US" altLang="zh-CN" sz="3300" dirty="0"/>
              <a:t>    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1001  </a:t>
            </a:r>
            <a:r>
              <a:rPr lang="zh-CN" altLang="zh-CN" sz="3300" dirty="0"/>
              <a:t>张大山</a:t>
            </a:r>
            <a:r>
              <a:rPr lang="en-US" altLang="zh-CN" sz="3300" dirty="0"/>
              <a:t>   </a:t>
            </a:r>
            <a:r>
              <a:rPr lang="en-US" altLang="zh-CN" sz="3300" dirty="0" err="1"/>
              <a:t>zhangds@163.com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1002  </a:t>
            </a:r>
            <a:r>
              <a:rPr lang="zh-CN" altLang="zh-CN" sz="3300" dirty="0"/>
              <a:t>李晓丽</a:t>
            </a:r>
            <a:r>
              <a:rPr lang="en-US" altLang="zh-CN" sz="3300" dirty="0"/>
              <a:t>   </a:t>
            </a:r>
            <a:r>
              <a:rPr lang="en-US" altLang="zh-CN" sz="3300" dirty="0" err="1"/>
              <a:t>lixli@163.com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1003  </a:t>
            </a:r>
            <a:r>
              <a:rPr lang="zh-CN" altLang="zh-CN" sz="3300" dirty="0"/>
              <a:t>赵四方</a:t>
            </a:r>
            <a:r>
              <a:rPr lang="en-US" altLang="zh-CN" sz="3300" dirty="0"/>
              <a:t>   </a:t>
            </a:r>
            <a:r>
              <a:rPr lang="en-US" altLang="zh-CN" sz="3300" dirty="0" err="1"/>
              <a:t>zaoshi@163.com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 </a:t>
            </a:r>
            <a:endParaRPr lang="zh-CN" altLang="zh-CN" sz="3300" dirty="0"/>
          </a:p>
          <a:p>
            <a:pPr marL="0" indent="0">
              <a:buNone/>
            </a:pPr>
            <a:r>
              <a:rPr lang="zh-CN" altLang="zh-CN" sz="3300" dirty="0"/>
              <a:t>【例</a:t>
            </a:r>
            <a:r>
              <a:rPr lang="en-US" altLang="zh-CN" sz="3300" dirty="0"/>
              <a:t>6-20</a:t>
            </a:r>
            <a:r>
              <a:rPr lang="zh-CN" altLang="zh-CN" sz="3300" dirty="0"/>
              <a:t>】在</a:t>
            </a:r>
            <a:r>
              <a:rPr lang="en-US" altLang="zh-CN" sz="3300" dirty="0"/>
              <a:t>user</a:t>
            </a:r>
            <a:r>
              <a:rPr lang="zh-CN" altLang="zh-CN" sz="3300" dirty="0"/>
              <a:t>数据表中，添加数据记录。</a:t>
            </a:r>
          </a:p>
          <a:p>
            <a:pPr marL="0" indent="0">
              <a:buNone/>
            </a:pPr>
            <a:r>
              <a:rPr lang="zh-CN" altLang="zh-CN" sz="3300" dirty="0"/>
              <a:t>编写程序代码如下：</a:t>
            </a:r>
          </a:p>
          <a:p>
            <a:pPr marL="0" indent="0">
              <a:buNone/>
            </a:pPr>
            <a:r>
              <a:rPr lang="en-US" altLang="zh-CN" sz="3300" dirty="0"/>
              <a:t>import </a:t>
            </a:r>
            <a:r>
              <a:rPr lang="en-US" altLang="zh-CN" sz="3300" dirty="0" err="1"/>
              <a:t>sqlite3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conn = </a:t>
            </a:r>
            <a:r>
              <a:rPr lang="en-US" altLang="zh-CN" sz="3300" dirty="0" err="1"/>
              <a:t>sqlite3.connect</a:t>
            </a:r>
            <a:r>
              <a:rPr lang="en-US" altLang="zh-CN" sz="3300" dirty="0"/>
              <a:t>("d:/</a:t>
            </a:r>
            <a:r>
              <a:rPr lang="en-US" altLang="zh-CN" sz="3300" dirty="0" err="1"/>
              <a:t>test.db</a:t>
            </a:r>
            <a:r>
              <a:rPr lang="en-US" altLang="zh-CN" sz="3300" dirty="0"/>
              <a:t>")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/>
              <a:t>cur = </a:t>
            </a:r>
            <a:r>
              <a:rPr lang="en-US" altLang="zh-CN" sz="3300" dirty="0" err="1"/>
              <a:t>conn.cursor</a:t>
            </a:r>
            <a:r>
              <a:rPr lang="en-US" altLang="zh-CN" sz="3300" dirty="0"/>
              <a:t>()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 smtClean="0"/>
              <a:t>sqlstr1</a:t>
            </a:r>
            <a:r>
              <a:rPr lang="en-US" altLang="zh-CN" sz="3300" dirty="0" smtClean="0"/>
              <a:t> </a:t>
            </a:r>
            <a:r>
              <a:rPr lang="en-US" altLang="zh-CN" sz="3300" dirty="0"/>
              <a:t>= "insert into user(</a:t>
            </a:r>
            <a:r>
              <a:rPr lang="en-US" altLang="zh-CN" sz="3300" dirty="0" err="1"/>
              <a:t>sid</a:t>
            </a:r>
            <a:r>
              <a:rPr lang="en-US" altLang="zh-CN" sz="3300" dirty="0"/>
              <a:t>, name, </a:t>
            </a:r>
            <a:r>
              <a:rPr lang="en-US" altLang="zh-CN" sz="3300" dirty="0" smtClean="0"/>
              <a:t>email) values(1001</a:t>
            </a:r>
            <a:r>
              <a:rPr lang="en-US" altLang="zh-CN" sz="3300" dirty="0"/>
              <a:t>, '</a:t>
            </a:r>
            <a:r>
              <a:rPr lang="zh-CN" altLang="zh-CN" sz="3300" dirty="0"/>
              <a:t>张大山</a:t>
            </a:r>
            <a:r>
              <a:rPr lang="en-US" altLang="zh-CN" sz="3300" dirty="0"/>
              <a:t>', '</a:t>
            </a:r>
            <a:r>
              <a:rPr lang="en-US" altLang="zh-CN" sz="3300" dirty="0" err="1"/>
              <a:t>zhangds@163.com</a:t>
            </a:r>
            <a:r>
              <a:rPr lang="en-US" altLang="zh-CN" sz="3300" dirty="0"/>
              <a:t>') "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cur.execute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sqlstr1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 smtClean="0"/>
              <a:t>sqlstr2</a:t>
            </a:r>
            <a:r>
              <a:rPr lang="en-US" altLang="zh-CN" sz="3300" dirty="0" smtClean="0"/>
              <a:t> </a:t>
            </a:r>
            <a:r>
              <a:rPr lang="en-US" altLang="zh-CN" sz="3300" dirty="0"/>
              <a:t>= "insert into user(</a:t>
            </a:r>
            <a:r>
              <a:rPr lang="en-US" altLang="zh-CN" sz="3300" dirty="0" err="1"/>
              <a:t>sid</a:t>
            </a:r>
            <a:r>
              <a:rPr lang="en-US" altLang="zh-CN" sz="3300" dirty="0"/>
              <a:t>, name, email</a:t>
            </a:r>
            <a:r>
              <a:rPr lang="en-US" altLang="zh-CN" sz="3300" dirty="0" smtClean="0"/>
              <a:t>) values(1002</a:t>
            </a:r>
            <a:r>
              <a:rPr lang="en-US" altLang="zh-CN" sz="3300" dirty="0"/>
              <a:t>, '</a:t>
            </a:r>
            <a:r>
              <a:rPr lang="zh-CN" altLang="zh-CN" sz="3300" dirty="0"/>
              <a:t>李晓丽</a:t>
            </a:r>
            <a:r>
              <a:rPr lang="en-US" altLang="zh-CN" sz="3300" dirty="0"/>
              <a:t>', '</a:t>
            </a:r>
            <a:r>
              <a:rPr lang="en-US" altLang="zh-CN" sz="3300" dirty="0" err="1"/>
              <a:t>lixli@163.com</a:t>
            </a:r>
            <a:r>
              <a:rPr lang="en-US" altLang="zh-CN" sz="3300" dirty="0"/>
              <a:t>') "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cur.execute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sqlstr2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 smtClean="0"/>
              <a:t>sqlstr3</a:t>
            </a:r>
            <a:r>
              <a:rPr lang="en-US" altLang="zh-CN" sz="3300" dirty="0" smtClean="0"/>
              <a:t> </a:t>
            </a:r>
            <a:r>
              <a:rPr lang="en-US" altLang="zh-CN" sz="3300" dirty="0"/>
              <a:t>= "insert into user(</a:t>
            </a:r>
            <a:r>
              <a:rPr lang="en-US" altLang="zh-CN" sz="3300" dirty="0" err="1"/>
              <a:t>sid</a:t>
            </a:r>
            <a:r>
              <a:rPr lang="en-US" altLang="zh-CN" sz="3300" dirty="0"/>
              <a:t>, name, email</a:t>
            </a:r>
            <a:r>
              <a:rPr lang="en-US" altLang="zh-CN" sz="3300" dirty="0" smtClean="0"/>
              <a:t>) values(1003</a:t>
            </a:r>
            <a:r>
              <a:rPr lang="en-US" altLang="zh-CN" sz="3300" dirty="0"/>
              <a:t>, '</a:t>
            </a:r>
            <a:r>
              <a:rPr lang="zh-CN" altLang="zh-CN" sz="3300" dirty="0"/>
              <a:t>赵四方</a:t>
            </a:r>
            <a:r>
              <a:rPr lang="en-US" altLang="zh-CN" sz="3300" dirty="0"/>
              <a:t>', '</a:t>
            </a:r>
            <a:r>
              <a:rPr lang="en-US" altLang="zh-CN" sz="3300" dirty="0" err="1"/>
              <a:t>zaoshi@163.com</a:t>
            </a:r>
            <a:r>
              <a:rPr lang="en-US" altLang="zh-CN" sz="3300" dirty="0"/>
              <a:t>') "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cur.execute</a:t>
            </a:r>
            <a:r>
              <a:rPr lang="en-US" altLang="zh-CN" sz="3300" dirty="0"/>
              <a:t>(</a:t>
            </a:r>
            <a:r>
              <a:rPr lang="en-US" altLang="zh-CN" sz="3300" dirty="0" err="1"/>
              <a:t>sqlstr3</a:t>
            </a:r>
            <a:r>
              <a:rPr lang="en-US" altLang="zh-CN" sz="3300" dirty="0"/>
              <a:t>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conn.commit</a:t>
            </a:r>
            <a:r>
              <a:rPr lang="en-US" altLang="zh-CN" sz="3300" dirty="0"/>
              <a:t>()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smtClean="0"/>
              <a:t>print</a:t>
            </a:r>
            <a:r>
              <a:rPr lang="en-US" altLang="zh-CN" sz="3300" dirty="0"/>
              <a:t>("Records created successfully")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3300" dirty="0" err="1"/>
              <a:t>conn.close</a:t>
            </a:r>
            <a:r>
              <a:rPr lang="en-US" altLang="zh-CN" sz="3300" dirty="0"/>
              <a:t>()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2600" dirty="0" smtClean="0"/>
              <a:t>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）查询记录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6-21</a:t>
            </a:r>
            <a:r>
              <a:rPr lang="zh-CN" altLang="zh-CN" sz="2400" dirty="0"/>
              <a:t>】应用</a:t>
            </a:r>
            <a:r>
              <a:rPr lang="en-US" altLang="zh-CN" sz="2400" dirty="0"/>
              <a:t>SQL</a:t>
            </a:r>
            <a:r>
              <a:rPr lang="zh-CN" altLang="zh-CN" sz="2400" dirty="0"/>
              <a:t>命令的</a:t>
            </a:r>
            <a:r>
              <a:rPr lang="en-US" altLang="zh-CN" sz="2400" dirty="0"/>
              <a:t>select</a:t>
            </a:r>
            <a:r>
              <a:rPr lang="zh-CN" altLang="zh-CN" sz="2400" dirty="0"/>
              <a:t>查询语句显示记录。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sqlite3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conn = </a:t>
            </a:r>
            <a:r>
              <a:rPr lang="en-US" altLang="zh-CN" sz="2400" dirty="0" err="1"/>
              <a:t>sqlite3.connect</a:t>
            </a:r>
            <a:r>
              <a:rPr lang="en-US" altLang="zh-CN" sz="2400" dirty="0"/>
              <a:t>("d:/</a:t>
            </a:r>
            <a:r>
              <a:rPr lang="en-US" altLang="zh-CN" sz="2400" dirty="0" err="1"/>
              <a:t>test.db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cur = </a:t>
            </a:r>
            <a:r>
              <a:rPr lang="en-US" altLang="zh-CN" sz="2400" dirty="0" err="1"/>
              <a:t>conn.cursor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sqlstr</a:t>
            </a:r>
            <a:r>
              <a:rPr lang="en-US" altLang="zh-CN" sz="2400" dirty="0"/>
              <a:t> = "select * from  user"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s = </a:t>
            </a:r>
            <a:r>
              <a:rPr lang="en-US" altLang="zh-CN" sz="2400" dirty="0" err="1"/>
              <a:t>cur.execute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sqlstr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for row in s: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print("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=",row[0])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print("name=",row[1])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print("email=",row[2],'\n')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400" dirty="0" err="1"/>
              <a:t>conn.close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75639"/>
            <a:ext cx="2448272" cy="3177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）修改数据记录</a:t>
            </a:r>
          </a:p>
          <a:p>
            <a:pPr marL="400050" lvl="1" indent="0"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sqlite3</a:t>
            </a:r>
            <a:r>
              <a:rPr lang="en-US" altLang="zh-CN" sz="1800" dirty="0"/>
              <a:t> 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conn = </a:t>
            </a:r>
            <a:r>
              <a:rPr lang="en-US" altLang="zh-CN" sz="1800" dirty="0" err="1"/>
              <a:t>sqlite3.connect</a:t>
            </a:r>
            <a:r>
              <a:rPr lang="en-US" altLang="zh-CN" sz="1800" dirty="0"/>
              <a:t>("d:/</a:t>
            </a:r>
            <a:r>
              <a:rPr lang="en-US" altLang="zh-CN" sz="1800" dirty="0" err="1"/>
              <a:t>test.db</a:t>
            </a:r>
            <a:r>
              <a:rPr lang="en-US" altLang="zh-CN" sz="1800" dirty="0"/>
              <a:t>")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cur = </a:t>
            </a:r>
            <a:r>
              <a:rPr lang="en-US" altLang="zh-CN" sz="1800" dirty="0" err="1"/>
              <a:t>conn.cursor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sql_update</a:t>
            </a:r>
            <a:r>
              <a:rPr lang="en-US" altLang="zh-CN" sz="1800" dirty="0"/>
              <a:t> = "update user set email='</a:t>
            </a:r>
            <a:r>
              <a:rPr lang="en-US" altLang="zh-CN" sz="1800" dirty="0" err="1"/>
              <a:t>zhaosf@abc.com</a:t>
            </a:r>
            <a:r>
              <a:rPr lang="en-US" altLang="zh-CN" sz="1800" dirty="0"/>
              <a:t>' where </a:t>
            </a:r>
            <a:r>
              <a:rPr lang="en-US" altLang="zh-CN" sz="1800" dirty="0" err="1"/>
              <a:t>sid</a:t>
            </a:r>
            <a:r>
              <a:rPr lang="en-US" altLang="zh-CN" sz="1800" dirty="0"/>
              <a:t>=1003"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cur.execute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sql_update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conn.commit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sql_select</a:t>
            </a:r>
            <a:r>
              <a:rPr lang="en-US" altLang="zh-CN" sz="1800" dirty="0"/>
              <a:t> = "select * from  user where </a:t>
            </a:r>
            <a:r>
              <a:rPr lang="en-US" altLang="zh-CN" sz="1800" dirty="0" err="1"/>
              <a:t>sid</a:t>
            </a:r>
            <a:r>
              <a:rPr lang="en-US" altLang="zh-CN" sz="1800" dirty="0"/>
              <a:t>=1003"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s = </a:t>
            </a:r>
            <a:r>
              <a:rPr lang="en-US" altLang="zh-CN" sz="1800" dirty="0" err="1"/>
              <a:t>cur.execute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sql_select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for row in s: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	print("</a:t>
            </a:r>
            <a:r>
              <a:rPr lang="en-US" altLang="zh-CN" sz="1800" dirty="0" err="1"/>
              <a:t>sid</a:t>
            </a:r>
            <a:r>
              <a:rPr lang="en-US" altLang="zh-CN" sz="1800" dirty="0"/>
              <a:t>=",row[0])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	print("name=",row[1])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	print("email=",row[2],'\n')</a:t>
            </a:r>
            <a:endParaRPr lang="zh-CN" altLang="zh-CN" sz="1800" dirty="0"/>
          </a:p>
          <a:p>
            <a:pPr marL="400050" lvl="1" indent="0">
              <a:buNone/>
            </a:pPr>
            <a:r>
              <a:rPr lang="en-US" altLang="zh-CN" sz="1800" dirty="0" err="1"/>
              <a:t>conn.close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97152"/>
            <a:ext cx="331863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6</a:t>
            </a:r>
            <a:r>
              <a:rPr lang="zh-CN" altLang="zh-CN" sz="2400" dirty="0"/>
              <a:t>）删除数据记录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6-23</a:t>
            </a:r>
            <a:r>
              <a:rPr lang="zh-CN" altLang="zh-CN" sz="2400" dirty="0"/>
              <a:t>】应用</a:t>
            </a:r>
            <a:r>
              <a:rPr lang="en-US" altLang="zh-CN" sz="2400" dirty="0"/>
              <a:t>SQL</a:t>
            </a:r>
            <a:r>
              <a:rPr lang="zh-CN" altLang="zh-CN" sz="2400" dirty="0"/>
              <a:t>命令的</a:t>
            </a:r>
            <a:r>
              <a:rPr lang="en-US" altLang="zh-CN" sz="2400" dirty="0"/>
              <a:t>delete</a:t>
            </a:r>
            <a:r>
              <a:rPr lang="zh-CN" altLang="zh-CN" sz="2400" dirty="0"/>
              <a:t>语句删除</a:t>
            </a:r>
            <a:r>
              <a:rPr lang="en-US" altLang="zh-CN" sz="2400" dirty="0"/>
              <a:t>user</a:t>
            </a:r>
            <a:r>
              <a:rPr lang="zh-CN" altLang="zh-CN" sz="2400" dirty="0"/>
              <a:t>表中的第二条记录。</a:t>
            </a:r>
            <a:r>
              <a:rPr lang="en-US" altLang="zh-CN" sz="2400" dirty="0"/>
              <a:t>   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sqlite3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smtClean="0"/>
              <a:t>conn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sqlite3.connect</a:t>
            </a:r>
            <a:r>
              <a:rPr lang="en-US" altLang="zh-CN" sz="2400" dirty="0"/>
              <a:t>("d:/</a:t>
            </a:r>
            <a:r>
              <a:rPr lang="en-US" altLang="zh-CN" sz="2400" dirty="0" err="1"/>
              <a:t>test.db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cur = </a:t>
            </a:r>
            <a:r>
              <a:rPr lang="en-US" altLang="zh-CN" sz="2400" dirty="0" err="1"/>
              <a:t>conn.cursor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sql_update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"delete from user  where 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=1002"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cur.execute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sql_update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conn.commit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sql_select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"select * from  user"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s = </a:t>
            </a:r>
            <a:r>
              <a:rPr lang="en-US" altLang="zh-CN" sz="2400" dirty="0" err="1"/>
              <a:t>cur.execute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sql_select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for row in s: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	print("</a:t>
            </a:r>
            <a:r>
              <a:rPr lang="en-US" altLang="zh-CN" sz="2400" dirty="0" err="1"/>
              <a:t>sid</a:t>
            </a:r>
            <a:r>
              <a:rPr lang="en-US" altLang="zh-CN" sz="2400" dirty="0"/>
              <a:t>=",row[0])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	print("name=",row[1])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	print("email=",row[2],'\n')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err="1" smtClean="0"/>
              <a:t>conn.close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00816"/>
            <a:ext cx="2957623" cy="3052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</a:t>
            </a:r>
            <a:r>
              <a:rPr lang="zh-CN" altLang="zh-CN" sz="2400" b="1" dirty="0"/>
              <a:t>安装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pymysql</a:t>
            </a:r>
            <a:r>
              <a:rPr lang="zh-CN" altLang="zh-CN" sz="2400" b="1" dirty="0"/>
              <a:t>模块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Python</a:t>
            </a:r>
            <a:r>
              <a:rPr lang="zh-CN" altLang="zh-CN" sz="2400" dirty="0"/>
              <a:t>需要引用</a:t>
            </a:r>
            <a:r>
              <a:rPr lang="en-US" altLang="zh-CN" sz="2400" dirty="0" err="1"/>
              <a:t>pymysql</a:t>
            </a:r>
            <a:r>
              <a:rPr lang="zh-CN" altLang="zh-CN" sz="2400" dirty="0"/>
              <a:t>模块来进行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数据库的操作。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在</a:t>
            </a:r>
            <a:r>
              <a:rPr lang="zh-CN" altLang="zh-CN" sz="2400" dirty="0"/>
              <a:t>控制台命令窗口中，</a:t>
            </a:r>
            <a:r>
              <a:rPr lang="zh-CN" altLang="zh-CN" sz="2400" dirty="0" smtClean="0"/>
              <a:t>输入</a:t>
            </a:r>
            <a:r>
              <a:rPr lang="en-US" altLang="zh-CN" sz="2400" dirty="0"/>
              <a:t>pip</a:t>
            </a:r>
            <a:r>
              <a:rPr lang="zh-CN" altLang="zh-CN" sz="2400" dirty="0"/>
              <a:t>安装</a:t>
            </a:r>
            <a:r>
              <a:rPr lang="en-US" altLang="zh-CN" sz="2400" dirty="0" err="1"/>
              <a:t>pymysql</a:t>
            </a:r>
            <a:r>
              <a:rPr lang="zh-CN" altLang="zh-CN" sz="2400" dirty="0"/>
              <a:t>模块</a:t>
            </a:r>
            <a:r>
              <a:rPr lang="zh-CN" altLang="zh-CN" sz="2400" dirty="0" smtClean="0"/>
              <a:t>命令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 pip  install  </a:t>
            </a:r>
            <a:r>
              <a:rPr lang="en-US" altLang="zh-CN" sz="2400" dirty="0" err="1"/>
              <a:t>pymysql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555776" y="176864"/>
            <a:ext cx="4382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6.3.2 </a:t>
            </a:r>
            <a:r>
              <a:rPr lang="zh-CN" altLang="en-US" sz="3200" b="1" dirty="0"/>
              <a:t>操作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数据库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52863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6-2</a:t>
            </a:r>
            <a:r>
              <a:rPr lang="zh-CN" altLang="zh-CN" sz="2800" dirty="0"/>
              <a:t>】创建一个名为</a:t>
            </a:r>
            <a:r>
              <a:rPr lang="en-US" altLang="zh-CN" sz="2800" dirty="0"/>
              <a:t>d:\</a:t>
            </a:r>
            <a:r>
              <a:rPr lang="en-US" altLang="zh-CN" sz="2800" dirty="0" err="1"/>
              <a:t>mqtt</a:t>
            </a:r>
            <a:r>
              <a:rPr lang="en-US" altLang="zh-CN" sz="2800" dirty="0"/>
              <a:t>\web</a:t>
            </a:r>
            <a:r>
              <a:rPr lang="zh-CN" altLang="zh-CN" sz="2800" dirty="0"/>
              <a:t>的多层文件目录。</a:t>
            </a:r>
          </a:p>
          <a:p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5904656" cy="58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2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3200" b="1" dirty="0"/>
              <a:t>2. </a:t>
            </a:r>
            <a:r>
              <a:rPr lang="en-US" altLang="zh-CN" sz="3200" b="1" dirty="0" err="1"/>
              <a:t>pymysql</a:t>
            </a:r>
            <a:r>
              <a:rPr lang="zh-CN" altLang="en-US" sz="3200" b="1" dirty="0"/>
              <a:t>模块的方法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pymysql.Connect</a:t>
            </a:r>
            <a:r>
              <a:rPr lang="en-US" altLang="zh-CN" sz="2400" dirty="0"/>
              <a:t>()</a:t>
            </a:r>
            <a:r>
              <a:rPr lang="zh-CN" altLang="zh-CN" sz="2400" dirty="0"/>
              <a:t>方法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pymysql.Connect</a:t>
            </a:r>
            <a:r>
              <a:rPr lang="en-US" altLang="zh-CN" sz="2400" dirty="0"/>
              <a:t>()</a:t>
            </a:r>
            <a:r>
              <a:rPr lang="zh-CN" altLang="zh-CN" sz="2400" dirty="0"/>
              <a:t>方法用于连接数据库并创建连接对象。其一般格式为</a:t>
            </a:r>
          </a:p>
          <a:p>
            <a:pPr marL="0" indent="0">
              <a:buNone/>
            </a:pPr>
            <a:r>
              <a:rPr lang="en-US" altLang="zh-CN" sz="2400" dirty="0" smtClean="0"/>
              <a:t>connection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pymysql.Connect</a:t>
            </a:r>
            <a:r>
              <a:rPr lang="en-US" altLang="zh-CN" sz="2400" dirty="0"/>
              <a:t>(  host(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),   #  MySQL</a:t>
            </a:r>
            <a:r>
              <a:rPr lang="zh-CN" altLang="zh-CN" sz="2400" dirty="0"/>
              <a:t>服务器地址</a:t>
            </a:r>
          </a:p>
          <a:p>
            <a:pPr marL="0" indent="0">
              <a:buNone/>
            </a:pPr>
            <a:r>
              <a:rPr lang="en-US" altLang="zh-CN" sz="2400" dirty="0" smtClean="0"/>
              <a:t>	port(</a:t>
            </a:r>
            <a:r>
              <a:rPr lang="en-US" altLang="zh-CN" sz="2400" dirty="0" err="1" smtClean="0"/>
              <a:t>int</a:t>
            </a:r>
            <a:r>
              <a:rPr lang="en-US" altLang="zh-CN" sz="2400" dirty="0"/>
              <a:t>),      #  MySQL</a:t>
            </a:r>
            <a:r>
              <a:rPr lang="zh-CN" altLang="zh-CN" sz="2400" dirty="0"/>
              <a:t>服务器端口号</a:t>
            </a:r>
          </a:p>
          <a:p>
            <a:pPr marL="0" indent="0">
              <a:buNone/>
            </a:pPr>
            <a:r>
              <a:rPr lang="en-US" altLang="zh-CN" sz="2400" dirty="0" smtClean="0"/>
              <a:t>	user(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),      #  </a:t>
            </a:r>
            <a:r>
              <a:rPr lang="zh-CN" altLang="zh-CN" sz="2400" dirty="0"/>
              <a:t>用户名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passwd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),    #  </a:t>
            </a:r>
            <a:r>
              <a:rPr lang="zh-CN" altLang="zh-CN" sz="2400" dirty="0"/>
              <a:t>密码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),        #  </a:t>
            </a:r>
            <a:r>
              <a:rPr lang="zh-CN" altLang="zh-CN" sz="2400" dirty="0"/>
              <a:t>数据库名称</a:t>
            </a:r>
          </a:p>
          <a:p>
            <a:pPr marL="0" indent="0">
              <a:buNone/>
            </a:pPr>
            <a:r>
              <a:rPr lang="en-US" altLang="zh-CN" sz="2400" dirty="0" smtClean="0"/>
              <a:t>	charset(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),   #  </a:t>
            </a:r>
            <a:r>
              <a:rPr lang="zh-CN" altLang="zh-CN" sz="2400" dirty="0"/>
              <a:t>连接编码</a:t>
            </a:r>
          </a:p>
          <a:p>
            <a:pPr marL="0" indent="0">
              <a:buNone/>
            </a:pPr>
            <a:r>
              <a:rPr lang="en-US" altLang="zh-CN" sz="2400" dirty="0" smtClean="0"/>
              <a:t>        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）数据库连接对象</a:t>
            </a:r>
            <a:r>
              <a:rPr lang="en-US" altLang="zh-CN" sz="2800" b="1" dirty="0"/>
              <a:t>connection</a:t>
            </a:r>
            <a:r>
              <a:rPr lang="zh-CN" altLang="en-US" sz="2800" b="1" dirty="0"/>
              <a:t>支持的方法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）游标对象支持的方法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395572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645024"/>
            <a:ext cx="66743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4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400" b="1" dirty="0"/>
              <a:t>3. Python</a:t>
            </a:r>
            <a:r>
              <a:rPr lang="zh-CN" altLang="zh-CN" sz="3400" b="1" dirty="0"/>
              <a:t>对</a:t>
            </a:r>
            <a:r>
              <a:rPr lang="en-US" altLang="zh-CN" sz="3400" b="1" dirty="0"/>
              <a:t>MySQL</a:t>
            </a:r>
            <a:r>
              <a:rPr lang="zh-CN" altLang="zh-CN" sz="3400" b="1" dirty="0"/>
              <a:t>数据库的操作</a:t>
            </a:r>
            <a:endParaRPr lang="zh-CN" altLang="zh-CN" sz="3400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）创建数据库连接对象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使用</a:t>
            </a:r>
            <a:r>
              <a:rPr lang="en-US" altLang="zh-CN" dirty="0"/>
              <a:t>connect()</a:t>
            </a:r>
            <a:r>
              <a:rPr lang="zh-CN" altLang="zh-CN" dirty="0"/>
              <a:t>方法可以创建数据库连接对象和打开数据库的连接，其方法如下：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数据库连接对象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zh-CN" altLang="zh-CN" dirty="0"/>
              <a:t>（数据库服务器，用户名，密码，数据库名）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connect()</a:t>
            </a:r>
            <a:r>
              <a:rPr lang="zh-CN" altLang="zh-CN" dirty="0"/>
              <a:t>方法返回一个数据库连接对象，通过数据库连接对象可以对数据库进行各种操作。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）创建游标对象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中，使用游标可以执行</a:t>
            </a:r>
            <a:r>
              <a:rPr lang="en-US" altLang="zh-CN" dirty="0"/>
              <a:t>SQL</a:t>
            </a:r>
            <a:r>
              <a:rPr lang="zh-CN" altLang="zh-CN" dirty="0"/>
              <a:t>语句和查询数据。创建一个游标对象的方法如下：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游标对象</a:t>
            </a:r>
            <a:r>
              <a:rPr lang="en-US" altLang="zh-CN" dirty="0"/>
              <a:t> = </a:t>
            </a:r>
            <a:r>
              <a:rPr lang="zh-CN" altLang="zh-CN" dirty="0"/>
              <a:t>数据库连接对象</a:t>
            </a:r>
            <a:r>
              <a:rPr lang="en-US" altLang="zh-CN" dirty="0"/>
              <a:t>.cursor()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29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6-24</a:t>
            </a:r>
            <a:r>
              <a:rPr lang="zh-CN" altLang="zh-CN" sz="2800" dirty="0"/>
              <a:t>】假设</a:t>
            </a:r>
            <a:r>
              <a:rPr lang="en-US" altLang="zh-CN" sz="2800" dirty="0"/>
              <a:t>MySQL</a:t>
            </a:r>
            <a:r>
              <a:rPr lang="zh-CN" altLang="zh-CN" sz="2800" dirty="0"/>
              <a:t>数据库服务器中有一个名为</a:t>
            </a:r>
            <a:r>
              <a:rPr lang="en-US" altLang="zh-CN" sz="2800" dirty="0" err="1"/>
              <a:t>testdb</a:t>
            </a:r>
            <a:r>
              <a:rPr lang="zh-CN" altLang="zh-CN" sz="2800" dirty="0"/>
              <a:t>的数据库，并且数据库中有一个名为</a:t>
            </a:r>
            <a:r>
              <a:rPr lang="en-US" altLang="zh-CN" sz="2800" dirty="0"/>
              <a:t>trade</a:t>
            </a:r>
            <a:r>
              <a:rPr lang="zh-CN" altLang="zh-CN" sz="2800" dirty="0"/>
              <a:t>的数据表，其数据表的结构如表</a:t>
            </a:r>
            <a:r>
              <a:rPr lang="en-US" altLang="zh-CN" sz="2800" dirty="0"/>
              <a:t>6-5</a:t>
            </a:r>
            <a:r>
              <a:rPr lang="zh-CN" altLang="zh-CN" sz="2800" dirty="0"/>
              <a:t>所示。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43205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 sz="3000" dirty="0"/>
              <a:t>（</a:t>
            </a:r>
            <a:r>
              <a:rPr lang="en-US" altLang="zh-CN" sz="3000" dirty="0"/>
              <a:t>1</a:t>
            </a:r>
            <a:r>
              <a:rPr lang="zh-CN" altLang="zh-CN" sz="3000" dirty="0"/>
              <a:t>）创建数据表</a:t>
            </a:r>
          </a:p>
          <a:p>
            <a:pPr marL="0" indent="0">
              <a:buNone/>
            </a:pPr>
            <a:r>
              <a:rPr lang="zh-CN" altLang="zh-CN" sz="2600" dirty="0"/>
              <a:t>首先在连接数据库之前，需要创建一个数据表，方便测试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pymysql</a:t>
            </a:r>
            <a:r>
              <a:rPr lang="en-US" altLang="zh-CN" sz="2600" dirty="0"/>
              <a:t> </a:t>
            </a:r>
            <a:r>
              <a:rPr lang="zh-CN" altLang="zh-CN" sz="2600" dirty="0"/>
              <a:t>的功能。创建数据表的语句如下：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1900" dirty="0"/>
              <a:t>DROP TABLE IF EXISTS 'trade';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 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CREATE TABLE 'trade' (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'id'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(4) unsigned NOT NULL </a:t>
            </a:r>
            <a:r>
              <a:rPr lang="en-US" altLang="zh-CN" sz="1900" dirty="0" err="1"/>
              <a:t>AUTO_INCREMENT</a:t>
            </a:r>
            <a:r>
              <a:rPr lang="en-US" altLang="zh-CN" sz="1900" dirty="0"/>
              <a:t>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'name' varchar(6) NOT NULL COMMENT '</a:t>
            </a:r>
            <a:r>
              <a:rPr lang="zh-CN" altLang="zh-CN" sz="1900" dirty="0"/>
              <a:t>用户真实姓名</a:t>
            </a:r>
            <a:r>
              <a:rPr lang="en-US" altLang="zh-CN" sz="1900" dirty="0"/>
              <a:t>',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'account' varchar(11) NOT NULL COMMENT '</a:t>
            </a:r>
            <a:r>
              <a:rPr lang="zh-CN" altLang="zh-CN" sz="1900" dirty="0"/>
              <a:t>银行储蓄账号</a:t>
            </a:r>
            <a:r>
              <a:rPr lang="en-US" altLang="zh-CN" sz="1900" dirty="0"/>
              <a:t>',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'saving' decimal(8,2) unsigned NOT NULL DEFAULT '0.00' COMMENT '</a:t>
            </a:r>
            <a:r>
              <a:rPr lang="zh-CN" altLang="zh-CN" sz="1900" dirty="0"/>
              <a:t>账户储蓄金额</a:t>
            </a:r>
            <a:r>
              <a:rPr lang="en-US" altLang="zh-CN" sz="1900" dirty="0"/>
              <a:t>',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'expend' decimal(8,2) unsigned NOT NULL DEFAULT '0.00' COMMENT '</a:t>
            </a:r>
            <a:r>
              <a:rPr lang="zh-CN" altLang="zh-CN" sz="1900" dirty="0"/>
              <a:t>账户支出总计</a:t>
            </a:r>
            <a:r>
              <a:rPr lang="en-US" altLang="zh-CN" sz="1900" dirty="0"/>
              <a:t>',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'income' decimal(8,2) unsigned NOT NULL DEFAULT '0.00' COMMENT '</a:t>
            </a:r>
            <a:r>
              <a:rPr lang="zh-CN" altLang="zh-CN" sz="1900" dirty="0"/>
              <a:t>账户收入总计</a:t>
            </a:r>
            <a:r>
              <a:rPr lang="en-US" altLang="zh-CN" sz="1900" dirty="0"/>
              <a:t>',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PRIMARY KEY ('id'),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  UNIQUE KEY '</a:t>
            </a:r>
            <a:r>
              <a:rPr lang="en-US" altLang="zh-CN" sz="1900" dirty="0" err="1"/>
              <a:t>name_UNIQUE</a:t>
            </a:r>
            <a:r>
              <a:rPr lang="en-US" altLang="zh-CN" sz="1900" dirty="0"/>
              <a:t>' ('name')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) ENGINE=</a:t>
            </a:r>
            <a:r>
              <a:rPr lang="en-US" altLang="zh-CN" sz="1900" dirty="0" err="1"/>
              <a:t>InnoDB</a:t>
            </a:r>
            <a:r>
              <a:rPr lang="en-US" altLang="zh-CN" sz="1900" dirty="0"/>
              <a:t> </a:t>
            </a:r>
            <a:r>
              <a:rPr lang="en-US" altLang="zh-CN" sz="1900" dirty="0" err="1"/>
              <a:t>AUTO_INCREMENT</a:t>
            </a:r>
            <a:r>
              <a:rPr lang="en-US" altLang="zh-CN" sz="1900" dirty="0"/>
              <a:t>=2 DEFAULT CHARSET=</a:t>
            </a:r>
            <a:r>
              <a:rPr lang="en-US" altLang="zh-CN" sz="1900" dirty="0" err="1"/>
              <a:t>utf8</a:t>
            </a:r>
            <a:r>
              <a:rPr lang="en-US" altLang="zh-CN" sz="1900" dirty="0"/>
              <a:t>;</a:t>
            </a:r>
            <a:endParaRPr lang="zh-CN" altLang="zh-CN" sz="1900" dirty="0"/>
          </a:p>
          <a:p>
            <a:pPr marL="0" indent="0">
              <a:buNone/>
            </a:pPr>
            <a:r>
              <a:rPr lang="en-US" altLang="zh-CN" sz="1900" dirty="0"/>
              <a:t>INSERT INTO 'trade' VALUES (1,'</a:t>
            </a:r>
            <a:r>
              <a:rPr lang="zh-CN" altLang="zh-CN" sz="1900" dirty="0"/>
              <a:t>张大山</a:t>
            </a:r>
            <a:r>
              <a:rPr lang="en-US" altLang="zh-CN" sz="1900" dirty="0"/>
              <a:t>','18012345678',0.00,0.00,0.00);</a:t>
            </a:r>
            <a:endParaRPr lang="zh-CN" altLang="zh-CN" sz="19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3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）编写程序，实现增删改查和事务处理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pymysql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pymysql.cursors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连接数据库</a:t>
            </a:r>
          </a:p>
          <a:p>
            <a:pPr marL="0" indent="0">
              <a:buNone/>
            </a:pPr>
            <a:r>
              <a:rPr lang="en-US" altLang="zh-CN" sz="2400" dirty="0"/>
              <a:t>connect = </a:t>
            </a:r>
            <a:r>
              <a:rPr lang="en-US" altLang="zh-CN" sz="2400" dirty="0" err="1"/>
              <a:t>pymysql.Connect</a:t>
            </a:r>
            <a:r>
              <a:rPr lang="en-US" altLang="zh-CN" sz="2400" dirty="0"/>
              <a:t>(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host='localhost',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port=3310,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user='</a:t>
            </a:r>
            <a:r>
              <a:rPr lang="en-US" altLang="zh-CN" sz="2400" dirty="0" err="1"/>
              <a:t>woider</a:t>
            </a:r>
            <a:r>
              <a:rPr lang="en-US" altLang="zh-CN" sz="2400" dirty="0"/>
              <a:t>',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='3243',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db</a:t>
            </a:r>
            <a:r>
              <a:rPr lang="en-US" altLang="zh-CN" sz="2400" dirty="0"/>
              <a:t>='python',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charset='</a:t>
            </a:r>
            <a:r>
              <a:rPr lang="en-US" altLang="zh-CN" sz="2400" dirty="0" err="1"/>
              <a:t>utf8</a:t>
            </a:r>
            <a:r>
              <a:rPr lang="en-US" altLang="zh-CN" sz="2400" dirty="0"/>
              <a:t>'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8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获取游标</a:t>
            </a:r>
          </a:p>
          <a:p>
            <a:pPr marL="0" indent="0">
              <a:buNone/>
            </a:pPr>
            <a:r>
              <a:rPr lang="en-US" altLang="zh-CN" sz="2400" dirty="0"/>
              <a:t>cursor = </a:t>
            </a:r>
            <a:r>
              <a:rPr lang="en-US" altLang="zh-CN" sz="2400" dirty="0" err="1"/>
              <a:t>connect.cursor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插入数据</a:t>
            </a:r>
          </a:p>
          <a:p>
            <a:pPr marL="0" indent="0">
              <a:buNone/>
            </a:pPr>
            <a:r>
              <a:rPr lang="en-US" altLang="zh-CN" sz="2400" dirty="0" err="1"/>
              <a:t>sql</a:t>
            </a:r>
            <a:r>
              <a:rPr lang="en-US" altLang="zh-CN" sz="2400" dirty="0"/>
              <a:t> = "INSERT INTO trade (id, name, account, saving) VALUES ('%d', '%s', '%s', %.</a:t>
            </a:r>
            <a:r>
              <a:rPr lang="en-US" altLang="zh-CN" sz="2400" dirty="0" err="1"/>
              <a:t>2f</a:t>
            </a:r>
            <a:r>
              <a:rPr lang="en-US" altLang="zh-CN" sz="2400" dirty="0"/>
              <a:t> )"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data = (2, '</a:t>
            </a:r>
            <a:r>
              <a:rPr lang="zh-CN" altLang="zh-CN" sz="2400" dirty="0"/>
              <a:t>李晓丽</a:t>
            </a:r>
            <a:r>
              <a:rPr lang="en-US" altLang="zh-CN" sz="2400" dirty="0"/>
              <a:t>', '13512345678', 10000)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cursor.execute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% data)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connect.commit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成功插入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cursor.rowcount</a:t>
            </a:r>
            <a:r>
              <a:rPr lang="en-US" altLang="zh-CN" sz="2400" dirty="0"/>
              <a:t>, '</a:t>
            </a:r>
            <a:r>
              <a:rPr lang="zh-CN" altLang="zh-CN" sz="2400" dirty="0"/>
              <a:t>条数据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修改数据</a:t>
            </a:r>
          </a:p>
          <a:p>
            <a:pPr marL="0" indent="0">
              <a:buNone/>
            </a:pPr>
            <a:r>
              <a:rPr lang="en-US" altLang="zh-CN" sz="2400" dirty="0" err="1"/>
              <a:t>sql</a:t>
            </a:r>
            <a:r>
              <a:rPr lang="en-US" altLang="zh-CN" sz="2400" dirty="0"/>
              <a:t> = "UPDATE trade SET saving = %.</a:t>
            </a:r>
            <a:r>
              <a:rPr lang="en-US" altLang="zh-CN" sz="2400" dirty="0" err="1"/>
              <a:t>2f</a:t>
            </a:r>
            <a:r>
              <a:rPr lang="en-US" altLang="zh-CN" sz="2400" dirty="0"/>
              <a:t> WHERE account = '%s' "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data = (8888, '13512345678')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cursor.execute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% data)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connect.commit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print('</a:t>
            </a:r>
            <a:r>
              <a:rPr lang="zh-CN" altLang="zh-CN" sz="2400" dirty="0"/>
              <a:t>成功修改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cursor.rowcount</a:t>
            </a:r>
            <a:r>
              <a:rPr lang="en-US" altLang="zh-CN" sz="2400" dirty="0"/>
              <a:t>, '</a:t>
            </a:r>
            <a:r>
              <a:rPr lang="zh-CN" altLang="zh-CN" sz="2400" dirty="0"/>
              <a:t>条数据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23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查询数据</a:t>
            </a:r>
          </a:p>
          <a:p>
            <a:pPr marL="0" indent="0">
              <a:buNone/>
            </a:pPr>
            <a:r>
              <a:rPr lang="en-US" altLang="zh-CN" sz="1800" dirty="0" err="1"/>
              <a:t>sql</a:t>
            </a:r>
            <a:r>
              <a:rPr lang="en-US" altLang="zh-CN" sz="1800" dirty="0"/>
              <a:t> = "SELECT </a:t>
            </a:r>
            <a:r>
              <a:rPr lang="en-US" altLang="zh-CN" sz="1800" dirty="0" err="1"/>
              <a:t>name,saving</a:t>
            </a:r>
            <a:r>
              <a:rPr lang="en-US" altLang="zh-CN" sz="1800" dirty="0"/>
              <a:t> FROM trade WHERE account = '%s' 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data = ('13512345678',)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cursor.execute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% data)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for row in </a:t>
            </a:r>
            <a:r>
              <a:rPr lang="en-US" altLang="zh-CN" sz="1800" dirty="0" err="1"/>
              <a:t>cursor.fetchall</a:t>
            </a:r>
            <a:r>
              <a:rPr lang="en-US" altLang="zh-CN" sz="1800" dirty="0"/>
              <a:t>():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print("Name:%s\</a:t>
            </a:r>
            <a:r>
              <a:rPr lang="en-US" altLang="zh-CN" sz="1800" dirty="0" err="1"/>
              <a:t>tSaving</a:t>
            </a:r>
            <a:r>
              <a:rPr lang="en-US" altLang="zh-CN" sz="1800" dirty="0"/>
              <a:t>:%.</a:t>
            </a:r>
            <a:r>
              <a:rPr lang="en-US" altLang="zh-CN" sz="1800" dirty="0" err="1"/>
              <a:t>2f</a:t>
            </a:r>
            <a:r>
              <a:rPr lang="en-US" altLang="zh-CN" sz="1800" dirty="0"/>
              <a:t>" % row)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共查找出</a:t>
            </a:r>
            <a:r>
              <a:rPr lang="en-US" altLang="zh-CN" sz="1800" dirty="0"/>
              <a:t>', </a:t>
            </a:r>
            <a:r>
              <a:rPr lang="en-US" altLang="zh-CN" sz="1800" dirty="0" err="1"/>
              <a:t>cursor.rowcount</a:t>
            </a:r>
            <a:r>
              <a:rPr lang="en-US" altLang="zh-CN" sz="1800" dirty="0"/>
              <a:t>, '</a:t>
            </a:r>
            <a:r>
              <a:rPr lang="zh-CN" altLang="zh-CN" sz="1800" dirty="0"/>
              <a:t>条数据</a:t>
            </a:r>
            <a:r>
              <a:rPr lang="en-US" altLang="zh-CN" sz="1800" dirty="0"/>
              <a:t>')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删除数据</a:t>
            </a:r>
          </a:p>
          <a:p>
            <a:pPr marL="0" indent="0">
              <a:buNone/>
            </a:pPr>
            <a:r>
              <a:rPr lang="en-US" altLang="zh-CN" sz="1800" dirty="0" err="1"/>
              <a:t>sql</a:t>
            </a:r>
            <a:r>
              <a:rPr lang="en-US" altLang="zh-CN" sz="1800" dirty="0"/>
              <a:t> = "DELETE FROM trade WHERE account = '%s' LIMIT %d"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data = ('13512345678', 1)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cursor.execute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% data)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connect.commit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print('</a:t>
            </a:r>
            <a:r>
              <a:rPr lang="zh-CN" altLang="zh-CN" sz="1800" dirty="0"/>
              <a:t>成功删除</a:t>
            </a:r>
            <a:r>
              <a:rPr lang="en-US" altLang="zh-CN" sz="1800" dirty="0"/>
              <a:t>', </a:t>
            </a:r>
            <a:r>
              <a:rPr lang="en-US" altLang="zh-CN" sz="1800" dirty="0" err="1"/>
              <a:t>cursor.rowcount</a:t>
            </a:r>
            <a:r>
              <a:rPr lang="en-US" altLang="zh-CN" sz="1800" dirty="0"/>
              <a:t>, '</a:t>
            </a:r>
            <a:r>
              <a:rPr lang="zh-CN" altLang="zh-CN" sz="1800" dirty="0"/>
              <a:t>条数据</a:t>
            </a:r>
            <a:r>
              <a:rPr lang="en-US" altLang="zh-CN" sz="1800" dirty="0"/>
              <a:t>')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zh-CN" altLang="zh-CN" sz="1800" dirty="0"/>
              <a:t>事务处理</a:t>
            </a:r>
          </a:p>
          <a:p>
            <a:pPr marL="0" indent="0">
              <a:buNone/>
            </a:pPr>
            <a:r>
              <a:rPr lang="en-US" altLang="zh-CN" sz="1800" dirty="0" err="1"/>
              <a:t>sql_1</a:t>
            </a:r>
            <a:r>
              <a:rPr lang="en-US" altLang="zh-CN" sz="1800" dirty="0"/>
              <a:t> = "UPDATE trade SET saving = </a:t>
            </a:r>
            <a:r>
              <a:rPr lang="en-US" altLang="zh-CN" sz="1800" dirty="0" err="1"/>
              <a:t>saving+1000</a:t>
            </a:r>
            <a:r>
              <a:rPr lang="en-US" altLang="zh-CN" sz="1800" dirty="0"/>
              <a:t> WHERE account = '18012345678' 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sql_2</a:t>
            </a:r>
            <a:r>
              <a:rPr lang="en-US" altLang="zh-CN" sz="1800" dirty="0"/>
              <a:t> = "UPDATE trade SET expend = </a:t>
            </a:r>
            <a:r>
              <a:rPr lang="en-US" altLang="zh-CN" sz="1800" dirty="0" err="1"/>
              <a:t>expend+1000</a:t>
            </a:r>
            <a:r>
              <a:rPr lang="en-US" altLang="zh-CN" sz="1800" dirty="0"/>
              <a:t> WHERE account = '18012345678' "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/>
              <a:t>sql_3</a:t>
            </a:r>
            <a:r>
              <a:rPr lang="en-US" altLang="zh-CN" sz="1800" dirty="0"/>
              <a:t> = "UPDATE trade SET income = </a:t>
            </a:r>
            <a:r>
              <a:rPr lang="en-US" altLang="zh-CN" sz="1800" dirty="0" err="1"/>
              <a:t>income+2000</a:t>
            </a:r>
            <a:r>
              <a:rPr lang="en-US" altLang="zh-CN" sz="1800" dirty="0"/>
              <a:t> WHERE account = '18012345678' "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91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try: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cursor.execute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sql_1</a:t>
            </a:r>
            <a:r>
              <a:rPr lang="en-US" altLang="zh-CN" sz="2000" dirty="0"/>
              <a:t>)  # </a:t>
            </a:r>
            <a:r>
              <a:rPr lang="zh-CN" altLang="zh-CN" sz="2000" dirty="0"/>
              <a:t>储蓄增加</a:t>
            </a:r>
            <a:r>
              <a:rPr lang="en-US" altLang="zh-CN" sz="2000" dirty="0"/>
              <a:t>1000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cursor.execute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sql_2</a:t>
            </a:r>
            <a:r>
              <a:rPr lang="en-US" altLang="zh-CN" sz="2000" dirty="0"/>
              <a:t>)  # </a:t>
            </a:r>
            <a:r>
              <a:rPr lang="zh-CN" altLang="zh-CN" sz="2000" dirty="0"/>
              <a:t>支出增加</a:t>
            </a:r>
            <a:r>
              <a:rPr lang="en-US" altLang="zh-CN" sz="2000" dirty="0"/>
              <a:t>1000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cursor.execute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sql_3</a:t>
            </a:r>
            <a:r>
              <a:rPr lang="en-US" altLang="zh-CN" sz="2000" dirty="0"/>
              <a:t>)  # </a:t>
            </a:r>
            <a:r>
              <a:rPr lang="zh-CN" altLang="zh-CN" sz="2000" dirty="0"/>
              <a:t>收入增加</a:t>
            </a:r>
            <a:r>
              <a:rPr lang="en-US" altLang="zh-CN" sz="2000" dirty="0"/>
              <a:t>2000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except Exception as e: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connect.rollback</a:t>
            </a:r>
            <a:r>
              <a:rPr lang="en-US" altLang="zh-CN" sz="2000" dirty="0"/>
              <a:t>()    # </a:t>
            </a:r>
            <a:r>
              <a:rPr lang="zh-CN" altLang="zh-CN" sz="2000" dirty="0"/>
              <a:t>事务回滚</a:t>
            </a:r>
          </a:p>
          <a:p>
            <a:pPr marL="0" indent="0">
              <a:buNone/>
            </a:pPr>
            <a:r>
              <a:rPr lang="en-US" altLang="zh-CN" sz="2000" dirty="0"/>
              <a:t>    print('</a:t>
            </a:r>
            <a:r>
              <a:rPr lang="zh-CN" altLang="zh-CN" sz="2000" dirty="0"/>
              <a:t>事务处理失败</a:t>
            </a:r>
            <a:r>
              <a:rPr lang="en-US" altLang="zh-CN" sz="2000" dirty="0"/>
              <a:t>', e)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else: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connect.commit</a:t>
            </a:r>
            <a:r>
              <a:rPr lang="en-US" altLang="zh-CN" sz="2000" dirty="0"/>
              <a:t>()      # </a:t>
            </a:r>
            <a:r>
              <a:rPr lang="zh-CN" altLang="zh-CN" sz="2000" dirty="0"/>
              <a:t>事务提交</a:t>
            </a:r>
          </a:p>
          <a:p>
            <a:pPr marL="0" indent="0">
              <a:buNone/>
            </a:pPr>
            <a:r>
              <a:rPr lang="en-US" altLang="zh-CN" sz="2000" dirty="0"/>
              <a:t>    print('</a:t>
            </a:r>
            <a:r>
              <a:rPr lang="zh-CN" altLang="zh-CN" sz="2000" dirty="0"/>
              <a:t>事务处理成功</a:t>
            </a:r>
            <a:r>
              <a:rPr lang="en-US" altLang="zh-CN" sz="2000" dirty="0"/>
              <a:t>', </a:t>
            </a:r>
            <a:r>
              <a:rPr lang="en-US" altLang="zh-CN" sz="2000" dirty="0" err="1"/>
              <a:t>cursor.rowcount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# </a:t>
            </a:r>
            <a:r>
              <a:rPr lang="zh-CN" altLang="zh-CN" sz="2000" dirty="0"/>
              <a:t>关闭连接</a:t>
            </a:r>
          </a:p>
          <a:p>
            <a:pPr marL="0" indent="0">
              <a:buNone/>
            </a:pPr>
            <a:r>
              <a:rPr lang="en-US" altLang="zh-CN" sz="2000" dirty="0" err="1"/>
              <a:t>cursor.close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connect.close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endParaRPr lang="zh-CN" alt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3239532" cy="2736304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6.4 </a:t>
            </a:r>
            <a:r>
              <a:rPr lang="zh-CN" altLang="en-US" b="1" dirty="0" smtClean="0"/>
              <a:t> </a:t>
            </a:r>
            <a:r>
              <a:rPr lang="zh-CN" altLang="en-US" b="1" dirty="0" smtClean="0"/>
              <a:t>案例精选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zh-CN" b="1" dirty="0"/>
              <a:t>删除文件目录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zh-CN" sz="2800" dirty="0"/>
              <a:t>删除文件目录的语句有两种：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os.rmdir</a:t>
            </a:r>
            <a:r>
              <a:rPr lang="en-US" altLang="zh-CN" sz="2800" dirty="0"/>
              <a:t>(path)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该语句只能删除空目录。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shutil.rmtree</a:t>
            </a:r>
            <a:r>
              <a:rPr lang="en-US" altLang="zh-CN" sz="2800" dirty="0"/>
              <a:t>(path)   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该语句对于空目录或有内容的目录都可以删除。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0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6.4.1</a:t>
            </a:r>
            <a:r>
              <a:rPr lang="zh-CN" altLang="zh-CN" sz="2800" b="1" dirty="0"/>
              <a:t>多功能文本编辑器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6-25</a:t>
            </a:r>
            <a:r>
              <a:rPr lang="zh-CN" altLang="zh-CN" sz="2800" dirty="0"/>
              <a:t>】编写一个多功能的文本编辑器。</a:t>
            </a:r>
          </a:p>
          <a:p>
            <a:endParaRPr lang="zh-CN" altLang="en-US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566502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 smtClean="0"/>
              <a:t>                        6.4.2 </a:t>
            </a:r>
            <a:r>
              <a:rPr lang="zh-CN" altLang="zh-CN" sz="3600" b="1" dirty="0"/>
              <a:t>保存结构化数据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b="1" dirty="0"/>
              <a:t> 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en-US" altLang="zh-CN" sz="2800" b="1" dirty="0" smtClean="0"/>
              <a:t>1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数据对象序列化后保存到文件</a:t>
            </a:r>
            <a:r>
              <a:rPr lang="en-US" altLang="zh-CN" sz="2800" dirty="0"/>
              <a:t>    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6-26</a:t>
            </a:r>
            <a:r>
              <a:rPr lang="zh-CN" altLang="zh-CN" sz="2400" dirty="0"/>
              <a:t>】将字典结构的数据保存到文件中。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92" y="3140968"/>
            <a:ext cx="859981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9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33206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10648"/>
            <a:ext cx="3048788" cy="204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24342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b="1" dirty="0"/>
              <a:t>2. </a:t>
            </a:r>
            <a:r>
              <a:rPr lang="zh-CN" altLang="zh-CN" sz="3200" b="1" dirty="0"/>
              <a:t>把任意对象保存到文件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r>
              <a:rPr lang="en-US" altLang="zh-CN" sz="3200" dirty="0"/>
              <a:t> 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r>
              <a:rPr lang="zh-CN" altLang="zh-CN" sz="3200" dirty="0"/>
              <a:t>【例</a:t>
            </a:r>
            <a:r>
              <a:rPr lang="en-US" altLang="zh-CN" sz="3200" dirty="0"/>
              <a:t>6-27</a:t>
            </a:r>
            <a:r>
              <a:rPr lang="zh-CN" altLang="zh-CN" sz="3200" dirty="0"/>
              <a:t>】在画布上绘制一个笑脸，将其保存到一个文件中。再从文件中读取“笑脸”对象，在画布中显示。</a:t>
            </a:r>
            <a:br>
              <a:rPr lang="zh-CN" altLang="zh-CN" sz="3200" dirty="0"/>
            </a:br>
            <a:endParaRPr lang="zh-CN" altLang="en-US" sz="31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31813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1" y="2988100"/>
            <a:ext cx="4295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50393" y="5805264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(a)</a:t>
            </a:r>
            <a:r>
              <a:rPr lang="zh-CN" altLang="en-US" dirty="0"/>
              <a:t>显示笑脸</a:t>
            </a:r>
          </a:p>
        </p:txBody>
      </p:sp>
      <p:sp>
        <p:nvSpPr>
          <p:cNvPr id="5" name="矩形 4"/>
          <p:cNvSpPr/>
          <p:nvPr/>
        </p:nvSpPr>
        <p:spPr>
          <a:xfrm>
            <a:off x="5364088" y="5805264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读取文件中的“笑脸”对象</a:t>
            </a:r>
          </a:p>
        </p:txBody>
      </p:sp>
    </p:spTree>
    <p:extLst>
      <p:ext uri="{BB962C8B-B14F-4D97-AF65-F5344CB8AC3E}">
        <p14:creationId xmlns:p14="http://schemas.microsoft.com/office/powerpoint/2010/main" val="979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58234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               6.4.3 </a:t>
            </a:r>
            <a:r>
              <a:rPr lang="zh-CN" altLang="zh-CN" b="1" dirty="0"/>
              <a:t>英汉小词典设计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6-28</a:t>
            </a:r>
            <a:r>
              <a:rPr lang="zh-CN" altLang="zh-CN" sz="2800" dirty="0"/>
              <a:t>】设计一个英汉小词典。</a:t>
            </a:r>
          </a:p>
          <a:p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15184"/>
            <a:ext cx="4811548" cy="435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6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58" y="692696"/>
            <a:ext cx="5646220" cy="53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</a:t>
            </a:r>
            <a:r>
              <a:rPr lang="zh-CN" altLang="zh-CN" sz="2800" dirty="0" smtClean="0"/>
              <a:t>例</a:t>
            </a:r>
            <a:r>
              <a:rPr lang="en-US" altLang="zh-CN" sz="2800" dirty="0" smtClean="0"/>
              <a:t>6-3</a:t>
            </a:r>
            <a:r>
              <a:rPr lang="zh-CN" altLang="zh-CN" sz="2800" dirty="0" smtClean="0"/>
              <a:t>】</a:t>
            </a:r>
            <a:r>
              <a:rPr lang="zh-CN" altLang="zh-CN" sz="2800" dirty="0"/>
              <a:t>删除例</a:t>
            </a:r>
            <a:r>
              <a:rPr lang="en-US" altLang="zh-CN" sz="2800" dirty="0"/>
              <a:t>6-2</a:t>
            </a:r>
            <a:r>
              <a:rPr lang="zh-CN" altLang="zh-CN" sz="2800" dirty="0"/>
              <a:t>所建立的“</a:t>
            </a:r>
            <a:r>
              <a:rPr lang="en-US" altLang="zh-CN" sz="2800" dirty="0"/>
              <a:t>d:\</a:t>
            </a:r>
            <a:r>
              <a:rPr lang="en-US" altLang="zh-CN" sz="2800" dirty="0" err="1"/>
              <a:t>mqtt</a:t>
            </a:r>
            <a:r>
              <a:rPr lang="zh-CN" altLang="zh-CN" sz="2800" dirty="0"/>
              <a:t>”文件目录</a:t>
            </a:r>
            <a:r>
              <a:rPr lang="zh-CN" altLang="zh-CN" sz="2800" dirty="0" smtClean="0"/>
              <a:t>。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shutil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rmpath</a:t>
            </a:r>
            <a:r>
              <a:rPr lang="en-US" altLang="zh-CN" dirty="0"/>
              <a:t> = "d:\\</a:t>
            </a:r>
            <a:r>
              <a:rPr lang="en-US" altLang="zh-CN" dirty="0" err="1"/>
              <a:t>qttc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 err="1"/>
              <a:t>isExists</a:t>
            </a:r>
            <a:r>
              <a:rPr lang="en-US" altLang="zh-CN" dirty="0"/>
              <a:t> =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rmpath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isExists</a:t>
            </a:r>
            <a:r>
              <a:rPr lang="en-US" altLang="zh-CN" dirty="0"/>
              <a:t>:   # </a:t>
            </a:r>
            <a:r>
              <a:rPr lang="zh-CN" altLang="en-US" dirty="0"/>
              <a:t>判断要删除的文件夹是否存在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shutil.rmtree</a:t>
            </a:r>
            <a:r>
              <a:rPr lang="en-US" altLang="zh-CN" dirty="0"/>
              <a:t>(</a:t>
            </a:r>
            <a:r>
              <a:rPr lang="en-US" altLang="zh-CN" dirty="0" err="1"/>
              <a:t>rmpath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print('</a:t>
            </a:r>
            <a:r>
              <a:rPr lang="zh-CN" altLang="en-US" dirty="0"/>
              <a:t>删除文件夹 </a:t>
            </a:r>
            <a:r>
              <a:rPr lang="en-US" altLang="zh-CN" dirty="0"/>
              <a:t>' + </a:t>
            </a:r>
            <a:r>
              <a:rPr lang="en-US" altLang="zh-CN" dirty="0" err="1"/>
              <a:t>rmpath</a:t>
            </a:r>
            <a:r>
              <a:rPr lang="en-US" altLang="zh-CN" dirty="0"/>
              <a:t> + ' </a:t>
            </a:r>
            <a:r>
              <a:rPr lang="zh-CN" altLang="en-US" dirty="0"/>
              <a:t>成功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	print('</a:t>
            </a:r>
            <a:r>
              <a:rPr lang="zh-CN" altLang="en-US" dirty="0"/>
              <a:t>要删除的文件夹不存在！</a:t>
            </a:r>
            <a:r>
              <a:rPr lang="en-US" altLang="zh-CN" dirty="0"/>
              <a:t>')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67544" y="548680"/>
            <a:ext cx="78488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3. </a:t>
            </a:r>
            <a:r>
              <a:rPr lang="zh-CN" altLang="en-US" sz="2800" b="1" dirty="0"/>
              <a:t>复制文件目录</a:t>
            </a:r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应用</a:t>
            </a:r>
            <a:r>
              <a:rPr lang="en-US" altLang="zh-CN" sz="2400" dirty="0" err="1"/>
              <a:t>shutil</a:t>
            </a:r>
            <a:r>
              <a:rPr lang="zh-CN" altLang="en-US" sz="2400" dirty="0"/>
              <a:t>模块的</a:t>
            </a:r>
            <a:r>
              <a:rPr lang="en-US" altLang="zh-CN" sz="2400" dirty="0" err="1"/>
              <a:t>copytree</a:t>
            </a:r>
            <a:r>
              <a:rPr lang="en-US" altLang="zh-CN" sz="2400" dirty="0"/>
              <a:t>()</a:t>
            </a:r>
            <a:r>
              <a:rPr lang="zh-CN" altLang="en-US" sz="2400" dirty="0"/>
              <a:t>函数复制</a:t>
            </a:r>
            <a:r>
              <a:rPr lang="zh-CN" altLang="en-US" sz="2400" dirty="0" smtClean="0"/>
              <a:t>文件目录： </a:t>
            </a:r>
            <a:endParaRPr lang="zh-CN" altLang="en-US" sz="2400" dirty="0"/>
          </a:p>
          <a:p>
            <a:r>
              <a:rPr lang="en-US" altLang="zh-CN" sz="2400" dirty="0" smtClean="0"/>
              <a:t>             </a:t>
            </a:r>
            <a:r>
              <a:rPr lang="en-US" altLang="zh-CN" sz="2800" dirty="0" err="1" smtClean="0"/>
              <a:t>shutil.copytree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oldpath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newpath</a:t>
            </a:r>
            <a:r>
              <a:rPr lang="en-US" altLang="zh-CN" sz="2800" dirty="0"/>
              <a:t>)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【例</a:t>
            </a:r>
            <a:r>
              <a:rPr lang="en-US" altLang="zh-CN" sz="2800" dirty="0"/>
              <a:t>6-4</a:t>
            </a:r>
            <a:r>
              <a:rPr lang="zh-CN" altLang="zh-CN" sz="2800" dirty="0"/>
              <a:t>】复制文件目录</a:t>
            </a:r>
            <a:r>
              <a:rPr lang="en-US" altLang="zh-CN" sz="2800" dirty="0"/>
              <a:t>d:\</a:t>
            </a:r>
            <a:r>
              <a:rPr lang="en-US" altLang="zh-CN" sz="2800" dirty="0" err="1"/>
              <a:t>pytest</a:t>
            </a:r>
            <a:r>
              <a:rPr lang="zh-CN" altLang="zh-CN" sz="2800" dirty="0"/>
              <a:t>到</a:t>
            </a:r>
            <a:r>
              <a:rPr lang="en-US" altLang="zh-CN" sz="2800" dirty="0"/>
              <a:t>e:\test</a:t>
            </a:r>
            <a:r>
              <a:rPr lang="zh-CN" altLang="zh-CN" sz="2800" dirty="0"/>
              <a:t>。</a:t>
            </a:r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shutil</a:t>
            </a:r>
            <a:endParaRPr lang="en-US" altLang="zh-CN" sz="2400" dirty="0"/>
          </a:p>
          <a:p>
            <a:r>
              <a:rPr lang="en-US" altLang="zh-CN" sz="2400" dirty="0"/>
              <a:t>import </a:t>
            </a:r>
            <a:r>
              <a:rPr lang="en-US" altLang="zh-CN" sz="2400" dirty="0" err="1"/>
              <a:t>os</a:t>
            </a:r>
            <a:endParaRPr lang="en-US" altLang="zh-CN" sz="2400" dirty="0"/>
          </a:p>
          <a:p>
            <a:r>
              <a:rPr lang="en-US" altLang="zh-CN" sz="2400" dirty="0" err="1"/>
              <a:t>oldpath</a:t>
            </a:r>
            <a:r>
              <a:rPr lang="en-US" altLang="zh-CN" sz="2400" dirty="0"/>
              <a:t> = "d:\\</a:t>
            </a:r>
            <a:r>
              <a:rPr lang="en-US" altLang="zh-CN" sz="2400" dirty="0" err="1"/>
              <a:t>pytest</a:t>
            </a:r>
            <a:r>
              <a:rPr lang="en-US" altLang="zh-CN" sz="2400" dirty="0"/>
              <a:t>"</a:t>
            </a:r>
          </a:p>
          <a:p>
            <a:r>
              <a:rPr lang="en-US" altLang="zh-CN" sz="2400" dirty="0" err="1"/>
              <a:t>newpath</a:t>
            </a:r>
            <a:r>
              <a:rPr lang="en-US" altLang="zh-CN" sz="2400" dirty="0"/>
              <a:t> = "e:\\test"</a:t>
            </a:r>
          </a:p>
          <a:p>
            <a:r>
              <a:rPr lang="en-US" altLang="zh-CN" sz="2400" dirty="0" err="1"/>
              <a:t>isExists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os.path.exists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oldpath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if </a:t>
            </a:r>
            <a:r>
              <a:rPr lang="en-US" altLang="zh-CN" sz="2400" dirty="0" err="1"/>
              <a:t>isExists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shutil.copytree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oldpath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newpath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smtClean="0"/>
              <a:t>    print</a:t>
            </a:r>
            <a:r>
              <a:rPr lang="en-US" altLang="zh-CN" sz="2400" dirty="0"/>
              <a:t>('</a:t>
            </a:r>
            <a:r>
              <a:rPr lang="zh-CN" altLang="en-US" sz="2400" dirty="0"/>
              <a:t>文件夹 </a:t>
            </a:r>
            <a:r>
              <a:rPr lang="en-US" altLang="zh-CN" sz="2400" dirty="0"/>
              <a:t>' + </a:t>
            </a:r>
            <a:r>
              <a:rPr lang="en-US" altLang="zh-CN" sz="2400" dirty="0" err="1"/>
              <a:t>oldpath</a:t>
            </a:r>
            <a:r>
              <a:rPr lang="en-US" altLang="zh-CN" sz="2400" dirty="0"/>
              <a:t> + ' </a:t>
            </a:r>
            <a:r>
              <a:rPr lang="zh-CN" altLang="en-US" sz="2400" dirty="0"/>
              <a:t>复制到</a:t>
            </a:r>
            <a:r>
              <a:rPr lang="en-US" altLang="zh-CN" sz="2400" dirty="0"/>
              <a:t>' + </a:t>
            </a:r>
            <a:r>
              <a:rPr lang="en-US" altLang="zh-CN" sz="2400" dirty="0" err="1"/>
              <a:t>newpath</a:t>
            </a:r>
            <a:r>
              <a:rPr lang="en-US" altLang="zh-CN" sz="2400" dirty="0"/>
              <a:t> + '</a:t>
            </a:r>
            <a:r>
              <a:rPr lang="zh-CN" altLang="en-US" sz="2400" dirty="0"/>
              <a:t>成功</a:t>
            </a:r>
            <a:r>
              <a:rPr lang="en-US" altLang="zh-CN" sz="2400" dirty="0"/>
              <a:t>')</a:t>
            </a:r>
          </a:p>
          <a:p>
            <a:r>
              <a:rPr lang="en-US" altLang="zh-CN" sz="2400" dirty="0"/>
              <a:t>else:</a:t>
            </a:r>
          </a:p>
          <a:p>
            <a:r>
              <a:rPr lang="en-US" altLang="zh-CN" sz="2400" dirty="0" smtClean="0"/>
              <a:t>    print</a:t>
            </a:r>
            <a:r>
              <a:rPr lang="en-US" altLang="zh-CN" sz="2400" dirty="0"/>
              <a:t>('</a:t>
            </a:r>
            <a:r>
              <a:rPr lang="zh-CN" altLang="en-US" sz="2400" dirty="0"/>
              <a:t>要复制的文件夹不存在！</a:t>
            </a:r>
            <a:r>
              <a:rPr lang="en-US" altLang="zh-CN" sz="2400" dirty="0"/>
              <a:t>')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1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6.2  </a:t>
            </a:r>
            <a:r>
              <a:rPr lang="zh-CN" altLang="zh-CN" b="1" dirty="0" smtClean="0"/>
              <a:t>文件</a:t>
            </a:r>
            <a:r>
              <a:rPr lang="zh-CN" altLang="zh-CN" b="1" dirty="0"/>
              <a:t>的读写操作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3052</Words>
  <Application>Microsoft Office PowerPoint</Application>
  <PresentationFormat>全屏显示(4:3)</PresentationFormat>
  <Paragraphs>1052</Paragraphs>
  <Slides>65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Office 主题</vt:lpstr>
      <vt:lpstr>第6章文件与数据库编程（数据存储）</vt:lpstr>
      <vt:lpstr>6.1 文件目录</vt:lpstr>
      <vt:lpstr>PowerPoint 演示文稿</vt:lpstr>
      <vt:lpstr>6.1.2 文件目录操作</vt:lpstr>
      <vt:lpstr>PowerPoint 演示文稿</vt:lpstr>
      <vt:lpstr>2.删除文件目录</vt:lpstr>
      <vt:lpstr>【例6-3】删除例6-2所建立的“d:\mqtt”文件目录。 </vt:lpstr>
      <vt:lpstr>PowerPoint 演示文稿</vt:lpstr>
      <vt:lpstr>6.2  文件的读写操作</vt:lpstr>
      <vt:lpstr>6.2.1文件操作函数 </vt:lpstr>
      <vt:lpstr>PowerPoint 演示文稿</vt:lpstr>
      <vt:lpstr>PowerPoint 演示文稿</vt:lpstr>
      <vt:lpstr>PowerPoint 演示文稿</vt:lpstr>
      <vt:lpstr>【例6-5】设有文件a.txt，其文件内容为“Hello Python”，编写程序读取该文件中的内容，并显示到屏幕上。</vt:lpstr>
      <vt:lpstr>PowerPoint 演示文稿</vt:lpstr>
      <vt:lpstr>PowerPoint 演示文稿</vt:lpstr>
      <vt:lpstr>PowerPoint 演示文稿</vt:lpstr>
      <vt:lpstr>6.2.4  写入文件操作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【例6-13】新建Excel表格的示例。 </vt:lpstr>
      <vt:lpstr>【例6-14】编写自定义风格样式的Excel表格。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读取JSON数据 </vt:lpstr>
      <vt:lpstr>PowerPoint 演示文稿</vt:lpstr>
      <vt:lpstr>4. 读写JSON文件      使用json.dump(obj)方法可以数据写入JSON文件中，而json.load(str)方法把文件打开后，并以JSON对象的格式读取文件中的数据内容。 </vt:lpstr>
      <vt:lpstr>PowerPoint 演示文稿</vt:lpstr>
      <vt:lpstr>【例6-17】将一批JSON数据保存到test2.json文件中，然后从文件中读取数据，并显示到屏幕上。 </vt:lpstr>
      <vt:lpstr>PowerPoint 演示文稿</vt:lpstr>
      <vt:lpstr>6.3  Python数据库编程</vt:lpstr>
      <vt:lpstr>6.3.1 SQLite数据库编程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pymysql模块的方法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案例精选</vt:lpstr>
      <vt:lpstr>PowerPoint 演示文稿</vt:lpstr>
      <vt:lpstr>                        6.4.2 保存结构化数据   1. 数据对象序列化后保存到文件    </vt:lpstr>
      <vt:lpstr>PowerPoint 演示文稿</vt:lpstr>
      <vt:lpstr>2. 把任意对象保存到文件   【例6-27】在画布上绘制一个笑脸，将其保存到一个文件中。再从文件中读取“笑脸”对象，在画布中显示。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90</cp:revision>
  <dcterms:created xsi:type="dcterms:W3CDTF">2017-08-15T10:54:24Z</dcterms:created>
  <dcterms:modified xsi:type="dcterms:W3CDTF">2018-09-26T01:44:23Z</dcterms:modified>
</cp:coreProperties>
</file>