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5" r:id="rId5"/>
    <p:sldId id="266" r:id="rId6"/>
    <p:sldId id="284" r:id="rId7"/>
    <p:sldId id="267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59" r:id="rId22"/>
    <p:sldId id="260" r:id="rId23"/>
    <p:sldId id="273" r:id="rId24"/>
    <p:sldId id="274" r:id="rId25"/>
    <p:sldId id="262" r:id="rId26"/>
    <p:sldId id="275" r:id="rId27"/>
    <p:sldId id="276" r:id="rId28"/>
    <p:sldId id="277" r:id="rId29"/>
    <p:sldId id="278" r:id="rId30"/>
    <p:sldId id="264" r:id="rId31"/>
    <p:sldId id="263" r:id="rId32"/>
    <p:sldId id="261" r:id="rId33"/>
    <p:sldId id="280" r:id="rId34"/>
    <p:sldId id="281" r:id="rId35"/>
    <p:sldId id="282" r:id="rId36"/>
    <p:sldId id="298" r:id="rId37"/>
    <p:sldId id="299" r:id="rId38"/>
    <p:sldId id="300" r:id="rId39"/>
    <p:sldId id="301" r:id="rId40"/>
    <p:sldId id="302" r:id="rId41"/>
    <p:sldId id="303" r:id="rId42"/>
    <p:sldId id="305" r:id="rId43"/>
    <p:sldId id="304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562" autoAdjust="0"/>
  </p:normalViewPr>
  <p:slideViewPr>
    <p:cSldViewPr>
      <p:cViewPr varScale="1">
        <p:scale>
          <a:sx n="62" d="100"/>
          <a:sy n="62" d="100"/>
        </p:scale>
        <p:origin x="-7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55B25-ADE0-482A-AB7B-A6EF8739E5D7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A0148-974A-485C-ACA2-E193B0685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4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编写程序代码如下：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threading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time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定义银行帐户类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Mbank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global sum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sum=2000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take(k):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定义银行帐户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global sum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temp=sum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temp=temp - k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time.sleep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sum = temp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print("sum=",sum)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模拟用户取款的线程子类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MyThread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threading.Thread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tickets = 10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__(self):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模拟用户取款，在线程中调用银行帐户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threading.Thread.__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__(self)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run(self):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for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range(1,5):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Mbank.take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MyThread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t1.start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MyThread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t2.start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__name__ == "__main__":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main()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0148-974A-485C-ACA2-E193B068578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1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0148-974A-485C-ACA2-E193B068578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7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编写程序代码如下：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time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threading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tkinter.Tk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“幸运大转盘”抽奖游戏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root.minsize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(300,300)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(text = 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奔驰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'red')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btn1.place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 20, y = 20, width = 50, height = 50)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(text = 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宝马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'white')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btn2.place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 90, y = 20, width = 50, height = 50)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btn3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(text = 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奥迪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'white')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btn3.place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 160, y = 20, width = 50, height = 50)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(text = 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'white')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btn4.place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 230, y = 20, width = 50, height = 50)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btn5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(text = 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宾利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'white')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btn5.place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 230, y = 90, width = 50, height = 50)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btn6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(text = 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劳斯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'white')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btn6.place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 230, y = 160, width = 50, height = 50)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btn7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(text = 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奇瑞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'white')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btn7.place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 230, y = 230, width = 50, height = 50)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btn8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(text = 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吉利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'white')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btn8.place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 160, y = 230, width = 50, height = 50)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btn9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(text = 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'white')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btn9.place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 90, y = 230, width = 50, height = 50)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btn10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(text = 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沃尔沃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'white')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btn10.place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 20, y = 230, width = 50, height = 50)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btn11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(text = 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红旗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'white')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btn11.place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 20, y = 160, width = 50, height = 50)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btn12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(text = 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长城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'white')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btn12.place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 20, y = 90, width = 50, height = 50)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将所有选项组成列表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carlist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[btn1,btn2,btn3,btn4,btn5,btn6,btn6,btn7,btn8,btn9,btn10,btn11,btn12]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是否开始循环的标志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False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round():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判断是否开始循环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True: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return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初始化计数变量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死循环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while True: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time.sleep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(0.1)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将所有的组件背景变为白色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for x in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carlist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x['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 = 'white'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将当前数值对应的组件变色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carlist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]['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 = 'red'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1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大于最大索引直接归零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if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carlist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if functions ==True 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continue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else 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break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“开始”按钮事件：建立一个新线程的函数。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newtask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global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isloop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global functions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建立新线程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threading.Thread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(target= round)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开启线程运行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t.start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设置程序开始标志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True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是否运行的标志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functions = True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“停止”按钮事件：停止循环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global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isloop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global functions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functions = False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False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停止按钮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btn_start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root,text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',command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newtask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btn_start.place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 90, y = 120, width = 50, height = 50)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btn_stop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root,text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停止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',command = stop)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btn_stop.place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= 160, y = 120, width = 50, height = 50)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root.mainloop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0148-974A-485C-ACA2-E193B068578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0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628801"/>
            <a:ext cx="8424936" cy="1971650"/>
          </a:xfrm>
        </p:spPr>
        <p:txBody>
          <a:bodyPr>
            <a:normAutofit fontScale="90000"/>
          </a:bodyPr>
          <a:lstStyle/>
          <a:p>
            <a:r>
              <a:rPr lang="zh-CN" altLang="en-US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6700" b="1" dirty="0">
                <a:latin typeface="隶书" panose="02010509060101010101" pitchFamily="49" charset="-122"/>
                <a:ea typeface="隶书" panose="02010509060101010101" pitchFamily="49" charset="-122"/>
              </a:rPr>
              <a:t>多线程与异常处理</a:t>
            </a:r>
            <a:r>
              <a:rPr lang="zh-CN" altLang="zh-CN" b="1" dirty="0" smtClean="0"/>
              <a:t/>
            </a:r>
            <a:br>
              <a:rPr lang="zh-CN" altLang="zh-CN" b="1" dirty="0" smtClean="0"/>
            </a:b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8640960" cy="1714202"/>
          </a:xfrm>
        </p:spPr>
        <p:txBody>
          <a:bodyPr>
            <a:normAutofit/>
          </a:bodyPr>
          <a:lstStyle/>
          <a:p>
            <a:pPr algn="l"/>
            <a:r>
              <a:rPr lang="en-US" altLang="zh-CN" sz="3100" b="1" dirty="0"/>
              <a:t>2.</a:t>
            </a:r>
            <a:r>
              <a:rPr lang="zh-CN" altLang="zh-CN" sz="3100" b="1" dirty="0"/>
              <a:t>创建</a:t>
            </a:r>
            <a:r>
              <a:rPr lang="en-US" altLang="zh-CN" sz="3100" b="1" dirty="0"/>
              <a:t>Thread</a:t>
            </a:r>
            <a:r>
              <a:rPr lang="zh-CN" altLang="zh-CN" sz="3100" b="1" dirty="0"/>
              <a:t>子类构造线程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   </a:t>
            </a:r>
            <a:r>
              <a:rPr lang="en-US" altLang="zh-CN" sz="2200" dirty="0" err="1"/>
              <a:t>threading.Thread</a:t>
            </a:r>
            <a:r>
              <a:rPr lang="zh-CN" altLang="zh-CN" sz="2200" dirty="0"/>
              <a:t>的子类必须重写父类的</a:t>
            </a:r>
            <a:r>
              <a:rPr lang="en-US" altLang="zh-CN" sz="2200" dirty="0"/>
              <a:t>__</a:t>
            </a:r>
            <a:r>
              <a:rPr lang="en-US" altLang="zh-CN" sz="2200" dirty="0" err="1"/>
              <a:t>init</a:t>
            </a:r>
            <a:r>
              <a:rPr lang="en-US" altLang="zh-CN" sz="2200" dirty="0"/>
              <a:t>__</a:t>
            </a:r>
            <a:r>
              <a:rPr lang="zh-CN" altLang="zh-CN" sz="2200" dirty="0"/>
              <a:t>（）和</a:t>
            </a:r>
            <a:r>
              <a:rPr lang="en-US" altLang="zh-CN" sz="2200" dirty="0"/>
              <a:t>run</a:t>
            </a:r>
            <a:r>
              <a:rPr lang="zh-CN" altLang="zh-CN" sz="2200" dirty="0"/>
              <a:t>（）方法，并且在子类的</a:t>
            </a:r>
            <a:r>
              <a:rPr lang="en-US" altLang="zh-CN" sz="2200" dirty="0"/>
              <a:t>__</a:t>
            </a:r>
            <a:r>
              <a:rPr lang="en-US" altLang="zh-CN" sz="2200" dirty="0" err="1"/>
              <a:t>init</a:t>
            </a:r>
            <a:r>
              <a:rPr lang="en-US" altLang="zh-CN" sz="2200" dirty="0"/>
              <a:t>__</a:t>
            </a:r>
            <a:r>
              <a:rPr lang="zh-CN" altLang="zh-CN" sz="2200" dirty="0"/>
              <a:t>（）方法中，要调用父类的</a:t>
            </a:r>
            <a:r>
              <a:rPr lang="en-US" altLang="zh-CN" sz="2200" dirty="0"/>
              <a:t>__</a:t>
            </a:r>
            <a:r>
              <a:rPr lang="en-US" altLang="zh-CN" sz="2200" dirty="0" err="1"/>
              <a:t>init</a:t>
            </a:r>
            <a:r>
              <a:rPr lang="en-US" altLang="zh-CN" sz="2200" dirty="0"/>
              <a:t>__</a:t>
            </a:r>
            <a:r>
              <a:rPr lang="zh-CN" altLang="zh-CN" sz="2200" dirty="0"/>
              <a:t>（）方法</a:t>
            </a:r>
            <a:r>
              <a:rPr lang="zh-CN" altLang="zh-CN" sz="2200" dirty="0" smtClean="0"/>
              <a:t>。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7-2</a:t>
            </a:r>
            <a:r>
              <a:rPr lang="zh-CN" altLang="zh-CN" sz="2400" dirty="0"/>
              <a:t>】创建</a:t>
            </a:r>
            <a:r>
              <a:rPr lang="en-US" altLang="zh-CN" sz="2400" dirty="0"/>
              <a:t>Thread</a:t>
            </a:r>
            <a:r>
              <a:rPr lang="zh-CN" altLang="zh-CN" sz="2400" dirty="0"/>
              <a:t>子类构造线程的示例。</a:t>
            </a:r>
          </a:p>
          <a:p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5"/>
            <a:ext cx="6048672" cy="459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17" y="5373216"/>
            <a:ext cx="2784309" cy="115212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/>
              <a:t>3. </a:t>
            </a:r>
            <a:r>
              <a:rPr lang="zh-CN" altLang="zh-CN" sz="2800" b="1" dirty="0"/>
              <a:t>比较二种创建线程对象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152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zh-CN" altLang="zh-CN" sz="2400" dirty="0" smtClean="0"/>
              <a:t>【</a:t>
            </a:r>
            <a:r>
              <a:rPr lang="zh-CN" altLang="zh-CN" sz="2400" dirty="0"/>
              <a:t>例</a:t>
            </a:r>
            <a:r>
              <a:rPr lang="en-US" altLang="zh-CN" sz="2400" dirty="0"/>
              <a:t>7-3</a:t>
            </a:r>
            <a:r>
              <a:rPr lang="zh-CN" altLang="zh-CN" sz="2400" dirty="0"/>
              <a:t>】我们用</a:t>
            </a:r>
            <a:r>
              <a:rPr lang="en-US" altLang="zh-CN" sz="2400" dirty="0"/>
              <a:t>Thread</a:t>
            </a:r>
            <a:r>
              <a:rPr lang="zh-CN" altLang="zh-CN" sz="2400" dirty="0"/>
              <a:t>子类程序来模拟航班售票系统，实现二个售票窗口发售某班次航班的</a:t>
            </a:r>
            <a:r>
              <a:rPr lang="en-US" altLang="zh-CN" sz="2400" dirty="0"/>
              <a:t>10</a:t>
            </a:r>
            <a:r>
              <a:rPr lang="zh-CN" altLang="zh-CN" sz="2400" dirty="0"/>
              <a:t>张机票，一个售票窗口用一个线程来表示。</a:t>
            </a:r>
          </a:p>
          <a:p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416824" cy="452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8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320548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8680"/>
            <a:ext cx="2808312" cy="598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79512" y="5085184"/>
            <a:ext cx="4572000" cy="1200329"/>
          </a:xfrm>
          <a:prstGeom prst="rect">
            <a:avLst/>
          </a:prstGeom>
          <a:ln>
            <a:solidFill>
              <a:srgbClr val="000066"/>
            </a:solidFill>
          </a:ln>
        </p:spPr>
        <p:txBody>
          <a:bodyPr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程序说明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从运行结果中可以看到，每张机票被卖了</a:t>
            </a:r>
            <a:r>
              <a:rPr lang="en-US" altLang="zh-CN" dirty="0"/>
              <a:t>2</a:t>
            </a:r>
            <a:r>
              <a:rPr lang="zh-CN" altLang="en-US" dirty="0"/>
              <a:t>次，即</a:t>
            </a:r>
            <a:r>
              <a:rPr lang="en-US" altLang="zh-CN" dirty="0"/>
              <a:t>2</a:t>
            </a:r>
            <a:r>
              <a:rPr lang="zh-CN" altLang="en-US" dirty="0"/>
              <a:t>个线程各自卖</a:t>
            </a:r>
            <a:r>
              <a:rPr lang="en-US" altLang="zh-CN" dirty="0"/>
              <a:t>10</a:t>
            </a:r>
            <a:r>
              <a:rPr lang="zh-CN" altLang="en-US" dirty="0"/>
              <a:t>张机票，而不是去卖共同的</a:t>
            </a:r>
            <a:r>
              <a:rPr lang="en-US" altLang="zh-CN" dirty="0"/>
              <a:t>10</a:t>
            </a:r>
            <a:r>
              <a:rPr lang="zh-CN" altLang="en-US" dirty="0"/>
              <a:t>张机票。</a:t>
            </a:r>
          </a:p>
        </p:txBody>
      </p:sp>
    </p:spTree>
    <p:extLst>
      <p:ext uri="{BB962C8B-B14F-4D97-AF65-F5344CB8AC3E}">
        <p14:creationId xmlns:p14="http://schemas.microsoft.com/office/powerpoint/2010/main" val="5419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7-4</a:t>
            </a:r>
            <a:r>
              <a:rPr lang="zh-CN" altLang="zh-CN" sz="2400" dirty="0"/>
              <a:t>】 我们用</a:t>
            </a:r>
            <a:r>
              <a:rPr lang="en-US" altLang="zh-CN" sz="2400" dirty="0"/>
              <a:t>Thread</a:t>
            </a:r>
            <a:r>
              <a:rPr lang="zh-CN" altLang="zh-CN" sz="2400" dirty="0"/>
              <a:t>类的构造函数创建的线程程序来模拟航班售票系统，实现二个售票窗口发售某班次航班的</a:t>
            </a:r>
            <a:r>
              <a:rPr lang="en-US" altLang="zh-CN" sz="2400" dirty="0"/>
              <a:t>10</a:t>
            </a:r>
            <a:r>
              <a:rPr lang="zh-CN" altLang="zh-CN" sz="2400" dirty="0"/>
              <a:t>张机票，一个售票窗口用一个线程来表示。</a:t>
            </a:r>
          </a:p>
          <a:p>
            <a:pPr marL="400050" lvl="1" indent="0">
              <a:buNone/>
            </a:pPr>
            <a:r>
              <a:rPr lang="en-US" altLang="zh-CN" sz="2200" dirty="0"/>
              <a:t>import threading</a:t>
            </a:r>
          </a:p>
          <a:p>
            <a:pPr marL="400050" lvl="1" indent="0">
              <a:buNone/>
            </a:pPr>
            <a:r>
              <a:rPr lang="en-US" altLang="zh-CN" sz="2200" dirty="0" smtClean="0"/>
              <a:t>global </a:t>
            </a:r>
            <a:r>
              <a:rPr lang="en-US" altLang="zh-CN" sz="2200" dirty="0"/>
              <a:t>tickets</a:t>
            </a:r>
          </a:p>
          <a:p>
            <a:pPr marL="400050" lvl="1" indent="0">
              <a:buNone/>
            </a:pPr>
            <a:r>
              <a:rPr lang="en-US" altLang="zh-CN" sz="2200" dirty="0"/>
              <a:t>tickets= 11</a:t>
            </a:r>
          </a:p>
          <a:p>
            <a:pPr marL="400050" lvl="1" indent="0">
              <a:buNone/>
            </a:pPr>
            <a:r>
              <a:rPr lang="en-US" altLang="zh-CN" sz="2200" dirty="0" err="1"/>
              <a:t>def</a:t>
            </a:r>
            <a:r>
              <a:rPr lang="en-US" altLang="zh-CN" sz="2200" dirty="0"/>
              <a:t> fun(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):</a:t>
            </a:r>
          </a:p>
          <a:p>
            <a:pPr marL="400050" lvl="1" indent="0">
              <a:buNone/>
            </a:pPr>
            <a:r>
              <a:rPr lang="en-US" altLang="zh-CN" sz="2200" dirty="0"/>
              <a:t>	global tickets</a:t>
            </a:r>
          </a:p>
          <a:p>
            <a:pPr marL="400050" lvl="1" indent="0">
              <a:buNone/>
            </a:pPr>
            <a:r>
              <a:rPr lang="en-US" altLang="zh-CN" sz="2200" dirty="0"/>
              <a:t>	while(tickets&gt;1):</a:t>
            </a:r>
          </a:p>
          <a:p>
            <a:pPr marL="400050" lvl="1" indent="0">
              <a:buNone/>
            </a:pPr>
            <a:r>
              <a:rPr lang="en-US" altLang="zh-CN" sz="2200" dirty="0"/>
              <a:t>		tickets = tickets-1</a:t>
            </a:r>
          </a:p>
          <a:p>
            <a:pPr marL="400050" lvl="1" indent="0">
              <a:buNone/>
            </a:pPr>
            <a:r>
              <a:rPr lang="en-US" altLang="zh-CN" sz="2200" dirty="0"/>
              <a:t>		print("</a:t>
            </a:r>
            <a:r>
              <a:rPr lang="zh-CN" altLang="en-US" sz="2200" dirty="0"/>
              <a:t>第</a:t>
            </a:r>
            <a:r>
              <a:rPr lang="en-US" altLang="zh-CN" sz="2200" dirty="0"/>
              <a:t>",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,"</a:t>
            </a:r>
            <a:r>
              <a:rPr lang="zh-CN" altLang="en-US" sz="2200" dirty="0"/>
              <a:t>售机票窗口售出第</a:t>
            </a:r>
            <a:r>
              <a:rPr lang="en-US" altLang="zh-CN" sz="2200" dirty="0"/>
              <a:t>",tickets, " </a:t>
            </a:r>
            <a:r>
              <a:rPr lang="zh-CN" altLang="en-US" sz="2200" dirty="0"/>
              <a:t>号</a:t>
            </a:r>
            <a:r>
              <a:rPr lang="en-US" altLang="zh-CN" sz="2200" dirty="0"/>
              <a:t>")</a:t>
            </a:r>
          </a:p>
          <a:p>
            <a:pPr marL="400050" lvl="1" indent="0">
              <a:buNone/>
            </a:pPr>
            <a:r>
              <a:rPr lang="en-US" altLang="zh-CN" sz="2200" dirty="0" err="1" smtClean="0"/>
              <a:t>def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main():</a:t>
            </a:r>
          </a:p>
          <a:p>
            <a:pPr marL="400050" lvl="1" indent="0">
              <a:buNone/>
            </a:pPr>
            <a:r>
              <a:rPr lang="en-US" altLang="zh-CN" sz="2200" dirty="0"/>
              <a:t>	for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in range(1,3):</a:t>
            </a:r>
          </a:p>
          <a:p>
            <a:pPr marL="400050" lvl="1" indent="0">
              <a:buNone/>
            </a:pPr>
            <a:r>
              <a:rPr lang="en-US" altLang="zh-CN" sz="2200" dirty="0"/>
              <a:t>		t = </a:t>
            </a:r>
            <a:r>
              <a:rPr lang="en-US" altLang="zh-CN" sz="2200" dirty="0" err="1"/>
              <a:t>threading.Thread</a:t>
            </a:r>
            <a:r>
              <a:rPr lang="en-US" altLang="zh-CN" sz="2200" dirty="0"/>
              <a:t>(target=fun, </a:t>
            </a:r>
            <a:r>
              <a:rPr lang="en-US" altLang="zh-CN" sz="2200" dirty="0" err="1"/>
              <a:t>args</a:t>
            </a:r>
            <a:r>
              <a:rPr lang="en-US" altLang="zh-CN" sz="2200" dirty="0"/>
              <a:t>=(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,))</a:t>
            </a:r>
          </a:p>
          <a:p>
            <a:pPr marL="400050" lvl="1" indent="0">
              <a:buNone/>
            </a:pPr>
            <a:r>
              <a:rPr lang="en-US" altLang="zh-CN" sz="2200" dirty="0"/>
              <a:t>		</a:t>
            </a:r>
            <a:r>
              <a:rPr lang="en-US" altLang="zh-CN" sz="2200" dirty="0" err="1"/>
              <a:t>t.start</a:t>
            </a:r>
            <a:r>
              <a:rPr lang="en-US" altLang="zh-CN" sz="2200" dirty="0"/>
              <a:t>()</a:t>
            </a:r>
          </a:p>
          <a:p>
            <a:pPr marL="400050" lvl="1" indent="0">
              <a:buNone/>
            </a:pPr>
            <a:r>
              <a:rPr lang="en-US" altLang="zh-CN" sz="2200" dirty="0" smtClean="0"/>
              <a:t>if </a:t>
            </a:r>
            <a:r>
              <a:rPr lang="en-US" altLang="zh-CN" sz="2200" dirty="0"/>
              <a:t>__name__ == "__main__":</a:t>
            </a:r>
          </a:p>
          <a:p>
            <a:pPr marL="400050" lvl="1" indent="0">
              <a:buNone/>
            </a:pPr>
            <a:r>
              <a:rPr lang="en-US" altLang="zh-CN" sz="2200" dirty="0"/>
              <a:t>	main()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97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310258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15616" y="4581128"/>
            <a:ext cx="66247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【</a:t>
            </a:r>
            <a:r>
              <a:rPr lang="zh-CN" altLang="en-US" dirty="0"/>
              <a:t>程序说明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在上面的程序中，创建了</a:t>
            </a:r>
            <a:r>
              <a:rPr lang="en-US" altLang="zh-CN" dirty="0"/>
              <a:t>2</a:t>
            </a:r>
            <a:r>
              <a:rPr lang="zh-CN" altLang="en-US" dirty="0"/>
              <a:t>个线程，每个线程调用的是同一个</a:t>
            </a:r>
            <a:r>
              <a:rPr lang="en-US" altLang="zh-CN" dirty="0"/>
              <a:t>Thread</a:t>
            </a:r>
            <a:r>
              <a:rPr lang="zh-CN" altLang="en-US" dirty="0"/>
              <a:t>对象中的</a:t>
            </a:r>
            <a:r>
              <a:rPr lang="en-US" altLang="zh-CN" dirty="0"/>
              <a:t>fun()</a:t>
            </a:r>
            <a:r>
              <a:rPr lang="zh-CN" altLang="en-US" dirty="0"/>
              <a:t>方法，访问的是同一个对象中的变量（</a:t>
            </a:r>
            <a:r>
              <a:rPr lang="en-US" altLang="zh-CN" dirty="0"/>
              <a:t>tickets</a:t>
            </a:r>
            <a:r>
              <a:rPr lang="zh-CN" altLang="en-US" dirty="0"/>
              <a:t>）的实例。因此，这个程序能满足我们的要求。</a:t>
            </a:r>
          </a:p>
        </p:txBody>
      </p:sp>
    </p:spTree>
    <p:extLst>
      <p:ext uri="{BB962C8B-B14F-4D97-AF65-F5344CB8AC3E}">
        <p14:creationId xmlns:p14="http://schemas.microsoft.com/office/powerpoint/2010/main" val="19115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7.1.4  </a:t>
            </a:r>
            <a:r>
              <a:rPr lang="zh-CN" altLang="zh-CN" sz="3200" b="1" dirty="0"/>
              <a:t>线程</a:t>
            </a:r>
            <a:r>
              <a:rPr lang="zh-CN" altLang="zh-CN" sz="3200" b="1" dirty="0" smtClean="0"/>
              <a:t>同步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1.</a:t>
            </a:r>
            <a:r>
              <a:rPr lang="zh-CN" altLang="zh-CN" sz="2400" b="1" dirty="0"/>
              <a:t>多线程使用不当造成的数据混乱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　</a:t>
            </a:r>
            <a:r>
              <a:rPr lang="en-US" altLang="zh-CN" sz="2400" dirty="0"/>
              <a:t>  </a:t>
            </a:r>
            <a:r>
              <a:rPr lang="zh-CN" altLang="zh-CN" sz="2400" dirty="0"/>
              <a:t>多线程使用不当可能造成数据混乱。例如，两个线程都要访问同一个共享变量，一个线程读这个变量的值并在这个值的基础上完成某些操作，但就在此时，另一个线程改变了这个变量值，但第一个线程并不知道，这可能造成数据混乱。下面模拟二个用户从银行取款的操作造成数据混乱的一个例子。</a:t>
            </a:r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7-5</a:t>
            </a:r>
            <a:r>
              <a:rPr lang="zh-CN" altLang="zh-CN" sz="2400" dirty="0"/>
              <a:t>】设计一个模拟用户从银行取款的应用程序。设某银行帐户存款额的初值是</a:t>
            </a:r>
            <a:r>
              <a:rPr lang="en-US" altLang="zh-CN" sz="2400" dirty="0"/>
              <a:t>2000</a:t>
            </a:r>
            <a:r>
              <a:rPr lang="zh-CN" altLang="zh-CN" sz="2400" dirty="0"/>
              <a:t>元，用线程模拟两个用户从银行取款的情况。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119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4752528" cy="415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21088"/>
            <a:ext cx="7226632" cy="26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43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640"/>
            <a:ext cx="3744416" cy="60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09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2. </a:t>
            </a:r>
            <a:r>
              <a:rPr lang="zh-CN" altLang="zh-CN" sz="2800" b="1" dirty="0"/>
              <a:t>线程同步的方法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使用同步线程是为了保证在一个进程中多个线程能协同工作，所以线程的同步很重要。所谓线程同步就是在执行多线程任务时，一次只能有一个线程访问共享资源，其他线程只能等待，只有当该线程完成自己的执行后，另外的线程才可以进入。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zh-CN" sz="2800" dirty="0"/>
              <a:t>使用</a:t>
            </a:r>
            <a:r>
              <a:rPr lang="en-US" altLang="zh-CN" sz="2800" dirty="0"/>
              <a:t>Thread</a:t>
            </a:r>
            <a:r>
              <a:rPr lang="zh-CN" altLang="zh-CN" sz="2800" dirty="0"/>
              <a:t>对象的</a:t>
            </a:r>
            <a:r>
              <a:rPr lang="en-US" altLang="zh-CN" sz="2800" dirty="0"/>
              <a:t>Lock</a:t>
            </a:r>
            <a:r>
              <a:rPr lang="zh-CN" altLang="zh-CN" sz="2800" dirty="0"/>
              <a:t>和</a:t>
            </a:r>
            <a:r>
              <a:rPr lang="en-US" altLang="zh-CN" sz="2800" dirty="0" err="1"/>
              <a:t>Rlock</a:t>
            </a:r>
            <a:r>
              <a:rPr lang="zh-CN" altLang="zh-CN" sz="2800" dirty="0"/>
              <a:t>可以实现简单的线程同步，这两个对象都有</a:t>
            </a:r>
            <a:r>
              <a:rPr lang="en-US" altLang="zh-CN" sz="2800" dirty="0"/>
              <a:t>acquire()</a:t>
            </a:r>
            <a:r>
              <a:rPr lang="zh-CN" altLang="zh-CN" sz="2800" dirty="0"/>
              <a:t>方法和</a:t>
            </a:r>
            <a:r>
              <a:rPr lang="en-US" altLang="zh-CN" sz="2800" dirty="0"/>
              <a:t>release()</a:t>
            </a:r>
            <a:r>
              <a:rPr lang="zh-CN" altLang="zh-CN" sz="2800" dirty="0"/>
              <a:t>方法，对于那些需要每次只允许一个线程操作的数据，可以将其操作放到</a:t>
            </a:r>
            <a:r>
              <a:rPr lang="en-US" altLang="zh-CN" sz="2800" dirty="0"/>
              <a:t>acquire</a:t>
            </a:r>
            <a:r>
              <a:rPr lang="zh-CN" altLang="zh-CN" sz="2800" dirty="0"/>
              <a:t>和</a:t>
            </a:r>
            <a:r>
              <a:rPr lang="en-US" altLang="zh-CN" sz="2800" dirty="0"/>
              <a:t>release</a:t>
            </a:r>
            <a:r>
              <a:rPr lang="zh-CN" altLang="zh-CN" sz="2800" dirty="0"/>
              <a:t>方法之间。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3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100" dirty="0"/>
              <a:t>【例</a:t>
            </a:r>
            <a:r>
              <a:rPr lang="en-US" altLang="zh-CN" sz="3100" dirty="0"/>
              <a:t>7-6</a:t>
            </a:r>
            <a:r>
              <a:rPr lang="zh-CN" altLang="zh-CN" sz="3100" dirty="0"/>
              <a:t>】 改写例</a:t>
            </a:r>
            <a:r>
              <a:rPr lang="en-US" altLang="zh-CN" sz="3100" dirty="0"/>
              <a:t>7-5</a:t>
            </a:r>
            <a:r>
              <a:rPr lang="zh-CN" altLang="zh-CN" sz="3100" dirty="0"/>
              <a:t>，用线程同步的方法设计用户从银行取款的应用程序</a:t>
            </a:r>
            <a:r>
              <a:rPr lang="zh-CN" altLang="zh-CN" sz="3100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import threading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import time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en-US" altLang="zh-CN" sz="2400" dirty="0" err="1" smtClean="0"/>
              <a:t>threadLock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threading.Lock</a:t>
            </a:r>
            <a:r>
              <a:rPr lang="en-US" altLang="zh-CN" sz="2400" dirty="0"/>
              <a:t>()  # </a:t>
            </a:r>
            <a:r>
              <a:rPr lang="zh-CN" altLang="zh-CN" sz="2400" dirty="0"/>
              <a:t>创建一个锁对象</a:t>
            </a:r>
          </a:p>
          <a:p>
            <a:pPr marL="0" indent="0">
              <a:buNone/>
            </a:pPr>
            <a:r>
              <a:rPr lang="en-US" altLang="zh-CN" sz="3400" dirty="0"/>
              <a:t># </a:t>
            </a:r>
            <a:r>
              <a:rPr lang="zh-CN" altLang="zh-CN" sz="3400" dirty="0"/>
              <a:t>定义银行帐户类 </a:t>
            </a:r>
          </a:p>
          <a:p>
            <a:pPr marL="0" indent="0">
              <a:buNone/>
            </a:pPr>
            <a:r>
              <a:rPr lang="en-US" altLang="zh-CN" sz="3400" dirty="0"/>
              <a:t>class </a:t>
            </a:r>
            <a:r>
              <a:rPr lang="en-US" altLang="zh-CN" sz="3400" dirty="0" err="1"/>
              <a:t>Mbank</a:t>
            </a:r>
            <a:r>
              <a:rPr lang="en-US" altLang="zh-CN" sz="3400" dirty="0"/>
              <a:t>:</a:t>
            </a:r>
            <a:endParaRPr lang="zh-CN" altLang="zh-CN" sz="3400" dirty="0"/>
          </a:p>
          <a:p>
            <a:pPr marL="0" indent="0">
              <a:buNone/>
            </a:pPr>
            <a:r>
              <a:rPr lang="en-US" altLang="zh-CN" sz="3400" dirty="0"/>
              <a:t>	global sum</a:t>
            </a:r>
            <a:endParaRPr lang="zh-CN" altLang="zh-CN" sz="3400" dirty="0"/>
          </a:p>
          <a:p>
            <a:pPr marL="0" indent="0">
              <a:buNone/>
            </a:pPr>
            <a:r>
              <a:rPr lang="en-US" altLang="zh-CN" sz="3400" dirty="0"/>
              <a:t>	sum=2000</a:t>
            </a:r>
            <a:endParaRPr lang="zh-CN" altLang="zh-CN" sz="3400" dirty="0"/>
          </a:p>
          <a:p>
            <a:pPr marL="0" indent="0">
              <a:buNone/>
            </a:pPr>
            <a:r>
              <a:rPr lang="en-US" altLang="zh-CN" sz="3400" dirty="0"/>
              <a:t>	</a:t>
            </a:r>
            <a:r>
              <a:rPr lang="en-US" altLang="zh-CN" sz="3400" dirty="0" err="1"/>
              <a:t>def</a:t>
            </a:r>
            <a:r>
              <a:rPr lang="en-US" altLang="zh-CN" sz="3400" dirty="0"/>
              <a:t> take(k):</a:t>
            </a:r>
            <a:endParaRPr lang="zh-CN" altLang="zh-CN" sz="3400" dirty="0"/>
          </a:p>
          <a:p>
            <a:pPr marL="0" indent="0">
              <a:buNone/>
            </a:pPr>
            <a:r>
              <a:rPr lang="en-US" altLang="zh-CN" sz="3400" dirty="0"/>
              <a:t>		global sum</a:t>
            </a:r>
            <a:endParaRPr lang="zh-CN" altLang="zh-CN" sz="3400" dirty="0"/>
          </a:p>
          <a:p>
            <a:pPr marL="0" indent="0">
              <a:buNone/>
            </a:pPr>
            <a:r>
              <a:rPr lang="en-US" altLang="zh-CN" sz="3400" dirty="0"/>
              <a:t>		temp=sum</a:t>
            </a:r>
            <a:endParaRPr lang="zh-CN" altLang="zh-CN" sz="3400" dirty="0"/>
          </a:p>
          <a:p>
            <a:pPr marL="0" indent="0">
              <a:buNone/>
            </a:pPr>
            <a:r>
              <a:rPr lang="en-US" altLang="zh-CN" sz="3400" dirty="0"/>
              <a:t>		temp=temp - k</a:t>
            </a:r>
            <a:endParaRPr lang="zh-CN" altLang="zh-CN" sz="3400" dirty="0"/>
          </a:p>
          <a:p>
            <a:pPr marL="0" indent="0">
              <a:buNone/>
            </a:pPr>
            <a:r>
              <a:rPr lang="en-US" altLang="zh-CN" sz="3400" dirty="0"/>
              <a:t>		</a:t>
            </a:r>
            <a:r>
              <a:rPr lang="en-US" altLang="zh-CN" sz="3400" dirty="0" err="1"/>
              <a:t>time.sleep</a:t>
            </a:r>
            <a:r>
              <a:rPr lang="en-US" altLang="zh-CN" sz="3400" dirty="0"/>
              <a:t>(0.2)</a:t>
            </a:r>
            <a:endParaRPr lang="zh-CN" altLang="zh-CN" sz="3400" dirty="0"/>
          </a:p>
          <a:p>
            <a:pPr marL="0" indent="0">
              <a:buNone/>
            </a:pPr>
            <a:r>
              <a:rPr lang="en-US" altLang="zh-CN" sz="3400" dirty="0"/>
              <a:t>		sum = temp</a:t>
            </a:r>
            <a:endParaRPr lang="zh-CN" altLang="zh-CN" sz="3400" dirty="0"/>
          </a:p>
          <a:p>
            <a:pPr marL="0" indent="0">
              <a:buNone/>
            </a:pPr>
            <a:r>
              <a:rPr lang="en-US" altLang="zh-CN" sz="3400" dirty="0"/>
              <a:t>		print("sum=",sum) </a:t>
            </a:r>
            <a:endParaRPr lang="zh-CN" altLang="zh-CN" sz="34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13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/>
              <a:t>7.1 </a:t>
            </a:r>
            <a:r>
              <a:rPr lang="zh-CN" altLang="zh-CN" b="1" dirty="0"/>
              <a:t>多线程编程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631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# </a:t>
            </a:r>
            <a:r>
              <a:rPr lang="zh-CN" altLang="en-US" sz="2000" dirty="0"/>
              <a:t>模拟用户取款的线程子类 </a:t>
            </a:r>
          </a:p>
          <a:p>
            <a:pPr marL="0" indent="0"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MyThread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threading.Thread</a:t>
            </a:r>
            <a:r>
              <a:rPr lang="en-US" altLang="zh-CN" sz="2000" dirty="0"/>
              <a:t>):</a:t>
            </a:r>
          </a:p>
          <a:p>
            <a:pPr marL="0" indent="0">
              <a:buNone/>
            </a:pPr>
            <a:r>
              <a:rPr lang="en-US" altLang="zh-CN" sz="2000" dirty="0"/>
              <a:t>	tickets = 10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def</a:t>
            </a:r>
            <a:r>
              <a:rPr lang="en-US" altLang="zh-CN" sz="2000" dirty="0"/>
              <a:t> 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__(self):</a:t>
            </a:r>
          </a:p>
          <a:p>
            <a:pPr marL="0" indent="0">
              <a:buNone/>
            </a:pPr>
            <a:r>
              <a:rPr lang="en-US" altLang="zh-CN" sz="2000" dirty="0"/>
              <a:t>		threading.Thread.__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__(self)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def</a:t>
            </a:r>
            <a:r>
              <a:rPr lang="en-US" altLang="zh-CN" sz="2000" dirty="0"/>
              <a:t> run(self):</a:t>
            </a:r>
          </a:p>
          <a:p>
            <a:pPr marL="0" indent="0">
              <a:buNone/>
            </a:pPr>
            <a:r>
              <a:rPr lang="en-US" altLang="zh-CN" sz="2000" dirty="0"/>
              <a:t>	  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range(1,5):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threadLock.acquire</a:t>
            </a:r>
            <a:r>
              <a:rPr lang="en-US" altLang="zh-CN" sz="2000" dirty="0"/>
              <a:t>()  # </a:t>
            </a:r>
            <a:r>
              <a:rPr lang="zh-CN" altLang="en-US" sz="2000" dirty="0"/>
              <a:t>获得锁 </a:t>
            </a:r>
          </a:p>
          <a:p>
            <a:pPr marL="0" indent="0">
              <a:buNone/>
            </a:pPr>
            <a:r>
              <a:rPr lang="zh-CN" altLang="en-US" sz="2000" dirty="0"/>
              <a:t>		</a:t>
            </a:r>
            <a:r>
              <a:rPr lang="en-US" altLang="zh-CN" sz="2000" dirty="0" err="1"/>
              <a:t>Mbank.take</a:t>
            </a:r>
            <a:r>
              <a:rPr lang="en-US" altLang="zh-CN" sz="2000" dirty="0"/>
              <a:t>(100)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threadLock.release</a:t>
            </a:r>
            <a:r>
              <a:rPr lang="en-US" altLang="zh-CN" sz="2000" dirty="0"/>
              <a:t>()  # </a:t>
            </a:r>
            <a:r>
              <a:rPr lang="zh-CN" altLang="en-US" sz="2000" dirty="0"/>
              <a:t>释放锁</a:t>
            </a:r>
          </a:p>
          <a:p>
            <a:pPr marL="0" indent="0">
              <a:buNone/>
            </a:pPr>
            <a:r>
              <a:rPr lang="en-US" altLang="zh-CN" sz="2400" dirty="0" err="1"/>
              <a:t>def</a:t>
            </a:r>
            <a:r>
              <a:rPr lang="en-US" altLang="zh-CN" sz="2400" dirty="0"/>
              <a:t> main():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t1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MyThread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t1.start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t2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MyThread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t2.start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en-US" altLang="zh-CN" sz="2400" dirty="0" smtClean="0"/>
              <a:t>if </a:t>
            </a:r>
            <a:r>
              <a:rPr lang="en-US" altLang="zh-CN" sz="2400" dirty="0"/>
              <a:t>__name__ == "__main__":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main() </a:t>
            </a:r>
            <a:endParaRPr lang="zh-CN" altLang="zh-CN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068960"/>
            <a:ext cx="2298227" cy="338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/>
              <a:t>7.2  </a:t>
            </a:r>
            <a:r>
              <a:rPr lang="zh-CN" altLang="zh-CN" b="1" dirty="0"/>
              <a:t>异常处理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602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7.2.1 python</a:t>
            </a:r>
            <a:r>
              <a:rPr lang="zh-CN" altLang="zh-CN" sz="3600" b="1" dirty="0"/>
              <a:t>中的常见标准异常</a:t>
            </a:r>
            <a:endParaRPr lang="zh-CN" altLang="zh-CN" sz="36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268760"/>
            <a:ext cx="813070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8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96" y="980728"/>
            <a:ext cx="810870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3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7.2.2  </a:t>
            </a:r>
            <a:r>
              <a:rPr lang="zh-CN" altLang="zh-CN" b="1" dirty="0"/>
              <a:t>异常的捕捉与处理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使用</a:t>
            </a:r>
            <a:r>
              <a:rPr lang="en-US" altLang="zh-CN" sz="2800" b="1" dirty="0"/>
              <a:t>try...except</a:t>
            </a:r>
            <a:r>
              <a:rPr lang="zh-CN" altLang="zh-CN" sz="2800" b="1" dirty="0" smtClean="0"/>
              <a:t>语句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try</a:t>
            </a:r>
            <a:r>
              <a:rPr lang="en-US" altLang="zh-CN" sz="2800" dirty="0"/>
              <a:t>...except</a:t>
            </a:r>
            <a:r>
              <a:rPr lang="zh-CN" altLang="zh-CN" sz="2800" dirty="0"/>
              <a:t>语句的语法格式为：</a:t>
            </a:r>
          </a:p>
          <a:p>
            <a:pPr marL="0" indent="0">
              <a:buNone/>
            </a:pPr>
            <a:r>
              <a:rPr lang="en-US" altLang="zh-CN" sz="2800" dirty="0"/>
              <a:t> </a:t>
            </a:r>
            <a:r>
              <a:rPr lang="en-US" altLang="zh-CN" sz="2800" dirty="0" smtClean="0"/>
              <a:t>        try</a:t>
            </a:r>
            <a:r>
              <a:rPr lang="en-US" altLang="zh-CN" sz="2800" dirty="0"/>
              <a:t>:</a:t>
            </a:r>
            <a:endParaRPr lang="zh-CN" altLang="zh-CN" sz="2800" dirty="0"/>
          </a:p>
          <a:p>
            <a:pPr marL="800100" lvl="2" indent="0">
              <a:buNone/>
            </a:pPr>
            <a:r>
              <a:rPr lang="en-US" altLang="zh-CN" sz="2800" dirty="0" smtClean="0"/>
              <a:t>		&lt;</a:t>
            </a:r>
            <a:r>
              <a:rPr lang="zh-CN" altLang="zh-CN" sz="2800" dirty="0"/>
              <a:t>被检测的语句块</a:t>
            </a:r>
            <a:r>
              <a:rPr lang="en-US" altLang="zh-CN" sz="2800" dirty="0"/>
              <a:t>&gt;       </a:t>
            </a:r>
            <a:endParaRPr lang="zh-CN" altLang="zh-CN" sz="2800" dirty="0"/>
          </a:p>
          <a:p>
            <a:pPr marL="800100" lvl="2" indent="0">
              <a:buNone/>
            </a:pPr>
            <a:r>
              <a:rPr lang="en-US" altLang="zh-CN" sz="2800" dirty="0"/>
              <a:t>except &lt;</a:t>
            </a:r>
            <a:r>
              <a:rPr lang="zh-CN" altLang="zh-CN" sz="2800" dirty="0"/>
              <a:t>异常类型名称</a:t>
            </a:r>
            <a:r>
              <a:rPr lang="en-US" altLang="zh-CN" sz="2800" dirty="0"/>
              <a:t>&gt;</a:t>
            </a:r>
            <a:r>
              <a:rPr lang="zh-CN" altLang="zh-CN" sz="2800" dirty="0"/>
              <a:t>：</a:t>
            </a:r>
          </a:p>
          <a:p>
            <a:pPr marL="800100" lvl="2" indent="0">
              <a:buNone/>
            </a:pPr>
            <a:r>
              <a:rPr lang="en-US" altLang="zh-CN" sz="2800" dirty="0" smtClean="0"/>
              <a:t>		&lt;</a:t>
            </a:r>
            <a:r>
              <a:rPr lang="zh-CN" altLang="zh-CN" sz="2800" dirty="0"/>
              <a:t>处理异常的语句块</a:t>
            </a:r>
            <a:r>
              <a:rPr lang="en-US" altLang="zh-CN" sz="2800" dirty="0"/>
              <a:t>&gt;      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6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7-7</a:t>
            </a:r>
            <a:r>
              <a:rPr lang="zh-CN" altLang="zh-CN" dirty="0"/>
              <a:t>】元组下标越界引发异常。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编写程序代码如下：</a:t>
            </a:r>
          </a:p>
          <a:p>
            <a:pPr marL="800100" lvl="2" indent="0">
              <a:buNone/>
            </a:pPr>
            <a:r>
              <a:rPr lang="en-US" altLang="zh-CN" sz="3200" dirty="0"/>
              <a:t>s=[1,2,3,4,5]</a:t>
            </a:r>
            <a:endParaRPr lang="zh-CN" altLang="zh-CN" sz="3200" dirty="0"/>
          </a:p>
          <a:p>
            <a:pPr marL="800100" lvl="2" indent="0">
              <a:buNone/>
            </a:pPr>
            <a:r>
              <a:rPr lang="en-US" altLang="zh-CN" sz="3200" dirty="0"/>
              <a:t>try:</a:t>
            </a:r>
            <a:endParaRPr lang="zh-CN" altLang="zh-CN" sz="3200" dirty="0"/>
          </a:p>
          <a:p>
            <a:pPr marL="800100" lvl="2" indent="0">
              <a:buNone/>
            </a:pPr>
            <a:r>
              <a:rPr lang="en-US" altLang="zh-CN" sz="3200" dirty="0"/>
              <a:t>	print(s[5])</a:t>
            </a:r>
            <a:endParaRPr lang="zh-CN" altLang="zh-CN" sz="3200" dirty="0"/>
          </a:p>
          <a:p>
            <a:pPr marL="800100" lvl="2" indent="0">
              <a:buNone/>
            </a:pPr>
            <a:r>
              <a:rPr lang="en-US" altLang="zh-CN" sz="3200" dirty="0"/>
              <a:t>except </a:t>
            </a:r>
            <a:r>
              <a:rPr lang="en-US" altLang="zh-CN" sz="3200" dirty="0" err="1"/>
              <a:t>IndexError</a:t>
            </a:r>
            <a:r>
              <a:rPr lang="en-US" altLang="zh-CN" sz="3200" dirty="0"/>
              <a:t>:</a:t>
            </a:r>
            <a:endParaRPr lang="zh-CN" altLang="zh-CN" sz="3200" dirty="0"/>
          </a:p>
          <a:p>
            <a:pPr marL="800100" lvl="2" indent="0">
              <a:buNone/>
            </a:pPr>
            <a:r>
              <a:rPr lang="en-US" altLang="zh-CN" sz="3200" dirty="0"/>
              <a:t>	print("</a:t>
            </a:r>
            <a:r>
              <a:rPr lang="zh-CN" altLang="zh-CN" sz="3200" dirty="0"/>
              <a:t>发生异常原因：索引出界</a:t>
            </a:r>
            <a:r>
              <a:rPr lang="en-US" altLang="zh-CN" sz="3200" dirty="0"/>
              <a:t>")</a:t>
            </a:r>
            <a:endParaRPr lang="zh-CN" altLang="zh-CN" sz="3200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运行程序结果为：</a:t>
            </a:r>
          </a:p>
          <a:p>
            <a:pPr marL="0" indent="0">
              <a:buNone/>
            </a:pPr>
            <a:r>
              <a:rPr lang="zh-CN" altLang="zh-CN" dirty="0"/>
              <a:t>发生异常原因：索引出界</a:t>
            </a:r>
          </a:p>
          <a:p>
            <a:pPr marL="0" indent="0">
              <a:buNone/>
            </a:pPr>
            <a:r>
              <a:rPr lang="zh-CN" altLang="en-US" dirty="0" smtClean="0"/>
              <a:t>  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997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zh-CN" altLang="zh-CN" b="1" dirty="0"/>
              <a:t>使用</a:t>
            </a:r>
            <a:r>
              <a:rPr lang="en-US" altLang="zh-CN" b="1" dirty="0"/>
              <a:t>try...except...else</a:t>
            </a:r>
            <a:r>
              <a:rPr lang="zh-CN" altLang="zh-CN" b="1" dirty="0"/>
              <a:t>语句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try...except...else</a:t>
            </a:r>
            <a:r>
              <a:rPr lang="zh-CN" altLang="zh-CN" dirty="0"/>
              <a:t>语句的语法格式为：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dirty="0" smtClean="0"/>
              <a:t>       </a:t>
            </a:r>
            <a:r>
              <a:rPr lang="en-US" altLang="zh-CN" sz="3200" dirty="0" smtClean="0"/>
              <a:t>try</a:t>
            </a:r>
            <a:r>
              <a:rPr lang="en-US" altLang="zh-CN" sz="3200" dirty="0"/>
              <a:t>:</a:t>
            </a:r>
            <a:endParaRPr lang="zh-CN" altLang="zh-CN" sz="3200" dirty="0"/>
          </a:p>
          <a:p>
            <a:pPr marL="800100" lvl="2" indent="0">
              <a:buNone/>
            </a:pPr>
            <a:r>
              <a:rPr lang="en-US" altLang="zh-CN" sz="3200" dirty="0" smtClean="0"/>
              <a:t>		&lt;</a:t>
            </a:r>
            <a:r>
              <a:rPr lang="zh-CN" altLang="zh-CN" sz="3200" dirty="0"/>
              <a:t>被检测的语句块</a:t>
            </a:r>
            <a:r>
              <a:rPr lang="en-US" altLang="zh-CN" sz="3200" dirty="0"/>
              <a:t>&gt;       </a:t>
            </a:r>
            <a:endParaRPr lang="zh-CN" altLang="zh-CN" sz="3200" dirty="0"/>
          </a:p>
          <a:p>
            <a:pPr marL="800100" lvl="2" indent="0">
              <a:buNone/>
            </a:pPr>
            <a:r>
              <a:rPr lang="en-US" altLang="zh-CN" sz="3200" dirty="0"/>
              <a:t>except &lt;</a:t>
            </a:r>
            <a:r>
              <a:rPr lang="zh-CN" altLang="zh-CN" sz="3200" dirty="0"/>
              <a:t>异常类型名称</a:t>
            </a:r>
            <a:r>
              <a:rPr lang="en-US" altLang="zh-CN" sz="3200" dirty="0"/>
              <a:t>&gt;</a:t>
            </a:r>
            <a:r>
              <a:rPr lang="zh-CN" altLang="zh-CN" sz="3200" dirty="0"/>
              <a:t>：</a:t>
            </a:r>
          </a:p>
          <a:p>
            <a:pPr marL="800100" lvl="2" indent="0">
              <a:buNone/>
            </a:pPr>
            <a:r>
              <a:rPr lang="en-US" altLang="zh-CN" sz="3200" dirty="0" smtClean="0"/>
              <a:t>		&lt;</a:t>
            </a:r>
            <a:r>
              <a:rPr lang="zh-CN" altLang="zh-CN" sz="3200" dirty="0"/>
              <a:t>处理异常的语句块</a:t>
            </a:r>
            <a:r>
              <a:rPr lang="en-US" altLang="zh-CN" sz="3200" dirty="0"/>
              <a:t>&gt;      </a:t>
            </a:r>
            <a:endParaRPr lang="zh-CN" altLang="zh-CN" sz="3200" dirty="0"/>
          </a:p>
          <a:p>
            <a:pPr marL="800100" lvl="2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else</a:t>
            </a:r>
            <a:r>
              <a:rPr lang="zh-CN" altLang="zh-CN" sz="3200" dirty="0"/>
              <a:t>：</a:t>
            </a:r>
          </a:p>
          <a:p>
            <a:pPr marL="800100" lvl="2" indent="0">
              <a:buNone/>
            </a:pPr>
            <a:r>
              <a:rPr lang="en-US" altLang="zh-CN" sz="3200" dirty="0" smtClean="0"/>
              <a:t>		&lt;</a:t>
            </a:r>
            <a:r>
              <a:rPr lang="zh-CN" altLang="zh-CN" sz="3200" dirty="0"/>
              <a:t>无异常时执行的语句块</a:t>
            </a:r>
            <a:r>
              <a:rPr lang="en-US" altLang="zh-CN" sz="3200" dirty="0"/>
              <a:t>&gt;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071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7-8</a:t>
            </a:r>
            <a:r>
              <a:rPr lang="zh-CN" altLang="zh-CN" sz="2800" dirty="0"/>
              <a:t>】编写一个把字符串写入到一个文件的程序。若写入成功，则提示“内容写入文件成功”，否则提示“</a:t>
            </a:r>
            <a:r>
              <a:rPr lang="en-US" altLang="zh-CN" sz="2800" dirty="0"/>
              <a:t>Error: </a:t>
            </a:r>
            <a:r>
              <a:rPr lang="zh-CN" altLang="zh-CN" sz="2800" dirty="0"/>
              <a:t>没有找到文件或读取文件失败”。</a:t>
            </a:r>
            <a:br>
              <a:rPr lang="zh-CN" altLang="zh-CN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try: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fh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open("</a:t>
            </a:r>
            <a:r>
              <a:rPr lang="en-US" altLang="zh-CN" sz="2400" dirty="0" err="1"/>
              <a:t>testfile.txt</a:t>
            </a:r>
            <a:r>
              <a:rPr lang="en-US" altLang="zh-CN" sz="2400" dirty="0"/>
              <a:t>", "w")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fh.write</a:t>
            </a:r>
            <a:r>
              <a:rPr lang="en-US" altLang="zh-CN" sz="2400" dirty="0"/>
              <a:t>("</a:t>
            </a:r>
            <a:r>
              <a:rPr lang="zh-CN" altLang="zh-CN" sz="2400" dirty="0"/>
              <a:t>这是一个测试文件，用于测试异常</a:t>
            </a:r>
            <a:r>
              <a:rPr lang="en-US" altLang="zh-CN" sz="2400" dirty="0"/>
              <a:t>!!")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except </a:t>
            </a:r>
            <a:r>
              <a:rPr lang="en-US" altLang="zh-CN" sz="2400" dirty="0" err="1"/>
              <a:t>IOError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 print</a:t>
            </a:r>
            <a:r>
              <a:rPr lang="en-US" altLang="zh-CN" sz="2400" dirty="0"/>
              <a:t>("Error: </a:t>
            </a:r>
            <a:r>
              <a:rPr lang="zh-CN" altLang="zh-CN" sz="2400" dirty="0"/>
              <a:t>没有找到文件或读取文件失败</a:t>
            </a:r>
            <a:r>
              <a:rPr lang="en-US" altLang="zh-CN" sz="2400" dirty="0"/>
              <a:t>")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else: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 print</a:t>
            </a:r>
            <a:r>
              <a:rPr lang="en-US" altLang="zh-CN" sz="2400" dirty="0"/>
              <a:t>("</a:t>
            </a:r>
            <a:r>
              <a:rPr lang="zh-CN" altLang="zh-CN" sz="2400" dirty="0"/>
              <a:t>内容写入文件成功</a:t>
            </a:r>
            <a:r>
              <a:rPr lang="en-US" altLang="zh-CN" sz="2400" dirty="0"/>
              <a:t>")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 </a:t>
            </a:r>
            <a:r>
              <a:rPr lang="en-US" altLang="zh-CN" sz="2400" dirty="0" err="1"/>
              <a:t>fh.close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142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zh-CN" altLang="zh-CN" b="1" dirty="0"/>
              <a:t>带有多个</a:t>
            </a:r>
            <a:r>
              <a:rPr lang="en-US" altLang="zh-CN" b="1" dirty="0"/>
              <a:t>except</a:t>
            </a:r>
            <a:r>
              <a:rPr lang="zh-CN" altLang="zh-CN" b="1" dirty="0"/>
              <a:t>子句的</a:t>
            </a:r>
            <a:r>
              <a:rPr lang="en-US" altLang="zh-CN" b="1" dirty="0"/>
              <a:t>try</a:t>
            </a:r>
            <a:r>
              <a:rPr lang="zh-CN" altLang="zh-CN" b="1" dirty="0"/>
              <a:t>语句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7-9</a:t>
            </a:r>
            <a:r>
              <a:rPr lang="zh-CN" altLang="zh-CN" sz="2400" dirty="0"/>
              <a:t>】编写程序，从键盘输入</a:t>
            </a:r>
            <a:r>
              <a:rPr lang="en-US" altLang="zh-CN" sz="2400" dirty="0"/>
              <a:t>1</a:t>
            </a:r>
            <a:r>
              <a:rPr lang="zh-CN" altLang="zh-CN" sz="2400" dirty="0"/>
              <a:t>，</a:t>
            </a:r>
            <a:r>
              <a:rPr lang="en-US" altLang="zh-CN" sz="2400" dirty="0"/>
              <a:t>2</a:t>
            </a:r>
            <a:r>
              <a:rPr lang="zh-CN" altLang="zh-CN" sz="2400" dirty="0"/>
              <a:t>，</a:t>
            </a:r>
            <a:r>
              <a:rPr lang="en-US" altLang="zh-CN" sz="2400" dirty="0"/>
              <a:t>……</a:t>
            </a:r>
            <a:r>
              <a:rPr lang="zh-CN" altLang="zh-CN" sz="2400" dirty="0"/>
              <a:t>，</a:t>
            </a:r>
            <a:r>
              <a:rPr lang="en-US" altLang="zh-CN" sz="2400" dirty="0"/>
              <a:t>5</a:t>
            </a:r>
            <a:r>
              <a:rPr lang="zh-CN" altLang="zh-CN" sz="2400" dirty="0"/>
              <a:t>中的一个数字，否则，当输入其他数字或字符则提示为异常。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5"/>
            <a:ext cx="4752528" cy="504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5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4. </a:t>
            </a:r>
            <a:r>
              <a:rPr lang="zh-CN" altLang="zh-CN" sz="2800" b="1" dirty="0"/>
              <a:t>带有</a:t>
            </a:r>
            <a:r>
              <a:rPr lang="en-US" altLang="zh-CN" sz="2800" b="1" dirty="0"/>
              <a:t>finally</a:t>
            </a:r>
            <a:r>
              <a:rPr lang="zh-CN" altLang="zh-CN" sz="2800" b="1" dirty="0"/>
              <a:t>子句的</a:t>
            </a:r>
            <a:r>
              <a:rPr lang="en-US" altLang="zh-CN" sz="2800" b="1" dirty="0"/>
              <a:t>try</a:t>
            </a:r>
            <a:r>
              <a:rPr lang="zh-CN" altLang="zh-CN" sz="2800" b="1" dirty="0"/>
              <a:t>语句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7-10</a:t>
            </a:r>
            <a:r>
              <a:rPr lang="zh-CN" altLang="zh-CN" sz="2400" dirty="0"/>
              <a:t>】带有</a:t>
            </a:r>
            <a:r>
              <a:rPr lang="en-US" altLang="zh-CN" sz="2400" dirty="0"/>
              <a:t>finally</a:t>
            </a:r>
            <a:r>
              <a:rPr lang="zh-CN" altLang="zh-CN" sz="2400" dirty="0"/>
              <a:t>子句的</a:t>
            </a:r>
            <a:r>
              <a:rPr lang="en-US" altLang="zh-CN" sz="2400" dirty="0"/>
              <a:t>try</a:t>
            </a:r>
            <a:r>
              <a:rPr lang="zh-CN" altLang="zh-CN" sz="2400" dirty="0"/>
              <a:t>语句示例。</a:t>
            </a:r>
          </a:p>
          <a:p>
            <a:pPr marL="0" indent="0">
              <a:buNone/>
            </a:pP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 smtClean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807678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0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 </a:t>
            </a:r>
            <a:r>
              <a:rPr lang="en-US" altLang="zh-CN" sz="3600" b="1" dirty="0"/>
              <a:t>7.1.1 </a:t>
            </a:r>
            <a:r>
              <a:rPr lang="zh-CN" altLang="zh-CN" sz="3600" b="1" dirty="0"/>
              <a:t>线程与多线程</a:t>
            </a:r>
            <a:endParaRPr lang="zh-CN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96752"/>
            <a:ext cx="7776864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zh-CN" b="1" dirty="0"/>
              <a:t>、线程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线程是指进程中单一顺序的执行流。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5979115" cy="295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0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7.3  </a:t>
            </a:r>
            <a:r>
              <a:rPr lang="zh-CN" altLang="zh-CN" b="1" dirty="0" smtClean="0"/>
              <a:t>正则表达式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609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7.3.1</a:t>
            </a:r>
            <a:r>
              <a:rPr lang="zh-CN" altLang="zh-CN" b="1" dirty="0"/>
              <a:t>字符匹配与匹配模式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800" b="1" dirty="0"/>
              <a:t>1. </a:t>
            </a:r>
            <a:r>
              <a:rPr lang="zh-CN" altLang="zh-CN" sz="2800" b="1" dirty="0"/>
              <a:t>字符匹配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400" dirty="0"/>
              <a:t>我们先从简单的问题开始。假设要搜索一个包含字符“</a:t>
            </a:r>
            <a:r>
              <a:rPr lang="en-US" altLang="zh-CN" sz="2400" dirty="0"/>
              <a:t>cat</a:t>
            </a:r>
            <a:r>
              <a:rPr lang="zh-CN" altLang="zh-CN" sz="2400" dirty="0"/>
              <a:t>”的字符串，搜索用的子字符串就是“</a:t>
            </a:r>
            <a:r>
              <a:rPr lang="en-US" altLang="zh-CN" sz="2400" dirty="0"/>
              <a:t>cat</a:t>
            </a:r>
            <a:r>
              <a:rPr lang="zh-CN" altLang="zh-CN" sz="2400" dirty="0"/>
              <a:t>”。如果搜索对大小写不敏感，单词“</a:t>
            </a:r>
            <a:r>
              <a:rPr lang="en-US" altLang="zh-CN" sz="2400" dirty="0"/>
              <a:t>catalog</a:t>
            </a:r>
            <a:r>
              <a:rPr lang="zh-CN" altLang="zh-CN" sz="2400" dirty="0"/>
              <a:t>”、“</a:t>
            </a:r>
            <a:r>
              <a:rPr lang="en-US" altLang="zh-CN" sz="2400" dirty="0"/>
              <a:t>Catherine</a:t>
            </a:r>
            <a:r>
              <a:rPr lang="zh-CN" altLang="zh-CN" sz="2400" dirty="0"/>
              <a:t>”、“</a:t>
            </a:r>
            <a:r>
              <a:rPr lang="en-US" altLang="zh-CN" sz="2400" dirty="0"/>
              <a:t>sophisticated</a:t>
            </a:r>
            <a:r>
              <a:rPr lang="zh-CN" altLang="zh-CN" sz="2400" dirty="0"/>
              <a:t>”都可以匹配。也就是说：</a:t>
            </a:r>
          </a:p>
          <a:p>
            <a:pPr marL="0" indent="0">
              <a:buNone/>
            </a:pPr>
            <a:r>
              <a:rPr lang="zh-CN" altLang="zh-CN" sz="2400" dirty="0"/>
              <a:t>子字符串：</a:t>
            </a:r>
            <a:r>
              <a:rPr lang="en-US" altLang="zh-CN" sz="2400" dirty="0"/>
              <a:t>cat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匹配：</a:t>
            </a:r>
            <a:r>
              <a:rPr lang="en-US" altLang="zh-CN" sz="2400" dirty="0"/>
              <a:t>catalog</a:t>
            </a:r>
            <a:r>
              <a:rPr lang="zh-CN" altLang="zh-CN" sz="2400" dirty="0"/>
              <a:t>、</a:t>
            </a:r>
            <a:r>
              <a:rPr lang="en-US" altLang="zh-CN" sz="2400" dirty="0"/>
              <a:t>Catherine</a:t>
            </a:r>
            <a:r>
              <a:rPr lang="zh-CN" altLang="zh-CN" sz="2400" dirty="0"/>
              <a:t>、</a:t>
            </a:r>
            <a:r>
              <a:rPr lang="en-US" altLang="zh-CN" sz="2400" dirty="0"/>
              <a:t>sophisticated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4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800" b="1" dirty="0"/>
              <a:t>2. </a:t>
            </a:r>
            <a:r>
              <a:rPr lang="zh-CN" altLang="zh-CN" sz="2800" b="1" dirty="0"/>
              <a:t>匹配模式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例如，使用‘</a:t>
            </a:r>
            <a:r>
              <a:rPr lang="en-US" altLang="zh-CN" sz="2800" dirty="0"/>
              <a:t>?</a:t>
            </a:r>
            <a:r>
              <a:rPr lang="zh-CN" altLang="zh-CN" sz="2800" dirty="0"/>
              <a:t>’和‘</a:t>
            </a:r>
            <a:r>
              <a:rPr lang="en-US" altLang="zh-CN" sz="2800" dirty="0"/>
              <a:t>*</a:t>
            </a:r>
            <a:r>
              <a:rPr lang="zh-CN" altLang="zh-CN" sz="2800" dirty="0"/>
              <a:t>’通配符来查找硬盘上的文件。‘</a:t>
            </a:r>
            <a:r>
              <a:rPr lang="en-US" altLang="zh-CN" sz="2800" dirty="0"/>
              <a:t>?</a:t>
            </a:r>
            <a:r>
              <a:rPr lang="zh-CN" altLang="zh-CN" sz="2800" dirty="0"/>
              <a:t>’通配符匹配文件名中的</a:t>
            </a:r>
            <a:r>
              <a:rPr lang="en-US" altLang="zh-CN" sz="2800" dirty="0"/>
              <a:t>1</a:t>
            </a:r>
            <a:r>
              <a:rPr lang="zh-CN" altLang="zh-CN" sz="2800" dirty="0"/>
              <a:t>个字符，而‘</a:t>
            </a:r>
            <a:r>
              <a:rPr lang="en-US" altLang="zh-CN" sz="2800" dirty="0"/>
              <a:t> *</a:t>
            </a:r>
            <a:r>
              <a:rPr lang="zh-CN" altLang="zh-CN" sz="2800" dirty="0"/>
              <a:t>’通配符匹配多个字符。这时，‘</a:t>
            </a:r>
            <a:r>
              <a:rPr lang="en-US" altLang="zh-CN" sz="2800" dirty="0"/>
              <a:t>?</a:t>
            </a:r>
            <a:r>
              <a:rPr lang="zh-CN" altLang="zh-CN" sz="2800" dirty="0"/>
              <a:t>’和‘</a:t>
            </a:r>
            <a:r>
              <a:rPr lang="en-US" altLang="zh-CN" sz="2800" dirty="0"/>
              <a:t>*</a:t>
            </a:r>
            <a:r>
              <a:rPr lang="zh-CN" altLang="zh-CN" sz="2800" dirty="0"/>
              <a:t>’通配符就是一种匹配模式。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zh-CN" sz="2800" dirty="0"/>
              <a:t>比如，“</a:t>
            </a:r>
            <a:r>
              <a:rPr lang="en-US" altLang="zh-CN" sz="2800" dirty="0"/>
              <a:t>data?.</a:t>
            </a:r>
            <a:r>
              <a:rPr lang="en-US" altLang="zh-CN" sz="2800" dirty="0" err="1"/>
              <a:t>dat</a:t>
            </a:r>
            <a:r>
              <a:rPr lang="zh-CN" altLang="zh-CN" sz="2800" dirty="0"/>
              <a:t>”这样的模式将查找下列文件：</a:t>
            </a:r>
          </a:p>
          <a:p>
            <a:pPr marL="400050" lvl="1" indent="0">
              <a:buNone/>
            </a:pPr>
            <a:r>
              <a:rPr lang="en-US" altLang="zh-CN" sz="2400" dirty="0" err="1"/>
              <a:t>data.dat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data1.dat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data2.dat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datax.dat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dataN.dat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zh-CN" sz="2800" dirty="0"/>
              <a:t>若使用‘</a:t>
            </a:r>
            <a:r>
              <a:rPr lang="en-US" altLang="zh-CN" sz="2800" dirty="0"/>
              <a:t>*</a:t>
            </a:r>
            <a:r>
              <a:rPr lang="zh-CN" altLang="zh-CN" sz="2800" dirty="0"/>
              <a:t>’字符代替‘</a:t>
            </a:r>
            <a:r>
              <a:rPr lang="en-US" altLang="zh-CN" sz="2800" dirty="0"/>
              <a:t>?</a:t>
            </a:r>
            <a:r>
              <a:rPr lang="zh-CN" altLang="zh-CN" sz="2800" dirty="0"/>
              <a:t>’字符扩大了找到的文件的数量。“</a:t>
            </a:r>
            <a:r>
              <a:rPr lang="en-US" altLang="zh-CN" sz="2800" dirty="0"/>
              <a:t>data*.</a:t>
            </a:r>
            <a:r>
              <a:rPr lang="en-US" altLang="zh-CN" sz="2800" dirty="0" err="1"/>
              <a:t>dat</a:t>
            </a:r>
            <a:r>
              <a:rPr lang="zh-CN" altLang="zh-CN" sz="2800" dirty="0"/>
              <a:t>”匹配下列所有文件：</a:t>
            </a:r>
          </a:p>
          <a:p>
            <a:pPr marL="400050" lvl="1" indent="0">
              <a:buNone/>
            </a:pPr>
            <a:r>
              <a:rPr lang="en-US" altLang="zh-CN" sz="2400" dirty="0" err="1"/>
              <a:t>data.dat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data1.dat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data2.dat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data12.dat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datax.dat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dataXYZ.dat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584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altLang="zh-CN" sz="4500" b="1" dirty="0"/>
              <a:t>7.3.2</a:t>
            </a:r>
            <a:r>
              <a:rPr lang="zh-CN" altLang="zh-CN" sz="4500" b="1" dirty="0"/>
              <a:t>正则表达式的规则</a:t>
            </a:r>
            <a:endParaRPr lang="zh-CN" altLang="zh-CN" sz="4500" dirty="0"/>
          </a:p>
          <a:p>
            <a:pPr marL="0" indent="0">
              <a:buNone/>
            </a:pPr>
            <a:r>
              <a:rPr lang="en-US" altLang="zh-CN" sz="3800" b="1" dirty="0" smtClean="0"/>
              <a:t>1</a:t>
            </a:r>
            <a:r>
              <a:rPr lang="en-US" altLang="zh-CN" sz="3800" b="1" dirty="0"/>
              <a:t>. </a:t>
            </a:r>
            <a:r>
              <a:rPr lang="zh-CN" altLang="zh-CN" sz="3800" b="1" dirty="0"/>
              <a:t>构建正则表达式规则的特殊字符</a:t>
            </a:r>
            <a:endParaRPr lang="zh-CN" altLang="zh-CN" sz="3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正则表达式</a:t>
            </a:r>
            <a:r>
              <a:rPr lang="zh-CN" altLang="en-US" dirty="0"/>
              <a:t>是一种可以用于模式匹配和替换的一种逻辑公式，就是用事先定义好的一些特定字符、及这些特定字符的组合，组成一个“规则字符串”，这个“规则字符串”用来表达对字符串的一种过滤逻辑。一个正则表达式就是由普通的字符（例如字符‘</a:t>
            </a:r>
            <a:r>
              <a:rPr lang="en-US" altLang="zh-CN" dirty="0"/>
              <a:t>a’</a:t>
            </a:r>
            <a:r>
              <a:rPr lang="zh-CN" altLang="en-US" dirty="0"/>
              <a:t>～‘</a:t>
            </a:r>
            <a:r>
              <a:rPr lang="en-US" altLang="zh-CN" dirty="0"/>
              <a:t>z’</a:t>
            </a:r>
            <a:r>
              <a:rPr lang="zh-CN" altLang="en-US" dirty="0"/>
              <a:t>）以及特殊字符（称为“元字符”）组成的文字模式。该模式用以描述在查找文字主体时待匹配的一个或多个字符串。</a:t>
            </a:r>
          </a:p>
          <a:p>
            <a:pPr marL="0" indent="0">
              <a:buNone/>
            </a:pPr>
            <a:r>
              <a:rPr lang="zh-CN" altLang="en-US" dirty="0"/>
              <a:t>正则表达式的使用，可以通过简单的办法来实现强大的功能。</a:t>
            </a:r>
          </a:p>
          <a:p>
            <a:pPr marL="0" indent="0">
              <a:buNone/>
            </a:pPr>
            <a:r>
              <a:rPr lang="zh-CN" altLang="en-US" dirty="0"/>
              <a:t>下面先看一个简单的用特殊字符（元字符）表示正则表达式规则的示例：</a:t>
            </a:r>
          </a:p>
          <a:p>
            <a:pPr marL="0" indent="0"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^ [ 0 – 9 ] + </a:t>
            </a:r>
            <a:r>
              <a:rPr lang="en-US" altLang="zh-CN" dirty="0" err="1"/>
              <a:t>abc</a:t>
            </a:r>
            <a:r>
              <a:rPr lang="en-US" altLang="zh-CN" dirty="0"/>
              <a:t>$</a:t>
            </a:r>
          </a:p>
          <a:p>
            <a:pPr marL="0" indent="0">
              <a:buNone/>
            </a:pPr>
            <a:r>
              <a:rPr lang="zh-CN" altLang="en-US" dirty="0"/>
              <a:t>其中：</a:t>
            </a:r>
          </a:p>
          <a:p>
            <a:pPr marL="0" indent="0">
              <a:buNone/>
            </a:pPr>
            <a:r>
              <a:rPr lang="en-US" altLang="zh-CN" dirty="0"/>
              <a:t>^ </a:t>
            </a:r>
            <a:r>
              <a:rPr lang="zh-CN" altLang="en-US" dirty="0"/>
              <a:t>匹配字符串的开始位置。</a:t>
            </a:r>
          </a:p>
          <a:p>
            <a:pPr marL="0" indent="0">
              <a:buNone/>
            </a:pPr>
            <a:r>
              <a:rPr lang="en-US" altLang="zh-CN" dirty="0"/>
              <a:t>[0-9]+ </a:t>
            </a:r>
            <a:r>
              <a:rPr lang="zh-CN" altLang="en-US" dirty="0"/>
              <a:t>匹配多个数字， ‘</a:t>
            </a:r>
            <a:r>
              <a:rPr lang="en-US" altLang="zh-CN" dirty="0"/>
              <a:t>[0-9]’</a:t>
            </a:r>
            <a:r>
              <a:rPr lang="zh-CN" altLang="en-US" dirty="0"/>
              <a:t>匹配单个数字，‘</a:t>
            </a:r>
            <a:r>
              <a:rPr lang="en-US" altLang="zh-CN" dirty="0"/>
              <a:t>+’</a:t>
            </a:r>
            <a:r>
              <a:rPr lang="zh-CN" altLang="en-US" dirty="0"/>
              <a:t>匹配一个或者多个。</a:t>
            </a:r>
          </a:p>
          <a:p>
            <a:pPr marL="0" indent="0">
              <a:buNone/>
            </a:pPr>
            <a:r>
              <a:rPr lang="en-US" altLang="zh-CN" dirty="0" err="1"/>
              <a:t>abc</a:t>
            </a:r>
            <a:r>
              <a:rPr lang="en-US" altLang="zh-CN" dirty="0"/>
              <a:t>$ </a:t>
            </a:r>
            <a:r>
              <a:rPr lang="zh-CN" altLang="en-US" dirty="0"/>
              <a:t>匹配字母 </a:t>
            </a:r>
            <a:r>
              <a:rPr lang="en-US" altLang="zh-CN" dirty="0" err="1"/>
              <a:t>abc</a:t>
            </a:r>
            <a:r>
              <a:rPr lang="en-US" altLang="zh-CN" dirty="0"/>
              <a:t> </a:t>
            </a:r>
            <a:r>
              <a:rPr lang="zh-CN" altLang="en-US" dirty="0"/>
              <a:t>并以“</a:t>
            </a:r>
            <a:r>
              <a:rPr lang="en-US" altLang="zh-CN" dirty="0" err="1"/>
              <a:t>abc</a:t>
            </a:r>
            <a:r>
              <a:rPr lang="en-US" altLang="zh-CN" dirty="0"/>
              <a:t>”</a:t>
            </a:r>
            <a:r>
              <a:rPr lang="zh-CN" altLang="en-US" dirty="0"/>
              <a:t>结尾，‘</a:t>
            </a:r>
            <a:r>
              <a:rPr lang="en-US" altLang="zh-CN" dirty="0"/>
              <a:t>$’</a:t>
            </a:r>
            <a:r>
              <a:rPr lang="zh-CN" altLang="en-US" dirty="0"/>
              <a:t>为匹配输入字符串的结束位置。</a:t>
            </a:r>
          </a:p>
          <a:p>
            <a:pPr marL="0" indent="0">
              <a:buNone/>
            </a:pPr>
            <a:r>
              <a:rPr lang="zh-CN" altLang="en-US" dirty="0"/>
              <a:t>该规则表示，需要匹配以数字开头并以“</a:t>
            </a:r>
            <a:r>
              <a:rPr lang="en-US" altLang="zh-CN" dirty="0" err="1"/>
              <a:t>abc</a:t>
            </a:r>
            <a:r>
              <a:rPr lang="en-US" altLang="zh-CN" dirty="0"/>
              <a:t>”</a:t>
            </a:r>
            <a:r>
              <a:rPr lang="zh-CN" altLang="en-US" dirty="0"/>
              <a:t>结尾的字符串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4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 </a:t>
            </a:r>
            <a:r>
              <a:rPr lang="zh-CN" altLang="zh-CN" sz="2400" dirty="0"/>
              <a:t>【例</a:t>
            </a:r>
            <a:r>
              <a:rPr lang="en-US" altLang="zh-CN" sz="2400" dirty="0"/>
              <a:t>7-11</a:t>
            </a:r>
            <a:r>
              <a:rPr lang="zh-CN" altLang="zh-CN" sz="2400" dirty="0"/>
              <a:t>】编写程序，匹配以数字开头，并以“</a:t>
            </a:r>
            <a:r>
              <a:rPr lang="en-US" altLang="zh-CN" sz="2400" dirty="0" err="1"/>
              <a:t>abc</a:t>
            </a:r>
            <a:r>
              <a:rPr lang="zh-CN" altLang="zh-CN" sz="2400" dirty="0"/>
              <a:t>”结尾的字符串。</a:t>
            </a:r>
          </a:p>
          <a:p>
            <a:pPr marL="0" indent="0">
              <a:buNone/>
            </a:pPr>
            <a:r>
              <a:rPr lang="zh-CN" altLang="zh-CN" sz="2400" dirty="0" smtClean="0"/>
              <a:t>编写</a:t>
            </a:r>
            <a:r>
              <a:rPr lang="zh-CN" altLang="zh-CN" sz="2400" dirty="0"/>
              <a:t>源程序如下：</a:t>
            </a:r>
          </a:p>
          <a:p>
            <a:pPr marL="0" indent="0">
              <a:buNone/>
            </a:pPr>
            <a:r>
              <a:rPr lang="en-US" altLang="zh-CN" sz="2000" dirty="0"/>
              <a:t>import re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 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r"123abc</a:t>
            </a:r>
            <a:r>
              <a:rPr lang="en-US" altLang="zh-CN" sz="2000" dirty="0"/>
              <a:t>"            # </a:t>
            </a:r>
            <a:r>
              <a:rPr lang="zh-CN" altLang="zh-CN" sz="2000" dirty="0"/>
              <a:t>需要匹配的源文本</a:t>
            </a:r>
          </a:p>
          <a:p>
            <a:pPr marL="0" indent="0">
              <a:buNone/>
            </a:pPr>
            <a:r>
              <a:rPr lang="en-US" altLang="zh-CN" sz="2000" dirty="0" err="1"/>
              <a:t>p1</a:t>
            </a:r>
            <a:r>
              <a:rPr lang="en-US" altLang="zh-CN" sz="2000" dirty="0"/>
              <a:t> = r"^[0-9]+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$"        # </a:t>
            </a:r>
            <a:r>
              <a:rPr lang="zh-CN" altLang="zh-CN" sz="2000" dirty="0"/>
              <a:t>编写正则表达式规则</a:t>
            </a:r>
          </a:p>
          <a:p>
            <a:pPr marL="0" indent="0">
              <a:buNone/>
            </a:pPr>
            <a:r>
              <a:rPr lang="en-US" altLang="zh-CN" sz="2000" dirty="0" err="1"/>
              <a:t>patt1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re.compile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)     # </a:t>
            </a:r>
            <a:r>
              <a:rPr lang="zh-CN" altLang="zh-CN" sz="2000" dirty="0"/>
              <a:t>编译正则表达式</a:t>
            </a:r>
          </a:p>
          <a:p>
            <a:pPr marL="0" indent="0">
              <a:buNone/>
            </a:pPr>
            <a:r>
              <a:rPr lang="en-US" altLang="zh-CN" sz="2000" dirty="0" err="1"/>
              <a:t>matc1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re.search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patt1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   # </a:t>
            </a:r>
            <a:r>
              <a:rPr lang="zh-CN" altLang="zh-CN" sz="2000" dirty="0"/>
              <a:t>在源文本看搜索符合正则表达式的部分</a:t>
            </a:r>
          </a:p>
          <a:p>
            <a:pPr marL="0" indent="0">
              <a:buNone/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matc1.group</a:t>
            </a:r>
            <a:r>
              <a:rPr lang="en-US" altLang="zh-CN" sz="2000" dirty="0"/>
              <a:t>(0))      # </a:t>
            </a:r>
            <a:r>
              <a:rPr lang="zh-CN" altLang="zh-CN" sz="2000" dirty="0"/>
              <a:t>使用</a:t>
            </a:r>
            <a:r>
              <a:rPr lang="en-US" altLang="zh-CN" sz="2000" dirty="0"/>
              <a:t>Match</a:t>
            </a:r>
            <a:r>
              <a:rPr lang="zh-CN" altLang="zh-CN" sz="2000" dirty="0"/>
              <a:t>获得分组信息，并输出匹配结果</a:t>
            </a:r>
          </a:p>
          <a:p>
            <a:pPr marL="0" indent="0">
              <a:buNone/>
            </a:pPr>
            <a:r>
              <a:rPr lang="zh-CN" altLang="zh-CN" sz="2400" dirty="0" smtClean="0"/>
              <a:t>其运行</a:t>
            </a:r>
            <a:r>
              <a:rPr lang="zh-CN" altLang="zh-CN" sz="2400" dirty="0" smtClean="0"/>
              <a:t>结果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en-US" altLang="zh-CN" sz="2400" dirty="0" err="1"/>
              <a:t>123abc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53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73839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1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2. </a:t>
            </a:r>
            <a:r>
              <a:rPr lang="zh-CN" altLang="zh-CN" sz="2800" b="1" dirty="0"/>
              <a:t>使用正则表达式进行匹配的流程</a:t>
            </a:r>
            <a:endParaRPr lang="zh-CN" altLang="zh-CN" sz="2800" dirty="0"/>
          </a:p>
          <a:p>
            <a:endParaRPr lang="zh-CN" altLang="en-US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132856"/>
            <a:ext cx="746578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7.3.3 </a:t>
            </a:r>
            <a:r>
              <a:rPr lang="zh-CN" altLang="zh-CN" sz="3200" b="1" dirty="0"/>
              <a:t>正则表达式</a:t>
            </a:r>
            <a:r>
              <a:rPr lang="en-US" altLang="zh-CN" sz="3200" b="1" dirty="0"/>
              <a:t>re</a:t>
            </a:r>
            <a:r>
              <a:rPr lang="zh-CN" altLang="zh-CN" sz="3200" b="1" dirty="0"/>
              <a:t>模块的</a:t>
            </a:r>
            <a:r>
              <a:rPr lang="zh-CN" altLang="zh-CN" sz="3200" b="1" dirty="0" smtClean="0"/>
              <a:t>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1. re</a:t>
            </a:r>
            <a:r>
              <a:rPr lang="zh-CN" altLang="zh-CN" sz="2800" b="1" dirty="0"/>
              <a:t>模块的方法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正则表达式</a:t>
            </a:r>
            <a:r>
              <a:rPr lang="en-US" altLang="zh-CN" sz="2800" dirty="0"/>
              <a:t>re</a:t>
            </a:r>
            <a:r>
              <a:rPr lang="zh-CN" altLang="zh-CN" sz="2800" dirty="0"/>
              <a:t>模块提供了正则表达式操作所需要的方法，利用这些方法，可以很方便地得到匹配结果。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72886"/>
            <a:ext cx="8890743" cy="251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8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5253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600" b="1" dirty="0"/>
              <a:t>2. </a:t>
            </a:r>
            <a:r>
              <a:rPr lang="zh-CN" altLang="en-US" sz="2600" b="1" dirty="0"/>
              <a:t>模式对象的方法</a:t>
            </a:r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group</a:t>
            </a:r>
            <a:r>
              <a:rPr lang="zh-CN" altLang="en-US" sz="2000" dirty="0"/>
              <a:t>（）：</a:t>
            </a:r>
          </a:p>
          <a:p>
            <a:pPr marL="0" indent="0">
              <a:buNone/>
            </a:pPr>
            <a:r>
              <a:rPr lang="en-US" altLang="zh-CN" sz="2000" dirty="0"/>
              <a:t>group()</a:t>
            </a:r>
            <a:r>
              <a:rPr lang="zh-CN" altLang="en-US" sz="2000" dirty="0"/>
              <a:t>用于获取子模式</a:t>
            </a:r>
            <a:r>
              <a:rPr lang="en-US" altLang="zh-CN" sz="2000" dirty="0"/>
              <a:t>(</a:t>
            </a:r>
            <a:r>
              <a:rPr lang="zh-CN" altLang="en-US" sz="2000" dirty="0"/>
              <a:t>组</a:t>
            </a:r>
            <a:r>
              <a:rPr lang="en-US" altLang="zh-CN" sz="2000" dirty="0"/>
              <a:t>)</a:t>
            </a:r>
            <a:r>
              <a:rPr lang="zh-CN" altLang="en-US" sz="2000" dirty="0"/>
              <a:t>的匹配项。</a:t>
            </a:r>
          </a:p>
          <a:p>
            <a:pPr marL="0" indent="0">
              <a:buNone/>
            </a:pPr>
            <a:r>
              <a:rPr lang="zh-CN" altLang="en-US" sz="2000" dirty="0"/>
              <a:t>例如：</a:t>
            </a:r>
          </a:p>
          <a:p>
            <a:pPr marL="0" indent="0">
              <a:buNone/>
            </a:pPr>
            <a:r>
              <a:rPr lang="en-US" altLang="zh-CN" sz="2000" dirty="0"/>
              <a:t>pat = </a:t>
            </a:r>
            <a:r>
              <a:rPr lang="en-US" altLang="zh-CN" sz="2000" dirty="0" err="1"/>
              <a:t>re.compile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r'www</a:t>
            </a:r>
            <a:r>
              <a:rPr lang="en-US" altLang="zh-CN" sz="2000" dirty="0"/>
              <a:t>\.(.*)\.(.*)')   # </a:t>
            </a:r>
            <a:r>
              <a:rPr lang="zh-CN" altLang="en-US" sz="2000" dirty="0"/>
              <a:t>用</a:t>
            </a:r>
            <a:r>
              <a:rPr lang="en-US" altLang="zh-CN" sz="2000" dirty="0"/>
              <a:t>()</a:t>
            </a:r>
            <a:r>
              <a:rPr lang="zh-CN" altLang="en-US" sz="2000" dirty="0"/>
              <a:t>表示</a:t>
            </a:r>
            <a:r>
              <a:rPr lang="en-US" altLang="zh-CN" sz="2000" dirty="0"/>
              <a:t>1</a:t>
            </a:r>
            <a:r>
              <a:rPr lang="zh-CN" altLang="en-US" sz="2000" dirty="0"/>
              <a:t>个组，这里定义</a:t>
            </a:r>
            <a:r>
              <a:rPr lang="en-US" altLang="zh-CN" sz="2000" dirty="0"/>
              <a:t>2</a:t>
            </a:r>
            <a:r>
              <a:rPr lang="zh-CN" altLang="en-US" sz="2000" dirty="0"/>
              <a:t>个组</a:t>
            </a:r>
          </a:p>
          <a:p>
            <a:pPr marL="0" indent="0">
              <a:buNone/>
            </a:pPr>
            <a:r>
              <a:rPr lang="en-US" altLang="zh-CN" sz="2000" dirty="0"/>
              <a:t>m = </a:t>
            </a:r>
            <a:r>
              <a:rPr lang="en-US" altLang="zh-CN" sz="2000" dirty="0" err="1"/>
              <a:t>pat.match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www.dxy.com</a:t>
            </a:r>
            <a:r>
              <a:rPr lang="en-US" altLang="zh-CN" sz="2000" dirty="0"/>
              <a:t>')</a:t>
            </a:r>
          </a:p>
          <a:p>
            <a:pPr marL="0" indent="0">
              <a:buNone/>
            </a:pPr>
            <a:r>
              <a:rPr lang="en-US" altLang="zh-CN" sz="2000" dirty="0" err="1"/>
              <a:t>m.group</a:t>
            </a:r>
            <a:r>
              <a:rPr lang="en-US" altLang="zh-CN" sz="2000" dirty="0"/>
              <a:t>()         # </a:t>
            </a:r>
            <a:r>
              <a:rPr lang="zh-CN" altLang="en-US" sz="2000" dirty="0"/>
              <a:t>默认值为</a:t>
            </a:r>
            <a:r>
              <a:rPr lang="en-US" altLang="zh-CN" sz="2000" dirty="0"/>
              <a:t>0</a:t>
            </a:r>
            <a:r>
              <a:rPr lang="zh-CN" altLang="en-US" sz="2000" dirty="0"/>
              <a:t>，表示匹配整个字符串，返回</a:t>
            </a:r>
            <a:r>
              <a:rPr lang="en-US" altLang="zh-CN" sz="2000" dirty="0"/>
              <a:t>'</a:t>
            </a:r>
            <a:r>
              <a:rPr lang="en-US" altLang="zh-CN" sz="2000" dirty="0" err="1"/>
              <a:t>www.dxy.com</a:t>
            </a:r>
            <a:r>
              <a:rPr lang="en-US" altLang="zh-CN" sz="2000" dirty="0"/>
              <a:t>'</a:t>
            </a:r>
          </a:p>
          <a:p>
            <a:pPr marL="0" indent="0">
              <a:buNone/>
            </a:pPr>
            <a:r>
              <a:rPr lang="en-US" altLang="zh-CN" sz="2000" dirty="0" err="1"/>
              <a:t>m.group</a:t>
            </a:r>
            <a:r>
              <a:rPr lang="en-US" altLang="zh-CN" sz="2000" dirty="0"/>
              <a:t>(1)        # </a:t>
            </a:r>
            <a:r>
              <a:rPr lang="zh-CN" altLang="en-US" sz="2000" dirty="0"/>
              <a:t>返回给定组</a:t>
            </a:r>
            <a:r>
              <a:rPr lang="en-US" altLang="zh-CN" sz="2000" dirty="0"/>
              <a:t>1</a:t>
            </a:r>
            <a:r>
              <a:rPr lang="zh-CN" altLang="en-US" sz="2000" dirty="0"/>
              <a:t>匹配的子字符串</a:t>
            </a:r>
            <a:r>
              <a:rPr lang="en-US" altLang="zh-CN" sz="2000" dirty="0"/>
              <a:t>'</a:t>
            </a:r>
            <a:r>
              <a:rPr lang="en-US" altLang="zh-CN" sz="2000" dirty="0" err="1"/>
              <a:t>dxy</a:t>
            </a:r>
            <a:r>
              <a:rPr lang="en-US" altLang="zh-CN" sz="2000" dirty="0"/>
              <a:t>'</a:t>
            </a:r>
          </a:p>
          <a:p>
            <a:pPr marL="0" indent="0">
              <a:buNone/>
            </a:pPr>
            <a:r>
              <a:rPr lang="en-US" altLang="zh-CN" sz="2000" dirty="0" err="1"/>
              <a:t>m.group</a:t>
            </a:r>
            <a:r>
              <a:rPr lang="en-US" altLang="zh-CN" sz="2000" dirty="0"/>
              <a:t>(2)        # </a:t>
            </a:r>
            <a:r>
              <a:rPr lang="zh-CN" altLang="en-US" sz="2000" dirty="0"/>
              <a:t>返回给定组</a:t>
            </a:r>
            <a:r>
              <a:rPr lang="en-US" altLang="zh-CN" sz="2000" dirty="0"/>
              <a:t>2</a:t>
            </a:r>
            <a:r>
              <a:rPr lang="zh-CN" altLang="en-US" sz="2000" dirty="0"/>
              <a:t>匹配的子字符串</a:t>
            </a:r>
            <a:r>
              <a:rPr lang="en-US" altLang="zh-CN" sz="2000" dirty="0"/>
              <a:t>'com'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start</a:t>
            </a:r>
            <a:r>
              <a:rPr lang="zh-CN" altLang="en-US" sz="2000" dirty="0"/>
              <a:t>（）： </a:t>
            </a:r>
          </a:p>
          <a:p>
            <a:pPr marL="0" indent="0">
              <a:buNone/>
            </a:pPr>
            <a:r>
              <a:rPr lang="en-US" altLang="zh-CN" sz="2000" dirty="0"/>
              <a:t>start</a:t>
            </a:r>
            <a:r>
              <a:rPr lang="zh-CN" altLang="en-US" sz="2000" dirty="0"/>
              <a:t>（）为指定组匹配项的开始位置</a:t>
            </a:r>
          </a:p>
          <a:p>
            <a:pPr marL="0" indent="0">
              <a:buNone/>
            </a:pPr>
            <a:r>
              <a:rPr lang="zh-CN" altLang="en-US" sz="2000" dirty="0"/>
              <a:t>例如：</a:t>
            </a:r>
          </a:p>
          <a:p>
            <a:pPr marL="0" indent="0">
              <a:buNone/>
            </a:pPr>
            <a:r>
              <a:rPr lang="en-US" altLang="zh-CN" sz="2000" dirty="0" err="1"/>
              <a:t>m.start</a:t>
            </a:r>
            <a:r>
              <a:rPr lang="en-US" altLang="zh-CN" sz="2000" dirty="0"/>
              <a:t>(2)  # </a:t>
            </a:r>
            <a:r>
              <a:rPr lang="zh-CN" altLang="en-US" sz="2000" dirty="0"/>
              <a:t>组</a:t>
            </a:r>
            <a:r>
              <a:rPr lang="en-US" altLang="zh-CN" sz="2000" dirty="0"/>
              <a:t>2</a:t>
            </a:r>
            <a:r>
              <a:rPr lang="zh-CN" altLang="en-US" sz="2000" dirty="0"/>
              <a:t>开始的索引，返回值为</a:t>
            </a:r>
            <a:r>
              <a:rPr lang="en-US" altLang="zh-CN" sz="2000" dirty="0"/>
              <a:t>8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(3) end</a:t>
            </a:r>
            <a:r>
              <a:rPr lang="zh-CN" altLang="en-US" sz="2000" dirty="0"/>
              <a:t>（）： </a:t>
            </a:r>
          </a:p>
          <a:p>
            <a:pPr marL="0" indent="0">
              <a:buNone/>
            </a:pPr>
            <a:r>
              <a:rPr lang="en-US" altLang="zh-CN" sz="2000" dirty="0"/>
              <a:t>end</a:t>
            </a:r>
            <a:r>
              <a:rPr lang="zh-CN" altLang="en-US" sz="2000" dirty="0"/>
              <a:t>（）为指定组匹配项的结束位置</a:t>
            </a:r>
          </a:p>
          <a:p>
            <a:pPr marL="0" indent="0">
              <a:buNone/>
            </a:pPr>
            <a:r>
              <a:rPr lang="zh-CN" altLang="en-US" sz="2000" dirty="0"/>
              <a:t>例如：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m.end</a:t>
            </a:r>
            <a:r>
              <a:rPr lang="en-US" altLang="zh-CN" sz="2000" dirty="0"/>
              <a:t>(2)   # </a:t>
            </a:r>
            <a:r>
              <a:rPr lang="zh-CN" altLang="en-US" sz="2000" dirty="0"/>
              <a:t>组</a:t>
            </a:r>
            <a:r>
              <a:rPr lang="en-US" altLang="zh-CN" sz="2000" dirty="0"/>
              <a:t>2</a:t>
            </a:r>
            <a:r>
              <a:rPr lang="zh-CN" altLang="en-US" sz="2000" dirty="0"/>
              <a:t>结束的索引，返回值为</a:t>
            </a:r>
            <a:r>
              <a:rPr lang="en-US" altLang="zh-CN" sz="2000" dirty="0"/>
              <a:t>11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06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【</a:t>
            </a:r>
            <a:r>
              <a:rPr lang="zh-CN" altLang="zh-CN" sz="2800" dirty="0" smtClean="0"/>
              <a:t>例</a:t>
            </a:r>
            <a:r>
              <a:rPr lang="nb-NO" altLang="zh-CN" sz="2800" dirty="0" smtClean="0"/>
              <a:t>7-12</a:t>
            </a:r>
            <a:r>
              <a:rPr lang="zh-CN" altLang="zh-CN" sz="2800" dirty="0"/>
              <a:t>】编译正则表达式，创建模式对象示例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nb-NO" altLang="zh-CN" sz="2400" dirty="0"/>
              <a:t>import re</a:t>
            </a:r>
            <a:endParaRPr lang="zh-CN" altLang="zh-CN" sz="2400" dirty="0"/>
          </a:p>
          <a:p>
            <a:pPr marL="0" indent="0">
              <a:buNone/>
            </a:pPr>
            <a:r>
              <a:rPr lang="nb-NO" altLang="zh-CN" sz="2400" dirty="0"/>
              <a:t>patt1 = re.compile('A')      # </a:t>
            </a:r>
            <a:r>
              <a:rPr lang="zh-CN" altLang="zh-CN" sz="2400" dirty="0"/>
              <a:t>编译正则表达式，</a:t>
            </a:r>
            <a:r>
              <a:rPr lang="nb-NO" altLang="zh-CN" sz="2400" dirty="0"/>
              <a:t>patt1</a:t>
            </a:r>
            <a:r>
              <a:rPr lang="zh-CN" altLang="zh-CN" sz="2400" dirty="0"/>
              <a:t>为模式对象</a:t>
            </a:r>
          </a:p>
          <a:p>
            <a:pPr marL="0" indent="0">
              <a:buNone/>
            </a:pPr>
            <a:r>
              <a:rPr lang="nb-NO" altLang="zh-CN" sz="2400" dirty="0"/>
              <a:t>matc1 = patt1.search('CBA')  # </a:t>
            </a:r>
            <a:r>
              <a:rPr lang="zh-CN" altLang="zh-CN" sz="2400" dirty="0"/>
              <a:t>等价于</a:t>
            </a:r>
            <a:r>
              <a:rPr lang="nb-NO" altLang="zh-CN" sz="2400" dirty="0"/>
              <a:t> re.search('A','CBA')</a:t>
            </a:r>
            <a:endParaRPr lang="zh-CN" altLang="zh-CN" sz="2400" dirty="0"/>
          </a:p>
          <a:p>
            <a:pPr marL="0" indent="0">
              <a:buNone/>
            </a:pPr>
            <a:r>
              <a:rPr lang="nb-NO" altLang="zh-CN" sz="2400" dirty="0"/>
              <a:t>print(</a:t>
            </a:r>
            <a:r>
              <a:rPr lang="en-US" altLang="zh-CN" sz="2400" dirty="0" err="1"/>
              <a:t>matc1</a:t>
            </a:r>
            <a:r>
              <a:rPr lang="nb-NO" altLang="zh-CN" sz="2400" dirty="0"/>
              <a:t>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匹配到了，返回</a:t>
            </a:r>
            <a:r>
              <a:rPr lang="en-US" altLang="zh-CN" sz="2400" dirty="0"/>
              <a:t>&lt;_</a:t>
            </a:r>
            <a:r>
              <a:rPr lang="en-US" altLang="zh-CN" sz="2400" dirty="0" err="1"/>
              <a:t>sre.SRE_Match</a:t>
            </a:r>
            <a:r>
              <a:rPr lang="en-US" altLang="zh-CN" sz="2400" dirty="0"/>
              <a:t> object: span=(2, 3), match='A'&gt;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matc2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patt1.search</a:t>
            </a:r>
            <a:r>
              <a:rPr lang="en-US" altLang="zh-CN" sz="2400" dirty="0"/>
              <a:t>('CBD')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matc2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没有匹配到，返回</a:t>
            </a:r>
            <a:r>
              <a:rPr lang="en-US" altLang="zh-CN" sz="2400" dirty="0"/>
              <a:t>None</a:t>
            </a:r>
            <a:r>
              <a:rPr lang="zh-CN" altLang="zh-CN" sz="2400" dirty="0"/>
              <a:t>（</a:t>
            </a:r>
            <a:r>
              <a:rPr lang="en-US" altLang="zh-CN" sz="2400" dirty="0"/>
              <a:t>False</a:t>
            </a:r>
            <a:r>
              <a:rPr lang="zh-CN" altLang="zh-CN" sz="2400" dirty="0"/>
              <a:t>）</a:t>
            </a:r>
          </a:p>
          <a:p>
            <a:pPr marL="0" indent="0">
              <a:buNone/>
            </a:pP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856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2</a:t>
            </a:r>
            <a:r>
              <a:rPr lang="zh-CN" altLang="zh-CN" sz="3600" b="1" dirty="0"/>
              <a:t>、多线程</a:t>
            </a:r>
            <a:r>
              <a:rPr lang="zh-CN" altLang="zh-CN" sz="3600" dirty="0"/>
              <a:t/>
            </a:r>
            <a:br>
              <a:rPr lang="zh-CN" altLang="zh-CN" sz="3600" dirty="0"/>
            </a:br>
            <a:r>
              <a:rPr lang="zh-CN" altLang="zh-CN" sz="3600" dirty="0"/>
              <a:t>多线程程序是指一个程序中包含有多个执行流，多线程是实现并发机制的一种有效手段。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5400600" cy="3194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4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7-13</a:t>
            </a:r>
            <a:r>
              <a:rPr lang="zh-CN" altLang="zh-CN" sz="2800" dirty="0"/>
              <a:t>】在一个字符串中查找子串示例。</a:t>
            </a:r>
          </a:p>
          <a:p>
            <a:pPr marL="0" indent="0">
              <a:buNone/>
            </a:pPr>
            <a:r>
              <a:rPr lang="en-US" altLang="zh-CN" sz="2800" dirty="0"/>
              <a:t># </a:t>
            </a:r>
            <a:r>
              <a:rPr lang="zh-CN" altLang="zh-CN" sz="2800" dirty="0"/>
              <a:t>第一步，要引入</a:t>
            </a:r>
            <a:r>
              <a:rPr lang="en-US" altLang="zh-CN" sz="2800" dirty="0"/>
              <a:t>re</a:t>
            </a:r>
            <a:r>
              <a:rPr lang="zh-CN" altLang="zh-CN" sz="2800" dirty="0"/>
              <a:t>模块</a:t>
            </a:r>
          </a:p>
          <a:p>
            <a:pPr marL="0" indent="0">
              <a:buNone/>
            </a:pPr>
            <a:r>
              <a:rPr lang="en-US" altLang="zh-CN" sz="2800" dirty="0"/>
              <a:t>import re   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# </a:t>
            </a:r>
            <a:r>
              <a:rPr lang="zh-CN" altLang="zh-CN" sz="2800" dirty="0"/>
              <a:t>第二步，调用模块函数</a:t>
            </a:r>
          </a:p>
          <a:p>
            <a:pPr marL="0" indent="0">
              <a:buNone/>
            </a:pPr>
            <a:r>
              <a:rPr lang="en-US" altLang="zh-CN" sz="2800" dirty="0"/>
              <a:t>a = </a:t>
            </a:r>
            <a:r>
              <a:rPr lang="en-US" altLang="zh-CN" sz="2800" dirty="0" err="1"/>
              <a:t>re.findall</a:t>
            </a:r>
            <a:r>
              <a:rPr lang="en-US" altLang="zh-CN" sz="2800" dirty="0"/>
              <a:t>("</a:t>
            </a:r>
            <a:r>
              <a:rPr lang="zh-CN" altLang="zh-CN" sz="2800" dirty="0"/>
              <a:t>创造</a:t>
            </a:r>
            <a:r>
              <a:rPr lang="en-US" altLang="zh-CN" sz="2800" dirty="0"/>
              <a:t>", "</a:t>
            </a:r>
            <a:r>
              <a:rPr lang="zh-CN" altLang="zh-CN" sz="2800" dirty="0"/>
              <a:t>创新的目的是为了给社会创造更大的价值</a:t>
            </a:r>
            <a:r>
              <a:rPr lang="en-US" altLang="zh-CN" sz="2800" dirty="0"/>
              <a:t>")  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print(a)    # </a:t>
            </a:r>
            <a:r>
              <a:rPr lang="zh-CN" altLang="zh-CN" sz="2800" dirty="0"/>
              <a:t>以列表形式返回匹配到的字符串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程序运行结果：</a:t>
            </a:r>
          </a:p>
          <a:p>
            <a:pPr marL="0" indent="0">
              <a:buNone/>
            </a:pPr>
            <a:r>
              <a:rPr lang="en-US" altLang="zh-CN" sz="2800" dirty="0"/>
              <a:t>     [</a:t>
            </a:r>
            <a:r>
              <a:rPr lang="zh-CN" altLang="zh-CN" sz="2800" dirty="0"/>
              <a:t>创造</a:t>
            </a:r>
            <a:r>
              <a:rPr lang="en-US" altLang="zh-CN" sz="2800" dirty="0"/>
              <a:t>']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34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7-14</a:t>
            </a:r>
            <a:r>
              <a:rPr lang="zh-CN" altLang="zh-CN" sz="2800" dirty="0"/>
              <a:t>】编写程序，把文件</a:t>
            </a:r>
            <a:r>
              <a:rPr lang="en-US" altLang="zh-CN" sz="2800" dirty="0" err="1"/>
              <a:t>a.txt</a:t>
            </a:r>
            <a:r>
              <a:rPr lang="zh-CN" altLang="zh-CN" sz="2800" dirty="0"/>
              <a:t>里的字符串“</a:t>
            </a:r>
            <a:r>
              <a:rPr lang="en-US" altLang="zh-CN" sz="2800" dirty="0"/>
              <a:t>Hello</a:t>
            </a:r>
            <a:r>
              <a:rPr lang="zh-CN" altLang="zh-CN" sz="2800" dirty="0"/>
              <a:t>”替换成“你好”，并把更换后的文件保存到</a:t>
            </a:r>
            <a:r>
              <a:rPr lang="en-US" altLang="zh-CN" sz="2800" dirty="0" err="1"/>
              <a:t>b.txt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900791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25144"/>
            <a:ext cx="52292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43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7.4</a:t>
            </a:r>
            <a:r>
              <a:rPr lang="zh-CN" altLang="zh-CN" b="1" dirty="0"/>
              <a:t>案例精选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00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zh-CN" sz="3200" dirty="0"/>
              <a:t>【例</a:t>
            </a:r>
            <a:r>
              <a:rPr lang="en-US" altLang="zh-CN" sz="3200" dirty="0"/>
              <a:t>7-15</a:t>
            </a:r>
            <a:r>
              <a:rPr lang="zh-CN" altLang="zh-CN" sz="3200" dirty="0"/>
              <a:t>】应用多线程，编写一个“幸运大转盘”抽奖游戏程序</a:t>
            </a:r>
            <a:r>
              <a:rPr lang="zh-CN" altLang="zh-CN" sz="3200" dirty="0" smtClean="0"/>
              <a:t>。</a:t>
            </a:r>
            <a:endParaRPr lang="zh-CN" altLang="en-US" sz="3200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628800"/>
            <a:ext cx="372792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0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每个线程都要经历创建、就绪、运行、阻塞和死亡等</a:t>
            </a:r>
            <a:r>
              <a:rPr lang="en-US" altLang="zh-CN" sz="2800" dirty="0"/>
              <a:t>5</a:t>
            </a:r>
            <a:r>
              <a:rPr lang="zh-CN" altLang="zh-CN" sz="2800" dirty="0"/>
              <a:t>个状态，线程从产生到消失的状态变化过程称为生命周期。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907704" y="332656"/>
            <a:ext cx="4076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7.1.2  </a:t>
            </a:r>
            <a:r>
              <a:rPr lang="zh-CN" altLang="en-US" sz="3200" b="1" dirty="0"/>
              <a:t>线程的生命周期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36912"/>
            <a:ext cx="4608512" cy="355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8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dirty="0"/>
              <a:t>从</a:t>
            </a:r>
            <a:r>
              <a:rPr lang="zh-CN" altLang="zh-CN" dirty="0" smtClean="0"/>
              <a:t>图</a:t>
            </a:r>
            <a:r>
              <a:rPr lang="zh-CN" altLang="en-US" dirty="0" smtClean="0"/>
              <a:t>中</a:t>
            </a:r>
            <a:r>
              <a:rPr lang="zh-CN" altLang="zh-CN" dirty="0" smtClean="0"/>
              <a:t>可以</a:t>
            </a:r>
            <a:r>
              <a:rPr lang="zh-CN" altLang="zh-CN" dirty="0"/>
              <a:t>看到，一个线程的生命周期一般经过如下步骤：</a:t>
            </a:r>
          </a:p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zh-CN" dirty="0"/>
              <a:t>一个线程通过实例化创建线程对象后，进入新生状态。</a:t>
            </a:r>
          </a:p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zh-CN" dirty="0"/>
              <a:t>线程对象通过调用</a:t>
            </a:r>
            <a:r>
              <a:rPr lang="en-US" altLang="zh-CN" dirty="0"/>
              <a:t>start()</a:t>
            </a:r>
            <a:r>
              <a:rPr lang="zh-CN" altLang="zh-CN" dirty="0"/>
              <a:t>方法进入就绪状态，一个处在就绪状态的线程将被调度执行，执行该线程相应的</a:t>
            </a:r>
            <a:r>
              <a:rPr lang="en-US" altLang="zh-CN" dirty="0"/>
              <a:t>run()</a:t>
            </a:r>
            <a:r>
              <a:rPr lang="zh-CN" altLang="zh-CN" dirty="0"/>
              <a:t>方法中的代码。</a:t>
            </a:r>
          </a:p>
          <a:p>
            <a:pPr marL="0" indent="0">
              <a:buNone/>
            </a:pPr>
            <a:r>
              <a:rPr lang="en-US" altLang="zh-CN" dirty="0"/>
              <a:t>(3)</a:t>
            </a:r>
            <a:r>
              <a:rPr lang="zh-CN" altLang="zh-CN" dirty="0"/>
              <a:t>通过调用线程的（或从</a:t>
            </a:r>
            <a:r>
              <a:rPr lang="en-US" altLang="zh-CN" dirty="0"/>
              <a:t>Object</a:t>
            </a:r>
            <a:r>
              <a:rPr lang="zh-CN" altLang="zh-CN" dirty="0"/>
              <a:t>类继承过来的）</a:t>
            </a:r>
            <a:r>
              <a:rPr lang="en-US" altLang="zh-CN" dirty="0"/>
              <a:t>sleep()</a:t>
            </a:r>
            <a:r>
              <a:rPr lang="zh-CN" altLang="zh-CN" dirty="0"/>
              <a:t>或</a:t>
            </a:r>
            <a:r>
              <a:rPr lang="en-US" altLang="zh-CN" dirty="0"/>
              <a:t>wait()</a:t>
            </a:r>
            <a:r>
              <a:rPr lang="zh-CN" altLang="zh-CN" dirty="0"/>
              <a:t>方法，这个线程进入阻塞状态。一个线程也可能自己完成阻塞操作。</a:t>
            </a:r>
          </a:p>
          <a:p>
            <a:pPr marL="0" indent="0">
              <a:buNone/>
            </a:pPr>
            <a:r>
              <a:rPr lang="en-US" altLang="zh-CN" dirty="0"/>
              <a:t>(4)</a:t>
            </a:r>
            <a:r>
              <a:rPr lang="zh-CN" altLang="zh-CN" dirty="0"/>
              <a:t>当</a:t>
            </a:r>
            <a:r>
              <a:rPr lang="en-US" altLang="zh-CN" dirty="0"/>
              <a:t>run()</a:t>
            </a:r>
            <a:r>
              <a:rPr lang="zh-CN" altLang="zh-CN" dirty="0"/>
              <a:t>方法执行完毕，或者有一个例外产生，或者执行</a:t>
            </a:r>
            <a:r>
              <a:rPr lang="en-US" altLang="zh-CN" dirty="0" err="1"/>
              <a:t>System.exit</a:t>
            </a:r>
            <a:r>
              <a:rPr lang="en-US" altLang="zh-CN" dirty="0"/>
              <a:t>()</a:t>
            </a:r>
            <a:r>
              <a:rPr lang="zh-CN" altLang="zh-CN" dirty="0"/>
              <a:t>方法，则一个线程就进入死亡状态。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5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7.1.3 </a:t>
            </a:r>
            <a:r>
              <a:rPr lang="zh-CN" altLang="zh-CN" sz="3600" b="1" dirty="0"/>
              <a:t>创建线程的</a:t>
            </a:r>
            <a:r>
              <a:rPr lang="en-US" altLang="zh-CN" sz="3600" b="1" dirty="0" err="1"/>
              <a:t>threading.Thread</a:t>
            </a:r>
            <a:r>
              <a:rPr lang="zh-CN" altLang="zh-CN" sz="3600" b="1" dirty="0"/>
              <a:t>类</a:t>
            </a:r>
            <a:endParaRPr lang="zh-CN" altLang="zh-CN" sz="3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9" y="980728"/>
            <a:ext cx="850279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5002796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在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中，可采用两种方式来创建线程：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）通过创建</a:t>
            </a:r>
            <a:r>
              <a:rPr lang="en-US" altLang="zh-CN" sz="2400" b="1" dirty="0"/>
              <a:t>Thread</a:t>
            </a:r>
            <a:r>
              <a:rPr lang="zh-CN" altLang="en-US" sz="2400" b="1" dirty="0"/>
              <a:t>类的子类来构造线程，并重写它的</a:t>
            </a:r>
            <a:r>
              <a:rPr lang="en-US" altLang="zh-CN" sz="2400" b="1" dirty="0"/>
              <a:t>run</a:t>
            </a:r>
            <a:r>
              <a:rPr lang="zh-CN" altLang="en-US" sz="2400" b="1" dirty="0"/>
              <a:t>方法；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）应用</a:t>
            </a:r>
            <a:r>
              <a:rPr lang="en-US" altLang="zh-CN" sz="2400" b="1" dirty="0"/>
              <a:t>Thread</a:t>
            </a:r>
            <a:r>
              <a:rPr lang="zh-CN" altLang="en-US" sz="2400" b="1" dirty="0"/>
              <a:t>类的构造函数创建一个多线程对象。</a:t>
            </a:r>
          </a:p>
        </p:txBody>
      </p:sp>
    </p:spTree>
    <p:extLst>
      <p:ext uri="{BB962C8B-B14F-4D97-AF65-F5344CB8AC3E}">
        <p14:creationId xmlns:p14="http://schemas.microsoft.com/office/powerpoint/2010/main" val="16807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1. </a:t>
            </a:r>
            <a:r>
              <a:rPr lang="zh-CN" altLang="zh-CN" sz="2800" b="1" dirty="0"/>
              <a:t>应用</a:t>
            </a:r>
            <a:r>
              <a:rPr lang="en-US" altLang="zh-CN" sz="2800" b="1" dirty="0"/>
              <a:t>Thread</a:t>
            </a:r>
            <a:r>
              <a:rPr lang="zh-CN" altLang="zh-CN" sz="2800" b="1" dirty="0"/>
              <a:t>类的构造函数创建多线程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400" dirty="0"/>
              <a:t>Thread</a:t>
            </a:r>
            <a:r>
              <a:rPr lang="zh-CN" altLang="zh-CN" sz="2400" dirty="0"/>
              <a:t>类的构造函数为：</a:t>
            </a:r>
          </a:p>
          <a:p>
            <a:pPr marL="800100" lvl="2" indent="0">
              <a:buNone/>
            </a:pPr>
            <a:r>
              <a:rPr lang="en-US" altLang="zh-CN" sz="2800" dirty="0"/>
              <a:t>class </a:t>
            </a:r>
            <a:r>
              <a:rPr lang="en-US" altLang="zh-CN" sz="2800" dirty="0" err="1"/>
              <a:t>threading.Thread</a:t>
            </a:r>
            <a:r>
              <a:rPr lang="en-US" altLang="zh-CN" sz="2800" dirty="0" smtClean="0"/>
              <a:t>(</a:t>
            </a:r>
          </a:p>
          <a:p>
            <a:pPr marL="1257300" lvl="3" indent="0">
              <a:buNone/>
            </a:pPr>
            <a:r>
              <a:rPr lang="en-US" altLang="zh-CN" sz="2800" dirty="0" smtClean="0"/>
              <a:t>group=</a:t>
            </a:r>
            <a:r>
              <a:rPr lang="en-US" altLang="zh-CN" sz="2800" dirty="0" err="1" smtClean="0"/>
              <a:t>None,target</a:t>
            </a:r>
            <a:r>
              <a:rPr lang="en-US" altLang="zh-CN" sz="2800" dirty="0" smtClean="0"/>
              <a:t>=None,</a:t>
            </a:r>
          </a:p>
          <a:p>
            <a:pPr marL="1257300" lvl="3" indent="0">
              <a:buNone/>
            </a:pPr>
            <a:r>
              <a:rPr lang="en-US" altLang="zh-CN" sz="2800" dirty="0" smtClean="0"/>
              <a:t>name=</a:t>
            </a:r>
            <a:r>
              <a:rPr lang="en-US" altLang="zh-CN" sz="2800" dirty="0" err="1" smtClean="0"/>
              <a:t>None,args</a:t>
            </a:r>
            <a:r>
              <a:rPr lang="en-US" altLang="zh-CN" sz="2800" dirty="0"/>
              <a:t>=(),</a:t>
            </a:r>
            <a:r>
              <a:rPr lang="en-US" altLang="zh-CN" sz="2800" dirty="0" err="1"/>
              <a:t>kwargs</a:t>
            </a:r>
            <a:r>
              <a:rPr lang="en-US" altLang="zh-CN" sz="2800" dirty="0"/>
              <a:t>={})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400" dirty="0"/>
              <a:t>其中参数意义为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group </a:t>
            </a:r>
            <a:r>
              <a:rPr lang="zh-CN" altLang="zh-CN" sz="2400" dirty="0"/>
              <a:t>恒为</a:t>
            </a:r>
            <a:r>
              <a:rPr lang="en-US" altLang="zh-CN" sz="2400" dirty="0"/>
              <a:t> None</a:t>
            </a:r>
            <a:r>
              <a:rPr lang="zh-CN" altLang="zh-CN" sz="2400" dirty="0"/>
              <a:t>，保留未来使用。</a:t>
            </a:r>
          </a:p>
          <a:p>
            <a:pPr marL="0" indent="0">
              <a:buNone/>
            </a:pPr>
            <a:r>
              <a:rPr lang="en-US" altLang="zh-CN" sz="2400" dirty="0"/>
              <a:t>target </a:t>
            </a:r>
            <a:r>
              <a:rPr lang="zh-CN" altLang="zh-CN" sz="2400" dirty="0"/>
              <a:t>为要执行的函数，默认应为</a:t>
            </a:r>
            <a:r>
              <a:rPr lang="en-US" altLang="zh-CN" sz="2400" dirty="0"/>
              <a:t>None, </a:t>
            </a:r>
            <a:r>
              <a:rPr lang="zh-CN" altLang="zh-CN" sz="2400" dirty="0"/>
              <a:t>意味着没有对象被调用。</a:t>
            </a:r>
          </a:p>
          <a:p>
            <a:pPr marL="0" indent="0">
              <a:buNone/>
            </a:pPr>
            <a:r>
              <a:rPr lang="en-US" altLang="zh-CN" sz="2400" dirty="0"/>
              <a:t>name </a:t>
            </a:r>
            <a:r>
              <a:rPr lang="zh-CN" altLang="zh-CN" sz="2400" dirty="0"/>
              <a:t>为线程名字。默认为</a:t>
            </a:r>
            <a:r>
              <a:rPr lang="en-US" altLang="zh-CN" sz="2400" dirty="0"/>
              <a:t>'Thread-N'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r>
              <a:rPr lang="en-US" altLang="zh-CN" sz="2400" dirty="0" err="1"/>
              <a:t>args</a:t>
            </a:r>
            <a:r>
              <a:rPr lang="zh-CN" altLang="zh-CN" sz="2400" dirty="0"/>
              <a:t>为要传入的参数，默认为</a:t>
            </a:r>
            <a:r>
              <a:rPr lang="en-US" altLang="zh-CN" sz="2400" dirty="0"/>
              <a:t>()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r>
              <a:rPr lang="en-US" altLang="zh-CN" sz="2400" dirty="0" err="1"/>
              <a:t>Kwargs</a:t>
            </a:r>
            <a:r>
              <a:rPr lang="zh-CN" altLang="zh-CN" sz="2400" dirty="0"/>
              <a:t>为传入的参数为字典，默认为</a:t>
            </a:r>
            <a:r>
              <a:rPr lang="en-US" altLang="zh-CN" sz="2400" dirty="0"/>
              <a:t>{}</a:t>
            </a:r>
            <a:r>
              <a:rPr lang="zh-CN" altLang="zh-CN" sz="2400" dirty="0"/>
              <a:t>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03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zh-CN" altLang="zh-CN" sz="2400" dirty="0"/>
              <a:t>【例</a:t>
            </a:r>
            <a:r>
              <a:rPr lang="en-US" altLang="zh-CN" sz="2400" dirty="0"/>
              <a:t>7-1</a:t>
            </a:r>
            <a:r>
              <a:rPr lang="zh-CN" altLang="zh-CN" sz="2400" dirty="0"/>
              <a:t>】应用</a:t>
            </a:r>
            <a:r>
              <a:rPr lang="en-US" altLang="zh-CN" sz="2400" dirty="0"/>
              <a:t>Thread</a:t>
            </a:r>
            <a:r>
              <a:rPr lang="zh-CN" altLang="zh-CN" sz="2400" dirty="0"/>
              <a:t>类的构造函数创建多线程示例</a:t>
            </a:r>
            <a:r>
              <a:rPr lang="zh-CN" altLang="zh-CN" sz="2400" dirty="0" smtClean="0"/>
              <a:t>。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 编写程序代码如下：</a:t>
            </a:r>
          </a:p>
          <a:p>
            <a:pPr marL="0" indent="0">
              <a:buNone/>
            </a:pPr>
            <a:r>
              <a:rPr lang="en-US" altLang="zh-CN" sz="2400" dirty="0"/>
              <a:t>import threading</a:t>
            </a:r>
          </a:p>
          <a:p>
            <a:pPr marL="0" indent="0">
              <a:buNone/>
            </a:pP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fun(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):</a:t>
            </a:r>
          </a:p>
          <a:p>
            <a:pPr marL="0" indent="0">
              <a:buNone/>
            </a:pPr>
            <a:r>
              <a:rPr lang="en-US" altLang="zh-CN" sz="2400" dirty="0" smtClean="0"/>
              <a:t>       print</a:t>
            </a:r>
            <a:r>
              <a:rPr lang="en-US" altLang="zh-CN" sz="2400" dirty="0"/>
              <a:t>("thread id = %d \n" %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main():</a:t>
            </a:r>
          </a:p>
          <a:p>
            <a:pPr marL="0" indent="0">
              <a:buNone/>
            </a:pPr>
            <a:r>
              <a:rPr lang="en-US" altLang="zh-CN" sz="2400" dirty="0" smtClean="0"/>
              <a:t>       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range(1,10):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t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threading.Thread</a:t>
            </a:r>
            <a:r>
              <a:rPr lang="en-US" altLang="zh-CN" sz="2400" dirty="0"/>
              <a:t>(target=fun,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=(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,))  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t.start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dirty="0" smtClean="0"/>
              <a:t>if </a:t>
            </a:r>
            <a:r>
              <a:rPr lang="en-US" altLang="zh-CN" sz="2400" dirty="0"/>
              <a:t>__name__ == "__main__":</a:t>
            </a:r>
          </a:p>
          <a:p>
            <a:pPr marL="0" indent="0">
              <a:buNone/>
            </a:pPr>
            <a:r>
              <a:rPr lang="en-US" altLang="zh-CN" sz="2400" dirty="0" smtClean="0"/>
              <a:t>        main</a:t>
            </a:r>
            <a:r>
              <a:rPr lang="en-US" altLang="zh-CN" sz="2400" dirty="0"/>
              <a:t>()</a:t>
            </a:r>
          </a:p>
          <a:p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068960"/>
            <a:ext cx="2190037" cy="3456384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6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1745</Words>
  <Application>Microsoft Office PowerPoint</Application>
  <PresentationFormat>全屏显示(4:3)</PresentationFormat>
  <Paragraphs>378</Paragraphs>
  <Slides>43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第7章  多线程与异常处理 </vt:lpstr>
      <vt:lpstr>7.1 多线程编程</vt:lpstr>
      <vt:lpstr> 7.1.1 线程与多线程</vt:lpstr>
      <vt:lpstr>2、多线程 多线程程序是指一个程序中包含有多个执行流，多线程是实现并发机制的一种有效手段。</vt:lpstr>
      <vt:lpstr>PowerPoint 演示文稿</vt:lpstr>
      <vt:lpstr>PowerPoint 演示文稿</vt:lpstr>
      <vt:lpstr>7.1.3 创建线程的threading.Thread类</vt:lpstr>
      <vt:lpstr>PowerPoint 演示文稿</vt:lpstr>
      <vt:lpstr>【例7-1】应用Thread类的构造函数创建多线程示例。</vt:lpstr>
      <vt:lpstr>2.创建Thread子类构造线程    threading.Thread的子类必须重写父类的__init__（）和run（）方法，并且在子类的__init__（）方法中，要调用父类的__init__（）方法。</vt:lpstr>
      <vt:lpstr>3. 比较二种创建线程对象</vt:lpstr>
      <vt:lpstr>PowerPoint 演示文稿</vt:lpstr>
      <vt:lpstr>PowerPoint 演示文稿</vt:lpstr>
      <vt:lpstr>PowerPoint 演示文稿</vt:lpstr>
      <vt:lpstr>7.1.4  线程同步</vt:lpstr>
      <vt:lpstr>PowerPoint 演示文稿</vt:lpstr>
      <vt:lpstr>PowerPoint 演示文稿</vt:lpstr>
      <vt:lpstr>PowerPoint 演示文稿</vt:lpstr>
      <vt:lpstr>【例7-6】 改写例7-5，用线程同步的方法设计用户从银行取款的应用程序。</vt:lpstr>
      <vt:lpstr>PowerPoint 演示文稿</vt:lpstr>
      <vt:lpstr>7.2  异常处理</vt:lpstr>
      <vt:lpstr>7.2.1 python中的常见标准异常</vt:lpstr>
      <vt:lpstr>PowerPoint 演示文稿</vt:lpstr>
      <vt:lpstr>PowerPoint 演示文稿</vt:lpstr>
      <vt:lpstr>PowerPoint 演示文稿</vt:lpstr>
      <vt:lpstr>PowerPoint 演示文稿</vt:lpstr>
      <vt:lpstr>【例7-8】编写一个把字符串写入到一个文件的程序。若写入成功，则提示“内容写入文件成功”，否则提示“Error: 没有找到文件或读取文件失败”。 </vt:lpstr>
      <vt:lpstr>PowerPoint 演示文稿</vt:lpstr>
      <vt:lpstr>PowerPoint 演示文稿</vt:lpstr>
      <vt:lpstr>7.3  正则表达式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7.3.3 正则表达式re模块的方法</vt:lpstr>
      <vt:lpstr>PowerPoint 演示文稿</vt:lpstr>
      <vt:lpstr>PowerPoint 演示文稿</vt:lpstr>
      <vt:lpstr>PowerPoint 演示文稿</vt:lpstr>
      <vt:lpstr>【例7-14】编写程序，把文件a.txt里的字符串“Hello”替换成“你好”，并把更换后的文件保存到b.txt。</vt:lpstr>
      <vt:lpstr>7.4案例精选</vt:lpstr>
      <vt:lpstr>【例7-15】应用多线程，编写一个“幸运大转盘”抽奖游戏程序。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跨平台移动Web基础知识</dc:title>
  <dc:creator>zsm8</dc:creator>
  <cp:lastModifiedBy>hp480</cp:lastModifiedBy>
  <cp:revision>41</cp:revision>
  <dcterms:created xsi:type="dcterms:W3CDTF">2017-08-15T10:54:24Z</dcterms:created>
  <dcterms:modified xsi:type="dcterms:W3CDTF">2018-09-26T03:21:52Z</dcterms:modified>
</cp:coreProperties>
</file>