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58" r:id="rId4"/>
    <p:sldId id="259" r:id="rId5"/>
    <p:sldId id="260" r:id="rId6"/>
    <p:sldId id="309" r:id="rId7"/>
    <p:sldId id="310" r:id="rId8"/>
    <p:sldId id="311" r:id="rId9"/>
    <p:sldId id="312" r:id="rId10"/>
    <p:sldId id="261" r:id="rId11"/>
    <p:sldId id="262" r:id="rId12"/>
    <p:sldId id="263" r:id="rId13"/>
    <p:sldId id="265" r:id="rId14"/>
    <p:sldId id="266" r:id="rId15"/>
    <p:sldId id="267" r:id="rId16"/>
    <p:sldId id="268" r:id="rId17"/>
    <p:sldId id="269" r:id="rId18"/>
    <p:sldId id="270" r:id="rId19"/>
    <p:sldId id="271" r:id="rId20"/>
    <p:sldId id="272" r:id="rId21"/>
    <p:sldId id="273" r:id="rId22"/>
    <p:sldId id="274" r:id="rId23"/>
    <p:sldId id="313" r:id="rId24"/>
    <p:sldId id="314" r:id="rId25"/>
    <p:sldId id="315" r:id="rId26"/>
    <p:sldId id="316" r:id="rId27"/>
    <p:sldId id="317" r:id="rId28"/>
    <p:sldId id="319" r:id="rId29"/>
    <p:sldId id="318"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7" r:id="rId49"/>
    <p:sldId id="298" r:id="rId50"/>
    <p:sldId id="299" r:id="rId51"/>
    <p:sldId id="320" r:id="rId52"/>
    <p:sldId id="321"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822" autoAdjust="0"/>
  </p:normalViewPr>
  <p:slideViewPr>
    <p:cSldViewPr>
      <p:cViewPr varScale="1">
        <p:scale>
          <a:sx n="85" d="100"/>
          <a:sy n="85" d="100"/>
        </p:scale>
        <p:origin x="-81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6FD0B6-1720-4830-B892-376387974CFC}" type="datetimeFigureOut">
              <a:rPr lang="zh-CN" altLang="en-US" smtClean="0"/>
              <a:t>2020/10/10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A57219-258B-43CD-9B83-7918B1043D2B}" type="slidenum">
              <a:rPr lang="zh-CN" altLang="en-US" smtClean="0"/>
              <a:t>‹#›</a:t>
            </a:fld>
            <a:endParaRPr lang="zh-CN" altLang="en-US"/>
          </a:p>
        </p:txBody>
      </p:sp>
    </p:spTree>
    <p:extLst>
      <p:ext uri="{BB962C8B-B14F-4D97-AF65-F5344CB8AC3E}">
        <p14:creationId xmlns:p14="http://schemas.microsoft.com/office/powerpoint/2010/main" val="2844945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完整的程序代码如下：</a:t>
            </a:r>
          </a:p>
          <a:p>
            <a:endParaRPr lang="zh-CN" altLang="en-US" dirty="0" smtClean="0"/>
          </a:p>
          <a:p>
            <a:r>
              <a:rPr lang="en-US" altLang="zh-CN" dirty="0" smtClean="0"/>
              <a:t>from </a:t>
            </a:r>
            <a:r>
              <a:rPr lang="en-US" altLang="zh-CN" dirty="0" err="1" smtClean="0"/>
              <a:t>urllib</a:t>
            </a:r>
            <a:r>
              <a:rPr lang="en-US" altLang="zh-CN" dirty="0" smtClean="0"/>
              <a:t> import request</a:t>
            </a:r>
          </a:p>
          <a:p>
            <a:r>
              <a:rPr lang="en-US" altLang="zh-CN" dirty="0" smtClean="0"/>
              <a:t>from </a:t>
            </a:r>
            <a:r>
              <a:rPr lang="en-US" altLang="zh-CN" dirty="0" err="1" smtClean="0"/>
              <a:t>bs4</a:t>
            </a:r>
            <a:r>
              <a:rPr lang="en-US" altLang="zh-CN" dirty="0" smtClean="0"/>
              <a:t> import </a:t>
            </a:r>
            <a:r>
              <a:rPr lang="en-US" altLang="zh-CN" dirty="0" err="1" smtClean="0"/>
              <a:t>BeautifulSoup</a:t>
            </a:r>
            <a:r>
              <a:rPr lang="en-US" altLang="zh-CN" dirty="0" smtClean="0"/>
              <a:t> as </a:t>
            </a:r>
            <a:r>
              <a:rPr lang="en-US" altLang="zh-CN" dirty="0" err="1" smtClean="0"/>
              <a:t>bs</a:t>
            </a:r>
            <a:endParaRPr lang="en-US" altLang="zh-CN" dirty="0" smtClean="0"/>
          </a:p>
          <a:p>
            <a:endParaRPr lang="en-US" altLang="zh-CN" dirty="0" smtClean="0"/>
          </a:p>
          <a:p>
            <a:r>
              <a:rPr lang="en-US" altLang="zh-CN" dirty="0" smtClean="0"/>
              <a:t># </a:t>
            </a:r>
            <a:r>
              <a:rPr lang="zh-CN" altLang="en-US" dirty="0" smtClean="0"/>
              <a:t>分析网页</a:t>
            </a:r>
            <a:r>
              <a:rPr lang="en-US" altLang="zh-CN" dirty="0" smtClean="0"/>
              <a:t> </a:t>
            </a:r>
          </a:p>
          <a:p>
            <a:r>
              <a:rPr lang="en-US" altLang="zh-CN" dirty="0" err="1" smtClean="0"/>
              <a:t>def</a:t>
            </a:r>
            <a:r>
              <a:rPr lang="en-US" altLang="zh-CN" dirty="0" smtClean="0"/>
              <a:t> </a:t>
            </a:r>
            <a:r>
              <a:rPr lang="en-US" altLang="zh-CN" dirty="0" err="1" smtClean="0"/>
              <a:t>getNowPlayingMovie_list</a:t>
            </a:r>
            <a:r>
              <a:rPr lang="en-US" altLang="zh-CN" dirty="0" smtClean="0"/>
              <a:t>():   </a:t>
            </a:r>
          </a:p>
          <a:p>
            <a:r>
              <a:rPr lang="en-US" altLang="zh-CN" dirty="0" smtClean="0"/>
              <a:t>    </a:t>
            </a:r>
            <a:r>
              <a:rPr lang="en-US" altLang="zh-CN" dirty="0" err="1" smtClean="0"/>
              <a:t>resp</a:t>
            </a:r>
            <a:r>
              <a:rPr lang="en-US" altLang="zh-CN" dirty="0" smtClean="0"/>
              <a:t> = </a:t>
            </a:r>
            <a:r>
              <a:rPr lang="en-US" altLang="zh-CN" dirty="0" err="1" smtClean="0"/>
              <a:t>request.urlopen</a:t>
            </a:r>
            <a:r>
              <a:rPr lang="en-US" altLang="zh-CN" dirty="0" smtClean="0"/>
              <a:t>('https://</a:t>
            </a:r>
            <a:r>
              <a:rPr lang="en-US" altLang="zh-CN" dirty="0" err="1" smtClean="0"/>
              <a:t>movie.douban.com</a:t>
            </a:r>
            <a:r>
              <a:rPr lang="en-US" altLang="zh-CN" dirty="0" smtClean="0"/>
              <a:t>/</a:t>
            </a:r>
            <a:r>
              <a:rPr lang="en-US" altLang="zh-CN" dirty="0" err="1" smtClean="0"/>
              <a:t>nowplaying</a:t>
            </a:r>
            <a:r>
              <a:rPr lang="en-US" altLang="zh-CN" dirty="0" smtClean="0"/>
              <a:t>/</a:t>
            </a:r>
            <a:r>
              <a:rPr lang="en-US" altLang="zh-CN" dirty="0" err="1" smtClean="0"/>
              <a:t>hangzhou</a:t>
            </a:r>
            <a:r>
              <a:rPr lang="en-US" altLang="zh-CN" dirty="0" smtClean="0"/>
              <a:t>/')        </a:t>
            </a:r>
          </a:p>
          <a:p>
            <a:r>
              <a:rPr lang="en-US" altLang="zh-CN" dirty="0" smtClean="0"/>
              <a:t>    </a:t>
            </a:r>
            <a:r>
              <a:rPr lang="en-US" altLang="zh-CN" dirty="0" err="1" smtClean="0"/>
              <a:t>html_data</a:t>
            </a:r>
            <a:r>
              <a:rPr lang="en-US" altLang="zh-CN" dirty="0" smtClean="0"/>
              <a:t> = </a:t>
            </a:r>
            <a:r>
              <a:rPr lang="en-US" altLang="zh-CN" dirty="0" err="1" smtClean="0"/>
              <a:t>resp.read</a:t>
            </a:r>
            <a:r>
              <a:rPr lang="en-US" altLang="zh-CN" dirty="0" smtClean="0"/>
              <a:t>().decode('</a:t>
            </a:r>
            <a:r>
              <a:rPr lang="en-US" altLang="zh-CN" dirty="0" err="1" smtClean="0"/>
              <a:t>utf</a:t>
            </a:r>
            <a:r>
              <a:rPr lang="en-US" altLang="zh-CN" dirty="0" smtClean="0"/>
              <a:t>-8')    </a:t>
            </a:r>
          </a:p>
          <a:p>
            <a:r>
              <a:rPr lang="en-US" altLang="zh-CN" dirty="0" smtClean="0"/>
              <a:t>    soup = </a:t>
            </a:r>
            <a:r>
              <a:rPr lang="en-US" altLang="zh-CN" dirty="0" err="1" smtClean="0"/>
              <a:t>bs</a:t>
            </a:r>
            <a:r>
              <a:rPr lang="en-US" altLang="zh-CN" dirty="0" smtClean="0"/>
              <a:t>(</a:t>
            </a:r>
            <a:r>
              <a:rPr lang="en-US" altLang="zh-CN" dirty="0" err="1" smtClean="0"/>
              <a:t>html_data</a:t>
            </a:r>
            <a:r>
              <a:rPr lang="en-US" altLang="zh-CN" dirty="0" smtClean="0"/>
              <a:t>, '</a:t>
            </a:r>
            <a:r>
              <a:rPr lang="en-US" altLang="zh-CN" dirty="0" err="1" smtClean="0"/>
              <a:t>html.parser</a:t>
            </a:r>
            <a:r>
              <a:rPr lang="en-US" altLang="zh-CN" dirty="0" smtClean="0"/>
              <a:t>')    </a:t>
            </a:r>
          </a:p>
          <a:p>
            <a:r>
              <a:rPr lang="en-US" altLang="zh-CN" dirty="0" smtClean="0"/>
              <a:t>    </a:t>
            </a:r>
            <a:r>
              <a:rPr lang="en-US" altLang="zh-CN" dirty="0" err="1" smtClean="0"/>
              <a:t>nowplaying_movie</a:t>
            </a:r>
            <a:r>
              <a:rPr lang="en-US" altLang="zh-CN" dirty="0" smtClean="0"/>
              <a:t> = </a:t>
            </a:r>
            <a:r>
              <a:rPr lang="en-US" altLang="zh-CN" dirty="0" err="1" smtClean="0"/>
              <a:t>soup.find_all</a:t>
            </a:r>
            <a:r>
              <a:rPr lang="en-US" altLang="zh-CN" dirty="0" smtClean="0"/>
              <a:t>('div', id='</a:t>
            </a:r>
            <a:r>
              <a:rPr lang="en-US" altLang="zh-CN" dirty="0" err="1" smtClean="0"/>
              <a:t>nowplaying</a:t>
            </a:r>
            <a:r>
              <a:rPr lang="en-US" altLang="zh-CN" dirty="0" smtClean="0"/>
              <a:t>')        </a:t>
            </a:r>
          </a:p>
          <a:p>
            <a:r>
              <a:rPr lang="en-US" altLang="zh-CN" dirty="0" err="1" smtClean="0"/>
              <a:t>nowplaying_movie_list</a:t>
            </a:r>
            <a:r>
              <a:rPr lang="en-US" altLang="zh-CN" dirty="0" smtClean="0"/>
              <a:t> = </a:t>
            </a:r>
            <a:r>
              <a:rPr lang="en-US" altLang="zh-CN" dirty="0" err="1" smtClean="0"/>
              <a:t>nowplaying_movie</a:t>
            </a:r>
            <a:r>
              <a:rPr lang="en-US" altLang="zh-CN" dirty="0" smtClean="0"/>
              <a:t>[0].</a:t>
            </a:r>
            <a:r>
              <a:rPr lang="en-US" altLang="zh-CN" dirty="0" err="1" smtClean="0"/>
              <a:t>find_all</a:t>
            </a:r>
            <a:r>
              <a:rPr lang="en-US" altLang="zh-CN" dirty="0" smtClean="0"/>
              <a:t>('li',</a:t>
            </a:r>
          </a:p>
          <a:p>
            <a:r>
              <a:rPr lang="en-US" altLang="zh-CN" dirty="0" smtClean="0"/>
              <a:t>class_='list-item')    </a:t>
            </a:r>
          </a:p>
          <a:p>
            <a:r>
              <a:rPr lang="en-US" altLang="zh-CN" dirty="0" smtClean="0"/>
              <a:t>    </a:t>
            </a:r>
            <a:r>
              <a:rPr lang="en-US" altLang="zh-CN" dirty="0" err="1" smtClean="0"/>
              <a:t>nowplaying_list</a:t>
            </a:r>
            <a:r>
              <a:rPr lang="en-US" altLang="zh-CN" dirty="0" smtClean="0"/>
              <a:t> = []    </a:t>
            </a:r>
          </a:p>
          <a:p>
            <a:r>
              <a:rPr lang="en-US" altLang="zh-CN" dirty="0" smtClean="0"/>
              <a:t>    for item in </a:t>
            </a:r>
            <a:r>
              <a:rPr lang="en-US" altLang="zh-CN" dirty="0" err="1" smtClean="0"/>
              <a:t>nowplaying_movie_list</a:t>
            </a:r>
            <a:r>
              <a:rPr lang="en-US" altLang="zh-CN" dirty="0" smtClean="0"/>
              <a:t>:        </a:t>
            </a:r>
          </a:p>
          <a:p>
            <a:r>
              <a:rPr lang="en-US" altLang="zh-CN" dirty="0" smtClean="0"/>
              <a:t>        </a:t>
            </a:r>
            <a:r>
              <a:rPr lang="en-US" altLang="zh-CN" dirty="0" err="1" smtClean="0"/>
              <a:t>nowplaying_dict</a:t>
            </a:r>
            <a:r>
              <a:rPr lang="en-US" altLang="zh-CN" dirty="0" smtClean="0"/>
              <a:t> = {}        </a:t>
            </a:r>
          </a:p>
          <a:p>
            <a:r>
              <a:rPr lang="en-US" altLang="zh-CN" dirty="0" smtClean="0"/>
              <a:t>        </a:t>
            </a:r>
            <a:r>
              <a:rPr lang="en-US" altLang="zh-CN" dirty="0" err="1" smtClean="0"/>
              <a:t>nowplaying_dict</a:t>
            </a:r>
            <a:r>
              <a:rPr lang="en-US" altLang="zh-CN" dirty="0" smtClean="0"/>
              <a:t>['id'] = item['data-subject']       </a:t>
            </a:r>
          </a:p>
          <a:p>
            <a:r>
              <a:rPr lang="en-US" altLang="zh-CN" dirty="0" smtClean="0"/>
              <a:t>        for </a:t>
            </a:r>
            <a:r>
              <a:rPr lang="en-US" altLang="zh-CN" dirty="0" err="1" smtClean="0"/>
              <a:t>tag_img_item</a:t>
            </a:r>
            <a:r>
              <a:rPr lang="en-US" altLang="zh-CN" dirty="0" smtClean="0"/>
              <a:t> in </a:t>
            </a:r>
            <a:r>
              <a:rPr lang="en-US" altLang="zh-CN" dirty="0" err="1" smtClean="0"/>
              <a:t>item.find_all</a:t>
            </a:r>
            <a:r>
              <a:rPr lang="en-US" altLang="zh-CN" dirty="0" smtClean="0"/>
              <a:t>('</a:t>
            </a:r>
            <a:r>
              <a:rPr lang="en-US" altLang="zh-CN" dirty="0" err="1" smtClean="0"/>
              <a:t>img</a:t>
            </a:r>
            <a:r>
              <a:rPr lang="en-US" altLang="zh-CN" dirty="0" smtClean="0"/>
              <a:t>'):            </a:t>
            </a:r>
          </a:p>
          <a:p>
            <a:r>
              <a:rPr lang="en-US" altLang="zh-CN" dirty="0" smtClean="0"/>
              <a:t>            </a:t>
            </a:r>
            <a:r>
              <a:rPr lang="en-US" altLang="zh-CN" dirty="0" err="1" smtClean="0"/>
              <a:t>nowplaying_dict</a:t>
            </a:r>
            <a:r>
              <a:rPr lang="en-US" altLang="zh-CN" dirty="0" smtClean="0"/>
              <a:t>['name'] = </a:t>
            </a:r>
            <a:r>
              <a:rPr lang="en-US" altLang="zh-CN" dirty="0" err="1" smtClean="0"/>
              <a:t>tag_img_item</a:t>
            </a:r>
            <a:r>
              <a:rPr lang="en-US" altLang="zh-CN" dirty="0" smtClean="0"/>
              <a:t>['alt']            </a:t>
            </a:r>
          </a:p>
          <a:p>
            <a:r>
              <a:rPr lang="en-US" altLang="zh-CN" dirty="0" smtClean="0"/>
              <a:t>            </a:t>
            </a:r>
            <a:r>
              <a:rPr lang="en-US" altLang="zh-CN" dirty="0" err="1" smtClean="0"/>
              <a:t>nowplaying_list.append</a:t>
            </a:r>
            <a:r>
              <a:rPr lang="en-US" altLang="zh-CN" dirty="0" smtClean="0"/>
              <a:t>(</a:t>
            </a:r>
            <a:r>
              <a:rPr lang="en-US" altLang="zh-CN" dirty="0" err="1" smtClean="0"/>
              <a:t>nowplaying_dict</a:t>
            </a:r>
            <a:r>
              <a:rPr lang="en-US" altLang="zh-CN" dirty="0" smtClean="0"/>
              <a:t>)    </a:t>
            </a:r>
          </a:p>
          <a:p>
            <a:r>
              <a:rPr lang="en-US" altLang="zh-CN" dirty="0" smtClean="0"/>
              <a:t>    return </a:t>
            </a:r>
            <a:r>
              <a:rPr lang="en-US" altLang="zh-CN" dirty="0" err="1" smtClean="0"/>
              <a:t>nowplaying_list</a:t>
            </a:r>
            <a:endParaRPr lang="en-US" altLang="zh-CN" dirty="0" smtClean="0"/>
          </a:p>
          <a:p>
            <a:r>
              <a:rPr lang="en-US" altLang="zh-CN" dirty="0" smtClean="0"/>
              <a:t>   </a:t>
            </a:r>
          </a:p>
          <a:p>
            <a:r>
              <a:rPr lang="en-US" altLang="zh-CN" dirty="0" smtClean="0"/>
              <a:t># </a:t>
            </a:r>
            <a:r>
              <a:rPr lang="zh-CN" altLang="en-US" dirty="0" smtClean="0"/>
              <a:t>爬取评论函数</a:t>
            </a:r>
          </a:p>
          <a:p>
            <a:r>
              <a:rPr lang="en-US" altLang="zh-CN" dirty="0" err="1" smtClean="0"/>
              <a:t>def</a:t>
            </a:r>
            <a:r>
              <a:rPr lang="en-US" altLang="zh-CN" dirty="0" smtClean="0"/>
              <a:t> </a:t>
            </a:r>
            <a:r>
              <a:rPr lang="en-US" altLang="zh-CN" dirty="0" err="1" smtClean="0"/>
              <a:t>getCommentsById</a:t>
            </a:r>
            <a:r>
              <a:rPr lang="en-US" altLang="zh-CN" dirty="0" smtClean="0"/>
              <a:t>(</a:t>
            </a:r>
            <a:r>
              <a:rPr lang="en-US" altLang="zh-CN" dirty="0" err="1" smtClean="0"/>
              <a:t>movieId</a:t>
            </a:r>
            <a:r>
              <a:rPr lang="en-US" altLang="zh-CN" dirty="0" smtClean="0"/>
              <a:t>, </a:t>
            </a:r>
            <a:r>
              <a:rPr lang="en-US" altLang="zh-CN" dirty="0" err="1" smtClean="0"/>
              <a:t>pageNum</a:t>
            </a:r>
            <a:r>
              <a:rPr lang="en-US" altLang="zh-CN" dirty="0" smtClean="0"/>
              <a:t>): </a:t>
            </a:r>
          </a:p>
          <a:p>
            <a:r>
              <a:rPr lang="en-US" altLang="zh-CN" dirty="0" smtClean="0"/>
              <a:t>    </a:t>
            </a:r>
            <a:r>
              <a:rPr lang="en-US" altLang="zh-CN" dirty="0" err="1" smtClean="0"/>
              <a:t>eachCommentList</a:t>
            </a:r>
            <a:r>
              <a:rPr lang="en-US" altLang="zh-CN" dirty="0" smtClean="0"/>
              <a:t> = []; </a:t>
            </a:r>
          </a:p>
          <a:p>
            <a:r>
              <a:rPr lang="en-US" altLang="zh-CN" dirty="0" smtClean="0"/>
              <a:t>    if </a:t>
            </a:r>
            <a:r>
              <a:rPr lang="en-US" altLang="zh-CN" dirty="0" err="1" smtClean="0"/>
              <a:t>pageNum</a:t>
            </a:r>
            <a:r>
              <a:rPr lang="en-US" altLang="zh-CN" dirty="0" smtClean="0"/>
              <a:t>&gt;0: </a:t>
            </a:r>
          </a:p>
          <a:p>
            <a:r>
              <a:rPr lang="en-US" altLang="zh-CN" dirty="0" smtClean="0"/>
              <a:t>         start = (</a:t>
            </a:r>
            <a:r>
              <a:rPr lang="en-US" altLang="zh-CN" dirty="0" err="1" smtClean="0"/>
              <a:t>pageNum</a:t>
            </a:r>
            <a:r>
              <a:rPr lang="en-US" altLang="zh-CN" dirty="0" smtClean="0"/>
              <a:t>-1) * 20 </a:t>
            </a:r>
          </a:p>
          <a:p>
            <a:r>
              <a:rPr lang="en-US" altLang="zh-CN" dirty="0" smtClean="0"/>
              <a:t>    else: </a:t>
            </a:r>
          </a:p>
          <a:p>
            <a:r>
              <a:rPr lang="en-US" altLang="zh-CN" dirty="0" smtClean="0"/>
              <a:t>        return False </a:t>
            </a:r>
          </a:p>
          <a:p>
            <a:r>
              <a:rPr lang="en-US" altLang="zh-CN" dirty="0" smtClean="0"/>
              <a:t>    </a:t>
            </a:r>
            <a:r>
              <a:rPr lang="en-US" altLang="zh-CN" dirty="0" err="1" smtClean="0"/>
              <a:t>requrl</a:t>
            </a:r>
            <a:r>
              <a:rPr lang="en-US" altLang="zh-CN" dirty="0" smtClean="0"/>
              <a:t> = https://</a:t>
            </a:r>
            <a:r>
              <a:rPr lang="en-US" altLang="zh-CN" dirty="0" err="1" smtClean="0"/>
              <a:t>movie.douban.com</a:t>
            </a:r>
            <a:r>
              <a:rPr lang="en-US" altLang="zh-CN" dirty="0" smtClean="0"/>
              <a:t>/subject/' + \  </a:t>
            </a:r>
          </a:p>
          <a:p>
            <a:r>
              <a:rPr lang="en-US" altLang="zh-CN" dirty="0" smtClean="0"/>
              <a:t>	          </a:t>
            </a:r>
            <a:r>
              <a:rPr lang="en-US" altLang="zh-CN" dirty="0" err="1" smtClean="0"/>
              <a:t>movieId</a:t>
            </a:r>
            <a:r>
              <a:rPr lang="en-US" altLang="zh-CN" dirty="0" smtClean="0"/>
              <a:t> + '/comments' + \</a:t>
            </a:r>
          </a:p>
          <a:p>
            <a:r>
              <a:rPr lang="en-US" altLang="zh-CN" dirty="0" smtClean="0"/>
              <a:t>	</a:t>
            </a:r>
            <a:r>
              <a:rPr lang="en-US" altLang="zh-CN" baseline="0" dirty="0" smtClean="0"/>
              <a:t>         </a:t>
            </a:r>
            <a:r>
              <a:rPr lang="en-US" altLang="zh-CN" dirty="0" smtClean="0"/>
              <a:t> '?' +'start=' + </a:t>
            </a:r>
            <a:r>
              <a:rPr lang="en-US" altLang="zh-CN" dirty="0" err="1" smtClean="0"/>
              <a:t>str</a:t>
            </a:r>
            <a:r>
              <a:rPr lang="en-US" altLang="zh-CN" dirty="0" smtClean="0"/>
              <a:t>(start) + '&amp;limit=20' </a:t>
            </a:r>
          </a:p>
          <a:p>
            <a:r>
              <a:rPr lang="en-US" altLang="zh-CN" dirty="0" smtClean="0"/>
              <a:t>    #print(</a:t>
            </a:r>
            <a:r>
              <a:rPr lang="en-US" altLang="zh-CN" dirty="0" err="1" smtClean="0"/>
              <a:t>requrl</a:t>
            </a:r>
            <a:r>
              <a:rPr lang="en-US" altLang="zh-CN" dirty="0" smtClean="0"/>
              <a:t>)</a:t>
            </a:r>
          </a:p>
          <a:p>
            <a:r>
              <a:rPr lang="en-US" altLang="zh-CN" dirty="0" smtClean="0"/>
              <a:t>    </a:t>
            </a:r>
            <a:r>
              <a:rPr lang="en-US" altLang="zh-CN" dirty="0" err="1" smtClean="0"/>
              <a:t>resp</a:t>
            </a:r>
            <a:r>
              <a:rPr lang="en-US" altLang="zh-CN" dirty="0" smtClean="0"/>
              <a:t> = </a:t>
            </a:r>
            <a:r>
              <a:rPr lang="en-US" altLang="zh-CN" dirty="0" err="1" smtClean="0"/>
              <a:t>request.urlopen</a:t>
            </a:r>
            <a:r>
              <a:rPr lang="en-US" altLang="zh-CN" dirty="0" smtClean="0"/>
              <a:t>(</a:t>
            </a:r>
            <a:r>
              <a:rPr lang="en-US" altLang="zh-CN" dirty="0" err="1" smtClean="0"/>
              <a:t>requrl</a:t>
            </a:r>
            <a:r>
              <a:rPr lang="en-US" altLang="zh-CN" dirty="0" smtClean="0"/>
              <a:t>) </a:t>
            </a:r>
          </a:p>
          <a:p>
            <a:r>
              <a:rPr lang="en-US" altLang="zh-CN" dirty="0" smtClean="0"/>
              <a:t>    </a:t>
            </a:r>
            <a:r>
              <a:rPr lang="en-US" altLang="zh-CN" dirty="0" err="1" smtClean="0"/>
              <a:t>html_data</a:t>
            </a:r>
            <a:r>
              <a:rPr lang="en-US" altLang="zh-CN" dirty="0" smtClean="0"/>
              <a:t> = </a:t>
            </a:r>
            <a:r>
              <a:rPr lang="en-US" altLang="zh-CN" dirty="0" err="1" smtClean="0"/>
              <a:t>resp.read</a:t>
            </a:r>
            <a:r>
              <a:rPr lang="en-US" altLang="zh-CN" dirty="0" smtClean="0"/>
              <a:t>().decode('</a:t>
            </a:r>
            <a:r>
              <a:rPr lang="en-US" altLang="zh-CN" dirty="0" err="1" smtClean="0"/>
              <a:t>utf</a:t>
            </a:r>
            <a:r>
              <a:rPr lang="en-US" altLang="zh-CN" dirty="0" smtClean="0"/>
              <a:t>-8') </a:t>
            </a:r>
          </a:p>
          <a:p>
            <a:r>
              <a:rPr lang="en-US" altLang="zh-CN" dirty="0" smtClean="0"/>
              <a:t>    soup = </a:t>
            </a:r>
            <a:r>
              <a:rPr lang="en-US" altLang="zh-CN" dirty="0" err="1" smtClean="0"/>
              <a:t>bs</a:t>
            </a:r>
            <a:r>
              <a:rPr lang="en-US" altLang="zh-CN" dirty="0" smtClean="0"/>
              <a:t>(</a:t>
            </a:r>
            <a:r>
              <a:rPr lang="en-US" altLang="zh-CN" dirty="0" err="1" smtClean="0"/>
              <a:t>html_data</a:t>
            </a:r>
            <a:r>
              <a:rPr lang="en-US" altLang="zh-CN" dirty="0" smtClean="0"/>
              <a:t>, '</a:t>
            </a:r>
            <a:r>
              <a:rPr lang="en-US" altLang="zh-CN" dirty="0" err="1" smtClean="0"/>
              <a:t>html.parser</a:t>
            </a:r>
            <a:r>
              <a:rPr lang="en-US" altLang="zh-CN" dirty="0" smtClean="0"/>
              <a:t>') </a:t>
            </a:r>
          </a:p>
          <a:p>
            <a:r>
              <a:rPr lang="en-US" altLang="zh-CN" dirty="0" smtClean="0"/>
              <a:t>    </a:t>
            </a:r>
            <a:r>
              <a:rPr lang="en-US" altLang="zh-CN" dirty="0" err="1" smtClean="0"/>
              <a:t>comment_div_lits</a:t>
            </a:r>
            <a:r>
              <a:rPr lang="en-US" altLang="zh-CN" dirty="0" smtClean="0"/>
              <a:t> = </a:t>
            </a:r>
            <a:r>
              <a:rPr lang="en-US" altLang="zh-CN" dirty="0" err="1" smtClean="0"/>
              <a:t>soup.find_all</a:t>
            </a:r>
            <a:r>
              <a:rPr lang="en-US" altLang="zh-CN" dirty="0" smtClean="0"/>
              <a:t>('div', class_='comment') </a:t>
            </a:r>
          </a:p>
          <a:p>
            <a:r>
              <a:rPr lang="en-US" altLang="zh-CN" dirty="0" smtClean="0"/>
              <a:t>    for item in </a:t>
            </a:r>
            <a:r>
              <a:rPr lang="en-US" altLang="zh-CN" dirty="0" err="1" smtClean="0"/>
              <a:t>comment_div_lits</a:t>
            </a:r>
            <a:r>
              <a:rPr lang="en-US" altLang="zh-CN" dirty="0" smtClean="0"/>
              <a:t>: </a:t>
            </a:r>
          </a:p>
          <a:p>
            <a:r>
              <a:rPr lang="en-US" altLang="zh-CN" dirty="0" smtClean="0"/>
              <a:t>        if </a:t>
            </a:r>
            <a:r>
              <a:rPr lang="en-US" altLang="zh-CN" dirty="0" err="1" smtClean="0"/>
              <a:t>item.find_all</a:t>
            </a:r>
            <a:r>
              <a:rPr lang="en-US" altLang="zh-CN" dirty="0" smtClean="0"/>
              <a:t>('p')[0].string is not None:     </a:t>
            </a:r>
          </a:p>
          <a:p>
            <a:r>
              <a:rPr lang="en-US" altLang="zh-CN" dirty="0" smtClean="0"/>
              <a:t>            </a:t>
            </a:r>
            <a:r>
              <a:rPr lang="en-US" altLang="zh-CN" dirty="0" err="1" smtClean="0"/>
              <a:t>eachCommentList.append</a:t>
            </a:r>
            <a:r>
              <a:rPr lang="en-US" altLang="zh-CN" dirty="0" smtClean="0"/>
              <a:t>(</a:t>
            </a:r>
            <a:r>
              <a:rPr lang="en-US" altLang="zh-CN" dirty="0" err="1" smtClean="0"/>
              <a:t>item.find_all</a:t>
            </a:r>
            <a:r>
              <a:rPr lang="en-US" altLang="zh-CN" dirty="0" smtClean="0"/>
              <a:t>('p')[0].string)</a:t>
            </a:r>
          </a:p>
          <a:p>
            <a:r>
              <a:rPr lang="en-US" altLang="zh-CN" dirty="0" smtClean="0"/>
              <a:t>    return </a:t>
            </a:r>
            <a:r>
              <a:rPr lang="en-US" altLang="zh-CN" dirty="0" err="1" smtClean="0"/>
              <a:t>eachCommentList</a:t>
            </a:r>
            <a:endParaRPr lang="en-US" altLang="zh-CN" dirty="0" smtClean="0"/>
          </a:p>
          <a:p>
            <a:r>
              <a:rPr lang="en-US" altLang="zh-CN" dirty="0" smtClean="0"/>
              <a:t>    </a:t>
            </a:r>
          </a:p>
          <a:p>
            <a:r>
              <a:rPr lang="en-US" altLang="zh-CN" dirty="0" err="1" smtClean="0"/>
              <a:t>def</a:t>
            </a:r>
            <a:r>
              <a:rPr lang="en-US" altLang="zh-CN" dirty="0" smtClean="0"/>
              <a:t> main():</a:t>
            </a:r>
          </a:p>
          <a:p>
            <a:r>
              <a:rPr lang="en-US" altLang="zh-CN" dirty="0" smtClean="0"/>
              <a:t>    #</a:t>
            </a:r>
            <a:r>
              <a:rPr lang="zh-CN" altLang="en-US" dirty="0" smtClean="0"/>
              <a:t>循环获取第一个电影的前</a:t>
            </a:r>
            <a:r>
              <a:rPr lang="en-US" altLang="zh-CN" dirty="0" smtClean="0"/>
              <a:t>3</a:t>
            </a:r>
            <a:r>
              <a:rPr lang="zh-CN" altLang="en-US" dirty="0" smtClean="0"/>
              <a:t>页评论</a:t>
            </a:r>
          </a:p>
          <a:p>
            <a:r>
              <a:rPr lang="zh-CN" altLang="en-US" dirty="0" smtClean="0"/>
              <a:t>    </a:t>
            </a:r>
            <a:r>
              <a:rPr lang="en-US" altLang="zh-CN" dirty="0" err="1" smtClean="0"/>
              <a:t>commentList</a:t>
            </a:r>
            <a:r>
              <a:rPr lang="en-US" altLang="zh-CN" dirty="0" smtClean="0"/>
              <a:t> = []</a:t>
            </a:r>
          </a:p>
          <a:p>
            <a:r>
              <a:rPr lang="en-US" altLang="zh-CN" dirty="0" smtClean="0"/>
              <a:t>    </a:t>
            </a:r>
            <a:r>
              <a:rPr lang="en-US" altLang="zh-CN" dirty="0" err="1" smtClean="0"/>
              <a:t>NowPlayingMovie_list</a:t>
            </a:r>
            <a:r>
              <a:rPr lang="en-US" altLang="zh-CN" dirty="0" smtClean="0"/>
              <a:t> = </a:t>
            </a:r>
            <a:r>
              <a:rPr lang="en-US" altLang="zh-CN" dirty="0" err="1" smtClean="0"/>
              <a:t>getNowPlayingMovie_list</a:t>
            </a:r>
            <a:r>
              <a:rPr lang="en-US" altLang="zh-CN" dirty="0" smtClean="0"/>
              <a:t>()</a:t>
            </a:r>
          </a:p>
          <a:p>
            <a:r>
              <a:rPr lang="en-US" altLang="zh-CN" dirty="0" smtClean="0"/>
              <a:t>    for </a:t>
            </a:r>
            <a:r>
              <a:rPr lang="en-US" altLang="zh-CN" dirty="0" err="1" smtClean="0"/>
              <a:t>i</a:t>
            </a:r>
            <a:r>
              <a:rPr lang="en-US" altLang="zh-CN" dirty="0" smtClean="0"/>
              <a:t> in range(3):    </a:t>
            </a:r>
          </a:p>
          <a:p>
            <a:r>
              <a:rPr lang="en-US" altLang="zh-CN" dirty="0" smtClean="0"/>
              <a:t>        </a:t>
            </a:r>
            <a:r>
              <a:rPr lang="en-US" altLang="zh-CN" dirty="0" err="1" smtClean="0"/>
              <a:t>num</a:t>
            </a:r>
            <a:r>
              <a:rPr lang="en-US" altLang="zh-CN" dirty="0" smtClean="0"/>
              <a:t> = </a:t>
            </a:r>
            <a:r>
              <a:rPr lang="en-US" altLang="zh-CN" dirty="0" err="1" smtClean="0"/>
              <a:t>i</a:t>
            </a:r>
            <a:r>
              <a:rPr lang="en-US" altLang="zh-CN" dirty="0" smtClean="0"/>
              <a:t> + 1 </a:t>
            </a:r>
          </a:p>
          <a:p>
            <a:r>
              <a:rPr lang="en-US" altLang="zh-CN" dirty="0" smtClean="0"/>
              <a:t>        </a:t>
            </a:r>
            <a:r>
              <a:rPr lang="en-US" altLang="zh-CN" dirty="0" err="1" smtClean="0"/>
              <a:t>commentList_temp</a:t>
            </a:r>
            <a:r>
              <a:rPr lang="en-US" altLang="zh-CN" dirty="0" smtClean="0"/>
              <a:t> = </a:t>
            </a:r>
            <a:r>
              <a:rPr lang="en-US" altLang="zh-CN" dirty="0" err="1" smtClean="0"/>
              <a:t>getCommentsById</a:t>
            </a:r>
            <a:r>
              <a:rPr lang="en-US" altLang="zh-CN" dirty="0" smtClean="0"/>
              <a:t>(</a:t>
            </a:r>
            <a:r>
              <a:rPr lang="en-US" altLang="zh-CN" dirty="0" err="1" smtClean="0"/>
              <a:t>NowPlayingMovie_list</a:t>
            </a:r>
            <a:r>
              <a:rPr lang="en-US" altLang="zh-CN" dirty="0" smtClean="0"/>
              <a:t>[0]['id'], </a:t>
            </a:r>
            <a:r>
              <a:rPr lang="en-US" altLang="zh-CN" dirty="0" err="1" smtClean="0"/>
              <a:t>num</a:t>
            </a:r>
            <a:r>
              <a:rPr lang="en-US" altLang="zh-CN" dirty="0" smtClean="0"/>
              <a:t>)</a:t>
            </a:r>
          </a:p>
          <a:p>
            <a:r>
              <a:rPr lang="en-US" altLang="zh-CN" dirty="0" smtClean="0"/>
              <a:t>        </a:t>
            </a:r>
            <a:r>
              <a:rPr lang="en-US" altLang="zh-CN" dirty="0" err="1" smtClean="0"/>
              <a:t>commentList.append</a:t>
            </a:r>
            <a:r>
              <a:rPr lang="en-US" altLang="zh-CN" dirty="0" smtClean="0"/>
              <a:t>(</a:t>
            </a:r>
            <a:r>
              <a:rPr lang="en-US" altLang="zh-CN" dirty="0" err="1" smtClean="0"/>
              <a:t>commentList_temp</a:t>
            </a:r>
            <a:r>
              <a:rPr lang="en-US" altLang="zh-CN" dirty="0" smtClean="0"/>
              <a:t>)</a:t>
            </a:r>
          </a:p>
          <a:p>
            <a:r>
              <a:rPr lang="en-US" altLang="zh-CN" dirty="0" smtClean="0"/>
              <a:t> </a:t>
            </a:r>
          </a:p>
          <a:p>
            <a:r>
              <a:rPr lang="en-US" altLang="zh-CN" dirty="0" smtClean="0"/>
              <a:t>    # </a:t>
            </a:r>
            <a:r>
              <a:rPr lang="zh-CN" altLang="en-US" dirty="0" smtClean="0"/>
              <a:t>将列表中的数据转换为字符串</a:t>
            </a:r>
          </a:p>
          <a:p>
            <a:r>
              <a:rPr lang="zh-CN" altLang="en-US" dirty="0" smtClean="0"/>
              <a:t>    </a:t>
            </a:r>
            <a:r>
              <a:rPr lang="en-US" altLang="zh-CN" dirty="0" smtClean="0"/>
              <a:t>comments = ''</a:t>
            </a:r>
          </a:p>
          <a:p>
            <a:r>
              <a:rPr lang="en-US" altLang="zh-CN" dirty="0" smtClean="0"/>
              <a:t>    for k in range(</a:t>
            </a:r>
            <a:r>
              <a:rPr lang="en-US" altLang="zh-CN" dirty="0" err="1" smtClean="0"/>
              <a:t>len</a:t>
            </a:r>
            <a:r>
              <a:rPr lang="en-US" altLang="zh-CN" dirty="0" smtClean="0"/>
              <a:t>(</a:t>
            </a:r>
            <a:r>
              <a:rPr lang="en-US" altLang="zh-CN" dirty="0" err="1" smtClean="0"/>
              <a:t>commentList</a:t>
            </a:r>
            <a:r>
              <a:rPr lang="en-US" altLang="zh-CN" dirty="0" smtClean="0"/>
              <a:t>)):</a:t>
            </a:r>
          </a:p>
          <a:p>
            <a:r>
              <a:rPr lang="en-US" altLang="zh-CN" dirty="0" smtClean="0"/>
              <a:t>        comments = comments + (</a:t>
            </a:r>
            <a:r>
              <a:rPr lang="en-US" altLang="zh-CN" dirty="0" err="1" smtClean="0"/>
              <a:t>str</a:t>
            </a:r>
            <a:r>
              <a:rPr lang="en-US" altLang="zh-CN" dirty="0" smtClean="0"/>
              <a:t>(</a:t>
            </a:r>
            <a:r>
              <a:rPr lang="en-US" altLang="zh-CN" dirty="0" err="1" smtClean="0"/>
              <a:t>commentList</a:t>
            </a:r>
            <a:r>
              <a:rPr lang="en-US" altLang="zh-CN" dirty="0" smtClean="0"/>
              <a:t>[k])).strip()</a:t>
            </a:r>
          </a:p>
          <a:p>
            <a:r>
              <a:rPr lang="en-US" altLang="zh-CN" dirty="0" smtClean="0"/>
              <a:t>    print(comments)</a:t>
            </a:r>
          </a:p>
          <a:p>
            <a:r>
              <a:rPr lang="en-US" altLang="zh-CN" dirty="0" smtClean="0"/>
              <a:t> </a:t>
            </a:r>
          </a:p>
          <a:p>
            <a:r>
              <a:rPr lang="en-US" altLang="zh-CN" dirty="0" smtClean="0"/>
              <a:t># </a:t>
            </a:r>
            <a:r>
              <a:rPr lang="zh-CN" altLang="en-US" dirty="0" smtClean="0"/>
              <a:t>主函数</a:t>
            </a:r>
          </a:p>
          <a:p>
            <a:r>
              <a:rPr lang="en-US" altLang="zh-CN" dirty="0" smtClean="0"/>
              <a:t>main()</a:t>
            </a:r>
          </a:p>
          <a:p>
            <a:endParaRPr lang="zh-CN" altLang="en-US" dirty="0"/>
          </a:p>
        </p:txBody>
      </p:sp>
      <p:sp>
        <p:nvSpPr>
          <p:cNvPr id="4" name="灯片编号占位符 3"/>
          <p:cNvSpPr>
            <a:spLocks noGrp="1"/>
          </p:cNvSpPr>
          <p:nvPr>
            <p:ph type="sldNum" sz="quarter" idx="10"/>
          </p:nvPr>
        </p:nvSpPr>
        <p:spPr/>
        <p:txBody>
          <a:bodyPr/>
          <a:lstStyle/>
          <a:p>
            <a:fld id="{DD483460-0BAE-4B6F-AD27-E3A659BB0C8C}" type="slidenum">
              <a:rPr lang="zh-CN" altLang="en-US" smtClean="0"/>
              <a:t>22</a:t>
            </a:fld>
            <a:endParaRPr lang="zh-CN" altLang="en-US"/>
          </a:p>
        </p:txBody>
      </p:sp>
    </p:spTree>
    <p:extLst>
      <p:ext uri="{BB962C8B-B14F-4D97-AF65-F5344CB8AC3E}">
        <p14:creationId xmlns:p14="http://schemas.microsoft.com/office/powerpoint/2010/main" val="1064695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编写程序代码如下：</a:t>
            </a:r>
          </a:p>
          <a:p>
            <a:r>
              <a:rPr lang="en-US" altLang="zh-CN" sz="1200" kern="1200" dirty="0" smtClean="0">
                <a:solidFill>
                  <a:schemeClr val="tx1"/>
                </a:solidFill>
                <a:effectLst/>
                <a:latin typeface="+mn-lt"/>
                <a:ea typeface="+mn-ea"/>
                <a:cs typeface="+mn-cs"/>
              </a:rPr>
              <a:t>import </a:t>
            </a:r>
            <a:r>
              <a:rPr lang="en-US" altLang="zh-CN" sz="1200" kern="1200" dirty="0" err="1" smtClean="0">
                <a:solidFill>
                  <a:schemeClr val="tx1"/>
                </a:solidFill>
                <a:effectLst/>
                <a:latin typeface="+mn-lt"/>
                <a:ea typeface="+mn-ea"/>
                <a:cs typeface="+mn-cs"/>
              </a:rPr>
              <a:t>bs4</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from </a:t>
            </a:r>
            <a:r>
              <a:rPr lang="en-US" altLang="zh-CN" sz="1200" kern="1200" dirty="0" err="1" smtClean="0">
                <a:solidFill>
                  <a:schemeClr val="tx1"/>
                </a:solidFill>
                <a:effectLst/>
                <a:latin typeface="+mn-lt"/>
                <a:ea typeface="+mn-ea"/>
                <a:cs typeface="+mn-cs"/>
              </a:rPr>
              <a:t>urllib</a:t>
            </a:r>
            <a:r>
              <a:rPr lang="en-US" altLang="zh-CN" sz="1200" kern="1200" dirty="0" smtClean="0">
                <a:solidFill>
                  <a:schemeClr val="tx1"/>
                </a:solidFill>
                <a:effectLst/>
                <a:latin typeface="+mn-lt"/>
                <a:ea typeface="+mn-ea"/>
                <a:cs typeface="+mn-cs"/>
              </a:rPr>
              <a:t> import request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from </a:t>
            </a:r>
            <a:r>
              <a:rPr lang="en-US" altLang="zh-CN" sz="1200" kern="1200" dirty="0" err="1" smtClean="0">
                <a:solidFill>
                  <a:schemeClr val="tx1"/>
                </a:solidFill>
                <a:effectLst/>
                <a:latin typeface="+mn-lt"/>
                <a:ea typeface="+mn-ea"/>
                <a:cs typeface="+mn-cs"/>
              </a:rPr>
              <a:t>bs4</a:t>
            </a:r>
            <a:r>
              <a:rPr lang="en-US" altLang="zh-CN" sz="1200" kern="1200" dirty="0" smtClean="0">
                <a:solidFill>
                  <a:schemeClr val="tx1"/>
                </a:solidFill>
                <a:effectLst/>
                <a:latin typeface="+mn-lt"/>
                <a:ea typeface="+mn-ea"/>
                <a:cs typeface="+mn-cs"/>
              </a:rPr>
              <a:t> import </a:t>
            </a:r>
            <a:r>
              <a:rPr lang="en-US" altLang="zh-CN" sz="1200" kern="1200" dirty="0" err="1" smtClean="0">
                <a:solidFill>
                  <a:schemeClr val="tx1"/>
                </a:solidFill>
                <a:effectLst/>
                <a:latin typeface="+mn-lt"/>
                <a:ea typeface="+mn-ea"/>
                <a:cs typeface="+mn-cs"/>
              </a:rPr>
              <a:t>BeautifulSoup</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）获取网站页面</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def</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getHTMLText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url</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try:</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resp</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request.urlopen</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url</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html_data</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resp.read</a:t>
            </a:r>
            <a:r>
              <a:rPr lang="en-US" altLang="zh-CN" sz="1200" kern="1200" dirty="0" smtClean="0">
                <a:solidFill>
                  <a:schemeClr val="tx1"/>
                </a:solidFill>
                <a:effectLst/>
                <a:latin typeface="+mn-lt"/>
                <a:ea typeface="+mn-ea"/>
                <a:cs typeface="+mn-cs"/>
              </a:rPr>
              <a:t>().decode('</a:t>
            </a:r>
            <a:r>
              <a:rPr lang="en-US" altLang="zh-CN" sz="1200" kern="1200" dirty="0" err="1" smtClean="0">
                <a:solidFill>
                  <a:schemeClr val="tx1"/>
                </a:solidFill>
                <a:effectLst/>
                <a:latin typeface="+mn-lt"/>
                <a:ea typeface="+mn-ea"/>
                <a:cs typeface="+mn-cs"/>
              </a:rPr>
              <a:t>utf</a:t>
            </a:r>
            <a:r>
              <a:rPr lang="en-US" altLang="zh-CN" sz="1200" kern="1200" dirty="0" smtClean="0">
                <a:solidFill>
                  <a:schemeClr val="tx1"/>
                </a:solidFill>
                <a:effectLst/>
                <a:latin typeface="+mn-lt"/>
                <a:ea typeface="+mn-ea"/>
                <a:cs typeface="+mn-cs"/>
              </a:rPr>
              <a:t>-8')</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return </a:t>
            </a:r>
            <a:r>
              <a:rPr lang="en-US" altLang="zh-CN" sz="1200" kern="1200" dirty="0" err="1" smtClean="0">
                <a:solidFill>
                  <a:schemeClr val="tx1"/>
                </a:solidFill>
                <a:effectLst/>
                <a:latin typeface="+mn-lt"/>
                <a:ea typeface="+mn-ea"/>
                <a:cs typeface="+mn-cs"/>
              </a:rPr>
              <a:t>html_data</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except: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return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）处理页面，提取相关信息</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def</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fillUnivList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ulist</a:t>
            </a:r>
            <a:r>
              <a:rPr lang="en-US" altLang="zh-CN" sz="1200" kern="1200" dirty="0" smtClean="0">
                <a:solidFill>
                  <a:schemeClr val="tx1"/>
                </a:solidFill>
                <a:effectLst/>
                <a:latin typeface="+mn-lt"/>
                <a:ea typeface="+mn-ea"/>
                <a:cs typeface="+mn-cs"/>
              </a:rPr>
              <a:t>, html):</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soup = </a:t>
            </a:r>
            <a:r>
              <a:rPr lang="en-US" altLang="zh-CN" sz="1200" kern="1200" dirty="0" err="1" smtClean="0">
                <a:solidFill>
                  <a:schemeClr val="tx1"/>
                </a:solidFill>
                <a:effectLst/>
                <a:latin typeface="+mn-lt"/>
                <a:ea typeface="+mn-ea"/>
                <a:cs typeface="+mn-cs"/>
              </a:rPr>
              <a:t>BeautifulSoup</a:t>
            </a:r>
            <a:r>
              <a:rPr lang="en-US" altLang="zh-CN" sz="1200" kern="1200" dirty="0" smtClean="0">
                <a:solidFill>
                  <a:schemeClr val="tx1"/>
                </a:solidFill>
                <a:effectLst/>
                <a:latin typeface="+mn-lt"/>
                <a:ea typeface="+mn-ea"/>
                <a:cs typeface="+mn-cs"/>
              </a:rPr>
              <a:t>(html, "</a:t>
            </a:r>
            <a:r>
              <a:rPr lang="en-US" altLang="zh-CN" sz="1200" kern="1200" dirty="0" err="1" smtClean="0">
                <a:solidFill>
                  <a:schemeClr val="tx1"/>
                </a:solidFill>
                <a:effectLst/>
                <a:latin typeface="+mn-lt"/>
                <a:ea typeface="+mn-ea"/>
                <a:cs typeface="+mn-cs"/>
              </a:rPr>
              <a:t>html.parser</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for </a:t>
            </a:r>
            <a:r>
              <a:rPr lang="en-US" altLang="zh-CN" sz="1200" kern="1200" dirty="0" err="1" smtClean="0">
                <a:solidFill>
                  <a:schemeClr val="tx1"/>
                </a:solidFill>
                <a:effectLst/>
                <a:latin typeface="+mn-lt"/>
                <a:ea typeface="+mn-ea"/>
                <a:cs typeface="+mn-cs"/>
              </a:rPr>
              <a:t>tr</a:t>
            </a:r>
            <a:r>
              <a:rPr lang="en-US" altLang="zh-CN" sz="1200" kern="1200" dirty="0" smtClean="0">
                <a:solidFill>
                  <a:schemeClr val="tx1"/>
                </a:solidFill>
                <a:effectLst/>
                <a:latin typeface="+mn-lt"/>
                <a:ea typeface="+mn-ea"/>
                <a:cs typeface="+mn-cs"/>
              </a:rPr>
              <a:t> in </a:t>
            </a:r>
            <a:r>
              <a:rPr lang="en-US" altLang="zh-CN" sz="1200" kern="1200" dirty="0" err="1" smtClean="0">
                <a:solidFill>
                  <a:schemeClr val="tx1"/>
                </a:solidFill>
                <a:effectLst/>
                <a:latin typeface="+mn-lt"/>
                <a:ea typeface="+mn-ea"/>
                <a:cs typeface="+mn-cs"/>
              </a:rPr>
              <a:t>soup.find</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tbody</a:t>
            </a:r>
            <a:r>
              <a:rPr lang="en-US" altLang="zh-CN" sz="1200" kern="1200" dirty="0" smtClean="0">
                <a:solidFill>
                  <a:schemeClr val="tx1"/>
                </a:solidFill>
                <a:effectLst/>
                <a:latin typeface="+mn-lt"/>
                <a:ea typeface="+mn-ea"/>
                <a:cs typeface="+mn-cs"/>
              </a:rPr>
              <a:t>').children:    # </a:t>
            </a:r>
            <a:r>
              <a:rPr lang="zh-CN" altLang="zh-CN" sz="1200" kern="1200" dirty="0" smtClean="0">
                <a:solidFill>
                  <a:schemeClr val="tx1"/>
                </a:solidFill>
                <a:effectLst/>
                <a:latin typeface="+mn-lt"/>
                <a:ea typeface="+mn-ea"/>
                <a:cs typeface="+mn-cs"/>
              </a:rPr>
              <a:t>搜索</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tbody</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后面的子节点</a:t>
            </a:r>
          </a:p>
          <a:p>
            <a:r>
              <a:rPr lang="en-US" altLang="zh-CN" sz="1200" kern="1200" dirty="0" smtClean="0">
                <a:solidFill>
                  <a:schemeClr val="tx1"/>
                </a:solidFill>
                <a:effectLst/>
                <a:latin typeface="+mn-lt"/>
                <a:ea typeface="+mn-ea"/>
                <a:cs typeface="+mn-cs"/>
              </a:rPr>
              <a:t>        if </a:t>
            </a:r>
            <a:r>
              <a:rPr lang="en-US" altLang="zh-CN" sz="1200" kern="1200" dirty="0" err="1" smtClean="0">
                <a:solidFill>
                  <a:schemeClr val="tx1"/>
                </a:solidFill>
                <a:effectLst/>
                <a:latin typeface="+mn-lt"/>
                <a:ea typeface="+mn-ea"/>
                <a:cs typeface="+mn-cs"/>
              </a:rPr>
              <a:t>isinstance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tr</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bs4.element.Tag</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tds</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tr</a:t>
            </a:r>
            <a:r>
              <a:rPr lang="en-US" altLang="zh-CN" sz="1200" kern="1200" dirty="0" smtClean="0">
                <a:solidFill>
                  <a:schemeClr val="tx1"/>
                </a:solidFill>
                <a:effectLst/>
                <a:latin typeface="+mn-lt"/>
                <a:ea typeface="+mn-ea"/>
                <a:cs typeface="+mn-cs"/>
              </a:rPr>
              <a:t>('td')</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ulist.append</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tds</a:t>
            </a:r>
            <a:r>
              <a:rPr lang="en-US" altLang="zh-CN" sz="1200" kern="1200" dirty="0" smtClean="0">
                <a:solidFill>
                  <a:schemeClr val="tx1"/>
                </a:solidFill>
                <a:effectLst/>
                <a:latin typeface="+mn-lt"/>
                <a:ea typeface="+mn-ea"/>
                <a:cs typeface="+mn-cs"/>
              </a:rPr>
              <a:t>[0].string, </a:t>
            </a:r>
            <a:r>
              <a:rPr lang="en-US" altLang="zh-CN" sz="1200" kern="1200" dirty="0" err="1" smtClean="0">
                <a:solidFill>
                  <a:schemeClr val="tx1"/>
                </a:solidFill>
                <a:effectLst/>
                <a:latin typeface="+mn-lt"/>
                <a:ea typeface="+mn-ea"/>
                <a:cs typeface="+mn-cs"/>
              </a:rPr>
              <a:t>tds</a:t>
            </a:r>
            <a:r>
              <a:rPr lang="en-US" altLang="zh-CN" sz="1200" kern="1200" dirty="0" smtClean="0">
                <a:solidFill>
                  <a:schemeClr val="tx1"/>
                </a:solidFill>
                <a:effectLst/>
                <a:latin typeface="+mn-lt"/>
                <a:ea typeface="+mn-ea"/>
                <a:cs typeface="+mn-cs"/>
              </a:rPr>
              <a:t>[1].string, </a:t>
            </a:r>
            <a:r>
              <a:rPr lang="en-US" altLang="zh-CN" sz="1200" kern="1200" dirty="0" err="1" smtClean="0">
                <a:solidFill>
                  <a:schemeClr val="tx1"/>
                </a:solidFill>
                <a:effectLst/>
                <a:latin typeface="+mn-lt"/>
                <a:ea typeface="+mn-ea"/>
                <a:cs typeface="+mn-cs"/>
              </a:rPr>
              <a:t>tds</a:t>
            </a:r>
            <a:r>
              <a:rPr lang="en-US" altLang="zh-CN" sz="1200" kern="1200" dirty="0" smtClean="0">
                <a:solidFill>
                  <a:schemeClr val="tx1"/>
                </a:solidFill>
                <a:effectLst/>
                <a:latin typeface="+mn-lt"/>
                <a:ea typeface="+mn-ea"/>
                <a:cs typeface="+mn-cs"/>
              </a:rPr>
              <a:t>[3].string])</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）解析数据，格式化输出结果</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def</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printUnivList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ulist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num</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tplt</a:t>
            </a:r>
            <a:r>
              <a:rPr lang="en-US" altLang="zh-CN" sz="1200" kern="1200" dirty="0" smtClean="0">
                <a:solidFill>
                  <a:schemeClr val="tx1"/>
                </a:solidFill>
                <a:effectLst/>
                <a:latin typeface="+mn-lt"/>
                <a:ea typeface="+mn-ea"/>
                <a:cs typeface="+mn-cs"/>
              </a:rPr>
              <a:t> = "{0:^10}\t{1:{3}^10}\t{2:^10}"</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print(</a:t>
            </a:r>
            <a:r>
              <a:rPr lang="en-US" altLang="zh-CN" sz="1200" kern="1200" dirty="0" err="1" smtClean="0">
                <a:solidFill>
                  <a:schemeClr val="tx1"/>
                </a:solidFill>
                <a:effectLst/>
                <a:latin typeface="+mn-lt"/>
                <a:ea typeface="+mn-ea"/>
                <a:cs typeface="+mn-cs"/>
              </a:rPr>
              <a:t>tplt.format</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排名</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学校名称</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总分</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chr</a:t>
            </a:r>
            <a:r>
              <a:rPr lang="en-US" altLang="zh-CN" sz="1200" kern="1200" dirty="0" smtClean="0">
                <a:solidFill>
                  <a:schemeClr val="tx1"/>
                </a:solidFill>
                <a:effectLst/>
                <a:latin typeface="+mn-lt"/>
                <a:ea typeface="+mn-ea"/>
                <a:cs typeface="+mn-cs"/>
              </a:rPr>
              <a:t>(12288)))</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for </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 in range(</a:t>
            </a:r>
            <a:r>
              <a:rPr lang="en-US" altLang="zh-CN" sz="1200" kern="1200" dirty="0" err="1" smtClean="0">
                <a:solidFill>
                  <a:schemeClr val="tx1"/>
                </a:solidFill>
                <a:effectLst/>
                <a:latin typeface="+mn-lt"/>
                <a:ea typeface="+mn-ea"/>
                <a:cs typeface="+mn-cs"/>
              </a:rPr>
              <a:t>num</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u = </a:t>
            </a:r>
            <a:r>
              <a:rPr lang="en-US" altLang="zh-CN" sz="1200" kern="1200" dirty="0" err="1" smtClean="0">
                <a:solidFill>
                  <a:schemeClr val="tx1"/>
                </a:solidFill>
                <a:effectLst/>
                <a:latin typeface="+mn-lt"/>
                <a:ea typeface="+mn-ea"/>
                <a:cs typeface="+mn-cs"/>
              </a:rPr>
              <a:t>ulist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print(</a:t>
            </a:r>
            <a:r>
              <a:rPr lang="en-US" altLang="zh-CN" sz="1200" kern="1200" dirty="0" err="1" smtClean="0">
                <a:solidFill>
                  <a:schemeClr val="tx1"/>
                </a:solidFill>
                <a:effectLst/>
                <a:latin typeface="+mn-lt"/>
                <a:ea typeface="+mn-ea"/>
                <a:cs typeface="+mn-cs"/>
              </a:rPr>
              <a:t>tplt.format</a:t>
            </a:r>
            <a:r>
              <a:rPr lang="en-US" altLang="zh-CN" sz="1200" kern="1200" dirty="0" smtClean="0">
                <a:solidFill>
                  <a:schemeClr val="tx1"/>
                </a:solidFill>
                <a:effectLst/>
                <a:latin typeface="+mn-lt"/>
                <a:ea typeface="+mn-ea"/>
                <a:cs typeface="+mn-cs"/>
              </a:rPr>
              <a:t>(u[0], u[1], u[2], </a:t>
            </a:r>
            <a:r>
              <a:rPr lang="en-US" altLang="zh-CN" sz="1200" kern="1200" dirty="0" err="1" smtClean="0">
                <a:solidFill>
                  <a:schemeClr val="tx1"/>
                </a:solidFill>
                <a:effectLst/>
                <a:latin typeface="+mn-lt"/>
                <a:ea typeface="+mn-ea"/>
                <a:cs typeface="+mn-cs"/>
              </a:rPr>
              <a:t>chr</a:t>
            </a:r>
            <a:r>
              <a:rPr lang="en-US" altLang="zh-CN" sz="1200" kern="1200" dirty="0" smtClean="0">
                <a:solidFill>
                  <a:schemeClr val="tx1"/>
                </a:solidFill>
                <a:effectLst/>
                <a:latin typeface="+mn-lt"/>
                <a:ea typeface="+mn-ea"/>
                <a:cs typeface="+mn-cs"/>
              </a:rPr>
              <a:t>(12288)))</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if __name__ == '__main__':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uinfo</a:t>
            </a:r>
            <a:r>
              <a:rPr lang="en-US" altLang="zh-CN" sz="1200" kern="1200" dirty="0" smtClean="0">
                <a:solidFill>
                  <a:schemeClr val="tx1"/>
                </a:solidFill>
                <a:effectLst/>
                <a:latin typeface="+mn-lt"/>
                <a:ea typeface="+mn-ea"/>
                <a:cs typeface="+mn-cs"/>
              </a:rPr>
              <a:t> =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url</a:t>
            </a:r>
            <a:r>
              <a:rPr lang="en-US" altLang="zh-CN" sz="1200" kern="1200" dirty="0" smtClean="0">
                <a:solidFill>
                  <a:schemeClr val="tx1"/>
                </a:solidFill>
                <a:effectLst/>
                <a:latin typeface="+mn-lt"/>
                <a:ea typeface="+mn-ea"/>
                <a:cs typeface="+mn-cs"/>
              </a:rPr>
              <a:t> = 'http://</a:t>
            </a:r>
            <a:r>
              <a:rPr lang="en-US" altLang="zh-CN" sz="1200" kern="1200" dirty="0" err="1" smtClean="0">
                <a:solidFill>
                  <a:schemeClr val="tx1"/>
                </a:solidFill>
                <a:effectLst/>
                <a:latin typeface="+mn-lt"/>
                <a:ea typeface="+mn-ea"/>
                <a:cs typeface="+mn-cs"/>
              </a:rPr>
              <a:t>www.zuihaodaxue.cn</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zuihaodaxuepaiming2016.html</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html = </a:t>
            </a:r>
            <a:r>
              <a:rPr lang="en-US" altLang="zh-CN" sz="1200" kern="1200" dirty="0" err="1" smtClean="0">
                <a:solidFill>
                  <a:schemeClr val="tx1"/>
                </a:solidFill>
                <a:effectLst/>
                <a:latin typeface="+mn-lt"/>
                <a:ea typeface="+mn-ea"/>
                <a:cs typeface="+mn-cs"/>
              </a:rPr>
              <a:t>getHTMLText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url</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fillUnivList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uinfo</a:t>
            </a:r>
            <a:r>
              <a:rPr lang="en-US" altLang="zh-CN" sz="1200" kern="1200" dirty="0" smtClean="0">
                <a:solidFill>
                  <a:schemeClr val="tx1"/>
                </a:solidFill>
                <a:effectLst/>
                <a:latin typeface="+mn-lt"/>
                <a:ea typeface="+mn-ea"/>
                <a:cs typeface="+mn-cs"/>
              </a:rPr>
              <a:t>, html)</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printUnivList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uinfo</a:t>
            </a:r>
            <a:r>
              <a:rPr lang="en-US" altLang="zh-CN" sz="1200" kern="1200" dirty="0" smtClean="0">
                <a:solidFill>
                  <a:schemeClr val="tx1"/>
                </a:solidFill>
                <a:effectLst/>
                <a:latin typeface="+mn-lt"/>
                <a:ea typeface="+mn-ea"/>
                <a:cs typeface="+mn-cs"/>
              </a:rPr>
              <a:t>, 20)    #  </a:t>
            </a:r>
            <a:r>
              <a:rPr lang="zh-CN" altLang="zh-CN" sz="1200" kern="1200" dirty="0" smtClean="0">
                <a:solidFill>
                  <a:schemeClr val="tx1"/>
                </a:solidFill>
                <a:effectLst/>
                <a:latin typeface="+mn-lt"/>
                <a:ea typeface="+mn-ea"/>
                <a:cs typeface="+mn-cs"/>
              </a:rPr>
              <a:t>输出前</a:t>
            </a:r>
            <a:r>
              <a:rPr lang="en-US" altLang="zh-CN" sz="1200" kern="12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个大学排名　</a:t>
            </a:r>
            <a:endParaRPr lang="zh-CN" altLang="en-US" dirty="0"/>
          </a:p>
        </p:txBody>
      </p:sp>
      <p:sp>
        <p:nvSpPr>
          <p:cNvPr id="4" name="灯片编号占位符 3"/>
          <p:cNvSpPr>
            <a:spLocks noGrp="1"/>
          </p:cNvSpPr>
          <p:nvPr>
            <p:ph type="sldNum" sz="quarter" idx="10"/>
          </p:nvPr>
        </p:nvSpPr>
        <p:spPr/>
        <p:txBody>
          <a:bodyPr/>
          <a:lstStyle/>
          <a:p>
            <a:fld id="{DD483460-0BAE-4B6F-AD27-E3A659BB0C8C}" type="slidenum">
              <a:rPr lang="zh-CN" altLang="en-US" smtClean="0"/>
              <a:t>32</a:t>
            </a:fld>
            <a:endParaRPr lang="zh-CN" altLang="en-US"/>
          </a:p>
        </p:txBody>
      </p:sp>
    </p:spTree>
    <p:extLst>
      <p:ext uri="{BB962C8B-B14F-4D97-AF65-F5344CB8AC3E}">
        <p14:creationId xmlns:p14="http://schemas.microsoft.com/office/powerpoint/2010/main" val="3118690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483460-0BAE-4B6F-AD27-E3A659BB0C8C}" type="slidenum">
              <a:rPr lang="zh-CN" altLang="en-US" smtClean="0"/>
              <a:t>35</a:t>
            </a:fld>
            <a:endParaRPr lang="zh-CN" altLang="en-US"/>
          </a:p>
        </p:txBody>
      </p:sp>
    </p:spTree>
    <p:extLst>
      <p:ext uri="{BB962C8B-B14F-4D97-AF65-F5344CB8AC3E}">
        <p14:creationId xmlns:p14="http://schemas.microsoft.com/office/powerpoint/2010/main" val="1595249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导入</a:t>
            </a:r>
            <a:r>
              <a:rPr lang="en-US" altLang="zh-CN" sz="1200" kern="1200" dirty="0" smtClean="0">
                <a:solidFill>
                  <a:schemeClr val="tx1"/>
                </a:solidFill>
                <a:effectLst/>
                <a:latin typeface="+mn-lt"/>
                <a:ea typeface="+mn-ea"/>
                <a:cs typeface="+mn-cs"/>
              </a:rPr>
              <a:t> Requests </a:t>
            </a:r>
            <a:r>
              <a:rPr lang="zh-CN" altLang="zh-CN" sz="1200" kern="1200" dirty="0" smtClean="0">
                <a:solidFill>
                  <a:schemeClr val="tx1"/>
                </a:solidFill>
                <a:effectLst/>
                <a:latin typeface="+mn-lt"/>
                <a:ea typeface="+mn-ea"/>
                <a:cs typeface="+mn-cs"/>
              </a:rPr>
              <a:t>模块</a:t>
            </a:r>
          </a:p>
          <a:p>
            <a:r>
              <a:rPr lang="en-US" altLang="zh-CN" sz="1200" kern="1200" dirty="0" smtClean="0">
                <a:solidFill>
                  <a:schemeClr val="tx1"/>
                </a:solidFill>
                <a:effectLst/>
                <a:latin typeface="+mn-lt"/>
                <a:ea typeface="+mn-ea"/>
                <a:cs typeface="+mn-cs"/>
              </a:rPr>
              <a:t>import requests as </a:t>
            </a:r>
            <a:r>
              <a:rPr lang="en-US" altLang="zh-CN" sz="1200" kern="1200" dirty="0" err="1" smtClean="0">
                <a:solidFill>
                  <a:schemeClr val="tx1"/>
                </a:solidFill>
                <a:effectLst/>
                <a:latin typeface="+mn-lt"/>
                <a:ea typeface="+mn-ea"/>
                <a:cs typeface="+mn-cs"/>
              </a:rPr>
              <a:t>req</a:t>
            </a:r>
            <a:r>
              <a:rPr lang="en-US" altLang="zh-CN" sz="1200" kern="1200" dirty="0" smtClean="0">
                <a:solidFill>
                  <a:schemeClr val="tx1"/>
                </a:solidFill>
                <a:effectLst/>
                <a:latin typeface="+mn-lt"/>
                <a:ea typeface="+mn-ea"/>
                <a:cs typeface="+mn-cs"/>
              </a:rPr>
              <a:t>               from </a:t>
            </a:r>
            <a:r>
              <a:rPr lang="en-US" altLang="zh-CN" sz="1200" kern="1200" dirty="0" err="1" smtClean="0">
                <a:solidFill>
                  <a:schemeClr val="tx1"/>
                </a:solidFill>
                <a:effectLst/>
                <a:latin typeface="+mn-lt"/>
                <a:ea typeface="+mn-ea"/>
                <a:cs typeface="+mn-cs"/>
              </a:rPr>
              <a:t>bs4</a:t>
            </a:r>
            <a:r>
              <a:rPr lang="en-US" altLang="zh-CN" sz="1200" kern="1200" dirty="0" smtClean="0">
                <a:solidFill>
                  <a:schemeClr val="tx1"/>
                </a:solidFill>
                <a:effectLst/>
                <a:latin typeface="+mn-lt"/>
                <a:ea typeface="+mn-ea"/>
                <a:cs typeface="+mn-cs"/>
              </a:rPr>
              <a:t> import </a:t>
            </a:r>
            <a:r>
              <a:rPr lang="en-US" altLang="zh-CN" sz="1200" kern="1200" dirty="0" err="1" smtClean="0">
                <a:solidFill>
                  <a:schemeClr val="tx1"/>
                </a:solidFill>
                <a:effectLst/>
                <a:latin typeface="+mn-lt"/>
                <a:ea typeface="+mn-ea"/>
                <a:cs typeface="+mn-cs"/>
              </a:rPr>
              <a:t>BeautifulSoup</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import re, </a:t>
            </a:r>
            <a:r>
              <a:rPr lang="en-US" altLang="zh-CN" sz="1200" kern="1200" dirty="0" err="1" smtClean="0">
                <a:solidFill>
                  <a:schemeClr val="tx1"/>
                </a:solidFill>
                <a:effectLst/>
                <a:latin typeface="+mn-lt"/>
                <a:ea typeface="+mn-ea"/>
                <a:cs typeface="+mn-cs"/>
              </a:rPr>
              <a:t>os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get()</a:t>
            </a:r>
            <a:r>
              <a:rPr lang="zh-CN" altLang="zh-CN" sz="1200" kern="1200" dirty="0" smtClean="0">
                <a:solidFill>
                  <a:schemeClr val="tx1"/>
                </a:solidFill>
                <a:effectLst/>
                <a:latin typeface="+mn-lt"/>
                <a:ea typeface="+mn-ea"/>
                <a:cs typeface="+mn-cs"/>
              </a:rPr>
              <a:t>方法</a:t>
            </a:r>
          </a:p>
          <a:p>
            <a:r>
              <a:rPr lang="en-US" altLang="zh-CN" sz="1200" kern="1200" dirty="0" err="1" smtClean="0">
                <a:solidFill>
                  <a:schemeClr val="tx1"/>
                </a:solidFill>
                <a:effectLst/>
                <a:latin typeface="+mn-lt"/>
                <a:ea typeface="+mn-ea"/>
                <a:cs typeface="+mn-cs"/>
              </a:rPr>
              <a:t>resp</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req.get</a:t>
            </a:r>
            <a:r>
              <a:rPr lang="en-US" altLang="zh-CN" sz="1200" kern="1200" dirty="0" smtClean="0">
                <a:solidFill>
                  <a:schemeClr val="tx1"/>
                </a:solidFill>
                <a:effectLst/>
                <a:latin typeface="+mn-lt"/>
                <a:ea typeface="+mn-ea"/>
                <a:cs typeface="+mn-cs"/>
              </a:rPr>
              <a:t>(' http://</a:t>
            </a:r>
            <a:r>
              <a:rPr lang="en-US" altLang="zh-CN" dirty="0" smtClean="0">
                <a:effectLst/>
              </a:rPr>
              <a:t> </a:t>
            </a:r>
            <a:r>
              <a:rPr lang="en-US" altLang="zh-CN" sz="1200" kern="1200" dirty="0" err="1" smtClean="0">
                <a:solidFill>
                  <a:schemeClr val="tx1"/>
                </a:solidFill>
                <a:effectLst/>
                <a:latin typeface="+mn-lt"/>
                <a:ea typeface="+mn-ea"/>
                <a:cs typeface="+mn-cs"/>
              </a:rPr>
              <a:t>www.weather.com.cn</a:t>
            </a:r>
            <a:r>
              <a:rPr lang="en-US" altLang="zh-CN" sz="1200" kern="1200" dirty="0" smtClean="0">
                <a:solidFill>
                  <a:schemeClr val="tx1"/>
                </a:solidFill>
                <a:effectLst/>
                <a:latin typeface="+mn-lt"/>
                <a:ea typeface="+mn-ea"/>
                <a:cs typeface="+mn-cs"/>
              </a:rPr>
              <a:t>/weather/</a:t>
            </a:r>
            <a:r>
              <a:rPr lang="en-US" altLang="zh-CN" sz="1200" kern="1200" dirty="0" err="1" smtClean="0">
                <a:solidFill>
                  <a:schemeClr val="tx1"/>
                </a:solidFill>
                <a:effectLst/>
                <a:latin typeface="+mn-lt"/>
                <a:ea typeface="+mn-ea"/>
                <a:cs typeface="+mn-cs"/>
              </a:rPr>
              <a:t>101010100.shtml</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resp.encoding</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utf</a:t>
            </a:r>
            <a:r>
              <a:rPr lang="en-US" altLang="zh-CN" sz="1200" kern="1200" dirty="0" smtClean="0">
                <a:solidFill>
                  <a:schemeClr val="tx1"/>
                </a:solidFill>
                <a:effectLst/>
                <a:latin typeface="+mn-lt"/>
                <a:ea typeface="+mn-ea"/>
                <a:cs typeface="+mn-cs"/>
              </a:rPr>
              <a:t>-8"</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第一个包含</a:t>
            </a:r>
            <a:r>
              <a:rPr lang="en-US" altLang="zh-CN" sz="1200" kern="1200" dirty="0" smtClean="0">
                <a:solidFill>
                  <a:schemeClr val="tx1"/>
                </a:solidFill>
                <a:effectLst/>
                <a:latin typeface="+mn-lt"/>
                <a:ea typeface="+mn-ea"/>
                <a:cs typeface="+mn-cs"/>
              </a:rPr>
              <a:t>class="tem"</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p</a:t>
            </a:r>
            <a:r>
              <a:rPr lang="zh-CN" altLang="zh-CN" sz="1200" kern="1200" dirty="0" smtClean="0">
                <a:solidFill>
                  <a:schemeClr val="tx1"/>
                </a:solidFill>
                <a:effectLst/>
                <a:latin typeface="+mn-lt"/>
                <a:ea typeface="+mn-ea"/>
                <a:cs typeface="+mn-cs"/>
              </a:rPr>
              <a:t>标签即为存放今天天气数据的标签</a:t>
            </a:r>
          </a:p>
          <a:p>
            <a:r>
              <a:rPr lang="en-US" altLang="zh-CN" sz="1200" kern="1200" dirty="0" smtClean="0">
                <a:solidFill>
                  <a:schemeClr val="tx1"/>
                </a:solidFill>
                <a:effectLst/>
                <a:latin typeface="+mn-lt"/>
                <a:ea typeface="+mn-ea"/>
                <a:cs typeface="+mn-cs"/>
              </a:rPr>
              <a:t>soup = </a:t>
            </a:r>
            <a:r>
              <a:rPr lang="en-US" altLang="zh-CN" sz="1200" kern="1200" dirty="0" err="1" smtClean="0">
                <a:solidFill>
                  <a:schemeClr val="tx1"/>
                </a:solidFill>
                <a:effectLst/>
                <a:latin typeface="+mn-lt"/>
                <a:ea typeface="+mn-ea"/>
                <a:cs typeface="+mn-cs"/>
              </a:rPr>
              <a:t>BeautifulSoup</a:t>
            </a:r>
            <a:r>
              <a:rPr lang="en-US" altLang="zh-CN" sz="1200" kern="1200" dirty="0" smtClean="0">
                <a:solidFill>
                  <a:schemeClr val="tx1"/>
                </a:solidFill>
                <a:effectLst/>
                <a:latin typeface="+mn-lt"/>
                <a:ea typeface="+mn-ea"/>
                <a:cs typeface="+mn-cs"/>
              </a:rPr>
              <a:t>(resp.text,'</a:t>
            </a:r>
            <a:r>
              <a:rPr lang="en-US" altLang="zh-CN" sz="1200" kern="1200" dirty="0" err="1" smtClean="0">
                <a:solidFill>
                  <a:schemeClr val="tx1"/>
                </a:solidFill>
                <a:effectLst/>
                <a:latin typeface="+mn-lt"/>
                <a:ea typeface="+mn-ea"/>
                <a:cs typeface="+mn-cs"/>
              </a:rPr>
              <a:t>html.parser</a:t>
            </a:r>
            <a:r>
              <a:rPr lang="en-US" altLang="zh-CN" sz="1200" kern="1200" dirty="0" smtClean="0">
                <a:solidFill>
                  <a:schemeClr val="tx1"/>
                </a:solidFill>
                <a:effectLst/>
                <a:latin typeface="+mn-lt"/>
                <a:ea typeface="+mn-ea"/>
                <a:cs typeface="+mn-cs"/>
              </a:rPr>
              <a:t>')</a:t>
            </a:r>
            <a:r>
              <a:rPr lang="zh-CN" altLang="zh-CN" dirty="0" smtClean="0">
                <a:effectLst/>
              </a:rPr>
              <a:t> </a:t>
            </a:r>
            <a:r>
              <a:rPr lang="en-US" altLang="zh-CN" sz="1200" kern="1200" dirty="0" err="1" smtClean="0">
                <a:solidFill>
                  <a:schemeClr val="tx1"/>
                </a:solidFill>
                <a:effectLst/>
                <a:latin typeface="+mn-lt"/>
                <a:ea typeface="+mn-ea"/>
                <a:cs typeface="+mn-cs"/>
              </a:rPr>
              <a:t>tagToday</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soup.find</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p',class</a:t>
            </a:r>
            <a:r>
              <a:rPr lang="en-US" altLang="zh-CN" sz="1200" kern="1200" dirty="0" smtClean="0">
                <a:solidFill>
                  <a:schemeClr val="tx1"/>
                </a:solidFill>
                <a:effectLst/>
                <a:latin typeface="+mn-lt"/>
                <a:ea typeface="+mn-ea"/>
                <a:cs typeface="+mn-cs"/>
              </a:rPr>
              <a:t>_="tem")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有时候最高温度不显示，则用第二天的最高温度代替</a:t>
            </a:r>
          </a:p>
          <a:p>
            <a:r>
              <a:rPr lang="en-US" altLang="zh-CN" sz="1200" kern="1200" dirty="0" smtClean="0">
                <a:solidFill>
                  <a:schemeClr val="tx1"/>
                </a:solidFill>
                <a:effectLst/>
                <a:latin typeface="+mn-lt"/>
                <a:ea typeface="+mn-ea"/>
                <a:cs typeface="+mn-cs"/>
              </a:rPr>
              <a:t>try:</a:t>
            </a:r>
            <a:r>
              <a:rPr lang="zh-CN" altLang="zh-CN" dirty="0" smtClean="0">
                <a:effectLst/>
              </a:rPr>
              <a:t> </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temperatureHigh</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tagToday.span.string</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except </a:t>
            </a:r>
            <a:r>
              <a:rPr lang="en-US" altLang="zh-CN" sz="1200" kern="1200" dirty="0" err="1" smtClean="0">
                <a:solidFill>
                  <a:schemeClr val="tx1"/>
                </a:solidFill>
                <a:effectLst/>
                <a:latin typeface="+mn-lt"/>
                <a:ea typeface="+mn-ea"/>
                <a:cs typeface="+mn-cs"/>
              </a:rPr>
              <a:t>AttributeError</a:t>
            </a:r>
            <a:r>
              <a:rPr lang="en-US" altLang="zh-CN" sz="1200" kern="1200" dirty="0" smtClean="0">
                <a:solidFill>
                  <a:schemeClr val="tx1"/>
                </a:solidFill>
                <a:effectLst/>
                <a:latin typeface="+mn-lt"/>
                <a:ea typeface="+mn-ea"/>
                <a:cs typeface="+mn-cs"/>
              </a:rPr>
              <a:t> as e:</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获取第二天的最高温度</a:t>
            </a:r>
          </a:p>
          <a:p>
            <a:r>
              <a:rPr lang="en-US" altLang="zh-CN" sz="1200" kern="1200" dirty="0" err="1" smtClean="0">
                <a:solidFill>
                  <a:schemeClr val="tx1"/>
                </a:solidFill>
                <a:effectLst/>
                <a:latin typeface="+mn-lt"/>
                <a:ea typeface="+mn-ea"/>
                <a:cs typeface="+mn-cs"/>
              </a:rPr>
              <a:t>temperatureHigh</a:t>
            </a:r>
            <a:r>
              <a:rPr lang="en-US" altLang="zh-CN" sz="1200" kern="1200" dirty="0" smtClean="0">
                <a:solidFill>
                  <a:schemeClr val="tx1"/>
                </a:solidFill>
                <a:effectLst/>
                <a:latin typeface="+mn-lt"/>
                <a:ea typeface="+mn-ea"/>
                <a:cs typeface="+mn-cs"/>
              </a:rPr>
              <a:t> = \</a:t>
            </a:r>
            <a:r>
              <a:rPr lang="zh-CN" altLang="zh-CN" dirty="0" smtClean="0">
                <a:effectLst/>
              </a:rPr>
              <a:t> </a:t>
            </a:r>
            <a:r>
              <a:rPr lang="en-US" altLang="zh-CN" sz="1200" kern="1200" dirty="0" err="1" smtClean="0">
                <a:solidFill>
                  <a:schemeClr val="tx1"/>
                </a:solidFill>
                <a:effectLst/>
                <a:latin typeface="+mn-lt"/>
                <a:ea typeface="+mn-ea"/>
                <a:cs typeface="+mn-cs"/>
              </a:rPr>
              <a:t>tagToday.find_next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p',class</a:t>
            </a:r>
            <a:r>
              <a:rPr lang="en-US" altLang="zh-CN" sz="1200" kern="1200" dirty="0" smtClean="0">
                <a:solidFill>
                  <a:schemeClr val="tx1"/>
                </a:solidFill>
                <a:effectLst/>
                <a:latin typeface="+mn-lt"/>
                <a:ea typeface="+mn-ea"/>
                <a:cs typeface="+mn-cs"/>
              </a:rPr>
              <a:t>_="tem").</a:t>
            </a:r>
            <a:r>
              <a:rPr lang="en-US" altLang="zh-CN" sz="1200" kern="1200" dirty="0" err="1" smtClean="0">
                <a:solidFill>
                  <a:schemeClr val="tx1"/>
                </a:solidFill>
                <a:effectLst/>
                <a:latin typeface="+mn-lt"/>
                <a:ea typeface="+mn-ea"/>
                <a:cs typeface="+mn-cs"/>
              </a:rPr>
              <a:t>span.string</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temperatureLow</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tagToday.i.string</a:t>
            </a:r>
            <a:r>
              <a:rPr lang="en-US" altLang="zh-CN" sz="1200" kern="1200" dirty="0" smtClean="0">
                <a:solidFill>
                  <a:schemeClr val="tx1"/>
                </a:solidFill>
                <a:effectLst/>
                <a:latin typeface="+mn-lt"/>
                <a:ea typeface="+mn-ea"/>
                <a:cs typeface="+mn-cs"/>
              </a:rPr>
              <a:t>  # </a:t>
            </a:r>
            <a:r>
              <a:rPr lang="zh-CN" altLang="zh-CN" sz="1200" kern="1200" dirty="0" smtClean="0">
                <a:solidFill>
                  <a:schemeClr val="tx1"/>
                </a:solidFill>
                <a:effectLst/>
                <a:latin typeface="+mn-lt"/>
                <a:ea typeface="+mn-ea"/>
                <a:cs typeface="+mn-cs"/>
              </a:rPr>
              <a:t>获取最低温度</a:t>
            </a:r>
          </a:p>
          <a:p>
            <a:r>
              <a:rPr lang="en-US" altLang="zh-CN" sz="1200" kern="1200" dirty="0" smtClean="0">
                <a:solidFill>
                  <a:schemeClr val="tx1"/>
                </a:solidFill>
                <a:effectLst/>
                <a:latin typeface="+mn-lt"/>
                <a:ea typeface="+mn-ea"/>
                <a:cs typeface="+mn-cs"/>
              </a:rPr>
              <a:t>weather = </a:t>
            </a:r>
            <a:r>
              <a:rPr lang="en-US" altLang="zh-CN" sz="1200" kern="1200" dirty="0" err="1" smtClean="0">
                <a:solidFill>
                  <a:schemeClr val="tx1"/>
                </a:solidFill>
                <a:effectLst/>
                <a:latin typeface="+mn-lt"/>
                <a:ea typeface="+mn-ea"/>
                <a:cs typeface="+mn-cs"/>
              </a:rPr>
              <a:t>soup.find</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p',class</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wea</a:t>
            </a:r>
            <a:r>
              <a:rPr lang="en-US" altLang="zh-CN" sz="1200" kern="1200" dirty="0" smtClean="0">
                <a:solidFill>
                  <a:schemeClr val="tx1"/>
                </a:solidFill>
                <a:effectLst/>
                <a:latin typeface="+mn-lt"/>
                <a:ea typeface="+mn-ea"/>
                <a:cs typeface="+mn-cs"/>
              </a:rPr>
              <a:t>").string   # </a:t>
            </a:r>
            <a:r>
              <a:rPr lang="zh-CN" altLang="zh-CN" sz="1200" kern="1200" dirty="0" smtClean="0">
                <a:solidFill>
                  <a:schemeClr val="tx1"/>
                </a:solidFill>
                <a:effectLst/>
                <a:latin typeface="+mn-lt"/>
                <a:ea typeface="+mn-ea"/>
                <a:cs typeface="+mn-cs"/>
              </a:rPr>
              <a:t>获取天气</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print('</a:t>
            </a:r>
            <a:r>
              <a:rPr lang="zh-CN" altLang="zh-CN" sz="1200" kern="1200" dirty="0" smtClean="0">
                <a:solidFill>
                  <a:schemeClr val="tx1"/>
                </a:solidFill>
                <a:effectLst/>
                <a:latin typeface="+mn-lt"/>
                <a:ea typeface="+mn-ea"/>
                <a:cs typeface="+mn-cs"/>
              </a:rPr>
              <a:t>最低温度</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temperatureLow</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print('</a:t>
            </a:r>
            <a:r>
              <a:rPr lang="zh-CN" altLang="zh-CN" sz="1200" kern="1200" dirty="0" smtClean="0">
                <a:solidFill>
                  <a:schemeClr val="tx1"/>
                </a:solidFill>
                <a:effectLst/>
                <a:latin typeface="+mn-lt"/>
                <a:ea typeface="+mn-ea"/>
                <a:cs typeface="+mn-cs"/>
              </a:rPr>
              <a:t>最高温度</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temperatureHigh</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print('</a:t>
            </a:r>
            <a:r>
              <a:rPr lang="zh-CN" altLang="zh-CN" sz="1200" kern="1200" dirty="0" smtClean="0">
                <a:solidFill>
                  <a:schemeClr val="tx1"/>
                </a:solidFill>
                <a:effectLst/>
                <a:latin typeface="+mn-lt"/>
                <a:ea typeface="+mn-ea"/>
                <a:cs typeface="+mn-cs"/>
              </a:rPr>
              <a:t>天气</a:t>
            </a:r>
            <a:r>
              <a:rPr lang="en-US" altLang="zh-CN" sz="1200" kern="1200" dirty="0" smtClean="0">
                <a:solidFill>
                  <a:schemeClr val="tx1"/>
                </a:solidFill>
                <a:effectLst/>
                <a:latin typeface="+mn-lt"/>
                <a:ea typeface="+mn-ea"/>
                <a:cs typeface="+mn-cs"/>
              </a:rPr>
              <a:t>:' + weather)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D483460-0BAE-4B6F-AD27-E3A659BB0C8C}" type="slidenum">
              <a:rPr lang="zh-CN" altLang="en-US" smtClean="0"/>
              <a:t>47</a:t>
            </a:fld>
            <a:endParaRPr lang="zh-CN" altLang="en-US"/>
          </a:p>
        </p:txBody>
      </p:sp>
    </p:spTree>
    <p:extLst>
      <p:ext uri="{BB962C8B-B14F-4D97-AF65-F5344CB8AC3E}">
        <p14:creationId xmlns:p14="http://schemas.microsoft.com/office/powerpoint/2010/main" val="2519457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483460-0BAE-4B6F-AD27-E3A659BB0C8C}" type="slidenum">
              <a:rPr lang="zh-CN" altLang="en-US" smtClean="0"/>
              <a:t>50</a:t>
            </a:fld>
            <a:endParaRPr lang="zh-CN" altLang="en-US"/>
          </a:p>
        </p:txBody>
      </p:sp>
    </p:spTree>
    <p:extLst>
      <p:ext uri="{BB962C8B-B14F-4D97-AF65-F5344CB8AC3E}">
        <p14:creationId xmlns:p14="http://schemas.microsoft.com/office/powerpoint/2010/main" val="2987238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2020/10/10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2020/10/10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2020/10/10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1628801"/>
            <a:ext cx="8424936" cy="1971650"/>
          </a:xfrm>
        </p:spPr>
        <p:txBody>
          <a:bodyPr>
            <a:normAutofit fontScale="90000"/>
          </a:bodyPr>
          <a:lstStyle/>
          <a:p>
            <a:r>
              <a:rPr lang="zh-CN" altLang="en-US" sz="6700" b="1" dirty="0" smtClean="0">
                <a:latin typeface="隶书" panose="02010509060101010101" pitchFamily="49" charset="-122"/>
                <a:ea typeface="隶书" panose="02010509060101010101" pitchFamily="49" charset="-122"/>
              </a:rPr>
              <a:t>第 </a:t>
            </a:r>
            <a:r>
              <a:rPr lang="en-US" altLang="zh-CN" sz="6700" b="1" dirty="0">
                <a:latin typeface="隶书" panose="02010509060101010101" pitchFamily="49" charset="-122"/>
                <a:ea typeface="隶书" panose="02010509060101010101" pitchFamily="49" charset="-122"/>
              </a:rPr>
              <a:t>9 </a:t>
            </a:r>
            <a:r>
              <a:rPr lang="zh-CN" altLang="en-US" sz="6700" b="1" dirty="0" smtClean="0">
                <a:latin typeface="隶书" panose="02010509060101010101" pitchFamily="49" charset="-122"/>
                <a:ea typeface="隶书" panose="02010509060101010101" pitchFamily="49" charset="-122"/>
              </a:rPr>
              <a:t>章 </a:t>
            </a:r>
            <a:r>
              <a:rPr lang="en-US" altLang="zh-CN" sz="6700" b="1" dirty="0" smtClean="0">
                <a:latin typeface="隶书" panose="02010509060101010101" pitchFamily="49" charset="-122"/>
                <a:ea typeface="隶书" panose="02010509060101010101" pitchFamily="49" charset="-122"/>
              </a:rPr>
              <a:t/>
            </a:r>
            <a:br>
              <a:rPr lang="en-US" altLang="zh-CN" sz="6700" b="1" dirty="0" smtClean="0">
                <a:latin typeface="隶书" panose="02010509060101010101" pitchFamily="49" charset="-122"/>
                <a:ea typeface="隶书" panose="02010509060101010101" pitchFamily="49" charset="-122"/>
              </a:rPr>
            </a:br>
            <a:r>
              <a:rPr lang="zh-CN" altLang="en-US" sz="6700" b="1" dirty="0" smtClean="0">
                <a:latin typeface="隶书" panose="02010509060101010101" pitchFamily="49" charset="-122"/>
                <a:ea typeface="隶书" panose="02010509060101010101" pitchFamily="49" charset="-122"/>
              </a:rPr>
              <a:t>网络</a:t>
            </a:r>
            <a:r>
              <a:rPr lang="zh-CN" altLang="en-US" sz="6700" b="1" dirty="0">
                <a:latin typeface="隶书" panose="02010509060101010101" pitchFamily="49" charset="-122"/>
                <a:ea typeface="隶书" panose="02010509060101010101" pitchFamily="49" charset="-122"/>
              </a:rPr>
              <a:t>爬虫实战入门</a:t>
            </a:r>
            <a:r>
              <a:rPr lang="zh-CN" altLang="zh-CN" b="1" dirty="0" smtClean="0"/>
              <a:t/>
            </a:r>
            <a:br>
              <a:rPr lang="zh-CN" altLang="zh-CN" b="1" dirty="0" smtClean="0"/>
            </a:br>
            <a:endParaRPr lang="zh-CN" altLang="en-US" b="1"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480912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579296" cy="6336704"/>
          </a:xfrm>
        </p:spPr>
        <p:txBody>
          <a:bodyPr>
            <a:normAutofit/>
          </a:bodyPr>
          <a:lstStyle/>
          <a:p>
            <a:pPr marL="0" indent="0" algn="ctr">
              <a:buNone/>
            </a:pPr>
            <a:r>
              <a:rPr lang="en-US" altLang="zh-CN" sz="3600" b="1" dirty="0" smtClean="0"/>
              <a:t>9</a:t>
            </a:r>
            <a:r>
              <a:rPr lang="en-US" altLang="zh-CN" sz="3600" b="1" dirty="0"/>
              <a:t>.1.4  </a:t>
            </a:r>
            <a:r>
              <a:rPr lang="zh-CN" altLang="zh-CN" sz="3600" b="1" dirty="0"/>
              <a:t>解析网页的</a:t>
            </a:r>
            <a:r>
              <a:rPr lang="en-US" altLang="zh-CN" sz="3600" b="1" dirty="0" err="1"/>
              <a:t>BeautifulSoup</a:t>
            </a:r>
            <a:r>
              <a:rPr lang="zh-CN" altLang="zh-CN" sz="3600" b="1" dirty="0"/>
              <a:t>模块</a:t>
            </a:r>
            <a:endParaRPr lang="en-US" altLang="zh-CN" sz="3600" b="1" dirty="0" smtClean="0"/>
          </a:p>
          <a:p>
            <a:pPr marL="0" indent="0" latinLnBrk="1">
              <a:buNone/>
            </a:pPr>
            <a:r>
              <a:rPr lang="zh-CN" altLang="zh-CN" sz="2400" dirty="0" smtClean="0"/>
              <a:t>（</a:t>
            </a:r>
            <a:r>
              <a:rPr lang="en-US" altLang="zh-CN" sz="2400" dirty="0" smtClean="0"/>
              <a:t>1</a:t>
            </a:r>
            <a:r>
              <a:rPr lang="zh-CN" altLang="zh-CN" sz="2400" dirty="0"/>
              <a:t>）安装</a:t>
            </a:r>
            <a:r>
              <a:rPr lang="en-US" altLang="zh-CN" sz="2400" dirty="0" err="1"/>
              <a:t>BeautifulSoup</a:t>
            </a:r>
            <a:r>
              <a:rPr lang="zh-CN" altLang="zh-CN" sz="2400" dirty="0"/>
              <a:t>模块</a:t>
            </a:r>
          </a:p>
          <a:p>
            <a:pPr marL="0" indent="0" latinLnBrk="1">
              <a:buNone/>
            </a:pPr>
            <a:r>
              <a:rPr lang="en-US" altLang="zh-CN" sz="2400" dirty="0" err="1"/>
              <a:t>BeautifulSoup</a:t>
            </a:r>
            <a:r>
              <a:rPr lang="zh-CN" altLang="zh-CN" sz="2400" dirty="0"/>
              <a:t>模块不是</a:t>
            </a:r>
            <a:r>
              <a:rPr lang="en-US" altLang="zh-CN" sz="2400" dirty="0" err="1"/>
              <a:t>Pyton</a:t>
            </a:r>
            <a:r>
              <a:rPr lang="zh-CN" altLang="zh-CN" sz="2400" dirty="0"/>
              <a:t>系统自带模块</a:t>
            </a:r>
            <a:r>
              <a:rPr lang="zh-CN" altLang="zh-CN" sz="2400" dirty="0" smtClean="0"/>
              <a:t>，必须</a:t>
            </a:r>
            <a:r>
              <a:rPr lang="zh-CN" altLang="zh-CN" sz="2400" dirty="0"/>
              <a:t>用</a:t>
            </a:r>
            <a:r>
              <a:rPr lang="en-US" altLang="zh-CN" sz="2400" dirty="0"/>
              <a:t>pip</a:t>
            </a:r>
            <a:r>
              <a:rPr lang="zh-CN" altLang="zh-CN" sz="2400" dirty="0" smtClean="0"/>
              <a:t>安装：</a:t>
            </a:r>
            <a:endParaRPr lang="zh-CN" altLang="zh-CN" sz="2400" dirty="0"/>
          </a:p>
          <a:p>
            <a:pPr marL="0" indent="0">
              <a:buNone/>
            </a:pPr>
            <a:r>
              <a:rPr lang="en-US" altLang="zh-CN" sz="2400" dirty="0" smtClean="0"/>
              <a:t>          pip </a:t>
            </a:r>
            <a:r>
              <a:rPr lang="en-US" altLang="zh-CN" sz="2400" dirty="0"/>
              <a:t>install </a:t>
            </a:r>
            <a:r>
              <a:rPr lang="en-US" altLang="zh-CN" sz="2400" dirty="0" err="1"/>
              <a:t>beautifulsoup4</a:t>
            </a: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smtClean="0"/>
          </a:p>
          <a:p>
            <a:pPr marL="0" indent="0">
              <a:buNone/>
            </a:pPr>
            <a:endParaRPr lang="en-US" altLang="zh-CN" sz="2400" dirty="0"/>
          </a:p>
          <a:p>
            <a:pPr marL="0" indent="0">
              <a:buNone/>
            </a:pPr>
            <a:r>
              <a:rPr lang="zh-CN" altLang="zh-CN" sz="2400" dirty="0" smtClean="0"/>
              <a:t>（</a:t>
            </a:r>
            <a:r>
              <a:rPr lang="en-US" altLang="zh-CN" sz="2400" dirty="0"/>
              <a:t>2</a:t>
            </a:r>
            <a:r>
              <a:rPr lang="zh-CN" altLang="zh-CN" sz="2400" dirty="0"/>
              <a:t>）</a:t>
            </a:r>
            <a:r>
              <a:rPr lang="en-US" altLang="zh-CN" sz="2400" dirty="0" err="1"/>
              <a:t>BeautifulSoup</a:t>
            </a:r>
            <a:r>
              <a:rPr lang="zh-CN" altLang="zh-CN" sz="2400" dirty="0"/>
              <a:t>模块的基本元素</a:t>
            </a:r>
          </a:p>
          <a:p>
            <a:pPr marL="0" indent="0">
              <a:buNone/>
            </a:pPr>
            <a:endParaRPr lang="zh-CN" altLang="en-US" sz="24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7160" y="2276872"/>
            <a:ext cx="5273675" cy="188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4869160"/>
            <a:ext cx="7228459"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4645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fontScale="92500" lnSpcReduction="20000"/>
          </a:bodyPr>
          <a:lstStyle/>
          <a:p>
            <a:pPr marL="0" indent="0">
              <a:buNone/>
            </a:pPr>
            <a:r>
              <a:rPr lang="zh-CN" altLang="zh-CN" sz="3000" dirty="0"/>
              <a:t>（</a:t>
            </a:r>
            <a:r>
              <a:rPr lang="en-US" altLang="zh-CN" sz="3000" dirty="0"/>
              <a:t>3</a:t>
            </a:r>
            <a:r>
              <a:rPr lang="zh-CN" altLang="zh-CN" sz="3000" dirty="0"/>
              <a:t>）“标签树”</a:t>
            </a:r>
          </a:p>
          <a:p>
            <a:pPr marL="0" indent="0">
              <a:buNone/>
            </a:pPr>
            <a:r>
              <a:rPr lang="zh-CN" altLang="zh-CN" sz="2400" dirty="0"/>
              <a:t>在解析网页文档的过程中，需要应用</a:t>
            </a:r>
            <a:r>
              <a:rPr lang="en-US" altLang="zh-CN" sz="2400" dirty="0" err="1"/>
              <a:t>BeautifulSoup</a:t>
            </a:r>
            <a:r>
              <a:rPr lang="zh-CN" altLang="zh-CN" sz="2400" dirty="0"/>
              <a:t>模块对</a:t>
            </a:r>
            <a:r>
              <a:rPr lang="en-US" altLang="zh-CN" sz="2400" dirty="0"/>
              <a:t>HTML</a:t>
            </a:r>
            <a:r>
              <a:rPr lang="zh-CN" altLang="zh-CN" sz="2400" dirty="0"/>
              <a:t>内容进行遍历。</a:t>
            </a:r>
          </a:p>
          <a:p>
            <a:pPr marL="0" indent="0">
              <a:buNone/>
            </a:pPr>
            <a:r>
              <a:rPr lang="zh-CN" altLang="zh-CN" sz="2400" dirty="0"/>
              <a:t>设有如下的一个</a:t>
            </a:r>
            <a:r>
              <a:rPr lang="en-US" altLang="zh-CN" sz="2400" dirty="0"/>
              <a:t>HTML</a:t>
            </a:r>
            <a:r>
              <a:rPr lang="zh-CN" altLang="zh-CN" sz="2400" dirty="0"/>
              <a:t>文档：</a:t>
            </a:r>
          </a:p>
          <a:p>
            <a:pPr marL="0" indent="0">
              <a:buNone/>
            </a:pPr>
            <a:r>
              <a:rPr lang="en-US" altLang="zh-CN" sz="2400" dirty="0"/>
              <a:t>&lt;html&gt;</a:t>
            </a:r>
            <a:endParaRPr lang="zh-CN" altLang="zh-CN" sz="2400" dirty="0"/>
          </a:p>
          <a:p>
            <a:pPr marL="0" indent="0">
              <a:buNone/>
            </a:pPr>
            <a:r>
              <a:rPr lang="en-US" altLang="zh-CN" sz="2400" dirty="0"/>
              <a:t>   &lt;head&gt;</a:t>
            </a:r>
            <a:endParaRPr lang="zh-CN" altLang="zh-CN" sz="2400" dirty="0"/>
          </a:p>
          <a:p>
            <a:pPr marL="0" indent="0">
              <a:buNone/>
            </a:pPr>
            <a:r>
              <a:rPr lang="en-US" altLang="zh-CN" sz="2400" dirty="0"/>
              <a:t>     ....</a:t>
            </a:r>
            <a:endParaRPr lang="zh-CN" altLang="zh-CN" sz="2400" dirty="0"/>
          </a:p>
          <a:p>
            <a:pPr marL="0" indent="0">
              <a:buNone/>
            </a:pPr>
            <a:r>
              <a:rPr lang="en-US" altLang="zh-CN" sz="2400" dirty="0"/>
              <a:t>   &lt;/head&gt;</a:t>
            </a:r>
            <a:endParaRPr lang="zh-CN" altLang="zh-CN" sz="2400" dirty="0"/>
          </a:p>
          <a:p>
            <a:pPr marL="0" indent="0">
              <a:buNone/>
            </a:pPr>
            <a:r>
              <a:rPr lang="en-US" altLang="zh-CN" sz="2400" dirty="0"/>
              <a:t>   &lt;body&gt;</a:t>
            </a:r>
            <a:endParaRPr lang="zh-CN" altLang="zh-CN" sz="2400" dirty="0"/>
          </a:p>
          <a:p>
            <a:pPr marL="0" indent="0">
              <a:buNone/>
            </a:pPr>
            <a:r>
              <a:rPr lang="en-US" altLang="zh-CN" sz="2400" dirty="0"/>
              <a:t>     &lt;p class="title"&gt; The demo Python Project.&lt;/p&gt;</a:t>
            </a:r>
            <a:endParaRPr lang="zh-CN" altLang="zh-CN" sz="2400" dirty="0"/>
          </a:p>
          <a:p>
            <a:pPr marL="0" indent="0">
              <a:buNone/>
            </a:pPr>
            <a:r>
              <a:rPr lang="en-US" altLang="zh-CN" sz="2400" dirty="0"/>
              <a:t>     &lt;p class="course"&gt; Python is a programming language.</a:t>
            </a:r>
            <a:endParaRPr lang="zh-CN" altLang="zh-CN" sz="2400" dirty="0"/>
          </a:p>
          <a:p>
            <a:pPr marL="0" indent="0">
              <a:buNone/>
            </a:pPr>
            <a:r>
              <a:rPr lang="en-US" altLang="zh-CN" sz="2400" dirty="0"/>
              <a:t>         &lt;a </a:t>
            </a:r>
            <a:r>
              <a:rPr lang="en-US" altLang="zh-CN" sz="2400" dirty="0" err="1"/>
              <a:t>href</a:t>
            </a:r>
            <a:r>
              <a:rPr lang="en-US" altLang="zh-CN" sz="2400" dirty="0"/>
              <a:t>="http://</a:t>
            </a:r>
            <a:r>
              <a:rPr lang="en-US" altLang="zh-CN" sz="2400" dirty="0" err="1"/>
              <a:t>www.icourse163.com</a:t>
            </a:r>
            <a:r>
              <a:rPr lang="en-US" altLang="zh-CN" sz="2400" dirty="0"/>
              <a:t>"&gt; Basic Python &lt;/a&gt;</a:t>
            </a:r>
            <a:endParaRPr lang="zh-CN" altLang="zh-CN" sz="2400" dirty="0"/>
          </a:p>
          <a:p>
            <a:pPr marL="0" indent="0">
              <a:buNone/>
            </a:pPr>
            <a:r>
              <a:rPr lang="en-US" altLang="zh-CN" sz="2400" dirty="0"/>
              <a:t>	 &lt;a </a:t>
            </a:r>
            <a:r>
              <a:rPr lang="en-US" altLang="zh-CN" sz="2400" dirty="0" err="1"/>
              <a:t>href</a:t>
            </a:r>
            <a:r>
              <a:rPr lang="en-US" altLang="zh-CN" sz="2400" dirty="0"/>
              <a:t>="http:..</a:t>
            </a:r>
            <a:r>
              <a:rPr lang="en-US" altLang="zh-CN" sz="2400" dirty="0" err="1"/>
              <a:t>www.python.org</a:t>
            </a:r>
            <a:r>
              <a:rPr lang="en-US" altLang="zh-CN" sz="2400" dirty="0"/>
              <a:t>"&gt; Advanced Python &lt;/a&gt;</a:t>
            </a:r>
            <a:endParaRPr lang="zh-CN" altLang="zh-CN" sz="2400" dirty="0"/>
          </a:p>
          <a:p>
            <a:pPr marL="0" indent="0">
              <a:buNone/>
            </a:pPr>
            <a:r>
              <a:rPr lang="en-US" altLang="zh-CN" sz="2400" dirty="0"/>
              <a:t>      &lt;/p&gt;</a:t>
            </a:r>
            <a:endParaRPr lang="zh-CN" altLang="zh-CN" sz="2400" dirty="0"/>
          </a:p>
          <a:p>
            <a:pPr marL="0" indent="0">
              <a:buNone/>
            </a:pPr>
            <a:r>
              <a:rPr lang="en-US" altLang="zh-CN" sz="2400" dirty="0"/>
              <a:t>    &lt;/body&gt;</a:t>
            </a:r>
            <a:endParaRPr lang="zh-CN" altLang="zh-CN" sz="2400" dirty="0"/>
          </a:p>
          <a:p>
            <a:pPr marL="0" indent="0">
              <a:buNone/>
            </a:pPr>
            <a:r>
              <a:rPr lang="en-US" altLang="zh-CN" sz="2400" dirty="0"/>
              <a:t>&lt;/html&gt;</a:t>
            </a:r>
            <a:endParaRPr lang="zh-CN" altLang="zh-CN" sz="2400" dirty="0"/>
          </a:p>
          <a:p>
            <a:endParaRPr lang="zh-CN" altLang="en-US" sz="2400"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4982230"/>
            <a:ext cx="4104456" cy="183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5340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60648"/>
            <a:ext cx="8229600" cy="6408712"/>
          </a:xfrm>
        </p:spPr>
        <p:txBody>
          <a:bodyPr>
            <a:normAutofit/>
          </a:bodyPr>
          <a:lstStyle/>
          <a:p>
            <a:pPr marL="0" indent="0">
              <a:buNone/>
            </a:pPr>
            <a:r>
              <a:rPr lang="zh-CN" altLang="zh-CN" sz="2400" dirty="0"/>
              <a:t>（</a:t>
            </a:r>
            <a:r>
              <a:rPr lang="en-US" altLang="zh-CN" sz="2400" dirty="0"/>
              <a:t>4</a:t>
            </a:r>
            <a:r>
              <a:rPr lang="zh-CN" altLang="zh-CN" sz="2400" dirty="0"/>
              <a:t>）</a:t>
            </a:r>
            <a:r>
              <a:rPr lang="en-US" altLang="zh-CN" sz="2400" dirty="0" err="1"/>
              <a:t>BeautifulSoup</a:t>
            </a:r>
            <a:r>
              <a:rPr lang="zh-CN" altLang="zh-CN" sz="2400" dirty="0"/>
              <a:t>模块对象“标签树”的上行遍历属性</a:t>
            </a:r>
          </a:p>
          <a:p>
            <a:endParaRPr lang="en-US" altLang="zh-CN" sz="2400" dirty="0" smtClean="0"/>
          </a:p>
          <a:p>
            <a:endParaRPr lang="en-US" altLang="zh-CN" sz="2400" dirty="0"/>
          </a:p>
          <a:p>
            <a:endParaRPr lang="en-US" altLang="zh-CN" sz="2400" dirty="0" smtClean="0"/>
          </a:p>
          <a:p>
            <a:pPr marL="0" indent="0">
              <a:buNone/>
            </a:pPr>
            <a:r>
              <a:rPr lang="zh-CN" altLang="zh-CN" sz="2400" dirty="0"/>
              <a:t>（</a:t>
            </a:r>
            <a:r>
              <a:rPr lang="en-US" altLang="zh-CN" sz="2400" dirty="0"/>
              <a:t>5</a:t>
            </a:r>
            <a:r>
              <a:rPr lang="zh-CN" altLang="zh-CN" sz="2400" dirty="0"/>
              <a:t>）</a:t>
            </a:r>
            <a:r>
              <a:rPr lang="en-US" altLang="zh-CN" sz="2400" dirty="0" err="1"/>
              <a:t>BeautifulSoup</a:t>
            </a:r>
            <a:r>
              <a:rPr lang="zh-CN" altLang="zh-CN" sz="2400" dirty="0"/>
              <a:t>模块对象“标签树”的下行遍历属性</a:t>
            </a:r>
          </a:p>
          <a:p>
            <a:endParaRPr lang="en-US" altLang="zh-CN" sz="2400" dirty="0"/>
          </a:p>
          <a:p>
            <a:endParaRPr lang="en-US" altLang="zh-CN" sz="2400" dirty="0" smtClean="0"/>
          </a:p>
          <a:p>
            <a:endParaRPr lang="en-US" altLang="zh-CN" sz="2400" dirty="0"/>
          </a:p>
          <a:p>
            <a:endParaRPr lang="en-US" altLang="zh-CN" sz="2400" dirty="0" smtClean="0"/>
          </a:p>
          <a:p>
            <a:pPr marL="0" indent="0">
              <a:buNone/>
            </a:pPr>
            <a:r>
              <a:rPr lang="zh-CN" altLang="zh-CN" sz="2400" dirty="0"/>
              <a:t>（</a:t>
            </a:r>
            <a:r>
              <a:rPr lang="en-US" altLang="zh-CN" sz="2400" dirty="0"/>
              <a:t>6</a:t>
            </a:r>
            <a:r>
              <a:rPr lang="zh-CN" altLang="zh-CN" sz="2400" dirty="0"/>
              <a:t>）</a:t>
            </a:r>
            <a:r>
              <a:rPr lang="en-US" altLang="zh-CN" sz="2400" dirty="0" err="1"/>
              <a:t>BeautifulSoup</a:t>
            </a:r>
            <a:r>
              <a:rPr lang="zh-CN" altLang="zh-CN" sz="2400" dirty="0"/>
              <a:t>模块对象的信息提取方法</a:t>
            </a:r>
          </a:p>
          <a:p>
            <a:endParaRPr lang="en-US" altLang="zh-CN" sz="2400" dirty="0"/>
          </a:p>
          <a:p>
            <a:endParaRPr lang="en-US" altLang="zh-CN" sz="2400" dirty="0" smtClean="0"/>
          </a:p>
          <a:p>
            <a:endParaRPr lang="en-US" altLang="zh-CN" sz="2400" dirty="0"/>
          </a:p>
          <a:p>
            <a:endParaRPr lang="zh-CN" altLang="en-US" sz="24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3" y="836712"/>
            <a:ext cx="6687551"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492896"/>
            <a:ext cx="6476792"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4725144"/>
            <a:ext cx="7082150"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27975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332656"/>
            <a:ext cx="8424936" cy="5793507"/>
          </a:xfrm>
        </p:spPr>
        <p:txBody>
          <a:bodyPr>
            <a:normAutofit fontScale="92500"/>
          </a:bodyPr>
          <a:lstStyle/>
          <a:p>
            <a:pPr marL="0" indent="0">
              <a:buNone/>
            </a:pPr>
            <a:r>
              <a:rPr lang="zh-CN" altLang="zh-CN" sz="2800" dirty="0"/>
              <a:t>【</a:t>
            </a:r>
            <a:r>
              <a:rPr lang="zh-CN" altLang="zh-CN" sz="2800" dirty="0" smtClean="0"/>
              <a:t>例</a:t>
            </a:r>
            <a:r>
              <a:rPr lang="en-US" altLang="zh-CN" sz="2800" dirty="0" smtClean="0"/>
              <a:t>9-3</a:t>
            </a:r>
            <a:r>
              <a:rPr lang="zh-CN" altLang="zh-CN" sz="2800" dirty="0" smtClean="0"/>
              <a:t>】</a:t>
            </a:r>
            <a:r>
              <a:rPr lang="zh-CN" altLang="zh-CN" sz="2800" dirty="0"/>
              <a:t>爬取最新</a:t>
            </a:r>
            <a:r>
              <a:rPr lang="zh-CN" altLang="zh-CN" sz="2800" dirty="0" smtClean="0"/>
              <a:t>电影</a:t>
            </a:r>
            <a:r>
              <a:rPr lang="zh-CN" altLang="zh-CN" sz="2800" dirty="0"/>
              <a:t>的影评信息</a:t>
            </a:r>
            <a:r>
              <a:rPr lang="zh-CN" altLang="zh-CN" sz="2800" dirty="0" smtClean="0"/>
              <a:t>。</a:t>
            </a:r>
            <a:endParaRPr lang="en-US" altLang="zh-CN" sz="2800" dirty="0" smtClean="0"/>
          </a:p>
          <a:p>
            <a:pPr marL="400050" lvl="1" indent="0">
              <a:buNone/>
            </a:pPr>
            <a:r>
              <a:rPr lang="zh-CN" altLang="zh-CN" sz="2400" dirty="0"/>
              <a:t>爬取网站信息的主要步骤如下：</a:t>
            </a:r>
          </a:p>
          <a:p>
            <a:pPr marL="400050" lvl="1" indent="0">
              <a:buNone/>
            </a:pPr>
            <a:r>
              <a:rPr lang="zh-CN" altLang="zh-CN" sz="2400" dirty="0"/>
              <a:t>（</a:t>
            </a:r>
            <a:r>
              <a:rPr lang="en-US" altLang="zh-CN" sz="2400" dirty="0"/>
              <a:t>1</a:t>
            </a:r>
            <a:r>
              <a:rPr lang="zh-CN" altLang="zh-CN" sz="2400" dirty="0"/>
              <a:t>）获取网站页面的</a:t>
            </a:r>
            <a:r>
              <a:rPr lang="en-US" altLang="zh-CN" sz="2400" dirty="0"/>
              <a:t>HTML</a:t>
            </a:r>
            <a:r>
              <a:rPr lang="zh-CN" altLang="zh-CN" sz="2400" dirty="0"/>
              <a:t>代码；</a:t>
            </a:r>
          </a:p>
          <a:p>
            <a:pPr marL="400050" lvl="1" indent="0">
              <a:buNone/>
            </a:pPr>
            <a:r>
              <a:rPr lang="zh-CN" altLang="zh-CN" sz="2400" dirty="0"/>
              <a:t>（</a:t>
            </a:r>
            <a:r>
              <a:rPr lang="en-US" altLang="zh-CN" sz="2400" dirty="0"/>
              <a:t>2</a:t>
            </a:r>
            <a:r>
              <a:rPr lang="zh-CN" altLang="zh-CN" sz="2400" dirty="0"/>
              <a:t>）处理页面，提取相关信息；</a:t>
            </a:r>
          </a:p>
          <a:p>
            <a:pPr marL="400050" lvl="1" indent="0">
              <a:buNone/>
            </a:pPr>
            <a:r>
              <a:rPr lang="zh-CN" altLang="zh-CN" sz="2400" dirty="0"/>
              <a:t>（</a:t>
            </a:r>
            <a:r>
              <a:rPr lang="en-US" altLang="zh-CN" sz="2400" dirty="0"/>
              <a:t>3</a:t>
            </a:r>
            <a:r>
              <a:rPr lang="zh-CN" altLang="zh-CN" sz="2400" dirty="0"/>
              <a:t>）解析数据，输出结果。</a:t>
            </a:r>
          </a:p>
          <a:p>
            <a:pPr marL="0" indent="0">
              <a:buNone/>
            </a:pPr>
            <a:endParaRPr lang="en-US" altLang="zh-CN" sz="2400" dirty="0"/>
          </a:p>
          <a:p>
            <a:pPr marL="0" indent="0">
              <a:buNone/>
            </a:pPr>
            <a:r>
              <a:rPr lang="zh-CN" altLang="en-US" sz="2400" dirty="0"/>
              <a:t>（</a:t>
            </a:r>
            <a:r>
              <a:rPr lang="en-US" altLang="zh-CN" sz="2400" dirty="0"/>
              <a:t>1</a:t>
            </a:r>
            <a:r>
              <a:rPr lang="zh-CN" altLang="en-US" sz="2400" dirty="0"/>
              <a:t>） 获取网站页面的</a:t>
            </a:r>
            <a:r>
              <a:rPr lang="en-US" altLang="zh-CN" sz="2400" dirty="0"/>
              <a:t>HTML</a:t>
            </a:r>
            <a:r>
              <a:rPr lang="zh-CN" altLang="en-US" sz="2400" dirty="0"/>
              <a:t>代码  </a:t>
            </a:r>
            <a:r>
              <a:rPr lang="en-US" altLang="zh-CN" sz="2400" dirty="0" smtClean="0"/>
              <a:t> </a:t>
            </a:r>
            <a:endParaRPr lang="en-US" altLang="zh-CN" sz="2400" dirty="0"/>
          </a:p>
          <a:p>
            <a:pPr marL="0" indent="0">
              <a:buNone/>
            </a:pPr>
            <a:r>
              <a:rPr lang="en-US" altLang="zh-CN" sz="2400" dirty="0"/>
              <a:t>    </a:t>
            </a:r>
            <a:r>
              <a:rPr lang="zh-CN" altLang="en-US" sz="2400" dirty="0"/>
              <a:t>下面代码段可以获取到网站页面的数据。</a:t>
            </a:r>
          </a:p>
          <a:p>
            <a:pPr marL="0" indent="0">
              <a:buNone/>
            </a:pPr>
            <a:r>
              <a:rPr lang="en-US" altLang="zh-CN" sz="2200" dirty="0"/>
              <a:t>from </a:t>
            </a:r>
            <a:r>
              <a:rPr lang="en-US" altLang="zh-CN" sz="2200" dirty="0" err="1"/>
              <a:t>urllib</a:t>
            </a:r>
            <a:r>
              <a:rPr lang="en-US" altLang="zh-CN" sz="2200" dirty="0"/>
              <a:t> import request</a:t>
            </a:r>
          </a:p>
          <a:p>
            <a:pPr marL="0" indent="0">
              <a:buNone/>
            </a:pPr>
            <a:r>
              <a:rPr lang="en-US" altLang="zh-CN" sz="2200" dirty="0" err="1"/>
              <a:t>resp</a:t>
            </a:r>
            <a:r>
              <a:rPr lang="en-US" altLang="zh-CN" sz="2200" dirty="0"/>
              <a:t> = </a:t>
            </a:r>
            <a:r>
              <a:rPr lang="en-US" altLang="zh-CN" sz="2200" dirty="0" err="1"/>
              <a:t>request.urlopen</a:t>
            </a:r>
            <a:r>
              <a:rPr lang="en-US" altLang="zh-CN" sz="2200" dirty="0"/>
              <a:t>('https</a:t>
            </a:r>
            <a:r>
              <a:rPr lang="en-US" altLang="zh-CN" sz="2200" dirty="0" smtClean="0"/>
              <a:t>://</a:t>
            </a:r>
            <a:r>
              <a:rPr lang="en-US" altLang="zh-CN" sz="2200" dirty="0"/>
              <a:t> </a:t>
            </a:r>
            <a:r>
              <a:rPr lang="en-US" altLang="zh-CN" sz="2200" dirty="0" err="1"/>
              <a:t>movie.douban.com</a:t>
            </a:r>
            <a:r>
              <a:rPr lang="en-US" altLang="zh-CN" sz="2200" dirty="0"/>
              <a:t>/</a:t>
            </a:r>
            <a:r>
              <a:rPr lang="en-US" altLang="zh-CN" sz="2200" dirty="0" err="1"/>
              <a:t>nowplaying</a:t>
            </a:r>
            <a:r>
              <a:rPr lang="en-US" altLang="zh-CN" sz="2200" dirty="0"/>
              <a:t>/</a:t>
            </a:r>
            <a:r>
              <a:rPr lang="en-US" altLang="zh-CN" sz="2200" dirty="0" err="1"/>
              <a:t>hangzhou</a:t>
            </a:r>
            <a:r>
              <a:rPr lang="en-US" altLang="zh-CN" sz="2200" dirty="0"/>
              <a:t> </a:t>
            </a:r>
            <a:r>
              <a:rPr lang="en-US" altLang="zh-CN" sz="2200" dirty="0" smtClean="0"/>
              <a:t>/')</a:t>
            </a:r>
            <a:endParaRPr lang="en-US" altLang="zh-CN" sz="2200" dirty="0"/>
          </a:p>
          <a:p>
            <a:pPr marL="0" indent="0">
              <a:buNone/>
            </a:pPr>
            <a:r>
              <a:rPr lang="en-US" altLang="zh-CN" sz="2200" dirty="0" err="1"/>
              <a:t>html_data</a:t>
            </a:r>
            <a:r>
              <a:rPr lang="en-US" altLang="zh-CN" sz="2200" dirty="0"/>
              <a:t> = </a:t>
            </a:r>
            <a:r>
              <a:rPr lang="en-US" altLang="zh-CN" sz="2200" dirty="0" err="1"/>
              <a:t>resp.read</a:t>
            </a:r>
            <a:r>
              <a:rPr lang="en-US" altLang="zh-CN" sz="2200" dirty="0"/>
              <a:t>().decode('</a:t>
            </a:r>
            <a:r>
              <a:rPr lang="en-US" altLang="zh-CN" sz="2200" dirty="0" err="1"/>
              <a:t>utf</a:t>
            </a:r>
            <a:r>
              <a:rPr lang="en-US" altLang="zh-CN" sz="2200" dirty="0"/>
              <a:t>-8')</a:t>
            </a:r>
          </a:p>
          <a:p>
            <a:pPr marL="0" indent="0">
              <a:buNone/>
            </a:pPr>
            <a:endParaRPr lang="en-US" altLang="zh-CN" sz="2400" dirty="0"/>
          </a:p>
          <a:p>
            <a:pPr marL="0" indent="0">
              <a:buNone/>
            </a:pPr>
            <a:r>
              <a:rPr lang="zh-CN" altLang="en-US" sz="2400" dirty="0"/>
              <a:t>其中，网址</a:t>
            </a:r>
            <a:r>
              <a:rPr lang="en-US" altLang="zh-CN" sz="2400" dirty="0"/>
              <a:t>https:// </a:t>
            </a:r>
            <a:r>
              <a:rPr lang="en-US" altLang="zh-CN" sz="2400" dirty="0" err="1"/>
              <a:t>movie.douban.com</a:t>
            </a:r>
            <a:r>
              <a:rPr lang="en-US" altLang="zh-CN" sz="2400" dirty="0"/>
              <a:t>/</a:t>
            </a:r>
            <a:r>
              <a:rPr lang="en-US" altLang="zh-CN" sz="2400" dirty="0" err="1"/>
              <a:t>nowplaying</a:t>
            </a:r>
            <a:r>
              <a:rPr lang="en-US" altLang="zh-CN" sz="2400" dirty="0"/>
              <a:t>/</a:t>
            </a:r>
            <a:r>
              <a:rPr lang="en-US" altLang="zh-CN" sz="2400" dirty="0" err="1"/>
              <a:t>hangzhou</a:t>
            </a:r>
            <a:r>
              <a:rPr lang="zh-CN" altLang="en-US" sz="2400" dirty="0" smtClean="0"/>
              <a:t>是</a:t>
            </a:r>
            <a:r>
              <a:rPr lang="zh-CN" altLang="en-US" sz="2400" dirty="0"/>
              <a:t>一个推介最新上映的电影网站页面。</a:t>
            </a:r>
          </a:p>
          <a:p>
            <a:pPr marL="0" indent="0">
              <a:buNone/>
            </a:pPr>
            <a:endParaRPr lang="en-US" altLang="zh-CN" sz="2400" dirty="0" smtClean="0"/>
          </a:p>
          <a:p>
            <a:pPr marL="0" indent="0">
              <a:buNone/>
            </a:pPr>
            <a:endParaRPr lang="zh-CN" altLang="en-US" sz="2400" dirty="0"/>
          </a:p>
        </p:txBody>
      </p:sp>
    </p:spTree>
    <p:extLst>
      <p:ext uri="{BB962C8B-B14F-4D97-AF65-F5344CB8AC3E}">
        <p14:creationId xmlns:p14="http://schemas.microsoft.com/office/powerpoint/2010/main" val="30414298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5865515"/>
          </a:xfrm>
        </p:spPr>
        <p:txBody>
          <a:bodyPr>
            <a:normAutofit/>
          </a:bodyPr>
          <a:lstStyle/>
          <a:p>
            <a:pPr marL="0" indent="0">
              <a:buNone/>
            </a:pPr>
            <a:r>
              <a:rPr lang="zh-CN" altLang="zh-CN" sz="2400" dirty="0"/>
              <a:t>若在代码段后面添加语句：</a:t>
            </a:r>
          </a:p>
          <a:p>
            <a:pPr marL="0" indent="0">
              <a:buNone/>
            </a:pPr>
            <a:r>
              <a:rPr lang="en-US" altLang="zh-CN" sz="2400" dirty="0" smtClean="0"/>
              <a:t>        print(</a:t>
            </a:r>
            <a:r>
              <a:rPr lang="en-US" altLang="zh-CN" sz="2400" dirty="0" err="1" smtClean="0"/>
              <a:t>html_data</a:t>
            </a:r>
            <a:r>
              <a:rPr lang="en-US" altLang="zh-CN" sz="2400" dirty="0"/>
              <a:t>)</a:t>
            </a:r>
            <a:endParaRPr lang="zh-CN" altLang="zh-CN" sz="2400" dirty="0"/>
          </a:p>
          <a:p>
            <a:pPr marL="0" indent="0">
              <a:buNone/>
            </a:pPr>
            <a:r>
              <a:rPr lang="zh-CN" altLang="zh-CN" sz="2400" dirty="0"/>
              <a:t>则可以显示电影网站页面的</a:t>
            </a:r>
            <a:r>
              <a:rPr lang="en-US" altLang="zh-CN" sz="2400" dirty="0"/>
              <a:t>HTML</a:t>
            </a:r>
            <a:r>
              <a:rPr lang="zh-CN" altLang="zh-CN" sz="2400" dirty="0"/>
              <a:t>代码，如</a:t>
            </a:r>
            <a:r>
              <a:rPr lang="zh-CN" altLang="zh-CN" sz="2400" dirty="0" smtClean="0"/>
              <a:t>图</a:t>
            </a:r>
            <a:r>
              <a:rPr lang="en-US" altLang="zh-CN" sz="2400" dirty="0" smtClean="0"/>
              <a:t> </a:t>
            </a:r>
            <a:r>
              <a:rPr lang="zh-CN" altLang="zh-CN" sz="2400" dirty="0"/>
              <a:t>所示。</a:t>
            </a:r>
          </a:p>
          <a:p>
            <a:endParaRPr lang="zh-CN" altLang="en-US" sz="2400"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60" y="2060848"/>
            <a:ext cx="8039596"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57980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44214"/>
            <a:ext cx="8229600" cy="5649491"/>
          </a:xfrm>
        </p:spPr>
        <p:txBody>
          <a:bodyPr>
            <a:normAutofit/>
          </a:bodyPr>
          <a:lstStyle/>
          <a:p>
            <a:pPr marL="0" indent="0">
              <a:buNone/>
            </a:pPr>
            <a:r>
              <a:rPr lang="zh-CN" altLang="en-US" sz="2400" dirty="0"/>
              <a:t>（</a:t>
            </a:r>
            <a:r>
              <a:rPr lang="en-US" altLang="zh-CN" sz="2400" dirty="0"/>
              <a:t>2</a:t>
            </a:r>
            <a:r>
              <a:rPr lang="zh-CN" altLang="en-US" sz="2400" dirty="0"/>
              <a:t>）对得到的</a:t>
            </a:r>
            <a:r>
              <a:rPr lang="en-US" altLang="zh-CN" sz="2400" dirty="0"/>
              <a:t>HTML</a:t>
            </a:r>
            <a:r>
              <a:rPr lang="zh-CN" altLang="en-US" sz="2400" dirty="0"/>
              <a:t>代码进行解析，提取需要的数据</a:t>
            </a:r>
          </a:p>
          <a:p>
            <a:pPr marL="0" indent="0">
              <a:buNone/>
            </a:pPr>
            <a:r>
              <a:rPr lang="zh-CN" altLang="en-US" sz="2400" dirty="0"/>
              <a:t>在</a:t>
            </a:r>
            <a:r>
              <a:rPr lang="en-US" altLang="zh-CN" sz="2400" dirty="0"/>
              <a:t>python</a:t>
            </a:r>
            <a:r>
              <a:rPr lang="zh-CN" altLang="en-US" sz="2400" dirty="0"/>
              <a:t>中使用</a:t>
            </a:r>
            <a:r>
              <a:rPr lang="en-US" altLang="zh-CN" sz="2400" dirty="0" err="1"/>
              <a:t>BeautifulSoup</a:t>
            </a:r>
            <a:r>
              <a:rPr lang="zh-CN" altLang="en-US" sz="2400" dirty="0"/>
              <a:t>库进行</a:t>
            </a:r>
            <a:r>
              <a:rPr lang="en-US" altLang="zh-CN" sz="2400" dirty="0"/>
              <a:t>HTML</a:t>
            </a:r>
            <a:r>
              <a:rPr lang="zh-CN" altLang="en-US" sz="2400" dirty="0"/>
              <a:t>代码的解析。</a:t>
            </a:r>
            <a:r>
              <a:rPr lang="en-US" altLang="zh-CN" sz="2400" dirty="0" err="1"/>
              <a:t>BeautifulSoup</a:t>
            </a:r>
            <a:r>
              <a:rPr lang="zh-CN" altLang="en-US" sz="2400" dirty="0"/>
              <a:t>使用的格式如下：</a:t>
            </a:r>
          </a:p>
          <a:p>
            <a:pPr marL="0" indent="0">
              <a:buNone/>
            </a:pPr>
            <a:r>
              <a:rPr lang="zh-CN" altLang="en-US" sz="2400" dirty="0" smtClean="0"/>
              <a:t>        </a:t>
            </a:r>
            <a:r>
              <a:rPr lang="en-US" altLang="zh-CN" sz="2400" dirty="0" err="1"/>
              <a:t>BeautifulSoup</a:t>
            </a:r>
            <a:r>
              <a:rPr lang="en-US" altLang="zh-CN" sz="2400" dirty="0"/>
              <a:t>(html</a:t>
            </a:r>
            <a:r>
              <a:rPr lang="en-US" altLang="zh-CN" sz="2400" dirty="0" smtClean="0"/>
              <a:t>,  </a:t>
            </a:r>
            <a:r>
              <a:rPr lang="en-US" altLang="zh-CN" sz="2400" dirty="0"/>
              <a:t>"</a:t>
            </a:r>
            <a:r>
              <a:rPr lang="en-US" altLang="zh-CN" sz="2400" dirty="0" err="1"/>
              <a:t>html.parser</a:t>
            </a:r>
            <a:r>
              <a:rPr lang="en-US" altLang="zh-CN" sz="2400" dirty="0"/>
              <a:t>")</a:t>
            </a:r>
          </a:p>
          <a:p>
            <a:pPr marL="0" indent="0">
              <a:buNone/>
            </a:pPr>
            <a:r>
              <a:rPr lang="zh-CN" altLang="en-US" sz="2400" dirty="0" smtClean="0"/>
              <a:t>其中</a:t>
            </a:r>
            <a:r>
              <a:rPr lang="zh-CN" altLang="en-US" sz="2400" dirty="0"/>
              <a:t>，第一个参数为需要提取数据的</a:t>
            </a:r>
            <a:r>
              <a:rPr lang="en-US" altLang="zh-CN" sz="2400" dirty="0"/>
              <a:t>html</a:t>
            </a:r>
            <a:r>
              <a:rPr lang="zh-CN" altLang="en-US" sz="2400" dirty="0"/>
              <a:t>，第二个参数是指定解析器，然后使用</a:t>
            </a:r>
            <a:r>
              <a:rPr lang="en-US" altLang="zh-CN" sz="2400" dirty="0" err="1"/>
              <a:t>find_all</a:t>
            </a:r>
            <a:r>
              <a:rPr lang="en-US" altLang="zh-CN" sz="2400" dirty="0"/>
              <a:t>()</a:t>
            </a:r>
            <a:r>
              <a:rPr lang="zh-CN" altLang="en-US" sz="2400" dirty="0"/>
              <a:t>读取</a:t>
            </a:r>
            <a:r>
              <a:rPr lang="en-US" altLang="zh-CN" sz="2400" dirty="0"/>
              <a:t>html</a:t>
            </a:r>
            <a:r>
              <a:rPr lang="zh-CN" altLang="en-US" sz="2400" dirty="0"/>
              <a:t>标签中的内容。</a:t>
            </a:r>
          </a:p>
          <a:p>
            <a:endParaRPr lang="zh-CN" altLang="en-US" sz="2400"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926580"/>
            <a:ext cx="4597441" cy="389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141134" y="6093296"/>
            <a:ext cx="3007555" cy="369332"/>
          </a:xfrm>
          <a:prstGeom prst="rect">
            <a:avLst/>
          </a:prstGeom>
        </p:spPr>
        <p:txBody>
          <a:bodyPr wrap="none">
            <a:spAutoFit/>
          </a:bodyPr>
          <a:lstStyle/>
          <a:p>
            <a:r>
              <a:rPr lang="zh-CN" altLang="en-US" dirty="0"/>
              <a:t>图</a:t>
            </a:r>
            <a:r>
              <a:rPr lang="en-US" altLang="zh-CN" dirty="0"/>
              <a:t>8.12  </a:t>
            </a:r>
            <a:r>
              <a:rPr lang="zh-CN" altLang="en-US" dirty="0"/>
              <a:t>可看抓取的页面代码</a:t>
            </a:r>
          </a:p>
        </p:txBody>
      </p:sp>
    </p:spTree>
    <p:extLst>
      <p:ext uri="{BB962C8B-B14F-4D97-AF65-F5344CB8AC3E}">
        <p14:creationId xmlns:p14="http://schemas.microsoft.com/office/powerpoint/2010/main" val="3552614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5865515"/>
          </a:xfrm>
        </p:spPr>
        <p:txBody>
          <a:bodyPr>
            <a:normAutofit/>
          </a:bodyPr>
          <a:lstStyle/>
          <a:p>
            <a:pPr marL="0" indent="0">
              <a:buNone/>
            </a:pPr>
            <a:r>
              <a:rPr lang="zh-CN" altLang="zh-CN" sz="2000" dirty="0"/>
              <a:t>从图</a:t>
            </a:r>
            <a:r>
              <a:rPr lang="en-US" altLang="zh-CN" sz="2000" dirty="0"/>
              <a:t>8-12</a:t>
            </a:r>
            <a:r>
              <a:rPr lang="zh-CN" altLang="zh-CN" sz="2000" dirty="0"/>
              <a:t>中可以看到，影片《战狼</a:t>
            </a:r>
            <a:r>
              <a:rPr lang="en-US" altLang="zh-CN" sz="2000" dirty="0"/>
              <a:t>2</a:t>
            </a:r>
            <a:r>
              <a:rPr lang="zh-CN" altLang="zh-CN" sz="2000" dirty="0"/>
              <a:t>》的电影名称、评分、主演等信息都存放在</a:t>
            </a:r>
            <a:r>
              <a:rPr lang="en-US" altLang="zh-CN" sz="2000" dirty="0"/>
              <a:t>&lt;li class = ”list-item”&gt;</a:t>
            </a:r>
            <a:r>
              <a:rPr lang="zh-CN" altLang="zh-CN" sz="2000" dirty="0"/>
              <a:t>标签中，而</a:t>
            </a:r>
            <a:r>
              <a:rPr lang="en-US" altLang="zh-CN" sz="2000" dirty="0"/>
              <a:t>&lt;li&gt;</a:t>
            </a:r>
            <a:r>
              <a:rPr lang="zh-CN" altLang="zh-CN" sz="2000" dirty="0"/>
              <a:t>标签又存放在</a:t>
            </a:r>
            <a:r>
              <a:rPr lang="en-US" altLang="zh-CN" sz="2000" dirty="0"/>
              <a:t>&lt;div id=</a:t>
            </a:r>
            <a:r>
              <a:rPr lang="zh-CN" altLang="zh-CN" sz="2000" dirty="0"/>
              <a:t>“</a:t>
            </a:r>
            <a:r>
              <a:rPr lang="en-US" altLang="zh-CN" sz="2000" dirty="0" err="1"/>
              <a:t>nowplaying</a:t>
            </a:r>
            <a:r>
              <a:rPr lang="zh-CN" altLang="zh-CN" sz="2000" dirty="0"/>
              <a:t>”</a:t>
            </a:r>
            <a:r>
              <a:rPr lang="en-US" altLang="zh-CN" sz="2000" dirty="0"/>
              <a:t>&gt;</a:t>
            </a:r>
            <a:r>
              <a:rPr lang="zh-CN" altLang="zh-CN" sz="2000" dirty="0"/>
              <a:t>标签中。</a:t>
            </a:r>
          </a:p>
          <a:p>
            <a:pPr marL="0" indent="0">
              <a:buNone/>
            </a:pPr>
            <a:r>
              <a:rPr lang="zh-CN" altLang="zh-CN" sz="2000" dirty="0"/>
              <a:t>所以，查看影片信息的代码编写如下：</a:t>
            </a:r>
          </a:p>
          <a:p>
            <a:pPr marL="400050" lvl="1" indent="0">
              <a:buNone/>
            </a:pPr>
            <a:r>
              <a:rPr lang="en-US" altLang="zh-CN" sz="2000" dirty="0"/>
              <a:t> </a:t>
            </a:r>
            <a:r>
              <a:rPr lang="en-US" altLang="zh-CN" sz="2400" dirty="0" smtClean="0"/>
              <a:t>from </a:t>
            </a:r>
            <a:r>
              <a:rPr lang="en-US" altLang="zh-CN" sz="2400" dirty="0" err="1"/>
              <a:t>bs4</a:t>
            </a:r>
            <a:r>
              <a:rPr lang="en-US" altLang="zh-CN" sz="2400" dirty="0"/>
              <a:t> import </a:t>
            </a:r>
            <a:r>
              <a:rPr lang="en-US" altLang="zh-CN" sz="2400" dirty="0" err="1"/>
              <a:t>BeautifulSoup</a:t>
            </a:r>
            <a:r>
              <a:rPr lang="en-US" altLang="zh-CN" sz="2400" dirty="0"/>
              <a:t> as </a:t>
            </a:r>
            <a:r>
              <a:rPr lang="en-US" altLang="zh-CN" sz="2400" dirty="0" err="1"/>
              <a:t>bs</a:t>
            </a:r>
            <a:endParaRPr lang="zh-CN" altLang="zh-CN" sz="2400" dirty="0"/>
          </a:p>
          <a:p>
            <a:pPr marL="400050" lvl="1" indent="0">
              <a:buNone/>
            </a:pPr>
            <a:r>
              <a:rPr lang="en-US" altLang="zh-CN" sz="2400" dirty="0"/>
              <a:t> </a:t>
            </a:r>
            <a:r>
              <a:rPr lang="en-US" altLang="zh-CN" sz="2400" dirty="0" smtClean="0"/>
              <a:t>soup </a:t>
            </a:r>
            <a:r>
              <a:rPr lang="en-US" altLang="zh-CN" sz="2400" dirty="0"/>
              <a:t>= </a:t>
            </a:r>
            <a:r>
              <a:rPr lang="en-US" altLang="zh-CN" sz="2400" dirty="0" err="1"/>
              <a:t>bs</a:t>
            </a:r>
            <a:r>
              <a:rPr lang="en-US" altLang="zh-CN" sz="2400" dirty="0"/>
              <a:t>(</a:t>
            </a:r>
            <a:r>
              <a:rPr lang="en-US" altLang="zh-CN" sz="2400" dirty="0" err="1"/>
              <a:t>html_data</a:t>
            </a:r>
            <a:r>
              <a:rPr lang="en-US" altLang="zh-CN" sz="2400" dirty="0"/>
              <a:t>, '</a:t>
            </a:r>
            <a:r>
              <a:rPr lang="en-US" altLang="zh-CN" sz="2400" dirty="0" err="1"/>
              <a:t>html.parser</a:t>
            </a:r>
            <a:r>
              <a:rPr lang="en-US" altLang="zh-CN" sz="2400" dirty="0"/>
              <a:t>')    </a:t>
            </a:r>
            <a:endParaRPr lang="zh-CN" altLang="zh-CN" sz="2400" dirty="0"/>
          </a:p>
          <a:p>
            <a:pPr marL="400050" lvl="1" indent="0">
              <a:buNone/>
            </a:pPr>
            <a:r>
              <a:rPr lang="en-US" altLang="zh-CN" sz="2400" dirty="0" err="1"/>
              <a:t>nowplaying_movie</a:t>
            </a:r>
            <a:r>
              <a:rPr lang="en-US" altLang="zh-CN" sz="2400" dirty="0"/>
              <a:t> = </a:t>
            </a:r>
            <a:r>
              <a:rPr lang="en-US" altLang="zh-CN" sz="2400" dirty="0" err="1"/>
              <a:t>soup.find_all</a:t>
            </a:r>
            <a:r>
              <a:rPr lang="en-US" altLang="zh-CN" sz="2400" dirty="0"/>
              <a:t>('div', id='</a:t>
            </a:r>
            <a:r>
              <a:rPr lang="en-US" altLang="zh-CN" sz="2400" dirty="0" err="1"/>
              <a:t>nowplaying</a:t>
            </a:r>
            <a:r>
              <a:rPr lang="en-US" altLang="zh-CN" sz="2400" dirty="0"/>
              <a:t>')</a:t>
            </a:r>
            <a:endParaRPr lang="zh-CN" altLang="zh-CN" sz="2400" dirty="0"/>
          </a:p>
          <a:p>
            <a:pPr marL="400050" lvl="1" indent="0">
              <a:buNone/>
            </a:pPr>
            <a:r>
              <a:rPr lang="en-US" altLang="zh-CN" sz="2400" dirty="0" err="1"/>
              <a:t>nowplaying_movie_list</a:t>
            </a:r>
            <a:r>
              <a:rPr lang="en-US" altLang="zh-CN" sz="2400" dirty="0"/>
              <a:t> = </a:t>
            </a:r>
            <a:r>
              <a:rPr lang="en-US" altLang="zh-CN" sz="2400" dirty="0" err="1"/>
              <a:t>nowplaying_movie</a:t>
            </a:r>
            <a:r>
              <a:rPr lang="en-US" altLang="zh-CN" sz="2400" dirty="0"/>
              <a:t>[0].</a:t>
            </a:r>
            <a:r>
              <a:rPr lang="en-US" altLang="zh-CN" sz="2400" dirty="0" err="1"/>
              <a:t>find_all</a:t>
            </a:r>
            <a:r>
              <a:rPr lang="en-US" altLang="zh-CN" sz="2400" dirty="0"/>
              <a:t>('li', class_='list-item')</a:t>
            </a:r>
            <a:endParaRPr lang="zh-CN" altLang="zh-CN" sz="2400" dirty="0"/>
          </a:p>
          <a:p>
            <a:pPr marL="0" indent="0">
              <a:buNone/>
            </a:pPr>
            <a:r>
              <a:rPr lang="en-US" altLang="zh-CN" sz="2400" dirty="0"/>
              <a:t> </a:t>
            </a:r>
            <a:r>
              <a:rPr lang="zh-CN" altLang="zh-CN" sz="2000" dirty="0" smtClean="0"/>
              <a:t>其中</a:t>
            </a:r>
            <a:r>
              <a:rPr lang="zh-CN" altLang="zh-CN" sz="2000" dirty="0"/>
              <a:t>，</a:t>
            </a:r>
            <a:r>
              <a:rPr lang="en-US" altLang="zh-CN" sz="2000" dirty="0" err="1"/>
              <a:t>nowplaying_movie_list</a:t>
            </a:r>
            <a:r>
              <a:rPr lang="en-US" altLang="zh-CN" sz="2000" dirty="0"/>
              <a:t> </a:t>
            </a:r>
            <a:r>
              <a:rPr lang="zh-CN" altLang="zh-CN" sz="2000" dirty="0"/>
              <a:t>是一个列表，可以用</a:t>
            </a:r>
            <a:r>
              <a:rPr lang="en-US" altLang="zh-CN" sz="2000" dirty="0"/>
              <a:t>print(</a:t>
            </a:r>
            <a:r>
              <a:rPr lang="en-US" altLang="zh-CN" sz="2000" dirty="0" err="1"/>
              <a:t>nowplaying_movie_list</a:t>
            </a:r>
            <a:r>
              <a:rPr lang="en-US" altLang="zh-CN" sz="2000" dirty="0"/>
              <a:t>[0])</a:t>
            </a:r>
            <a:r>
              <a:rPr lang="zh-CN" altLang="zh-CN" sz="2000" dirty="0"/>
              <a:t>查看里面的内容，如图</a:t>
            </a:r>
            <a:r>
              <a:rPr lang="en-US" altLang="zh-CN" sz="2000" dirty="0"/>
              <a:t>8.13</a:t>
            </a:r>
            <a:r>
              <a:rPr lang="zh-CN" altLang="zh-CN" sz="2000" dirty="0"/>
              <a:t>所示。</a:t>
            </a:r>
            <a:endParaRPr lang="zh-CN" altLang="en-US" sz="2000" dirty="0"/>
          </a:p>
        </p:txBody>
      </p:sp>
    </p:spTree>
    <p:extLst>
      <p:ext uri="{BB962C8B-B14F-4D97-AF65-F5344CB8AC3E}">
        <p14:creationId xmlns:p14="http://schemas.microsoft.com/office/powerpoint/2010/main" val="20295486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2"/>
          <a:stretch>
            <a:fillRect/>
          </a:stretch>
        </p:blipFill>
        <p:spPr>
          <a:xfrm>
            <a:off x="611560" y="260648"/>
            <a:ext cx="7272808" cy="5112568"/>
          </a:xfrm>
          <a:prstGeom prst="rect">
            <a:avLst/>
          </a:prstGeom>
        </p:spPr>
      </p:pic>
      <p:sp>
        <p:nvSpPr>
          <p:cNvPr id="5" name="矩形 4"/>
          <p:cNvSpPr/>
          <p:nvPr/>
        </p:nvSpPr>
        <p:spPr>
          <a:xfrm>
            <a:off x="2483768" y="5517232"/>
            <a:ext cx="3647152" cy="369332"/>
          </a:xfrm>
          <a:prstGeom prst="rect">
            <a:avLst/>
          </a:prstGeom>
        </p:spPr>
        <p:txBody>
          <a:bodyPr wrap="none">
            <a:spAutoFit/>
          </a:bodyPr>
          <a:lstStyle/>
          <a:p>
            <a:r>
              <a:rPr lang="zh-CN" altLang="en-US" dirty="0"/>
              <a:t>图</a:t>
            </a:r>
            <a:r>
              <a:rPr lang="en-US" altLang="zh-CN" dirty="0"/>
              <a:t>8.13 </a:t>
            </a:r>
            <a:r>
              <a:rPr lang="zh-CN" altLang="en-US" dirty="0"/>
              <a:t>查找网页代码中有用的属性</a:t>
            </a:r>
          </a:p>
        </p:txBody>
      </p:sp>
    </p:spTree>
    <p:extLst>
      <p:ext uri="{BB962C8B-B14F-4D97-AF65-F5344CB8AC3E}">
        <p14:creationId xmlns:p14="http://schemas.microsoft.com/office/powerpoint/2010/main" val="37630286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5937523"/>
          </a:xfrm>
        </p:spPr>
        <p:txBody>
          <a:bodyPr>
            <a:normAutofit/>
          </a:bodyPr>
          <a:lstStyle/>
          <a:p>
            <a:pPr marL="0" indent="0">
              <a:buNone/>
            </a:pPr>
            <a:r>
              <a:rPr lang="zh-CN" altLang="en-US" sz="2000" dirty="0"/>
              <a:t>在图</a:t>
            </a:r>
            <a:r>
              <a:rPr lang="en-US" altLang="zh-CN" sz="2000" dirty="0"/>
              <a:t>8.13</a:t>
            </a:r>
            <a:r>
              <a:rPr lang="zh-CN" altLang="en-US" sz="2000" dirty="0"/>
              <a:t>中可以看到，标签</a:t>
            </a:r>
            <a:r>
              <a:rPr lang="en-US" altLang="zh-CN" sz="2000" dirty="0"/>
              <a:t>&lt;li&gt;</a:t>
            </a:r>
            <a:r>
              <a:rPr lang="zh-CN" altLang="en-US" sz="2000" dirty="0"/>
              <a:t>的</a:t>
            </a:r>
            <a:r>
              <a:rPr lang="en-US" altLang="zh-CN" sz="2000" dirty="0"/>
              <a:t>data-subject</a:t>
            </a:r>
            <a:r>
              <a:rPr lang="zh-CN" altLang="en-US" sz="2000" dirty="0"/>
              <a:t>属性里面存放了影片的</a:t>
            </a:r>
            <a:r>
              <a:rPr lang="en-US" altLang="zh-CN" sz="2000" dirty="0"/>
              <a:t>id</a:t>
            </a:r>
            <a:r>
              <a:rPr lang="zh-CN" altLang="en-US" sz="2000" dirty="0"/>
              <a:t>号码，而在</a:t>
            </a:r>
            <a:r>
              <a:rPr lang="en-US" altLang="zh-CN" sz="2000" dirty="0"/>
              <a:t>&lt;</a:t>
            </a:r>
            <a:r>
              <a:rPr lang="en-US" altLang="zh-CN" sz="2000" dirty="0" err="1"/>
              <a:t>img</a:t>
            </a:r>
            <a:r>
              <a:rPr lang="en-US" altLang="zh-CN" sz="2000" dirty="0"/>
              <a:t>&gt;</a:t>
            </a:r>
            <a:r>
              <a:rPr lang="zh-CN" altLang="en-US" sz="2000" dirty="0"/>
              <a:t>标签的</a:t>
            </a:r>
            <a:r>
              <a:rPr lang="en-US" altLang="zh-CN" sz="2000" dirty="0"/>
              <a:t>alt</a:t>
            </a:r>
            <a:r>
              <a:rPr lang="zh-CN" altLang="en-US" sz="2000" dirty="0"/>
              <a:t>属性里面存放了影片的名字。因此通过这两个属性能得到影片的</a:t>
            </a:r>
            <a:r>
              <a:rPr lang="en-US" altLang="zh-CN" sz="2000" dirty="0"/>
              <a:t>id</a:t>
            </a:r>
            <a:r>
              <a:rPr lang="zh-CN" altLang="en-US" sz="2000" dirty="0"/>
              <a:t>和名称。（说明：打开电影短评的网页需要用到电影的</a:t>
            </a:r>
            <a:r>
              <a:rPr lang="en-US" altLang="zh-CN" sz="2000" dirty="0"/>
              <a:t>id</a:t>
            </a:r>
            <a:r>
              <a:rPr lang="zh-CN" altLang="en-US" sz="2000" dirty="0"/>
              <a:t>，所以需要对它进行解析）。</a:t>
            </a:r>
          </a:p>
          <a:p>
            <a:pPr marL="0" indent="0">
              <a:buNone/>
            </a:pPr>
            <a:r>
              <a:rPr lang="zh-CN" altLang="en-US" sz="2000" dirty="0"/>
              <a:t>解析影片的</a:t>
            </a:r>
            <a:r>
              <a:rPr lang="en-US" altLang="zh-CN" sz="2000" dirty="0"/>
              <a:t>id</a:t>
            </a:r>
            <a:r>
              <a:rPr lang="zh-CN" altLang="en-US" sz="2000" dirty="0"/>
              <a:t>和名称的代码如下：</a:t>
            </a:r>
          </a:p>
          <a:p>
            <a:pPr marL="0" indent="0">
              <a:buNone/>
            </a:pPr>
            <a:endParaRPr lang="zh-CN" altLang="en-US" sz="2000" dirty="0"/>
          </a:p>
          <a:p>
            <a:pPr marL="0" indent="0">
              <a:buNone/>
            </a:pPr>
            <a:r>
              <a:rPr lang="en-US" altLang="zh-CN" sz="2000" dirty="0" err="1"/>
              <a:t>nowplaying_list</a:t>
            </a:r>
            <a:r>
              <a:rPr lang="en-US" altLang="zh-CN" sz="2000" dirty="0"/>
              <a:t> = [] </a:t>
            </a:r>
          </a:p>
          <a:p>
            <a:pPr marL="0" indent="0">
              <a:buNone/>
            </a:pPr>
            <a:r>
              <a:rPr lang="en-US" altLang="zh-CN" sz="2000" dirty="0"/>
              <a:t>for item in </a:t>
            </a:r>
            <a:r>
              <a:rPr lang="en-US" altLang="zh-CN" sz="2000" dirty="0" err="1"/>
              <a:t>nowplaying_movie_list</a:t>
            </a:r>
            <a:r>
              <a:rPr lang="en-US" altLang="zh-CN" sz="2000" dirty="0"/>
              <a:t>:        </a:t>
            </a:r>
          </a:p>
          <a:p>
            <a:pPr marL="0" indent="0">
              <a:buNone/>
            </a:pPr>
            <a:r>
              <a:rPr lang="en-US" altLang="zh-CN" sz="2000" dirty="0"/>
              <a:t>        </a:t>
            </a:r>
            <a:r>
              <a:rPr lang="en-US" altLang="zh-CN" sz="2000" dirty="0" err="1"/>
              <a:t>nowplaying_dict</a:t>
            </a:r>
            <a:r>
              <a:rPr lang="en-US" altLang="zh-CN" sz="2000" dirty="0"/>
              <a:t> = {}        </a:t>
            </a:r>
          </a:p>
          <a:p>
            <a:pPr marL="0" indent="0">
              <a:buNone/>
            </a:pPr>
            <a:r>
              <a:rPr lang="en-US" altLang="zh-CN" sz="2000" dirty="0"/>
              <a:t>        </a:t>
            </a:r>
            <a:r>
              <a:rPr lang="en-US" altLang="zh-CN" sz="2000" dirty="0" err="1"/>
              <a:t>nowplaying_dict</a:t>
            </a:r>
            <a:r>
              <a:rPr lang="en-US" altLang="zh-CN" sz="2000" dirty="0"/>
              <a:t>['id'] = item['data-subject']       </a:t>
            </a:r>
          </a:p>
          <a:p>
            <a:pPr marL="0" indent="0">
              <a:buNone/>
            </a:pPr>
            <a:r>
              <a:rPr lang="en-US" altLang="zh-CN" sz="2000" dirty="0"/>
              <a:t>        for </a:t>
            </a:r>
            <a:r>
              <a:rPr lang="en-US" altLang="zh-CN" sz="2000" dirty="0" err="1"/>
              <a:t>tag_img_item</a:t>
            </a:r>
            <a:r>
              <a:rPr lang="en-US" altLang="zh-CN" sz="2000" dirty="0"/>
              <a:t> in </a:t>
            </a:r>
            <a:r>
              <a:rPr lang="en-US" altLang="zh-CN" sz="2000" dirty="0" err="1"/>
              <a:t>item.find_all</a:t>
            </a:r>
            <a:r>
              <a:rPr lang="en-US" altLang="zh-CN" sz="2000" dirty="0"/>
              <a:t>('</a:t>
            </a:r>
            <a:r>
              <a:rPr lang="en-US" altLang="zh-CN" sz="2000" dirty="0" err="1"/>
              <a:t>img</a:t>
            </a:r>
            <a:r>
              <a:rPr lang="en-US" altLang="zh-CN" sz="2000" dirty="0"/>
              <a:t>'):            </a:t>
            </a:r>
          </a:p>
          <a:p>
            <a:pPr marL="0" indent="0">
              <a:buNone/>
            </a:pPr>
            <a:r>
              <a:rPr lang="en-US" altLang="zh-CN" sz="2000" dirty="0"/>
              <a:t>            </a:t>
            </a:r>
            <a:r>
              <a:rPr lang="en-US" altLang="zh-CN" sz="2000" dirty="0" err="1"/>
              <a:t>nowplaying_dict</a:t>
            </a:r>
            <a:r>
              <a:rPr lang="en-US" altLang="zh-CN" sz="2000" dirty="0"/>
              <a:t>['name'] = </a:t>
            </a:r>
            <a:r>
              <a:rPr lang="en-US" altLang="zh-CN" sz="2000" dirty="0" err="1"/>
              <a:t>tag_img_item</a:t>
            </a:r>
            <a:r>
              <a:rPr lang="en-US" altLang="zh-CN" sz="2000" dirty="0"/>
              <a:t>['alt']            </a:t>
            </a:r>
          </a:p>
          <a:p>
            <a:pPr marL="0" indent="0">
              <a:buNone/>
            </a:pPr>
            <a:r>
              <a:rPr lang="en-US" altLang="zh-CN" sz="2000" dirty="0"/>
              <a:t>            </a:t>
            </a:r>
            <a:r>
              <a:rPr lang="en-US" altLang="zh-CN" sz="2000" dirty="0" err="1"/>
              <a:t>nowplaying_list.append</a:t>
            </a:r>
            <a:r>
              <a:rPr lang="en-US" altLang="zh-CN" sz="2000" dirty="0"/>
              <a:t>(</a:t>
            </a:r>
            <a:r>
              <a:rPr lang="en-US" altLang="zh-CN" sz="2000" dirty="0" err="1"/>
              <a:t>nowplaying_dict</a:t>
            </a:r>
            <a:r>
              <a:rPr lang="en-US" altLang="zh-CN" sz="2000" dirty="0"/>
              <a:t>)</a:t>
            </a:r>
          </a:p>
          <a:p>
            <a:pPr marL="0" indent="0">
              <a:buNone/>
            </a:pPr>
            <a:endParaRPr lang="en-US" altLang="zh-CN" sz="2000" dirty="0" smtClean="0"/>
          </a:p>
          <a:p>
            <a:pPr marL="0" indent="0">
              <a:buNone/>
            </a:pPr>
            <a:r>
              <a:rPr lang="zh-CN" altLang="zh-CN" sz="2000" dirty="0" smtClean="0"/>
              <a:t>其中</a:t>
            </a:r>
            <a:r>
              <a:rPr lang="zh-CN" altLang="zh-CN" sz="2000" dirty="0"/>
              <a:t>，列表</a:t>
            </a:r>
            <a:r>
              <a:rPr lang="en-US" altLang="zh-CN" sz="2000" dirty="0" err="1"/>
              <a:t>nowplaying_list</a:t>
            </a:r>
            <a:r>
              <a:rPr lang="zh-CN" altLang="zh-CN" sz="2000" dirty="0"/>
              <a:t>中就存放了电影网站页面中所发布最新影片的</a:t>
            </a:r>
            <a:r>
              <a:rPr lang="en-US" altLang="zh-CN" sz="2000" dirty="0"/>
              <a:t>id</a:t>
            </a:r>
            <a:r>
              <a:rPr lang="zh-CN" altLang="zh-CN" sz="2000" dirty="0"/>
              <a:t>和名称，可以使用</a:t>
            </a:r>
            <a:r>
              <a:rPr lang="en-US" altLang="zh-CN" sz="2000" dirty="0"/>
              <a:t>print(</a:t>
            </a:r>
            <a:r>
              <a:rPr lang="en-US" altLang="zh-CN" sz="2000" dirty="0" err="1"/>
              <a:t>nowplaying_list</a:t>
            </a:r>
            <a:r>
              <a:rPr lang="en-US" altLang="zh-CN" sz="2000" dirty="0"/>
              <a:t>)</a:t>
            </a:r>
            <a:r>
              <a:rPr lang="zh-CN" altLang="zh-CN" sz="2000" dirty="0"/>
              <a:t>进行查看，如图</a:t>
            </a:r>
            <a:r>
              <a:rPr lang="en-US" altLang="zh-CN" sz="2000" dirty="0"/>
              <a:t>8.14</a:t>
            </a:r>
            <a:r>
              <a:rPr lang="zh-CN" altLang="zh-CN" sz="2000" dirty="0"/>
              <a:t>所示。</a:t>
            </a:r>
          </a:p>
          <a:p>
            <a:pPr marL="0" indent="0">
              <a:buNone/>
            </a:pPr>
            <a:endParaRPr lang="zh-CN" altLang="en-US" sz="2400" dirty="0"/>
          </a:p>
        </p:txBody>
      </p:sp>
    </p:spTree>
    <p:extLst>
      <p:ext uri="{BB962C8B-B14F-4D97-AF65-F5344CB8AC3E}">
        <p14:creationId xmlns:p14="http://schemas.microsoft.com/office/powerpoint/2010/main" val="21247055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476672"/>
            <a:ext cx="6624736" cy="5226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5096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852936"/>
            <a:ext cx="8229600" cy="1143000"/>
          </a:xfrm>
          <a:ln w="50800">
            <a:solidFill>
              <a:srgbClr val="000066"/>
            </a:solidFill>
          </a:ln>
          <a:effectLst>
            <a:outerShdw blurRad="50800" dist="38100" dir="2700000" algn="tl" rotWithShape="0">
              <a:prstClr val="black">
                <a:alpha val="40000"/>
              </a:prstClr>
            </a:outerShdw>
          </a:effectLst>
          <a:scene3d>
            <a:camera prst="orthographicFront"/>
            <a:lightRig rig="threePt" dir="t"/>
          </a:scene3d>
          <a:sp3d>
            <a:bevelT/>
          </a:sp3d>
        </p:spPr>
        <p:txBody>
          <a:bodyPr>
            <a:normAutofit/>
          </a:bodyPr>
          <a:lstStyle/>
          <a:p>
            <a:r>
              <a:rPr lang="en-US" altLang="zh-CN" b="1" dirty="0" smtClean="0"/>
              <a:t>9.1  </a:t>
            </a:r>
            <a:r>
              <a:rPr lang="zh-CN" altLang="zh-CN" b="1" dirty="0" smtClean="0"/>
              <a:t>网络</a:t>
            </a:r>
            <a:r>
              <a:rPr lang="zh-CN" altLang="zh-CN" b="1" dirty="0" smtClean="0"/>
              <a:t>爬虫</a:t>
            </a:r>
            <a:endParaRPr lang="zh-CN" altLang="zh-CN" dirty="0"/>
          </a:p>
        </p:txBody>
      </p:sp>
    </p:spTree>
    <p:extLst>
      <p:ext uri="{BB962C8B-B14F-4D97-AF65-F5344CB8AC3E}">
        <p14:creationId xmlns:p14="http://schemas.microsoft.com/office/powerpoint/2010/main" val="19546639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a:bodyPr>
          <a:lstStyle/>
          <a:p>
            <a:pPr marL="0" indent="0">
              <a:buNone/>
            </a:pPr>
            <a:r>
              <a:rPr lang="zh-CN" altLang="zh-CN" sz="2400" dirty="0"/>
              <a:t>（</a:t>
            </a:r>
            <a:r>
              <a:rPr lang="en-US" altLang="zh-CN" sz="2400" dirty="0"/>
              <a:t>3</a:t>
            </a:r>
            <a:r>
              <a:rPr lang="zh-CN" altLang="zh-CN" sz="2400" dirty="0"/>
              <a:t>）对页面数据进行解析，并输出结果</a:t>
            </a:r>
          </a:p>
          <a:p>
            <a:pPr marL="0" indent="0">
              <a:buNone/>
            </a:pPr>
            <a:r>
              <a:rPr lang="zh-CN" altLang="zh-CN" sz="2000" dirty="0"/>
              <a:t>下面</a:t>
            </a:r>
            <a:r>
              <a:rPr lang="zh-CN" altLang="zh-CN" sz="2000" dirty="0" smtClean="0"/>
              <a:t>进行</a:t>
            </a:r>
            <a:r>
              <a:rPr lang="zh-CN" altLang="zh-CN" sz="2000" dirty="0"/>
              <a:t>对最新电影短评网址进行解析。例如《黑豹》的短评网址为</a:t>
            </a:r>
            <a:r>
              <a:rPr lang="zh-CN" altLang="zh-CN" sz="2000" dirty="0" smtClean="0"/>
              <a:t>：</a:t>
            </a:r>
            <a:endParaRPr lang="en-US" altLang="zh-CN" sz="2000" dirty="0" smtClean="0"/>
          </a:p>
          <a:p>
            <a:pPr marL="457200" lvl="1" indent="0">
              <a:buNone/>
            </a:pPr>
            <a:r>
              <a:rPr lang="en-US" altLang="zh-CN" sz="2000" dirty="0"/>
              <a:t>https://</a:t>
            </a:r>
            <a:r>
              <a:rPr lang="en-US" altLang="zh-CN" sz="2000" dirty="0" err="1"/>
              <a:t>movie.douban.com</a:t>
            </a:r>
            <a:r>
              <a:rPr lang="en-US" altLang="zh-CN" sz="2000" dirty="0"/>
              <a:t>/subject/6390825/</a:t>
            </a:r>
            <a:r>
              <a:rPr lang="en-US" altLang="zh-CN" sz="2000" dirty="0" err="1"/>
              <a:t>comments?status</a:t>
            </a:r>
            <a:r>
              <a:rPr lang="en-US" altLang="zh-CN" sz="2000" dirty="0"/>
              <a:t>=P</a:t>
            </a:r>
            <a:endParaRPr lang="zh-CN" altLang="zh-CN" sz="2000" dirty="0"/>
          </a:p>
          <a:p>
            <a:pPr marL="457200" lvl="1" indent="0">
              <a:buNone/>
            </a:pPr>
            <a:r>
              <a:rPr lang="zh-CN" altLang="zh-CN" sz="2000" dirty="0"/>
              <a:t>其中</a:t>
            </a:r>
            <a:r>
              <a:rPr lang="en-US" altLang="zh-CN" sz="2000" dirty="0"/>
              <a:t>6390825</a:t>
            </a:r>
            <a:r>
              <a:rPr lang="zh-CN" altLang="zh-CN" sz="2000" dirty="0"/>
              <a:t>就是影片的</a:t>
            </a:r>
            <a:r>
              <a:rPr lang="en-US" altLang="zh-CN" sz="2000" dirty="0"/>
              <a:t>id</a:t>
            </a:r>
            <a:r>
              <a:rPr lang="zh-CN" altLang="zh-CN" sz="2000" dirty="0"/>
              <a:t>。</a:t>
            </a:r>
          </a:p>
          <a:p>
            <a:pPr marL="0" indent="0">
              <a:buNone/>
            </a:pPr>
            <a:r>
              <a:rPr lang="zh-CN" altLang="zh-CN" sz="2000" dirty="0"/>
              <a:t>打开影片《黑豹》的短评页面的</a:t>
            </a:r>
            <a:r>
              <a:rPr lang="en-US" altLang="zh-CN" sz="2000" dirty="0"/>
              <a:t>html</a:t>
            </a:r>
            <a:r>
              <a:rPr lang="zh-CN" altLang="zh-CN" sz="2000" dirty="0"/>
              <a:t>代码，可以发现关于评论的数据是在</a:t>
            </a:r>
            <a:r>
              <a:rPr lang="en-US" altLang="zh-CN" sz="2000" dirty="0"/>
              <a:t>div</a:t>
            </a:r>
            <a:r>
              <a:rPr lang="zh-CN" altLang="zh-CN" sz="2000" dirty="0"/>
              <a:t>标签的</a:t>
            </a:r>
            <a:r>
              <a:rPr lang="en-US" altLang="zh-CN" sz="2000" dirty="0"/>
              <a:t>comment</a:t>
            </a:r>
            <a:r>
              <a:rPr lang="zh-CN" altLang="zh-CN" sz="2000" dirty="0"/>
              <a:t>属性下面，如图</a:t>
            </a:r>
            <a:r>
              <a:rPr lang="en-US" altLang="zh-CN" sz="2000" dirty="0"/>
              <a:t>8.16</a:t>
            </a:r>
            <a:r>
              <a:rPr lang="zh-CN" altLang="zh-CN" sz="2000" dirty="0"/>
              <a:t>所示。</a:t>
            </a:r>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zh-CN" altLang="en-US" sz="2000" dirty="0"/>
          </a:p>
        </p:txBody>
      </p:sp>
      <p:pic>
        <p:nvPicPr>
          <p:cNvPr id="235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40517" y="2489106"/>
            <a:ext cx="6120680" cy="4354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20799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a:bodyPr>
          <a:lstStyle/>
          <a:p>
            <a:pPr marL="0" indent="0">
              <a:buNone/>
            </a:pPr>
            <a:r>
              <a:rPr lang="zh-CN" altLang="en-US" sz="2000" dirty="0"/>
              <a:t>对图</a:t>
            </a:r>
            <a:r>
              <a:rPr lang="en-US" altLang="zh-CN" sz="2000" dirty="0"/>
              <a:t>8.16</a:t>
            </a:r>
            <a:r>
              <a:rPr lang="zh-CN" altLang="en-US" sz="2000" dirty="0"/>
              <a:t>中</a:t>
            </a:r>
            <a:r>
              <a:rPr lang="en-US" altLang="zh-CN" sz="2000" dirty="0"/>
              <a:t>&lt;div&gt;</a:t>
            </a:r>
            <a:r>
              <a:rPr lang="zh-CN" altLang="en-US" sz="2000" dirty="0"/>
              <a:t>标签内容进行解析，其代码如下：</a:t>
            </a:r>
          </a:p>
          <a:p>
            <a:pPr marL="0" indent="0">
              <a:buNone/>
            </a:pPr>
            <a:r>
              <a:rPr lang="en-US" altLang="zh-CN" sz="2000" dirty="0" err="1"/>
              <a:t>requrl</a:t>
            </a:r>
            <a:r>
              <a:rPr lang="en-US" altLang="zh-CN" sz="2000" dirty="0"/>
              <a:t> = 'https://</a:t>
            </a:r>
            <a:r>
              <a:rPr lang="en-US" altLang="zh-CN" sz="2000" dirty="0" err="1"/>
              <a:t>movie.douban.com</a:t>
            </a:r>
            <a:r>
              <a:rPr lang="en-US" altLang="zh-CN" sz="2000" dirty="0"/>
              <a:t>/subject/' + \ </a:t>
            </a:r>
            <a:endParaRPr lang="en-US" altLang="zh-CN" sz="2000" dirty="0" smtClean="0"/>
          </a:p>
          <a:p>
            <a:pPr marL="0" indent="0">
              <a:buNone/>
            </a:pPr>
            <a:r>
              <a:rPr lang="en-US" altLang="zh-CN" sz="2000" dirty="0"/>
              <a:t> </a:t>
            </a:r>
            <a:r>
              <a:rPr lang="en-US" altLang="zh-CN" sz="2000" dirty="0" smtClean="0"/>
              <a:t>         </a:t>
            </a:r>
            <a:r>
              <a:rPr lang="en-US" altLang="zh-CN" sz="2000" dirty="0" err="1" smtClean="0"/>
              <a:t>nowplaying_list</a:t>
            </a:r>
            <a:r>
              <a:rPr lang="en-US" altLang="zh-CN" sz="2000" dirty="0" smtClean="0"/>
              <a:t>[0</a:t>
            </a:r>
            <a:r>
              <a:rPr lang="en-US" altLang="zh-CN" sz="2000" dirty="0"/>
              <a:t>]['id'] + \</a:t>
            </a:r>
          </a:p>
          <a:p>
            <a:pPr marL="0" indent="0">
              <a:buNone/>
            </a:pPr>
            <a:r>
              <a:rPr lang="en-US" altLang="zh-CN" sz="2000" dirty="0"/>
              <a:t>          '/comments' + \</a:t>
            </a:r>
          </a:p>
          <a:p>
            <a:pPr marL="0" indent="0">
              <a:buNone/>
            </a:pPr>
            <a:r>
              <a:rPr lang="en-US" altLang="zh-CN" sz="2000" dirty="0"/>
              <a:t>          '?' +'start=0' + \</a:t>
            </a:r>
          </a:p>
          <a:p>
            <a:pPr marL="0" indent="0">
              <a:buNone/>
            </a:pPr>
            <a:r>
              <a:rPr lang="en-US" altLang="zh-CN" sz="2000" dirty="0"/>
              <a:t>          '&amp;limit=20'</a:t>
            </a:r>
          </a:p>
          <a:p>
            <a:pPr marL="0" indent="0">
              <a:buNone/>
            </a:pPr>
            <a:r>
              <a:rPr lang="en-US" altLang="zh-CN" sz="2000" dirty="0" err="1"/>
              <a:t>resp</a:t>
            </a:r>
            <a:r>
              <a:rPr lang="en-US" altLang="zh-CN" sz="2000" dirty="0"/>
              <a:t> = </a:t>
            </a:r>
            <a:r>
              <a:rPr lang="en-US" altLang="zh-CN" sz="2000" dirty="0" err="1"/>
              <a:t>request.urlopen</a:t>
            </a:r>
            <a:r>
              <a:rPr lang="en-US" altLang="zh-CN" sz="2000" dirty="0"/>
              <a:t>(</a:t>
            </a:r>
            <a:r>
              <a:rPr lang="en-US" altLang="zh-CN" sz="2000" dirty="0" err="1"/>
              <a:t>requrl</a:t>
            </a:r>
            <a:r>
              <a:rPr lang="en-US" altLang="zh-CN" sz="2000" dirty="0"/>
              <a:t>) </a:t>
            </a:r>
          </a:p>
          <a:p>
            <a:pPr marL="0" indent="0">
              <a:buNone/>
            </a:pPr>
            <a:r>
              <a:rPr lang="en-US" altLang="zh-CN" sz="2000" dirty="0" err="1"/>
              <a:t>html_data</a:t>
            </a:r>
            <a:r>
              <a:rPr lang="en-US" altLang="zh-CN" sz="2000" dirty="0"/>
              <a:t> = </a:t>
            </a:r>
            <a:r>
              <a:rPr lang="en-US" altLang="zh-CN" sz="2000" dirty="0" err="1"/>
              <a:t>resp.read</a:t>
            </a:r>
            <a:r>
              <a:rPr lang="en-US" altLang="zh-CN" sz="2000" dirty="0"/>
              <a:t>().decode('</a:t>
            </a:r>
            <a:r>
              <a:rPr lang="en-US" altLang="zh-CN" sz="2000" dirty="0" err="1"/>
              <a:t>utf</a:t>
            </a:r>
            <a:r>
              <a:rPr lang="en-US" altLang="zh-CN" sz="2000" dirty="0"/>
              <a:t>-8') </a:t>
            </a:r>
          </a:p>
          <a:p>
            <a:pPr marL="0" indent="0">
              <a:buNone/>
            </a:pPr>
            <a:r>
              <a:rPr lang="en-US" altLang="zh-CN" sz="2000" dirty="0"/>
              <a:t>soup = </a:t>
            </a:r>
            <a:r>
              <a:rPr lang="en-US" altLang="zh-CN" sz="2000" dirty="0" err="1"/>
              <a:t>bs</a:t>
            </a:r>
            <a:r>
              <a:rPr lang="en-US" altLang="zh-CN" sz="2000" dirty="0"/>
              <a:t>(</a:t>
            </a:r>
            <a:r>
              <a:rPr lang="en-US" altLang="zh-CN" sz="2000" dirty="0" err="1"/>
              <a:t>html_data</a:t>
            </a:r>
            <a:r>
              <a:rPr lang="en-US" altLang="zh-CN" sz="2000" dirty="0"/>
              <a:t>, '</a:t>
            </a:r>
            <a:r>
              <a:rPr lang="en-US" altLang="zh-CN" sz="2000" dirty="0" err="1"/>
              <a:t>html.parser</a:t>
            </a:r>
            <a:r>
              <a:rPr lang="en-US" altLang="zh-CN" sz="2000" dirty="0"/>
              <a:t>') </a:t>
            </a:r>
          </a:p>
          <a:p>
            <a:pPr marL="0" indent="0">
              <a:buNone/>
            </a:pPr>
            <a:r>
              <a:rPr lang="en-US" altLang="zh-CN" sz="2000" dirty="0" err="1"/>
              <a:t>comment_div_lits</a:t>
            </a:r>
            <a:r>
              <a:rPr lang="en-US" altLang="zh-CN" sz="2000" dirty="0"/>
              <a:t> = </a:t>
            </a:r>
            <a:r>
              <a:rPr lang="en-US" altLang="zh-CN" sz="2000" dirty="0" err="1"/>
              <a:t>soup.find_all</a:t>
            </a:r>
            <a:r>
              <a:rPr lang="en-US" altLang="zh-CN" sz="2000" dirty="0"/>
              <a:t>('div', class_='comment')</a:t>
            </a:r>
          </a:p>
          <a:p>
            <a:pPr marL="0" indent="0">
              <a:buNone/>
            </a:pPr>
            <a:endParaRPr lang="en-US" altLang="zh-CN" sz="2000" dirty="0"/>
          </a:p>
          <a:p>
            <a:pPr marL="0" indent="0">
              <a:buNone/>
            </a:pPr>
            <a:r>
              <a:rPr lang="zh-CN" altLang="en-US" sz="2000" dirty="0"/>
              <a:t>此时在</a:t>
            </a:r>
            <a:r>
              <a:rPr lang="en-US" altLang="zh-CN" sz="2000" dirty="0" err="1"/>
              <a:t>comment_div_lits</a:t>
            </a:r>
            <a:r>
              <a:rPr lang="en-US" altLang="zh-CN" sz="2000" dirty="0"/>
              <a:t> </a:t>
            </a:r>
            <a:r>
              <a:rPr lang="zh-CN" altLang="en-US" sz="2000" dirty="0"/>
              <a:t>列表中存放的就是</a:t>
            </a:r>
            <a:r>
              <a:rPr lang="en-US" altLang="zh-CN" sz="2000" dirty="0"/>
              <a:t>div</a:t>
            </a:r>
            <a:r>
              <a:rPr lang="zh-CN" altLang="en-US" sz="2000" dirty="0"/>
              <a:t>标签和</a:t>
            </a:r>
            <a:r>
              <a:rPr lang="en-US" altLang="zh-CN" sz="2000" dirty="0"/>
              <a:t>comment</a:t>
            </a:r>
            <a:r>
              <a:rPr lang="zh-CN" altLang="en-US" sz="2000" dirty="0"/>
              <a:t>属性下面的</a:t>
            </a:r>
            <a:r>
              <a:rPr lang="en-US" altLang="zh-CN" sz="2000" dirty="0"/>
              <a:t>html</a:t>
            </a:r>
            <a:r>
              <a:rPr lang="zh-CN" altLang="en-US" sz="2000" dirty="0"/>
              <a:t>代码了。</a:t>
            </a:r>
          </a:p>
          <a:p>
            <a:endParaRPr lang="zh-CN" altLang="en-US" sz="2000" dirty="0"/>
          </a:p>
        </p:txBody>
      </p:sp>
    </p:spTree>
    <p:extLst>
      <p:ext uri="{BB962C8B-B14F-4D97-AF65-F5344CB8AC3E}">
        <p14:creationId xmlns:p14="http://schemas.microsoft.com/office/powerpoint/2010/main" val="14807999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5937523"/>
          </a:xfrm>
        </p:spPr>
        <p:txBody>
          <a:bodyPr>
            <a:normAutofit/>
          </a:bodyPr>
          <a:lstStyle/>
          <a:p>
            <a:pPr marL="0" indent="0">
              <a:buNone/>
            </a:pPr>
            <a:r>
              <a:rPr lang="zh-CN" altLang="zh-CN" sz="2400" dirty="0"/>
              <a:t>对</a:t>
            </a:r>
            <a:r>
              <a:rPr lang="en-US" altLang="zh-CN" sz="2400" dirty="0" err="1"/>
              <a:t>comment_div_lits</a:t>
            </a:r>
            <a:r>
              <a:rPr lang="en-US" altLang="zh-CN" sz="2400" dirty="0"/>
              <a:t> </a:t>
            </a:r>
            <a:r>
              <a:rPr lang="zh-CN" altLang="zh-CN" sz="2400" dirty="0"/>
              <a:t>代码中的</a:t>
            </a:r>
            <a:r>
              <a:rPr lang="en-US" altLang="zh-CN" sz="2400" dirty="0"/>
              <a:t>html</a:t>
            </a:r>
            <a:r>
              <a:rPr lang="zh-CN" altLang="zh-CN" sz="2400" dirty="0"/>
              <a:t>代码继续进行解析，代码如下：</a:t>
            </a:r>
          </a:p>
          <a:p>
            <a:pPr marL="0" indent="0">
              <a:buNone/>
            </a:pPr>
            <a:r>
              <a:rPr lang="en-US" altLang="zh-CN" sz="2400" dirty="0" err="1"/>
              <a:t>eachCommentList</a:t>
            </a:r>
            <a:r>
              <a:rPr lang="en-US" altLang="zh-CN" sz="2400" dirty="0"/>
              <a:t> = []; </a:t>
            </a:r>
            <a:endParaRPr lang="zh-CN" altLang="zh-CN" sz="2400" dirty="0"/>
          </a:p>
          <a:p>
            <a:pPr marL="0" indent="0">
              <a:buNone/>
            </a:pPr>
            <a:r>
              <a:rPr lang="en-US" altLang="zh-CN" sz="2400" dirty="0"/>
              <a:t>for item in </a:t>
            </a:r>
            <a:r>
              <a:rPr lang="en-US" altLang="zh-CN" sz="2400" dirty="0" err="1"/>
              <a:t>comment_div_lits</a:t>
            </a:r>
            <a:r>
              <a:rPr lang="en-US" altLang="zh-CN" sz="2400" dirty="0"/>
              <a:t>: </a:t>
            </a:r>
            <a:endParaRPr lang="zh-CN" altLang="zh-CN" sz="2400" dirty="0"/>
          </a:p>
          <a:p>
            <a:pPr marL="0" indent="0">
              <a:buNone/>
            </a:pPr>
            <a:r>
              <a:rPr lang="en-US" altLang="zh-CN" sz="2400" dirty="0"/>
              <a:t>        if </a:t>
            </a:r>
            <a:r>
              <a:rPr lang="en-US" altLang="zh-CN" sz="2400" dirty="0" err="1"/>
              <a:t>item.find_all</a:t>
            </a:r>
            <a:r>
              <a:rPr lang="en-US" altLang="zh-CN" sz="2400" dirty="0"/>
              <a:t>('p')[0].string is not None:     </a:t>
            </a:r>
            <a:endParaRPr lang="zh-CN" altLang="zh-CN" sz="2400" dirty="0"/>
          </a:p>
          <a:p>
            <a:pPr marL="0" indent="0">
              <a:buNone/>
            </a:pPr>
            <a:r>
              <a:rPr lang="en-US" altLang="zh-CN" sz="2400" dirty="0"/>
              <a:t>            </a:t>
            </a:r>
            <a:r>
              <a:rPr lang="en-US" altLang="zh-CN" sz="2400" dirty="0" err="1"/>
              <a:t>eachCommentList.append</a:t>
            </a:r>
            <a:r>
              <a:rPr lang="en-US" altLang="zh-CN" sz="2400" dirty="0"/>
              <a:t>(</a:t>
            </a:r>
            <a:r>
              <a:rPr lang="en-US" altLang="zh-CN" sz="2400" dirty="0" err="1"/>
              <a:t>item.find_all</a:t>
            </a:r>
            <a:r>
              <a:rPr lang="en-US" altLang="zh-CN" sz="2400" dirty="0"/>
              <a:t>('p')[0].string)</a:t>
            </a:r>
            <a:endParaRPr lang="zh-CN" altLang="zh-CN" sz="2400" dirty="0"/>
          </a:p>
          <a:p>
            <a:pPr marL="0" indent="0">
              <a:buNone/>
            </a:pPr>
            <a:r>
              <a:rPr lang="en-US" altLang="zh-CN" sz="2400" dirty="0"/>
              <a:t> </a:t>
            </a:r>
            <a:endParaRPr lang="zh-CN" altLang="zh-CN" sz="2400" dirty="0"/>
          </a:p>
          <a:p>
            <a:pPr marL="0" indent="0">
              <a:buNone/>
            </a:pPr>
            <a:r>
              <a:rPr lang="zh-CN" altLang="zh-CN" sz="2400" dirty="0"/>
              <a:t>使用</a:t>
            </a:r>
            <a:r>
              <a:rPr lang="en-US" altLang="zh-CN" sz="2400" dirty="0"/>
              <a:t>print(</a:t>
            </a:r>
            <a:r>
              <a:rPr lang="en-US" altLang="zh-CN" sz="2400" dirty="0" err="1"/>
              <a:t>eachCommentList</a:t>
            </a:r>
            <a:r>
              <a:rPr lang="en-US" altLang="zh-CN" sz="2400" dirty="0"/>
              <a:t>)</a:t>
            </a:r>
            <a:r>
              <a:rPr lang="zh-CN" altLang="zh-CN" sz="2400" dirty="0"/>
              <a:t>查看</a:t>
            </a:r>
            <a:r>
              <a:rPr lang="en-US" altLang="zh-CN" sz="2400" dirty="0" err="1"/>
              <a:t>eachCommentList</a:t>
            </a:r>
            <a:r>
              <a:rPr lang="zh-CN" altLang="zh-CN" sz="2400" dirty="0"/>
              <a:t>列表中的内容，可以看到里面存里我们想要的影评。</a:t>
            </a:r>
          </a:p>
          <a:p>
            <a:endParaRPr lang="en-US" altLang="zh-CN" sz="2400" dirty="0" smtClean="0"/>
          </a:p>
          <a:p>
            <a:pPr marL="0" indent="0">
              <a:buNone/>
            </a:pPr>
            <a:r>
              <a:rPr lang="en-US" altLang="zh-CN" sz="2400" dirty="0"/>
              <a:t>(4) </a:t>
            </a:r>
            <a:r>
              <a:rPr lang="zh-CN" altLang="zh-CN" sz="2400" dirty="0"/>
              <a:t>完整的程序代码</a:t>
            </a:r>
          </a:p>
          <a:p>
            <a:pPr marL="0" indent="0">
              <a:buNone/>
            </a:pPr>
            <a:r>
              <a:rPr lang="zh-CN" altLang="en-US" sz="2400" dirty="0" smtClean="0"/>
              <a:t>（</a:t>
            </a:r>
            <a:r>
              <a:rPr lang="zh-CN" altLang="zh-CN" sz="2400" dirty="0" smtClean="0"/>
              <a:t>完整</a:t>
            </a:r>
            <a:r>
              <a:rPr lang="zh-CN" altLang="zh-CN" sz="2400" dirty="0"/>
              <a:t>的</a:t>
            </a:r>
            <a:r>
              <a:rPr lang="zh-CN" altLang="zh-CN" sz="2400" dirty="0" smtClean="0"/>
              <a:t>程序代码</a:t>
            </a:r>
            <a:r>
              <a:rPr lang="zh-CN" altLang="en-US" sz="2400" dirty="0" smtClean="0"/>
              <a:t>见备注）</a:t>
            </a:r>
            <a:endParaRPr lang="zh-CN" altLang="en-US" sz="2400" dirty="0"/>
          </a:p>
        </p:txBody>
      </p:sp>
    </p:spTree>
    <p:extLst>
      <p:ext uri="{BB962C8B-B14F-4D97-AF65-F5344CB8AC3E}">
        <p14:creationId xmlns:p14="http://schemas.microsoft.com/office/powerpoint/2010/main" val="34937264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a:t>9.1.5  </a:t>
            </a:r>
            <a:r>
              <a:rPr lang="zh-CN" altLang="zh-CN" sz="3600" b="1" dirty="0"/>
              <a:t>解析网页的</a:t>
            </a:r>
            <a:r>
              <a:rPr lang="en-US" altLang="zh-CN" sz="3600" b="1" dirty="0" err="1"/>
              <a:t>xpath</a:t>
            </a:r>
            <a:r>
              <a:rPr lang="zh-CN" altLang="zh-CN" sz="3600" b="1" dirty="0" smtClean="0"/>
              <a:t>库</a:t>
            </a:r>
            <a:endParaRPr lang="zh-CN" altLang="en-US" sz="3600" dirty="0"/>
          </a:p>
        </p:txBody>
      </p:sp>
      <p:sp>
        <p:nvSpPr>
          <p:cNvPr id="3" name="内容占位符 2"/>
          <p:cNvSpPr>
            <a:spLocks noGrp="1"/>
          </p:cNvSpPr>
          <p:nvPr>
            <p:ph idx="1"/>
          </p:nvPr>
        </p:nvSpPr>
        <p:spPr>
          <a:xfrm>
            <a:off x="457200" y="1268760"/>
            <a:ext cx="8229600" cy="4857403"/>
          </a:xfrm>
        </p:spPr>
        <p:txBody>
          <a:bodyPr>
            <a:normAutofit fontScale="77500" lnSpcReduction="20000"/>
          </a:bodyPr>
          <a:lstStyle/>
          <a:p>
            <a:r>
              <a:rPr lang="en-US" altLang="zh-CN" dirty="0"/>
              <a:t> </a:t>
            </a:r>
            <a:r>
              <a:rPr lang="en-US" altLang="zh-CN" dirty="0" err="1"/>
              <a:t>xpath</a:t>
            </a:r>
            <a:r>
              <a:rPr lang="zh-CN" altLang="zh-CN" dirty="0"/>
              <a:t>（全称</a:t>
            </a:r>
            <a:r>
              <a:rPr lang="en-US" altLang="zh-CN" dirty="0"/>
              <a:t>XML Path Language</a:t>
            </a:r>
            <a:r>
              <a:rPr lang="zh-CN" altLang="zh-CN" dirty="0"/>
              <a:t>）是一个在</a:t>
            </a:r>
            <a:r>
              <a:rPr lang="en-US" altLang="zh-CN" dirty="0"/>
              <a:t>XML</a:t>
            </a:r>
            <a:r>
              <a:rPr lang="zh-CN" altLang="zh-CN" dirty="0"/>
              <a:t>及</a:t>
            </a:r>
            <a:r>
              <a:rPr lang="en-US" altLang="zh-CN" dirty="0"/>
              <a:t>HTML</a:t>
            </a:r>
            <a:r>
              <a:rPr lang="zh-CN" altLang="zh-CN" dirty="0"/>
              <a:t>文档中查找信息的函数库，其选择功能十分强大，在网络爬虫程序设计中可以用于字符串、数值、时间的匹配以及</a:t>
            </a:r>
            <a:r>
              <a:rPr lang="en-US" altLang="zh-CN" dirty="0"/>
              <a:t>HTML</a:t>
            </a:r>
            <a:r>
              <a:rPr lang="zh-CN" altLang="zh-CN" dirty="0"/>
              <a:t>文档节点定位等处理</a:t>
            </a:r>
            <a:r>
              <a:rPr lang="zh-CN" altLang="zh-CN" dirty="0" smtClean="0"/>
              <a:t>。</a:t>
            </a:r>
            <a:endParaRPr lang="en-US" altLang="zh-CN" dirty="0" smtClean="0"/>
          </a:p>
          <a:p>
            <a:r>
              <a:rPr lang="en-US" altLang="zh-CN" dirty="0"/>
              <a:t> </a:t>
            </a:r>
            <a:endParaRPr lang="zh-CN" altLang="zh-CN" dirty="0"/>
          </a:p>
          <a:p>
            <a:r>
              <a:rPr lang="en-US" altLang="zh-CN" b="1" dirty="0"/>
              <a:t>1. </a:t>
            </a:r>
            <a:r>
              <a:rPr lang="zh-CN" altLang="zh-CN" b="1" dirty="0"/>
              <a:t>下载和导入</a:t>
            </a:r>
            <a:r>
              <a:rPr lang="en-US" altLang="zh-CN" b="1" dirty="0" err="1"/>
              <a:t>xpath</a:t>
            </a:r>
            <a:r>
              <a:rPr lang="zh-CN" altLang="zh-CN" b="1" dirty="0"/>
              <a:t>库的数据解析</a:t>
            </a:r>
            <a:r>
              <a:rPr lang="en-US" altLang="zh-CN" b="1" dirty="0" err="1"/>
              <a:t>lxml</a:t>
            </a:r>
            <a:r>
              <a:rPr lang="zh-CN" altLang="zh-CN" b="1" dirty="0"/>
              <a:t>模块</a:t>
            </a:r>
            <a:endParaRPr lang="zh-CN" altLang="zh-CN" dirty="0"/>
          </a:p>
          <a:p>
            <a:r>
              <a:rPr lang="en-US" altLang="zh-CN" dirty="0"/>
              <a:t>   </a:t>
            </a:r>
            <a:r>
              <a:rPr lang="zh-CN" altLang="zh-CN" dirty="0"/>
              <a:t>（</a:t>
            </a:r>
            <a:r>
              <a:rPr lang="en-US" altLang="zh-CN" dirty="0"/>
              <a:t>1</a:t>
            </a:r>
            <a:r>
              <a:rPr lang="zh-CN" altLang="zh-CN" dirty="0"/>
              <a:t>） </a:t>
            </a:r>
            <a:r>
              <a:rPr lang="en-US" altLang="zh-CN" dirty="0" err="1"/>
              <a:t>xpath</a:t>
            </a:r>
            <a:r>
              <a:rPr lang="zh-CN" altLang="zh-CN" dirty="0"/>
              <a:t>库的数据解析模块为</a:t>
            </a:r>
            <a:r>
              <a:rPr lang="en-US" altLang="zh-CN" dirty="0" err="1"/>
              <a:t>lxml</a:t>
            </a:r>
            <a:r>
              <a:rPr lang="zh-CN" altLang="zh-CN" dirty="0"/>
              <a:t>，使用</a:t>
            </a:r>
            <a:r>
              <a:rPr lang="en-US" altLang="zh-CN" dirty="0"/>
              <a:t>pip</a:t>
            </a:r>
            <a:r>
              <a:rPr lang="zh-CN" altLang="zh-CN" dirty="0"/>
              <a:t>下载和安装</a:t>
            </a:r>
            <a:r>
              <a:rPr lang="en-US" altLang="zh-CN" dirty="0" err="1"/>
              <a:t>lxml</a:t>
            </a:r>
            <a:r>
              <a:rPr lang="zh-CN" altLang="zh-CN" dirty="0"/>
              <a:t>模块，其命令如下</a:t>
            </a:r>
            <a:r>
              <a:rPr lang="en-US" altLang="zh-CN" dirty="0"/>
              <a:t>:</a:t>
            </a:r>
            <a:endParaRPr lang="zh-CN" altLang="zh-CN" dirty="0"/>
          </a:p>
          <a:p>
            <a:r>
              <a:rPr lang="en-US" altLang="zh-CN" dirty="0"/>
              <a:t>       pip  install  </a:t>
            </a:r>
            <a:r>
              <a:rPr lang="en-US" altLang="zh-CN" dirty="0" err="1"/>
              <a:t>lxml</a:t>
            </a:r>
            <a:endParaRPr lang="zh-CN" altLang="zh-CN" dirty="0"/>
          </a:p>
          <a:p>
            <a:r>
              <a:rPr lang="en-US" altLang="zh-CN" dirty="0"/>
              <a:t> </a:t>
            </a:r>
            <a:endParaRPr lang="zh-CN" altLang="zh-CN" dirty="0"/>
          </a:p>
          <a:p>
            <a:r>
              <a:rPr lang="en-US" altLang="zh-CN" dirty="0"/>
              <a:t>    </a:t>
            </a:r>
            <a:r>
              <a:rPr lang="zh-CN" altLang="zh-CN" dirty="0"/>
              <a:t>（</a:t>
            </a:r>
            <a:r>
              <a:rPr lang="en-US" altLang="zh-CN" dirty="0"/>
              <a:t>2</a:t>
            </a:r>
            <a:r>
              <a:rPr lang="zh-CN" altLang="zh-CN" dirty="0"/>
              <a:t>）导入模块语句</a:t>
            </a:r>
          </a:p>
          <a:p>
            <a:r>
              <a:rPr lang="en-US" altLang="zh-CN" dirty="0"/>
              <a:t>      from </a:t>
            </a:r>
            <a:r>
              <a:rPr lang="en-US" altLang="zh-CN" dirty="0" err="1"/>
              <a:t>lxml</a:t>
            </a:r>
            <a:r>
              <a:rPr lang="en-US" altLang="zh-CN" dirty="0"/>
              <a:t> import </a:t>
            </a:r>
            <a:r>
              <a:rPr lang="en-US" altLang="zh-CN" dirty="0" err="1"/>
              <a:t>etree</a:t>
            </a:r>
            <a:endParaRPr lang="zh-CN" altLang="zh-CN" dirty="0"/>
          </a:p>
          <a:p>
            <a:r>
              <a:rPr lang="en-US" altLang="zh-CN" dirty="0"/>
              <a:t>    </a:t>
            </a:r>
            <a:r>
              <a:rPr lang="zh-CN" altLang="zh-CN" dirty="0"/>
              <a:t>该语句为导入</a:t>
            </a:r>
            <a:r>
              <a:rPr lang="en-US" altLang="zh-CN" dirty="0" err="1"/>
              <a:t>lxml</a:t>
            </a:r>
            <a:r>
              <a:rPr lang="zh-CN" altLang="zh-CN" dirty="0"/>
              <a:t>模块库的</a:t>
            </a:r>
            <a:r>
              <a:rPr lang="en-US" altLang="zh-CN" dirty="0" err="1"/>
              <a:t>etree</a:t>
            </a:r>
            <a:r>
              <a:rPr lang="zh-CN" altLang="zh-CN" dirty="0"/>
              <a:t>模块</a:t>
            </a:r>
            <a:r>
              <a:rPr lang="zh-CN" altLang="zh-CN" dirty="0" smtClean="0"/>
              <a:t>。</a:t>
            </a:r>
            <a:endParaRPr lang="zh-CN" altLang="zh-CN" dirty="0"/>
          </a:p>
        </p:txBody>
      </p:sp>
    </p:spTree>
    <p:extLst>
      <p:ext uri="{BB962C8B-B14F-4D97-AF65-F5344CB8AC3E}">
        <p14:creationId xmlns:p14="http://schemas.microsoft.com/office/powerpoint/2010/main" val="31541091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04664"/>
            <a:ext cx="8229600" cy="5721499"/>
          </a:xfrm>
        </p:spPr>
        <p:txBody>
          <a:bodyPr>
            <a:normAutofit/>
          </a:bodyPr>
          <a:lstStyle/>
          <a:p>
            <a:r>
              <a:rPr lang="en-US" altLang="zh-CN" sz="2400" b="1" dirty="0"/>
              <a:t>2.  </a:t>
            </a:r>
            <a:r>
              <a:rPr lang="en-US" altLang="zh-CN" sz="2400" b="1" dirty="0" err="1"/>
              <a:t>xpath</a:t>
            </a:r>
            <a:r>
              <a:rPr lang="zh-CN" altLang="zh-CN" sz="2400" b="1" dirty="0"/>
              <a:t>选取节点的表达式</a:t>
            </a:r>
            <a:endParaRPr lang="zh-CN" altLang="zh-CN" sz="2400" dirty="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r>
              <a:rPr lang="en-US" altLang="zh-CN" sz="2400" b="1" dirty="0"/>
              <a:t>3. </a:t>
            </a:r>
            <a:r>
              <a:rPr lang="zh-CN" altLang="zh-CN" sz="2400" b="1" dirty="0"/>
              <a:t>将</a:t>
            </a:r>
            <a:r>
              <a:rPr lang="en-US" altLang="zh-CN" sz="2400" b="1" dirty="0"/>
              <a:t>html</a:t>
            </a:r>
            <a:r>
              <a:rPr lang="zh-CN" altLang="zh-CN" sz="2400" b="1" dirty="0"/>
              <a:t>文本对象转换为</a:t>
            </a:r>
            <a:r>
              <a:rPr lang="en-US" altLang="zh-CN" sz="2400" b="1" dirty="0" err="1"/>
              <a:t>etree_html</a:t>
            </a:r>
            <a:r>
              <a:rPr lang="zh-CN" altLang="zh-CN" sz="2400" b="1" dirty="0"/>
              <a:t>解析器对象</a:t>
            </a:r>
            <a:endParaRPr lang="zh-CN" altLang="zh-CN" sz="2400" dirty="0"/>
          </a:p>
          <a:p>
            <a:r>
              <a:rPr lang="en-US" altLang="zh-CN" sz="2400" dirty="0"/>
              <a:t>    </a:t>
            </a:r>
            <a:r>
              <a:rPr lang="zh-CN" altLang="zh-CN" sz="2400" dirty="0"/>
              <a:t>使用</a:t>
            </a:r>
            <a:r>
              <a:rPr lang="en-US" altLang="zh-CN" sz="2400" dirty="0" err="1"/>
              <a:t>xpath</a:t>
            </a:r>
            <a:r>
              <a:rPr lang="zh-CN" altLang="zh-CN" sz="2400" dirty="0"/>
              <a:t>解析数据，首先要将</a:t>
            </a:r>
            <a:r>
              <a:rPr lang="en-US" altLang="zh-CN" sz="2400" dirty="0"/>
              <a:t>html</a:t>
            </a:r>
            <a:r>
              <a:rPr lang="zh-CN" altLang="zh-CN" sz="2400" dirty="0"/>
              <a:t>文本对象转换为解析器对象</a:t>
            </a:r>
            <a:r>
              <a:rPr lang="en-US" altLang="zh-CN" sz="2400" dirty="0" err="1"/>
              <a:t>etree_html</a:t>
            </a:r>
            <a:r>
              <a:rPr lang="zh-CN" altLang="zh-CN" sz="2400" dirty="0"/>
              <a:t>，其表达式为：</a:t>
            </a:r>
          </a:p>
          <a:p>
            <a:r>
              <a:rPr lang="en-US" altLang="zh-CN" sz="2400" dirty="0" err="1"/>
              <a:t>etree_html</a:t>
            </a:r>
            <a:r>
              <a:rPr lang="en-US" altLang="zh-CN" sz="2400" dirty="0"/>
              <a:t> = etree.HTML(html)</a:t>
            </a:r>
            <a:endParaRPr lang="zh-CN" altLang="zh-CN" sz="2400" dirty="0"/>
          </a:p>
          <a:p>
            <a:endParaRPr lang="en-US" altLang="zh-CN" sz="2400" dirty="0"/>
          </a:p>
          <a:p>
            <a:endParaRPr lang="zh-CN" alt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052736"/>
            <a:ext cx="6845997"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42972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264696"/>
          </a:xfrm>
        </p:spPr>
        <p:txBody>
          <a:bodyPr>
            <a:normAutofit fontScale="77500" lnSpcReduction="20000"/>
          </a:bodyPr>
          <a:lstStyle/>
          <a:p>
            <a:pPr marL="0" indent="0">
              <a:buNone/>
            </a:pPr>
            <a:r>
              <a:rPr lang="en-US" altLang="zh-CN" sz="2000" b="1" dirty="0"/>
              <a:t>4. </a:t>
            </a:r>
            <a:r>
              <a:rPr lang="en-US" altLang="zh-CN" sz="2000" b="1" dirty="0" err="1"/>
              <a:t>xpath</a:t>
            </a:r>
            <a:r>
              <a:rPr lang="zh-CN" altLang="zh-CN" sz="2000" b="1" dirty="0"/>
              <a:t>定位元素的方法</a:t>
            </a:r>
            <a:endParaRPr lang="zh-CN" altLang="zh-CN" sz="2000" dirty="0"/>
          </a:p>
          <a:p>
            <a:pPr marL="0" indent="0">
              <a:buNone/>
            </a:pPr>
            <a:r>
              <a:rPr lang="en-US" altLang="zh-CN" sz="2000" dirty="0"/>
              <a:t> </a:t>
            </a:r>
            <a:endParaRPr lang="zh-CN" altLang="zh-CN" sz="2000" dirty="0"/>
          </a:p>
          <a:p>
            <a:pPr marL="0" indent="0">
              <a:buNone/>
            </a:pPr>
            <a:r>
              <a:rPr lang="zh-CN" altLang="zh-CN" sz="2000" dirty="0"/>
              <a:t>（</a:t>
            </a:r>
            <a:r>
              <a:rPr lang="en-US" altLang="zh-CN" sz="2000" dirty="0"/>
              <a:t>1</a:t>
            </a:r>
            <a:r>
              <a:rPr lang="zh-CN" altLang="zh-CN" sz="2000" dirty="0"/>
              <a:t>）根据路径定位</a:t>
            </a:r>
          </a:p>
          <a:p>
            <a:pPr marL="0" indent="0">
              <a:buNone/>
            </a:pPr>
            <a:r>
              <a:rPr lang="en-US" altLang="zh-CN" sz="2000" dirty="0"/>
              <a:t>//*[@id="datagrid-row-r1-2-0"]/td[1]/div/input</a:t>
            </a:r>
            <a:endParaRPr lang="zh-CN" altLang="zh-CN" sz="2000" dirty="0"/>
          </a:p>
          <a:p>
            <a:pPr marL="0" indent="0">
              <a:buNone/>
            </a:pPr>
            <a:r>
              <a:rPr lang="en-US" altLang="zh-CN" sz="2000" dirty="0"/>
              <a:t> </a:t>
            </a:r>
            <a:endParaRPr lang="zh-CN" altLang="zh-CN" sz="2000" dirty="0"/>
          </a:p>
          <a:p>
            <a:pPr marL="0" indent="0">
              <a:buNone/>
            </a:pPr>
            <a:r>
              <a:rPr lang="zh-CN" altLang="zh-CN" sz="2000" dirty="0"/>
              <a:t>（</a:t>
            </a:r>
            <a:r>
              <a:rPr lang="en-US" altLang="zh-CN" sz="2000" dirty="0"/>
              <a:t>2</a:t>
            </a:r>
            <a:r>
              <a:rPr lang="zh-CN" altLang="zh-CN" sz="2000" dirty="0"/>
              <a:t>）根据文本信息定位</a:t>
            </a:r>
          </a:p>
          <a:p>
            <a:pPr marL="0" indent="0">
              <a:buNone/>
            </a:pPr>
            <a:r>
              <a:rPr lang="zh-CN" altLang="zh-CN" sz="2000" dirty="0"/>
              <a:t>可以使用</a:t>
            </a:r>
            <a:r>
              <a:rPr lang="en-US" altLang="zh-CN" sz="2000" dirty="0"/>
              <a:t>HTML</a:t>
            </a:r>
            <a:r>
              <a:rPr lang="zh-CN" altLang="zh-CN" sz="2000" dirty="0"/>
              <a:t>的标签对指定的文本信息内容进行定位，其语法格式为：</a:t>
            </a:r>
          </a:p>
          <a:p>
            <a:pPr marL="0" indent="0">
              <a:buNone/>
            </a:pPr>
            <a:r>
              <a:rPr lang="zh-CN" altLang="zh-CN" sz="2000" dirty="0"/>
              <a:t>“标签名称</a:t>
            </a:r>
            <a:r>
              <a:rPr lang="en-US" altLang="zh-CN" sz="2000" dirty="0"/>
              <a:t>[text()=</a:t>
            </a:r>
            <a:r>
              <a:rPr lang="zh-CN" altLang="zh-CN" sz="2000" dirty="0"/>
              <a:t>‘文本信息’</a:t>
            </a:r>
            <a:r>
              <a:rPr lang="en-US" altLang="zh-CN" sz="2000" dirty="0"/>
              <a:t>]</a:t>
            </a:r>
            <a:r>
              <a:rPr lang="zh-CN" altLang="zh-CN" sz="2000" dirty="0"/>
              <a:t>”</a:t>
            </a:r>
          </a:p>
          <a:p>
            <a:pPr marL="0" indent="0">
              <a:buNone/>
            </a:pPr>
            <a:r>
              <a:rPr lang="zh-CN" altLang="zh-CN" sz="2000" dirty="0"/>
              <a:t>例如：</a:t>
            </a:r>
          </a:p>
          <a:p>
            <a:pPr marL="0" indent="0">
              <a:buNone/>
            </a:pPr>
            <a:r>
              <a:rPr lang="en-US" altLang="zh-CN" sz="2000" dirty="0"/>
              <a:t>      &lt;a  </a:t>
            </a:r>
            <a:r>
              <a:rPr lang="en-US" altLang="zh-CN" sz="2000" dirty="0" err="1"/>
              <a:t>href</a:t>
            </a:r>
            <a:r>
              <a:rPr lang="en-US" altLang="zh-CN" sz="2000" dirty="0"/>
              <a:t>="</a:t>
            </a:r>
            <a:r>
              <a:rPr lang="en-US" altLang="zh-CN" sz="2000" dirty="0" err="1"/>
              <a:t>javascript</a:t>
            </a:r>
            <a:r>
              <a:rPr lang="en-US" altLang="zh-CN" sz="2000" dirty="0"/>
              <a:t>:; "&gt; </a:t>
            </a:r>
            <a:r>
              <a:rPr lang="zh-CN" altLang="zh-CN" sz="2000" dirty="0"/>
              <a:t>作者</a:t>
            </a:r>
            <a:r>
              <a:rPr lang="en-US" altLang="zh-CN" sz="2000" dirty="0"/>
              <a:t> &lt;/a&gt;</a:t>
            </a:r>
            <a:endParaRPr lang="zh-CN" altLang="zh-CN" sz="2000" dirty="0"/>
          </a:p>
          <a:p>
            <a:pPr marL="0" indent="0">
              <a:buNone/>
            </a:pPr>
            <a:r>
              <a:rPr lang="en-US" altLang="zh-CN" sz="2000" dirty="0"/>
              <a:t>HTML</a:t>
            </a:r>
            <a:r>
              <a:rPr lang="zh-CN" altLang="zh-CN" sz="2000" dirty="0"/>
              <a:t>标签</a:t>
            </a:r>
            <a:r>
              <a:rPr lang="en-US" altLang="zh-CN" sz="2000" dirty="0"/>
              <a:t>a</a:t>
            </a:r>
            <a:r>
              <a:rPr lang="zh-CN" altLang="zh-CN" sz="2000" dirty="0"/>
              <a:t>的文本信息为“作者” ，则可以</a:t>
            </a:r>
          </a:p>
          <a:p>
            <a:pPr marL="0" indent="0">
              <a:buNone/>
            </a:pPr>
            <a:r>
              <a:rPr lang="en-US" altLang="zh-CN" sz="2000" dirty="0"/>
              <a:t>        //a[text()="</a:t>
            </a:r>
            <a:r>
              <a:rPr lang="zh-CN" altLang="zh-CN" sz="2000" dirty="0"/>
              <a:t>作者</a:t>
            </a:r>
            <a:r>
              <a:rPr lang="en-US" altLang="zh-CN" sz="2000" dirty="0"/>
              <a:t>"]</a:t>
            </a:r>
            <a:endParaRPr lang="zh-CN" altLang="zh-CN" sz="2000" dirty="0"/>
          </a:p>
          <a:p>
            <a:pPr marL="0" indent="0">
              <a:buNone/>
            </a:pPr>
            <a:r>
              <a:rPr lang="en-US" altLang="zh-CN" sz="2000" dirty="0"/>
              <a:t>    </a:t>
            </a:r>
            <a:r>
              <a:rPr lang="zh-CN" altLang="zh-CN" sz="2000" dirty="0"/>
              <a:t>也可以</a:t>
            </a:r>
          </a:p>
          <a:p>
            <a:pPr marL="0" indent="0">
              <a:buNone/>
            </a:pPr>
            <a:r>
              <a:rPr lang="en-US" altLang="zh-CN" sz="2000" dirty="0"/>
              <a:t>        //a[contains(text(),"</a:t>
            </a:r>
            <a:r>
              <a:rPr lang="zh-CN" altLang="zh-CN" sz="2000" dirty="0"/>
              <a:t>作</a:t>
            </a:r>
            <a:r>
              <a:rPr lang="en-US" altLang="zh-CN" sz="2000" dirty="0"/>
              <a:t>")] </a:t>
            </a:r>
            <a:r>
              <a:rPr lang="zh-CN" altLang="zh-CN" sz="2000" dirty="0"/>
              <a:t>或者</a:t>
            </a:r>
            <a:r>
              <a:rPr lang="en-US" altLang="zh-CN" sz="2000" dirty="0"/>
              <a:t> //a[contains(text(),"</a:t>
            </a:r>
            <a:r>
              <a:rPr lang="zh-CN" altLang="zh-CN" sz="2000" dirty="0"/>
              <a:t>者</a:t>
            </a:r>
            <a:r>
              <a:rPr lang="en-US" altLang="zh-CN" sz="2000" dirty="0"/>
              <a:t>")]</a:t>
            </a:r>
            <a:endParaRPr lang="zh-CN" altLang="zh-CN" sz="2000" dirty="0"/>
          </a:p>
          <a:p>
            <a:pPr marL="0" indent="0">
              <a:buNone/>
            </a:pPr>
            <a:r>
              <a:rPr lang="en-US" altLang="zh-CN" sz="2000" dirty="0"/>
              <a:t> </a:t>
            </a:r>
            <a:endParaRPr lang="zh-CN" altLang="zh-CN" sz="2000" dirty="0"/>
          </a:p>
          <a:p>
            <a:pPr marL="0" indent="0">
              <a:buNone/>
            </a:pPr>
            <a:r>
              <a:rPr lang="en-US" altLang="zh-CN" sz="2000" dirty="0"/>
              <a:t> </a:t>
            </a:r>
            <a:endParaRPr lang="zh-CN" altLang="zh-CN" sz="2000" dirty="0"/>
          </a:p>
          <a:p>
            <a:pPr marL="0" indent="0">
              <a:buNone/>
            </a:pPr>
            <a:r>
              <a:rPr lang="zh-CN" altLang="zh-CN" sz="2000" dirty="0"/>
              <a:t>（</a:t>
            </a:r>
            <a:r>
              <a:rPr lang="en-US" altLang="zh-CN" sz="2000" dirty="0"/>
              <a:t>3</a:t>
            </a:r>
            <a:r>
              <a:rPr lang="zh-CN" altLang="zh-CN" sz="2000" dirty="0"/>
              <a:t>）根据元素属性定位</a:t>
            </a:r>
          </a:p>
          <a:p>
            <a:pPr marL="0" indent="0">
              <a:buNone/>
            </a:pPr>
            <a:r>
              <a:rPr lang="zh-CN" altLang="zh-CN" sz="2000" dirty="0"/>
              <a:t>可以根据</a:t>
            </a:r>
            <a:r>
              <a:rPr lang="en-US" altLang="zh-CN" sz="2000" dirty="0"/>
              <a:t>HTML</a:t>
            </a:r>
            <a:r>
              <a:rPr lang="zh-CN" altLang="zh-CN" sz="2000" dirty="0"/>
              <a:t>指定节点的元素属性进行定位。</a:t>
            </a:r>
          </a:p>
          <a:p>
            <a:pPr marL="0" indent="0">
              <a:buNone/>
            </a:pPr>
            <a:r>
              <a:rPr lang="zh-CN" altLang="zh-CN" sz="2000" dirty="0"/>
              <a:t>（</a:t>
            </a:r>
            <a:r>
              <a:rPr lang="en-US" altLang="zh-CN" sz="2000" dirty="0"/>
              <a:t>1</a:t>
            </a:r>
            <a:r>
              <a:rPr lang="zh-CN" altLang="zh-CN" sz="2000" dirty="0"/>
              <a:t>）单个元素的属性定位，其语法格式为：</a:t>
            </a:r>
          </a:p>
          <a:p>
            <a:pPr marL="0" indent="0">
              <a:buNone/>
            </a:pPr>
            <a:r>
              <a:rPr lang="en-US" altLang="zh-CN" sz="2000" dirty="0"/>
              <a:t>//</a:t>
            </a:r>
            <a:r>
              <a:rPr lang="zh-CN" altLang="zh-CN" sz="2000" dirty="0"/>
              <a:t>标签名称</a:t>
            </a:r>
            <a:r>
              <a:rPr lang="en-US" altLang="zh-CN" sz="2000" dirty="0"/>
              <a:t>[@</a:t>
            </a:r>
            <a:r>
              <a:rPr lang="zh-CN" altLang="zh-CN" sz="2000" dirty="0"/>
              <a:t>属性</a:t>
            </a:r>
            <a:r>
              <a:rPr lang="en-US" altLang="zh-CN" sz="2000" dirty="0"/>
              <a:t>="</a:t>
            </a:r>
            <a:r>
              <a:rPr lang="zh-CN" altLang="zh-CN" sz="2000" dirty="0"/>
              <a:t>属性值</a:t>
            </a:r>
            <a:r>
              <a:rPr lang="en-US" altLang="zh-CN" sz="2000" dirty="0"/>
              <a:t>"]</a:t>
            </a:r>
            <a:endParaRPr lang="zh-CN" altLang="zh-CN" sz="2000" dirty="0"/>
          </a:p>
          <a:p>
            <a:pPr marL="0" indent="0">
              <a:buNone/>
            </a:pPr>
            <a:r>
              <a:rPr lang="en-US" altLang="zh-CN" sz="2000" dirty="0"/>
              <a:t> </a:t>
            </a:r>
            <a:endParaRPr lang="zh-CN" altLang="zh-CN" sz="2000" dirty="0"/>
          </a:p>
          <a:p>
            <a:pPr marL="0" indent="0">
              <a:buNone/>
            </a:pPr>
            <a:r>
              <a:rPr lang="zh-CN" altLang="zh-CN" sz="2000" dirty="0"/>
              <a:t>例如：</a:t>
            </a:r>
          </a:p>
          <a:p>
            <a:pPr marL="0" indent="0">
              <a:buNone/>
            </a:pPr>
            <a:r>
              <a:rPr lang="zh-CN" altLang="zh-CN" sz="2000" dirty="0"/>
              <a:t>在</a:t>
            </a:r>
            <a:r>
              <a:rPr lang="en-US" altLang="zh-CN" sz="2000" dirty="0"/>
              <a:t>HTM</a:t>
            </a:r>
            <a:r>
              <a:rPr lang="zh-CN" altLang="zh-CN" sz="2000" dirty="0"/>
              <a:t>文档中要定位节点</a:t>
            </a:r>
            <a:r>
              <a:rPr lang="en-US" altLang="zh-CN" sz="2000" dirty="0"/>
              <a:t>&lt;dvi class="book-</a:t>
            </a:r>
            <a:r>
              <a:rPr lang="en-US" altLang="zh-CN" sz="2000" dirty="0" err="1"/>
              <a:t>img</a:t>
            </a:r>
            <a:r>
              <a:rPr lang="en-US" altLang="zh-CN" sz="2000" dirty="0"/>
              <a:t>-text"&gt; &lt;/div&gt;,</a:t>
            </a:r>
            <a:endParaRPr lang="zh-CN" altLang="zh-CN" sz="2000" dirty="0"/>
          </a:p>
          <a:p>
            <a:pPr marL="0" indent="0">
              <a:buNone/>
            </a:pPr>
            <a:r>
              <a:rPr lang="zh-CN" altLang="zh-CN" sz="2000" dirty="0"/>
              <a:t>则</a:t>
            </a:r>
          </a:p>
          <a:p>
            <a:pPr marL="0" indent="0">
              <a:buNone/>
            </a:pPr>
            <a:r>
              <a:rPr lang="en-US" altLang="zh-CN" sz="2000" dirty="0"/>
              <a:t>//div[@class=" book-</a:t>
            </a:r>
            <a:r>
              <a:rPr lang="en-US" altLang="zh-CN" sz="2000" dirty="0" err="1"/>
              <a:t>img</a:t>
            </a:r>
            <a:r>
              <a:rPr lang="en-US" altLang="zh-CN" sz="2000" dirty="0"/>
              <a:t>-text"]</a:t>
            </a:r>
            <a:endParaRPr lang="zh-CN" altLang="zh-CN" sz="2000" dirty="0"/>
          </a:p>
        </p:txBody>
      </p:sp>
    </p:spTree>
    <p:extLst>
      <p:ext uri="{BB962C8B-B14F-4D97-AF65-F5344CB8AC3E}">
        <p14:creationId xmlns:p14="http://schemas.microsoft.com/office/powerpoint/2010/main" val="28987166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fontScale="92500" lnSpcReduction="10000"/>
          </a:bodyPr>
          <a:lstStyle/>
          <a:p>
            <a:pPr marL="0" indent="0">
              <a:buNone/>
            </a:pPr>
            <a:r>
              <a:rPr lang="en-US" altLang="zh-CN" b="1" dirty="0"/>
              <a:t>5. </a:t>
            </a:r>
            <a:r>
              <a:rPr lang="en-US" altLang="zh-CN" b="1" dirty="0" err="1"/>
              <a:t>xpath</a:t>
            </a:r>
            <a:r>
              <a:rPr lang="zh-CN" altLang="zh-CN" b="1" dirty="0"/>
              <a:t>定位的基本用法</a:t>
            </a:r>
            <a:endParaRPr lang="zh-CN" altLang="zh-CN" dirty="0"/>
          </a:p>
          <a:p>
            <a:pPr marL="0" indent="0">
              <a:buNone/>
            </a:pPr>
            <a:r>
              <a:rPr lang="en-US" altLang="zh-CN" dirty="0" err="1"/>
              <a:t>xpath</a:t>
            </a:r>
            <a:r>
              <a:rPr lang="zh-CN" altLang="zh-CN" dirty="0"/>
              <a:t>定位到的是节点本身，要想获取到节点中的文本，需要使用</a:t>
            </a:r>
            <a:r>
              <a:rPr lang="en-US" altLang="zh-CN" dirty="0"/>
              <a:t>/text()</a:t>
            </a:r>
            <a:r>
              <a:rPr lang="zh-CN" altLang="zh-CN" dirty="0"/>
              <a:t>。其语法格式为：</a:t>
            </a:r>
          </a:p>
          <a:p>
            <a:pPr marL="0" indent="0">
              <a:buNone/>
            </a:pPr>
            <a:r>
              <a:rPr lang="en-US" altLang="zh-CN" dirty="0" err="1"/>
              <a:t>xpath</a:t>
            </a:r>
            <a:r>
              <a:rPr lang="en-US" altLang="zh-CN" dirty="0"/>
              <a:t>(//</a:t>
            </a:r>
            <a:r>
              <a:rPr lang="zh-CN" altLang="zh-CN" dirty="0"/>
              <a:t>标签名称</a:t>
            </a:r>
            <a:r>
              <a:rPr lang="en-US" altLang="zh-CN" dirty="0"/>
              <a:t>[@</a:t>
            </a:r>
            <a:r>
              <a:rPr lang="zh-CN" altLang="zh-CN" dirty="0"/>
              <a:t>属性</a:t>
            </a:r>
            <a:r>
              <a:rPr lang="en-US" altLang="zh-CN" dirty="0"/>
              <a:t>=’</a:t>
            </a:r>
            <a:r>
              <a:rPr lang="zh-CN" altLang="zh-CN" dirty="0"/>
              <a:t>属性值</a:t>
            </a:r>
            <a:r>
              <a:rPr lang="en-US" altLang="zh-CN" dirty="0"/>
              <a:t>’] /</a:t>
            </a:r>
            <a:r>
              <a:rPr lang="zh-CN" altLang="zh-CN" dirty="0"/>
              <a:t>节点路径</a:t>
            </a:r>
            <a:r>
              <a:rPr lang="en-US" altLang="zh-CN" dirty="0"/>
              <a:t>/text()')</a:t>
            </a:r>
            <a:endParaRPr lang="zh-CN" altLang="zh-CN" dirty="0"/>
          </a:p>
          <a:p>
            <a:pPr marL="0" indent="0">
              <a:buNone/>
            </a:pPr>
            <a:r>
              <a:rPr lang="en-US" altLang="zh-CN" dirty="0"/>
              <a:t> </a:t>
            </a:r>
            <a:endParaRPr lang="zh-CN" altLang="zh-CN" dirty="0"/>
          </a:p>
          <a:p>
            <a:pPr marL="0" indent="0">
              <a:buNone/>
            </a:pPr>
            <a:r>
              <a:rPr lang="zh-CN" altLang="zh-CN" dirty="0"/>
              <a:t>例如：</a:t>
            </a:r>
          </a:p>
          <a:p>
            <a:pPr marL="0" indent="0">
              <a:buNone/>
            </a:pPr>
            <a:r>
              <a:rPr lang="en-US" altLang="zh-CN" dirty="0" err="1"/>
              <a:t>response.xpath</a:t>
            </a:r>
            <a:r>
              <a:rPr lang="en-US" altLang="zh-CN" dirty="0"/>
              <a:t>('//div[@class="quote"]/</a:t>
            </a:r>
            <a:r>
              <a:rPr lang="zh-CN" altLang="zh-CN" dirty="0"/>
              <a:t>节点路径</a:t>
            </a:r>
            <a:r>
              <a:rPr lang="en-US" altLang="zh-CN" dirty="0"/>
              <a:t>/text()')</a:t>
            </a:r>
            <a:endParaRPr lang="zh-CN" altLang="zh-CN" dirty="0"/>
          </a:p>
          <a:p>
            <a:pPr marL="0" indent="0">
              <a:buNone/>
            </a:pPr>
            <a:r>
              <a:rPr lang="en-US" altLang="zh-CN" dirty="0"/>
              <a:t> </a:t>
            </a:r>
            <a:endParaRPr lang="zh-CN" altLang="zh-CN" dirty="0"/>
          </a:p>
          <a:p>
            <a:pPr marL="0" indent="0">
              <a:buNone/>
            </a:pPr>
            <a:r>
              <a:rPr lang="zh-CN" altLang="zh-CN" dirty="0"/>
              <a:t>运行结果为，获取到所有节点值的列表。</a:t>
            </a:r>
          </a:p>
          <a:p>
            <a:pPr marL="0" indent="0">
              <a:buNone/>
            </a:pPr>
            <a:endParaRPr lang="zh-CN" altLang="en-US" dirty="0"/>
          </a:p>
        </p:txBody>
      </p:sp>
    </p:spTree>
    <p:extLst>
      <p:ext uri="{BB962C8B-B14F-4D97-AF65-F5344CB8AC3E}">
        <p14:creationId xmlns:p14="http://schemas.microsoft.com/office/powerpoint/2010/main" val="36834566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lstStyle/>
          <a:p>
            <a:pPr marL="0" indent="0">
              <a:buNone/>
            </a:pPr>
            <a:r>
              <a:rPr lang="en-US" altLang="zh-CN" b="1" dirty="0"/>
              <a:t>6.  </a:t>
            </a:r>
            <a:r>
              <a:rPr lang="en-US" altLang="zh-CN" b="1" dirty="0" err="1"/>
              <a:t>xpath</a:t>
            </a:r>
            <a:r>
              <a:rPr lang="zh-CN" altLang="zh-CN" b="1" dirty="0"/>
              <a:t>应用示例</a:t>
            </a:r>
            <a:endParaRPr lang="zh-CN" altLang="zh-CN" dirty="0"/>
          </a:p>
          <a:p>
            <a:pPr marL="0" indent="0">
              <a:buNone/>
            </a:pPr>
            <a:r>
              <a:rPr lang="zh-CN" altLang="zh-CN" dirty="0"/>
              <a:t>【例</a:t>
            </a:r>
            <a:r>
              <a:rPr lang="en-US" altLang="zh-CN" dirty="0"/>
              <a:t>9-4</a:t>
            </a:r>
            <a:r>
              <a:rPr lang="zh-CN" altLang="zh-CN" dirty="0"/>
              <a:t>】 获取某房产网站的二手房信息。</a:t>
            </a:r>
          </a:p>
          <a:p>
            <a:pPr marL="0" indent="0">
              <a:buNone/>
            </a:pPr>
            <a:r>
              <a:rPr lang="en-US" altLang="zh-CN" dirty="0"/>
              <a:t>    </a:t>
            </a:r>
            <a:r>
              <a:rPr lang="zh-CN" altLang="zh-CN" dirty="0"/>
              <a:t>设有某房产网站 </a:t>
            </a:r>
            <a:r>
              <a:rPr lang="en-US" altLang="zh-CN" dirty="0"/>
              <a:t>https://bj.58.com/ershoufang/pn1/</a:t>
            </a:r>
            <a:r>
              <a:rPr lang="zh-CN" altLang="zh-CN" dirty="0"/>
              <a:t>，其二手房的网页信息如图</a:t>
            </a:r>
            <a:r>
              <a:rPr lang="en-US" altLang="zh-CN" dirty="0"/>
              <a:t>9.10</a:t>
            </a:r>
            <a:r>
              <a:rPr lang="zh-CN" altLang="zh-CN" dirty="0"/>
              <a:t>所示。 </a:t>
            </a:r>
          </a:p>
          <a:p>
            <a:pPr marL="0" indent="0">
              <a:buNone/>
            </a:pP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212976"/>
            <a:ext cx="5297487"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43965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5865515"/>
          </a:xfrm>
        </p:spPr>
        <p:txBody>
          <a:bodyPr>
            <a:noAutofit/>
          </a:bodyPr>
          <a:lstStyle/>
          <a:p>
            <a:r>
              <a:rPr lang="zh-CN" altLang="zh-CN" sz="2400" dirty="0"/>
              <a:t>（</a:t>
            </a:r>
            <a:r>
              <a:rPr lang="en-US" altLang="zh-CN" sz="2400" dirty="0"/>
              <a:t>1</a:t>
            </a:r>
            <a:r>
              <a:rPr lang="zh-CN" altLang="zh-CN" sz="2400" dirty="0"/>
              <a:t>）导入</a:t>
            </a:r>
            <a:r>
              <a:rPr lang="en-US" altLang="zh-CN" sz="2400" dirty="0" err="1"/>
              <a:t>lxml</a:t>
            </a:r>
            <a:r>
              <a:rPr lang="zh-CN" altLang="zh-CN" sz="2400" dirty="0"/>
              <a:t>模块</a:t>
            </a:r>
          </a:p>
          <a:p>
            <a:r>
              <a:rPr lang="en-US" altLang="zh-CN" sz="2400" dirty="0"/>
              <a:t>from </a:t>
            </a:r>
            <a:r>
              <a:rPr lang="en-US" altLang="zh-CN" sz="2400" dirty="0" err="1"/>
              <a:t>lxml</a:t>
            </a:r>
            <a:r>
              <a:rPr lang="en-US" altLang="zh-CN" sz="2400" dirty="0"/>
              <a:t> import </a:t>
            </a:r>
            <a:r>
              <a:rPr lang="en-US" altLang="zh-CN" sz="2400" dirty="0" err="1"/>
              <a:t>etree</a:t>
            </a:r>
            <a:endParaRPr lang="zh-CN" altLang="zh-CN" sz="2400" dirty="0"/>
          </a:p>
          <a:p>
            <a:r>
              <a:rPr lang="en-US" altLang="zh-CN" sz="2400" dirty="0"/>
              <a:t> </a:t>
            </a:r>
            <a:endParaRPr lang="zh-CN" altLang="zh-CN" sz="2400" dirty="0"/>
          </a:p>
          <a:p>
            <a:r>
              <a:rPr lang="zh-CN" altLang="zh-CN" sz="2400" dirty="0"/>
              <a:t>（</a:t>
            </a:r>
            <a:r>
              <a:rPr lang="en-US" altLang="zh-CN" sz="2400" dirty="0"/>
              <a:t>2</a:t>
            </a:r>
            <a:r>
              <a:rPr lang="zh-CN" altLang="zh-CN" sz="2400" dirty="0"/>
              <a:t>） 获取网站的</a:t>
            </a:r>
            <a:r>
              <a:rPr lang="en-US" altLang="zh-CN" sz="2400" dirty="0"/>
              <a:t>HTML</a:t>
            </a:r>
            <a:r>
              <a:rPr lang="zh-CN" altLang="zh-CN" sz="2400" dirty="0"/>
              <a:t>代码</a:t>
            </a:r>
          </a:p>
          <a:p>
            <a:r>
              <a:rPr lang="en-US" altLang="zh-CN" sz="2400" dirty="0"/>
              <a:t> </a:t>
            </a:r>
            <a:r>
              <a:rPr lang="en-US" altLang="zh-CN" sz="2400" dirty="0" err="1"/>
              <a:t>page_text</a:t>
            </a:r>
            <a:r>
              <a:rPr lang="en-US" altLang="zh-CN" sz="2400" dirty="0"/>
              <a:t> = </a:t>
            </a:r>
            <a:r>
              <a:rPr lang="en-US" altLang="zh-CN" sz="2400" dirty="0" err="1"/>
              <a:t>requests.get</a:t>
            </a:r>
            <a:r>
              <a:rPr lang="en-US" altLang="zh-CN" sz="2400" dirty="0"/>
              <a:t>(</a:t>
            </a:r>
            <a:r>
              <a:rPr lang="en-US" altLang="zh-CN" sz="2400" dirty="0" err="1"/>
              <a:t>url</a:t>
            </a:r>
            <a:r>
              <a:rPr lang="en-US" altLang="zh-CN" sz="2400" dirty="0"/>
              <a:t>=</a:t>
            </a:r>
            <a:r>
              <a:rPr lang="en-US" altLang="zh-CN" sz="2400" dirty="0" err="1"/>
              <a:t>url</a:t>
            </a:r>
            <a:r>
              <a:rPr lang="en-US" altLang="zh-CN" sz="2400" dirty="0"/>
              <a:t>, headers=headers).text</a:t>
            </a:r>
            <a:endParaRPr lang="zh-CN" altLang="zh-CN" sz="2400" dirty="0"/>
          </a:p>
          <a:p>
            <a:r>
              <a:rPr lang="en-US" altLang="zh-CN" sz="2400" dirty="0"/>
              <a:t> </a:t>
            </a:r>
            <a:endParaRPr lang="zh-CN" altLang="zh-CN" sz="2400" dirty="0"/>
          </a:p>
          <a:p>
            <a:r>
              <a:rPr lang="zh-CN" altLang="zh-CN" sz="2400" dirty="0"/>
              <a:t>（</a:t>
            </a:r>
            <a:r>
              <a:rPr lang="en-US" altLang="zh-CN" sz="2400" dirty="0"/>
              <a:t>3</a:t>
            </a:r>
            <a:r>
              <a:rPr lang="zh-CN" altLang="zh-CN" sz="2400" dirty="0"/>
              <a:t>） 创建</a:t>
            </a:r>
            <a:r>
              <a:rPr lang="en-US" altLang="zh-CN" sz="2400" dirty="0" err="1"/>
              <a:t>etree_html</a:t>
            </a:r>
            <a:r>
              <a:rPr lang="zh-CN" altLang="zh-CN" sz="2400" dirty="0"/>
              <a:t>对象</a:t>
            </a:r>
          </a:p>
          <a:p>
            <a:r>
              <a:rPr lang="en-US" altLang="zh-CN" sz="2400" dirty="0"/>
              <a:t>tree = etree.HTML(</a:t>
            </a:r>
            <a:r>
              <a:rPr lang="en-US" altLang="zh-CN" sz="2400" dirty="0" err="1"/>
              <a:t>page_text</a:t>
            </a:r>
            <a:r>
              <a:rPr lang="en-US" altLang="zh-CN" sz="2400" dirty="0"/>
              <a:t>)</a:t>
            </a:r>
            <a:endParaRPr lang="zh-CN" altLang="zh-CN" sz="2400" dirty="0"/>
          </a:p>
          <a:p>
            <a:r>
              <a:rPr lang="en-US" altLang="zh-CN" sz="2400" dirty="0"/>
              <a:t> </a:t>
            </a:r>
            <a:endParaRPr lang="zh-CN" altLang="zh-CN" sz="2400" dirty="0"/>
          </a:p>
          <a:p>
            <a:r>
              <a:rPr lang="zh-CN" altLang="zh-CN" sz="2400" dirty="0"/>
              <a:t>（</a:t>
            </a:r>
            <a:r>
              <a:rPr lang="en-US" altLang="zh-CN" sz="2400" dirty="0"/>
              <a:t>4</a:t>
            </a:r>
            <a:r>
              <a:rPr lang="zh-CN" altLang="zh-CN" sz="2400" dirty="0"/>
              <a:t>） 解析页面数据</a:t>
            </a:r>
          </a:p>
          <a:p>
            <a:r>
              <a:rPr lang="en-US" altLang="zh-CN" sz="2400" dirty="0"/>
              <a:t>    </a:t>
            </a:r>
            <a:r>
              <a:rPr lang="zh-CN" altLang="zh-CN" sz="2400" dirty="0"/>
              <a:t>在浏览器中，按下</a:t>
            </a:r>
            <a:r>
              <a:rPr lang="en-US" altLang="zh-CN" sz="2400" dirty="0"/>
              <a:t>F12</a:t>
            </a:r>
            <a:r>
              <a:rPr lang="zh-CN" altLang="zh-CN" sz="2400" dirty="0"/>
              <a:t>键进入调试页面，如图</a:t>
            </a:r>
            <a:r>
              <a:rPr lang="en-US" altLang="zh-CN" sz="2400" dirty="0"/>
              <a:t>9.11</a:t>
            </a:r>
            <a:r>
              <a:rPr lang="zh-CN" altLang="zh-CN" sz="2400" dirty="0"/>
              <a:t>所示。</a:t>
            </a:r>
          </a:p>
          <a:p>
            <a:endParaRPr lang="zh-CN" altLang="en-US" sz="2400" dirty="0"/>
          </a:p>
        </p:txBody>
      </p:sp>
      <p:pic>
        <p:nvPicPr>
          <p:cNvPr id="4" name="图片 3"/>
          <p:cNvPicPr/>
          <p:nvPr/>
        </p:nvPicPr>
        <p:blipFill>
          <a:blip r:embed="rId2"/>
          <a:stretch>
            <a:fillRect/>
          </a:stretch>
        </p:blipFill>
        <p:spPr>
          <a:xfrm>
            <a:off x="5200650" y="2852936"/>
            <a:ext cx="3943350" cy="3648075"/>
          </a:xfrm>
          <a:prstGeom prst="rect">
            <a:avLst/>
          </a:prstGeom>
        </p:spPr>
      </p:pic>
    </p:spTree>
    <p:extLst>
      <p:ext uri="{BB962C8B-B14F-4D97-AF65-F5344CB8AC3E}">
        <p14:creationId xmlns:p14="http://schemas.microsoft.com/office/powerpoint/2010/main" val="37594718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04664"/>
            <a:ext cx="8229600" cy="5678091"/>
          </a:xfrm>
        </p:spPr>
        <p:txBody>
          <a:bodyPr>
            <a:normAutofit/>
          </a:bodyPr>
          <a:lstStyle/>
          <a:p>
            <a:r>
              <a:rPr lang="zh-CN" altLang="zh-CN" sz="2000" dirty="0"/>
              <a:t>从图</a:t>
            </a:r>
            <a:r>
              <a:rPr lang="en-US" altLang="zh-CN" sz="2000" dirty="0"/>
              <a:t>9.11</a:t>
            </a:r>
            <a:r>
              <a:rPr lang="zh-CN" altLang="zh-CN" sz="2000" dirty="0"/>
              <a:t>中可以看到，二手房信息放在</a:t>
            </a:r>
            <a:r>
              <a:rPr lang="en-US" altLang="zh-CN" sz="2000" dirty="0"/>
              <a:t>&lt;div class = </a:t>
            </a:r>
            <a:r>
              <a:rPr lang="zh-CN" altLang="zh-CN" sz="2000" dirty="0"/>
              <a:t>“</a:t>
            </a:r>
            <a:r>
              <a:rPr lang="en-US" altLang="zh-CN" sz="2000" dirty="0"/>
              <a:t>list-info</a:t>
            </a:r>
            <a:r>
              <a:rPr lang="zh-CN" altLang="zh-CN" sz="2000" dirty="0"/>
              <a:t>”</a:t>
            </a:r>
            <a:r>
              <a:rPr lang="en-US" altLang="zh-CN" sz="2000" dirty="0"/>
              <a:t>&gt;</a:t>
            </a:r>
            <a:r>
              <a:rPr lang="zh-CN" altLang="zh-CN" sz="2000" dirty="0"/>
              <a:t>区域块中，其中标签</a:t>
            </a:r>
            <a:r>
              <a:rPr lang="en-US" altLang="zh-CN" sz="2000" dirty="0"/>
              <a:t>&lt;div class=</a:t>
            </a:r>
            <a:r>
              <a:rPr lang="zh-CN" altLang="zh-CN" sz="2000" dirty="0"/>
              <a:t>“</a:t>
            </a:r>
            <a:r>
              <a:rPr lang="en-US" altLang="zh-CN" sz="2000" dirty="0"/>
              <a:t>price</a:t>
            </a:r>
            <a:r>
              <a:rPr lang="zh-CN" altLang="zh-CN" sz="2000" dirty="0"/>
              <a:t>”</a:t>
            </a:r>
            <a:r>
              <a:rPr lang="en-US" altLang="zh-CN" sz="2000" dirty="0"/>
              <a:t>&gt;</a:t>
            </a:r>
            <a:r>
              <a:rPr lang="zh-CN" altLang="zh-CN" sz="2000" dirty="0"/>
              <a:t>和</a:t>
            </a:r>
            <a:r>
              <a:rPr lang="en-US" altLang="zh-CN" sz="2000" dirty="0"/>
              <a:t>&lt;p class=”sum”&gt;</a:t>
            </a:r>
            <a:r>
              <a:rPr lang="zh-CN" altLang="zh-CN" sz="2000" dirty="0"/>
              <a:t>显示价格信息。</a:t>
            </a:r>
          </a:p>
          <a:p>
            <a:r>
              <a:rPr lang="zh-CN" altLang="zh-CN" sz="2000" dirty="0"/>
              <a:t>因此，可以使用解析器对象对其标签属性进行定位：</a:t>
            </a:r>
          </a:p>
          <a:p>
            <a:r>
              <a:rPr lang="en-US" altLang="zh-CN" sz="2000" dirty="0"/>
              <a:t> </a:t>
            </a:r>
            <a:endParaRPr lang="zh-CN" altLang="zh-CN" sz="2000" dirty="0"/>
          </a:p>
          <a:p>
            <a:r>
              <a:rPr lang="en-US" altLang="zh-CN" sz="2000" dirty="0" err="1"/>
              <a:t>etree_html</a:t>
            </a:r>
            <a:r>
              <a:rPr lang="en-US" altLang="zh-CN" sz="2000" dirty="0"/>
              <a:t> = etree.HTML(</a:t>
            </a:r>
            <a:r>
              <a:rPr lang="en-US" altLang="zh-CN" sz="2000" dirty="0" err="1"/>
              <a:t>page_text</a:t>
            </a:r>
            <a:r>
              <a:rPr lang="en-US" altLang="zh-CN" sz="2000" dirty="0"/>
              <a:t>)   # </a:t>
            </a:r>
            <a:r>
              <a:rPr lang="zh-CN" altLang="zh-CN" sz="2000" dirty="0"/>
              <a:t>构建一个解析器对象</a:t>
            </a:r>
          </a:p>
          <a:p>
            <a:r>
              <a:rPr lang="en-US" altLang="zh-CN" sz="2000" dirty="0"/>
              <a:t>    title =  </a:t>
            </a:r>
            <a:r>
              <a:rPr lang="en-US" altLang="zh-CN" sz="2000" dirty="0" err="1"/>
              <a:t>etree_html.xpath</a:t>
            </a:r>
            <a:r>
              <a:rPr lang="en-US" altLang="zh-CN" sz="2000" dirty="0"/>
              <a:t>('./div[@class="list-info"]/h2/a/text()')[0]</a:t>
            </a:r>
            <a:endParaRPr lang="zh-CN" altLang="zh-CN" sz="2000" dirty="0"/>
          </a:p>
          <a:p>
            <a:r>
              <a:rPr lang="en-US" altLang="zh-CN" sz="2000" dirty="0"/>
              <a:t>    price =  </a:t>
            </a:r>
            <a:r>
              <a:rPr lang="en-US" altLang="zh-CN" sz="2000" dirty="0" err="1"/>
              <a:t>etree_html.xpath</a:t>
            </a:r>
            <a:r>
              <a:rPr lang="en-US" altLang="zh-CN" sz="2000" dirty="0"/>
              <a:t>('./div[@class="price"]/p[@class="sum"]//text()')</a:t>
            </a:r>
            <a:endParaRPr lang="zh-CN" altLang="zh-CN" sz="2000" dirty="0"/>
          </a:p>
          <a:p>
            <a:endParaRPr lang="zh-CN" altLang="en-US" dirty="0"/>
          </a:p>
        </p:txBody>
      </p:sp>
      <p:pic>
        <p:nvPicPr>
          <p:cNvPr id="4" name="图片 3"/>
          <p:cNvPicPr/>
          <p:nvPr/>
        </p:nvPicPr>
        <p:blipFill>
          <a:blip r:embed="rId2"/>
          <a:stretch>
            <a:fillRect/>
          </a:stretch>
        </p:blipFill>
        <p:spPr>
          <a:xfrm>
            <a:off x="4211960" y="3861048"/>
            <a:ext cx="3571875" cy="2657475"/>
          </a:xfrm>
          <a:prstGeom prst="rect">
            <a:avLst/>
          </a:prstGeom>
        </p:spPr>
      </p:pic>
    </p:spTree>
    <p:extLst>
      <p:ext uri="{BB962C8B-B14F-4D97-AF65-F5344CB8AC3E}">
        <p14:creationId xmlns:p14="http://schemas.microsoft.com/office/powerpoint/2010/main" val="1606830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en-US" altLang="zh-CN" sz="3200" b="1" dirty="0" smtClean="0"/>
              <a:t>9.1.1 </a:t>
            </a:r>
            <a:r>
              <a:rPr lang="zh-CN" altLang="en-US" sz="3200" b="1" dirty="0"/>
              <a:t>抓取网页数据</a:t>
            </a:r>
          </a:p>
        </p:txBody>
      </p:sp>
      <p:sp>
        <p:nvSpPr>
          <p:cNvPr id="3" name="内容占位符 2"/>
          <p:cNvSpPr>
            <a:spLocks noGrp="1"/>
          </p:cNvSpPr>
          <p:nvPr>
            <p:ph idx="1"/>
          </p:nvPr>
        </p:nvSpPr>
        <p:spPr>
          <a:xfrm>
            <a:off x="457200" y="1268760"/>
            <a:ext cx="8229600" cy="4857403"/>
          </a:xfrm>
        </p:spPr>
        <p:txBody>
          <a:bodyPr>
            <a:normAutofit lnSpcReduction="10000"/>
          </a:bodyPr>
          <a:lstStyle/>
          <a:p>
            <a:pPr marL="0" indent="0">
              <a:buNone/>
            </a:pPr>
            <a:r>
              <a:rPr lang="zh-CN" altLang="zh-CN" sz="2400" dirty="0"/>
              <a:t>网页数据抓取指从网络资源上抓取网页中的一些有用数据或网络文件数据。其基本过程是获取网络上的网页内容或文件，然后再进行正则匹配处理。</a:t>
            </a:r>
          </a:p>
          <a:p>
            <a:endParaRPr lang="en-US" altLang="zh-CN" sz="2400" dirty="0" smtClean="0"/>
          </a:p>
          <a:p>
            <a:pPr marL="0" indent="0">
              <a:buNone/>
            </a:pPr>
            <a:r>
              <a:rPr lang="en-US" altLang="zh-CN" sz="2400" b="1" dirty="0"/>
              <a:t>1. </a:t>
            </a:r>
            <a:r>
              <a:rPr lang="en-US" altLang="zh-CN" sz="2400" b="1" dirty="0" err="1"/>
              <a:t>urllib</a:t>
            </a:r>
            <a:r>
              <a:rPr lang="zh-CN" altLang="zh-CN" sz="2400" b="1" dirty="0"/>
              <a:t>库</a:t>
            </a:r>
            <a:endParaRPr lang="zh-CN" altLang="zh-CN" sz="2400" dirty="0"/>
          </a:p>
          <a:p>
            <a:pPr marL="0" indent="0">
              <a:buNone/>
            </a:pPr>
            <a:r>
              <a:rPr lang="en-US" altLang="zh-CN" sz="2400" dirty="0" err="1"/>
              <a:t>Urllib</a:t>
            </a:r>
            <a:r>
              <a:rPr lang="zh-CN" altLang="zh-CN" sz="2400" dirty="0"/>
              <a:t>是</a:t>
            </a:r>
            <a:r>
              <a:rPr lang="en-US" altLang="zh-CN" sz="2400" dirty="0"/>
              <a:t>python</a:t>
            </a:r>
            <a:r>
              <a:rPr lang="zh-CN" altLang="zh-CN" sz="2400" dirty="0"/>
              <a:t>内置的标准库模块，使用它可以像访问本地文本文件一样读取网页的内容。</a:t>
            </a:r>
            <a:r>
              <a:rPr lang="en-US" altLang="zh-CN" sz="2400" dirty="0"/>
              <a:t>Python</a:t>
            </a:r>
            <a:r>
              <a:rPr lang="zh-CN" altLang="zh-CN" sz="2400" dirty="0"/>
              <a:t>的</a:t>
            </a:r>
            <a:r>
              <a:rPr lang="en-US" altLang="zh-CN" sz="2400" dirty="0" err="1"/>
              <a:t>Urllib</a:t>
            </a:r>
            <a:r>
              <a:rPr lang="zh-CN" altLang="zh-CN" sz="2400" dirty="0"/>
              <a:t>库模块包括以下四个模块：</a:t>
            </a:r>
          </a:p>
          <a:p>
            <a:pPr lvl="0"/>
            <a:r>
              <a:rPr lang="en-US" altLang="zh-CN" sz="2400" dirty="0" err="1"/>
              <a:t>urllib.request</a:t>
            </a:r>
            <a:r>
              <a:rPr lang="en-US" altLang="zh-CN" sz="2400" dirty="0"/>
              <a:t> </a:t>
            </a:r>
            <a:r>
              <a:rPr lang="zh-CN" altLang="zh-CN" sz="2400" dirty="0"/>
              <a:t>请求模块</a:t>
            </a:r>
          </a:p>
          <a:p>
            <a:pPr lvl="0"/>
            <a:r>
              <a:rPr lang="en-US" altLang="zh-CN" sz="2400" dirty="0" err="1"/>
              <a:t>urllib.error</a:t>
            </a:r>
            <a:r>
              <a:rPr lang="en-US" altLang="zh-CN" sz="2400" dirty="0"/>
              <a:t> </a:t>
            </a:r>
            <a:r>
              <a:rPr lang="zh-CN" altLang="zh-CN" sz="2400" dirty="0"/>
              <a:t>异常处理模块</a:t>
            </a:r>
          </a:p>
          <a:p>
            <a:pPr lvl="0"/>
            <a:r>
              <a:rPr lang="en-US" altLang="zh-CN" sz="2400" dirty="0" err="1"/>
              <a:t>urllib.parse</a:t>
            </a:r>
            <a:r>
              <a:rPr lang="en-US" altLang="zh-CN" sz="2400" dirty="0"/>
              <a:t> </a:t>
            </a:r>
            <a:r>
              <a:rPr lang="en-US" altLang="zh-CN" sz="2400" dirty="0" err="1"/>
              <a:t>url</a:t>
            </a:r>
            <a:r>
              <a:rPr lang="zh-CN" altLang="zh-CN" sz="2400" dirty="0"/>
              <a:t>解析模块</a:t>
            </a:r>
          </a:p>
          <a:p>
            <a:pPr lvl="0"/>
            <a:r>
              <a:rPr lang="en-US" altLang="zh-CN" sz="2400" dirty="0" err="1"/>
              <a:t>urllib.robotparser</a:t>
            </a:r>
            <a:r>
              <a:rPr lang="zh-CN" altLang="zh-CN" sz="2400" dirty="0"/>
              <a:t>解析模块</a:t>
            </a:r>
          </a:p>
          <a:p>
            <a:endParaRPr lang="zh-CN" altLang="en-US" sz="2400" dirty="0"/>
          </a:p>
        </p:txBody>
      </p:sp>
    </p:spTree>
    <p:extLst>
      <p:ext uri="{BB962C8B-B14F-4D97-AF65-F5344CB8AC3E}">
        <p14:creationId xmlns:p14="http://schemas.microsoft.com/office/powerpoint/2010/main" val="8881024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852936"/>
            <a:ext cx="8229600" cy="1143000"/>
          </a:xfrm>
          <a:ln w="50800">
            <a:solidFill>
              <a:srgbClr val="000066"/>
            </a:solidFill>
          </a:ln>
          <a:effectLst>
            <a:outerShdw blurRad="50800" dist="38100" dir="2700000" algn="tl" rotWithShape="0">
              <a:prstClr val="black">
                <a:alpha val="40000"/>
              </a:prstClr>
            </a:outerShdw>
          </a:effectLst>
          <a:scene3d>
            <a:camera prst="orthographicFront"/>
            <a:lightRig rig="threePt" dir="t"/>
          </a:scene3d>
          <a:sp3d>
            <a:bevelT/>
          </a:sp3d>
        </p:spPr>
        <p:txBody>
          <a:bodyPr>
            <a:normAutofit/>
          </a:bodyPr>
          <a:lstStyle/>
          <a:p>
            <a:r>
              <a:rPr lang="en-US" altLang="zh-CN" b="1" dirty="0" smtClean="0"/>
              <a:t>9.2 </a:t>
            </a:r>
            <a:r>
              <a:rPr lang="zh-CN" altLang="zh-CN" b="1" dirty="0" smtClean="0"/>
              <a:t>网络</a:t>
            </a:r>
            <a:r>
              <a:rPr lang="zh-CN" altLang="zh-CN" b="1" dirty="0"/>
              <a:t>爬虫</a:t>
            </a:r>
            <a:r>
              <a:rPr lang="zh-CN" altLang="zh-CN" b="1" dirty="0" smtClean="0"/>
              <a:t>案例</a:t>
            </a:r>
            <a:r>
              <a:rPr lang="zh-CN" altLang="zh-CN" b="1" dirty="0"/>
              <a:t>精选</a:t>
            </a:r>
            <a:endParaRPr lang="zh-CN" altLang="zh-CN" dirty="0"/>
          </a:p>
        </p:txBody>
      </p:sp>
    </p:spTree>
    <p:extLst>
      <p:ext uri="{BB962C8B-B14F-4D97-AF65-F5344CB8AC3E}">
        <p14:creationId xmlns:p14="http://schemas.microsoft.com/office/powerpoint/2010/main" val="32900531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a:bodyPr>
          <a:lstStyle/>
          <a:p>
            <a:r>
              <a:rPr lang="en-US" altLang="zh-CN" sz="3200" b="1" dirty="0" smtClean="0"/>
              <a:t>9.2.1</a:t>
            </a:r>
            <a:r>
              <a:rPr lang="zh-CN" altLang="zh-CN" sz="3200" b="1" dirty="0"/>
              <a:t>爬取某网站大学排名</a:t>
            </a:r>
            <a:r>
              <a:rPr lang="zh-CN" altLang="zh-CN" sz="3200" b="1" dirty="0" smtClean="0"/>
              <a:t>榜</a:t>
            </a:r>
            <a:endParaRPr lang="zh-CN" altLang="en-US" sz="3200" dirty="0"/>
          </a:p>
        </p:txBody>
      </p:sp>
      <p:sp>
        <p:nvSpPr>
          <p:cNvPr id="3" name="内容占位符 2"/>
          <p:cNvSpPr>
            <a:spLocks noGrp="1"/>
          </p:cNvSpPr>
          <p:nvPr>
            <p:ph idx="1"/>
          </p:nvPr>
        </p:nvSpPr>
        <p:spPr>
          <a:xfrm>
            <a:off x="457200" y="1052736"/>
            <a:ext cx="8229600" cy="5073427"/>
          </a:xfrm>
        </p:spPr>
        <p:txBody>
          <a:bodyPr>
            <a:normAutofit/>
          </a:bodyPr>
          <a:lstStyle/>
          <a:p>
            <a:pPr marL="0" indent="0">
              <a:buNone/>
            </a:pPr>
            <a:r>
              <a:rPr lang="zh-CN" altLang="zh-CN" sz="2400" dirty="0"/>
              <a:t>【</a:t>
            </a:r>
            <a:r>
              <a:rPr lang="zh-CN" altLang="zh-CN" sz="2400" dirty="0" smtClean="0"/>
              <a:t>例</a:t>
            </a:r>
            <a:r>
              <a:rPr lang="en-US" altLang="zh-CN" sz="2400" dirty="0" smtClean="0"/>
              <a:t>9-5</a:t>
            </a:r>
            <a:r>
              <a:rPr lang="zh-CN" altLang="zh-CN" sz="2400" dirty="0" smtClean="0"/>
              <a:t>】</a:t>
            </a:r>
            <a:r>
              <a:rPr lang="zh-CN" altLang="zh-CN" sz="2400" dirty="0"/>
              <a:t>爬取某网站大学排名前</a:t>
            </a:r>
            <a:r>
              <a:rPr lang="en-US" altLang="zh-CN" sz="2400" dirty="0"/>
              <a:t>20</a:t>
            </a:r>
            <a:r>
              <a:rPr lang="zh-CN" altLang="zh-CN" sz="2400" dirty="0"/>
              <a:t>名学校。 </a:t>
            </a:r>
          </a:p>
          <a:p>
            <a:pPr marL="400050" lvl="1" indent="0">
              <a:buNone/>
            </a:pPr>
            <a:r>
              <a:rPr lang="zh-CN" altLang="zh-CN" sz="2400" dirty="0"/>
              <a:t>主要步骤：</a:t>
            </a:r>
          </a:p>
          <a:p>
            <a:pPr marL="400050" lvl="1" indent="0">
              <a:buNone/>
            </a:pPr>
            <a:r>
              <a:rPr lang="zh-CN" altLang="zh-CN" sz="2400" dirty="0"/>
              <a:t>（</a:t>
            </a:r>
            <a:r>
              <a:rPr lang="en-US" altLang="zh-CN" sz="2400" dirty="0"/>
              <a:t>1</a:t>
            </a:r>
            <a:r>
              <a:rPr lang="zh-CN" altLang="zh-CN" sz="2400" dirty="0"/>
              <a:t>）获取网站页面，分析代码结构特征；</a:t>
            </a:r>
          </a:p>
          <a:p>
            <a:pPr marL="400050" lvl="1" indent="0">
              <a:buNone/>
            </a:pPr>
            <a:r>
              <a:rPr lang="zh-CN" altLang="zh-CN" sz="2400" dirty="0"/>
              <a:t>（</a:t>
            </a:r>
            <a:r>
              <a:rPr lang="en-US" altLang="zh-CN" sz="2400" dirty="0"/>
              <a:t>2</a:t>
            </a:r>
            <a:r>
              <a:rPr lang="zh-CN" altLang="zh-CN" sz="2400" dirty="0"/>
              <a:t>）处理页面，提取相关信息；</a:t>
            </a:r>
          </a:p>
          <a:p>
            <a:pPr marL="400050" lvl="1" indent="0">
              <a:buNone/>
            </a:pPr>
            <a:r>
              <a:rPr lang="zh-CN" altLang="zh-CN" sz="2400" dirty="0"/>
              <a:t>（</a:t>
            </a:r>
            <a:r>
              <a:rPr lang="en-US" altLang="zh-CN" sz="2400" dirty="0"/>
              <a:t>3</a:t>
            </a:r>
            <a:r>
              <a:rPr lang="zh-CN" altLang="zh-CN" sz="2400" dirty="0"/>
              <a:t>）解析数据，输出结果。</a:t>
            </a:r>
          </a:p>
          <a:p>
            <a:pPr marL="400050" lvl="1" indent="0">
              <a:buNone/>
            </a:pPr>
            <a:r>
              <a:rPr lang="zh-CN" altLang="zh-CN" sz="2400" dirty="0"/>
              <a:t>编写程序时，定义</a:t>
            </a:r>
            <a:r>
              <a:rPr lang="en-US" altLang="zh-CN" sz="2400" dirty="0"/>
              <a:t>3</a:t>
            </a:r>
            <a:r>
              <a:rPr lang="zh-CN" altLang="zh-CN" sz="2400" dirty="0"/>
              <a:t>个函数，对应以上</a:t>
            </a:r>
            <a:r>
              <a:rPr lang="en-US" altLang="zh-CN" sz="2400" dirty="0"/>
              <a:t>3</a:t>
            </a:r>
            <a:r>
              <a:rPr lang="zh-CN" altLang="zh-CN" sz="2400" dirty="0"/>
              <a:t>个步骤。</a:t>
            </a:r>
          </a:p>
          <a:p>
            <a:endParaRPr lang="zh-CN" altLang="en-US" sz="2400" dirty="0"/>
          </a:p>
        </p:txBody>
      </p:sp>
    </p:spTree>
    <p:extLst>
      <p:ext uri="{BB962C8B-B14F-4D97-AF65-F5344CB8AC3E}">
        <p14:creationId xmlns:p14="http://schemas.microsoft.com/office/powerpoint/2010/main" val="8404411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976664"/>
          </a:xfrm>
        </p:spPr>
        <p:txBody>
          <a:bodyPr>
            <a:normAutofit lnSpcReduction="10000"/>
          </a:bodyPr>
          <a:lstStyle/>
          <a:p>
            <a:pPr marL="0" indent="0">
              <a:buNone/>
            </a:pPr>
            <a:r>
              <a:rPr lang="zh-CN" altLang="zh-CN" sz="2400" dirty="0"/>
              <a:t>首先分析网站的代码结构特征。从网站的代码可以看到，所有有用数据均从标签</a:t>
            </a:r>
            <a:r>
              <a:rPr lang="en-US" altLang="zh-CN" sz="2400" dirty="0"/>
              <a:t>&lt;</a:t>
            </a:r>
            <a:r>
              <a:rPr lang="en-US" altLang="zh-CN" sz="2400" dirty="0" err="1"/>
              <a:t>tbody</a:t>
            </a:r>
            <a:r>
              <a:rPr lang="en-US" altLang="zh-CN" sz="2400" dirty="0"/>
              <a:t>&gt;</a:t>
            </a:r>
            <a:r>
              <a:rPr lang="zh-CN" altLang="zh-CN" sz="2400" dirty="0"/>
              <a:t>开始，每一个排名数据都在</a:t>
            </a:r>
            <a:r>
              <a:rPr lang="en-US" altLang="zh-CN" sz="2400" dirty="0" smtClean="0"/>
              <a:t>&lt;td</a:t>
            </a:r>
            <a:r>
              <a:rPr lang="en-US" altLang="zh-CN" sz="2400" dirty="0"/>
              <a:t>&gt;&lt;/td&gt;</a:t>
            </a:r>
            <a:r>
              <a:rPr lang="zh-CN" altLang="zh-CN" sz="2400" dirty="0"/>
              <a:t>的标签中，如</a:t>
            </a:r>
            <a:r>
              <a:rPr lang="zh-CN" altLang="zh-CN" sz="2400" dirty="0" smtClean="0"/>
              <a:t>图所</a:t>
            </a:r>
            <a:r>
              <a:rPr lang="zh-CN" altLang="zh-CN" sz="2400" dirty="0"/>
              <a:t>示</a:t>
            </a:r>
            <a:r>
              <a:rPr lang="zh-CN" altLang="zh-CN" sz="2400" dirty="0" smtClean="0"/>
              <a:t>。</a:t>
            </a: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smtClean="0"/>
          </a:p>
          <a:p>
            <a:pPr marL="0" indent="0">
              <a:buNone/>
            </a:pPr>
            <a:endParaRPr lang="en-US" altLang="zh-CN" sz="2400" dirty="0"/>
          </a:p>
          <a:p>
            <a:pPr marL="0" indent="0">
              <a:buNone/>
            </a:pPr>
            <a:r>
              <a:rPr lang="zh-CN" altLang="en-US" sz="2400" dirty="0" smtClean="0"/>
              <a:t>编写代码：</a:t>
            </a:r>
            <a:endParaRPr lang="en-US" altLang="zh-CN" sz="2400" dirty="0" smtClean="0"/>
          </a:p>
          <a:p>
            <a:pPr marL="0" indent="0">
              <a:buNone/>
            </a:pPr>
            <a:r>
              <a:rPr lang="en-US" altLang="zh-CN" sz="2400" dirty="0"/>
              <a:t>'''</a:t>
            </a:r>
            <a:r>
              <a:rPr lang="zh-CN" altLang="zh-CN" sz="2400" dirty="0"/>
              <a:t>（</a:t>
            </a:r>
            <a:r>
              <a:rPr lang="en-US" altLang="zh-CN" sz="2400" dirty="0"/>
              <a:t>1</a:t>
            </a:r>
            <a:r>
              <a:rPr lang="zh-CN" altLang="zh-CN" sz="2400" dirty="0"/>
              <a:t>）获取网站页面</a:t>
            </a:r>
            <a:r>
              <a:rPr lang="en-US" altLang="zh-CN" sz="2400" dirty="0"/>
              <a:t>'''</a:t>
            </a:r>
            <a:endParaRPr lang="zh-CN" altLang="zh-CN" sz="2400" dirty="0"/>
          </a:p>
          <a:p>
            <a:pPr marL="0" indent="0">
              <a:buNone/>
            </a:pPr>
            <a:r>
              <a:rPr lang="en-US" altLang="zh-CN" sz="2400" dirty="0"/>
              <a:t>'''</a:t>
            </a:r>
            <a:r>
              <a:rPr lang="zh-CN" altLang="zh-CN" sz="2400" dirty="0"/>
              <a:t>（</a:t>
            </a:r>
            <a:r>
              <a:rPr lang="en-US" altLang="zh-CN" sz="2400" dirty="0"/>
              <a:t>2</a:t>
            </a:r>
            <a:r>
              <a:rPr lang="zh-CN" altLang="zh-CN" sz="2400" dirty="0"/>
              <a:t>）处理页面，提取相关信息</a:t>
            </a:r>
            <a:r>
              <a:rPr lang="en-US" altLang="zh-CN" sz="2400" dirty="0"/>
              <a:t>'''</a:t>
            </a:r>
            <a:endParaRPr lang="zh-CN" altLang="zh-CN" sz="2400" dirty="0"/>
          </a:p>
          <a:p>
            <a:pPr marL="0" indent="0">
              <a:buNone/>
            </a:pPr>
            <a:r>
              <a:rPr lang="en-US" altLang="zh-CN" sz="2400" dirty="0"/>
              <a:t>'''</a:t>
            </a:r>
            <a:r>
              <a:rPr lang="zh-CN" altLang="zh-CN" sz="2400" dirty="0"/>
              <a:t>（</a:t>
            </a:r>
            <a:r>
              <a:rPr lang="en-US" altLang="zh-CN" sz="2400" dirty="0"/>
              <a:t>3</a:t>
            </a:r>
            <a:r>
              <a:rPr lang="zh-CN" altLang="zh-CN" sz="2400" dirty="0"/>
              <a:t>）解析数据，格式化输出结果</a:t>
            </a:r>
            <a:r>
              <a:rPr lang="en-US" altLang="zh-CN" sz="2400" dirty="0" smtClean="0"/>
              <a:t>'''</a:t>
            </a: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3" y="1844824"/>
            <a:ext cx="7099599"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59899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normAutofit fontScale="90000"/>
          </a:bodyPr>
          <a:lstStyle/>
          <a:p>
            <a:r>
              <a:rPr lang="en-US" altLang="zh-CN" sz="3200" b="1" dirty="0" smtClean="0"/>
              <a:t>9.2.2 </a:t>
            </a:r>
            <a:r>
              <a:rPr lang="zh-CN" altLang="zh-CN" sz="3200" b="1" dirty="0"/>
              <a:t>爬取网络版小说</a:t>
            </a:r>
            <a:r>
              <a:rPr lang="en-US" altLang="zh-CN" sz="3200" b="1" dirty="0"/>
              <a:t>--</a:t>
            </a:r>
            <a:r>
              <a:rPr lang="zh-CN" altLang="zh-CN" sz="3200" b="1" dirty="0" smtClean="0"/>
              <a:t>《红楼梦》</a:t>
            </a:r>
            <a:endParaRPr lang="zh-CN" altLang="en-US" sz="3200" dirty="0"/>
          </a:p>
        </p:txBody>
      </p:sp>
      <p:sp>
        <p:nvSpPr>
          <p:cNvPr id="3" name="内容占位符 2"/>
          <p:cNvSpPr>
            <a:spLocks noGrp="1"/>
          </p:cNvSpPr>
          <p:nvPr>
            <p:ph idx="1"/>
          </p:nvPr>
        </p:nvSpPr>
        <p:spPr>
          <a:xfrm>
            <a:off x="457200" y="980728"/>
            <a:ext cx="8229600" cy="5145435"/>
          </a:xfrm>
        </p:spPr>
        <p:txBody>
          <a:bodyPr>
            <a:normAutofit/>
          </a:bodyPr>
          <a:lstStyle/>
          <a:p>
            <a:pPr marL="0" indent="0">
              <a:buNone/>
            </a:pPr>
            <a:r>
              <a:rPr lang="en-US" altLang="zh-CN" sz="2400" b="1" dirty="0"/>
              <a:t>1. </a:t>
            </a:r>
            <a:r>
              <a:rPr lang="zh-CN" altLang="zh-CN" sz="2400" b="1" dirty="0"/>
              <a:t>爬虫网络版小说《红楼梦》</a:t>
            </a:r>
            <a:endParaRPr lang="zh-CN" altLang="zh-CN" sz="2400" dirty="0"/>
          </a:p>
          <a:p>
            <a:pPr marL="0" indent="0">
              <a:buNone/>
            </a:pPr>
            <a:r>
              <a:rPr lang="zh-CN" altLang="zh-CN" sz="2400" dirty="0"/>
              <a:t>爬取某网站的网络版小说《红楼梦》。打开《红楼梦》小说的目录页面（</a:t>
            </a:r>
            <a:r>
              <a:rPr lang="en-US" altLang="zh-CN" sz="2400" dirty="0"/>
              <a:t>http://</a:t>
            </a:r>
            <a:r>
              <a:rPr lang="en-US" altLang="zh-CN" sz="2400" dirty="0" err="1"/>
              <a:t>www.136book.com</a:t>
            </a:r>
            <a:r>
              <a:rPr lang="en-US" altLang="zh-CN" sz="2400" dirty="0"/>
              <a:t>/</a:t>
            </a:r>
            <a:r>
              <a:rPr lang="en-US" altLang="zh-CN" sz="2400" dirty="0" err="1"/>
              <a:t>hongloumeng</a:t>
            </a:r>
            <a:r>
              <a:rPr lang="en-US" altLang="zh-CN" sz="2400" dirty="0"/>
              <a:t>/</a:t>
            </a:r>
            <a:r>
              <a:rPr lang="zh-CN" altLang="zh-CN" sz="2400" dirty="0"/>
              <a:t>），如</a:t>
            </a:r>
            <a:r>
              <a:rPr lang="zh-CN" altLang="zh-CN" sz="2400" dirty="0" smtClean="0"/>
              <a:t>图所</a:t>
            </a:r>
            <a:r>
              <a:rPr lang="zh-CN" altLang="zh-CN" sz="2400" dirty="0"/>
              <a:t>示。</a:t>
            </a:r>
          </a:p>
          <a:p>
            <a:endParaRPr lang="zh-CN" altLang="en-US" sz="2400"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564904"/>
            <a:ext cx="4824536" cy="4172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7904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336704"/>
          </a:xfrm>
        </p:spPr>
        <p:txBody>
          <a:bodyPr>
            <a:normAutofit/>
          </a:bodyPr>
          <a:lstStyle/>
          <a:p>
            <a:pPr marL="0" indent="0">
              <a:buNone/>
            </a:pPr>
            <a:r>
              <a:rPr lang="en-US" altLang="zh-CN" sz="2400" b="1" dirty="0"/>
              <a:t>2. </a:t>
            </a:r>
            <a:r>
              <a:rPr lang="zh-CN" altLang="zh-CN" sz="2400" b="1" dirty="0"/>
              <a:t>网页结构分析</a:t>
            </a:r>
            <a:endParaRPr lang="zh-CN" altLang="zh-CN" sz="2400" dirty="0"/>
          </a:p>
          <a:p>
            <a:pPr marL="0" indent="0">
              <a:buNone/>
            </a:pPr>
            <a:r>
              <a:rPr lang="zh-CN" altLang="zh-CN" sz="2400" dirty="0"/>
              <a:t>在</a:t>
            </a:r>
            <a:r>
              <a:rPr lang="en-US" altLang="zh-CN" sz="2400" dirty="0"/>
              <a:t>IE</a:t>
            </a:r>
            <a:r>
              <a:rPr lang="zh-CN" altLang="zh-CN" sz="2400" dirty="0"/>
              <a:t>浏览器中打开小说《红楼梦》的目录页页面，按</a:t>
            </a:r>
            <a:r>
              <a:rPr lang="en-US" altLang="zh-CN" sz="2400" dirty="0" err="1"/>
              <a:t>F12</a:t>
            </a:r>
            <a:r>
              <a:rPr lang="zh-CN" altLang="zh-CN" sz="2400" dirty="0"/>
              <a:t>键打开审查元素菜单。可以看到网页前端的代码内容，如</a:t>
            </a:r>
            <a:r>
              <a:rPr lang="zh-CN" altLang="zh-CN" sz="2400" dirty="0" smtClean="0"/>
              <a:t>图所</a:t>
            </a:r>
            <a:r>
              <a:rPr lang="zh-CN" altLang="zh-CN" sz="2400" dirty="0"/>
              <a:t>示。</a:t>
            </a:r>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pPr marL="0" indent="0">
              <a:buNone/>
            </a:pPr>
            <a:r>
              <a:rPr lang="zh-CN" altLang="en-US" sz="2000" dirty="0"/>
              <a:t>从</a:t>
            </a:r>
            <a:r>
              <a:rPr lang="zh-CN" altLang="en-US" sz="2000" dirty="0" smtClean="0"/>
              <a:t>图中</a:t>
            </a:r>
            <a:r>
              <a:rPr lang="zh-CN" altLang="en-US" sz="2000" dirty="0"/>
              <a:t>可以看到，每一章的链接地址都是有规则地存放在</a:t>
            </a:r>
            <a:r>
              <a:rPr lang="en-US" altLang="zh-CN" sz="2000" dirty="0"/>
              <a:t>&lt;li&gt;</a:t>
            </a:r>
            <a:r>
              <a:rPr lang="zh-CN" altLang="en-US" sz="2000" dirty="0"/>
              <a:t>标签中。而这些</a:t>
            </a:r>
            <a:r>
              <a:rPr lang="en-US" altLang="zh-CN" sz="2000" dirty="0"/>
              <a:t>&lt;li&gt;</a:t>
            </a:r>
            <a:r>
              <a:rPr lang="zh-CN" altLang="en-US" sz="2000" dirty="0"/>
              <a:t>标签又放在</a:t>
            </a:r>
            <a:r>
              <a:rPr lang="en-US" altLang="zh-CN" sz="2000" dirty="0"/>
              <a:t>&lt;div id=″</a:t>
            </a:r>
            <a:r>
              <a:rPr lang="en-US" altLang="zh-CN" sz="2000" dirty="0" err="1"/>
              <a:t>book_detail</a:t>
            </a:r>
            <a:r>
              <a:rPr lang="en-US" altLang="zh-CN" sz="2000" dirty="0"/>
              <a:t>″ class=″</a:t>
            </a:r>
            <a:r>
              <a:rPr lang="en-US" altLang="zh-CN" sz="2000" dirty="0" err="1"/>
              <a:t>box1</a:t>
            </a:r>
            <a:r>
              <a:rPr lang="en-US" altLang="zh-CN" sz="2000" dirty="0"/>
              <a:t>″&gt;</a:t>
            </a:r>
            <a:r>
              <a:rPr lang="zh-CN" altLang="en-US" sz="2000" dirty="0"/>
              <a:t>中。</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628800"/>
            <a:ext cx="6592358" cy="3603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3502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a:bodyPr>
          <a:lstStyle/>
          <a:p>
            <a:pPr marL="0" indent="0">
              <a:buNone/>
            </a:pPr>
            <a:r>
              <a:rPr lang="en-US" altLang="zh-CN" sz="2400" b="1" dirty="0"/>
              <a:t>3. </a:t>
            </a:r>
            <a:r>
              <a:rPr lang="zh-CN" altLang="zh-CN" sz="2400" b="1" dirty="0"/>
              <a:t>解析目录页</a:t>
            </a:r>
            <a:endParaRPr lang="zh-CN" altLang="zh-CN" sz="2400" dirty="0"/>
          </a:p>
          <a:p>
            <a:pPr marL="0" indent="0">
              <a:buNone/>
            </a:pPr>
            <a:r>
              <a:rPr lang="en-US" altLang="zh-CN" sz="2400" dirty="0"/>
              <a:t>    </a:t>
            </a:r>
            <a:r>
              <a:rPr lang="zh-CN" altLang="zh-CN" sz="2400" dirty="0"/>
              <a:t>从目录页的代码结构，可以看到，所有的章节目录都放在</a:t>
            </a:r>
            <a:r>
              <a:rPr lang="en-US" altLang="zh-CN" sz="2400" dirty="0"/>
              <a:t>&lt;div id=</a:t>
            </a:r>
            <a:r>
              <a:rPr lang="zh-CN" altLang="zh-CN" sz="2400" dirty="0"/>
              <a:t>″</a:t>
            </a:r>
            <a:r>
              <a:rPr lang="en-US" altLang="zh-CN" sz="2400" dirty="0" err="1"/>
              <a:t>book_detail</a:t>
            </a:r>
            <a:r>
              <a:rPr lang="zh-CN" altLang="zh-CN" sz="2400" dirty="0"/>
              <a:t>″</a:t>
            </a:r>
            <a:r>
              <a:rPr lang="en-US" altLang="zh-CN" sz="2400" dirty="0"/>
              <a:t> class=</a:t>
            </a:r>
            <a:r>
              <a:rPr lang="zh-CN" altLang="zh-CN" sz="2400" dirty="0"/>
              <a:t>″</a:t>
            </a:r>
            <a:r>
              <a:rPr lang="en-US" altLang="zh-CN" sz="2400" dirty="0" err="1"/>
              <a:t>box1</a:t>
            </a:r>
            <a:r>
              <a:rPr lang="zh-CN" altLang="zh-CN" sz="2400" dirty="0"/>
              <a:t>″</a:t>
            </a:r>
            <a:r>
              <a:rPr lang="en-US" altLang="zh-CN" sz="2400" dirty="0"/>
              <a:t>&gt;</a:t>
            </a:r>
            <a:r>
              <a:rPr lang="zh-CN" altLang="zh-CN" sz="2400" dirty="0"/>
              <a:t>的节点标签中。</a:t>
            </a:r>
          </a:p>
          <a:p>
            <a:pPr marL="0" indent="0">
              <a:buNone/>
            </a:pPr>
            <a:r>
              <a:rPr lang="en-US" altLang="zh-CN" sz="2400" dirty="0"/>
              <a:t> </a:t>
            </a:r>
            <a:endParaRPr lang="zh-CN" altLang="zh-CN" sz="2400" dirty="0"/>
          </a:p>
          <a:p>
            <a:pPr marL="0" indent="0">
              <a:buNone/>
            </a:pPr>
            <a:r>
              <a:rPr lang="zh-CN" altLang="zh-CN" sz="2400" dirty="0"/>
              <a:t>【例</a:t>
            </a:r>
            <a:r>
              <a:rPr lang="en-US" altLang="zh-CN" sz="2400" dirty="0"/>
              <a:t>8-10</a:t>
            </a:r>
            <a:r>
              <a:rPr lang="zh-CN" altLang="zh-CN" sz="2400" dirty="0"/>
              <a:t>】抓取标签</a:t>
            </a:r>
            <a:r>
              <a:rPr lang="en-US" altLang="zh-CN" sz="2400" dirty="0"/>
              <a:t>&lt;div id=</a:t>
            </a:r>
            <a:r>
              <a:rPr lang="zh-CN" altLang="zh-CN" sz="2400" dirty="0"/>
              <a:t>″</a:t>
            </a:r>
            <a:r>
              <a:rPr lang="en-US" altLang="zh-CN" sz="2400" dirty="0" err="1"/>
              <a:t>book_detail</a:t>
            </a:r>
            <a:r>
              <a:rPr lang="zh-CN" altLang="zh-CN" sz="2400" dirty="0"/>
              <a:t>″</a:t>
            </a:r>
            <a:r>
              <a:rPr lang="en-US" altLang="zh-CN" sz="2400" dirty="0"/>
              <a:t> class=</a:t>
            </a:r>
            <a:r>
              <a:rPr lang="zh-CN" altLang="zh-CN" sz="2400" dirty="0"/>
              <a:t>″</a:t>
            </a:r>
            <a:r>
              <a:rPr lang="en-US" altLang="zh-CN" sz="2400" dirty="0" err="1"/>
              <a:t>box1</a:t>
            </a:r>
            <a:r>
              <a:rPr lang="zh-CN" altLang="zh-CN" sz="2400" dirty="0"/>
              <a:t>″</a:t>
            </a:r>
            <a:r>
              <a:rPr lang="en-US" altLang="zh-CN" sz="2400" dirty="0"/>
              <a:t>&gt;</a:t>
            </a:r>
            <a:r>
              <a:rPr lang="zh-CN" altLang="zh-CN" sz="2400" dirty="0"/>
              <a:t>节点中的章节目录内容</a:t>
            </a:r>
            <a:r>
              <a:rPr lang="zh-CN" altLang="zh-CN" sz="2400" dirty="0" smtClean="0"/>
              <a:t>。</a:t>
            </a: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zh-CN" altLang="zh-CN" sz="2400" dirty="0"/>
          </a:p>
          <a:p>
            <a:endParaRPr lang="zh-CN" altLang="en-US" sz="2400" dirty="0"/>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261" y="3430588"/>
            <a:ext cx="8677846" cy="2518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82545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336704"/>
          </a:xfrm>
        </p:spPr>
        <p:txBody>
          <a:bodyPr>
            <a:normAutofit fontScale="92500"/>
          </a:bodyPr>
          <a:lstStyle/>
          <a:p>
            <a:pPr marL="0" indent="0">
              <a:buNone/>
            </a:pPr>
            <a:r>
              <a:rPr lang="zh-CN" altLang="en-US" sz="2000" dirty="0" smtClean="0"/>
              <a:t>编写程序如下：</a:t>
            </a:r>
            <a:endParaRPr lang="en-US" altLang="zh-CN" sz="2000" dirty="0" smtClean="0"/>
          </a:p>
          <a:p>
            <a:pPr marL="0" indent="0">
              <a:buNone/>
            </a:pPr>
            <a:r>
              <a:rPr lang="en-US" altLang="zh-CN" sz="2000" dirty="0" smtClean="0"/>
              <a:t>from </a:t>
            </a:r>
            <a:r>
              <a:rPr lang="en-US" altLang="zh-CN" sz="2000" dirty="0" err="1"/>
              <a:t>urllib</a:t>
            </a:r>
            <a:r>
              <a:rPr lang="en-US" altLang="zh-CN" sz="2000" dirty="0"/>
              <a:t> import request</a:t>
            </a:r>
          </a:p>
          <a:p>
            <a:pPr marL="0" indent="0">
              <a:buNone/>
            </a:pPr>
            <a:r>
              <a:rPr lang="en-US" altLang="zh-CN" sz="2000" dirty="0"/>
              <a:t>from </a:t>
            </a:r>
            <a:r>
              <a:rPr lang="en-US" altLang="zh-CN" sz="2000" dirty="0" err="1"/>
              <a:t>bs4</a:t>
            </a:r>
            <a:r>
              <a:rPr lang="en-US" altLang="zh-CN" sz="2000" dirty="0"/>
              <a:t> import </a:t>
            </a:r>
            <a:r>
              <a:rPr lang="en-US" altLang="zh-CN" sz="2000" dirty="0" err="1"/>
              <a:t>BeautifulSoup</a:t>
            </a:r>
            <a:endParaRPr lang="en-US" altLang="zh-CN" sz="2000" dirty="0"/>
          </a:p>
          <a:p>
            <a:pPr marL="0" indent="0">
              <a:buNone/>
            </a:pPr>
            <a:r>
              <a:rPr lang="en-US" altLang="zh-CN" sz="2000" dirty="0" smtClean="0"/>
              <a:t>if </a:t>
            </a:r>
            <a:r>
              <a:rPr lang="en-US" altLang="zh-CN" sz="2000" dirty="0"/>
              <a:t>__name__ == '__main__':</a:t>
            </a:r>
          </a:p>
          <a:p>
            <a:pPr marL="0" indent="0">
              <a:buNone/>
            </a:pPr>
            <a:r>
              <a:rPr lang="en-US" altLang="zh-CN" sz="2000" dirty="0"/>
              <a:t>    # </a:t>
            </a:r>
            <a:r>
              <a:rPr lang="zh-CN" altLang="en-US" sz="2000" dirty="0"/>
              <a:t>目录页</a:t>
            </a:r>
          </a:p>
          <a:p>
            <a:pPr marL="0" indent="0">
              <a:buNone/>
            </a:pPr>
            <a:r>
              <a:rPr lang="zh-CN" altLang="en-US" sz="2000" dirty="0"/>
              <a:t>    </a:t>
            </a:r>
            <a:r>
              <a:rPr lang="en-US" altLang="zh-CN" sz="2000" dirty="0" err="1"/>
              <a:t>url</a:t>
            </a:r>
            <a:r>
              <a:rPr lang="en-US" altLang="zh-CN" sz="2000" dirty="0"/>
              <a:t> = 'http://</a:t>
            </a:r>
            <a:r>
              <a:rPr lang="en-US" altLang="zh-CN" sz="2000" dirty="0" err="1"/>
              <a:t>www.136book.com</a:t>
            </a:r>
            <a:r>
              <a:rPr lang="en-US" altLang="zh-CN" sz="2000" dirty="0"/>
              <a:t>/</a:t>
            </a:r>
            <a:r>
              <a:rPr lang="en-US" altLang="zh-CN" sz="2000" dirty="0" err="1"/>
              <a:t>hongloumeng</a:t>
            </a:r>
            <a:r>
              <a:rPr lang="en-US" altLang="zh-CN" sz="2000" dirty="0"/>
              <a:t>/'</a:t>
            </a:r>
          </a:p>
          <a:p>
            <a:pPr marL="0" indent="0">
              <a:buNone/>
            </a:pPr>
            <a:r>
              <a:rPr lang="en-US" altLang="zh-CN" sz="2000" dirty="0"/>
              <a:t>    head = {}</a:t>
            </a:r>
          </a:p>
          <a:p>
            <a:pPr marL="0" indent="0">
              <a:buNone/>
            </a:pPr>
            <a:r>
              <a:rPr lang="en-US" altLang="zh-CN" sz="2000" dirty="0"/>
              <a:t>    </a:t>
            </a:r>
            <a:r>
              <a:rPr lang="en-US" altLang="zh-CN" sz="2000" dirty="0" err="1"/>
              <a:t>req</a:t>
            </a:r>
            <a:r>
              <a:rPr lang="en-US" altLang="zh-CN" sz="2000" dirty="0"/>
              <a:t> = </a:t>
            </a:r>
            <a:r>
              <a:rPr lang="en-US" altLang="zh-CN" sz="2000" dirty="0" err="1"/>
              <a:t>request.Request</a:t>
            </a:r>
            <a:r>
              <a:rPr lang="en-US" altLang="zh-CN" sz="2000" dirty="0"/>
              <a:t>(</a:t>
            </a:r>
            <a:r>
              <a:rPr lang="en-US" altLang="zh-CN" sz="2000" dirty="0" err="1"/>
              <a:t>url</a:t>
            </a:r>
            <a:r>
              <a:rPr lang="en-US" altLang="zh-CN" sz="2000" dirty="0"/>
              <a:t>, headers = head)</a:t>
            </a:r>
          </a:p>
          <a:p>
            <a:pPr marL="0" indent="0">
              <a:buNone/>
            </a:pPr>
            <a:r>
              <a:rPr lang="en-US" altLang="zh-CN" sz="2000" dirty="0"/>
              <a:t>    response = </a:t>
            </a:r>
            <a:r>
              <a:rPr lang="en-US" altLang="zh-CN" sz="2000" dirty="0" err="1"/>
              <a:t>request.urlopen</a:t>
            </a:r>
            <a:r>
              <a:rPr lang="en-US" altLang="zh-CN" sz="2000" dirty="0"/>
              <a:t>(</a:t>
            </a:r>
            <a:r>
              <a:rPr lang="en-US" altLang="zh-CN" sz="2000" dirty="0" err="1"/>
              <a:t>req</a:t>
            </a:r>
            <a:r>
              <a:rPr lang="en-US" altLang="zh-CN" sz="2000" dirty="0"/>
              <a:t>)</a:t>
            </a:r>
          </a:p>
          <a:p>
            <a:pPr marL="0" indent="0">
              <a:buNone/>
            </a:pPr>
            <a:r>
              <a:rPr lang="en-US" altLang="zh-CN" sz="2000" dirty="0"/>
              <a:t>    html = </a:t>
            </a:r>
            <a:r>
              <a:rPr lang="en-US" altLang="zh-CN" sz="2000" dirty="0" err="1"/>
              <a:t>response.read</a:t>
            </a:r>
            <a:r>
              <a:rPr lang="en-US" altLang="zh-CN" sz="2000" dirty="0"/>
              <a:t>()</a:t>
            </a:r>
          </a:p>
          <a:p>
            <a:pPr marL="0" indent="0">
              <a:buNone/>
            </a:pPr>
            <a:r>
              <a:rPr lang="en-US" altLang="zh-CN" sz="2000" dirty="0"/>
              <a:t>    # </a:t>
            </a:r>
            <a:r>
              <a:rPr lang="zh-CN" altLang="en-US" sz="2000" dirty="0"/>
              <a:t>解析目录页</a:t>
            </a:r>
          </a:p>
          <a:p>
            <a:pPr marL="0" indent="0">
              <a:buNone/>
            </a:pPr>
            <a:r>
              <a:rPr lang="zh-CN" altLang="en-US" sz="2000" dirty="0"/>
              <a:t>    </a:t>
            </a:r>
            <a:r>
              <a:rPr lang="en-US" altLang="zh-CN" sz="2000" dirty="0"/>
              <a:t>soup = </a:t>
            </a:r>
            <a:r>
              <a:rPr lang="en-US" altLang="zh-CN" sz="2000" dirty="0" err="1"/>
              <a:t>BeautifulSoup</a:t>
            </a:r>
            <a:r>
              <a:rPr lang="en-US" altLang="zh-CN" sz="2000" dirty="0"/>
              <a:t>(html, '</a:t>
            </a:r>
            <a:r>
              <a:rPr lang="en-US" altLang="zh-CN" sz="2000" dirty="0" err="1"/>
              <a:t>lxml</a:t>
            </a:r>
            <a:r>
              <a:rPr lang="en-US" altLang="zh-CN" sz="2000" dirty="0"/>
              <a:t>')</a:t>
            </a:r>
          </a:p>
          <a:p>
            <a:pPr marL="0" indent="0">
              <a:buNone/>
            </a:pPr>
            <a:r>
              <a:rPr lang="en-US" altLang="zh-CN" sz="2000" dirty="0"/>
              <a:t>    # </a:t>
            </a:r>
            <a:r>
              <a:rPr lang="en-US" altLang="zh-CN" sz="2000" dirty="0" err="1"/>
              <a:t>find_next</a:t>
            </a:r>
            <a:r>
              <a:rPr lang="zh-CN" altLang="en-US" sz="2000" dirty="0"/>
              <a:t>找到第二个</a:t>
            </a:r>
            <a:r>
              <a:rPr lang="en-US" altLang="zh-CN" sz="2000" dirty="0"/>
              <a:t>&lt;div&gt;</a:t>
            </a:r>
          </a:p>
          <a:p>
            <a:pPr marL="0" indent="0">
              <a:buNone/>
            </a:pPr>
            <a:r>
              <a:rPr lang="en-US" altLang="zh-CN" sz="2000" dirty="0"/>
              <a:t>    </a:t>
            </a:r>
            <a:r>
              <a:rPr lang="en-US" altLang="zh-CN" sz="2000" dirty="0" err="1"/>
              <a:t>soup_texts</a:t>
            </a:r>
            <a:r>
              <a:rPr lang="en-US" altLang="zh-CN" sz="2000" dirty="0"/>
              <a:t> = </a:t>
            </a:r>
            <a:r>
              <a:rPr lang="en-US" altLang="zh-CN" sz="2000" dirty="0" err="1"/>
              <a:t>soup.find</a:t>
            </a:r>
            <a:r>
              <a:rPr lang="en-US" altLang="zh-CN" sz="2000" dirty="0"/>
              <a:t>('div', id = '</a:t>
            </a:r>
            <a:r>
              <a:rPr lang="en-US" altLang="zh-CN" sz="2000" dirty="0" err="1"/>
              <a:t>book_detail</a:t>
            </a:r>
            <a:r>
              <a:rPr lang="en-US" altLang="zh-CN" sz="2000" dirty="0"/>
              <a:t>', class_= '</a:t>
            </a:r>
            <a:r>
              <a:rPr lang="en-US" altLang="zh-CN" sz="2000" dirty="0" err="1"/>
              <a:t>box1</a:t>
            </a:r>
            <a:r>
              <a:rPr lang="en-US" altLang="zh-CN" sz="2000" dirty="0"/>
              <a:t>').</a:t>
            </a:r>
            <a:r>
              <a:rPr lang="en-US" altLang="zh-CN" sz="2000" dirty="0" err="1"/>
              <a:t>find_next</a:t>
            </a:r>
            <a:r>
              <a:rPr lang="en-US" altLang="zh-CN" sz="2000" dirty="0"/>
              <a:t>('div')</a:t>
            </a:r>
          </a:p>
          <a:p>
            <a:pPr marL="0" indent="0">
              <a:buNone/>
            </a:pPr>
            <a:r>
              <a:rPr lang="en-US" altLang="zh-CN" sz="2000" dirty="0" smtClean="0"/>
              <a:t>    # </a:t>
            </a:r>
            <a:r>
              <a:rPr lang="zh-CN" altLang="en-US" sz="2000" dirty="0"/>
              <a:t>遍历</a:t>
            </a:r>
            <a:r>
              <a:rPr lang="en-US" altLang="zh-CN" sz="2000" dirty="0" err="1"/>
              <a:t>ol</a:t>
            </a:r>
            <a:r>
              <a:rPr lang="zh-CN" altLang="en-US" sz="2000" dirty="0"/>
              <a:t>的子节点，打印出章节标题和对应的链接地址</a:t>
            </a:r>
          </a:p>
          <a:p>
            <a:pPr marL="0" indent="0">
              <a:buNone/>
            </a:pPr>
            <a:r>
              <a:rPr lang="zh-CN" altLang="en-US" sz="2000" dirty="0"/>
              <a:t>    </a:t>
            </a:r>
            <a:r>
              <a:rPr lang="en-US" altLang="zh-CN" sz="2000" dirty="0"/>
              <a:t>for link in </a:t>
            </a:r>
            <a:r>
              <a:rPr lang="en-US" altLang="zh-CN" sz="2000" dirty="0" err="1"/>
              <a:t>soup_texts.ol.children</a:t>
            </a:r>
            <a:r>
              <a:rPr lang="en-US" altLang="zh-CN" sz="2000" dirty="0"/>
              <a:t>:</a:t>
            </a:r>
          </a:p>
          <a:p>
            <a:pPr marL="0" indent="0">
              <a:buNone/>
            </a:pPr>
            <a:r>
              <a:rPr lang="en-US" altLang="zh-CN" sz="2000" dirty="0"/>
              <a:t>        if link != '\n':</a:t>
            </a:r>
          </a:p>
          <a:p>
            <a:pPr marL="0" indent="0">
              <a:buNone/>
            </a:pPr>
            <a:r>
              <a:rPr lang="en-US" altLang="zh-CN" sz="2000" dirty="0"/>
              <a:t>            print(</a:t>
            </a:r>
            <a:r>
              <a:rPr lang="en-US" altLang="zh-CN" sz="2000" dirty="0" err="1"/>
              <a:t>link.text</a:t>
            </a:r>
            <a:r>
              <a:rPr lang="en-US" altLang="zh-CN" sz="2000" dirty="0"/>
              <a:t> + ':  ', </a:t>
            </a:r>
            <a:r>
              <a:rPr lang="en-US" altLang="zh-CN" sz="2000" dirty="0" err="1"/>
              <a:t>link.a.get</a:t>
            </a:r>
            <a:r>
              <a:rPr lang="en-US" altLang="zh-CN" sz="2000" dirty="0"/>
              <a:t>('</a:t>
            </a:r>
            <a:r>
              <a:rPr lang="en-US" altLang="zh-CN" sz="2000" dirty="0" err="1"/>
              <a:t>href</a:t>
            </a:r>
            <a:r>
              <a:rPr lang="en-US" altLang="zh-CN" sz="2000" dirty="0"/>
              <a:t>'))</a:t>
            </a:r>
          </a:p>
          <a:p>
            <a:endParaRPr lang="zh-CN" altLang="en-US" sz="2000" dirty="0"/>
          </a:p>
        </p:txBody>
      </p:sp>
    </p:spTree>
    <p:extLst>
      <p:ext uri="{BB962C8B-B14F-4D97-AF65-F5344CB8AC3E}">
        <p14:creationId xmlns:p14="http://schemas.microsoft.com/office/powerpoint/2010/main" val="13746509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a:bodyPr>
          <a:lstStyle/>
          <a:p>
            <a:pPr marL="0" indent="0">
              <a:buNone/>
            </a:pPr>
            <a:r>
              <a:rPr lang="en-US" altLang="zh-CN" sz="2000" dirty="0"/>
              <a:t>4. </a:t>
            </a:r>
            <a:r>
              <a:rPr lang="zh-CN" altLang="en-US" sz="2000" dirty="0"/>
              <a:t>单章节爬虫</a:t>
            </a:r>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zh-CN" altLang="en-US" sz="2000" dirty="0"/>
          </a:p>
        </p:txBody>
      </p:sp>
      <p:pic>
        <p:nvPicPr>
          <p:cNvPr id="286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681" y="908720"/>
            <a:ext cx="7916129"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64105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336704"/>
          </a:xfrm>
        </p:spPr>
        <p:txBody>
          <a:bodyPr>
            <a:normAutofit lnSpcReduction="10000"/>
          </a:bodyPr>
          <a:lstStyle/>
          <a:p>
            <a:pPr marL="0" indent="0">
              <a:buNone/>
            </a:pPr>
            <a:r>
              <a:rPr lang="zh-CN" altLang="zh-CN" sz="2000" dirty="0"/>
              <a:t>【例</a:t>
            </a:r>
            <a:r>
              <a:rPr lang="en-US" altLang="zh-CN" sz="2000" dirty="0"/>
              <a:t>8-11</a:t>
            </a:r>
            <a:r>
              <a:rPr lang="zh-CN" altLang="zh-CN" sz="2000" dirty="0"/>
              <a:t>】抓取标签</a:t>
            </a:r>
            <a:r>
              <a:rPr lang="en-US" altLang="zh-CN" sz="2000" dirty="0"/>
              <a:t>&lt;div id="content"&gt;</a:t>
            </a:r>
            <a:r>
              <a:rPr lang="zh-CN" altLang="zh-CN" sz="2000" dirty="0"/>
              <a:t>中的单章节小说内容。</a:t>
            </a:r>
          </a:p>
          <a:p>
            <a:pPr marL="0" indent="0">
              <a:buNone/>
            </a:pPr>
            <a:r>
              <a:rPr lang="zh-CN" altLang="zh-CN" sz="2000" dirty="0"/>
              <a:t>编写程序代码如下：</a:t>
            </a:r>
          </a:p>
          <a:p>
            <a:pPr marL="0" indent="0">
              <a:buNone/>
            </a:pPr>
            <a:r>
              <a:rPr lang="en-US" altLang="zh-CN" sz="2000" dirty="0"/>
              <a:t>from </a:t>
            </a:r>
            <a:r>
              <a:rPr lang="en-US" altLang="zh-CN" sz="2000" dirty="0" err="1"/>
              <a:t>urllib</a:t>
            </a:r>
            <a:r>
              <a:rPr lang="en-US" altLang="zh-CN" sz="2000" dirty="0"/>
              <a:t> import request</a:t>
            </a:r>
            <a:endParaRPr lang="zh-CN" altLang="zh-CN" sz="2000" dirty="0"/>
          </a:p>
          <a:p>
            <a:pPr marL="0" indent="0">
              <a:buNone/>
            </a:pPr>
            <a:r>
              <a:rPr lang="en-US" altLang="zh-CN" sz="2000" dirty="0"/>
              <a:t>from </a:t>
            </a:r>
            <a:r>
              <a:rPr lang="en-US" altLang="zh-CN" sz="2000" dirty="0" err="1"/>
              <a:t>bs4</a:t>
            </a:r>
            <a:r>
              <a:rPr lang="en-US" altLang="zh-CN" sz="2000" dirty="0"/>
              <a:t> import </a:t>
            </a:r>
            <a:r>
              <a:rPr lang="en-US" altLang="zh-CN" sz="2000" dirty="0" err="1"/>
              <a:t>BeautifulSoup</a:t>
            </a:r>
            <a:endParaRPr lang="zh-CN" altLang="zh-CN" sz="2000" dirty="0"/>
          </a:p>
          <a:p>
            <a:pPr marL="0" indent="0">
              <a:buNone/>
            </a:pPr>
            <a:r>
              <a:rPr lang="en-US" altLang="zh-CN" sz="2000" dirty="0"/>
              <a:t> </a:t>
            </a:r>
            <a:endParaRPr lang="zh-CN" altLang="zh-CN" sz="2000" dirty="0"/>
          </a:p>
          <a:p>
            <a:pPr marL="0" indent="0">
              <a:buNone/>
            </a:pPr>
            <a:r>
              <a:rPr lang="en-US" altLang="zh-CN" sz="2000" dirty="0"/>
              <a:t>if __name__ == '__main__':</a:t>
            </a:r>
            <a:endParaRPr lang="zh-CN" altLang="zh-CN" sz="2000" dirty="0"/>
          </a:p>
          <a:p>
            <a:pPr marL="0" indent="0">
              <a:buNone/>
            </a:pPr>
            <a:r>
              <a:rPr lang="en-US" altLang="zh-CN" sz="2000" dirty="0"/>
              <a:t>    # </a:t>
            </a:r>
            <a:r>
              <a:rPr lang="zh-CN" altLang="zh-CN" sz="2000" dirty="0"/>
              <a:t>第</a:t>
            </a:r>
            <a:r>
              <a:rPr lang="en-US" altLang="zh-CN" sz="2000" dirty="0"/>
              <a:t>1</a:t>
            </a:r>
            <a:r>
              <a:rPr lang="zh-CN" altLang="zh-CN" sz="2000" dirty="0"/>
              <a:t>章的网址</a:t>
            </a:r>
          </a:p>
          <a:p>
            <a:pPr marL="0" indent="0">
              <a:buNone/>
            </a:pPr>
            <a:r>
              <a:rPr lang="en-US" altLang="zh-CN" sz="2000" dirty="0"/>
              <a:t>    </a:t>
            </a:r>
            <a:r>
              <a:rPr lang="en-US" altLang="zh-CN" sz="2000" dirty="0" err="1"/>
              <a:t>url</a:t>
            </a:r>
            <a:r>
              <a:rPr lang="en-US" altLang="zh-CN" sz="2000" dirty="0"/>
              <a:t> = 'http://</a:t>
            </a:r>
            <a:r>
              <a:rPr lang="en-US" altLang="zh-CN" sz="2000" dirty="0" err="1"/>
              <a:t>www.136book.com</a:t>
            </a:r>
            <a:r>
              <a:rPr lang="en-US" altLang="zh-CN" sz="2000" dirty="0"/>
              <a:t>/</a:t>
            </a:r>
            <a:r>
              <a:rPr lang="en-US" altLang="zh-CN" sz="2000" dirty="0" err="1"/>
              <a:t>hongloumeng</a:t>
            </a:r>
            <a:r>
              <a:rPr lang="en-US" altLang="zh-CN" sz="2000" dirty="0"/>
              <a:t>/</a:t>
            </a:r>
            <a:r>
              <a:rPr lang="en-US" altLang="zh-CN" sz="2000" dirty="0" err="1"/>
              <a:t>qlxecbzt</a:t>
            </a:r>
            <a:r>
              <a:rPr lang="en-US" altLang="zh-CN" sz="2000" dirty="0"/>
              <a:t>/'</a:t>
            </a:r>
            <a:endParaRPr lang="zh-CN" altLang="zh-CN" sz="2000" dirty="0"/>
          </a:p>
          <a:p>
            <a:pPr marL="0" indent="0">
              <a:buNone/>
            </a:pPr>
            <a:r>
              <a:rPr lang="en-US" altLang="zh-CN" sz="2000" dirty="0"/>
              <a:t>    head = {}</a:t>
            </a:r>
            <a:endParaRPr lang="zh-CN" altLang="zh-CN" sz="2000" dirty="0"/>
          </a:p>
          <a:p>
            <a:pPr marL="0" indent="0">
              <a:buNone/>
            </a:pPr>
            <a:r>
              <a:rPr lang="en-US" altLang="zh-CN" sz="2000" dirty="0"/>
              <a:t>    </a:t>
            </a:r>
            <a:r>
              <a:rPr lang="en-US" altLang="zh-CN" sz="2000" dirty="0" err="1"/>
              <a:t>req</a:t>
            </a:r>
            <a:r>
              <a:rPr lang="en-US" altLang="zh-CN" sz="2000" dirty="0"/>
              <a:t> = </a:t>
            </a:r>
            <a:r>
              <a:rPr lang="en-US" altLang="zh-CN" sz="2000" dirty="0" err="1"/>
              <a:t>request.Request</a:t>
            </a:r>
            <a:r>
              <a:rPr lang="en-US" altLang="zh-CN" sz="2000" dirty="0"/>
              <a:t>(</a:t>
            </a:r>
            <a:r>
              <a:rPr lang="en-US" altLang="zh-CN" sz="2000" dirty="0" err="1"/>
              <a:t>url</a:t>
            </a:r>
            <a:r>
              <a:rPr lang="en-US" altLang="zh-CN" sz="2000" dirty="0"/>
              <a:t>, headers = head)</a:t>
            </a:r>
            <a:endParaRPr lang="zh-CN" altLang="zh-CN" sz="2000" dirty="0"/>
          </a:p>
          <a:p>
            <a:pPr marL="0" indent="0">
              <a:buNone/>
            </a:pPr>
            <a:r>
              <a:rPr lang="en-US" altLang="zh-CN" sz="2000" dirty="0"/>
              <a:t>    response = </a:t>
            </a:r>
            <a:r>
              <a:rPr lang="en-US" altLang="zh-CN" sz="2000" dirty="0" err="1"/>
              <a:t>request.urlopen</a:t>
            </a:r>
            <a:r>
              <a:rPr lang="en-US" altLang="zh-CN" sz="2000" dirty="0"/>
              <a:t>(</a:t>
            </a:r>
            <a:r>
              <a:rPr lang="en-US" altLang="zh-CN" sz="2000" dirty="0" err="1"/>
              <a:t>req</a:t>
            </a:r>
            <a:r>
              <a:rPr lang="en-US" altLang="zh-CN" sz="2000" dirty="0"/>
              <a:t>)</a:t>
            </a:r>
            <a:endParaRPr lang="zh-CN" altLang="zh-CN" sz="2000" dirty="0"/>
          </a:p>
          <a:p>
            <a:pPr marL="0" indent="0">
              <a:buNone/>
            </a:pPr>
            <a:r>
              <a:rPr lang="en-US" altLang="zh-CN" sz="2000" dirty="0"/>
              <a:t>    html = </a:t>
            </a:r>
            <a:r>
              <a:rPr lang="en-US" altLang="zh-CN" sz="2000" dirty="0" err="1"/>
              <a:t>response.read</a:t>
            </a:r>
            <a:r>
              <a:rPr lang="en-US" altLang="zh-CN" sz="2000" dirty="0"/>
              <a:t>()</a:t>
            </a:r>
            <a:endParaRPr lang="zh-CN" altLang="zh-CN" sz="2000" dirty="0"/>
          </a:p>
          <a:p>
            <a:pPr marL="0" indent="0">
              <a:buNone/>
            </a:pPr>
            <a:r>
              <a:rPr lang="en-US" altLang="zh-CN" sz="2000" dirty="0"/>
              <a:t>    # </a:t>
            </a:r>
            <a:r>
              <a:rPr lang="zh-CN" altLang="zh-CN" sz="2000" dirty="0"/>
              <a:t>创建</a:t>
            </a:r>
            <a:r>
              <a:rPr lang="en-US" altLang="zh-CN" sz="2000" dirty="0"/>
              <a:t>request</a:t>
            </a:r>
            <a:r>
              <a:rPr lang="zh-CN" altLang="zh-CN" sz="2000" dirty="0"/>
              <a:t>对象</a:t>
            </a:r>
          </a:p>
          <a:p>
            <a:pPr marL="0" indent="0">
              <a:buNone/>
            </a:pPr>
            <a:r>
              <a:rPr lang="en-US" altLang="zh-CN" sz="2000" dirty="0"/>
              <a:t>    soup = </a:t>
            </a:r>
            <a:r>
              <a:rPr lang="en-US" altLang="zh-CN" sz="2000" dirty="0" err="1"/>
              <a:t>BeautifulSoup</a:t>
            </a:r>
            <a:r>
              <a:rPr lang="en-US" altLang="zh-CN" sz="2000" dirty="0"/>
              <a:t>(html, '</a:t>
            </a:r>
            <a:r>
              <a:rPr lang="en-US" altLang="zh-CN" sz="2000" dirty="0" err="1"/>
              <a:t>lxml</a:t>
            </a:r>
            <a:r>
              <a:rPr lang="en-US" altLang="zh-CN" sz="2000" dirty="0"/>
              <a:t>')</a:t>
            </a:r>
            <a:endParaRPr lang="zh-CN" altLang="zh-CN" sz="2000" dirty="0"/>
          </a:p>
          <a:p>
            <a:pPr marL="0" indent="0">
              <a:buNone/>
            </a:pPr>
            <a:r>
              <a:rPr lang="en-US" altLang="zh-CN" sz="2000" dirty="0"/>
              <a:t>    # </a:t>
            </a:r>
            <a:r>
              <a:rPr lang="zh-CN" altLang="zh-CN" sz="2000" dirty="0"/>
              <a:t>找出</a:t>
            </a:r>
            <a:r>
              <a:rPr lang="en-US" altLang="zh-CN" sz="2000" dirty="0"/>
              <a:t>div</a:t>
            </a:r>
            <a:r>
              <a:rPr lang="zh-CN" altLang="zh-CN" sz="2000" dirty="0"/>
              <a:t>中的内容</a:t>
            </a:r>
          </a:p>
          <a:p>
            <a:pPr marL="0" indent="0">
              <a:buNone/>
            </a:pPr>
            <a:r>
              <a:rPr lang="en-US" altLang="zh-CN" sz="2000" dirty="0"/>
              <a:t>    </a:t>
            </a:r>
            <a:r>
              <a:rPr lang="en-US" altLang="zh-CN" sz="2000" dirty="0" err="1"/>
              <a:t>soup_text</a:t>
            </a:r>
            <a:r>
              <a:rPr lang="en-US" altLang="zh-CN" sz="2000" dirty="0"/>
              <a:t> = </a:t>
            </a:r>
            <a:r>
              <a:rPr lang="en-US" altLang="zh-CN" sz="2000" dirty="0" err="1"/>
              <a:t>soup.find</a:t>
            </a:r>
            <a:r>
              <a:rPr lang="en-US" altLang="zh-CN" sz="2000" dirty="0"/>
              <a:t>('div', id = 'content')</a:t>
            </a:r>
            <a:endParaRPr lang="zh-CN" altLang="zh-CN" sz="2000" dirty="0"/>
          </a:p>
          <a:p>
            <a:pPr marL="0" indent="0">
              <a:buNone/>
            </a:pPr>
            <a:r>
              <a:rPr lang="en-US" altLang="zh-CN" sz="2000" dirty="0"/>
              <a:t>    # </a:t>
            </a:r>
            <a:r>
              <a:rPr lang="zh-CN" altLang="zh-CN" sz="2000" dirty="0"/>
              <a:t>输出其中的文本</a:t>
            </a:r>
          </a:p>
          <a:p>
            <a:pPr marL="0" indent="0">
              <a:buNone/>
            </a:pPr>
            <a:r>
              <a:rPr lang="en-US" altLang="zh-CN" sz="2000" dirty="0"/>
              <a:t>    print(</a:t>
            </a:r>
            <a:r>
              <a:rPr lang="en-US" altLang="zh-CN" sz="2000" dirty="0" err="1"/>
              <a:t>soup_text.text</a:t>
            </a:r>
            <a:r>
              <a:rPr lang="en-US" altLang="zh-CN" sz="2000" dirty="0" smtClean="0"/>
              <a:t>)</a:t>
            </a:r>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zh-CN" altLang="en-US" sz="2000"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532" y="4581128"/>
            <a:ext cx="3788664"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52046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336704"/>
          </a:xfrm>
        </p:spPr>
        <p:txBody>
          <a:bodyPr>
            <a:normAutofit lnSpcReduction="10000"/>
          </a:bodyPr>
          <a:lstStyle/>
          <a:p>
            <a:pPr marL="0" indent="0">
              <a:buNone/>
            </a:pPr>
            <a:r>
              <a:rPr lang="en-US" altLang="zh-CN" sz="2000" b="1" dirty="0"/>
              <a:t>5. </a:t>
            </a:r>
            <a:r>
              <a:rPr lang="zh-CN" altLang="zh-CN" sz="2000" b="1" dirty="0"/>
              <a:t>爬取全集内容</a:t>
            </a:r>
            <a:endParaRPr lang="zh-CN" altLang="zh-CN" sz="2000" dirty="0"/>
          </a:p>
          <a:p>
            <a:pPr marL="0" indent="0">
              <a:buNone/>
            </a:pPr>
            <a:r>
              <a:rPr lang="zh-CN" altLang="zh-CN" sz="2000" dirty="0"/>
              <a:t>将每个解析出来的各章节链接循环代入到</a:t>
            </a:r>
            <a:r>
              <a:rPr lang="en-US" altLang="zh-CN" sz="2000" dirty="0" err="1"/>
              <a:t>url</a:t>
            </a:r>
            <a:r>
              <a:rPr lang="zh-CN" altLang="zh-CN" sz="2000" dirty="0"/>
              <a:t>中解析出来，并将其中的文本爬取出来，并且保存到本地</a:t>
            </a:r>
            <a:r>
              <a:rPr lang="en-US" altLang="zh-CN" sz="2000" dirty="0" err="1"/>
              <a:t>hongloumeng.txt</a:t>
            </a:r>
            <a:r>
              <a:rPr lang="zh-CN" altLang="zh-CN" sz="2000" dirty="0"/>
              <a:t>文件中。</a:t>
            </a:r>
          </a:p>
          <a:p>
            <a:pPr marL="0" indent="0">
              <a:buNone/>
            </a:pPr>
            <a:r>
              <a:rPr lang="en-US" altLang="zh-CN" sz="2000" dirty="0"/>
              <a:t> </a:t>
            </a:r>
            <a:endParaRPr lang="zh-CN" altLang="zh-CN" sz="2000" dirty="0"/>
          </a:p>
          <a:p>
            <a:pPr marL="0" indent="0">
              <a:buNone/>
            </a:pPr>
            <a:r>
              <a:rPr lang="zh-CN" altLang="zh-CN" sz="2000" dirty="0"/>
              <a:t>【例</a:t>
            </a:r>
            <a:r>
              <a:rPr lang="en-US" altLang="zh-CN" sz="2000" dirty="0"/>
              <a:t>8-12</a:t>
            </a:r>
            <a:r>
              <a:rPr lang="zh-CN" altLang="zh-CN" sz="2000" dirty="0"/>
              <a:t>】解析《红楼梦》全集内容。</a:t>
            </a:r>
          </a:p>
          <a:p>
            <a:pPr marL="400050" lvl="1" indent="0">
              <a:buNone/>
            </a:pPr>
            <a:r>
              <a:rPr lang="en-US" altLang="zh-CN" sz="1800" dirty="0"/>
              <a:t>from </a:t>
            </a:r>
            <a:r>
              <a:rPr lang="en-US" altLang="zh-CN" sz="1800" dirty="0" err="1"/>
              <a:t>urllib</a:t>
            </a:r>
            <a:r>
              <a:rPr lang="en-US" altLang="zh-CN" sz="1800" dirty="0"/>
              <a:t> import request</a:t>
            </a:r>
          </a:p>
          <a:p>
            <a:pPr marL="400050" lvl="1" indent="0">
              <a:buNone/>
            </a:pPr>
            <a:r>
              <a:rPr lang="en-US" altLang="zh-CN" sz="1800" dirty="0"/>
              <a:t>from </a:t>
            </a:r>
            <a:r>
              <a:rPr lang="en-US" altLang="zh-CN" sz="1800" dirty="0" err="1"/>
              <a:t>bs4</a:t>
            </a:r>
            <a:r>
              <a:rPr lang="en-US" altLang="zh-CN" sz="1800" dirty="0"/>
              <a:t> import </a:t>
            </a:r>
            <a:r>
              <a:rPr lang="en-US" altLang="zh-CN" sz="1800" dirty="0" err="1"/>
              <a:t>BeautifulSoup</a:t>
            </a:r>
            <a:endParaRPr lang="en-US" altLang="zh-CN" sz="1800" dirty="0"/>
          </a:p>
          <a:p>
            <a:pPr marL="400050" lvl="1" indent="0">
              <a:buNone/>
            </a:pPr>
            <a:endParaRPr lang="en-US" altLang="zh-CN" sz="1800" dirty="0"/>
          </a:p>
          <a:p>
            <a:pPr marL="400050" lvl="1" indent="0">
              <a:buNone/>
            </a:pPr>
            <a:r>
              <a:rPr lang="en-US" altLang="zh-CN" sz="1800" dirty="0"/>
              <a:t>if __name__ == '__main__':</a:t>
            </a:r>
          </a:p>
          <a:p>
            <a:pPr marL="400050" lvl="1" indent="0">
              <a:buNone/>
            </a:pPr>
            <a:r>
              <a:rPr lang="en-US" altLang="zh-CN" sz="1800" dirty="0"/>
              <a:t>    </a:t>
            </a:r>
            <a:r>
              <a:rPr lang="en-US" altLang="zh-CN" sz="1800" dirty="0" err="1"/>
              <a:t>url</a:t>
            </a:r>
            <a:r>
              <a:rPr lang="en-US" altLang="zh-CN" sz="1800" dirty="0"/>
              <a:t> = 'http://</a:t>
            </a:r>
            <a:r>
              <a:rPr lang="en-US" altLang="zh-CN" sz="1800" dirty="0" err="1"/>
              <a:t>www.136book.com</a:t>
            </a:r>
            <a:r>
              <a:rPr lang="en-US" altLang="zh-CN" sz="1800" dirty="0"/>
              <a:t>/</a:t>
            </a:r>
            <a:r>
              <a:rPr lang="en-US" altLang="zh-CN" sz="1800" dirty="0" err="1"/>
              <a:t>hongloumeng</a:t>
            </a:r>
            <a:r>
              <a:rPr lang="en-US" altLang="zh-CN" sz="1800" dirty="0"/>
              <a:t>/'</a:t>
            </a:r>
          </a:p>
          <a:p>
            <a:pPr marL="400050" lvl="1" indent="0">
              <a:buNone/>
            </a:pPr>
            <a:r>
              <a:rPr lang="en-US" altLang="zh-CN" sz="1800" dirty="0"/>
              <a:t>    head = {}</a:t>
            </a:r>
          </a:p>
          <a:p>
            <a:pPr marL="400050" lvl="1" indent="0">
              <a:buNone/>
            </a:pPr>
            <a:r>
              <a:rPr lang="en-US" altLang="zh-CN" sz="1800" dirty="0"/>
              <a:t>    </a:t>
            </a:r>
            <a:r>
              <a:rPr lang="en-US" altLang="zh-CN" sz="1800" dirty="0" err="1"/>
              <a:t>req</a:t>
            </a:r>
            <a:r>
              <a:rPr lang="en-US" altLang="zh-CN" sz="1800" dirty="0"/>
              <a:t> = </a:t>
            </a:r>
            <a:r>
              <a:rPr lang="en-US" altLang="zh-CN" sz="1800" dirty="0" err="1"/>
              <a:t>request.Request</a:t>
            </a:r>
            <a:r>
              <a:rPr lang="en-US" altLang="zh-CN" sz="1800" dirty="0"/>
              <a:t>(</a:t>
            </a:r>
            <a:r>
              <a:rPr lang="en-US" altLang="zh-CN" sz="1800" dirty="0" err="1"/>
              <a:t>url</a:t>
            </a:r>
            <a:r>
              <a:rPr lang="en-US" altLang="zh-CN" sz="1800" dirty="0"/>
              <a:t>, headers = head)</a:t>
            </a:r>
          </a:p>
          <a:p>
            <a:pPr marL="400050" lvl="1" indent="0">
              <a:buNone/>
            </a:pPr>
            <a:r>
              <a:rPr lang="en-US" altLang="zh-CN" sz="1800" dirty="0"/>
              <a:t>    response = </a:t>
            </a:r>
            <a:r>
              <a:rPr lang="en-US" altLang="zh-CN" sz="1800" dirty="0" err="1"/>
              <a:t>request.urlopen</a:t>
            </a:r>
            <a:r>
              <a:rPr lang="en-US" altLang="zh-CN" sz="1800" dirty="0"/>
              <a:t>(</a:t>
            </a:r>
            <a:r>
              <a:rPr lang="en-US" altLang="zh-CN" sz="1800" dirty="0" err="1"/>
              <a:t>req</a:t>
            </a:r>
            <a:r>
              <a:rPr lang="en-US" altLang="zh-CN" sz="1800" dirty="0"/>
              <a:t>)</a:t>
            </a:r>
          </a:p>
          <a:p>
            <a:pPr marL="400050" lvl="1" indent="0">
              <a:buNone/>
            </a:pPr>
            <a:r>
              <a:rPr lang="en-US" altLang="zh-CN" sz="1800" dirty="0"/>
              <a:t>    html = </a:t>
            </a:r>
            <a:r>
              <a:rPr lang="en-US" altLang="zh-CN" sz="1800" dirty="0" err="1"/>
              <a:t>response.read</a:t>
            </a:r>
            <a:r>
              <a:rPr lang="en-US" altLang="zh-CN" sz="1800" dirty="0"/>
              <a:t>()</a:t>
            </a:r>
          </a:p>
          <a:p>
            <a:pPr marL="400050" lvl="1" indent="0">
              <a:buNone/>
            </a:pPr>
            <a:r>
              <a:rPr lang="en-US" altLang="zh-CN" sz="1800" dirty="0"/>
              <a:t>    soup = </a:t>
            </a:r>
            <a:r>
              <a:rPr lang="en-US" altLang="zh-CN" sz="1800" dirty="0" err="1"/>
              <a:t>BeautifulSoup</a:t>
            </a:r>
            <a:r>
              <a:rPr lang="en-US" altLang="zh-CN" sz="1800" dirty="0"/>
              <a:t>(html, '</a:t>
            </a:r>
            <a:r>
              <a:rPr lang="en-US" altLang="zh-CN" sz="1800" dirty="0" err="1"/>
              <a:t>lxml</a:t>
            </a:r>
            <a:r>
              <a:rPr lang="en-US" altLang="zh-CN" sz="1800" dirty="0"/>
              <a:t>')</a:t>
            </a:r>
          </a:p>
          <a:p>
            <a:pPr marL="400050" lvl="1" indent="0">
              <a:buNone/>
            </a:pPr>
            <a:r>
              <a:rPr lang="en-US" altLang="zh-CN" sz="1800" dirty="0" err="1"/>
              <a:t>soup_texts</a:t>
            </a:r>
            <a:r>
              <a:rPr lang="en-US" altLang="zh-CN" sz="1800" dirty="0"/>
              <a:t> = </a:t>
            </a:r>
            <a:r>
              <a:rPr lang="en-US" altLang="zh-CN" sz="1800" dirty="0" err="1"/>
              <a:t>soup.find</a:t>
            </a:r>
            <a:r>
              <a:rPr lang="en-US" altLang="zh-CN" sz="1800" dirty="0"/>
              <a:t>('div', id = '</a:t>
            </a:r>
            <a:r>
              <a:rPr lang="en-US" altLang="zh-CN" sz="1800" dirty="0" err="1"/>
              <a:t>book_detail</a:t>
            </a:r>
            <a:r>
              <a:rPr lang="en-US" altLang="zh-CN" sz="1800" dirty="0"/>
              <a:t>', </a:t>
            </a:r>
          </a:p>
          <a:p>
            <a:pPr marL="400050" lvl="1" indent="0">
              <a:buNone/>
            </a:pPr>
            <a:r>
              <a:rPr lang="en-US" altLang="zh-CN" sz="1800" dirty="0"/>
              <a:t>class_= '</a:t>
            </a:r>
            <a:r>
              <a:rPr lang="en-US" altLang="zh-CN" sz="1800" dirty="0" err="1"/>
              <a:t>box1</a:t>
            </a:r>
            <a:r>
              <a:rPr lang="en-US" altLang="zh-CN" sz="1800" dirty="0"/>
              <a:t>').</a:t>
            </a:r>
            <a:r>
              <a:rPr lang="en-US" altLang="zh-CN" sz="1800" dirty="0" err="1"/>
              <a:t>find_next</a:t>
            </a:r>
            <a:r>
              <a:rPr lang="en-US" altLang="zh-CN" sz="1800" dirty="0"/>
              <a:t>('div')</a:t>
            </a:r>
          </a:p>
          <a:p>
            <a:pPr marL="400050" lvl="1" indent="0">
              <a:buNone/>
            </a:pPr>
            <a:r>
              <a:rPr lang="en-US" altLang="zh-CN" sz="1800" dirty="0"/>
              <a:t>    # </a:t>
            </a:r>
            <a:r>
              <a:rPr lang="zh-CN" altLang="en-US" sz="1800" dirty="0"/>
              <a:t>打开文件</a:t>
            </a:r>
          </a:p>
          <a:p>
            <a:pPr marL="400050" lvl="1" indent="0">
              <a:buNone/>
            </a:pPr>
            <a:r>
              <a:rPr lang="zh-CN" altLang="en-US" sz="1800" dirty="0"/>
              <a:t>    </a:t>
            </a:r>
            <a:r>
              <a:rPr lang="en-US" altLang="zh-CN" sz="1800" dirty="0"/>
              <a:t>f = open('D:\</a:t>
            </a:r>
            <a:r>
              <a:rPr lang="en-US" altLang="zh-CN" sz="1800" dirty="0" err="1"/>
              <a:t>hongloumeng.txt','w</a:t>
            </a:r>
            <a:r>
              <a:rPr lang="en-US" altLang="zh-CN" sz="1800" dirty="0"/>
              <a:t>')</a:t>
            </a:r>
          </a:p>
          <a:p>
            <a:pPr marL="0" indent="0">
              <a:buNone/>
            </a:pPr>
            <a:endParaRPr lang="zh-CN" altLang="en-US" sz="2000" dirty="0"/>
          </a:p>
        </p:txBody>
      </p:sp>
    </p:spTree>
    <p:extLst>
      <p:ext uri="{BB962C8B-B14F-4D97-AF65-F5344CB8AC3E}">
        <p14:creationId xmlns:p14="http://schemas.microsoft.com/office/powerpoint/2010/main" val="214336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336704"/>
          </a:xfrm>
        </p:spPr>
        <p:txBody>
          <a:bodyPr>
            <a:normAutofit fontScale="92500" lnSpcReduction="10000"/>
          </a:bodyPr>
          <a:lstStyle/>
          <a:p>
            <a:pPr marL="0" indent="0">
              <a:buNone/>
            </a:pPr>
            <a:r>
              <a:rPr lang="en-US" altLang="zh-CN" sz="2400" b="1" dirty="0"/>
              <a:t>2. </a:t>
            </a:r>
            <a:r>
              <a:rPr lang="en-US" altLang="zh-CN" sz="2400" b="1" dirty="0" err="1"/>
              <a:t>urllib.request</a:t>
            </a:r>
            <a:r>
              <a:rPr lang="zh-CN" altLang="zh-CN" sz="2400" b="1" dirty="0"/>
              <a:t>模块的常用方法</a:t>
            </a:r>
            <a:endParaRPr lang="zh-CN"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smtClean="0"/>
          </a:p>
          <a:p>
            <a:pPr marL="0" indent="0">
              <a:buNone/>
            </a:pPr>
            <a:r>
              <a:rPr lang="en-US" altLang="zh-CN" sz="2400" dirty="0" err="1" smtClean="0"/>
              <a:t>urllib.request</a:t>
            </a:r>
            <a:r>
              <a:rPr lang="zh-CN" altLang="en-US" sz="2400" dirty="0"/>
              <a:t>模块常用方法</a:t>
            </a:r>
            <a:r>
              <a:rPr lang="zh-CN" altLang="en-US" sz="2400" dirty="0" smtClean="0"/>
              <a:t>的基本</a:t>
            </a:r>
            <a:r>
              <a:rPr lang="zh-CN" altLang="en-US" sz="2400" dirty="0"/>
              <a:t>使用</a:t>
            </a:r>
            <a:r>
              <a:rPr lang="zh-CN" altLang="en-US" sz="2400" dirty="0" smtClean="0"/>
              <a:t>步骤：</a:t>
            </a:r>
            <a:endParaRPr lang="zh-CN" altLang="en-US" sz="2400" dirty="0"/>
          </a:p>
          <a:p>
            <a:pPr marL="0" indent="0">
              <a:buNone/>
            </a:pPr>
            <a:r>
              <a:rPr lang="zh-CN" altLang="en-US" sz="2400" dirty="0"/>
              <a:t>（</a:t>
            </a:r>
            <a:r>
              <a:rPr lang="en-US" altLang="zh-CN" sz="2400" dirty="0"/>
              <a:t>1</a:t>
            </a:r>
            <a:r>
              <a:rPr lang="zh-CN" altLang="en-US" sz="2400" dirty="0"/>
              <a:t>）导入</a:t>
            </a:r>
            <a:r>
              <a:rPr lang="en-US" altLang="zh-CN" sz="2400" dirty="0" err="1"/>
              <a:t>urllib.request</a:t>
            </a:r>
            <a:r>
              <a:rPr lang="zh-CN" altLang="en-US" sz="2400" dirty="0"/>
              <a:t>模块</a:t>
            </a:r>
          </a:p>
          <a:p>
            <a:pPr marL="0" indent="0">
              <a:buNone/>
            </a:pPr>
            <a:r>
              <a:rPr lang="en-US" altLang="zh-CN" sz="2400" dirty="0" smtClean="0"/>
              <a:t>           from </a:t>
            </a:r>
            <a:r>
              <a:rPr lang="en-US" altLang="zh-CN" sz="2400" dirty="0" err="1"/>
              <a:t>urllib</a:t>
            </a:r>
            <a:r>
              <a:rPr lang="en-US" altLang="zh-CN" sz="2400" dirty="0"/>
              <a:t> import request</a:t>
            </a:r>
          </a:p>
          <a:p>
            <a:pPr marL="0" indent="0">
              <a:buNone/>
            </a:pPr>
            <a:endParaRPr lang="en-US" altLang="zh-CN" sz="2400" dirty="0"/>
          </a:p>
          <a:p>
            <a:pPr marL="0" indent="0">
              <a:buNone/>
            </a:pPr>
            <a:r>
              <a:rPr lang="zh-CN" altLang="en-US" sz="2400" dirty="0"/>
              <a:t>（</a:t>
            </a:r>
            <a:r>
              <a:rPr lang="en-US" altLang="zh-CN" sz="2400" dirty="0"/>
              <a:t>2</a:t>
            </a:r>
            <a:r>
              <a:rPr lang="zh-CN" altLang="en-US" sz="2400" dirty="0"/>
              <a:t>）连接要访问的网站，发起请求</a:t>
            </a:r>
          </a:p>
          <a:p>
            <a:pPr marL="0" indent="0">
              <a:buNone/>
            </a:pPr>
            <a:r>
              <a:rPr lang="en-US" altLang="zh-CN" sz="2400" dirty="0" smtClean="0"/>
              <a:t>           </a:t>
            </a:r>
            <a:r>
              <a:rPr lang="en-US" altLang="zh-CN" sz="2400" dirty="0" err="1" smtClean="0"/>
              <a:t>resp</a:t>
            </a:r>
            <a:r>
              <a:rPr lang="en-US" altLang="zh-CN" sz="2400" dirty="0" smtClean="0"/>
              <a:t> </a:t>
            </a:r>
            <a:r>
              <a:rPr lang="en-US" altLang="zh-CN" sz="2400" dirty="0"/>
              <a:t>= </a:t>
            </a:r>
            <a:r>
              <a:rPr lang="en-US" altLang="zh-CN" sz="2400" dirty="0" err="1"/>
              <a:t>request.urlopen</a:t>
            </a:r>
            <a:r>
              <a:rPr lang="en-US" altLang="zh-CN" sz="2400" dirty="0"/>
              <a:t>(“http://</a:t>
            </a:r>
            <a:r>
              <a:rPr lang="zh-CN" altLang="en-US" sz="2400" dirty="0"/>
              <a:t>网站</a:t>
            </a:r>
            <a:r>
              <a:rPr lang="en-US" altLang="zh-CN" sz="2400" dirty="0"/>
              <a:t>IP</a:t>
            </a:r>
            <a:r>
              <a:rPr lang="zh-CN" altLang="en-US" sz="2400" dirty="0"/>
              <a:t>地址</a:t>
            </a:r>
            <a:r>
              <a:rPr lang="en-US" altLang="zh-CN" sz="2400" dirty="0"/>
              <a:t>")</a:t>
            </a:r>
          </a:p>
          <a:p>
            <a:pPr marL="0" indent="0">
              <a:buNone/>
            </a:pPr>
            <a:endParaRPr lang="en-US" altLang="zh-CN" sz="2400" dirty="0"/>
          </a:p>
          <a:p>
            <a:pPr marL="0" indent="0">
              <a:buNone/>
            </a:pPr>
            <a:r>
              <a:rPr lang="zh-CN" altLang="en-US" sz="2400" dirty="0"/>
              <a:t>（</a:t>
            </a:r>
            <a:r>
              <a:rPr lang="en-US" altLang="zh-CN" sz="2400" dirty="0"/>
              <a:t>3</a:t>
            </a:r>
            <a:r>
              <a:rPr lang="zh-CN" altLang="en-US" sz="2400" dirty="0"/>
              <a:t>）获取网站代码信息</a:t>
            </a:r>
          </a:p>
          <a:p>
            <a:pPr marL="0" indent="0">
              <a:buNone/>
            </a:pPr>
            <a:r>
              <a:rPr lang="en-US" altLang="zh-CN" sz="2400" dirty="0" smtClean="0"/>
              <a:t>            print(</a:t>
            </a:r>
            <a:r>
              <a:rPr lang="en-US" altLang="zh-CN" sz="2400" dirty="0" err="1" smtClean="0"/>
              <a:t>resp.read</a:t>
            </a:r>
            <a:r>
              <a:rPr lang="en-US" altLang="zh-CN" sz="2400" dirty="0"/>
              <a:t>().decode())</a:t>
            </a:r>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zh-CN" altLang="en-US" sz="24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692696"/>
            <a:ext cx="6727671"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97649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5865515"/>
          </a:xfrm>
        </p:spPr>
        <p:txBody>
          <a:bodyPr>
            <a:normAutofit lnSpcReduction="10000"/>
          </a:bodyPr>
          <a:lstStyle/>
          <a:p>
            <a:pPr marL="0" indent="0">
              <a:buNone/>
            </a:pPr>
            <a:r>
              <a:rPr lang="en-US" altLang="zh-CN" sz="2000" dirty="0"/>
              <a:t># </a:t>
            </a:r>
            <a:r>
              <a:rPr lang="zh-CN" altLang="zh-CN" sz="2000" dirty="0"/>
              <a:t>循环解析链接地址</a:t>
            </a:r>
          </a:p>
          <a:p>
            <a:pPr marL="0" indent="0">
              <a:buNone/>
            </a:pPr>
            <a:r>
              <a:rPr lang="en-US" altLang="zh-CN" sz="2000" dirty="0"/>
              <a:t>    for link in </a:t>
            </a:r>
            <a:r>
              <a:rPr lang="en-US" altLang="zh-CN" sz="2000" dirty="0" err="1"/>
              <a:t>soup_texts.ol.children</a:t>
            </a:r>
            <a:r>
              <a:rPr lang="en-US" altLang="zh-CN" sz="2000" dirty="0"/>
              <a:t>:</a:t>
            </a:r>
            <a:endParaRPr lang="zh-CN" altLang="zh-CN" sz="2000" dirty="0"/>
          </a:p>
          <a:p>
            <a:pPr marL="0" indent="0">
              <a:buNone/>
            </a:pPr>
            <a:r>
              <a:rPr lang="en-US" altLang="zh-CN" sz="2000" dirty="0"/>
              <a:t>        if link != '\n':</a:t>
            </a:r>
            <a:endParaRPr lang="zh-CN" altLang="zh-CN" sz="2000" dirty="0"/>
          </a:p>
          <a:p>
            <a:pPr marL="0" indent="0">
              <a:buNone/>
            </a:pPr>
            <a:r>
              <a:rPr lang="en-US" altLang="zh-CN" sz="2000" dirty="0"/>
              <a:t>            </a:t>
            </a:r>
            <a:r>
              <a:rPr lang="en-US" altLang="zh-CN" sz="2000" dirty="0" err="1"/>
              <a:t>download_url</a:t>
            </a:r>
            <a:r>
              <a:rPr lang="en-US" altLang="zh-CN" sz="2000" dirty="0"/>
              <a:t> = </a:t>
            </a:r>
            <a:r>
              <a:rPr lang="en-US" altLang="zh-CN" sz="2000" dirty="0" err="1"/>
              <a:t>link.a.get</a:t>
            </a:r>
            <a:r>
              <a:rPr lang="en-US" altLang="zh-CN" sz="2000" dirty="0"/>
              <a:t>('</a:t>
            </a:r>
            <a:r>
              <a:rPr lang="en-US" altLang="zh-CN" sz="2000" dirty="0" err="1"/>
              <a:t>href</a:t>
            </a:r>
            <a:r>
              <a:rPr lang="en-US" altLang="zh-CN" sz="2000" dirty="0"/>
              <a:t>')</a:t>
            </a:r>
            <a:endParaRPr lang="zh-CN" altLang="zh-CN" sz="2000" dirty="0"/>
          </a:p>
          <a:p>
            <a:pPr marL="0" indent="0">
              <a:buNone/>
            </a:pPr>
            <a:r>
              <a:rPr lang="en-US" altLang="zh-CN" sz="2000" dirty="0"/>
              <a:t>            </a:t>
            </a:r>
            <a:r>
              <a:rPr lang="en-US" altLang="zh-CN" sz="2000" dirty="0" err="1"/>
              <a:t>download_req</a:t>
            </a:r>
            <a:r>
              <a:rPr lang="en-US" altLang="zh-CN" sz="2000" dirty="0"/>
              <a:t> = </a:t>
            </a:r>
            <a:r>
              <a:rPr lang="en-US" altLang="zh-CN" sz="2000" dirty="0" err="1"/>
              <a:t>request.Request</a:t>
            </a:r>
            <a:r>
              <a:rPr lang="en-US" altLang="zh-CN" sz="2000" dirty="0"/>
              <a:t>(</a:t>
            </a:r>
            <a:r>
              <a:rPr lang="en-US" altLang="zh-CN" sz="2000" dirty="0" err="1"/>
              <a:t>download_url</a:t>
            </a:r>
            <a:r>
              <a:rPr lang="en-US" altLang="zh-CN" sz="2000" dirty="0"/>
              <a:t>, headers = head)</a:t>
            </a:r>
            <a:endParaRPr lang="zh-CN" altLang="zh-CN" sz="2000" dirty="0"/>
          </a:p>
          <a:p>
            <a:pPr marL="0" indent="0">
              <a:buNone/>
            </a:pPr>
            <a:r>
              <a:rPr lang="en-US" altLang="zh-CN" sz="2000" dirty="0"/>
              <a:t>            </a:t>
            </a:r>
            <a:r>
              <a:rPr lang="en-US" altLang="zh-CN" sz="2000" dirty="0" err="1"/>
              <a:t>download_response</a:t>
            </a:r>
            <a:r>
              <a:rPr lang="en-US" altLang="zh-CN" sz="2000" dirty="0"/>
              <a:t> = </a:t>
            </a:r>
            <a:r>
              <a:rPr lang="en-US" altLang="zh-CN" sz="2000" dirty="0" err="1"/>
              <a:t>request.urlopen</a:t>
            </a:r>
            <a:r>
              <a:rPr lang="en-US" altLang="zh-CN" sz="2000" dirty="0"/>
              <a:t>(</a:t>
            </a:r>
            <a:r>
              <a:rPr lang="en-US" altLang="zh-CN" sz="2000" dirty="0" err="1"/>
              <a:t>download_req</a:t>
            </a:r>
            <a:r>
              <a:rPr lang="en-US" altLang="zh-CN" sz="2000" dirty="0"/>
              <a:t>)</a:t>
            </a:r>
            <a:endParaRPr lang="zh-CN" altLang="zh-CN" sz="2000" dirty="0"/>
          </a:p>
          <a:p>
            <a:pPr marL="0" indent="0">
              <a:buNone/>
            </a:pPr>
            <a:r>
              <a:rPr lang="en-US" altLang="zh-CN" sz="2000" dirty="0"/>
              <a:t>            </a:t>
            </a:r>
            <a:r>
              <a:rPr lang="en-US" altLang="zh-CN" sz="2000" dirty="0" err="1"/>
              <a:t>download_html</a:t>
            </a:r>
            <a:r>
              <a:rPr lang="en-US" altLang="zh-CN" sz="2000" dirty="0"/>
              <a:t> = </a:t>
            </a:r>
            <a:r>
              <a:rPr lang="en-US" altLang="zh-CN" sz="2000" dirty="0" err="1"/>
              <a:t>download_response.read</a:t>
            </a:r>
            <a:r>
              <a:rPr lang="en-US" altLang="zh-CN" sz="2000" dirty="0"/>
              <a:t>()</a:t>
            </a:r>
            <a:endParaRPr lang="zh-CN" altLang="zh-CN" sz="2000" dirty="0"/>
          </a:p>
          <a:p>
            <a:pPr marL="0" indent="0">
              <a:buNone/>
            </a:pPr>
            <a:r>
              <a:rPr lang="en-US" altLang="zh-CN" sz="2000" dirty="0"/>
              <a:t>            </a:t>
            </a:r>
            <a:r>
              <a:rPr lang="en-US" altLang="zh-CN" sz="2000" dirty="0" err="1"/>
              <a:t>download_soup</a:t>
            </a:r>
            <a:r>
              <a:rPr lang="en-US" altLang="zh-CN" sz="2000" dirty="0"/>
              <a:t> = </a:t>
            </a:r>
            <a:r>
              <a:rPr lang="en-US" altLang="zh-CN" sz="2000" dirty="0" err="1"/>
              <a:t>BeautifulSoup</a:t>
            </a:r>
            <a:r>
              <a:rPr lang="en-US" altLang="zh-CN" sz="2000" dirty="0"/>
              <a:t>(</a:t>
            </a:r>
            <a:r>
              <a:rPr lang="en-US" altLang="zh-CN" sz="2000" dirty="0" err="1"/>
              <a:t>download_html</a:t>
            </a:r>
            <a:r>
              <a:rPr lang="en-US" altLang="zh-CN" sz="2000" dirty="0"/>
              <a:t>, '</a:t>
            </a:r>
            <a:r>
              <a:rPr lang="en-US" altLang="zh-CN" sz="2000" dirty="0" err="1"/>
              <a:t>lxml</a:t>
            </a:r>
            <a:r>
              <a:rPr lang="en-US" altLang="zh-CN" sz="2000" dirty="0"/>
              <a:t>')</a:t>
            </a:r>
            <a:endParaRPr lang="zh-CN" altLang="zh-CN" sz="2000" dirty="0"/>
          </a:p>
          <a:p>
            <a:pPr marL="0" indent="0">
              <a:buNone/>
            </a:pPr>
            <a:r>
              <a:rPr lang="en-US" altLang="zh-CN" sz="2000" dirty="0"/>
              <a:t>            </a:t>
            </a:r>
            <a:r>
              <a:rPr lang="en-US" altLang="zh-CN" sz="2000" dirty="0" err="1"/>
              <a:t>download_soup_texts</a:t>
            </a:r>
            <a:r>
              <a:rPr lang="en-US" altLang="zh-CN" sz="2000" dirty="0"/>
              <a:t> = </a:t>
            </a:r>
            <a:r>
              <a:rPr lang="en-US" altLang="zh-CN" sz="2000" dirty="0" err="1"/>
              <a:t>download_soup.find</a:t>
            </a:r>
            <a:r>
              <a:rPr lang="en-US" altLang="zh-CN" sz="2000" dirty="0"/>
              <a:t>('div', id = 'content')</a:t>
            </a:r>
            <a:endParaRPr lang="zh-CN" altLang="zh-CN" sz="2000" dirty="0"/>
          </a:p>
          <a:p>
            <a:pPr marL="0" indent="0">
              <a:buNone/>
            </a:pPr>
            <a:r>
              <a:rPr lang="en-US" altLang="zh-CN" sz="2000" dirty="0"/>
              <a:t>            # </a:t>
            </a:r>
            <a:r>
              <a:rPr lang="zh-CN" altLang="zh-CN" sz="2000" dirty="0"/>
              <a:t>抓取其中文本</a:t>
            </a:r>
          </a:p>
          <a:p>
            <a:pPr marL="0" indent="0">
              <a:buNone/>
            </a:pPr>
            <a:r>
              <a:rPr lang="en-US" altLang="zh-CN" sz="2000" dirty="0"/>
              <a:t>            </a:t>
            </a:r>
            <a:r>
              <a:rPr lang="en-US" altLang="zh-CN" sz="2000" dirty="0" err="1"/>
              <a:t>download_soup_texts</a:t>
            </a:r>
            <a:r>
              <a:rPr lang="en-US" altLang="zh-CN" sz="2000" dirty="0"/>
              <a:t> = </a:t>
            </a:r>
            <a:r>
              <a:rPr lang="en-US" altLang="zh-CN" sz="2000" dirty="0" err="1"/>
              <a:t>download_soup_texts.text</a:t>
            </a:r>
            <a:endParaRPr lang="zh-CN" altLang="zh-CN" sz="2000" dirty="0"/>
          </a:p>
          <a:p>
            <a:pPr marL="0" indent="0">
              <a:buNone/>
            </a:pPr>
            <a:r>
              <a:rPr lang="en-US" altLang="zh-CN" sz="2000" dirty="0"/>
              <a:t>            # </a:t>
            </a:r>
            <a:r>
              <a:rPr lang="zh-CN" altLang="zh-CN" sz="2000" dirty="0"/>
              <a:t>写入章节标题</a:t>
            </a:r>
          </a:p>
          <a:p>
            <a:pPr marL="0" indent="0">
              <a:buNone/>
            </a:pPr>
            <a:r>
              <a:rPr lang="en-US" altLang="zh-CN" sz="2000" dirty="0"/>
              <a:t>            </a:t>
            </a:r>
            <a:r>
              <a:rPr lang="en-US" altLang="zh-CN" sz="2000" dirty="0" err="1"/>
              <a:t>f.write</a:t>
            </a:r>
            <a:r>
              <a:rPr lang="en-US" altLang="zh-CN" sz="2000" dirty="0"/>
              <a:t>(</a:t>
            </a:r>
            <a:r>
              <a:rPr lang="en-US" altLang="zh-CN" sz="2000" dirty="0" err="1"/>
              <a:t>link.text</a:t>
            </a:r>
            <a:r>
              <a:rPr lang="en-US" altLang="zh-CN" sz="2000" dirty="0"/>
              <a:t> + '\n\n')</a:t>
            </a:r>
            <a:endParaRPr lang="zh-CN" altLang="zh-CN" sz="2000" dirty="0"/>
          </a:p>
          <a:p>
            <a:pPr marL="0" indent="0">
              <a:buNone/>
            </a:pPr>
            <a:r>
              <a:rPr lang="en-US" altLang="zh-CN" sz="2000" dirty="0"/>
              <a:t>            # </a:t>
            </a:r>
            <a:r>
              <a:rPr lang="zh-CN" altLang="zh-CN" sz="2000" dirty="0"/>
              <a:t>写入章节内容</a:t>
            </a:r>
          </a:p>
          <a:p>
            <a:pPr marL="0" indent="0">
              <a:buNone/>
            </a:pPr>
            <a:r>
              <a:rPr lang="en-US" altLang="zh-CN" sz="2000" dirty="0"/>
              <a:t>            </a:t>
            </a:r>
            <a:r>
              <a:rPr lang="en-US" altLang="zh-CN" sz="2000" dirty="0" err="1"/>
              <a:t>f.write</a:t>
            </a:r>
            <a:r>
              <a:rPr lang="en-US" altLang="zh-CN" sz="2000" dirty="0"/>
              <a:t>(</a:t>
            </a:r>
            <a:r>
              <a:rPr lang="en-US" altLang="zh-CN" sz="2000" dirty="0" err="1"/>
              <a:t>download_soup_texts</a:t>
            </a:r>
            <a:r>
              <a:rPr lang="en-US" altLang="zh-CN" sz="2000" dirty="0"/>
              <a:t>)</a:t>
            </a:r>
            <a:endParaRPr lang="zh-CN" altLang="zh-CN" sz="2000" dirty="0"/>
          </a:p>
          <a:p>
            <a:pPr marL="0" indent="0">
              <a:buNone/>
            </a:pPr>
            <a:r>
              <a:rPr lang="en-US" altLang="zh-CN" sz="2000" dirty="0"/>
              <a:t>            </a:t>
            </a:r>
            <a:r>
              <a:rPr lang="en-US" altLang="zh-CN" sz="2000" dirty="0" err="1"/>
              <a:t>f.write</a:t>
            </a:r>
            <a:r>
              <a:rPr lang="en-US" altLang="zh-CN" sz="2000" dirty="0"/>
              <a:t>('\n\n')</a:t>
            </a:r>
            <a:endParaRPr lang="zh-CN" altLang="zh-CN" sz="2000" dirty="0"/>
          </a:p>
          <a:p>
            <a:pPr marL="0" indent="0">
              <a:buNone/>
            </a:pPr>
            <a:r>
              <a:rPr lang="en-US" altLang="zh-CN" sz="2000" dirty="0"/>
              <a:t>    </a:t>
            </a:r>
            <a:r>
              <a:rPr lang="en-US" altLang="zh-CN" sz="2000" dirty="0" err="1"/>
              <a:t>f.close</a:t>
            </a:r>
            <a:r>
              <a:rPr lang="en-US" altLang="zh-CN" sz="2000" dirty="0"/>
              <a:t>()</a:t>
            </a:r>
            <a:endParaRPr lang="zh-CN" altLang="en-US" sz="2000" dirty="0"/>
          </a:p>
        </p:txBody>
      </p:sp>
    </p:spTree>
    <p:extLst>
      <p:ext uri="{BB962C8B-B14F-4D97-AF65-F5344CB8AC3E}">
        <p14:creationId xmlns:p14="http://schemas.microsoft.com/office/powerpoint/2010/main" val="19122982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764704"/>
            <a:ext cx="8229600" cy="4525963"/>
          </a:xfrm>
        </p:spPr>
        <p:txBody>
          <a:bodyPr>
            <a:normAutofit/>
          </a:bodyPr>
          <a:lstStyle/>
          <a:p>
            <a:pPr marL="0" indent="0">
              <a:buNone/>
            </a:pPr>
            <a:r>
              <a:rPr lang="zh-CN" altLang="zh-CN" sz="2000" dirty="0"/>
              <a:t>运行程序后，打开保存下载到本地的网络版小说文件</a:t>
            </a:r>
            <a:r>
              <a:rPr lang="en-US" altLang="zh-CN" sz="2000" dirty="0"/>
              <a:t>D:\</a:t>
            </a:r>
            <a:r>
              <a:rPr lang="en-US" altLang="zh-CN" sz="2000" dirty="0" err="1"/>
              <a:t>hongloumeng.txt</a:t>
            </a:r>
            <a:r>
              <a:rPr lang="zh-CN" altLang="zh-CN" sz="2000" dirty="0"/>
              <a:t>，可以看到抓取并解析出来的《红楼梦》全集内容，如</a:t>
            </a:r>
            <a:r>
              <a:rPr lang="zh-CN" altLang="zh-CN" sz="2000" dirty="0" smtClean="0"/>
              <a:t>图所</a:t>
            </a:r>
            <a:r>
              <a:rPr lang="zh-CN" altLang="zh-CN" sz="2000" dirty="0"/>
              <a:t>示。</a:t>
            </a:r>
          </a:p>
          <a:p>
            <a:endParaRPr lang="zh-CN" altLang="en-US" sz="2000"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484784"/>
            <a:ext cx="6289742"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1453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en-US" altLang="zh-CN" sz="3200" b="1" dirty="0" smtClean="0"/>
              <a:t>9.2.3 </a:t>
            </a:r>
            <a:r>
              <a:rPr lang="zh-CN" altLang="zh-CN" sz="3200" b="1" dirty="0"/>
              <a:t>爬取天气预报</a:t>
            </a:r>
            <a:r>
              <a:rPr lang="zh-CN" altLang="zh-CN" sz="3200" b="1" dirty="0" smtClean="0"/>
              <a:t>信息</a:t>
            </a:r>
            <a:endParaRPr lang="zh-CN" altLang="en-US" sz="3200" dirty="0"/>
          </a:p>
        </p:txBody>
      </p:sp>
      <p:sp>
        <p:nvSpPr>
          <p:cNvPr id="3" name="内容占位符 2"/>
          <p:cNvSpPr>
            <a:spLocks noGrp="1"/>
          </p:cNvSpPr>
          <p:nvPr>
            <p:ph idx="1"/>
          </p:nvPr>
        </p:nvSpPr>
        <p:spPr>
          <a:xfrm>
            <a:off x="457200" y="1124744"/>
            <a:ext cx="8229600" cy="5001419"/>
          </a:xfrm>
        </p:spPr>
        <p:txBody>
          <a:bodyPr>
            <a:normAutofit/>
          </a:bodyPr>
          <a:lstStyle/>
          <a:p>
            <a:pPr marL="0" indent="0">
              <a:buNone/>
            </a:pPr>
            <a:r>
              <a:rPr lang="en-US" altLang="zh-CN" sz="2400" b="1" dirty="0"/>
              <a:t>1. </a:t>
            </a:r>
            <a:r>
              <a:rPr lang="zh-CN" altLang="zh-CN" sz="2400" b="1" dirty="0"/>
              <a:t>分析天气预报网页的结构</a:t>
            </a:r>
            <a:endParaRPr lang="zh-CN" altLang="zh-CN" sz="2400" dirty="0"/>
          </a:p>
          <a:p>
            <a:pPr marL="0" indent="0">
              <a:buNone/>
            </a:pPr>
            <a:r>
              <a:rPr lang="zh-CN" altLang="zh-CN" sz="2400" dirty="0"/>
              <a:t>要进行一个网络爬虫程序设计，首先要分析网页的代码结构。打开要获取天气预报信息的网站，进入北京地区天气的页面。网站页面如</a:t>
            </a:r>
            <a:r>
              <a:rPr lang="zh-CN" altLang="zh-CN" sz="2400" dirty="0" smtClean="0"/>
              <a:t>图所</a:t>
            </a:r>
            <a:r>
              <a:rPr lang="zh-CN" altLang="zh-CN" sz="2400" dirty="0"/>
              <a:t>示</a:t>
            </a:r>
            <a:r>
              <a:rPr lang="zh-CN" altLang="zh-CN" sz="2400" dirty="0" smtClean="0"/>
              <a:t>。</a:t>
            </a:r>
            <a:endParaRPr lang="en-US" altLang="zh-CN" sz="2400" dirty="0" smtClean="0"/>
          </a:p>
          <a:p>
            <a:pPr marL="0" indent="0">
              <a:buNone/>
            </a:pPr>
            <a:r>
              <a:rPr lang="en-US" altLang="zh-CN" sz="2000" dirty="0" smtClean="0"/>
              <a:t>【</a:t>
            </a:r>
            <a:r>
              <a:rPr lang="zh-CN" altLang="en-US" sz="2000" dirty="0"/>
              <a:t>网页地址为：</a:t>
            </a:r>
            <a:r>
              <a:rPr lang="en-US" altLang="zh-CN" sz="2000" dirty="0"/>
              <a:t>http://</a:t>
            </a:r>
            <a:r>
              <a:rPr lang="en-US" altLang="zh-CN" sz="2000" dirty="0" err="1"/>
              <a:t>www.weather.com.cn</a:t>
            </a:r>
            <a:r>
              <a:rPr lang="en-US" altLang="zh-CN" sz="2000" dirty="0"/>
              <a:t>/weather/</a:t>
            </a:r>
            <a:r>
              <a:rPr lang="en-US" altLang="zh-CN" sz="2000" dirty="0" err="1"/>
              <a:t>101010100.shtml</a:t>
            </a:r>
            <a:r>
              <a:rPr lang="en-US" altLang="zh-CN" sz="2000" dirty="0"/>
              <a:t>】</a:t>
            </a:r>
            <a:endParaRPr lang="zh-CN" altLang="zh-CN" sz="2000" dirty="0"/>
          </a:p>
          <a:p>
            <a:endParaRPr lang="zh-CN" altLang="en-US" sz="2400"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59" y="3356992"/>
            <a:ext cx="4809130"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86549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6192688"/>
          </a:xfrm>
        </p:spPr>
        <p:txBody>
          <a:bodyPr>
            <a:normAutofit/>
          </a:bodyPr>
          <a:lstStyle/>
          <a:p>
            <a:pPr marL="0" indent="0">
              <a:buNone/>
            </a:pPr>
            <a:r>
              <a:rPr lang="zh-CN" altLang="zh-CN" sz="2000" dirty="0"/>
              <a:t>打开网页的代码查看器（</a:t>
            </a:r>
            <a:r>
              <a:rPr lang="en-US" altLang="zh-CN" sz="2000" dirty="0"/>
              <a:t>IE</a:t>
            </a:r>
            <a:r>
              <a:rPr lang="zh-CN" altLang="zh-CN" sz="2000" dirty="0"/>
              <a:t>浏览器按下</a:t>
            </a:r>
            <a:r>
              <a:rPr lang="en-US" altLang="zh-CN" sz="2000" dirty="0" err="1"/>
              <a:t>F12</a:t>
            </a:r>
            <a:r>
              <a:rPr lang="zh-CN" altLang="zh-CN" sz="2000" dirty="0"/>
              <a:t>按键），则可以看到当面页面的代码结构，如</a:t>
            </a:r>
            <a:r>
              <a:rPr lang="zh-CN" altLang="zh-CN" sz="2000" dirty="0" smtClean="0"/>
              <a:t>图所</a:t>
            </a:r>
            <a:r>
              <a:rPr lang="zh-CN" altLang="zh-CN" sz="2000" dirty="0"/>
              <a:t>示。</a:t>
            </a:r>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pPr marL="0" indent="0">
              <a:buNone/>
            </a:pPr>
            <a:endParaRPr lang="en-US" altLang="zh-CN" sz="2000" dirty="0" smtClean="0"/>
          </a:p>
          <a:p>
            <a:pPr marL="0" indent="0">
              <a:buNone/>
            </a:pPr>
            <a:r>
              <a:rPr lang="zh-CN" altLang="en-US" sz="2000" dirty="0" smtClean="0"/>
              <a:t>从图中</a:t>
            </a:r>
            <a:r>
              <a:rPr lang="zh-CN" altLang="en-US" sz="2000" dirty="0"/>
              <a:t>可以看到，当天的天气预报信息存放在</a:t>
            </a:r>
            <a:r>
              <a:rPr lang="en-US" altLang="zh-CN" sz="2000" dirty="0"/>
              <a:t>&lt;p class=“</a:t>
            </a:r>
            <a:r>
              <a:rPr lang="en-US" altLang="zh-CN" sz="2000" dirty="0" err="1"/>
              <a:t>wea</a:t>
            </a:r>
            <a:r>
              <a:rPr lang="en-US" altLang="zh-CN" sz="2000" dirty="0"/>
              <a:t>”&gt;</a:t>
            </a:r>
            <a:r>
              <a:rPr lang="zh-CN" altLang="en-US" sz="2000" dirty="0"/>
              <a:t>标签中，当天的气温存放在</a:t>
            </a:r>
            <a:r>
              <a:rPr lang="en-US" altLang="zh-CN" sz="2000" dirty="0"/>
              <a:t>&lt;p class=“tem”&gt;</a:t>
            </a:r>
            <a:r>
              <a:rPr lang="zh-CN" altLang="en-US" sz="2000" dirty="0"/>
              <a:t>标签中，其中最高气温存放在</a:t>
            </a:r>
            <a:r>
              <a:rPr lang="en-US" altLang="zh-CN" sz="2000" dirty="0"/>
              <a:t>&lt;span&gt;</a:t>
            </a:r>
            <a:r>
              <a:rPr lang="zh-CN" altLang="en-US" sz="2000" dirty="0"/>
              <a:t>标签中</a:t>
            </a:r>
            <a:r>
              <a:rPr lang="en-US" altLang="zh-CN" sz="2000" dirty="0"/>
              <a:t>,</a:t>
            </a:r>
            <a:r>
              <a:rPr lang="zh-CN" altLang="en-US" sz="2000" dirty="0"/>
              <a:t>最低气温存放在</a:t>
            </a:r>
            <a:r>
              <a:rPr lang="en-US" altLang="zh-CN" sz="2000" dirty="0"/>
              <a:t>&lt;</a:t>
            </a:r>
            <a:r>
              <a:rPr lang="en-US" altLang="zh-CN" sz="2000" dirty="0" err="1"/>
              <a:t>i</a:t>
            </a:r>
            <a:r>
              <a:rPr lang="en-US" altLang="zh-CN" sz="2000" dirty="0"/>
              <a:t>&gt;</a:t>
            </a:r>
            <a:r>
              <a:rPr lang="zh-CN" altLang="en-US" sz="2000" dirty="0"/>
              <a:t>标签中</a:t>
            </a:r>
            <a:r>
              <a:rPr lang="zh-CN" altLang="en-US" sz="2000" dirty="0" smtClean="0"/>
              <a:t>。</a:t>
            </a:r>
            <a:endParaRPr lang="en-US" altLang="zh-CN" sz="2000" dirty="0"/>
          </a:p>
          <a:p>
            <a:endParaRPr lang="en-US" altLang="zh-CN" sz="2000" dirty="0" smtClean="0"/>
          </a:p>
          <a:p>
            <a:endParaRPr lang="zh-CN" altLang="en-US" sz="2000"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268760"/>
            <a:ext cx="5760640" cy="3742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80958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009531"/>
          </a:xfrm>
        </p:spPr>
        <p:txBody>
          <a:bodyPr>
            <a:normAutofit/>
          </a:bodyPr>
          <a:lstStyle/>
          <a:p>
            <a:pPr marL="0" indent="0">
              <a:buNone/>
            </a:pPr>
            <a:r>
              <a:rPr lang="en-US" altLang="zh-CN" sz="2000" b="1" dirty="0"/>
              <a:t>2. </a:t>
            </a:r>
            <a:r>
              <a:rPr lang="zh-CN" altLang="zh-CN" sz="2000" b="1" dirty="0"/>
              <a:t>解析网页数据</a:t>
            </a:r>
            <a:endParaRPr lang="zh-CN" altLang="zh-CN" sz="2000" dirty="0"/>
          </a:p>
          <a:p>
            <a:pPr marL="0" indent="0">
              <a:buNone/>
            </a:pPr>
            <a:r>
              <a:rPr lang="en-US" altLang="zh-CN" sz="2000" dirty="0"/>
              <a:t>    </a:t>
            </a:r>
            <a:r>
              <a:rPr lang="zh-CN" altLang="zh-CN" sz="2000" dirty="0"/>
              <a:t>根据天气预报页面的代码结构分析，找到</a:t>
            </a:r>
            <a:r>
              <a:rPr lang="en-US" altLang="zh-CN" sz="2000" dirty="0"/>
              <a:t>&lt;p class=</a:t>
            </a:r>
            <a:r>
              <a:rPr lang="zh-CN" altLang="zh-CN" sz="2000" dirty="0"/>
              <a:t>“</a:t>
            </a:r>
            <a:r>
              <a:rPr lang="en-US" altLang="zh-CN" sz="2000" dirty="0" err="1"/>
              <a:t>wea</a:t>
            </a:r>
            <a:r>
              <a:rPr lang="en-US" altLang="zh-CN" sz="2000" dirty="0"/>
              <a:t>”&gt;</a:t>
            </a:r>
            <a:r>
              <a:rPr lang="zh-CN" altLang="zh-CN" sz="2000" dirty="0"/>
              <a:t>标签和</a:t>
            </a:r>
            <a:r>
              <a:rPr lang="en-US" altLang="zh-CN" sz="2000" dirty="0"/>
              <a:t>&lt;p class=</a:t>
            </a:r>
            <a:r>
              <a:rPr lang="zh-CN" altLang="zh-CN" sz="2000" dirty="0"/>
              <a:t>“</a:t>
            </a:r>
            <a:r>
              <a:rPr lang="en-US" altLang="zh-CN" sz="2000" dirty="0"/>
              <a:t>tem”&gt;</a:t>
            </a:r>
            <a:r>
              <a:rPr lang="zh-CN" altLang="zh-CN" sz="2000" dirty="0"/>
              <a:t>标签，就能获得当天的天气信息和气温信息。</a:t>
            </a:r>
          </a:p>
          <a:p>
            <a:pPr marL="0" indent="0">
              <a:buNone/>
            </a:pPr>
            <a:r>
              <a:rPr lang="en-US" altLang="zh-CN" sz="2000" dirty="0"/>
              <a:t> </a:t>
            </a:r>
            <a:endParaRPr lang="zh-CN" altLang="zh-CN" sz="2000" dirty="0"/>
          </a:p>
          <a:p>
            <a:pPr marL="0" indent="0">
              <a:buNone/>
            </a:pPr>
            <a:r>
              <a:rPr lang="zh-CN" altLang="zh-CN" sz="2000" dirty="0"/>
              <a:t>【例</a:t>
            </a:r>
            <a:r>
              <a:rPr lang="en-US" altLang="zh-CN" sz="2000" dirty="0"/>
              <a:t>8-13</a:t>
            </a:r>
            <a:r>
              <a:rPr lang="zh-CN" altLang="zh-CN" sz="2000" dirty="0"/>
              <a:t>】抓取标签</a:t>
            </a:r>
            <a:r>
              <a:rPr lang="en-US" altLang="zh-CN" sz="2000" dirty="0"/>
              <a:t>&lt;p class=</a:t>
            </a:r>
            <a:r>
              <a:rPr lang="zh-CN" altLang="zh-CN" sz="2000" dirty="0"/>
              <a:t>“</a:t>
            </a:r>
            <a:r>
              <a:rPr lang="en-US" altLang="zh-CN" sz="2000" dirty="0" err="1"/>
              <a:t>wea</a:t>
            </a:r>
            <a:r>
              <a:rPr lang="en-US" altLang="zh-CN" sz="2000" dirty="0"/>
              <a:t>”&gt;</a:t>
            </a:r>
            <a:r>
              <a:rPr lang="zh-CN" altLang="zh-CN" sz="2000" dirty="0"/>
              <a:t>和标签</a:t>
            </a:r>
            <a:r>
              <a:rPr lang="en-US" altLang="zh-CN" sz="2000" dirty="0"/>
              <a:t>&lt;p class=</a:t>
            </a:r>
            <a:r>
              <a:rPr lang="zh-CN" altLang="zh-CN" sz="2000" dirty="0"/>
              <a:t>“</a:t>
            </a:r>
            <a:r>
              <a:rPr lang="en-US" altLang="zh-CN" sz="2000" dirty="0"/>
              <a:t>tem”&gt;</a:t>
            </a:r>
            <a:r>
              <a:rPr lang="zh-CN" altLang="zh-CN" sz="2000" dirty="0"/>
              <a:t>节点中的天气信息和气温信息。</a:t>
            </a:r>
          </a:p>
          <a:p>
            <a:pPr marL="0" indent="0">
              <a:buNone/>
            </a:pPr>
            <a:endParaRPr lang="en-US" altLang="zh-CN" sz="2000" dirty="0" smtClean="0"/>
          </a:p>
          <a:p>
            <a:pPr marL="0" indent="0">
              <a:buNone/>
            </a:pPr>
            <a:endParaRPr lang="en-US" altLang="zh-CN" sz="2000" dirty="0"/>
          </a:p>
          <a:p>
            <a:pPr marL="0" indent="0">
              <a:buNone/>
            </a:pPr>
            <a:r>
              <a:rPr lang="zh-CN" altLang="en-US" sz="2000" dirty="0" smtClean="0"/>
              <a:t>（代码见后页）</a:t>
            </a:r>
            <a:endParaRPr lang="zh-CN" altLang="en-US" sz="2000"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933056"/>
            <a:ext cx="7173707"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83044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0872" y="188640"/>
            <a:ext cx="6723111" cy="6669360"/>
          </a:xfrm>
        </p:spPr>
        <p:txBody>
          <a:bodyPr>
            <a:normAutofit fontScale="85000" lnSpcReduction="10000"/>
          </a:bodyPr>
          <a:lstStyle/>
          <a:p>
            <a:pPr marL="0" indent="0">
              <a:buNone/>
            </a:pPr>
            <a:r>
              <a:rPr lang="zh-CN" altLang="zh-CN" sz="2000" dirty="0"/>
              <a:t>编写程序如下：</a:t>
            </a:r>
          </a:p>
          <a:p>
            <a:pPr marL="0" indent="0">
              <a:buNone/>
            </a:pPr>
            <a:r>
              <a:rPr lang="en-US" altLang="zh-CN" sz="2000" dirty="0"/>
              <a:t>from </a:t>
            </a:r>
            <a:r>
              <a:rPr lang="en-US" altLang="zh-CN" sz="2000" dirty="0" err="1"/>
              <a:t>urllib.request</a:t>
            </a:r>
            <a:r>
              <a:rPr lang="en-US" altLang="zh-CN" sz="2000" dirty="0"/>
              <a:t> import </a:t>
            </a:r>
            <a:r>
              <a:rPr lang="en-US" altLang="zh-CN" sz="2000" dirty="0" err="1"/>
              <a:t>urlopen</a:t>
            </a:r>
            <a:endParaRPr lang="zh-CN" altLang="zh-CN" sz="2000" dirty="0"/>
          </a:p>
          <a:p>
            <a:pPr marL="0" indent="0">
              <a:buNone/>
            </a:pPr>
            <a:r>
              <a:rPr lang="en-US" altLang="zh-CN" sz="2000" dirty="0"/>
              <a:t>from </a:t>
            </a:r>
            <a:r>
              <a:rPr lang="en-US" altLang="zh-CN" sz="2000" dirty="0" err="1"/>
              <a:t>bs4</a:t>
            </a:r>
            <a:r>
              <a:rPr lang="en-US" altLang="zh-CN" sz="2000" dirty="0"/>
              <a:t> import </a:t>
            </a:r>
            <a:r>
              <a:rPr lang="en-US" altLang="zh-CN" sz="2000" dirty="0" err="1"/>
              <a:t>BeautifulSoup</a:t>
            </a:r>
            <a:endParaRPr lang="zh-CN" altLang="zh-CN" sz="2000" dirty="0"/>
          </a:p>
          <a:p>
            <a:pPr marL="0" indent="0">
              <a:buNone/>
            </a:pPr>
            <a:r>
              <a:rPr lang="en-US" altLang="zh-CN" sz="2000" dirty="0"/>
              <a:t>import re, </a:t>
            </a:r>
            <a:r>
              <a:rPr lang="en-US" altLang="zh-CN" sz="2000" dirty="0" err="1"/>
              <a:t>os</a:t>
            </a:r>
            <a:endParaRPr lang="zh-CN" altLang="zh-CN" sz="2000" dirty="0"/>
          </a:p>
          <a:p>
            <a:pPr marL="0" indent="0">
              <a:buNone/>
            </a:pPr>
            <a:r>
              <a:rPr lang="en-US" altLang="zh-CN" sz="2000" dirty="0" smtClean="0"/>
              <a:t> </a:t>
            </a:r>
            <a:endParaRPr lang="zh-CN" altLang="zh-CN" sz="2000" dirty="0"/>
          </a:p>
          <a:p>
            <a:pPr marL="0" indent="0">
              <a:buNone/>
            </a:pPr>
            <a:r>
              <a:rPr lang="en-US" altLang="zh-CN" sz="2000" dirty="0" err="1" smtClean="0"/>
              <a:t>resp</a:t>
            </a:r>
            <a:r>
              <a:rPr lang="en-US" altLang="zh-CN" sz="2000" dirty="0" smtClean="0"/>
              <a:t>=</a:t>
            </a:r>
            <a:r>
              <a:rPr lang="en-US" altLang="zh-CN" sz="2000" dirty="0" err="1" smtClean="0"/>
              <a:t>urlopen</a:t>
            </a:r>
            <a:r>
              <a:rPr lang="en-US" altLang="zh-CN" sz="2000" dirty="0"/>
              <a:t>('http://</a:t>
            </a:r>
            <a:r>
              <a:rPr lang="en-US" altLang="zh-CN" sz="2000" dirty="0" err="1"/>
              <a:t>www.weather.com.cn</a:t>
            </a:r>
            <a:r>
              <a:rPr lang="en-US" altLang="zh-CN" sz="2000" dirty="0"/>
              <a:t>/weather/</a:t>
            </a:r>
            <a:r>
              <a:rPr lang="en-US" altLang="zh-CN" sz="2000" dirty="0" err="1"/>
              <a:t>101010100.shtml</a:t>
            </a:r>
            <a:r>
              <a:rPr lang="en-US" altLang="zh-CN" sz="2000" dirty="0"/>
              <a:t>')</a:t>
            </a:r>
            <a:endParaRPr lang="zh-CN" altLang="zh-CN" sz="2000" dirty="0"/>
          </a:p>
          <a:p>
            <a:pPr marL="0" indent="0">
              <a:buNone/>
            </a:pPr>
            <a:r>
              <a:rPr lang="en-US" altLang="zh-CN" sz="2000" dirty="0"/>
              <a:t>soup=</a:t>
            </a:r>
            <a:r>
              <a:rPr lang="en-US" altLang="zh-CN" sz="2000" dirty="0" err="1"/>
              <a:t>BeautifulSoup</a:t>
            </a:r>
            <a:r>
              <a:rPr lang="en-US" altLang="zh-CN" sz="2000" dirty="0"/>
              <a:t>(</a:t>
            </a:r>
            <a:r>
              <a:rPr lang="en-US" altLang="zh-CN" sz="2000" dirty="0" err="1"/>
              <a:t>resp</a:t>
            </a:r>
            <a:r>
              <a:rPr lang="en-US" altLang="zh-CN" sz="2000" dirty="0"/>
              <a:t>,'</a:t>
            </a:r>
            <a:r>
              <a:rPr lang="en-US" altLang="zh-CN" sz="2000" dirty="0" err="1"/>
              <a:t>html.parser</a:t>
            </a:r>
            <a:r>
              <a:rPr lang="en-US" altLang="zh-CN" sz="2000" dirty="0"/>
              <a:t>')</a:t>
            </a:r>
            <a:endParaRPr lang="zh-CN" altLang="zh-CN" sz="2000" dirty="0"/>
          </a:p>
          <a:p>
            <a:pPr marL="0" indent="0">
              <a:buNone/>
            </a:pPr>
            <a:r>
              <a:rPr lang="en-US" altLang="zh-CN" sz="2000" dirty="0"/>
              <a:t> </a:t>
            </a:r>
            <a:endParaRPr lang="zh-CN" altLang="zh-CN" sz="2000" dirty="0"/>
          </a:p>
          <a:p>
            <a:pPr marL="0" indent="0">
              <a:buNone/>
            </a:pPr>
            <a:r>
              <a:rPr lang="en-US" altLang="zh-CN" sz="2000" dirty="0" smtClean="0"/>
              <a:t># </a:t>
            </a:r>
            <a:r>
              <a:rPr lang="zh-CN" altLang="zh-CN" sz="2000" dirty="0"/>
              <a:t>解析当天气温数据信息 </a:t>
            </a:r>
            <a:endParaRPr lang="en-US" altLang="zh-CN" sz="2000" dirty="0" smtClean="0"/>
          </a:p>
          <a:p>
            <a:pPr marL="0" indent="0">
              <a:buNone/>
            </a:pPr>
            <a:r>
              <a:rPr lang="en-US" altLang="zh-CN" sz="2000" dirty="0" err="1" smtClean="0"/>
              <a:t>tagToday</a:t>
            </a:r>
            <a:r>
              <a:rPr lang="en-US" altLang="zh-CN" sz="2000" dirty="0" smtClean="0"/>
              <a:t>=</a:t>
            </a:r>
            <a:r>
              <a:rPr lang="en-US" altLang="zh-CN" sz="2000" dirty="0" err="1" smtClean="0"/>
              <a:t>soup.find</a:t>
            </a:r>
            <a:r>
              <a:rPr lang="en-US" altLang="zh-CN" sz="2000" dirty="0"/>
              <a:t>('</a:t>
            </a:r>
            <a:r>
              <a:rPr lang="en-US" altLang="zh-CN" sz="2000" dirty="0" err="1"/>
              <a:t>p',class</a:t>
            </a:r>
            <a:r>
              <a:rPr lang="en-US" altLang="zh-CN" sz="2000" dirty="0"/>
              <a:t>_="tem")  </a:t>
            </a:r>
            <a:endParaRPr lang="zh-CN" altLang="zh-CN" sz="2000" dirty="0"/>
          </a:p>
          <a:p>
            <a:pPr marL="0" indent="0">
              <a:buNone/>
            </a:pPr>
            <a:r>
              <a:rPr lang="en-US" altLang="zh-CN" sz="2000" dirty="0"/>
              <a:t> </a:t>
            </a:r>
            <a:endParaRPr lang="zh-CN" altLang="zh-CN" sz="2000" dirty="0"/>
          </a:p>
          <a:p>
            <a:pPr marL="0" indent="0">
              <a:buNone/>
            </a:pPr>
            <a:r>
              <a:rPr lang="en-US" altLang="zh-CN" sz="2000" dirty="0" smtClean="0"/>
              <a:t>try</a:t>
            </a:r>
            <a:r>
              <a:rPr lang="en-US" altLang="zh-CN" sz="2000" dirty="0"/>
              <a:t>:</a:t>
            </a:r>
            <a:r>
              <a:rPr lang="zh-CN" altLang="zh-CN" sz="2000" dirty="0"/>
              <a:t> </a:t>
            </a:r>
            <a:endParaRPr lang="en-US" altLang="zh-CN" sz="2000" dirty="0" smtClean="0"/>
          </a:p>
          <a:p>
            <a:pPr marL="0" indent="0">
              <a:buNone/>
            </a:pPr>
            <a:r>
              <a:rPr lang="en-US" altLang="zh-CN" sz="2000" dirty="0" smtClean="0"/>
              <a:t>    </a:t>
            </a:r>
            <a:r>
              <a:rPr lang="en-US" altLang="zh-CN" sz="2000" dirty="0" err="1" smtClean="0"/>
              <a:t>temperatureHigh</a:t>
            </a:r>
            <a:r>
              <a:rPr lang="en-US" altLang="zh-CN" sz="2000" dirty="0" smtClean="0"/>
              <a:t> </a:t>
            </a:r>
            <a:r>
              <a:rPr lang="en-US" altLang="zh-CN" sz="2000" dirty="0"/>
              <a:t>= </a:t>
            </a:r>
            <a:r>
              <a:rPr lang="en-US" altLang="zh-CN" sz="2000" dirty="0" err="1"/>
              <a:t>tagToday.span.string</a:t>
            </a:r>
            <a:r>
              <a:rPr lang="en-US" altLang="zh-CN" sz="2000" dirty="0"/>
              <a:t>   </a:t>
            </a:r>
            <a:endParaRPr lang="zh-CN" altLang="zh-CN" sz="2000" dirty="0"/>
          </a:p>
          <a:p>
            <a:pPr marL="0" indent="0">
              <a:buNone/>
            </a:pPr>
            <a:r>
              <a:rPr lang="en-US" altLang="zh-CN" sz="2000" dirty="0" smtClean="0"/>
              <a:t>except   </a:t>
            </a:r>
            <a:r>
              <a:rPr lang="en-US" altLang="zh-CN" sz="2000" dirty="0" err="1"/>
              <a:t>AttributeError</a:t>
            </a:r>
            <a:r>
              <a:rPr lang="en-US" altLang="zh-CN" sz="2000" dirty="0"/>
              <a:t> </a:t>
            </a:r>
            <a:r>
              <a:rPr lang="en-US" altLang="zh-CN" sz="2000" dirty="0" smtClean="0"/>
              <a:t> as  e</a:t>
            </a:r>
            <a:r>
              <a:rPr lang="en-US" altLang="zh-CN" sz="2000" dirty="0"/>
              <a:t>:</a:t>
            </a:r>
            <a:endParaRPr lang="zh-CN" altLang="zh-CN" sz="2000" dirty="0"/>
          </a:p>
          <a:p>
            <a:pPr marL="0" indent="0">
              <a:buNone/>
            </a:pPr>
            <a:r>
              <a:rPr lang="en-US" altLang="zh-CN" sz="2000" dirty="0" smtClean="0"/>
              <a:t>    </a:t>
            </a:r>
            <a:r>
              <a:rPr lang="en-US" altLang="zh-CN" sz="2000" dirty="0" err="1" smtClean="0"/>
              <a:t>temperatureHigh</a:t>
            </a:r>
            <a:r>
              <a:rPr lang="en-US" altLang="zh-CN" sz="2000" dirty="0" smtClean="0"/>
              <a:t> </a:t>
            </a:r>
            <a:r>
              <a:rPr lang="en-US" altLang="zh-CN" sz="2000" dirty="0"/>
              <a:t>=\</a:t>
            </a:r>
            <a:endParaRPr lang="zh-CN" altLang="zh-CN" sz="2000" dirty="0"/>
          </a:p>
          <a:p>
            <a:pPr marL="0" indent="0">
              <a:buNone/>
            </a:pPr>
            <a:r>
              <a:rPr lang="en-US" altLang="zh-CN" sz="2000" dirty="0" smtClean="0"/>
              <a:t>    </a:t>
            </a:r>
            <a:r>
              <a:rPr lang="en-US" altLang="zh-CN" sz="2000" dirty="0" err="1" smtClean="0"/>
              <a:t>tagToday.find_next</a:t>
            </a:r>
            <a:r>
              <a:rPr lang="en-US" altLang="zh-CN" sz="2000" dirty="0"/>
              <a:t>('</a:t>
            </a:r>
            <a:r>
              <a:rPr lang="en-US" altLang="zh-CN" sz="2000" dirty="0" err="1"/>
              <a:t>p',class</a:t>
            </a:r>
            <a:r>
              <a:rPr lang="en-US" altLang="zh-CN" sz="2000" dirty="0"/>
              <a:t>_="tem").</a:t>
            </a:r>
            <a:r>
              <a:rPr lang="en-US" altLang="zh-CN" sz="2000" dirty="0" err="1"/>
              <a:t>span.string</a:t>
            </a:r>
            <a:r>
              <a:rPr lang="en-US" altLang="zh-CN" sz="2000" dirty="0"/>
              <a:t>  </a:t>
            </a:r>
            <a:endParaRPr lang="zh-CN" altLang="zh-CN" sz="2000" dirty="0"/>
          </a:p>
          <a:p>
            <a:pPr marL="0" indent="0">
              <a:buNone/>
            </a:pPr>
            <a:endParaRPr lang="en-US" altLang="zh-CN" sz="2000" dirty="0" smtClean="0"/>
          </a:p>
          <a:p>
            <a:pPr marL="0" indent="0">
              <a:buNone/>
            </a:pPr>
            <a:r>
              <a:rPr lang="en-US" altLang="zh-CN" sz="2000" dirty="0" err="1" smtClean="0"/>
              <a:t>temperatureLow</a:t>
            </a:r>
            <a:r>
              <a:rPr lang="en-US" altLang="zh-CN" sz="2000" dirty="0" smtClean="0"/>
              <a:t> </a:t>
            </a:r>
            <a:r>
              <a:rPr lang="en-US" altLang="zh-CN" sz="2000" dirty="0"/>
              <a:t>= </a:t>
            </a:r>
            <a:r>
              <a:rPr lang="en-US" altLang="zh-CN" sz="2000" dirty="0" err="1"/>
              <a:t>tagToday.i.string</a:t>
            </a:r>
            <a:r>
              <a:rPr lang="en-US" altLang="zh-CN" sz="2000" dirty="0"/>
              <a:t>    # </a:t>
            </a:r>
            <a:r>
              <a:rPr lang="zh-CN" altLang="zh-CN" sz="2000" dirty="0"/>
              <a:t>解析当天最低温度</a:t>
            </a:r>
          </a:p>
          <a:p>
            <a:pPr marL="0" indent="0">
              <a:buNone/>
            </a:pPr>
            <a:r>
              <a:rPr lang="en-US" altLang="zh-CN" sz="2000" dirty="0"/>
              <a:t>weather=</a:t>
            </a:r>
            <a:r>
              <a:rPr lang="en-US" altLang="zh-CN" sz="2000" dirty="0" err="1"/>
              <a:t>soup.find</a:t>
            </a:r>
            <a:r>
              <a:rPr lang="en-US" altLang="zh-CN" sz="2000" dirty="0"/>
              <a:t>('</a:t>
            </a:r>
            <a:r>
              <a:rPr lang="en-US" altLang="zh-CN" sz="2000" dirty="0" err="1"/>
              <a:t>p',class</a:t>
            </a:r>
            <a:r>
              <a:rPr lang="en-US" altLang="zh-CN" sz="2000" dirty="0"/>
              <a:t>_="</a:t>
            </a:r>
            <a:r>
              <a:rPr lang="en-US" altLang="zh-CN" sz="2000" dirty="0" err="1"/>
              <a:t>wea</a:t>
            </a:r>
            <a:r>
              <a:rPr lang="en-US" altLang="zh-CN" sz="2000" dirty="0"/>
              <a:t>").string   # </a:t>
            </a:r>
            <a:r>
              <a:rPr lang="zh-CN" altLang="zh-CN" sz="2000" dirty="0"/>
              <a:t>解析当天天气信息</a:t>
            </a:r>
          </a:p>
          <a:p>
            <a:pPr marL="0" indent="0">
              <a:buNone/>
            </a:pPr>
            <a:r>
              <a:rPr lang="en-US" altLang="zh-CN" sz="2000" dirty="0"/>
              <a:t> </a:t>
            </a:r>
            <a:endParaRPr lang="zh-CN" altLang="zh-CN" sz="2000" dirty="0"/>
          </a:p>
          <a:p>
            <a:pPr marL="0" indent="0">
              <a:buNone/>
            </a:pPr>
            <a:r>
              <a:rPr lang="en-US" altLang="zh-CN" sz="2000" dirty="0"/>
              <a:t>print('</a:t>
            </a:r>
            <a:r>
              <a:rPr lang="zh-CN" altLang="zh-CN" sz="2000" dirty="0"/>
              <a:t>最低温度</a:t>
            </a:r>
            <a:r>
              <a:rPr lang="en-US" altLang="zh-CN" sz="2000" dirty="0"/>
              <a:t>:' + </a:t>
            </a:r>
            <a:r>
              <a:rPr lang="en-US" altLang="zh-CN" sz="2000" dirty="0" err="1"/>
              <a:t>temperatureLow</a:t>
            </a:r>
            <a:r>
              <a:rPr lang="en-US" altLang="zh-CN" sz="2000" dirty="0"/>
              <a:t>)</a:t>
            </a:r>
            <a:endParaRPr lang="zh-CN" altLang="zh-CN" sz="2000" dirty="0"/>
          </a:p>
          <a:p>
            <a:pPr marL="0" indent="0">
              <a:buNone/>
            </a:pPr>
            <a:r>
              <a:rPr lang="en-US" altLang="zh-CN" sz="2000" dirty="0"/>
              <a:t>print('</a:t>
            </a:r>
            <a:r>
              <a:rPr lang="zh-CN" altLang="zh-CN" sz="2000" dirty="0"/>
              <a:t>最高温度</a:t>
            </a:r>
            <a:r>
              <a:rPr lang="en-US" altLang="zh-CN" sz="2000" dirty="0"/>
              <a:t>:' + </a:t>
            </a:r>
            <a:r>
              <a:rPr lang="en-US" altLang="zh-CN" sz="2000" dirty="0" err="1"/>
              <a:t>temperatureHigh</a:t>
            </a:r>
            <a:r>
              <a:rPr lang="en-US" altLang="zh-CN" sz="2000" dirty="0"/>
              <a:t>)</a:t>
            </a:r>
            <a:endParaRPr lang="zh-CN" altLang="zh-CN" sz="2000" dirty="0"/>
          </a:p>
          <a:p>
            <a:pPr marL="0" indent="0">
              <a:buNone/>
            </a:pPr>
            <a:r>
              <a:rPr lang="en-US" altLang="zh-CN" sz="2000" dirty="0"/>
              <a:t>print('</a:t>
            </a:r>
            <a:r>
              <a:rPr lang="zh-CN" altLang="zh-CN" sz="2000" dirty="0"/>
              <a:t>天气</a:t>
            </a:r>
            <a:r>
              <a:rPr lang="en-US" altLang="zh-CN" sz="2000" dirty="0"/>
              <a:t>:' + weather)</a:t>
            </a:r>
            <a:endParaRPr lang="zh-CN" altLang="zh-CN" sz="2000" dirty="0"/>
          </a:p>
          <a:p>
            <a:endParaRPr lang="zh-CN" altLang="en-US" sz="2000" dirty="0"/>
          </a:p>
        </p:txBody>
      </p:sp>
      <p:sp>
        <p:nvSpPr>
          <p:cNvPr id="4" name="圆角矩形标注 3"/>
          <p:cNvSpPr/>
          <p:nvPr/>
        </p:nvSpPr>
        <p:spPr>
          <a:xfrm>
            <a:off x="7092279" y="764704"/>
            <a:ext cx="2021903" cy="1275657"/>
          </a:xfrm>
          <a:prstGeom prst="wedgeRoundRectCallout">
            <a:avLst>
              <a:gd name="adj1" fmla="val -188460"/>
              <a:gd name="adj2" fmla="val 9444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第一个包含</a:t>
            </a:r>
            <a:r>
              <a:rPr lang="en-US" altLang="zh-CN" dirty="0">
                <a:solidFill>
                  <a:schemeClr val="tx1"/>
                </a:solidFill>
              </a:rPr>
              <a:t>class="tem"</a:t>
            </a:r>
            <a:r>
              <a:rPr lang="zh-CN" altLang="en-US" dirty="0">
                <a:solidFill>
                  <a:schemeClr val="tx1"/>
                </a:solidFill>
              </a:rPr>
              <a:t>的</a:t>
            </a:r>
            <a:r>
              <a:rPr lang="en-US" altLang="zh-CN" dirty="0">
                <a:solidFill>
                  <a:schemeClr val="tx1"/>
                </a:solidFill>
              </a:rPr>
              <a:t>p</a:t>
            </a:r>
            <a:r>
              <a:rPr lang="zh-CN" altLang="en-US" dirty="0">
                <a:solidFill>
                  <a:schemeClr val="tx1"/>
                </a:solidFill>
              </a:rPr>
              <a:t>标签即为存放今天天气数据的标签</a:t>
            </a:r>
          </a:p>
        </p:txBody>
      </p:sp>
      <p:sp>
        <p:nvSpPr>
          <p:cNvPr id="7" name="圆角矩形标注 6"/>
          <p:cNvSpPr/>
          <p:nvPr/>
        </p:nvSpPr>
        <p:spPr>
          <a:xfrm>
            <a:off x="6516216" y="2852936"/>
            <a:ext cx="2021903" cy="1275657"/>
          </a:xfrm>
          <a:prstGeom prst="wedgeRoundRectCallout">
            <a:avLst>
              <a:gd name="adj1" fmla="val -143727"/>
              <a:gd name="adj2" fmla="val 2042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有时没有最高温度，则用第二天的最高温度代替</a:t>
            </a:r>
          </a:p>
        </p:txBody>
      </p:sp>
      <p:sp>
        <p:nvSpPr>
          <p:cNvPr id="8" name="圆角矩形标注 7"/>
          <p:cNvSpPr/>
          <p:nvPr/>
        </p:nvSpPr>
        <p:spPr>
          <a:xfrm>
            <a:off x="7380312" y="4581128"/>
            <a:ext cx="1584178" cy="1008113"/>
          </a:xfrm>
          <a:prstGeom prst="wedgeRoundRectCallout">
            <a:avLst>
              <a:gd name="adj1" fmla="val -181998"/>
              <a:gd name="adj2" fmla="val -4168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获取第二天最高温度</a:t>
            </a:r>
          </a:p>
        </p:txBody>
      </p:sp>
    </p:spTree>
    <p:extLst>
      <p:ext uri="{BB962C8B-B14F-4D97-AF65-F5344CB8AC3E}">
        <p14:creationId xmlns:p14="http://schemas.microsoft.com/office/powerpoint/2010/main" val="42608309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noAutofit/>
          </a:bodyPr>
          <a:lstStyle/>
          <a:p>
            <a:r>
              <a:rPr lang="en-US" altLang="zh-CN" sz="3200" b="1" dirty="0" smtClean="0"/>
              <a:t>9.2.4  </a:t>
            </a:r>
            <a:r>
              <a:rPr lang="zh-CN" altLang="zh-CN" sz="3200" b="1" dirty="0"/>
              <a:t> 爬取购物网站商品信息 </a:t>
            </a:r>
            <a:endParaRPr lang="zh-CN" altLang="en-US" sz="3200" dirty="0"/>
          </a:p>
        </p:txBody>
      </p:sp>
      <p:sp>
        <p:nvSpPr>
          <p:cNvPr id="3" name="内容占位符 2"/>
          <p:cNvSpPr>
            <a:spLocks noGrp="1"/>
          </p:cNvSpPr>
          <p:nvPr>
            <p:ph idx="1"/>
          </p:nvPr>
        </p:nvSpPr>
        <p:spPr>
          <a:xfrm>
            <a:off x="457200" y="1052736"/>
            <a:ext cx="8229600" cy="5073427"/>
          </a:xfrm>
        </p:spPr>
        <p:txBody>
          <a:bodyPr>
            <a:normAutofit lnSpcReduction="10000"/>
          </a:bodyPr>
          <a:lstStyle/>
          <a:p>
            <a:pPr marL="0" indent="0">
              <a:buNone/>
            </a:pPr>
            <a:r>
              <a:rPr lang="en-US" altLang="zh-CN" sz="2400" b="1" dirty="0"/>
              <a:t>1. </a:t>
            </a:r>
            <a:r>
              <a:rPr lang="zh-CN" altLang="zh-CN" sz="2400" b="1" dirty="0"/>
              <a:t>安装和导入</a:t>
            </a:r>
            <a:r>
              <a:rPr lang="en-US" altLang="zh-CN" sz="2400" b="1" dirty="0"/>
              <a:t>Requests</a:t>
            </a:r>
            <a:r>
              <a:rPr lang="zh-CN" altLang="zh-CN" sz="2400" b="1" dirty="0"/>
              <a:t>模块</a:t>
            </a:r>
            <a:endParaRPr lang="zh-CN" altLang="zh-CN" sz="2400" dirty="0"/>
          </a:p>
          <a:p>
            <a:pPr marL="0" indent="0">
              <a:buNone/>
            </a:pPr>
            <a:r>
              <a:rPr lang="zh-CN" altLang="zh-CN" sz="2400" dirty="0"/>
              <a:t>可以使用</a:t>
            </a:r>
            <a:r>
              <a:rPr lang="en-US" altLang="zh-CN" sz="2400" dirty="0"/>
              <a:t>pip</a:t>
            </a:r>
            <a:r>
              <a:rPr lang="zh-CN" altLang="zh-CN" sz="2400" dirty="0"/>
              <a:t>命令来安装</a:t>
            </a:r>
            <a:r>
              <a:rPr lang="en-US" altLang="zh-CN" sz="2400" dirty="0"/>
              <a:t>Requests</a:t>
            </a:r>
            <a:r>
              <a:rPr lang="zh-CN" altLang="zh-CN" sz="2400" dirty="0"/>
              <a:t>模块：</a:t>
            </a:r>
          </a:p>
          <a:p>
            <a:pPr marL="0" indent="0">
              <a:buNone/>
            </a:pPr>
            <a:r>
              <a:rPr lang="en-US" altLang="zh-CN" sz="2400" dirty="0" smtClean="0"/>
              <a:t>     pip </a:t>
            </a:r>
            <a:r>
              <a:rPr lang="en-US" altLang="zh-CN" sz="2400" dirty="0"/>
              <a:t>install requests</a:t>
            </a:r>
            <a:endParaRPr lang="zh-CN" altLang="zh-CN" sz="2400" dirty="0"/>
          </a:p>
          <a:p>
            <a:pPr marL="0" indent="0">
              <a:buNone/>
            </a:pPr>
            <a:r>
              <a:rPr lang="en-US" altLang="zh-CN" sz="2400" dirty="0"/>
              <a:t> </a:t>
            </a:r>
            <a:endParaRPr lang="zh-CN" altLang="zh-CN" sz="2400" dirty="0"/>
          </a:p>
          <a:p>
            <a:pPr marL="0" indent="0">
              <a:buNone/>
            </a:pPr>
            <a:r>
              <a:rPr lang="zh-CN" altLang="zh-CN" sz="2400" dirty="0"/>
              <a:t>安装好</a:t>
            </a:r>
            <a:r>
              <a:rPr lang="en-US" altLang="zh-CN" sz="2400" dirty="0"/>
              <a:t>Requests</a:t>
            </a:r>
            <a:r>
              <a:rPr lang="zh-CN" altLang="zh-CN" sz="2400" dirty="0"/>
              <a:t>模块后，就可以使用导入模块语句将其导入到程序中：</a:t>
            </a:r>
          </a:p>
          <a:p>
            <a:pPr marL="0" indent="0">
              <a:buNone/>
            </a:pPr>
            <a:r>
              <a:rPr lang="en-US" altLang="zh-CN" sz="2400" dirty="0"/>
              <a:t>    import requests</a:t>
            </a:r>
            <a:endParaRPr lang="zh-CN" altLang="zh-CN" sz="2400" dirty="0"/>
          </a:p>
          <a:p>
            <a:pPr marL="0" indent="0">
              <a:buNone/>
            </a:pPr>
            <a:r>
              <a:rPr lang="en-US" altLang="zh-CN" sz="2400" dirty="0"/>
              <a:t> </a:t>
            </a:r>
            <a:endParaRPr lang="zh-CN" altLang="zh-CN" sz="2400" dirty="0"/>
          </a:p>
          <a:p>
            <a:pPr marL="0" indent="0">
              <a:buNone/>
            </a:pPr>
            <a:r>
              <a:rPr lang="en-US" altLang="zh-CN" sz="2400" b="1" dirty="0"/>
              <a:t>2. GET</a:t>
            </a:r>
            <a:r>
              <a:rPr lang="zh-CN" altLang="zh-CN" sz="2400" b="1" dirty="0"/>
              <a:t>请求</a:t>
            </a:r>
            <a:endParaRPr lang="zh-CN" altLang="zh-CN" sz="2400" dirty="0"/>
          </a:p>
          <a:p>
            <a:pPr marL="0" indent="0">
              <a:buNone/>
            </a:pPr>
            <a:r>
              <a:rPr lang="en-US" altLang="zh-CN" sz="2400" dirty="0"/>
              <a:t>Requests</a:t>
            </a:r>
            <a:r>
              <a:rPr lang="zh-CN" altLang="zh-CN" sz="2400" dirty="0"/>
              <a:t>模块的主要方法是</a:t>
            </a:r>
            <a:r>
              <a:rPr lang="en-US" altLang="zh-CN" sz="2400" dirty="0" err="1"/>
              <a:t>requests.get</a:t>
            </a:r>
            <a:r>
              <a:rPr lang="en-US" altLang="zh-CN" sz="2400" dirty="0"/>
              <a:t>()</a:t>
            </a:r>
            <a:r>
              <a:rPr lang="zh-CN" altLang="zh-CN" sz="2400" dirty="0"/>
              <a:t>，该方法用于向目标网站发起请求。其返回值的内容即为目标网站页面的</a:t>
            </a:r>
            <a:r>
              <a:rPr lang="en-US" altLang="zh-CN" sz="2400" dirty="0"/>
              <a:t>HTML</a:t>
            </a:r>
            <a:r>
              <a:rPr lang="zh-CN" altLang="zh-CN" sz="2400" dirty="0"/>
              <a:t>代码。 </a:t>
            </a:r>
          </a:p>
          <a:p>
            <a:pPr marL="0" indent="0">
              <a:buNone/>
            </a:pPr>
            <a:r>
              <a:rPr lang="en-US" altLang="zh-CN" sz="2000" dirty="0"/>
              <a:t> </a:t>
            </a:r>
            <a:endParaRPr lang="zh-CN" altLang="zh-CN" sz="2000" dirty="0"/>
          </a:p>
          <a:p>
            <a:endParaRPr lang="zh-CN" altLang="en-US" sz="2000" dirty="0"/>
          </a:p>
        </p:txBody>
      </p:sp>
    </p:spTree>
    <p:extLst>
      <p:ext uri="{BB962C8B-B14F-4D97-AF65-F5344CB8AC3E}">
        <p14:creationId xmlns:p14="http://schemas.microsoft.com/office/powerpoint/2010/main" val="31804506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normAutofit/>
          </a:bodyPr>
          <a:lstStyle/>
          <a:p>
            <a:pPr marL="0" indent="0">
              <a:buNone/>
            </a:pPr>
            <a:r>
              <a:rPr lang="zh-CN" altLang="zh-CN" sz="2000" dirty="0"/>
              <a:t>【例</a:t>
            </a:r>
            <a:r>
              <a:rPr lang="en-US" altLang="zh-CN" sz="2000" dirty="0"/>
              <a:t>8-14</a:t>
            </a:r>
            <a:r>
              <a:rPr lang="zh-CN" altLang="zh-CN" sz="2000" dirty="0"/>
              <a:t>】修改例</a:t>
            </a:r>
            <a:r>
              <a:rPr lang="en-US" altLang="zh-CN" sz="2000" dirty="0"/>
              <a:t>8-13</a:t>
            </a:r>
            <a:r>
              <a:rPr lang="zh-CN" altLang="zh-CN" sz="2000" dirty="0"/>
              <a:t>，应用</a:t>
            </a:r>
            <a:r>
              <a:rPr lang="en-US" altLang="zh-CN" sz="2000" dirty="0"/>
              <a:t>Requests</a:t>
            </a:r>
            <a:r>
              <a:rPr lang="zh-CN" altLang="zh-CN" sz="2000" dirty="0"/>
              <a:t>模块爬取天气信息。</a:t>
            </a:r>
          </a:p>
          <a:p>
            <a:endParaRPr lang="zh-CN" altLang="en-US" sz="2000" dirty="0"/>
          </a:p>
        </p:txBody>
      </p:sp>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908720"/>
            <a:ext cx="7464883" cy="5472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53578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90066"/>
          </a:xfrm>
        </p:spPr>
        <p:txBody>
          <a:bodyPr>
            <a:normAutofit fontScale="90000"/>
          </a:bodyPr>
          <a:lstStyle/>
          <a:p>
            <a:r>
              <a:rPr lang="en-US" altLang="zh-CN" sz="2800" b="1" dirty="0"/>
              <a:t>8.5.5  </a:t>
            </a:r>
            <a:r>
              <a:rPr lang="zh-CN" altLang="zh-CN" sz="2800" b="1" dirty="0"/>
              <a:t>爬取购物网站商品</a:t>
            </a:r>
            <a:r>
              <a:rPr lang="zh-CN" altLang="zh-CN" sz="2800" b="1" dirty="0" smtClean="0"/>
              <a:t>信息</a:t>
            </a:r>
            <a:endParaRPr lang="zh-CN" altLang="en-US" sz="2800" dirty="0"/>
          </a:p>
        </p:txBody>
      </p:sp>
      <p:sp>
        <p:nvSpPr>
          <p:cNvPr id="3" name="内容占位符 2"/>
          <p:cNvSpPr>
            <a:spLocks noGrp="1"/>
          </p:cNvSpPr>
          <p:nvPr>
            <p:ph idx="1"/>
          </p:nvPr>
        </p:nvSpPr>
        <p:spPr>
          <a:xfrm>
            <a:off x="457200" y="980728"/>
            <a:ext cx="8229600" cy="5145435"/>
          </a:xfrm>
        </p:spPr>
        <p:txBody>
          <a:bodyPr>
            <a:normAutofit/>
          </a:bodyPr>
          <a:lstStyle/>
          <a:p>
            <a:pPr marL="0" indent="0">
              <a:buNone/>
            </a:pPr>
            <a:r>
              <a:rPr lang="en-US" altLang="zh-CN" sz="2400" b="1" dirty="0"/>
              <a:t>1. </a:t>
            </a:r>
            <a:r>
              <a:rPr lang="zh-CN" altLang="zh-CN" sz="2400" b="1" dirty="0"/>
              <a:t>分析购物网站商品信息网页的结构</a:t>
            </a:r>
            <a:endParaRPr lang="zh-CN" altLang="zh-CN" sz="2400" dirty="0"/>
          </a:p>
          <a:p>
            <a:pPr marL="0" indent="0" latinLnBrk="1">
              <a:buNone/>
            </a:pPr>
            <a:r>
              <a:rPr lang="en-US" altLang="zh-CN" sz="2000" dirty="0"/>
              <a:t> </a:t>
            </a:r>
            <a:endParaRPr lang="zh-CN" altLang="zh-CN" sz="2000" dirty="0"/>
          </a:p>
          <a:p>
            <a:pPr marL="0" indent="0">
              <a:buNone/>
            </a:pPr>
            <a:r>
              <a:rPr lang="zh-CN" altLang="zh-CN" sz="2000" dirty="0"/>
              <a:t>（</a:t>
            </a:r>
            <a:r>
              <a:rPr lang="en-US" altLang="zh-CN" sz="2000" dirty="0"/>
              <a:t>1</a:t>
            </a:r>
            <a:r>
              <a:rPr lang="zh-CN" altLang="zh-CN" sz="2000" dirty="0"/>
              <a:t>） 购物网站商品信息网页页面</a:t>
            </a:r>
            <a:r>
              <a:rPr lang="en-US" altLang="zh-CN" sz="2000" dirty="0"/>
              <a:t>   </a:t>
            </a:r>
            <a:r>
              <a:rPr lang="en-US" altLang="zh-CN" sz="2000" strike="sngStrike" dirty="0" smtClean="0"/>
              <a:t> </a:t>
            </a:r>
            <a:endParaRPr lang="zh-CN" altLang="zh-CN" sz="2000" dirty="0"/>
          </a:p>
          <a:p>
            <a:pPr marL="0" indent="0">
              <a:buNone/>
            </a:pPr>
            <a:r>
              <a:rPr lang="en-US" altLang="zh-CN" sz="2000" dirty="0"/>
              <a:t>    </a:t>
            </a:r>
            <a:r>
              <a:rPr lang="zh-CN" altLang="zh-CN" sz="2000" dirty="0"/>
              <a:t>打开某购物</a:t>
            </a:r>
            <a:r>
              <a:rPr lang="zh-CN" altLang="zh-CN" sz="2000" dirty="0" smtClean="0"/>
              <a:t>平台</a:t>
            </a:r>
            <a:r>
              <a:rPr lang="en-US" altLang="zh-CN" sz="2000" dirty="0"/>
              <a:t>https://</a:t>
            </a:r>
            <a:r>
              <a:rPr lang="en-US" altLang="zh-CN" sz="2000" dirty="0" err="1"/>
              <a:t>s.taobao.com</a:t>
            </a:r>
            <a:r>
              <a:rPr lang="en-US" altLang="zh-CN" sz="2000" dirty="0"/>
              <a:t>/</a:t>
            </a:r>
            <a:r>
              <a:rPr lang="en-US" altLang="zh-CN" sz="2000" dirty="0" err="1"/>
              <a:t>search?q</a:t>
            </a:r>
            <a:r>
              <a:rPr lang="en-US" altLang="zh-CN" sz="2000" dirty="0"/>
              <a:t>= </a:t>
            </a:r>
            <a:r>
              <a:rPr lang="en-US" altLang="zh-CN" sz="2000" dirty="0" smtClean="0"/>
              <a:t>python</a:t>
            </a:r>
            <a:r>
              <a:rPr lang="zh-CN" altLang="zh-CN" sz="2000" dirty="0" smtClean="0"/>
              <a:t>，</a:t>
            </a:r>
            <a:r>
              <a:rPr lang="zh-CN" altLang="zh-CN" sz="2000" dirty="0"/>
              <a:t>在站内搜索栏中输入</a:t>
            </a:r>
            <a:r>
              <a:rPr lang="zh-CN" altLang="zh-CN" sz="2000" dirty="0" smtClean="0"/>
              <a:t>“</a:t>
            </a:r>
            <a:r>
              <a:rPr lang="zh-CN" altLang="zh-CN" sz="2000" dirty="0"/>
              <a:t>手机</a:t>
            </a:r>
            <a:r>
              <a:rPr lang="zh-CN" altLang="zh-CN" sz="2000" dirty="0" smtClean="0"/>
              <a:t>”</a:t>
            </a:r>
            <a:r>
              <a:rPr lang="zh-CN" altLang="zh-CN" sz="2000" dirty="0"/>
              <a:t>，则可以看到列出了所有名称中带有</a:t>
            </a:r>
            <a:r>
              <a:rPr lang="zh-CN" altLang="zh-CN" sz="2000" dirty="0" smtClean="0"/>
              <a:t>“</a:t>
            </a:r>
            <a:r>
              <a:rPr lang="zh-CN" altLang="zh-CN" sz="2000" dirty="0" smtClean="0"/>
              <a:t>手机</a:t>
            </a:r>
            <a:r>
              <a:rPr lang="zh-CN" altLang="zh-CN" sz="2000" dirty="0" smtClean="0"/>
              <a:t>”的</a:t>
            </a:r>
            <a:r>
              <a:rPr lang="zh-CN" altLang="zh-CN" sz="2000" dirty="0"/>
              <a:t>商品信息，如</a:t>
            </a:r>
            <a:r>
              <a:rPr lang="zh-CN" altLang="zh-CN" sz="2000" dirty="0" smtClean="0"/>
              <a:t>图所</a:t>
            </a:r>
            <a:r>
              <a:rPr lang="zh-CN" altLang="zh-CN" sz="2000" dirty="0"/>
              <a:t>示。</a:t>
            </a:r>
          </a:p>
          <a:p>
            <a:endParaRPr lang="zh-CN" altLang="en-US" sz="2000" dirty="0"/>
          </a:p>
        </p:txBody>
      </p:sp>
      <p:pic>
        <p:nvPicPr>
          <p:cNvPr id="5" name="图片 4"/>
          <p:cNvPicPr/>
          <p:nvPr/>
        </p:nvPicPr>
        <p:blipFill>
          <a:blip r:embed="rId2"/>
          <a:stretch>
            <a:fillRect/>
          </a:stretch>
        </p:blipFill>
        <p:spPr>
          <a:xfrm>
            <a:off x="1619672" y="3284984"/>
            <a:ext cx="5400675" cy="3000375"/>
          </a:xfrm>
          <a:prstGeom prst="rect">
            <a:avLst/>
          </a:prstGeom>
          <a:ln>
            <a:solidFill>
              <a:schemeClr val="tx1"/>
            </a:solidFill>
          </a:ln>
        </p:spPr>
      </p:pic>
    </p:spTree>
    <p:extLst>
      <p:ext uri="{BB962C8B-B14F-4D97-AF65-F5344CB8AC3E}">
        <p14:creationId xmlns:p14="http://schemas.microsoft.com/office/powerpoint/2010/main" val="40455628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5865515"/>
          </a:xfrm>
        </p:spPr>
        <p:txBody>
          <a:bodyPr>
            <a:normAutofit/>
          </a:bodyPr>
          <a:lstStyle/>
          <a:p>
            <a:pPr marL="0" indent="0">
              <a:buNone/>
            </a:pPr>
            <a:r>
              <a:rPr lang="zh-CN" altLang="zh-CN" sz="2000" dirty="0"/>
              <a:t>（</a:t>
            </a:r>
            <a:r>
              <a:rPr lang="en-US" altLang="zh-CN" sz="2000" dirty="0"/>
              <a:t>2</a:t>
            </a:r>
            <a:r>
              <a:rPr lang="zh-CN" altLang="zh-CN" sz="2000" dirty="0"/>
              <a:t>） 网页结构分析</a:t>
            </a:r>
          </a:p>
          <a:p>
            <a:pPr marL="0" indent="0">
              <a:buNone/>
            </a:pPr>
            <a:r>
              <a:rPr lang="en-US" altLang="zh-CN" sz="2000" dirty="0"/>
              <a:t>    </a:t>
            </a:r>
            <a:r>
              <a:rPr lang="en-US" altLang="zh-CN" sz="2000" dirty="0" smtClean="0"/>
              <a:t>       </a:t>
            </a:r>
            <a:r>
              <a:rPr lang="zh-CN" altLang="zh-CN" sz="2000" dirty="0" smtClean="0"/>
              <a:t>在</a:t>
            </a:r>
            <a:r>
              <a:rPr lang="en-US" altLang="zh-CN" sz="2000" dirty="0"/>
              <a:t>IE</a:t>
            </a:r>
            <a:r>
              <a:rPr lang="zh-CN" altLang="zh-CN" sz="2000" dirty="0"/>
              <a:t>浏览器中按下</a:t>
            </a:r>
            <a:r>
              <a:rPr lang="en-US" altLang="zh-CN" sz="2000" dirty="0" err="1"/>
              <a:t>F12</a:t>
            </a:r>
            <a:r>
              <a:rPr lang="zh-CN" altLang="zh-CN" sz="2000" dirty="0"/>
              <a:t>键，打开代码调试器，可以看到网页前端的代码内容，如</a:t>
            </a:r>
            <a:r>
              <a:rPr lang="zh-CN" altLang="zh-CN" sz="2000" dirty="0" smtClean="0"/>
              <a:t>图所</a:t>
            </a:r>
            <a:r>
              <a:rPr lang="zh-CN" altLang="zh-CN" sz="2000" dirty="0"/>
              <a:t>示。</a:t>
            </a:r>
          </a:p>
          <a:p>
            <a:pPr marL="0" indent="0">
              <a:buNone/>
            </a:pPr>
            <a:r>
              <a:rPr lang="en-US" altLang="zh-CN" sz="2000" dirty="0" smtClean="0"/>
              <a:t>           </a:t>
            </a:r>
            <a:r>
              <a:rPr lang="zh-CN" altLang="zh-CN" sz="2000" dirty="0" smtClean="0"/>
              <a:t>从图中</a:t>
            </a:r>
            <a:r>
              <a:rPr lang="zh-CN" altLang="zh-CN" sz="2000" dirty="0"/>
              <a:t>可以看到，每一种商品的名称、价格都是有规则地存放</a:t>
            </a:r>
            <a:r>
              <a:rPr lang="zh-CN" altLang="zh-CN" sz="2000" dirty="0" smtClean="0"/>
              <a:t>在</a:t>
            </a:r>
            <a:r>
              <a:rPr lang="en-US" altLang="zh-CN" sz="2000" dirty="0"/>
              <a:t>&lt;div class="p-name p-name-type-2"&gt;</a:t>
            </a:r>
            <a:r>
              <a:rPr lang="zh-CN" altLang="zh-CN" sz="2000" dirty="0"/>
              <a:t>项和</a:t>
            </a:r>
            <a:r>
              <a:rPr lang="en-US" altLang="zh-CN" sz="2000" dirty="0"/>
              <a:t>&lt;div class="p-price"&gt;</a:t>
            </a:r>
            <a:r>
              <a:rPr lang="zh-CN" altLang="zh-CN" sz="2000" dirty="0"/>
              <a:t>项的元素节点中</a:t>
            </a:r>
            <a:r>
              <a:rPr lang="zh-CN" altLang="zh-CN" sz="2000" dirty="0" smtClean="0"/>
              <a:t>。</a:t>
            </a:r>
            <a:endParaRPr lang="zh-CN" altLang="zh-CN" sz="2000" dirty="0"/>
          </a:p>
          <a:p>
            <a:endParaRPr lang="en-US" altLang="zh-CN" sz="2000" dirty="0" smtClean="0"/>
          </a:p>
          <a:p>
            <a:endParaRPr lang="en-US" altLang="zh-CN" sz="2000" dirty="0" smtClean="0"/>
          </a:p>
          <a:p>
            <a:endParaRPr lang="en-US" altLang="zh-CN" sz="2000" dirty="0"/>
          </a:p>
          <a:p>
            <a:endParaRPr lang="en-US" altLang="zh-CN" sz="2000" dirty="0" smtClean="0"/>
          </a:p>
          <a:p>
            <a:endParaRPr lang="en-US" altLang="zh-CN" sz="2000" dirty="0"/>
          </a:p>
          <a:p>
            <a:endParaRPr lang="zh-CN" altLang="en-US" sz="2000" dirty="0"/>
          </a:p>
        </p:txBody>
      </p:sp>
      <p:pic>
        <p:nvPicPr>
          <p:cNvPr id="5" name="图片 4"/>
          <p:cNvPicPr/>
          <p:nvPr/>
        </p:nvPicPr>
        <p:blipFill>
          <a:blip r:embed="rId2"/>
          <a:stretch>
            <a:fillRect/>
          </a:stretch>
        </p:blipFill>
        <p:spPr>
          <a:xfrm>
            <a:off x="1835696" y="2348880"/>
            <a:ext cx="5256584" cy="3240360"/>
          </a:xfrm>
          <a:prstGeom prst="rect">
            <a:avLst/>
          </a:prstGeom>
        </p:spPr>
      </p:pic>
    </p:spTree>
    <p:extLst>
      <p:ext uri="{BB962C8B-B14F-4D97-AF65-F5344CB8AC3E}">
        <p14:creationId xmlns:p14="http://schemas.microsoft.com/office/powerpoint/2010/main" val="954472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5865515"/>
          </a:xfrm>
        </p:spPr>
        <p:txBody>
          <a:bodyPr>
            <a:normAutofit/>
          </a:bodyPr>
          <a:lstStyle/>
          <a:p>
            <a:pPr marL="0" indent="0">
              <a:buNone/>
            </a:pPr>
            <a:r>
              <a:rPr lang="zh-CN" altLang="zh-CN" sz="2400" dirty="0"/>
              <a:t>【</a:t>
            </a:r>
            <a:r>
              <a:rPr lang="zh-CN" altLang="zh-CN" sz="2400" dirty="0" smtClean="0"/>
              <a:t>例</a:t>
            </a:r>
            <a:r>
              <a:rPr lang="en-US" altLang="zh-CN" sz="2400" dirty="0" smtClean="0"/>
              <a:t>9-1</a:t>
            </a:r>
            <a:r>
              <a:rPr lang="zh-CN" altLang="zh-CN" sz="2400" dirty="0" smtClean="0"/>
              <a:t>】</a:t>
            </a:r>
            <a:r>
              <a:rPr lang="zh-CN" altLang="zh-CN" sz="2400" dirty="0"/>
              <a:t>应用</a:t>
            </a:r>
            <a:r>
              <a:rPr lang="en-US" altLang="zh-CN" sz="2400" dirty="0" err="1"/>
              <a:t>urllib.request.urlopen</a:t>
            </a:r>
            <a:r>
              <a:rPr lang="en-US" altLang="zh-CN" sz="2400" dirty="0"/>
              <a:t>()</a:t>
            </a:r>
            <a:r>
              <a:rPr lang="zh-CN" altLang="zh-CN" sz="2400" dirty="0"/>
              <a:t>方法连接网站，抓取页面代码。</a:t>
            </a:r>
          </a:p>
          <a:p>
            <a:pPr marL="400050" lvl="1" indent="0">
              <a:buNone/>
            </a:pPr>
            <a:r>
              <a:rPr lang="en-US" altLang="zh-CN" sz="2000" dirty="0" smtClean="0"/>
              <a:t>import </a:t>
            </a:r>
            <a:r>
              <a:rPr lang="en-US" altLang="zh-CN" sz="2000" dirty="0" err="1"/>
              <a:t>urllib.request</a:t>
            </a:r>
            <a:endParaRPr lang="en-US" altLang="zh-CN" sz="2000" dirty="0"/>
          </a:p>
          <a:p>
            <a:pPr marL="400050" lvl="1" indent="0">
              <a:buNone/>
            </a:pPr>
            <a:r>
              <a:rPr lang="en-US" altLang="zh-CN" sz="2000" dirty="0" smtClean="0"/>
              <a:t>response=</a:t>
            </a:r>
            <a:r>
              <a:rPr lang="en-US" altLang="zh-CN" sz="2000" dirty="0" err="1" smtClean="0"/>
              <a:t>urllib.request.urlopen</a:t>
            </a:r>
            <a:r>
              <a:rPr lang="en-US" altLang="zh-CN" sz="2000" dirty="0"/>
              <a:t>("http://</a:t>
            </a:r>
            <a:r>
              <a:rPr lang="en-US" altLang="zh-CN" sz="2000" dirty="0" err="1"/>
              <a:t>www.baidu.com</a:t>
            </a:r>
            <a:r>
              <a:rPr lang="en-US" altLang="zh-CN" sz="2000" dirty="0"/>
              <a:t>/")</a:t>
            </a:r>
          </a:p>
          <a:p>
            <a:pPr marL="400050" lvl="1" indent="0">
              <a:buNone/>
            </a:pPr>
            <a:r>
              <a:rPr lang="en-US" altLang="zh-CN" sz="2000" dirty="0"/>
              <a:t>print(</a:t>
            </a:r>
            <a:r>
              <a:rPr lang="en-US" altLang="zh-CN" sz="2000" dirty="0" err="1"/>
              <a:t>response.info</a:t>
            </a:r>
            <a:r>
              <a:rPr lang="en-US" altLang="zh-CN" sz="2000" dirty="0"/>
              <a:t>())</a:t>
            </a:r>
          </a:p>
          <a:p>
            <a:pPr marL="400050" lvl="1" indent="0">
              <a:buNone/>
            </a:pPr>
            <a:r>
              <a:rPr lang="en-US" altLang="zh-CN" sz="2000" dirty="0"/>
              <a:t>print('\n</a:t>
            </a:r>
            <a:r>
              <a:rPr lang="en-US" altLang="zh-CN" sz="2000" dirty="0" smtClean="0"/>
              <a:t>**************************\</a:t>
            </a:r>
            <a:r>
              <a:rPr lang="en-US" altLang="zh-CN" sz="2000" dirty="0"/>
              <a:t>n')</a:t>
            </a:r>
          </a:p>
          <a:p>
            <a:pPr marL="400050" lvl="1" indent="0">
              <a:buNone/>
            </a:pPr>
            <a:r>
              <a:rPr lang="en-US" altLang="zh-CN" sz="2000" dirty="0"/>
              <a:t>print(</a:t>
            </a:r>
            <a:r>
              <a:rPr lang="en-US" altLang="zh-CN" sz="2000" dirty="0" err="1"/>
              <a:t>response.getcode</a:t>
            </a:r>
            <a:r>
              <a:rPr lang="en-US" altLang="zh-CN" sz="2000" dirty="0"/>
              <a:t>())</a:t>
            </a:r>
          </a:p>
          <a:p>
            <a:pPr marL="400050" lvl="1" indent="0">
              <a:buNone/>
            </a:pPr>
            <a:r>
              <a:rPr lang="en-US" altLang="zh-CN" sz="2000" dirty="0"/>
              <a:t>print('\n</a:t>
            </a:r>
            <a:r>
              <a:rPr lang="en-US" altLang="zh-CN" sz="2000" dirty="0" smtClean="0"/>
              <a:t>**************************\</a:t>
            </a:r>
            <a:r>
              <a:rPr lang="en-US" altLang="zh-CN" sz="2000" dirty="0"/>
              <a:t>n')</a:t>
            </a:r>
          </a:p>
          <a:p>
            <a:pPr marL="400050" lvl="1" indent="0">
              <a:buNone/>
            </a:pPr>
            <a:r>
              <a:rPr lang="en-US" altLang="zh-CN" sz="2000" dirty="0"/>
              <a:t>print(</a:t>
            </a:r>
            <a:r>
              <a:rPr lang="en-US" altLang="zh-CN" sz="2000" dirty="0" err="1"/>
              <a:t>response.read</a:t>
            </a:r>
            <a:r>
              <a:rPr lang="en-US" altLang="zh-CN" sz="2000" dirty="0"/>
              <a:t>())</a:t>
            </a:r>
          </a:p>
          <a:p>
            <a:endParaRPr lang="en-US" altLang="zh-CN" sz="2400" dirty="0"/>
          </a:p>
          <a:p>
            <a:endParaRPr lang="zh-CN" altLang="en-US" sz="24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0053" y="3284984"/>
            <a:ext cx="3503563" cy="3423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3275856" y="5733256"/>
            <a:ext cx="1915909" cy="369332"/>
          </a:xfrm>
          <a:prstGeom prst="rect">
            <a:avLst/>
          </a:prstGeom>
        </p:spPr>
        <p:txBody>
          <a:bodyPr wrap="none">
            <a:spAutoFit/>
          </a:bodyPr>
          <a:lstStyle/>
          <a:p>
            <a:r>
              <a:rPr lang="zh-CN" altLang="en-US" dirty="0"/>
              <a:t> 抓取的网页</a:t>
            </a:r>
            <a:r>
              <a:rPr lang="zh-CN" altLang="en-US" dirty="0" smtClean="0"/>
              <a:t>内容</a:t>
            </a:r>
            <a:r>
              <a:rPr lang="en-US" altLang="zh-CN" dirty="0" smtClean="0"/>
              <a:t>:</a:t>
            </a:r>
            <a:endParaRPr lang="zh-CN" altLang="en-US" dirty="0"/>
          </a:p>
        </p:txBody>
      </p:sp>
    </p:spTree>
    <p:extLst>
      <p:ext uri="{BB962C8B-B14F-4D97-AF65-F5344CB8AC3E}">
        <p14:creationId xmlns:p14="http://schemas.microsoft.com/office/powerpoint/2010/main" val="15398599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363272" cy="5793507"/>
          </a:xfrm>
        </p:spPr>
        <p:txBody>
          <a:bodyPr>
            <a:normAutofit/>
          </a:bodyPr>
          <a:lstStyle/>
          <a:p>
            <a:pPr marL="0" indent="0">
              <a:buNone/>
            </a:pPr>
            <a:r>
              <a:rPr lang="en-US" altLang="zh-CN" sz="2000" b="1" dirty="0"/>
              <a:t>2. </a:t>
            </a:r>
            <a:r>
              <a:rPr lang="zh-CN" altLang="zh-CN" sz="2000" b="1" dirty="0"/>
              <a:t>解析商品信息</a:t>
            </a:r>
            <a:endParaRPr lang="zh-CN" altLang="zh-CN" sz="2000" dirty="0"/>
          </a:p>
          <a:p>
            <a:r>
              <a:rPr lang="zh-CN" altLang="zh-CN" sz="2000" dirty="0"/>
              <a:t>通过分析商品页面的代码结构可以看到，每一种商品的名称、价格都存放在</a:t>
            </a:r>
            <a:r>
              <a:rPr lang="en-US" altLang="zh-CN" sz="2000" dirty="0"/>
              <a:t>&lt;div class="p-name p-name-type-2"&gt;</a:t>
            </a:r>
            <a:r>
              <a:rPr lang="zh-CN" altLang="zh-CN" sz="2000" dirty="0"/>
              <a:t>项和</a:t>
            </a:r>
            <a:r>
              <a:rPr lang="en-US" altLang="zh-CN" sz="2000" dirty="0"/>
              <a:t>&lt;div class="p-price"&gt;</a:t>
            </a:r>
            <a:r>
              <a:rPr lang="zh-CN" altLang="zh-CN" sz="2000" dirty="0"/>
              <a:t>项的元素节点中，只要找到这些特征项，就可以把所有商品的名称和价格解析出来。</a:t>
            </a:r>
          </a:p>
          <a:p>
            <a:r>
              <a:rPr lang="zh-CN" altLang="zh-CN" sz="2000" dirty="0"/>
              <a:t>使用</a:t>
            </a:r>
            <a:r>
              <a:rPr lang="en-US" altLang="zh-CN" sz="2000" dirty="0" err="1"/>
              <a:t>lxml</a:t>
            </a:r>
            <a:r>
              <a:rPr lang="zh-CN" altLang="zh-CN" sz="2000" dirty="0"/>
              <a:t>模块的</a:t>
            </a:r>
            <a:r>
              <a:rPr lang="en-US" altLang="zh-CN" sz="2000" dirty="0" err="1"/>
              <a:t>xpath</a:t>
            </a:r>
            <a:r>
              <a:rPr lang="en-US" altLang="zh-CN" sz="2000" dirty="0"/>
              <a:t>()</a:t>
            </a:r>
            <a:r>
              <a:rPr lang="zh-CN" altLang="zh-CN" sz="2000" dirty="0"/>
              <a:t>方法，可以很方便地解析出商品信息。</a:t>
            </a:r>
          </a:p>
          <a:p>
            <a:r>
              <a:rPr lang="zh-CN" altLang="zh-CN" sz="2000" dirty="0"/>
              <a:t>商品名称为：</a:t>
            </a:r>
          </a:p>
          <a:p>
            <a:r>
              <a:rPr lang="en-US" altLang="zh-CN" sz="2000" dirty="0"/>
              <a:t>  </a:t>
            </a:r>
            <a:r>
              <a:rPr lang="en-US" altLang="zh-CN" sz="2000" dirty="0" err="1"/>
              <a:t>p_name</a:t>
            </a:r>
            <a:r>
              <a:rPr lang="en-US" altLang="zh-CN" sz="2000" dirty="0"/>
              <a:t> = </a:t>
            </a:r>
            <a:r>
              <a:rPr lang="en-US" altLang="zh-CN" sz="2000" dirty="0" err="1"/>
              <a:t>data.xpath</a:t>
            </a:r>
            <a:r>
              <a:rPr lang="en-US" altLang="zh-CN" sz="2000" dirty="0"/>
              <a:t>('div/div[@class="p-name p-name-type-2"]/a/</a:t>
            </a:r>
            <a:r>
              <a:rPr lang="en-US" altLang="zh-CN" sz="2000" dirty="0" err="1"/>
              <a:t>em</a:t>
            </a:r>
            <a:r>
              <a:rPr lang="en-US" altLang="zh-CN" sz="2000" dirty="0"/>
              <a:t>')   </a:t>
            </a:r>
            <a:endParaRPr lang="zh-CN" altLang="zh-CN" sz="2000" dirty="0"/>
          </a:p>
          <a:p>
            <a:r>
              <a:rPr lang="zh-CN" altLang="zh-CN" sz="2000" dirty="0"/>
              <a:t>商品价格为：</a:t>
            </a:r>
          </a:p>
          <a:p>
            <a:r>
              <a:rPr lang="en-US" altLang="zh-CN" sz="2000" dirty="0"/>
              <a:t>  </a:t>
            </a:r>
            <a:r>
              <a:rPr lang="en-US" altLang="zh-CN" sz="2000" dirty="0" err="1"/>
              <a:t>p_price</a:t>
            </a:r>
            <a:r>
              <a:rPr lang="en-US" altLang="zh-CN" sz="2000" dirty="0"/>
              <a:t> = </a:t>
            </a:r>
            <a:r>
              <a:rPr lang="en-US" altLang="zh-CN" sz="2000" dirty="0" err="1"/>
              <a:t>data.xpath</a:t>
            </a:r>
            <a:r>
              <a:rPr lang="en-US" altLang="zh-CN" sz="2000" dirty="0"/>
              <a:t>('div/div[@class="p-price"]/strong/i/text</a:t>
            </a:r>
            <a:r>
              <a:rPr lang="en-US" altLang="zh-CN" sz="2000" dirty="0" smtClean="0"/>
              <a:t>()')</a:t>
            </a:r>
          </a:p>
          <a:p>
            <a:endParaRPr lang="en-US" altLang="zh-CN" sz="2000" dirty="0"/>
          </a:p>
          <a:p>
            <a:endParaRPr lang="en-US" altLang="zh-CN" sz="2000" dirty="0" smtClean="0"/>
          </a:p>
        </p:txBody>
      </p:sp>
    </p:spTree>
    <p:extLst>
      <p:ext uri="{BB962C8B-B14F-4D97-AF65-F5344CB8AC3E}">
        <p14:creationId xmlns:p14="http://schemas.microsoft.com/office/powerpoint/2010/main" val="17557086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fontScale="92500" lnSpcReduction="10000"/>
          </a:bodyPr>
          <a:lstStyle/>
          <a:p>
            <a:pPr marL="0" indent="0">
              <a:buNone/>
            </a:pPr>
            <a:r>
              <a:rPr lang="en-US" altLang="zh-CN" sz="2800" b="1" dirty="0"/>
              <a:t>3. </a:t>
            </a:r>
            <a:r>
              <a:rPr lang="zh-CN" altLang="zh-CN" sz="2800" b="1" dirty="0"/>
              <a:t>把信息保存到</a:t>
            </a:r>
            <a:r>
              <a:rPr lang="en-US" altLang="zh-CN" sz="2800" b="1" dirty="0" err="1"/>
              <a:t>csv</a:t>
            </a:r>
            <a:r>
              <a:rPr lang="zh-CN" altLang="zh-CN" sz="2800" b="1" dirty="0"/>
              <a:t>表格文件中</a:t>
            </a:r>
            <a:endParaRPr lang="zh-CN" altLang="zh-CN" sz="2800" dirty="0"/>
          </a:p>
          <a:p>
            <a:pPr marL="0" indent="0">
              <a:buNone/>
            </a:pPr>
            <a:r>
              <a:rPr lang="zh-CN" altLang="zh-CN" sz="2800" dirty="0"/>
              <a:t>为了保存从网页上爬取下来的数据，将其保存到</a:t>
            </a:r>
            <a:r>
              <a:rPr lang="en-US" altLang="zh-CN" sz="2800" dirty="0" err="1"/>
              <a:t>csv</a:t>
            </a:r>
            <a:r>
              <a:rPr lang="zh-CN" altLang="zh-CN" sz="2800" dirty="0"/>
              <a:t>表格中。</a:t>
            </a:r>
          </a:p>
          <a:p>
            <a:pPr marL="0" indent="0">
              <a:buNone/>
            </a:pPr>
            <a:r>
              <a:rPr lang="en-US" altLang="zh-CN" sz="2800" dirty="0"/>
              <a:t> </a:t>
            </a:r>
            <a:endParaRPr lang="zh-CN" altLang="zh-CN" sz="2800" dirty="0"/>
          </a:p>
          <a:p>
            <a:pPr marL="0" indent="0">
              <a:buNone/>
            </a:pPr>
            <a:r>
              <a:rPr lang="en-US" altLang="zh-CN" sz="2800" dirty="0"/>
              <a:t>with open('phone.csv', 'a', newline='', encoding='utf-8')as f:</a:t>
            </a:r>
            <a:endParaRPr lang="zh-CN" altLang="zh-CN" sz="2800" dirty="0"/>
          </a:p>
          <a:p>
            <a:pPr marL="0" indent="0">
              <a:buNone/>
            </a:pPr>
            <a:r>
              <a:rPr lang="en-US" altLang="zh-CN" sz="2800" dirty="0"/>
              <a:t>        write = </a:t>
            </a:r>
            <a:r>
              <a:rPr lang="en-US" altLang="zh-CN" sz="2800" dirty="0" err="1"/>
              <a:t>csv.writer</a:t>
            </a:r>
            <a:r>
              <a:rPr lang="en-US" altLang="zh-CN" sz="2800" dirty="0"/>
              <a:t>(f)</a:t>
            </a:r>
            <a:endParaRPr lang="zh-CN" altLang="zh-CN" sz="2800" dirty="0"/>
          </a:p>
          <a:p>
            <a:pPr marL="0" indent="0">
              <a:buNone/>
            </a:pPr>
            <a:r>
              <a:rPr lang="en-US" altLang="zh-CN" sz="2800" dirty="0"/>
              <a:t>        </a:t>
            </a:r>
            <a:r>
              <a:rPr lang="en-US" altLang="zh-CN" sz="2800" dirty="0" err="1"/>
              <a:t>write.writerow</a:t>
            </a:r>
            <a:r>
              <a:rPr lang="en-US" altLang="zh-CN" sz="2800" dirty="0"/>
              <a:t>(['</a:t>
            </a:r>
            <a:r>
              <a:rPr lang="en-US" altLang="zh-CN" sz="2800" dirty="0" err="1"/>
              <a:t>phone_model</a:t>
            </a:r>
            <a:r>
              <a:rPr lang="en-US" altLang="zh-CN" sz="2800" dirty="0"/>
              <a:t>', 'price'])</a:t>
            </a:r>
            <a:endParaRPr lang="zh-CN" altLang="zh-CN" sz="2800" dirty="0"/>
          </a:p>
          <a:p>
            <a:pPr marL="0" indent="0">
              <a:buNone/>
            </a:pPr>
            <a:r>
              <a:rPr lang="en-US" altLang="zh-CN" sz="2800" dirty="0"/>
              <a:t> </a:t>
            </a:r>
            <a:endParaRPr lang="zh-CN" altLang="zh-CN" sz="2800" dirty="0"/>
          </a:p>
          <a:p>
            <a:pPr marL="0" indent="0">
              <a:buNone/>
            </a:pPr>
            <a:r>
              <a:rPr lang="en-US" altLang="zh-CN" sz="2800" b="1" dirty="0"/>
              <a:t>4. </a:t>
            </a:r>
            <a:r>
              <a:rPr lang="zh-CN" altLang="zh-CN" sz="2800" b="1" dirty="0"/>
              <a:t>在窗体中显示爬取到商品信息</a:t>
            </a:r>
            <a:endParaRPr lang="zh-CN" altLang="zh-CN" sz="2800" dirty="0"/>
          </a:p>
          <a:p>
            <a:pPr marL="0" indent="0">
              <a:buNone/>
            </a:pPr>
            <a:r>
              <a:rPr lang="en-US" altLang="zh-CN" sz="2800" dirty="0"/>
              <a:t>    </a:t>
            </a:r>
            <a:r>
              <a:rPr lang="zh-CN" altLang="zh-CN" sz="2800" dirty="0"/>
              <a:t>创建一个窗体，显示爬取到商品信息。</a:t>
            </a:r>
          </a:p>
          <a:p>
            <a:pPr marL="0" indent="0">
              <a:buNone/>
            </a:pPr>
            <a:r>
              <a:rPr lang="en-US" altLang="zh-CN" sz="2800" dirty="0"/>
              <a:t> </a:t>
            </a:r>
            <a:endParaRPr lang="zh-CN" altLang="zh-CN" sz="2800" dirty="0"/>
          </a:p>
          <a:p>
            <a:pPr marL="0" indent="0">
              <a:buNone/>
            </a:pPr>
            <a:r>
              <a:rPr lang="en-US" altLang="zh-CN" sz="2800" dirty="0"/>
              <a:t>root = </a:t>
            </a:r>
            <a:r>
              <a:rPr lang="en-US" altLang="zh-CN" sz="2800" dirty="0" err="1"/>
              <a:t>tk.Tk</a:t>
            </a:r>
            <a:r>
              <a:rPr lang="en-US" altLang="zh-CN" sz="2800" dirty="0"/>
              <a:t>()</a:t>
            </a:r>
            <a:endParaRPr lang="zh-CN" altLang="zh-CN" sz="2800" dirty="0"/>
          </a:p>
          <a:p>
            <a:pPr marL="0" indent="0">
              <a:buNone/>
            </a:pPr>
            <a:r>
              <a:rPr lang="en-US" altLang="zh-CN" sz="2800" dirty="0"/>
              <a:t>    </a:t>
            </a:r>
            <a:r>
              <a:rPr lang="en-US" altLang="zh-CN" sz="2800" dirty="0" err="1"/>
              <a:t>root.title</a:t>
            </a:r>
            <a:r>
              <a:rPr lang="en-US" altLang="zh-CN" sz="2800" dirty="0"/>
              <a:t>("</a:t>
            </a:r>
            <a:r>
              <a:rPr lang="zh-CN" altLang="zh-CN" sz="2800" dirty="0"/>
              <a:t>手机信息</a:t>
            </a:r>
            <a:r>
              <a:rPr lang="en-US" altLang="zh-CN" sz="2800" dirty="0"/>
              <a:t>")</a:t>
            </a:r>
            <a:endParaRPr lang="zh-CN" altLang="zh-CN" sz="2800" dirty="0"/>
          </a:p>
          <a:p>
            <a:pPr marL="0" indent="0">
              <a:buNone/>
            </a:pPr>
            <a:endParaRPr lang="zh-CN" altLang="en-US" sz="2800" dirty="0"/>
          </a:p>
        </p:txBody>
      </p:sp>
    </p:spTree>
    <p:extLst>
      <p:ext uri="{BB962C8B-B14F-4D97-AF65-F5344CB8AC3E}">
        <p14:creationId xmlns:p14="http://schemas.microsoft.com/office/powerpoint/2010/main" val="35714517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zh-CN" sz="3200" dirty="0"/>
              <a:t>【例</a:t>
            </a:r>
            <a:r>
              <a:rPr lang="en-US" altLang="zh-CN" sz="3200" dirty="0"/>
              <a:t>9-10</a:t>
            </a:r>
            <a:r>
              <a:rPr lang="zh-CN" altLang="zh-CN" sz="3200" dirty="0"/>
              <a:t>】编写程序，在购物网站爬取到有关“手机”的商品信息</a:t>
            </a:r>
            <a:r>
              <a:rPr lang="zh-CN" altLang="zh-CN" sz="3200" dirty="0" smtClean="0"/>
              <a:t>。</a:t>
            </a:r>
            <a:endParaRPr lang="zh-CN" altLang="en-US" sz="3200" dirty="0"/>
          </a:p>
        </p:txBody>
      </p:sp>
      <p:sp>
        <p:nvSpPr>
          <p:cNvPr id="3" name="内容占位符 2"/>
          <p:cNvSpPr>
            <a:spLocks noGrp="1"/>
          </p:cNvSpPr>
          <p:nvPr>
            <p:ph idx="1"/>
          </p:nvPr>
        </p:nvSpPr>
        <p:spPr/>
        <p:txBody>
          <a:bodyPr/>
          <a:lstStyle/>
          <a:p>
            <a:r>
              <a:rPr lang="zh-CN" altLang="zh-CN" dirty="0"/>
              <a:t>（</a:t>
            </a:r>
            <a:r>
              <a:rPr lang="en-US" altLang="zh-CN" dirty="0"/>
              <a:t>1</a:t>
            </a:r>
            <a:r>
              <a:rPr lang="zh-CN" altLang="zh-CN" dirty="0"/>
              <a:t>） 爬取数据，并将数据保存到数据库中 </a:t>
            </a:r>
          </a:p>
          <a:p>
            <a:r>
              <a:rPr lang="zh-CN" altLang="zh-CN" dirty="0"/>
              <a:t>（</a:t>
            </a:r>
            <a:r>
              <a:rPr lang="en-US" altLang="zh-CN" dirty="0"/>
              <a:t>2</a:t>
            </a:r>
            <a:r>
              <a:rPr lang="zh-CN" altLang="zh-CN" dirty="0"/>
              <a:t>）在窗口中显示爬取到的手机信息</a:t>
            </a:r>
          </a:p>
          <a:p>
            <a:endParaRPr lang="zh-CN" altLang="en-US" dirty="0"/>
          </a:p>
        </p:txBody>
      </p:sp>
      <p:pic>
        <p:nvPicPr>
          <p:cNvPr id="4" name="图片 3"/>
          <p:cNvPicPr/>
          <p:nvPr/>
        </p:nvPicPr>
        <p:blipFill>
          <a:blip r:embed="rId2"/>
          <a:stretch>
            <a:fillRect/>
          </a:stretch>
        </p:blipFill>
        <p:spPr>
          <a:xfrm>
            <a:off x="2483768" y="2805874"/>
            <a:ext cx="4895850" cy="4038600"/>
          </a:xfrm>
          <a:prstGeom prst="rect">
            <a:avLst/>
          </a:prstGeom>
        </p:spPr>
      </p:pic>
    </p:spTree>
    <p:extLst>
      <p:ext uri="{BB962C8B-B14F-4D97-AF65-F5344CB8AC3E}">
        <p14:creationId xmlns:p14="http://schemas.microsoft.com/office/powerpoint/2010/main" val="244517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a:t>9.1.2  </a:t>
            </a:r>
            <a:r>
              <a:rPr lang="zh-CN" altLang="zh-CN" sz="3600" b="1" dirty="0"/>
              <a:t>把网络爬虫伪装成浏览器</a:t>
            </a:r>
            <a:endParaRPr lang="zh-CN" altLang="zh-CN" sz="3600" dirty="0"/>
          </a:p>
        </p:txBody>
      </p:sp>
      <p:sp>
        <p:nvSpPr>
          <p:cNvPr id="3" name="内容占位符 2"/>
          <p:cNvSpPr>
            <a:spLocks noGrp="1"/>
          </p:cNvSpPr>
          <p:nvPr>
            <p:ph idx="1"/>
          </p:nvPr>
        </p:nvSpPr>
        <p:spPr/>
        <p:txBody>
          <a:bodyPr>
            <a:normAutofit lnSpcReduction="10000"/>
          </a:bodyPr>
          <a:lstStyle/>
          <a:p>
            <a:r>
              <a:rPr lang="zh-CN" altLang="zh-CN" dirty="0"/>
              <a:t>很多网站采取了防止爬虫的措施，如果发现是爬虫，则拒绝访问。为了解决这个问题，通常采用把爬虫伪装成浏览器的办法，从而可能顺利爬下网站中的数据。</a:t>
            </a:r>
          </a:p>
          <a:p>
            <a:endParaRPr lang="en-US" altLang="zh-CN" dirty="0" smtClean="0"/>
          </a:p>
          <a:p>
            <a:r>
              <a:rPr lang="en-US" altLang="zh-CN" dirty="0"/>
              <a:t>1. </a:t>
            </a:r>
            <a:r>
              <a:rPr lang="zh-CN" altLang="zh-CN" dirty="0"/>
              <a:t>下载和安装</a:t>
            </a:r>
            <a:r>
              <a:rPr lang="en-US" altLang="zh-CN" dirty="0" err="1"/>
              <a:t>fake_useragent</a:t>
            </a:r>
            <a:r>
              <a:rPr lang="zh-CN" altLang="zh-CN" dirty="0"/>
              <a:t>模块</a:t>
            </a:r>
          </a:p>
          <a:p>
            <a:r>
              <a:rPr lang="en-US" altLang="zh-CN" dirty="0"/>
              <a:t>    </a:t>
            </a:r>
            <a:r>
              <a:rPr lang="zh-CN" altLang="zh-CN" dirty="0"/>
              <a:t>使用</a:t>
            </a:r>
            <a:r>
              <a:rPr lang="en-US" altLang="zh-CN" dirty="0"/>
              <a:t>pip</a:t>
            </a:r>
            <a:r>
              <a:rPr lang="zh-CN" altLang="zh-CN" dirty="0"/>
              <a:t>下载和安装</a:t>
            </a:r>
            <a:r>
              <a:rPr lang="en-US" altLang="zh-CN" dirty="0" err="1"/>
              <a:t>fake_useragent</a:t>
            </a:r>
            <a:r>
              <a:rPr lang="zh-CN" altLang="zh-CN" dirty="0"/>
              <a:t>模块，其命令如下</a:t>
            </a:r>
            <a:r>
              <a:rPr lang="en-US" altLang="zh-CN" dirty="0"/>
              <a:t>:</a:t>
            </a:r>
            <a:endParaRPr lang="zh-CN" altLang="zh-CN" dirty="0"/>
          </a:p>
          <a:p>
            <a:r>
              <a:rPr lang="en-US" altLang="zh-CN" dirty="0"/>
              <a:t>       pip  install  </a:t>
            </a:r>
            <a:r>
              <a:rPr lang="en-US" altLang="zh-CN" dirty="0" err="1"/>
              <a:t>fake_useragent</a:t>
            </a:r>
            <a:endParaRPr lang="zh-CN" altLang="zh-CN" dirty="0"/>
          </a:p>
          <a:p>
            <a:pPr marL="0" indent="0">
              <a:buNone/>
            </a:pPr>
            <a:endParaRPr lang="zh-CN" altLang="en-US" dirty="0"/>
          </a:p>
        </p:txBody>
      </p:sp>
    </p:spTree>
    <p:extLst>
      <p:ext uri="{BB962C8B-B14F-4D97-AF65-F5344CB8AC3E}">
        <p14:creationId xmlns:p14="http://schemas.microsoft.com/office/powerpoint/2010/main" val="2704651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20680"/>
          </a:xfrm>
        </p:spPr>
        <p:txBody>
          <a:bodyPr>
            <a:normAutofit fontScale="92500" lnSpcReduction="20000"/>
          </a:bodyPr>
          <a:lstStyle/>
          <a:p>
            <a:pPr marL="0" indent="0">
              <a:buNone/>
            </a:pPr>
            <a:r>
              <a:rPr lang="en-US" altLang="zh-CN" sz="3300" b="1" dirty="0"/>
              <a:t>2.  </a:t>
            </a:r>
            <a:r>
              <a:rPr lang="zh-CN" altLang="zh-CN" sz="3300" b="1" dirty="0"/>
              <a:t>导入</a:t>
            </a:r>
            <a:r>
              <a:rPr lang="en-US" altLang="zh-CN" sz="3300" b="1" dirty="0" err="1"/>
              <a:t>fake_useragent</a:t>
            </a:r>
            <a:r>
              <a:rPr lang="zh-CN" altLang="zh-CN" sz="3300" b="1" dirty="0"/>
              <a:t>模块</a:t>
            </a:r>
          </a:p>
          <a:p>
            <a:pPr marL="0" indent="0">
              <a:buNone/>
            </a:pPr>
            <a:r>
              <a:rPr lang="en-US" altLang="zh-CN" sz="2800" dirty="0"/>
              <a:t>    </a:t>
            </a:r>
            <a:r>
              <a:rPr lang="zh-CN" altLang="zh-CN" sz="2800" dirty="0"/>
              <a:t>把爬虫伪装成浏览器通常只需导入</a:t>
            </a:r>
            <a:r>
              <a:rPr lang="en-US" altLang="zh-CN" sz="2800" dirty="0" err="1"/>
              <a:t>fake_useragent</a:t>
            </a:r>
            <a:r>
              <a:rPr lang="zh-CN" altLang="zh-CN" sz="2800" dirty="0"/>
              <a:t>模块的</a:t>
            </a:r>
            <a:r>
              <a:rPr lang="en-US" altLang="zh-CN" sz="2800" dirty="0" err="1"/>
              <a:t>UserAgent</a:t>
            </a:r>
            <a:r>
              <a:rPr lang="zh-CN" altLang="zh-CN" sz="2800" dirty="0"/>
              <a:t>方法，其导入语句如下：</a:t>
            </a:r>
          </a:p>
          <a:p>
            <a:pPr marL="0" indent="0">
              <a:buNone/>
            </a:pPr>
            <a:r>
              <a:rPr lang="en-US" altLang="zh-CN" sz="2800" dirty="0"/>
              <a:t>from </a:t>
            </a:r>
            <a:r>
              <a:rPr lang="en-US" altLang="zh-CN" sz="2800" dirty="0" err="1"/>
              <a:t>fake_useragent</a:t>
            </a:r>
            <a:r>
              <a:rPr lang="en-US" altLang="zh-CN" sz="2800" dirty="0"/>
              <a:t> import </a:t>
            </a:r>
            <a:r>
              <a:rPr lang="en-US" altLang="zh-CN" sz="2800" dirty="0" err="1"/>
              <a:t>UserAgent</a:t>
            </a:r>
            <a:endParaRPr lang="zh-CN" altLang="zh-CN" sz="2800" dirty="0"/>
          </a:p>
          <a:p>
            <a:pPr marL="0" indent="0">
              <a:buNone/>
            </a:pPr>
            <a:r>
              <a:rPr lang="en-US" altLang="zh-CN" sz="2800" dirty="0"/>
              <a:t> </a:t>
            </a:r>
            <a:endParaRPr lang="zh-CN" altLang="zh-CN" sz="2800" dirty="0"/>
          </a:p>
          <a:p>
            <a:pPr marL="0" indent="0">
              <a:buNone/>
            </a:pPr>
            <a:r>
              <a:rPr lang="en-US" altLang="zh-CN" sz="3300" b="1" dirty="0"/>
              <a:t>3.  </a:t>
            </a:r>
            <a:r>
              <a:rPr lang="zh-CN" altLang="zh-CN" sz="3300" b="1" dirty="0"/>
              <a:t>把爬虫伪装成浏览器的示例</a:t>
            </a:r>
          </a:p>
          <a:p>
            <a:pPr marL="0" indent="0">
              <a:buNone/>
            </a:pPr>
            <a:r>
              <a:rPr lang="zh-CN" altLang="zh-CN" sz="2800" dirty="0"/>
              <a:t>把爬虫伪装成浏览器的示例如下：</a:t>
            </a:r>
          </a:p>
          <a:p>
            <a:pPr marL="0" indent="0">
              <a:buNone/>
            </a:pPr>
            <a:r>
              <a:rPr lang="en-US" altLang="zh-CN" sz="2800" dirty="0"/>
              <a:t> </a:t>
            </a:r>
            <a:endParaRPr lang="zh-CN" altLang="zh-CN" sz="2800" dirty="0"/>
          </a:p>
          <a:p>
            <a:pPr marL="0" indent="0">
              <a:buNone/>
            </a:pPr>
            <a:r>
              <a:rPr lang="en-US" altLang="zh-CN" sz="2800" dirty="0" err="1"/>
              <a:t>url</a:t>
            </a:r>
            <a:r>
              <a:rPr lang="en-US" altLang="zh-CN" sz="2800" dirty="0"/>
              <a:t> = ' https://movie.doupan.com/nowplaying/xiamen '</a:t>
            </a:r>
            <a:endParaRPr lang="zh-CN" altLang="zh-CN" sz="2800" dirty="0"/>
          </a:p>
          <a:p>
            <a:pPr marL="0" indent="0">
              <a:buNone/>
            </a:pPr>
            <a:r>
              <a:rPr lang="en-US" altLang="zh-CN" sz="2800" dirty="0"/>
              <a:t>headers = {</a:t>
            </a:r>
            <a:endParaRPr lang="zh-CN" altLang="zh-CN" sz="2800" dirty="0"/>
          </a:p>
          <a:p>
            <a:pPr marL="0" indent="0">
              <a:buNone/>
            </a:pPr>
            <a:r>
              <a:rPr lang="en-US" altLang="zh-CN" sz="2800" dirty="0"/>
              <a:t>    "User-Agent": </a:t>
            </a:r>
            <a:r>
              <a:rPr lang="en-US" altLang="zh-CN" sz="2800" dirty="0" err="1"/>
              <a:t>UserAgent</a:t>
            </a:r>
            <a:r>
              <a:rPr lang="en-US" altLang="zh-CN" sz="2800" dirty="0"/>
              <a:t>().chrome</a:t>
            </a:r>
            <a:endParaRPr lang="zh-CN" altLang="zh-CN" sz="2800" dirty="0"/>
          </a:p>
          <a:p>
            <a:pPr marL="0" indent="0">
              <a:buNone/>
            </a:pPr>
            <a:r>
              <a:rPr lang="en-US" altLang="zh-CN" sz="2800" dirty="0"/>
              <a:t>}</a:t>
            </a:r>
            <a:endParaRPr lang="zh-CN" altLang="zh-CN" sz="2800" dirty="0"/>
          </a:p>
          <a:p>
            <a:pPr marL="0" indent="0">
              <a:buNone/>
            </a:pPr>
            <a:r>
              <a:rPr lang="en-US" altLang="zh-CN" sz="2800" dirty="0" err="1"/>
              <a:t>req</a:t>
            </a:r>
            <a:r>
              <a:rPr lang="en-US" altLang="zh-CN" sz="2800" dirty="0"/>
              <a:t> = </a:t>
            </a:r>
            <a:r>
              <a:rPr lang="en-US" altLang="zh-CN" sz="2800" dirty="0" err="1"/>
              <a:t>request.Request</a:t>
            </a:r>
            <a:r>
              <a:rPr lang="en-US" altLang="zh-CN" sz="2800" dirty="0"/>
              <a:t>(</a:t>
            </a:r>
            <a:r>
              <a:rPr lang="en-US" altLang="zh-CN" sz="2800" dirty="0" err="1"/>
              <a:t>url,headers</a:t>
            </a:r>
            <a:r>
              <a:rPr lang="en-US" altLang="zh-CN" sz="2800" dirty="0"/>
              <a:t>=headers)</a:t>
            </a:r>
            <a:endParaRPr lang="zh-CN" altLang="zh-CN" sz="2800" dirty="0"/>
          </a:p>
          <a:p>
            <a:pPr marL="0" indent="0">
              <a:buNone/>
            </a:pPr>
            <a:r>
              <a:rPr lang="en-US" altLang="zh-CN" sz="2800" dirty="0" err="1"/>
              <a:t>resp</a:t>
            </a:r>
            <a:r>
              <a:rPr lang="en-US" altLang="zh-CN" sz="2800" dirty="0"/>
              <a:t> = </a:t>
            </a:r>
            <a:r>
              <a:rPr lang="en-US" altLang="zh-CN" sz="2800" dirty="0" err="1"/>
              <a:t>request.urlopen</a:t>
            </a:r>
            <a:r>
              <a:rPr lang="en-US" altLang="zh-CN" sz="2800" dirty="0"/>
              <a:t>(</a:t>
            </a:r>
            <a:r>
              <a:rPr lang="en-US" altLang="zh-CN" sz="2800" dirty="0" err="1"/>
              <a:t>req</a:t>
            </a:r>
            <a:r>
              <a:rPr lang="en-US" altLang="zh-CN" sz="2800" dirty="0"/>
              <a:t>)</a:t>
            </a:r>
            <a:endParaRPr lang="zh-CN" altLang="zh-CN" sz="2800" dirty="0"/>
          </a:p>
          <a:p>
            <a:pPr marL="0" indent="0">
              <a:buNone/>
            </a:pPr>
            <a:r>
              <a:rPr lang="en-US" altLang="zh-CN" sz="2800" dirty="0"/>
              <a:t>print(</a:t>
            </a:r>
            <a:r>
              <a:rPr lang="en-US" altLang="zh-CN" sz="2800" dirty="0" err="1"/>
              <a:t>resp.read</a:t>
            </a:r>
            <a:r>
              <a:rPr lang="en-US" altLang="zh-CN" sz="2800" dirty="0"/>
              <a:t>().decode</a:t>
            </a:r>
            <a:r>
              <a:rPr lang="en-US" altLang="zh-CN" sz="2800" dirty="0" smtClean="0"/>
              <a:t>())</a:t>
            </a:r>
            <a:endParaRPr lang="zh-CN" altLang="zh-CN" sz="2800" dirty="0"/>
          </a:p>
        </p:txBody>
      </p:sp>
    </p:spTree>
    <p:extLst>
      <p:ext uri="{BB962C8B-B14F-4D97-AF65-F5344CB8AC3E}">
        <p14:creationId xmlns:p14="http://schemas.microsoft.com/office/powerpoint/2010/main" val="2102816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88640"/>
            <a:ext cx="8229600" cy="850106"/>
          </a:xfrm>
        </p:spPr>
        <p:txBody>
          <a:bodyPr>
            <a:normAutofit/>
          </a:bodyPr>
          <a:lstStyle/>
          <a:p>
            <a:r>
              <a:rPr lang="en-US" altLang="zh-CN" sz="3600" dirty="0" smtClean="0"/>
              <a:t>9</a:t>
            </a:r>
            <a:r>
              <a:rPr lang="en-US" altLang="zh-CN" sz="3600" b="1" dirty="0"/>
              <a:t>.1.3  </a:t>
            </a:r>
            <a:r>
              <a:rPr lang="zh-CN" altLang="zh-CN" sz="3600" b="1" dirty="0"/>
              <a:t>网络爬虫利器</a:t>
            </a:r>
            <a:r>
              <a:rPr lang="en-US" altLang="zh-CN" sz="3600" b="1" dirty="0"/>
              <a:t>--</a:t>
            </a:r>
            <a:r>
              <a:rPr lang="en-US" altLang="zh-CN" sz="3600" b="1" dirty="0" smtClean="0"/>
              <a:t>Requests</a:t>
            </a:r>
            <a:endParaRPr lang="zh-CN" altLang="en-US" sz="3600" dirty="0"/>
          </a:p>
        </p:txBody>
      </p:sp>
      <p:sp>
        <p:nvSpPr>
          <p:cNvPr id="3" name="内容占位符 2"/>
          <p:cNvSpPr>
            <a:spLocks noGrp="1"/>
          </p:cNvSpPr>
          <p:nvPr>
            <p:ph idx="1"/>
          </p:nvPr>
        </p:nvSpPr>
        <p:spPr>
          <a:xfrm>
            <a:off x="457200" y="1052736"/>
            <a:ext cx="8229600" cy="5544616"/>
          </a:xfrm>
        </p:spPr>
        <p:txBody>
          <a:bodyPr>
            <a:normAutofit fontScale="92500" lnSpcReduction="20000"/>
          </a:bodyPr>
          <a:lstStyle/>
          <a:p>
            <a:r>
              <a:rPr lang="en-US" altLang="zh-CN" b="1" dirty="0"/>
              <a:t>1. Requests</a:t>
            </a:r>
            <a:r>
              <a:rPr lang="zh-CN" altLang="zh-CN" b="1" dirty="0"/>
              <a:t>的安装与下载</a:t>
            </a:r>
            <a:endParaRPr lang="zh-CN" altLang="zh-CN" dirty="0"/>
          </a:p>
          <a:p>
            <a:r>
              <a:rPr lang="en-US" altLang="zh-CN" dirty="0"/>
              <a:t>Requests</a:t>
            </a:r>
            <a:r>
              <a:rPr lang="zh-CN" altLang="zh-CN" dirty="0"/>
              <a:t>库是</a:t>
            </a:r>
            <a:r>
              <a:rPr lang="en-US" altLang="zh-CN" dirty="0"/>
              <a:t>Python</a:t>
            </a:r>
            <a:r>
              <a:rPr lang="zh-CN" altLang="zh-CN" dirty="0"/>
              <a:t>的第三方库，需要应用</a:t>
            </a:r>
            <a:r>
              <a:rPr lang="en-US" altLang="zh-CN" dirty="0"/>
              <a:t>pip</a:t>
            </a:r>
            <a:r>
              <a:rPr lang="zh-CN" altLang="zh-CN" dirty="0"/>
              <a:t>下载和安装。其安装命令如下：</a:t>
            </a:r>
          </a:p>
          <a:p>
            <a:pPr latinLnBrk="1"/>
            <a:r>
              <a:rPr lang="en-US" altLang="zh-CN" dirty="0"/>
              <a:t>pip install requests </a:t>
            </a:r>
            <a:endParaRPr lang="en-US" altLang="zh-CN" dirty="0" smtClean="0"/>
          </a:p>
          <a:p>
            <a:pPr latinLnBrk="1"/>
            <a:endParaRPr lang="en-US" altLang="zh-CN" dirty="0"/>
          </a:p>
          <a:p>
            <a:r>
              <a:rPr lang="en-US" altLang="zh-CN" dirty="0"/>
              <a:t>2. </a:t>
            </a:r>
            <a:r>
              <a:rPr lang="en-US" altLang="zh-CN" b="1" dirty="0"/>
              <a:t>Requests</a:t>
            </a:r>
            <a:r>
              <a:rPr lang="zh-CN" altLang="zh-CN" b="1" dirty="0"/>
              <a:t>的</a:t>
            </a:r>
            <a:r>
              <a:rPr lang="en-US" altLang="zh-CN" b="1" dirty="0"/>
              <a:t>get</a:t>
            </a:r>
            <a:r>
              <a:rPr lang="zh-CN" altLang="zh-CN" b="1" dirty="0"/>
              <a:t>（）方法</a:t>
            </a:r>
            <a:endParaRPr lang="zh-CN" altLang="zh-CN" dirty="0"/>
          </a:p>
          <a:p>
            <a:r>
              <a:rPr lang="en-US" altLang="zh-CN" dirty="0"/>
              <a:t>    Requests</a:t>
            </a:r>
            <a:r>
              <a:rPr lang="zh-CN" altLang="zh-CN" dirty="0"/>
              <a:t>获取</a:t>
            </a:r>
            <a:r>
              <a:rPr lang="en-US" altLang="zh-CN" dirty="0"/>
              <a:t>HTML</a:t>
            </a:r>
            <a:r>
              <a:rPr lang="zh-CN" altLang="zh-CN" dirty="0"/>
              <a:t>网页的主要方法为</a:t>
            </a:r>
            <a:r>
              <a:rPr lang="en-US" altLang="zh-CN" dirty="0"/>
              <a:t>get</a:t>
            </a:r>
            <a:r>
              <a:rPr lang="zh-CN" altLang="zh-CN" dirty="0"/>
              <a:t>（），其一般形式为：</a:t>
            </a:r>
          </a:p>
          <a:p>
            <a:r>
              <a:rPr lang="en-US" altLang="zh-CN" dirty="0"/>
              <a:t>      </a:t>
            </a:r>
            <a:r>
              <a:rPr lang="en-US" altLang="zh-CN" dirty="0" err="1"/>
              <a:t>requests.get</a:t>
            </a:r>
            <a:r>
              <a:rPr lang="en-US" altLang="zh-CN" dirty="0"/>
              <a:t>(</a:t>
            </a:r>
            <a:r>
              <a:rPr lang="en-US" altLang="zh-CN" dirty="0" err="1"/>
              <a:t>url</a:t>
            </a:r>
            <a:r>
              <a:rPr lang="en-US" altLang="zh-CN" dirty="0"/>
              <a:t>, **</a:t>
            </a:r>
            <a:r>
              <a:rPr lang="en-US" altLang="zh-CN" dirty="0" err="1"/>
              <a:t>kwargs</a:t>
            </a:r>
            <a:r>
              <a:rPr lang="en-US" altLang="zh-CN" dirty="0" smtClean="0"/>
              <a:t>)  </a:t>
            </a:r>
            <a:endParaRPr lang="zh-CN" altLang="zh-CN" dirty="0"/>
          </a:p>
          <a:p>
            <a:r>
              <a:rPr lang="en-US" altLang="zh-CN" dirty="0"/>
              <a:t> </a:t>
            </a:r>
            <a:r>
              <a:rPr lang="zh-CN" altLang="zh-CN" dirty="0"/>
              <a:t>其中</a:t>
            </a:r>
            <a:r>
              <a:rPr lang="zh-CN" altLang="zh-CN" dirty="0" smtClean="0"/>
              <a:t>：</a:t>
            </a:r>
            <a:endParaRPr lang="en-US" altLang="zh-CN" dirty="0" smtClean="0"/>
          </a:p>
          <a:p>
            <a:pPr lvl="1"/>
            <a:r>
              <a:rPr lang="en-US" altLang="zh-CN" dirty="0" err="1" smtClean="0"/>
              <a:t>url</a:t>
            </a:r>
            <a:r>
              <a:rPr lang="zh-CN" altLang="zh-CN" dirty="0"/>
              <a:t>：</a:t>
            </a:r>
            <a:r>
              <a:rPr lang="en-US" altLang="zh-CN" dirty="0"/>
              <a:t>  </a:t>
            </a:r>
            <a:r>
              <a:rPr lang="zh-CN" altLang="zh-CN" dirty="0"/>
              <a:t>网站的</a:t>
            </a:r>
            <a:r>
              <a:rPr lang="en-US" altLang="zh-CN" dirty="0"/>
              <a:t>URL</a:t>
            </a:r>
            <a:r>
              <a:rPr lang="zh-CN" altLang="zh-CN" dirty="0"/>
              <a:t>地址</a:t>
            </a:r>
          </a:p>
          <a:p>
            <a:pPr lvl="1"/>
            <a:r>
              <a:rPr lang="en-US" altLang="zh-CN" dirty="0" err="1"/>
              <a:t>kwargs</a:t>
            </a:r>
            <a:r>
              <a:rPr lang="en-US" altLang="zh-CN" dirty="0"/>
              <a:t>:  </a:t>
            </a:r>
            <a:r>
              <a:rPr lang="zh-CN" altLang="zh-CN" dirty="0"/>
              <a:t>可选项，控制访问的参数</a:t>
            </a:r>
            <a:r>
              <a:rPr lang="en-US" altLang="zh-CN" dirty="0"/>
              <a:t> </a:t>
            </a:r>
            <a:r>
              <a:rPr lang="en-US" altLang="zh-CN" dirty="0" smtClean="0"/>
              <a:t> </a:t>
            </a:r>
            <a:endParaRPr lang="zh-CN" altLang="zh-CN" dirty="0"/>
          </a:p>
          <a:p>
            <a:endParaRPr lang="zh-CN" altLang="en-US" dirty="0"/>
          </a:p>
        </p:txBody>
      </p:sp>
    </p:spTree>
    <p:extLst>
      <p:ext uri="{BB962C8B-B14F-4D97-AF65-F5344CB8AC3E}">
        <p14:creationId xmlns:p14="http://schemas.microsoft.com/office/powerpoint/2010/main" val="27567507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zh-CN" sz="3200" dirty="0"/>
              <a:t>【例</a:t>
            </a:r>
            <a:r>
              <a:rPr lang="en-US" altLang="zh-CN" sz="3200" dirty="0"/>
              <a:t>9-2</a:t>
            </a:r>
            <a:r>
              <a:rPr lang="zh-CN" altLang="zh-CN" sz="3200" dirty="0"/>
              <a:t>】应用</a:t>
            </a:r>
            <a:r>
              <a:rPr lang="en-US" altLang="zh-CN" sz="3200" dirty="0" err="1"/>
              <a:t>requests.get</a:t>
            </a:r>
            <a:r>
              <a:rPr lang="zh-CN" altLang="zh-CN" sz="3200" dirty="0"/>
              <a:t>（）方法连接网站，抓取页面代码的前</a:t>
            </a:r>
            <a:r>
              <a:rPr lang="en-US" altLang="zh-CN" sz="3200" dirty="0"/>
              <a:t>380</a:t>
            </a:r>
            <a:r>
              <a:rPr lang="zh-CN" altLang="zh-CN" sz="3200" dirty="0"/>
              <a:t>个字符</a:t>
            </a:r>
            <a:r>
              <a:rPr lang="zh-CN" altLang="zh-CN" sz="3200" dirty="0" smtClean="0"/>
              <a:t>。</a:t>
            </a:r>
            <a:endParaRPr lang="zh-CN" altLang="en-US" sz="3200" dirty="0"/>
          </a:p>
        </p:txBody>
      </p:sp>
      <p:sp>
        <p:nvSpPr>
          <p:cNvPr id="3" name="内容占位符 2"/>
          <p:cNvSpPr>
            <a:spLocks noGrp="1"/>
          </p:cNvSpPr>
          <p:nvPr>
            <p:ph idx="1"/>
          </p:nvPr>
        </p:nvSpPr>
        <p:spPr/>
        <p:txBody>
          <a:bodyPr>
            <a:normAutofit/>
          </a:bodyPr>
          <a:lstStyle/>
          <a:p>
            <a:pPr marL="0" indent="0" latinLnBrk="1">
              <a:buNone/>
            </a:pPr>
            <a:r>
              <a:rPr lang="en-US" altLang="zh-CN" sz="2400" dirty="0"/>
              <a:t>import requests</a:t>
            </a:r>
            <a:endParaRPr lang="zh-CN" altLang="zh-CN" sz="2400" dirty="0"/>
          </a:p>
          <a:p>
            <a:pPr marL="0" indent="0" latinLnBrk="1">
              <a:buNone/>
            </a:pPr>
            <a:r>
              <a:rPr lang="en-US" altLang="zh-CN" sz="2400" dirty="0"/>
              <a:t>from </a:t>
            </a:r>
            <a:r>
              <a:rPr lang="en-US" altLang="zh-CN" sz="2400" dirty="0" err="1"/>
              <a:t>fake_useragent</a:t>
            </a:r>
            <a:r>
              <a:rPr lang="en-US" altLang="zh-CN" sz="2400" dirty="0"/>
              <a:t> import </a:t>
            </a:r>
            <a:r>
              <a:rPr lang="en-US" altLang="zh-CN" sz="2400" dirty="0" err="1"/>
              <a:t>UserAgent</a:t>
            </a:r>
            <a:endParaRPr lang="zh-CN" altLang="zh-CN" sz="2400" dirty="0"/>
          </a:p>
          <a:p>
            <a:pPr marL="0" indent="0" latinLnBrk="1">
              <a:buNone/>
            </a:pPr>
            <a:r>
              <a:rPr lang="en-US" altLang="zh-CN" sz="2400" dirty="0"/>
              <a:t> </a:t>
            </a:r>
            <a:endParaRPr lang="zh-CN" altLang="zh-CN" sz="2400" dirty="0"/>
          </a:p>
          <a:p>
            <a:pPr marL="0" indent="0" latinLnBrk="1">
              <a:buNone/>
            </a:pPr>
            <a:r>
              <a:rPr lang="en-US" altLang="zh-CN" sz="2400" dirty="0"/>
              <a:t>head = {</a:t>
            </a:r>
            <a:endParaRPr lang="zh-CN" altLang="zh-CN" sz="2400" dirty="0"/>
          </a:p>
          <a:p>
            <a:pPr marL="0" indent="0" latinLnBrk="1">
              <a:buNone/>
            </a:pPr>
            <a:r>
              <a:rPr lang="en-US" altLang="zh-CN" sz="2400" dirty="0"/>
              <a:t>"USER-Agent": </a:t>
            </a:r>
            <a:r>
              <a:rPr lang="en-US" altLang="zh-CN" sz="2400" dirty="0" err="1"/>
              <a:t>UserAgent</a:t>
            </a:r>
            <a:r>
              <a:rPr lang="en-US" altLang="zh-CN" sz="2400" dirty="0"/>
              <a:t>().chrome </a:t>
            </a:r>
            <a:endParaRPr lang="zh-CN" altLang="zh-CN" sz="2400" dirty="0"/>
          </a:p>
          <a:p>
            <a:pPr marL="0" indent="0" latinLnBrk="1">
              <a:buNone/>
            </a:pPr>
            <a:r>
              <a:rPr lang="en-US" altLang="zh-CN" sz="2400" dirty="0"/>
              <a:t>}</a:t>
            </a:r>
            <a:endParaRPr lang="zh-CN" altLang="zh-CN" sz="2400" dirty="0"/>
          </a:p>
          <a:p>
            <a:pPr marL="0" indent="0" latinLnBrk="1">
              <a:buNone/>
            </a:pPr>
            <a:r>
              <a:rPr lang="en-US" altLang="zh-CN" sz="2400" dirty="0" err="1"/>
              <a:t>url</a:t>
            </a:r>
            <a:r>
              <a:rPr lang="en-US" altLang="zh-CN" sz="2400" dirty="0"/>
              <a:t> = 'https://movie.douban.com/top250'</a:t>
            </a:r>
            <a:endParaRPr lang="zh-CN" altLang="zh-CN" sz="2400" dirty="0"/>
          </a:p>
          <a:p>
            <a:pPr marL="0" indent="0" latinLnBrk="1">
              <a:buNone/>
            </a:pPr>
            <a:r>
              <a:rPr lang="en-US" altLang="zh-CN" sz="2400" dirty="0" err="1"/>
              <a:t>req</a:t>
            </a:r>
            <a:r>
              <a:rPr lang="en-US" altLang="zh-CN" sz="2400" dirty="0"/>
              <a:t> = </a:t>
            </a:r>
            <a:r>
              <a:rPr lang="en-US" altLang="zh-CN" sz="2400" dirty="0" err="1"/>
              <a:t>requests.get</a:t>
            </a:r>
            <a:r>
              <a:rPr lang="en-US" altLang="zh-CN" sz="2400" dirty="0"/>
              <a:t>(</a:t>
            </a:r>
            <a:r>
              <a:rPr lang="en-US" altLang="zh-CN" sz="2400" dirty="0" err="1"/>
              <a:t>url</a:t>
            </a:r>
            <a:r>
              <a:rPr lang="en-US" altLang="zh-CN" sz="2400" dirty="0"/>
              <a:t>, headers = head)</a:t>
            </a:r>
            <a:endParaRPr lang="zh-CN" altLang="zh-CN" sz="2400" dirty="0"/>
          </a:p>
          <a:p>
            <a:pPr marL="0" indent="0" latinLnBrk="1">
              <a:buNone/>
            </a:pPr>
            <a:r>
              <a:rPr lang="en-US" altLang="zh-CN" sz="2400" dirty="0" err="1"/>
              <a:t>req.encodig</a:t>
            </a:r>
            <a:r>
              <a:rPr lang="en-US" altLang="zh-CN" sz="2400" dirty="0"/>
              <a:t> = </a:t>
            </a:r>
            <a:r>
              <a:rPr lang="en-US" altLang="zh-CN" sz="2400" dirty="0" err="1"/>
              <a:t>req.apparent_encoding</a:t>
            </a:r>
            <a:endParaRPr lang="zh-CN" altLang="zh-CN" sz="2400" dirty="0"/>
          </a:p>
          <a:p>
            <a:pPr marL="0" indent="0" latinLnBrk="1">
              <a:buNone/>
            </a:pPr>
            <a:r>
              <a:rPr lang="en-US" altLang="zh-CN" sz="2400" dirty="0"/>
              <a:t>print(</a:t>
            </a:r>
            <a:r>
              <a:rPr lang="en-US" altLang="zh-CN" sz="2400" dirty="0" err="1"/>
              <a:t>req.text</a:t>
            </a:r>
            <a:r>
              <a:rPr lang="en-US" altLang="zh-CN" sz="2400" dirty="0"/>
              <a:t>[:380])</a:t>
            </a:r>
            <a:endParaRPr lang="zh-CN" altLang="zh-CN" sz="2400" dirty="0"/>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4797152"/>
            <a:ext cx="3793217" cy="197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75724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952</TotalTime>
  <Words>3015</Words>
  <Application>Microsoft Office PowerPoint</Application>
  <PresentationFormat>全屏显示(4:3)</PresentationFormat>
  <Paragraphs>621</Paragraphs>
  <Slides>52</Slides>
  <Notes>5</Notes>
  <HiddenSlides>0</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Office 主题</vt:lpstr>
      <vt:lpstr>第 9 章  网络爬虫实战入门 </vt:lpstr>
      <vt:lpstr>9.1  网络爬虫</vt:lpstr>
      <vt:lpstr>9.1.1 抓取网页数据</vt:lpstr>
      <vt:lpstr>PowerPoint 演示文稿</vt:lpstr>
      <vt:lpstr>PowerPoint 演示文稿</vt:lpstr>
      <vt:lpstr>9.1.2  把网络爬虫伪装成浏览器</vt:lpstr>
      <vt:lpstr>PowerPoint 演示文稿</vt:lpstr>
      <vt:lpstr>9.1.3  网络爬虫利器--Requests</vt:lpstr>
      <vt:lpstr>【例9-2】应用requests.get（）方法连接网站，抓取页面代码的前380个字符。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9.1.5  解析网页的xpath库</vt:lpstr>
      <vt:lpstr>PowerPoint 演示文稿</vt:lpstr>
      <vt:lpstr>PowerPoint 演示文稿</vt:lpstr>
      <vt:lpstr>PowerPoint 演示文稿</vt:lpstr>
      <vt:lpstr>PowerPoint 演示文稿</vt:lpstr>
      <vt:lpstr>PowerPoint 演示文稿</vt:lpstr>
      <vt:lpstr>PowerPoint 演示文稿</vt:lpstr>
      <vt:lpstr>9.2 网络爬虫案例精选</vt:lpstr>
      <vt:lpstr>9.2.1爬取某网站大学排名榜</vt:lpstr>
      <vt:lpstr>PowerPoint 演示文稿</vt:lpstr>
      <vt:lpstr>9.2.2 爬取网络版小说--《红楼梦》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9.2.3 爬取天气预报信息</vt:lpstr>
      <vt:lpstr>PowerPoint 演示文稿</vt:lpstr>
      <vt:lpstr>PowerPoint 演示文稿</vt:lpstr>
      <vt:lpstr>PowerPoint 演示文稿</vt:lpstr>
      <vt:lpstr>9.2.4   爬取购物网站商品信息 </vt:lpstr>
      <vt:lpstr>PowerPoint 演示文稿</vt:lpstr>
      <vt:lpstr>8.5.5  爬取购物网站商品信息</vt:lpstr>
      <vt:lpstr>PowerPoint 演示文稿</vt:lpstr>
      <vt:lpstr>PowerPoint 演示文稿</vt:lpstr>
      <vt:lpstr>PowerPoint 演示文稿</vt:lpstr>
      <vt:lpstr>【例9-10】编写程序，在购物网站爬取到有关“手机”的商品信息。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跨平台移动Web基础知识</dc:title>
  <dc:creator>zsm8</dc:creator>
  <cp:lastModifiedBy>User</cp:lastModifiedBy>
  <cp:revision>48</cp:revision>
  <dcterms:created xsi:type="dcterms:W3CDTF">2017-08-15T10:54:24Z</dcterms:created>
  <dcterms:modified xsi:type="dcterms:W3CDTF">2020-10-10T09:08:38Z</dcterms:modified>
</cp:coreProperties>
</file>