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12/31/2020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12/31/2020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12/31/2020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12/31/2020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12/31/2020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korisnaknjiga.com/clean-code-a-handbook-of-agile-software-craftsmanship-naslov-101320" TargetMode="External"/><Relationship Id="rId2" Type="http://schemas.openxmlformats.org/officeDocument/2006/relationships/hyperlink" Target="https://www.mikroknjiga.rs/store/prikaz.php?ref=978-86-7555-444-8" TargetMode="Externa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hyperlink" Target="https://startit.rs/biblioteka-softver-developera-riznica-knjiga-za-ljude-koji-vole-kod/" TargetMode="External"/><Relationship Id="rId4" Type="http://schemas.openxmlformats.org/officeDocument/2006/relationships/hyperlink" Target="https://www.knjizare-vulkan.rs/kompjuterska-literatura/60605-jasan-kod-clean-cod-prirucnik-za-pisanje-jasnih-program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350017"/>
            <a:ext cx="4775075" cy="1630906"/>
          </a:xfrm>
        </p:spPr>
        <p:txBody>
          <a:bodyPr>
            <a:normAutofit fontScale="90000"/>
          </a:bodyPr>
          <a:lstStyle/>
          <a:p>
            <a:r>
              <a:rPr lang="en-US" sz="4400" dirty="0">
                <a:solidFill>
                  <a:schemeClr val="tx1"/>
                </a:solidFill>
              </a:rPr>
              <a:t>Clean Code,</a:t>
            </a:r>
            <a:br>
              <a:rPr lang="en-US" sz="4400" dirty="0">
                <a:solidFill>
                  <a:schemeClr val="tx1"/>
                </a:solidFill>
              </a:rPr>
            </a:br>
            <a:r>
              <a:rPr lang="en-US" sz="4400" dirty="0">
                <a:solidFill>
                  <a:schemeClr val="tx1"/>
                </a:solidFill>
              </a:rPr>
              <a:t>A handbook of agile software </a:t>
            </a:r>
            <a:r>
              <a:rPr lang="en-US" sz="4400" dirty="0" err="1">
                <a:solidFill>
                  <a:schemeClr val="tx1"/>
                </a:solidFill>
              </a:rPr>
              <a:t>craftsmenship</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276054" y="4219148"/>
            <a:ext cx="4775075" cy="559656"/>
          </a:xfrm>
        </p:spPr>
        <p:txBody>
          <a:bodyPr>
            <a:normAutofit/>
          </a:bodyPr>
          <a:lstStyle/>
          <a:p>
            <a:r>
              <a:rPr lang="en-US" dirty="0">
                <a:solidFill>
                  <a:schemeClr val="tx1"/>
                </a:solidFill>
              </a:rPr>
              <a:t>Robert C. Martin</a:t>
            </a: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C19C3-1CCA-42EA-821C-FBD0CA09A679}"/>
              </a:ext>
            </a:extLst>
          </p:cNvPr>
          <p:cNvSpPr>
            <a:spLocks noGrp="1"/>
          </p:cNvSpPr>
          <p:nvPr>
            <p:ph type="title"/>
          </p:nvPr>
        </p:nvSpPr>
        <p:spPr/>
        <p:txBody>
          <a:bodyPr/>
          <a:lstStyle/>
          <a:p>
            <a:r>
              <a:rPr lang="en-US" dirty="0"/>
              <a:t>Some other rules for naming our files.</a:t>
            </a:r>
          </a:p>
        </p:txBody>
      </p:sp>
      <p:sp>
        <p:nvSpPr>
          <p:cNvPr id="3" name="Content Placeholder 2">
            <a:extLst>
              <a:ext uri="{FF2B5EF4-FFF2-40B4-BE49-F238E27FC236}">
                <a16:creationId xmlns:a16="http://schemas.microsoft.com/office/drawing/2014/main" id="{9FCF544F-A839-4486-AABC-D6FFC588645B}"/>
              </a:ext>
            </a:extLst>
          </p:cNvPr>
          <p:cNvSpPr>
            <a:spLocks noGrp="1"/>
          </p:cNvSpPr>
          <p:nvPr>
            <p:ph idx="1"/>
          </p:nvPr>
        </p:nvSpPr>
        <p:spPr/>
        <p:txBody>
          <a:bodyPr>
            <a:normAutofit fontScale="92500" lnSpcReduction="10000"/>
          </a:bodyPr>
          <a:lstStyle/>
          <a:p>
            <a:r>
              <a:rPr lang="en-US" b="1" dirty="0"/>
              <a:t>Make Meaningful Distinctions</a:t>
            </a:r>
          </a:p>
          <a:p>
            <a:r>
              <a:rPr lang="en-US" dirty="0"/>
              <a:t>Programmers create problems for themselves when they write code solely to satisfy a compiler or interpreter.</a:t>
            </a:r>
          </a:p>
          <a:p>
            <a:r>
              <a:rPr lang="en-US" dirty="0"/>
              <a:t>For example, because you can’t use the same name to refer to two different things in the same scope, you might be tempted to change one name in an arbitrary way.</a:t>
            </a:r>
          </a:p>
          <a:p>
            <a:r>
              <a:rPr lang="en-US" dirty="0"/>
              <a:t>Sometimes this is done by misspelling one, leading to the surprising situation where correcting spelling errors leads to an inability to compile.</a:t>
            </a:r>
          </a:p>
          <a:p>
            <a:r>
              <a:rPr lang="en-US" b="1" dirty="0"/>
              <a:t>Use Pronounceable Names</a:t>
            </a:r>
          </a:p>
          <a:p>
            <a:r>
              <a:rPr lang="en-US" dirty="0"/>
              <a:t>Humans are good at words. A significant part of our brains is dedicated to the concept of words. And words are, by definition, pronounceable. It would be a shame not to take advantage of that huge portion of our brains that has evolved to deal with spoken language. So make your names pronounceable.</a:t>
            </a:r>
          </a:p>
          <a:p>
            <a:r>
              <a:rPr lang="en-US" dirty="0"/>
              <a:t>Ex: class DtaRcrd102 { … }  // Bad name</a:t>
            </a:r>
          </a:p>
          <a:p>
            <a:r>
              <a:rPr lang="en-US" dirty="0"/>
              <a:t>Ex2: class </a:t>
            </a:r>
            <a:r>
              <a:rPr lang="en-US" dirty="0" err="1"/>
              <a:t>removeAllFromList</a:t>
            </a:r>
            <a:r>
              <a:rPr lang="en-US" dirty="0"/>
              <a:t> { … }  // Good name</a:t>
            </a:r>
          </a:p>
          <a:p>
            <a:r>
              <a:rPr lang="en-US" dirty="0"/>
              <a:t>There are many other rules that explain more in depth, but I decided to use these for this presentation.</a:t>
            </a:r>
          </a:p>
        </p:txBody>
      </p:sp>
    </p:spTree>
    <p:extLst>
      <p:ext uri="{BB962C8B-B14F-4D97-AF65-F5344CB8AC3E}">
        <p14:creationId xmlns:p14="http://schemas.microsoft.com/office/powerpoint/2010/main" val="2008910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89695-1F4A-4D35-BF69-81C1408BBF5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DE522AC-80B7-4F97-96AA-C94173AE4DAF}"/>
              </a:ext>
            </a:extLst>
          </p:cNvPr>
          <p:cNvSpPr>
            <a:spLocks noGrp="1"/>
          </p:cNvSpPr>
          <p:nvPr>
            <p:ph idx="1"/>
          </p:nvPr>
        </p:nvSpPr>
        <p:spPr/>
        <p:txBody>
          <a:bodyPr/>
          <a:lstStyle/>
          <a:p>
            <a:r>
              <a:rPr lang="en-US" dirty="0"/>
              <a:t>Writing a clean code helps you and everyone else, so why not learn how to write it.</a:t>
            </a:r>
          </a:p>
          <a:p>
            <a:r>
              <a:rPr lang="en-US" dirty="0"/>
              <a:t>What is actually a good code? Some of the most well-known and experienced programmers have shared their thought on this.</a:t>
            </a:r>
          </a:p>
          <a:p>
            <a:r>
              <a:rPr lang="en-US" dirty="0"/>
              <a:t>Use meaningful names when naming your code.</a:t>
            </a:r>
          </a:p>
          <a:p>
            <a:r>
              <a:rPr lang="en-US" dirty="0"/>
              <a:t>Learn the rules of naming your code.</a:t>
            </a:r>
          </a:p>
          <a:p>
            <a:r>
              <a:rPr lang="en-US" dirty="0"/>
              <a:t>Bad code can destroy your whole app, it can be unreadable, and it’s hard to fix later.</a:t>
            </a:r>
          </a:p>
        </p:txBody>
      </p:sp>
    </p:spTree>
    <p:extLst>
      <p:ext uri="{BB962C8B-B14F-4D97-AF65-F5344CB8AC3E}">
        <p14:creationId xmlns:p14="http://schemas.microsoft.com/office/powerpoint/2010/main" val="2891426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E72D4-0845-46FC-8676-B9C6120C8A07}"/>
              </a:ext>
            </a:extLst>
          </p:cNvPr>
          <p:cNvSpPr>
            <a:spLocks noGrp="1"/>
          </p:cNvSpPr>
          <p:nvPr>
            <p:ph type="title"/>
          </p:nvPr>
        </p:nvSpPr>
        <p:spPr/>
        <p:txBody>
          <a:bodyPr/>
          <a:lstStyle/>
          <a:p>
            <a:r>
              <a:rPr lang="en-US" dirty="0"/>
              <a:t>All of this, and more you can find in a book.</a:t>
            </a:r>
          </a:p>
        </p:txBody>
      </p:sp>
      <p:sp>
        <p:nvSpPr>
          <p:cNvPr id="4" name="Content Placeholder 3">
            <a:extLst>
              <a:ext uri="{FF2B5EF4-FFF2-40B4-BE49-F238E27FC236}">
                <a16:creationId xmlns:a16="http://schemas.microsoft.com/office/drawing/2014/main" id="{FE4D6E3B-5235-40DD-B0B1-CCD53473D8B8}"/>
              </a:ext>
            </a:extLst>
          </p:cNvPr>
          <p:cNvSpPr>
            <a:spLocks noGrp="1"/>
          </p:cNvSpPr>
          <p:nvPr>
            <p:ph idx="1"/>
          </p:nvPr>
        </p:nvSpPr>
        <p:spPr>
          <a:xfrm>
            <a:off x="1066800" y="2103120"/>
            <a:ext cx="7942976" cy="3849624"/>
          </a:xfrm>
        </p:spPr>
        <p:txBody>
          <a:bodyPr/>
          <a:lstStyle/>
          <a:p>
            <a:r>
              <a:rPr lang="en-US" dirty="0"/>
              <a:t>Clean Code, A handbook of Agile Software </a:t>
            </a:r>
            <a:r>
              <a:rPr lang="en-US" dirty="0" err="1"/>
              <a:t>Craftsmenship</a:t>
            </a:r>
            <a:endParaRPr lang="en-US" dirty="0"/>
          </a:p>
          <a:p>
            <a:r>
              <a:rPr lang="en-US" dirty="0"/>
              <a:t>By Robert C. Martin.</a:t>
            </a:r>
          </a:p>
          <a:p>
            <a:r>
              <a:rPr lang="en-US" dirty="0"/>
              <a:t>Links to some of the sites that you can buy a book:</a:t>
            </a:r>
          </a:p>
          <a:p>
            <a:r>
              <a:rPr lang="en-US" dirty="0">
                <a:hlinkClick r:id="rId2"/>
              </a:rPr>
              <a:t>https://www.mikroknjiga.rs/store/prikaz.php?ref=978-86-7555-444-8</a:t>
            </a:r>
            <a:endParaRPr lang="en-US" dirty="0"/>
          </a:p>
          <a:p>
            <a:r>
              <a:rPr lang="en-US" dirty="0">
                <a:hlinkClick r:id="rId3"/>
              </a:rPr>
              <a:t>https://www.korisnaknjiga.com/clean-code-a-handbook-of-agile-software-craftsmanship-naslov-101320</a:t>
            </a:r>
            <a:endParaRPr lang="en-US" dirty="0"/>
          </a:p>
          <a:p>
            <a:r>
              <a:rPr lang="en-US" dirty="0">
                <a:hlinkClick r:id="rId4"/>
              </a:rPr>
              <a:t>https://www.knjizare-vulkan.rs/kompjuterska-literatura/60605-jasan-kod-clean-cod-prirucnik-za-pisanje-jasnih-programa</a:t>
            </a:r>
            <a:endParaRPr lang="en-US" dirty="0"/>
          </a:p>
          <a:p>
            <a:r>
              <a:rPr lang="en-US" dirty="0">
                <a:hlinkClick r:id="rId5"/>
              </a:rPr>
              <a:t>https://startit.rs/biblioteka-softver-developera-riznica-knjiga-za-ljude-koji-vole-kod/</a:t>
            </a:r>
            <a:endParaRPr lang="en-US" dirty="0"/>
          </a:p>
          <a:p>
            <a:r>
              <a:rPr lang="en-US" dirty="0"/>
              <a:t>https://www.amazon.com/Clean-Code-Handbook-Software-Craftsmanship/dp/0132350882</a:t>
            </a:r>
          </a:p>
        </p:txBody>
      </p:sp>
      <p:pic>
        <p:nvPicPr>
          <p:cNvPr id="1028" name="Picture 4" descr="undefined">
            <a:extLst>
              <a:ext uri="{FF2B5EF4-FFF2-40B4-BE49-F238E27FC236}">
                <a16:creationId xmlns:a16="http://schemas.microsoft.com/office/drawing/2014/main" id="{93D890E6-E77E-4A32-94CF-563EAA29C0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9776" y="2405527"/>
            <a:ext cx="2685046" cy="3547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288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AE133-6403-4E3A-A6E6-ED09210E6FF0}"/>
              </a:ext>
            </a:extLst>
          </p:cNvPr>
          <p:cNvSpPr>
            <a:spLocks noGrp="1"/>
          </p:cNvSpPr>
          <p:nvPr>
            <p:ph type="title"/>
          </p:nvPr>
        </p:nvSpPr>
        <p:spPr/>
        <p:txBody>
          <a:bodyPr/>
          <a:lstStyle/>
          <a:p>
            <a:pPr algn="ctr"/>
            <a:r>
              <a:rPr lang="en-US" dirty="0"/>
              <a:t>The end.</a:t>
            </a:r>
          </a:p>
        </p:txBody>
      </p:sp>
      <p:sp>
        <p:nvSpPr>
          <p:cNvPr id="3" name="Content Placeholder 2">
            <a:extLst>
              <a:ext uri="{FF2B5EF4-FFF2-40B4-BE49-F238E27FC236}">
                <a16:creationId xmlns:a16="http://schemas.microsoft.com/office/drawing/2014/main" id="{6DAE157E-F532-482D-BBA9-1A67D4D35DCC}"/>
              </a:ext>
            </a:extLst>
          </p:cNvPr>
          <p:cNvSpPr>
            <a:spLocks noGrp="1"/>
          </p:cNvSpPr>
          <p:nvPr>
            <p:ph idx="1"/>
          </p:nvPr>
        </p:nvSpPr>
        <p:spPr/>
        <p:txBody>
          <a:bodyPr/>
          <a:lstStyle/>
          <a:p>
            <a:pPr marL="0" indent="0" algn="ctr">
              <a:buNone/>
            </a:pPr>
            <a:r>
              <a:rPr lang="en-US" dirty="0"/>
              <a:t>Made by Aleksa </a:t>
            </a:r>
            <a:r>
              <a:rPr lang="en-US" dirty="0" err="1"/>
              <a:t>Cekic</a:t>
            </a:r>
            <a:r>
              <a:rPr lang="en-US" dirty="0"/>
              <a:t> 4173.</a:t>
            </a:r>
          </a:p>
        </p:txBody>
      </p:sp>
    </p:spTree>
    <p:extLst>
      <p:ext uri="{BB962C8B-B14F-4D97-AF65-F5344CB8AC3E}">
        <p14:creationId xmlns:p14="http://schemas.microsoft.com/office/powerpoint/2010/main" val="2248717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73C4A-7C43-42D9-9109-D76031E4C2B8}"/>
              </a:ext>
            </a:extLst>
          </p:cNvPr>
          <p:cNvSpPr>
            <a:spLocks noGrp="1"/>
          </p:cNvSpPr>
          <p:nvPr>
            <p:ph type="title"/>
          </p:nvPr>
        </p:nvSpPr>
        <p:spPr/>
        <p:txBody>
          <a:bodyPr/>
          <a:lstStyle/>
          <a:p>
            <a:r>
              <a:rPr lang="en-US" dirty="0"/>
              <a:t>What is this book about?</a:t>
            </a:r>
          </a:p>
        </p:txBody>
      </p:sp>
      <p:sp>
        <p:nvSpPr>
          <p:cNvPr id="3" name="Content Placeholder 2">
            <a:extLst>
              <a:ext uri="{FF2B5EF4-FFF2-40B4-BE49-F238E27FC236}">
                <a16:creationId xmlns:a16="http://schemas.microsoft.com/office/drawing/2014/main" id="{66D0E555-DA06-4720-9C2D-159E3BE99235}"/>
              </a:ext>
            </a:extLst>
          </p:cNvPr>
          <p:cNvSpPr>
            <a:spLocks noGrp="1"/>
          </p:cNvSpPr>
          <p:nvPr>
            <p:ph idx="1"/>
          </p:nvPr>
        </p:nvSpPr>
        <p:spPr/>
        <p:txBody>
          <a:bodyPr/>
          <a:lstStyle/>
          <a:p>
            <a:r>
              <a:rPr lang="en-US" dirty="0"/>
              <a:t>It’s about code, obviously. But why do you need to know about clean code in the first place?</a:t>
            </a:r>
          </a:p>
          <a:p>
            <a:r>
              <a:rPr lang="en-US" dirty="0"/>
              <a:t>You would be reading this book for two reasons. </a:t>
            </a:r>
          </a:p>
          <a:p>
            <a:r>
              <a:rPr lang="en-US" dirty="0"/>
              <a:t>First, you are a programmer. </a:t>
            </a:r>
          </a:p>
          <a:p>
            <a:r>
              <a:rPr lang="en-US" dirty="0"/>
              <a:t>Second, you want to be a better programmer. (We need better programmers)</a:t>
            </a:r>
          </a:p>
          <a:p>
            <a:r>
              <a:rPr lang="en-US" dirty="0"/>
              <a:t>You will encounter lots of code in this book.</a:t>
            </a:r>
          </a:p>
          <a:p>
            <a:r>
              <a:rPr lang="en-US" dirty="0"/>
              <a:t>Look at code from every different direction. </a:t>
            </a:r>
          </a:p>
          <a:p>
            <a:r>
              <a:rPr lang="en-US" dirty="0"/>
              <a:t>Look down at it from the top, up at it from the bottom, and through it from the </a:t>
            </a:r>
          </a:p>
          <a:p>
            <a:pPr marL="0" indent="0">
              <a:buNone/>
            </a:pPr>
            <a:r>
              <a:rPr lang="en-US" dirty="0"/>
              <a:t>inside out.</a:t>
            </a:r>
          </a:p>
          <a:p>
            <a:r>
              <a:rPr lang="en-US" dirty="0"/>
              <a:t>By the time you are done, you’ll be able to tell the difference between good code and</a:t>
            </a:r>
          </a:p>
          <a:p>
            <a:pPr marL="0" indent="0">
              <a:buNone/>
            </a:pPr>
            <a:r>
              <a:rPr lang="en-US" dirty="0"/>
              <a:t>bad code.</a:t>
            </a:r>
          </a:p>
        </p:txBody>
      </p:sp>
      <p:pic>
        <p:nvPicPr>
          <p:cNvPr id="7" name="Picture 6">
            <a:extLst>
              <a:ext uri="{FF2B5EF4-FFF2-40B4-BE49-F238E27FC236}">
                <a16:creationId xmlns:a16="http://schemas.microsoft.com/office/drawing/2014/main" id="{B5A910EC-40CC-403F-81BC-81F077346FE0}"/>
              </a:ext>
            </a:extLst>
          </p:cNvPr>
          <p:cNvPicPr>
            <a:picLocks noChangeAspect="1"/>
          </p:cNvPicPr>
          <p:nvPr/>
        </p:nvPicPr>
        <p:blipFill>
          <a:blip r:embed="rId2"/>
          <a:stretch>
            <a:fillRect/>
          </a:stretch>
        </p:blipFill>
        <p:spPr>
          <a:xfrm>
            <a:off x="9051721" y="3836588"/>
            <a:ext cx="2506342" cy="2378818"/>
          </a:xfrm>
          <a:prstGeom prst="rect">
            <a:avLst/>
          </a:prstGeom>
        </p:spPr>
      </p:pic>
    </p:spTree>
    <p:extLst>
      <p:ext uri="{BB962C8B-B14F-4D97-AF65-F5344CB8AC3E}">
        <p14:creationId xmlns:p14="http://schemas.microsoft.com/office/powerpoint/2010/main" val="3444514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DBC3D-A29F-4A57-8356-0182003FAA46}"/>
              </a:ext>
            </a:extLst>
          </p:cNvPr>
          <p:cNvSpPr>
            <a:spLocks noGrp="1"/>
          </p:cNvSpPr>
          <p:nvPr>
            <p:ph type="title"/>
          </p:nvPr>
        </p:nvSpPr>
        <p:spPr/>
        <p:txBody>
          <a:bodyPr/>
          <a:lstStyle/>
          <a:p>
            <a:r>
              <a:rPr lang="en-US" dirty="0"/>
              <a:t>Why do you need to know how to write code?</a:t>
            </a:r>
          </a:p>
        </p:txBody>
      </p:sp>
      <p:sp>
        <p:nvSpPr>
          <p:cNvPr id="5" name="Content Placeholder 4">
            <a:extLst>
              <a:ext uri="{FF2B5EF4-FFF2-40B4-BE49-F238E27FC236}">
                <a16:creationId xmlns:a16="http://schemas.microsoft.com/office/drawing/2014/main" id="{7D4C38D1-1657-442C-93AD-31AF719B59BB}"/>
              </a:ext>
            </a:extLst>
          </p:cNvPr>
          <p:cNvSpPr>
            <a:spLocks noGrp="1"/>
          </p:cNvSpPr>
          <p:nvPr>
            <p:ph idx="1"/>
          </p:nvPr>
        </p:nvSpPr>
        <p:spPr/>
        <p:txBody>
          <a:bodyPr/>
          <a:lstStyle/>
          <a:p>
            <a:r>
              <a:rPr lang="en-US" dirty="0"/>
              <a:t>One might argue that writing code is no longer the issue; that we should be concerned about models and requirements instead.</a:t>
            </a:r>
          </a:p>
          <a:p>
            <a:r>
              <a:rPr lang="en-US" dirty="0"/>
              <a:t>Some even suggested that we are close to the end of code. That soon all code will be generated instead of written.</a:t>
            </a:r>
          </a:p>
          <a:p>
            <a:r>
              <a:rPr lang="en-US" dirty="0"/>
              <a:t>Nonsense! We will never be rid of code, because code represents the details of the requirements.</a:t>
            </a:r>
          </a:p>
          <a:p>
            <a:r>
              <a:rPr lang="en-US" dirty="0"/>
              <a:t>At some level those details cannot be ignored or abstracted; they have to be specified. </a:t>
            </a:r>
          </a:p>
          <a:p>
            <a:r>
              <a:rPr lang="en-US" dirty="0"/>
              <a:t>And specifying requirements in such detail that a machine can execute them is called </a:t>
            </a:r>
            <a:r>
              <a:rPr lang="en-US" i="1" dirty="0"/>
              <a:t>programming</a:t>
            </a:r>
            <a:r>
              <a:rPr lang="en-US" dirty="0"/>
              <a:t>.</a:t>
            </a:r>
          </a:p>
          <a:p>
            <a:r>
              <a:rPr lang="en-US" dirty="0"/>
              <a:t>Such a specification is </a:t>
            </a:r>
            <a:r>
              <a:rPr lang="en-US" i="1" dirty="0"/>
              <a:t>code</a:t>
            </a:r>
            <a:r>
              <a:rPr lang="en-US" dirty="0"/>
              <a:t>.</a:t>
            </a:r>
          </a:p>
          <a:p>
            <a:r>
              <a:rPr lang="en-US" dirty="0"/>
              <a:t>Remember that code is really the language in which we ultimately express the requirements.</a:t>
            </a:r>
          </a:p>
        </p:txBody>
      </p:sp>
    </p:spTree>
    <p:extLst>
      <p:ext uri="{BB962C8B-B14F-4D97-AF65-F5344CB8AC3E}">
        <p14:creationId xmlns:p14="http://schemas.microsoft.com/office/powerpoint/2010/main" val="2195221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0B6B1-0BBC-48D1-B753-33B3FFF0DDAE}"/>
              </a:ext>
            </a:extLst>
          </p:cNvPr>
          <p:cNvSpPr>
            <a:spLocks noGrp="1"/>
          </p:cNvSpPr>
          <p:nvPr>
            <p:ph type="title"/>
          </p:nvPr>
        </p:nvSpPr>
        <p:spPr/>
        <p:txBody>
          <a:bodyPr/>
          <a:lstStyle/>
          <a:p>
            <a:r>
              <a:rPr lang="en-US" dirty="0"/>
              <a:t>Bad code</a:t>
            </a:r>
          </a:p>
        </p:txBody>
      </p:sp>
      <p:sp>
        <p:nvSpPr>
          <p:cNvPr id="3" name="Content Placeholder 2">
            <a:extLst>
              <a:ext uri="{FF2B5EF4-FFF2-40B4-BE49-F238E27FC236}">
                <a16:creationId xmlns:a16="http://schemas.microsoft.com/office/drawing/2014/main" id="{E7632DD6-3263-42F3-9A58-C50C56F2FB69}"/>
              </a:ext>
            </a:extLst>
          </p:cNvPr>
          <p:cNvSpPr>
            <a:spLocks noGrp="1"/>
          </p:cNvSpPr>
          <p:nvPr>
            <p:ph idx="1"/>
          </p:nvPr>
        </p:nvSpPr>
        <p:spPr/>
        <p:txBody>
          <a:bodyPr/>
          <a:lstStyle/>
          <a:p>
            <a:r>
              <a:rPr lang="en-US" dirty="0"/>
              <a:t>What does define a bad code?</a:t>
            </a:r>
          </a:p>
          <a:p>
            <a:r>
              <a:rPr lang="en-US" dirty="0"/>
              <a:t>Bad code is like cavity, if you don’t treat it in time, it can destroy your whole app.</a:t>
            </a:r>
          </a:p>
          <a:p>
            <a:r>
              <a:rPr lang="en-US" dirty="0"/>
              <a:t>There was this one company that, in the late 80s, wrote a </a:t>
            </a:r>
            <a:r>
              <a:rPr lang="en-US" i="1" dirty="0"/>
              <a:t>killer</a:t>
            </a:r>
            <a:r>
              <a:rPr lang="en-US" dirty="0"/>
              <a:t> app. It was very popular, and lots of professionals bought and used it. But then the release cycles began to stretch. Bugs were not repaired from one release to the next. Load times grew and crashes increased.</a:t>
            </a:r>
          </a:p>
          <a:p>
            <a:r>
              <a:rPr lang="en-US" dirty="0"/>
              <a:t>The company short time after that went out of business.</a:t>
            </a:r>
          </a:p>
          <a:p>
            <a:r>
              <a:rPr lang="en-US" dirty="0"/>
              <a:t>The reason that happened was, because the developers had rushed the product to market and had made a huge mess in the code.</a:t>
            </a:r>
          </a:p>
          <a:p>
            <a:r>
              <a:rPr lang="en-US" dirty="0"/>
              <a:t>As they added more features the code got worse until they simply could not manage it any longer.</a:t>
            </a:r>
          </a:p>
          <a:p>
            <a:r>
              <a:rPr lang="en-US" i="1" dirty="0"/>
              <a:t>It was the bad code that brought the company down.</a:t>
            </a:r>
          </a:p>
        </p:txBody>
      </p:sp>
    </p:spTree>
    <p:extLst>
      <p:ext uri="{BB962C8B-B14F-4D97-AF65-F5344CB8AC3E}">
        <p14:creationId xmlns:p14="http://schemas.microsoft.com/office/powerpoint/2010/main" val="2658242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E29AC-7372-4E86-A8DA-E356E8B7B228}"/>
              </a:ext>
            </a:extLst>
          </p:cNvPr>
          <p:cNvSpPr>
            <a:spLocks noGrp="1"/>
          </p:cNvSpPr>
          <p:nvPr>
            <p:ph type="title"/>
          </p:nvPr>
        </p:nvSpPr>
        <p:spPr/>
        <p:txBody>
          <a:bodyPr/>
          <a:lstStyle/>
          <a:p>
            <a:r>
              <a:rPr lang="en-US" dirty="0"/>
              <a:t>Why do you write bad code?</a:t>
            </a:r>
          </a:p>
        </p:txBody>
      </p:sp>
      <p:sp>
        <p:nvSpPr>
          <p:cNvPr id="3" name="Content Placeholder 2">
            <a:extLst>
              <a:ext uri="{FF2B5EF4-FFF2-40B4-BE49-F238E27FC236}">
                <a16:creationId xmlns:a16="http://schemas.microsoft.com/office/drawing/2014/main" id="{9F2F8320-8BAA-4CB5-ACC7-EDCFC6ECDFEA}"/>
              </a:ext>
            </a:extLst>
          </p:cNvPr>
          <p:cNvSpPr>
            <a:spLocks noGrp="1"/>
          </p:cNvSpPr>
          <p:nvPr>
            <p:ph idx="1"/>
          </p:nvPr>
        </p:nvSpPr>
        <p:spPr/>
        <p:txBody>
          <a:bodyPr/>
          <a:lstStyle/>
          <a:p>
            <a:r>
              <a:rPr lang="en-US" dirty="0"/>
              <a:t>Have you ever been significantly impeded by bad code?</a:t>
            </a:r>
          </a:p>
          <a:p>
            <a:r>
              <a:rPr lang="en-US" dirty="0"/>
              <a:t>If you are a programmer of any experience then you’ve felt this impediment many times.</a:t>
            </a:r>
          </a:p>
          <a:p>
            <a:r>
              <a:rPr lang="en-US" dirty="0"/>
              <a:t>There is a name for it, it’s called </a:t>
            </a:r>
            <a:r>
              <a:rPr lang="en-US" i="1" dirty="0"/>
              <a:t>wading</a:t>
            </a:r>
            <a:r>
              <a:rPr lang="en-US" dirty="0"/>
              <a:t>.</a:t>
            </a:r>
          </a:p>
          <a:p>
            <a:r>
              <a:rPr lang="en-US" dirty="0"/>
              <a:t>We wade through bad code. We slog through a morass of tangled brambles and hidden pitfalls.</a:t>
            </a:r>
          </a:p>
          <a:p>
            <a:r>
              <a:rPr lang="en-US" dirty="0"/>
              <a:t>We struggle to find our way, hoping for some hint, some clue, of what’s going on; but all we see is more and more senseless code.</a:t>
            </a:r>
          </a:p>
          <a:p>
            <a:r>
              <a:rPr lang="en-US" dirty="0"/>
              <a:t>We’ve all been impeded by bad code. So then why do you write it?</a:t>
            </a:r>
          </a:p>
          <a:p>
            <a:r>
              <a:rPr lang="en-US" dirty="0"/>
              <a:t>Some might say they’ve done it in rush. Perhaps some might felt that they didn’t have enough time to do a good job; that their boss would be angry with them, that the deadline is approaching, etc.</a:t>
            </a:r>
          </a:p>
          <a:p>
            <a:r>
              <a:rPr lang="en-US" dirty="0"/>
              <a:t>At the end of the day if it works it works, it doesn’t matter how, or why it works right?</a:t>
            </a:r>
          </a:p>
          <a:p>
            <a:r>
              <a:rPr lang="en-US" dirty="0"/>
              <a:t>Well you’re completely wrong about that one.</a:t>
            </a:r>
          </a:p>
          <a:p>
            <a:endParaRPr lang="en-US" dirty="0"/>
          </a:p>
        </p:txBody>
      </p:sp>
    </p:spTree>
    <p:extLst>
      <p:ext uri="{BB962C8B-B14F-4D97-AF65-F5344CB8AC3E}">
        <p14:creationId xmlns:p14="http://schemas.microsoft.com/office/powerpoint/2010/main" val="2518492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BF25-4D43-4A2C-BAA0-EBFC0F3579F0}"/>
              </a:ext>
            </a:extLst>
          </p:cNvPr>
          <p:cNvSpPr>
            <a:spLocks noGrp="1"/>
          </p:cNvSpPr>
          <p:nvPr>
            <p:ph type="title"/>
          </p:nvPr>
        </p:nvSpPr>
        <p:spPr/>
        <p:txBody>
          <a:bodyPr/>
          <a:lstStyle/>
          <a:p>
            <a:r>
              <a:rPr lang="en-US" dirty="0"/>
              <a:t>What is Clean Code?</a:t>
            </a:r>
          </a:p>
        </p:txBody>
      </p:sp>
      <p:sp>
        <p:nvSpPr>
          <p:cNvPr id="3" name="Content Placeholder 2">
            <a:extLst>
              <a:ext uri="{FF2B5EF4-FFF2-40B4-BE49-F238E27FC236}">
                <a16:creationId xmlns:a16="http://schemas.microsoft.com/office/drawing/2014/main" id="{F167B1BF-7FE4-4516-9920-83FC961C5101}"/>
              </a:ext>
            </a:extLst>
          </p:cNvPr>
          <p:cNvSpPr>
            <a:spLocks noGrp="1"/>
          </p:cNvSpPr>
          <p:nvPr>
            <p:ph idx="1"/>
          </p:nvPr>
        </p:nvSpPr>
        <p:spPr>
          <a:xfrm>
            <a:off x="1066800" y="1711354"/>
            <a:ext cx="10058400" cy="4241390"/>
          </a:xfrm>
        </p:spPr>
        <p:txBody>
          <a:bodyPr/>
          <a:lstStyle/>
          <a:p>
            <a:r>
              <a:rPr lang="en-US" dirty="0"/>
              <a:t>There are probably as many definitions as there are programmers.</a:t>
            </a:r>
          </a:p>
          <a:p>
            <a:r>
              <a:rPr lang="en-US" dirty="0"/>
              <a:t>This is what some well-known and deeply experienced programmers have said about clean code:</a:t>
            </a:r>
          </a:p>
          <a:p>
            <a:r>
              <a:rPr lang="en-US" dirty="0"/>
              <a:t>Bjarne </a:t>
            </a:r>
            <a:r>
              <a:rPr lang="en-US" dirty="0" err="1"/>
              <a:t>Stroustrup</a:t>
            </a:r>
            <a:r>
              <a:rPr lang="en-US" dirty="0"/>
              <a:t>, inventor of C++ and author of The C++ Programming Language said:</a:t>
            </a:r>
          </a:p>
          <a:p>
            <a:r>
              <a:rPr lang="en-US" sz="1200" i="1" dirty="0"/>
              <a:t>“I like my code to be elegant and efficient. The logic should be straightforward to make it hard for bugs to hide, the dependencies minimal to ease maintenance, error handling complete according to an articulated strategy, and performance close to optimal so as not to tempt people to make the code messy with unprincipled optimizations. Clean code does one thing well.”</a:t>
            </a:r>
          </a:p>
          <a:p>
            <a:r>
              <a:rPr lang="en-US" dirty="0"/>
              <a:t>Grady </a:t>
            </a:r>
            <a:r>
              <a:rPr lang="en-US" dirty="0" err="1"/>
              <a:t>Booch</a:t>
            </a:r>
            <a:r>
              <a:rPr lang="en-US" dirty="0"/>
              <a:t>, author of Object Oriented Analysis and Design with Applications</a:t>
            </a:r>
          </a:p>
          <a:p>
            <a:r>
              <a:rPr lang="en-US" sz="1200" i="1" dirty="0"/>
              <a:t>“Clean code is simple and direct. Clean code reads like well-written prose. Clean code never obscures the designer’s intent but rather is full of crisp abstractions and straightforward lines of control.”</a:t>
            </a:r>
          </a:p>
          <a:p>
            <a:r>
              <a:rPr lang="en-US" sz="1600" dirty="0"/>
              <a:t>This and more will be shown on the next slide.</a:t>
            </a:r>
            <a:endParaRPr lang="en-US" sz="1200" dirty="0"/>
          </a:p>
        </p:txBody>
      </p:sp>
    </p:spTree>
    <p:extLst>
      <p:ext uri="{BB962C8B-B14F-4D97-AF65-F5344CB8AC3E}">
        <p14:creationId xmlns:p14="http://schemas.microsoft.com/office/powerpoint/2010/main" val="537827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E8514-0233-44E3-8973-749488400890}"/>
              </a:ext>
            </a:extLst>
          </p:cNvPr>
          <p:cNvSpPr>
            <a:spLocks noGrp="1"/>
          </p:cNvSpPr>
          <p:nvPr>
            <p:ph type="title"/>
          </p:nvPr>
        </p:nvSpPr>
        <p:spPr/>
        <p:txBody>
          <a:bodyPr/>
          <a:lstStyle/>
          <a:p>
            <a:r>
              <a:rPr lang="en-US" dirty="0"/>
              <a:t>Some more quotes from experienced programmers</a:t>
            </a:r>
          </a:p>
        </p:txBody>
      </p:sp>
      <p:sp>
        <p:nvSpPr>
          <p:cNvPr id="3" name="Content Placeholder 2">
            <a:extLst>
              <a:ext uri="{FF2B5EF4-FFF2-40B4-BE49-F238E27FC236}">
                <a16:creationId xmlns:a16="http://schemas.microsoft.com/office/drawing/2014/main" id="{BB5950D2-47A8-4B3E-8066-15C25F23CE4D}"/>
              </a:ext>
            </a:extLst>
          </p:cNvPr>
          <p:cNvSpPr>
            <a:spLocks noGrp="1"/>
          </p:cNvSpPr>
          <p:nvPr>
            <p:ph idx="1"/>
          </p:nvPr>
        </p:nvSpPr>
        <p:spPr/>
        <p:txBody>
          <a:bodyPr>
            <a:normAutofit/>
          </a:bodyPr>
          <a:lstStyle/>
          <a:p>
            <a:r>
              <a:rPr lang="en-US" dirty="0"/>
              <a:t>“Big” Dave Thomas, founder of OTI, godfather of the Eclipse strategy</a:t>
            </a:r>
          </a:p>
          <a:p>
            <a:r>
              <a:rPr lang="en-US" sz="1200" i="1" dirty="0"/>
              <a:t>“Clean code can be read, and enhanced by a developer other than its original author. It has unit and acceptance tests. It has meaningful names. It provides one way rather than many ways for doing one thing. It has minimal dependencies, which are explicitly defined, and provides a clear and minimal API. Code should be literate since depending on the language, not all necessary information can be expressed clearly in code alone.”</a:t>
            </a:r>
          </a:p>
          <a:p>
            <a:r>
              <a:rPr lang="en-US" dirty="0"/>
              <a:t>Michael Feathers, author of Working Effectively with Legacy Code</a:t>
            </a:r>
          </a:p>
          <a:p>
            <a:r>
              <a:rPr lang="en-US" sz="1200" i="1" dirty="0"/>
              <a:t>“I could list all of the qualities that I notice in clean code, but there is one overarching quality that leads to all of them. Clean code always looks like it was written by someone who cares. There is nothing obvious that you can do to make it better. All of those things were thought about by the code’s author, and if you try to imagine improvements, you’re led back to where you are, sitting in appreciation of the code someone left for you—code left by someone who cares deeply about the craft.”</a:t>
            </a:r>
          </a:p>
          <a:p>
            <a:r>
              <a:rPr lang="en-US" dirty="0"/>
              <a:t>There are many others who had something to say about clean code, but I will leave that in the book.</a:t>
            </a:r>
          </a:p>
          <a:p>
            <a:r>
              <a:rPr lang="en-US" dirty="0"/>
              <a:t>At the end of the day, it’d be wise to take a look at this, because it shows you the thought process of some good programmers and the tricks, techniques, and tools that they use.</a:t>
            </a:r>
            <a:endParaRPr lang="en-US" i="1" dirty="0"/>
          </a:p>
        </p:txBody>
      </p:sp>
    </p:spTree>
    <p:extLst>
      <p:ext uri="{BB962C8B-B14F-4D97-AF65-F5344CB8AC3E}">
        <p14:creationId xmlns:p14="http://schemas.microsoft.com/office/powerpoint/2010/main" val="314257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EF6B2-91B0-4D6E-8F33-BE21D2A2E4AB}"/>
              </a:ext>
            </a:extLst>
          </p:cNvPr>
          <p:cNvSpPr>
            <a:spLocks noGrp="1"/>
          </p:cNvSpPr>
          <p:nvPr>
            <p:ph type="title"/>
          </p:nvPr>
        </p:nvSpPr>
        <p:spPr/>
        <p:txBody>
          <a:bodyPr/>
          <a:lstStyle/>
          <a:p>
            <a:r>
              <a:rPr lang="en-US" dirty="0"/>
              <a:t>Meaningful names</a:t>
            </a:r>
          </a:p>
        </p:txBody>
      </p:sp>
      <p:sp>
        <p:nvSpPr>
          <p:cNvPr id="3" name="Content Placeholder 2">
            <a:extLst>
              <a:ext uri="{FF2B5EF4-FFF2-40B4-BE49-F238E27FC236}">
                <a16:creationId xmlns:a16="http://schemas.microsoft.com/office/drawing/2014/main" id="{3496DCD3-CE2D-4F4E-96F8-D70A43E45E69}"/>
              </a:ext>
            </a:extLst>
          </p:cNvPr>
          <p:cNvSpPr>
            <a:spLocks noGrp="1"/>
          </p:cNvSpPr>
          <p:nvPr>
            <p:ph idx="1"/>
          </p:nvPr>
        </p:nvSpPr>
        <p:spPr/>
        <p:txBody>
          <a:bodyPr/>
          <a:lstStyle/>
          <a:p>
            <a:r>
              <a:rPr lang="en-US" dirty="0"/>
              <a:t>Names are everywhere in software. We name our variables, our functions,  our arguments, classes and packages. </a:t>
            </a:r>
          </a:p>
          <a:p>
            <a:r>
              <a:rPr lang="en-US" dirty="0"/>
              <a:t>We name our source files, and directories.</a:t>
            </a:r>
          </a:p>
          <a:p>
            <a:r>
              <a:rPr lang="en-US" dirty="0"/>
              <a:t>We name our jar files, and war files, and ear files.</a:t>
            </a:r>
          </a:p>
          <a:p>
            <a:r>
              <a:rPr lang="en-US" dirty="0"/>
              <a:t>We name our git repositories, or we need a meaningful message for every commit that we push onto the git.</a:t>
            </a:r>
          </a:p>
          <a:p>
            <a:r>
              <a:rPr lang="en-US" dirty="0"/>
              <a:t>What follows are some simple rules for creating good names.</a:t>
            </a:r>
          </a:p>
          <a:p>
            <a:endParaRPr lang="en-US" dirty="0"/>
          </a:p>
        </p:txBody>
      </p:sp>
    </p:spTree>
    <p:extLst>
      <p:ext uri="{BB962C8B-B14F-4D97-AF65-F5344CB8AC3E}">
        <p14:creationId xmlns:p14="http://schemas.microsoft.com/office/powerpoint/2010/main" val="707107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E1E43-11A2-4F80-AD80-DAA812129EC2}"/>
              </a:ext>
            </a:extLst>
          </p:cNvPr>
          <p:cNvSpPr>
            <a:spLocks noGrp="1"/>
          </p:cNvSpPr>
          <p:nvPr>
            <p:ph type="title"/>
          </p:nvPr>
        </p:nvSpPr>
        <p:spPr/>
        <p:txBody>
          <a:bodyPr/>
          <a:lstStyle/>
          <a:p>
            <a:r>
              <a:rPr lang="en-US" dirty="0"/>
              <a:t>Rules for naming our files</a:t>
            </a:r>
          </a:p>
        </p:txBody>
      </p:sp>
      <p:sp>
        <p:nvSpPr>
          <p:cNvPr id="3" name="Content Placeholder 2">
            <a:extLst>
              <a:ext uri="{FF2B5EF4-FFF2-40B4-BE49-F238E27FC236}">
                <a16:creationId xmlns:a16="http://schemas.microsoft.com/office/drawing/2014/main" id="{92903339-06F3-46FA-B4F7-046E1030EEAA}"/>
              </a:ext>
            </a:extLst>
          </p:cNvPr>
          <p:cNvSpPr>
            <a:spLocks noGrp="1"/>
          </p:cNvSpPr>
          <p:nvPr>
            <p:ph idx="1"/>
          </p:nvPr>
        </p:nvSpPr>
        <p:spPr/>
        <p:txBody>
          <a:bodyPr>
            <a:normAutofit/>
          </a:bodyPr>
          <a:lstStyle/>
          <a:p>
            <a:r>
              <a:rPr lang="en-US" b="1" dirty="0"/>
              <a:t>Use Intention-Revealing Names</a:t>
            </a:r>
          </a:p>
          <a:p>
            <a:r>
              <a:rPr lang="en-US" dirty="0"/>
              <a:t>The name of a variable, function, or class, should answer all the big questions. It should tell you why it exists, what it does, how it is used.</a:t>
            </a:r>
          </a:p>
          <a:p>
            <a:r>
              <a:rPr lang="en-US" dirty="0"/>
              <a:t>If a name requires a comment, then the name does not reveal its intent. </a:t>
            </a:r>
          </a:p>
          <a:p>
            <a:r>
              <a:rPr lang="en-US" dirty="0"/>
              <a:t>Ex: int d; // </a:t>
            </a:r>
            <a:r>
              <a:rPr lang="en-US" dirty="0" err="1"/>
              <a:t>Proslo</a:t>
            </a:r>
            <a:r>
              <a:rPr lang="en-US" dirty="0"/>
              <a:t> </a:t>
            </a:r>
            <a:r>
              <a:rPr lang="en-US" dirty="0" err="1"/>
              <a:t>vreme</a:t>
            </a:r>
            <a:r>
              <a:rPr lang="en-US" dirty="0"/>
              <a:t> u </a:t>
            </a:r>
            <a:r>
              <a:rPr lang="en-US" dirty="0" err="1"/>
              <a:t>danima</a:t>
            </a:r>
            <a:endParaRPr lang="en-US" dirty="0"/>
          </a:p>
          <a:p>
            <a:r>
              <a:rPr lang="en-US" b="1" dirty="0"/>
              <a:t>Avoid Disinformation</a:t>
            </a:r>
          </a:p>
          <a:p>
            <a:r>
              <a:rPr lang="en-US" dirty="0"/>
              <a:t>Programmers must avoid leaving false clues that obscure the meaning of code. </a:t>
            </a:r>
          </a:p>
          <a:p>
            <a:r>
              <a:rPr lang="en-US" dirty="0"/>
              <a:t>We should avoid words whose entrenched meanings vary from our intended meaning. </a:t>
            </a:r>
          </a:p>
          <a:p>
            <a:r>
              <a:rPr lang="en-US" dirty="0"/>
              <a:t>Ex: hp, </a:t>
            </a:r>
            <a:r>
              <a:rPr lang="en-US" dirty="0" err="1"/>
              <a:t>aix</a:t>
            </a:r>
            <a:r>
              <a:rPr lang="en-US" dirty="0"/>
              <a:t>, and </a:t>
            </a:r>
            <a:r>
              <a:rPr lang="en-US" dirty="0" err="1"/>
              <a:t>sco</a:t>
            </a:r>
            <a:r>
              <a:rPr lang="en-US" dirty="0"/>
              <a:t> would be poor variable names because they are the names of Unix platforms or variants.</a:t>
            </a:r>
          </a:p>
          <a:p>
            <a:r>
              <a:rPr lang="en-US" dirty="0"/>
              <a:t>Do not refer to a grouping of accounts as an </a:t>
            </a:r>
            <a:r>
              <a:rPr lang="en-US" dirty="0" err="1"/>
              <a:t>accountList</a:t>
            </a:r>
            <a:r>
              <a:rPr lang="en-US" dirty="0"/>
              <a:t> unless it’s actually a List.</a:t>
            </a:r>
          </a:p>
        </p:txBody>
      </p:sp>
    </p:spTree>
    <p:extLst>
      <p:ext uri="{BB962C8B-B14F-4D97-AF65-F5344CB8AC3E}">
        <p14:creationId xmlns:p14="http://schemas.microsoft.com/office/powerpoint/2010/main" val="3987813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59927E4-E194-47BE-91C2-B87D50CF51DB}">
  <ds:schemaRefs>
    <ds:schemaRef ds:uri="http://schemas.microsoft.com/sharepoint/v3/contenttype/forms"/>
  </ds:schemaRefs>
</ds:datastoreItem>
</file>

<file path=customXml/itemProps3.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{D9CA599F-E214-4192-AD4D-070DFAF575E6}tf56410444_win32</Template>
  <TotalTime>143</TotalTime>
  <Words>1650</Words>
  <Application>Microsoft Office PowerPoint</Application>
  <PresentationFormat>Widescreen</PresentationFormat>
  <Paragraphs>97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Avenir Next LT Pro</vt:lpstr>
      <vt:lpstr>Avenir Next LT Pro Light</vt:lpstr>
      <vt:lpstr>Garamond</vt:lpstr>
      <vt:lpstr>SavonVTI</vt:lpstr>
      <vt:lpstr>Clean Code, A handbook of agile software craftsmenship</vt:lpstr>
      <vt:lpstr>What is this book about?</vt:lpstr>
      <vt:lpstr>Why do you need to know how to write code?</vt:lpstr>
      <vt:lpstr>Bad code</vt:lpstr>
      <vt:lpstr>Why do you write bad code?</vt:lpstr>
      <vt:lpstr>What is Clean Code?</vt:lpstr>
      <vt:lpstr>Some more quotes from experienced programmers</vt:lpstr>
      <vt:lpstr>Meaningful names</vt:lpstr>
      <vt:lpstr>Rules for naming our files</vt:lpstr>
      <vt:lpstr>Some other rules for naming our files.</vt:lpstr>
      <vt:lpstr>Conclusion</vt:lpstr>
      <vt:lpstr>All of this, and more you can find in a book.</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Code A handbook of agile software craftsmenship</dc:title>
  <dc:creator>Bogotac Aleksa</dc:creator>
  <cp:lastModifiedBy>Bogotac Aleksa</cp:lastModifiedBy>
  <cp:revision>17</cp:revision>
  <dcterms:created xsi:type="dcterms:W3CDTF">2020-12-31T18:09:25Z</dcterms:created>
  <dcterms:modified xsi:type="dcterms:W3CDTF">2020-12-31T20:33:23Z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