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62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4BD6A-3EB8-8F1B-753F-43471B1EAA32}" v="13" dt="2024-06-05T08:00:56.153"/>
    <p1510:client id="{73DCFE18-75E8-2442-E6AB-3F00C89E091F}" v="19" dt="2024-06-05T02:26:3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6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473FD-8AEC-4BBB-94CD-37B0EC6A8AB7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5097-F4D1-4C6C-8D4F-2D16C14FD0E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2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erasmus</a:t>
            </a:r>
            <a:r>
              <a:rPr lang="pt-PT" dirty="0"/>
              <a:t> vem facilitar a forma como recebemos a informação relativa ao </a:t>
            </a:r>
            <a:r>
              <a:rPr lang="pt-PT" dirty="0" err="1"/>
              <a:t>erasmus</a:t>
            </a:r>
            <a:r>
              <a:rPr lang="pt-PT" dirty="0"/>
              <a:t>. As universidades podem criar esses programas de mobilidade ou </a:t>
            </a:r>
            <a:r>
              <a:rPr lang="pt-PT" dirty="0" err="1"/>
              <a:t>erasmus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0D6FB-D8E5-439A-82D1-6149BAD891B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3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95097-F4D1-4C6C-8D4F-2D16C14FD0E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95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95097-F4D1-4C6C-8D4F-2D16C14FD0E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56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fontAlgn="base">
              <a:buFont typeface="+mj-lt"/>
              <a:buAutoNum type="arabicPeriod"/>
            </a:pPr>
            <a:r>
              <a:rPr lang="en-GB" b="0" i="0" dirty="0">
                <a:effectLst/>
                <a:latin typeface="inherit"/>
              </a:rPr>
              <a:t>user </a:t>
            </a:r>
            <a:r>
              <a:rPr lang="en-GB" b="0" i="0" dirty="0" err="1">
                <a:effectLst/>
                <a:latin typeface="inherit"/>
              </a:rPr>
              <a:t>envia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requisição</a:t>
            </a:r>
            <a:br>
              <a:rPr lang="en-GB" b="0" i="0" dirty="0">
                <a:effectLst/>
                <a:latin typeface="inherit"/>
              </a:rPr>
            </a:br>
            <a:r>
              <a:rPr lang="en-GB" b="0" i="0" dirty="0">
                <a:effectLst/>
                <a:latin typeface="inherit"/>
              </a:rPr>
              <a:t>2 .</a:t>
            </a:r>
            <a:r>
              <a:rPr lang="en-GB" b="0" i="0" dirty="0" err="1">
                <a:effectLst/>
                <a:latin typeface="inherit"/>
              </a:rPr>
              <a:t>Servidor</a:t>
            </a:r>
            <a:r>
              <a:rPr lang="en-GB" b="0" i="0" dirty="0">
                <a:effectLst/>
                <a:latin typeface="inherit"/>
              </a:rPr>
              <a:t>  </a:t>
            </a:r>
            <a:r>
              <a:rPr lang="en-GB" b="0" i="0" dirty="0" err="1">
                <a:effectLst/>
                <a:latin typeface="inherit"/>
              </a:rPr>
              <a:t>recebe</a:t>
            </a:r>
            <a:r>
              <a:rPr lang="en-GB" b="0" i="0" dirty="0">
                <a:effectLst/>
                <a:latin typeface="inherit"/>
              </a:rPr>
              <a:t> a </a:t>
            </a:r>
            <a:r>
              <a:rPr lang="en-GB" b="0" i="0" dirty="0" err="1">
                <a:effectLst/>
                <a:latin typeface="inherit"/>
              </a:rPr>
              <a:t>requisição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encaminha</a:t>
            </a:r>
            <a:r>
              <a:rPr lang="en-GB" b="0" i="0" dirty="0">
                <a:effectLst/>
                <a:latin typeface="inherit"/>
              </a:rPr>
              <a:t> para a route </a:t>
            </a:r>
            <a:r>
              <a:rPr lang="en-GB" b="0" i="0" dirty="0" err="1">
                <a:effectLst/>
                <a:latin typeface="inherit"/>
              </a:rPr>
              <a:t>apropriada</a:t>
            </a:r>
            <a:br>
              <a:rPr lang="en-GB" b="0" i="0" dirty="0">
                <a:effectLst/>
                <a:latin typeface="inherit"/>
              </a:rPr>
            </a:br>
            <a:r>
              <a:rPr lang="en-GB" b="0" i="0" dirty="0">
                <a:effectLst/>
                <a:latin typeface="inherit"/>
              </a:rPr>
              <a:t>3. Route chama o </a:t>
            </a:r>
            <a:r>
              <a:rPr lang="en-GB" b="0" i="0" dirty="0" err="1">
                <a:effectLst/>
                <a:latin typeface="inherit"/>
              </a:rPr>
              <a:t>método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correspondente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ao</a:t>
            </a:r>
            <a:r>
              <a:rPr lang="en-GB" b="0" i="0" dirty="0">
                <a:effectLst/>
                <a:latin typeface="inherit"/>
              </a:rPr>
              <a:t> model</a:t>
            </a:r>
            <a:br>
              <a:rPr lang="en-GB" b="0" i="0" dirty="0">
                <a:effectLst/>
                <a:latin typeface="inherit"/>
              </a:rPr>
            </a:br>
            <a:r>
              <a:rPr lang="en-GB" b="0" i="0" dirty="0">
                <a:effectLst/>
                <a:latin typeface="inherit"/>
              </a:rPr>
              <a:t>4. Model </a:t>
            </a:r>
            <a:r>
              <a:rPr lang="en-GB" b="0" i="0" dirty="0" err="1">
                <a:effectLst/>
                <a:latin typeface="inherit"/>
              </a:rPr>
              <a:t>interage</a:t>
            </a:r>
            <a:r>
              <a:rPr lang="en-GB" b="0" i="0" dirty="0">
                <a:effectLst/>
                <a:latin typeface="inherit"/>
              </a:rPr>
              <a:t> com a base de dados</a:t>
            </a:r>
            <a:br>
              <a:rPr lang="en-GB" b="0" i="0" dirty="0">
                <a:effectLst/>
                <a:latin typeface="inherit"/>
              </a:rPr>
            </a:br>
            <a:r>
              <a:rPr lang="en-GB" b="0" i="0" dirty="0" err="1">
                <a:effectLst/>
                <a:latin typeface="inherit"/>
              </a:rPr>
              <a:t>Resposta</a:t>
            </a:r>
            <a:r>
              <a:rPr lang="en-GB" b="0" i="0" dirty="0">
                <a:effectLst/>
                <a:latin typeface="inherit"/>
              </a:rPr>
              <a:t> da base de dados </a:t>
            </a:r>
            <a:r>
              <a:rPr lang="en-GB" b="0" i="0" dirty="0" err="1">
                <a:effectLst/>
                <a:latin typeface="inherit"/>
              </a:rPr>
              <a:t>é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processada</a:t>
            </a:r>
            <a:r>
              <a:rPr lang="en-GB" b="0" i="0" dirty="0">
                <a:effectLst/>
                <a:latin typeface="inherit"/>
              </a:rPr>
              <a:t> e </a:t>
            </a:r>
            <a:r>
              <a:rPr lang="en-GB" b="0" i="0" dirty="0" err="1">
                <a:effectLst/>
                <a:latin typeface="inherit"/>
              </a:rPr>
              <a:t>retornada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pelo</a:t>
            </a:r>
            <a:r>
              <a:rPr lang="en-GB" b="0" i="0" dirty="0">
                <a:effectLst/>
                <a:latin typeface="inherit"/>
              </a:rPr>
              <a:t> model.</a:t>
            </a:r>
            <a:br>
              <a:rPr lang="en-GB" b="0" i="0" dirty="0">
                <a:effectLst/>
                <a:latin typeface="inherit"/>
              </a:rPr>
            </a:br>
            <a:r>
              <a:rPr lang="en-GB" b="0" i="0" dirty="0">
                <a:effectLst/>
                <a:latin typeface="inherit"/>
              </a:rPr>
              <a:t>6. Route </a:t>
            </a:r>
            <a:r>
              <a:rPr lang="en-GB" b="0" i="0" dirty="0" err="1">
                <a:effectLst/>
                <a:latin typeface="inherit"/>
              </a:rPr>
              <a:t>envia</a:t>
            </a:r>
            <a:r>
              <a:rPr lang="en-GB" b="0" i="0" dirty="0">
                <a:effectLst/>
                <a:latin typeface="inherit"/>
              </a:rPr>
              <a:t> a </a:t>
            </a:r>
            <a:r>
              <a:rPr lang="en-GB" b="0" i="0" dirty="0" err="1">
                <a:effectLst/>
                <a:latin typeface="inherit"/>
              </a:rPr>
              <a:t>resposta</a:t>
            </a:r>
            <a:r>
              <a:rPr lang="en-GB" b="0" i="0" dirty="0">
                <a:effectLst/>
                <a:latin typeface="inherit"/>
              </a:rPr>
              <a:t> final </a:t>
            </a:r>
            <a:r>
              <a:rPr lang="en-GB" b="0" i="0" dirty="0" err="1">
                <a:effectLst/>
                <a:latin typeface="inherit"/>
              </a:rPr>
              <a:t>ao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cliente</a:t>
            </a:r>
            <a:r>
              <a:rPr lang="en-GB" b="0" i="0" dirty="0">
                <a:effectLst/>
                <a:latin typeface="inherit"/>
              </a:rPr>
              <a:t> (ex: token de </a:t>
            </a:r>
            <a:r>
              <a:rPr lang="en-GB" b="0" i="0" dirty="0" err="1">
                <a:effectLst/>
                <a:latin typeface="inherit"/>
              </a:rPr>
              <a:t>autenticação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ou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mensagem</a:t>
            </a:r>
            <a:r>
              <a:rPr lang="en-GB" b="0" i="0" dirty="0">
                <a:effectLst/>
                <a:latin typeface="inherit"/>
              </a:rPr>
              <a:t> de </a:t>
            </a:r>
            <a:r>
              <a:rPr lang="en-GB" b="0" i="0" dirty="0" err="1">
                <a:effectLst/>
                <a:latin typeface="inherit"/>
              </a:rPr>
              <a:t>erro</a:t>
            </a:r>
            <a:r>
              <a:rPr lang="en-GB" b="0" i="0" dirty="0">
                <a:effectLst/>
                <a:latin typeface="inherit"/>
              </a:rPr>
              <a:t>).</a:t>
            </a:r>
          </a:p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95097-F4D1-4C6C-8D4F-2D16C14FD0E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33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7E0FE-1B0F-47AC-5FA1-77288B3D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FEF2F-D7CA-E692-7442-0F266641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81174-32EE-1F5A-7EBD-2853A53A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86296C-2AD4-CD21-58D2-AAA8D0B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1E57A2-C38C-E949-1D03-A25EE0C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3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7894-B2F6-C9EE-9E6C-DDA517DA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8BC2BB-CD88-46AE-F140-97FED5E3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15ED56-A423-C4EC-3757-947632A7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83E12D-58F5-A58D-C00F-F2756A6D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55D175-FC6A-B835-A087-7835646A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92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B4DD4-088B-9AFD-10C5-A41E45D09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0427798-95BA-B513-40C6-681A137FC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65646-C12B-5FB7-6B2B-2437336C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1BD56E-7800-F750-6D02-7794D3A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EB026F-62CE-6E31-CD73-0A714DB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5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2A89B-01AA-1AE1-6526-7D306482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A2BE41-F897-0A0A-915B-14BF42D2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E3BDB-60BF-19DC-DE55-D191323D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43B642-446A-1BA5-5300-D82E6B29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6C6D66-971E-3311-85DB-6AE54166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4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33519-B909-44E3-B483-49B58A97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C66238-38E7-8645-FC85-BF624339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BE599F-E549-D516-B65A-815DCCBA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B3F7DA-B978-BFD8-3137-1766AA87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5F980C-AA09-6FF4-0E58-9E4600A4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057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C6165-798D-7AAA-41ED-02CB5A0F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A2A8D5-13B2-022F-8F74-3653E2FD9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E05C49E-4310-3BD7-6C40-2BFA9150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873AB6-C8A0-5566-98B4-AE5834D3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AF96A53-F4A8-D424-98FB-479CC866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1312C9-6E9E-2E51-A216-E6CC108F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38E77-A87D-49DF-972F-4F9464F4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EE8BB8-922F-6337-4896-F0AF785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C90291-F529-5E29-F638-1343883C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D8800D7-6D36-C2E3-9875-017AF08F9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6939AEB-7165-E312-BBAF-036533A37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8767E8-4EEB-19CD-2CE4-6B0CB56C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488ACD4-4DB7-A7D7-2294-9E46A3F5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01D234E-278B-468D-E078-CBCAC290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4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36DC-3DAE-2D1F-C7A7-68AF593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70C57DF-2094-841B-8F94-BA3BFA15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5839A7B-0F08-0498-9A0F-4AD2E245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67BC11F-D3A4-A676-889C-544C0840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1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0B986C4-7880-61A7-065C-E59A7D0A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AA911F-E4D1-B980-5FF3-5DF05D27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CE4B83-780C-6732-6DD6-33CCEF0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0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5F25E-0230-3AC8-CFBC-27B332F3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B34D85-4CBC-2C87-35F4-C31FDB0D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675313C-04EA-5DB6-CD2A-C9F75AE4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5165A8-B4F5-5D43-A174-E13F215B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E4590A-C519-1413-0E87-3A0BB101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9A3A15-CD6A-D1EF-C21F-5A8891BF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3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53871-3CF3-DA82-A725-EE31FF98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F294191-C9D9-D1AF-A202-8AACD39E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E51584D-16B8-F9F9-4F42-AB6FE923F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6FE85A-F357-79E9-730F-02E4B7A6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2BE13B-07CC-9669-9A7A-50BD9FFA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4D6998-162A-DA0B-B554-7DC8F91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42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F0706FA-983C-9A77-F48E-068DB64D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2D1021-9D33-8320-BC85-C84CD010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CF5F27-5FB2-0715-882E-9DC144FE5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8B66-2A0F-4898-9857-80EA16FF78A0}" type="datetimeFigureOut">
              <a:rPr lang="pt-PT" smtClean="0"/>
              <a:t>05/06/24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239E01-5EE9-3EB6-C570-58A16E80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7FB987-E390-935A-5F2E-5F2A3915E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5A3D-D38E-4A53-8010-18F5272C8F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05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ipo de letra, texto, Gráficos, logótipo&#10;&#10;Descrição gerada automaticamente">
            <a:extLst>
              <a:ext uri="{FF2B5EF4-FFF2-40B4-BE49-F238E27FC236}">
                <a16:creationId xmlns:a16="http://schemas.microsoft.com/office/drawing/2014/main" id="{FB475E83-AC13-2690-2D22-368839E6C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r="5037"/>
          <a:stretch/>
        </p:blipFill>
        <p:spPr>
          <a:xfrm>
            <a:off x="3078479" y="1992695"/>
            <a:ext cx="6035041" cy="1436305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C015FA0B-4FC8-A023-35BB-13E9636E5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116" y="3476805"/>
            <a:ext cx="5901765" cy="6651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 sz="3200" b="1"/>
              <a:t>Projeto de Desenvolvimento de Software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DD2AD8-87B8-F099-C9F1-AC94EF8DF321}"/>
              </a:ext>
            </a:extLst>
          </p:cNvPr>
          <p:cNvSpPr txBox="1"/>
          <p:nvPr/>
        </p:nvSpPr>
        <p:spPr>
          <a:xfrm>
            <a:off x="-2994" y="6177467"/>
            <a:ext cx="30590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180340" algn="just">
              <a:spcAft>
                <a:spcPts val="800"/>
              </a:spcAft>
            </a:pPr>
            <a:r>
              <a:rPr lang="pt-PT" sz="1800" kern="100" dirty="0">
                <a:effectLst/>
                <a:latin typeface="Abadi"/>
                <a:ea typeface="Calibri"/>
                <a:cs typeface="Times New Roman"/>
              </a:rPr>
              <a:t>Pedro Cesar (20211192</a:t>
            </a:r>
            <a:r>
              <a:rPr lang="pt-PT" kern="100" dirty="0">
                <a:latin typeface="Abadi"/>
                <a:ea typeface="Calibri"/>
                <a:cs typeface="Times New Roman"/>
              </a:rPr>
              <a:t>)</a:t>
            </a:r>
            <a:endParaRPr lang="pt-PT" sz="1800" kern="100" dirty="0">
              <a:effectLst/>
              <a:latin typeface="Abad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39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C55DF0A-408E-E5D4-0792-F1CD7807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rgbClr val="C00000"/>
                </a:solidFill>
                <a:latin typeface="Abadi" panose="020B0604020104020204" pitchFamily="34" charset="0"/>
              </a:rPr>
              <a:t>Funcionalidades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5F41609C-C6B4-890A-DF4C-7287E2C89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23207"/>
              </p:ext>
            </p:extLst>
          </p:nvPr>
        </p:nvGraphicFramePr>
        <p:xfrm>
          <a:off x="1980452" y="2952137"/>
          <a:ext cx="1750300" cy="2896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50300">
                  <a:extLst>
                    <a:ext uri="{9D8B030D-6E8A-4147-A177-3AD203B41FA5}">
                      <a16:colId xmlns:a16="http://schemas.microsoft.com/office/drawing/2014/main" val="2770633399"/>
                    </a:ext>
                  </a:extLst>
                </a:gridCol>
              </a:tblGrid>
              <a:tr h="8361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2800">
                          <a:latin typeface="Abadi" panose="020B0604020104020204" pitchFamily="34" charset="0"/>
                        </a:rPr>
                        <a:t>Vagas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062928"/>
                  </a:ext>
                </a:extLst>
              </a:tr>
              <a:tr h="686769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latin typeface="Abadi" panose="020B0604020104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0302"/>
                  </a:ext>
                </a:extLst>
              </a:tr>
              <a:tr h="686769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latin typeface="Abadi" panose="020B0604020104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22495"/>
                  </a:ext>
                </a:extLst>
              </a:tr>
              <a:tr h="686769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latin typeface="Abadi" panose="020B0604020104020204" pitchFamily="3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765749"/>
                  </a:ext>
                </a:extLst>
              </a:tr>
            </a:tbl>
          </a:graphicData>
        </a:graphic>
      </p:graphicFrame>
      <p:pic>
        <p:nvPicPr>
          <p:cNvPr id="11" name="Marcador de Posição de Conteúdo 10" descr="Uma imagem com símbolo, Gráficos, logótipo, Tipo de letra&#10;&#10;Descrição gerada automaticamente">
            <a:extLst>
              <a:ext uri="{FF2B5EF4-FFF2-40B4-BE49-F238E27FC236}">
                <a16:creationId xmlns:a16="http://schemas.microsoft.com/office/drawing/2014/main" id="{73EDCFE3-49FB-8E7D-06FD-5BA592A364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10" y="3152610"/>
            <a:ext cx="406400" cy="413690"/>
          </a:xfrm>
          <a:ln>
            <a:noFill/>
          </a:ln>
        </p:spPr>
      </p:pic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3551E694-7A69-BF47-BC7F-E385B95BCAF1}"/>
              </a:ext>
            </a:extLst>
          </p:cNvPr>
          <p:cNvSpPr txBox="1">
            <a:spLocks/>
          </p:cNvSpPr>
          <p:nvPr/>
        </p:nvSpPr>
        <p:spPr>
          <a:xfrm>
            <a:off x="637227" y="1523092"/>
            <a:ext cx="6187049" cy="1253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>
                <a:latin typeface="Abadi"/>
              </a:rPr>
              <a:t>Inserção e atualização </a:t>
            </a:r>
          </a:p>
          <a:p>
            <a:pPr algn="ctr"/>
            <a:r>
              <a:rPr lang="pt-PT" sz="3600" dirty="0">
                <a:latin typeface="Abadi"/>
              </a:rPr>
              <a:t>dos programas</a:t>
            </a:r>
            <a:endParaRPr lang="pt-PT" sz="3600" dirty="0">
              <a:latin typeface="Abadi" panose="020B0604020104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5D1F41-F9D3-10D6-2185-5ABE615E5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88103"/>
              </p:ext>
            </p:extLst>
          </p:nvPr>
        </p:nvGraphicFramePr>
        <p:xfrm>
          <a:off x="3730752" y="2952137"/>
          <a:ext cx="1750300" cy="2896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50300">
                  <a:extLst>
                    <a:ext uri="{9D8B030D-6E8A-4147-A177-3AD203B41FA5}">
                      <a16:colId xmlns:a16="http://schemas.microsoft.com/office/drawing/2014/main" val="2770633399"/>
                    </a:ext>
                  </a:extLst>
                </a:gridCol>
              </a:tblGrid>
              <a:tr h="8361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pt-PT" sz="2800">
                          <a:latin typeface="Abadi" panose="020B0604020104020204" pitchFamily="34" charset="0"/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062928"/>
                  </a:ext>
                </a:extLst>
              </a:tr>
              <a:tr h="686769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latin typeface="Abadi" panose="020B0604020104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0302"/>
                  </a:ext>
                </a:extLst>
              </a:tr>
              <a:tr h="686769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latin typeface="Abadi" panose="020B0604020104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22495"/>
                  </a:ext>
                </a:extLst>
              </a:tr>
              <a:tr h="686769">
                <a:tc>
                  <a:txBody>
                    <a:bodyPr/>
                    <a:lstStyle/>
                    <a:p>
                      <a:pPr algn="ctr"/>
                      <a:r>
                        <a:rPr lang="pt-PT" sz="2800">
                          <a:latin typeface="Abadi" panose="020B0604020104020204" pitchFamily="3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765749"/>
                  </a:ext>
                </a:extLst>
              </a:tr>
            </a:tbl>
          </a:graphicData>
        </a:graphic>
      </p:graphicFrame>
      <p:pic>
        <p:nvPicPr>
          <p:cNvPr id="6" name="Marcador de Posição de Conteúdo 10" descr="Uma imagem com símbolo, Gráficos, logótipo, Tipo de letra&#10;&#10;Descrição gerada automaticamente">
            <a:extLst>
              <a:ext uri="{FF2B5EF4-FFF2-40B4-BE49-F238E27FC236}">
                <a16:creationId xmlns:a16="http://schemas.microsoft.com/office/drawing/2014/main" id="{0D085A58-CD49-6A7A-A56E-7F993AD88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77" y="3152610"/>
            <a:ext cx="406400" cy="41369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map with a pin on it&#10;&#10;Description automatically generated">
            <a:extLst>
              <a:ext uri="{FF2B5EF4-FFF2-40B4-BE49-F238E27FC236}">
                <a16:creationId xmlns:a16="http://schemas.microsoft.com/office/drawing/2014/main" id="{EAE26C97-F73D-8F7D-E7DA-9ED78856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41" y="3359455"/>
            <a:ext cx="1923522" cy="1923522"/>
          </a:xfrm>
          <a:prstGeom prst="rect">
            <a:avLst/>
          </a:prstGeom>
        </p:spPr>
      </p:pic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994FF2B0-E6B7-C721-A99E-8CBD2AA3BDE7}"/>
              </a:ext>
            </a:extLst>
          </p:cNvPr>
          <p:cNvSpPr txBox="1">
            <a:spLocks/>
          </p:cNvSpPr>
          <p:nvPr/>
        </p:nvSpPr>
        <p:spPr>
          <a:xfrm>
            <a:off x="7567395" y="2150078"/>
            <a:ext cx="2345215" cy="56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>
                <a:latin typeface="Abadi"/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373169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AFD0038-7C35-68D6-9AB4-E6DFAA9F34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b="1">
                <a:solidFill>
                  <a:srgbClr val="C00000"/>
                </a:solidFill>
                <a:latin typeface="Abadi"/>
              </a:rPr>
              <a:t>Tecnologias</a:t>
            </a:r>
            <a:endParaRPr lang="en-US"/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426134E-4B9C-9FDE-9E03-1C7B4F17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0" y="2481469"/>
            <a:ext cx="1122018" cy="1127540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77EBBB97-ACDB-4449-833B-0B340D4C3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861" y="2470425"/>
            <a:ext cx="1155149" cy="1138584"/>
          </a:xfrm>
          <a:prstGeom prst="rect">
            <a:avLst/>
          </a:prstGeom>
        </p:spPr>
      </p:pic>
      <p:pic>
        <p:nvPicPr>
          <p:cNvPr id="8" name="Picture 7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8D73A6A2-3573-719D-F934-5722E2CD0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908" y="4078000"/>
            <a:ext cx="1017105" cy="1033670"/>
          </a:xfrm>
          <a:prstGeom prst="rect">
            <a:avLst/>
          </a:prstGeom>
        </p:spPr>
      </p:pic>
      <p:pic>
        <p:nvPicPr>
          <p:cNvPr id="9" name="Picture 8" descr="A green cube with a black background&#10;&#10;Description automatically generated">
            <a:extLst>
              <a:ext uri="{FF2B5EF4-FFF2-40B4-BE49-F238E27FC236}">
                <a16:creationId xmlns:a16="http://schemas.microsoft.com/office/drawing/2014/main" id="{05CB27CC-2106-A0F6-45F4-FC8760051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21831"/>
            <a:ext cx="1243496" cy="1243496"/>
          </a:xfrm>
          <a:prstGeom prst="rect">
            <a:avLst/>
          </a:prstGeom>
        </p:spPr>
      </p:pic>
      <p:pic>
        <p:nvPicPr>
          <p:cNvPr id="10" name="Picture 9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899DB4B4-8591-892A-D3E0-974283B92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4619" y="4591424"/>
            <a:ext cx="1033671" cy="1028149"/>
          </a:xfrm>
          <a:prstGeom prst="rect">
            <a:avLst/>
          </a:prstGeom>
        </p:spPr>
      </p:pic>
      <p:pic>
        <p:nvPicPr>
          <p:cNvPr id="14" name="Picture 13" descr="A white figure in a helmet&#10;&#10;Description automatically generated">
            <a:extLst>
              <a:ext uri="{FF2B5EF4-FFF2-40B4-BE49-F238E27FC236}">
                <a16:creationId xmlns:a16="http://schemas.microsoft.com/office/drawing/2014/main" id="{011296F2-4709-354F-DE30-25C49205B7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762" y="4440121"/>
            <a:ext cx="1044714" cy="1039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9E456B6-5964-A6DF-14DA-3B2FE2B8D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22" y="3163570"/>
            <a:ext cx="1822695" cy="530860"/>
          </a:xfrm>
          <a:prstGeom prst="rect">
            <a:avLst/>
          </a:prstGeom>
        </p:spPr>
      </p:pic>
      <p:pic>
        <p:nvPicPr>
          <p:cNvPr id="13" name="Imagem 12" descr="Uma imagem com Saturação de cores, Gráficos, círculo&#10;&#10;Descrição gerada automaticamente">
            <a:extLst>
              <a:ext uri="{FF2B5EF4-FFF2-40B4-BE49-F238E27FC236}">
                <a16:creationId xmlns:a16="http://schemas.microsoft.com/office/drawing/2014/main" id="{8184A30E-19B7-B52E-8D90-52C907F8E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7" y="3894528"/>
            <a:ext cx="1393792" cy="13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BDE13-1E26-5E9A-A588-BC9B6F5F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53" y="330157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rgbClr val="C00000"/>
                </a:solidFill>
                <a:latin typeface="Abadi" panose="020B0604020104020204" pitchFamily="34" charset="0"/>
              </a:rPr>
              <a:t>Arquitetura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4DD67F-BC79-9B3A-0F9B-76A5D9C67009}"/>
              </a:ext>
            </a:extLst>
          </p:cNvPr>
          <p:cNvSpPr/>
          <p:nvPr/>
        </p:nvSpPr>
        <p:spPr>
          <a:xfrm>
            <a:off x="6973678" y="796887"/>
            <a:ext cx="2402988" cy="688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6CE15B-207A-4CDD-16FB-49B6ECD86C7D}"/>
              </a:ext>
            </a:extLst>
          </p:cNvPr>
          <p:cNvSpPr/>
          <p:nvPr/>
        </p:nvSpPr>
        <p:spPr>
          <a:xfrm>
            <a:off x="5875663" y="4072569"/>
            <a:ext cx="3371161" cy="1149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B88A82-9CA3-3BA2-9BE0-D89502E69D54}"/>
              </a:ext>
            </a:extLst>
          </p:cNvPr>
          <p:cNvSpPr/>
          <p:nvPr/>
        </p:nvSpPr>
        <p:spPr>
          <a:xfrm>
            <a:off x="7509831" y="3672289"/>
            <a:ext cx="734458" cy="23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Content Placeholder 5" descr="A diagram of a web server&#10;&#10;Description automatically generated">
            <a:extLst>
              <a:ext uri="{FF2B5EF4-FFF2-40B4-BE49-F238E27FC236}">
                <a16:creationId xmlns:a16="http://schemas.microsoft.com/office/drawing/2014/main" id="{E73FF409-FBEF-54CD-EACE-1A57EA00B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1290" y="982635"/>
            <a:ext cx="3163882" cy="5379307"/>
          </a:xfrm>
        </p:spPr>
      </p:pic>
    </p:spTree>
    <p:extLst>
      <p:ext uri="{BB962C8B-B14F-4D97-AF65-F5344CB8AC3E}">
        <p14:creationId xmlns:p14="http://schemas.microsoft.com/office/powerpoint/2010/main" val="31030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F2DF0D7-BE3F-3E68-0A76-1D33AB8AC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b="1">
                <a:solidFill>
                  <a:srgbClr val="C00000"/>
                </a:solidFill>
                <a:latin typeface="Abadi"/>
              </a:rPr>
              <a:t>Conclusão</a:t>
            </a:r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AF74EB-D1C7-F117-6B98-CAC559227636}"/>
              </a:ext>
            </a:extLst>
          </p:cNvPr>
          <p:cNvSpPr txBox="1"/>
          <p:nvPr/>
        </p:nvSpPr>
        <p:spPr>
          <a:xfrm>
            <a:off x="2133600" y="1951672"/>
            <a:ext cx="79380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PT" sz="2800">
                <a:effectLst/>
                <a:ea typeface="Times New Roman" panose="02020603050405020304" pitchFamily="18" charset="0"/>
              </a:rPr>
              <a:t>Estamos confiantes de que este website não apenas atende, mas eleva o padrão para aqueles que buscam informações sobre o programa</a:t>
            </a:r>
            <a:r>
              <a:rPr lang="pt-PT" sz="280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ERASMUS</a:t>
            </a:r>
            <a:r>
              <a:rPr lang="pt-PT" sz="2800">
                <a:effectLst/>
                <a:ea typeface="Times New Roman" panose="02020603050405020304" pitchFamily="18" charset="0"/>
              </a:rPr>
              <a:t>. 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69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55a7f8-90d0-4472-bc79-4a63b30948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59E91570B3F4499A8A8CFD8B32F41" ma:contentTypeVersion="8" ma:contentTypeDescription="Criar um novo documento." ma:contentTypeScope="" ma:versionID="20a55633da16c317dac2d332afb4b3ad">
  <xsd:schema xmlns:xsd="http://www.w3.org/2001/XMLSchema" xmlns:xs="http://www.w3.org/2001/XMLSchema" xmlns:p="http://schemas.microsoft.com/office/2006/metadata/properties" xmlns:ns3="7b55a7f8-90d0-4472-bc79-4a63b309486a" xmlns:ns4="c758bd14-26c5-4ff9-bc20-e85b617de168" targetNamespace="http://schemas.microsoft.com/office/2006/metadata/properties" ma:root="true" ma:fieldsID="8f9c07f4e724147c85d20992e14823ca" ns3:_="" ns4:_="">
    <xsd:import namespace="7b55a7f8-90d0-4472-bc79-4a63b309486a"/>
    <xsd:import namespace="c758bd14-26c5-4ff9-bc20-e85b617de1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5a7f8-90d0-4472-bc79-4a63b3094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8bd14-26c5-4ff9-bc20-e85b617de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1E2B4C-92A5-4AE6-8F8A-34FD8BF3A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4AA842-6186-4B06-ADE8-4EE1EFB08F44}">
  <ds:schemaRefs>
    <ds:schemaRef ds:uri="7b55a7f8-90d0-4472-bc79-4a63b309486a"/>
    <ds:schemaRef ds:uri="c758bd14-26c5-4ff9-bc20-e85b617de1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448083-BF98-46A4-9F1F-A8CD7037DA53}">
  <ds:schemaRefs>
    <ds:schemaRef ds:uri="7b55a7f8-90d0-4472-bc79-4a63b309486a"/>
    <ds:schemaRef ds:uri="c758bd14-26c5-4ff9-bc20-e85b617de1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150</Words>
  <Application>Microsoft Macintosh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inherit</vt:lpstr>
      <vt:lpstr>Times New Roman</vt:lpstr>
      <vt:lpstr>Tema do Office</vt:lpstr>
      <vt:lpstr>PowerPoint Presentation</vt:lpstr>
      <vt:lpstr>Funcionalidades</vt:lpstr>
      <vt:lpstr>PowerPoint Presentation</vt:lpstr>
      <vt:lpstr>Arquitetura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Yermachenkava</dc:creator>
  <cp:lastModifiedBy>Pedro Miguel Ramos Mustra César</cp:lastModifiedBy>
  <cp:revision>35</cp:revision>
  <dcterms:created xsi:type="dcterms:W3CDTF">2024-01-10T16:42:54Z</dcterms:created>
  <dcterms:modified xsi:type="dcterms:W3CDTF">2024-06-05T16:31:40Z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0x01010013B59E91570B3F4499A8A8CFD8B32F41</vt:lpwstr>
  </property>
</Properties>
</file>