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Proxima Nova Bold" panose="02000506030000020004" pitchFamily="2" charset="0"/>
      <p:regular r:id="rId9"/>
      <p:bold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4629" autoAdjust="0"/>
  </p:normalViewPr>
  <p:slideViewPr>
    <p:cSldViewPr>
      <p:cViewPr>
        <p:scale>
          <a:sx n="75" d="100"/>
          <a:sy n="75" d="100"/>
        </p:scale>
        <p:origin x="520" y="-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Com a chegada de uma competição internacional, acho que todos sentimos aquela vontade súbita de ir praticar algum tipo de desporto, agora com o euro2024, eu próprio senti essa vontade. Ao procurar campos disponíveis, reparei que a reserva de qualquer campo é feita através de um telefonema para o próprio estabelecimento. E ai entra o matcher. É uma aplicação de consulta e reserva de campos desportivos, que visa desburocratizar o processo de reserva de campos desportivos, e através disto incentivar a prática desportiva.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2332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Git para control de </a:t>
            </a:r>
            <a:r>
              <a:rPr lang="en-GB" dirty="0" err="1"/>
              <a:t>versões</a:t>
            </a:r>
            <a:endParaRPr lang="en-GB" dirty="0"/>
          </a:p>
          <a:p>
            <a:r>
              <a:rPr lang="en-GB" dirty="0" err="1"/>
              <a:t>AndroidStudio</a:t>
            </a:r>
            <a:r>
              <a:rPr lang="en-GB" dirty="0"/>
              <a:t> </a:t>
            </a:r>
            <a:r>
              <a:rPr lang="en-GB" dirty="0" err="1"/>
              <a:t>desenvolvimento</a:t>
            </a:r>
            <a:r>
              <a:rPr lang="en-GB" dirty="0"/>
              <a:t> da frontend</a:t>
            </a:r>
            <a:br>
              <a:rPr lang="en-GB" dirty="0"/>
            </a:br>
            <a:r>
              <a:rPr lang="en-GB" dirty="0"/>
              <a:t>A Firebase Authentication </a:t>
            </a:r>
            <a:r>
              <a:rPr lang="en-GB" dirty="0" err="1"/>
              <a:t>gerencia</a:t>
            </a:r>
            <a:r>
              <a:rPr lang="en-GB" dirty="0"/>
              <a:t> o </a:t>
            </a:r>
            <a:r>
              <a:rPr lang="en-GB" dirty="0" err="1"/>
              <a:t>registo</a:t>
            </a:r>
            <a:r>
              <a:rPr lang="en-GB" dirty="0"/>
              <a:t> e login dos </a:t>
            </a:r>
            <a:r>
              <a:rPr lang="en-GB" dirty="0" err="1"/>
              <a:t>utilizadores</a:t>
            </a:r>
            <a:r>
              <a:rPr lang="en-GB" dirty="0"/>
              <a:t>,</a:t>
            </a:r>
            <a:br>
              <a:rPr lang="en-GB" dirty="0"/>
            </a:br>
            <a:r>
              <a:rPr lang="en-GB" dirty="0"/>
              <a:t> </a:t>
            </a:r>
            <a:r>
              <a:rPr lang="en-GB" dirty="0" err="1"/>
              <a:t>enquanto</a:t>
            </a:r>
            <a:r>
              <a:rPr lang="en-GB" dirty="0"/>
              <a:t> o </a:t>
            </a:r>
            <a:r>
              <a:rPr lang="en-GB" dirty="0" err="1"/>
              <a:t>Firestore</a:t>
            </a:r>
            <a:r>
              <a:rPr lang="en-GB" dirty="0"/>
              <a:t> </a:t>
            </a:r>
            <a:r>
              <a:rPr lang="en-GB" dirty="0" err="1"/>
              <a:t>armazena</a:t>
            </a:r>
            <a:r>
              <a:rPr lang="en-GB" dirty="0"/>
              <a:t> dados </a:t>
            </a:r>
            <a:r>
              <a:rPr lang="en-GB" dirty="0" err="1"/>
              <a:t>relacionados</a:t>
            </a:r>
            <a:r>
              <a:rPr lang="en-GB" dirty="0"/>
              <a:t> a </a:t>
            </a:r>
            <a:r>
              <a:rPr lang="en-GB" dirty="0" err="1"/>
              <a:t>utilizadores</a:t>
            </a:r>
            <a:r>
              <a:rPr lang="en-GB" dirty="0"/>
              <a:t>, campos </a:t>
            </a:r>
            <a:r>
              <a:rPr lang="en-GB" dirty="0" err="1"/>
              <a:t>desportivos</a:t>
            </a:r>
            <a:r>
              <a:rPr lang="en-GB" dirty="0"/>
              <a:t> e </a:t>
            </a:r>
            <a:r>
              <a:rPr lang="en-GB" dirty="0" err="1"/>
              <a:t>reservas</a:t>
            </a:r>
            <a:r>
              <a:rPr lang="en-GB" dirty="0"/>
              <a:t>.</a:t>
            </a:r>
          </a:p>
          <a:p>
            <a:r>
              <a:rPr lang="en-GB" dirty="0"/>
              <a:t>O Firebase Cloud Functions </a:t>
            </a:r>
            <a:r>
              <a:rPr lang="en-GB" dirty="0" err="1"/>
              <a:t>é</a:t>
            </a:r>
            <a:r>
              <a:rPr lang="en-GB" dirty="0"/>
              <a:t> 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funcionalidade</a:t>
            </a:r>
            <a:r>
              <a:rPr lang="en-GB" dirty="0"/>
              <a:t> do Firebase que </a:t>
            </a:r>
            <a:r>
              <a:rPr lang="en-GB" dirty="0" err="1"/>
              <a:t>permite</a:t>
            </a:r>
            <a:r>
              <a:rPr lang="en-GB" dirty="0"/>
              <a:t> </a:t>
            </a:r>
            <a:r>
              <a:rPr lang="en-GB" dirty="0" err="1"/>
              <a:t>executar</a:t>
            </a:r>
            <a:r>
              <a:rPr lang="en-GB" dirty="0"/>
              <a:t> </a:t>
            </a:r>
            <a:r>
              <a:rPr lang="en-GB" dirty="0" err="1"/>
              <a:t>código</a:t>
            </a:r>
            <a:r>
              <a:rPr lang="en-GB" dirty="0"/>
              <a:t> backend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resposta</a:t>
            </a:r>
            <a:r>
              <a:rPr lang="en-GB" dirty="0"/>
              <a:t> a </a:t>
            </a:r>
            <a:r>
              <a:rPr lang="en-GB" dirty="0" err="1"/>
              <a:t>eventos</a:t>
            </a:r>
            <a:r>
              <a:rPr lang="en-GB" dirty="0"/>
              <a:t> </a:t>
            </a:r>
            <a:r>
              <a:rPr lang="en-GB" dirty="0" err="1"/>
              <a:t>disparados</a:t>
            </a:r>
            <a:r>
              <a:rPr lang="en-GB" dirty="0"/>
              <a:t> pela Firebase</a:t>
            </a:r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81257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Ao </a:t>
            </a:r>
            <a:r>
              <a:rPr lang="en-GB" dirty="0" err="1"/>
              <a:t>clicar</a:t>
            </a:r>
            <a:r>
              <a:rPr lang="en-GB" dirty="0"/>
              <a:t> no </a:t>
            </a:r>
            <a:r>
              <a:rPr lang="en-GB" dirty="0" err="1"/>
              <a:t>botão</a:t>
            </a:r>
            <a:r>
              <a:rPr lang="en-GB" dirty="0"/>
              <a:t> de </a:t>
            </a:r>
            <a:r>
              <a:rPr lang="en-GB" dirty="0" err="1"/>
              <a:t>registo</a:t>
            </a:r>
            <a:r>
              <a:rPr lang="en-GB" dirty="0"/>
              <a:t>, a </a:t>
            </a:r>
            <a:r>
              <a:rPr lang="en-GB" dirty="0" err="1"/>
              <a:t>aplicação</a:t>
            </a:r>
            <a:r>
              <a:rPr lang="en-GB" dirty="0"/>
              <a:t> chama o </a:t>
            </a:r>
            <a:r>
              <a:rPr lang="en-GB" dirty="0" err="1"/>
              <a:t>método</a:t>
            </a:r>
            <a:r>
              <a:rPr lang="en-GB" dirty="0"/>
              <a:t> </a:t>
            </a:r>
            <a:r>
              <a:rPr lang="en-GB" dirty="0" err="1"/>
              <a:t>createUserWithEmailAndPassword</a:t>
            </a:r>
            <a:r>
              <a:rPr lang="en-GB" dirty="0"/>
              <a:t>() do Firebase Authentication</a:t>
            </a:r>
          </a:p>
          <a:p>
            <a:r>
              <a:rPr lang="en-GB" dirty="0"/>
              <a:t>Ao </a:t>
            </a:r>
            <a:r>
              <a:rPr lang="en-GB" dirty="0" err="1"/>
              <a:t>clicar</a:t>
            </a:r>
            <a:r>
              <a:rPr lang="en-GB" dirty="0"/>
              <a:t> no </a:t>
            </a:r>
            <a:r>
              <a:rPr lang="en-GB" dirty="0" err="1"/>
              <a:t>botão</a:t>
            </a:r>
            <a:r>
              <a:rPr lang="en-GB" dirty="0"/>
              <a:t> de login, a </a:t>
            </a:r>
            <a:r>
              <a:rPr lang="en-GB" dirty="0" err="1"/>
              <a:t>aplicação</a:t>
            </a:r>
            <a:r>
              <a:rPr lang="en-GB" dirty="0"/>
              <a:t> chama o </a:t>
            </a:r>
            <a:r>
              <a:rPr lang="en-GB" dirty="0" err="1"/>
              <a:t>método</a:t>
            </a:r>
            <a:r>
              <a:rPr lang="en-GB" dirty="0"/>
              <a:t> </a:t>
            </a:r>
            <a:r>
              <a:rPr lang="en-GB" dirty="0" err="1"/>
              <a:t>signInWithEmailAndPassword</a:t>
            </a:r>
            <a:r>
              <a:rPr lang="en-GB" dirty="0"/>
              <a:t>() do Firebase Authentication.</a:t>
            </a:r>
          </a:p>
          <a:p>
            <a:r>
              <a:rPr lang="en-GB" dirty="0"/>
              <a:t>Na </a:t>
            </a:r>
            <a:r>
              <a:rPr lang="en-GB" dirty="0" err="1"/>
              <a:t>MainActivity</a:t>
            </a:r>
            <a:r>
              <a:rPr lang="en-GB" dirty="0"/>
              <a:t>, a </a:t>
            </a:r>
            <a:r>
              <a:rPr lang="en-GB" dirty="0" err="1"/>
              <a:t>aplicação</a:t>
            </a:r>
            <a:r>
              <a:rPr lang="en-GB" dirty="0"/>
              <a:t> consulta a </a:t>
            </a:r>
            <a:r>
              <a:rPr lang="en-GB" dirty="0" err="1"/>
              <a:t>coleção</a:t>
            </a:r>
            <a:r>
              <a:rPr lang="en-GB" dirty="0"/>
              <a:t> football no </a:t>
            </a:r>
            <a:r>
              <a:rPr lang="en-GB" dirty="0" err="1"/>
              <a:t>Firestore</a:t>
            </a:r>
            <a:r>
              <a:rPr lang="en-GB" dirty="0"/>
              <a:t> para </a:t>
            </a:r>
            <a:r>
              <a:rPr lang="en-GB" dirty="0" err="1"/>
              <a:t>obter</a:t>
            </a:r>
            <a:r>
              <a:rPr lang="en-GB" dirty="0"/>
              <a:t> a </a:t>
            </a:r>
            <a:r>
              <a:rPr lang="en-GB" dirty="0" err="1"/>
              <a:t>lista</a:t>
            </a:r>
            <a:r>
              <a:rPr lang="en-GB" dirty="0"/>
              <a:t> de campos </a:t>
            </a:r>
            <a:r>
              <a:rPr lang="en-GB" dirty="0" err="1"/>
              <a:t>desportivos</a:t>
            </a:r>
            <a:r>
              <a:rPr lang="en-GB" dirty="0"/>
              <a:t> </a:t>
            </a:r>
            <a:r>
              <a:rPr lang="en-GB" dirty="0" err="1"/>
              <a:t>disponíveis</a:t>
            </a:r>
            <a:r>
              <a:rPr lang="en-GB" dirty="0"/>
              <a:t>.</a:t>
            </a:r>
          </a:p>
          <a:p>
            <a:r>
              <a:rPr lang="en-GB" dirty="0"/>
              <a:t>A </a:t>
            </a:r>
            <a:r>
              <a:rPr lang="en-GB" dirty="0" err="1"/>
              <a:t>aplicação</a:t>
            </a:r>
            <a:r>
              <a:rPr lang="en-GB" dirty="0"/>
              <a:t> </a:t>
            </a:r>
            <a:r>
              <a:rPr lang="en-GB" dirty="0" err="1"/>
              <a:t>cria</a:t>
            </a:r>
            <a:r>
              <a:rPr lang="en-GB" dirty="0"/>
              <a:t> um novo </a:t>
            </a:r>
            <a:r>
              <a:rPr lang="en-GB" dirty="0" err="1"/>
              <a:t>documento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coleção</a:t>
            </a:r>
            <a:r>
              <a:rPr lang="en-GB" dirty="0"/>
              <a:t> </a:t>
            </a:r>
            <a:r>
              <a:rPr lang="en-GB" dirty="0" err="1"/>
              <a:t>reservas</a:t>
            </a:r>
            <a:r>
              <a:rPr lang="en-GB" dirty="0"/>
              <a:t> no </a:t>
            </a:r>
            <a:r>
              <a:rPr lang="en-GB" dirty="0" err="1"/>
              <a:t>Firestore</a:t>
            </a:r>
            <a:r>
              <a:rPr lang="en-GB" dirty="0"/>
              <a:t>.</a:t>
            </a:r>
          </a:p>
          <a:p>
            <a:r>
              <a:rPr lang="en-GB" dirty="0"/>
              <a:t>Na </a:t>
            </a:r>
            <a:r>
              <a:rPr lang="en-GB" dirty="0" err="1"/>
              <a:t>ProfileActivity</a:t>
            </a:r>
            <a:r>
              <a:rPr lang="en-GB" dirty="0"/>
              <a:t>, a </a:t>
            </a:r>
            <a:r>
              <a:rPr lang="en-GB" dirty="0" err="1"/>
              <a:t>aplicação</a:t>
            </a:r>
            <a:r>
              <a:rPr lang="en-GB" dirty="0"/>
              <a:t> consulta a </a:t>
            </a:r>
            <a:r>
              <a:rPr lang="en-GB" dirty="0" err="1"/>
              <a:t>coleção</a:t>
            </a:r>
            <a:r>
              <a:rPr lang="en-GB" dirty="0"/>
              <a:t> </a:t>
            </a:r>
            <a:r>
              <a:rPr lang="en-GB" dirty="0" err="1"/>
              <a:t>reservas</a:t>
            </a:r>
            <a:r>
              <a:rPr lang="en-GB" dirty="0"/>
              <a:t> no </a:t>
            </a:r>
            <a:r>
              <a:rPr lang="en-GB" dirty="0" err="1"/>
              <a:t>Firestore</a:t>
            </a:r>
            <a:r>
              <a:rPr lang="en-GB" dirty="0"/>
              <a:t> para </a:t>
            </a:r>
            <a:r>
              <a:rPr lang="en-GB" dirty="0" err="1"/>
              <a:t>obter</a:t>
            </a:r>
            <a:r>
              <a:rPr lang="en-GB" dirty="0"/>
              <a:t> as </a:t>
            </a:r>
            <a:r>
              <a:rPr lang="en-GB" dirty="0" err="1"/>
              <a:t>reservas</a:t>
            </a:r>
            <a:r>
              <a:rPr lang="en-GB" dirty="0"/>
              <a:t> </a:t>
            </a:r>
            <a:r>
              <a:rPr lang="en-GB" dirty="0" err="1"/>
              <a:t>feitas</a:t>
            </a:r>
            <a:r>
              <a:rPr lang="en-GB" dirty="0"/>
              <a:t> </a:t>
            </a:r>
            <a:r>
              <a:rPr lang="en-GB" dirty="0" err="1"/>
              <a:t>pelo</a:t>
            </a:r>
            <a:r>
              <a:rPr lang="en-GB" dirty="0"/>
              <a:t> </a:t>
            </a:r>
            <a:r>
              <a:rPr lang="en-GB" dirty="0" err="1"/>
              <a:t>utilizador</a:t>
            </a:r>
            <a:r>
              <a:rPr lang="en-GB" dirty="0"/>
              <a:t> </a:t>
            </a:r>
            <a:r>
              <a:rPr lang="en-GB" dirty="0" err="1"/>
              <a:t>logado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90023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O matcher é uma app inovadora em portugal que irá revolucionar o modo como realizamos  a reserva de campos desportivos, sendo mais simples e menos burocrático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77034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31.png"/><Relationship Id="rId18" Type="http://schemas.openxmlformats.org/officeDocument/2006/relationships/image" Target="../media/image36.svg"/><Relationship Id="rId3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30.sv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svg"/><Relationship Id="rId11" Type="http://schemas.openxmlformats.org/officeDocument/2006/relationships/image" Target="../media/image29.png"/><Relationship Id="rId5" Type="http://schemas.openxmlformats.org/officeDocument/2006/relationships/image" Target="../media/image25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4.png"/><Relationship Id="rId9" Type="http://schemas.openxmlformats.org/officeDocument/2006/relationships/image" Target="../media/image27.png"/><Relationship Id="rId14" Type="http://schemas.openxmlformats.org/officeDocument/2006/relationships/image" Target="../media/image3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7" Type="http://schemas.openxmlformats.org/officeDocument/2006/relationships/image" Target="../media/image41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10" Type="http://schemas.openxmlformats.org/officeDocument/2006/relationships/image" Target="../media/image49.svg"/><Relationship Id="rId4" Type="http://schemas.openxmlformats.org/officeDocument/2006/relationships/image" Target="../media/image43.svg"/><Relationship Id="rId9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081518" y="2388605"/>
            <a:ext cx="5509791" cy="5509791"/>
          </a:xfrm>
          <a:custGeom>
            <a:avLst/>
            <a:gdLst/>
            <a:ahLst/>
            <a:cxnLst/>
            <a:rect l="l" t="t" r="r" b="b"/>
            <a:pathLst>
              <a:path w="5509791" h="5509791">
                <a:moveTo>
                  <a:pt x="0" y="0"/>
                </a:moveTo>
                <a:lnTo>
                  <a:pt x="5509791" y="0"/>
                </a:lnTo>
                <a:lnTo>
                  <a:pt x="5509791" y="5509790"/>
                </a:lnTo>
                <a:lnTo>
                  <a:pt x="0" y="55097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3" name="Freeform 3"/>
          <p:cNvSpPr/>
          <p:nvPr/>
        </p:nvSpPr>
        <p:spPr>
          <a:xfrm>
            <a:off x="-28575" y="832682"/>
            <a:ext cx="5001893" cy="965365"/>
          </a:xfrm>
          <a:custGeom>
            <a:avLst/>
            <a:gdLst/>
            <a:ahLst/>
            <a:cxnLst/>
            <a:rect l="l" t="t" r="r" b="b"/>
            <a:pathLst>
              <a:path w="5001893" h="965365">
                <a:moveTo>
                  <a:pt x="0" y="0"/>
                </a:moveTo>
                <a:lnTo>
                  <a:pt x="5001893" y="0"/>
                </a:lnTo>
                <a:lnTo>
                  <a:pt x="5001893" y="965365"/>
                </a:lnTo>
                <a:lnTo>
                  <a:pt x="0" y="9653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4" name="Freeform 4"/>
          <p:cNvSpPr/>
          <p:nvPr/>
        </p:nvSpPr>
        <p:spPr>
          <a:xfrm flipH="1">
            <a:off x="16267202" y="0"/>
            <a:ext cx="1984197" cy="3174715"/>
          </a:xfrm>
          <a:custGeom>
            <a:avLst/>
            <a:gdLst/>
            <a:ahLst/>
            <a:cxnLst/>
            <a:rect l="l" t="t" r="r" b="b"/>
            <a:pathLst>
              <a:path w="1984197" h="3174715">
                <a:moveTo>
                  <a:pt x="1984196" y="0"/>
                </a:moveTo>
                <a:lnTo>
                  <a:pt x="0" y="0"/>
                </a:lnTo>
                <a:lnTo>
                  <a:pt x="0" y="3174715"/>
                </a:lnTo>
                <a:lnTo>
                  <a:pt x="1984196" y="3174715"/>
                </a:lnTo>
                <a:lnTo>
                  <a:pt x="1984196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5" name="Freeform 5"/>
          <p:cNvSpPr/>
          <p:nvPr/>
        </p:nvSpPr>
        <p:spPr>
          <a:xfrm>
            <a:off x="1540827" y="3174715"/>
            <a:ext cx="7777254" cy="6474564"/>
          </a:xfrm>
          <a:custGeom>
            <a:avLst/>
            <a:gdLst/>
            <a:ahLst/>
            <a:cxnLst/>
            <a:rect l="l" t="t" r="r" b="b"/>
            <a:pathLst>
              <a:path w="7777254" h="6474564">
                <a:moveTo>
                  <a:pt x="0" y="0"/>
                </a:moveTo>
                <a:lnTo>
                  <a:pt x="7777253" y="0"/>
                </a:lnTo>
                <a:lnTo>
                  <a:pt x="7777253" y="6474563"/>
                </a:lnTo>
                <a:lnTo>
                  <a:pt x="0" y="647456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6" name="TextBox 6"/>
          <p:cNvSpPr txBox="1"/>
          <p:nvPr/>
        </p:nvSpPr>
        <p:spPr>
          <a:xfrm>
            <a:off x="1028700" y="4286242"/>
            <a:ext cx="13953500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PROJETO DE DESENVOLVIMENTO MÓVEL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8715375"/>
            <a:ext cx="13953500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PEDRO CÉSAR 20211192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418114" y="2999444"/>
            <a:ext cx="5025343" cy="4748949"/>
          </a:xfrm>
          <a:custGeom>
            <a:avLst/>
            <a:gdLst/>
            <a:ahLst/>
            <a:cxnLst/>
            <a:rect l="l" t="t" r="r" b="b"/>
            <a:pathLst>
              <a:path w="5025343" h="4748949">
                <a:moveTo>
                  <a:pt x="0" y="0"/>
                </a:moveTo>
                <a:lnTo>
                  <a:pt x="5025344" y="0"/>
                </a:lnTo>
                <a:lnTo>
                  <a:pt x="5025344" y="4748949"/>
                </a:lnTo>
                <a:lnTo>
                  <a:pt x="0" y="47489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3" name="Freeform 3"/>
          <p:cNvSpPr/>
          <p:nvPr/>
        </p:nvSpPr>
        <p:spPr>
          <a:xfrm>
            <a:off x="10944225" y="3633593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4" name="Freeform 4"/>
          <p:cNvSpPr/>
          <p:nvPr/>
        </p:nvSpPr>
        <p:spPr>
          <a:xfrm>
            <a:off x="15059025" y="-1331064"/>
            <a:ext cx="7777254" cy="6474564"/>
          </a:xfrm>
          <a:custGeom>
            <a:avLst/>
            <a:gdLst/>
            <a:ahLst/>
            <a:cxnLst/>
            <a:rect l="l" t="t" r="r" b="b"/>
            <a:pathLst>
              <a:path w="7777254" h="6474564">
                <a:moveTo>
                  <a:pt x="0" y="0"/>
                </a:moveTo>
                <a:lnTo>
                  <a:pt x="7777254" y="0"/>
                </a:lnTo>
                <a:lnTo>
                  <a:pt x="7777254" y="6474564"/>
                </a:lnTo>
                <a:lnTo>
                  <a:pt x="0" y="647456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5" name="Freeform 5"/>
          <p:cNvSpPr/>
          <p:nvPr/>
        </p:nvSpPr>
        <p:spPr>
          <a:xfrm rot="1281785">
            <a:off x="-1544960" y="7691243"/>
            <a:ext cx="6133171" cy="4114800"/>
          </a:xfrm>
          <a:custGeom>
            <a:avLst/>
            <a:gdLst/>
            <a:ahLst/>
            <a:cxnLst/>
            <a:rect l="l" t="t" r="r" b="b"/>
            <a:pathLst>
              <a:path w="6133171" h="4114800">
                <a:moveTo>
                  <a:pt x="0" y="0"/>
                </a:moveTo>
                <a:lnTo>
                  <a:pt x="6133170" y="0"/>
                </a:lnTo>
                <a:lnTo>
                  <a:pt x="61331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6" name="TextBox 6"/>
          <p:cNvSpPr txBox="1"/>
          <p:nvPr/>
        </p:nvSpPr>
        <p:spPr>
          <a:xfrm>
            <a:off x="1521625" y="1151900"/>
            <a:ext cx="15244950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10187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O QUE É? E OBJETIVOS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10415713" y="3407474"/>
            <a:ext cx="7173170" cy="4025942"/>
          </a:xfrm>
          <a:custGeom>
            <a:avLst/>
            <a:gdLst/>
            <a:ahLst/>
            <a:cxnLst/>
            <a:rect l="l" t="t" r="r" b="b"/>
            <a:pathLst>
              <a:path w="7173170" h="4025942">
                <a:moveTo>
                  <a:pt x="0" y="0"/>
                </a:moveTo>
                <a:lnTo>
                  <a:pt x="7173170" y="0"/>
                </a:lnTo>
                <a:lnTo>
                  <a:pt x="7173170" y="4025942"/>
                </a:lnTo>
                <a:lnTo>
                  <a:pt x="0" y="402594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PT"/>
          </a:p>
        </p:txBody>
      </p:sp>
      <p:sp>
        <p:nvSpPr>
          <p:cNvPr id="3" name="Freeform 3"/>
          <p:cNvSpPr/>
          <p:nvPr/>
        </p:nvSpPr>
        <p:spPr>
          <a:xfrm>
            <a:off x="10616935" y="3709416"/>
            <a:ext cx="7315200" cy="3630168"/>
          </a:xfrm>
          <a:custGeom>
            <a:avLst/>
            <a:gdLst/>
            <a:ahLst/>
            <a:cxnLst/>
            <a:rect l="l" t="t" r="r" b="b"/>
            <a:pathLst>
              <a:path w="7315200" h="3630168">
                <a:moveTo>
                  <a:pt x="0" y="0"/>
                </a:moveTo>
                <a:lnTo>
                  <a:pt x="7315200" y="0"/>
                </a:lnTo>
                <a:lnTo>
                  <a:pt x="7315200" y="3630168"/>
                </a:lnTo>
                <a:lnTo>
                  <a:pt x="0" y="36301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4" name="Freeform 4"/>
          <p:cNvSpPr/>
          <p:nvPr/>
        </p:nvSpPr>
        <p:spPr>
          <a:xfrm>
            <a:off x="1028700" y="3098698"/>
            <a:ext cx="1896054" cy="535635"/>
          </a:xfrm>
          <a:custGeom>
            <a:avLst/>
            <a:gdLst/>
            <a:ahLst/>
            <a:cxnLst/>
            <a:rect l="l" t="t" r="r" b="b"/>
            <a:pathLst>
              <a:path w="1896054" h="535635">
                <a:moveTo>
                  <a:pt x="0" y="0"/>
                </a:moveTo>
                <a:lnTo>
                  <a:pt x="1896054" y="0"/>
                </a:lnTo>
                <a:lnTo>
                  <a:pt x="1896054" y="535636"/>
                </a:lnTo>
                <a:lnTo>
                  <a:pt x="0" y="53563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5" name="Freeform 5"/>
          <p:cNvSpPr/>
          <p:nvPr/>
        </p:nvSpPr>
        <p:spPr>
          <a:xfrm>
            <a:off x="710727" y="5275173"/>
            <a:ext cx="1896054" cy="535635"/>
          </a:xfrm>
          <a:custGeom>
            <a:avLst/>
            <a:gdLst/>
            <a:ahLst/>
            <a:cxnLst/>
            <a:rect l="l" t="t" r="r" b="b"/>
            <a:pathLst>
              <a:path w="1896054" h="535635">
                <a:moveTo>
                  <a:pt x="0" y="0"/>
                </a:moveTo>
                <a:lnTo>
                  <a:pt x="1896054" y="0"/>
                </a:lnTo>
                <a:lnTo>
                  <a:pt x="1896054" y="535636"/>
                </a:lnTo>
                <a:lnTo>
                  <a:pt x="0" y="53563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6" name="Freeform 6"/>
          <p:cNvSpPr/>
          <p:nvPr/>
        </p:nvSpPr>
        <p:spPr>
          <a:xfrm>
            <a:off x="1293882" y="7376566"/>
            <a:ext cx="1896054" cy="535635"/>
          </a:xfrm>
          <a:custGeom>
            <a:avLst/>
            <a:gdLst/>
            <a:ahLst/>
            <a:cxnLst/>
            <a:rect l="l" t="t" r="r" b="b"/>
            <a:pathLst>
              <a:path w="1896054" h="535635">
                <a:moveTo>
                  <a:pt x="0" y="0"/>
                </a:moveTo>
                <a:lnTo>
                  <a:pt x="1896054" y="0"/>
                </a:lnTo>
                <a:lnTo>
                  <a:pt x="1896054" y="535636"/>
                </a:lnTo>
                <a:lnTo>
                  <a:pt x="0" y="53563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7" name="Freeform 7"/>
          <p:cNvSpPr/>
          <p:nvPr/>
        </p:nvSpPr>
        <p:spPr>
          <a:xfrm rot="1724604">
            <a:off x="-1434194" y="8086690"/>
            <a:ext cx="5456150" cy="3660581"/>
          </a:xfrm>
          <a:custGeom>
            <a:avLst/>
            <a:gdLst/>
            <a:ahLst/>
            <a:cxnLst/>
            <a:rect l="l" t="t" r="r" b="b"/>
            <a:pathLst>
              <a:path w="5456150" h="3660581">
                <a:moveTo>
                  <a:pt x="0" y="0"/>
                </a:moveTo>
                <a:lnTo>
                  <a:pt x="5456151" y="0"/>
                </a:lnTo>
                <a:lnTo>
                  <a:pt x="5456151" y="3660581"/>
                </a:lnTo>
                <a:lnTo>
                  <a:pt x="0" y="366058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8" name="Freeform 8"/>
          <p:cNvSpPr/>
          <p:nvPr/>
        </p:nvSpPr>
        <p:spPr>
          <a:xfrm rot="-2950250">
            <a:off x="15802100" y="-1138632"/>
            <a:ext cx="2914399" cy="4114800"/>
          </a:xfrm>
          <a:custGeom>
            <a:avLst/>
            <a:gdLst/>
            <a:ahLst/>
            <a:cxnLst/>
            <a:rect l="l" t="t" r="r" b="b"/>
            <a:pathLst>
              <a:path w="2914399" h="4114800">
                <a:moveTo>
                  <a:pt x="0" y="0"/>
                </a:moveTo>
                <a:lnTo>
                  <a:pt x="2914400" y="0"/>
                </a:lnTo>
                <a:lnTo>
                  <a:pt x="29144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9" name="TextBox 9"/>
          <p:cNvSpPr txBox="1"/>
          <p:nvPr/>
        </p:nvSpPr>
        <p:spPr>
          <a:xfrm>
            <a:off x="1028700" y="1019175"/>
            <a:ext cx="8253150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10187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FUNCIONALIDADES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239079" y="3052191"/>
            <a:ext cx="11081191" cy="619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4000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VER CAMPOS DISPONÍVEIS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921106" y="5228666"/>
            <a:ext cx="11081191" cy="619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4000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RESERVA DE CAMPOS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-8160085" y="7330059"/>
            <a:ext cx="11081191" cy="619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4000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GESTÃO DE RESERVAS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603404" y="7293077"/>
            <a:ext cx="11081191" cy="619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4000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GESTÃO DE RESERVAS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796721" y="4011757"/>
            <a:ext cx="2501312" cy="2501312"/>
          </a:xfrm>
          <a:custGeom>
            <a:avLst/>
            <a:gdLst/>
            <a:ahLst/>
            <a:cxnLst/>
            <a:rect l="l" t="t" r="r" b="b"/>
            <a:pathLst>
              <a:path w="2501312" h="2501312">
                <a:moveTo>
                  <a:pt x="0" y="0"/>
                </a:moveTo>
                <a:lnTo>
                  <a:pt x="2501312" y="0"/>
                </a:lnTo>
                <a:lnTo>
                  <a:pt x="2501312" y="2501313"/>
                </a:lnTo>
                <a:lnTo>
                  <a:pt x="0" y="25013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3" name="Freeform 3"/>
          <p:cNvSpPr/>
          <p:nvPr/>
        </p:nvSpPr>
        <p:spPr>
          <a:xfrm>
            <a:off x="11411898" y="3688992"/>
            <a:ext cx="2909015" cy="2909015"/>
          </a:xfrm>
          <a:custGeom>
            <a:avLst/>
            <a:gdLst/>
            <a:ahLst/>
            <a:cxnLst/>
            <a:rect l="l" t="t" r="r" b="b"/>
            <a:pathLst>
              <a:path w="2909015" h="2909015">
                <a:moveTo>
                  <a:pt x="0" y="0"/>
                </a:moveTo>
                <a:lnTo>
                  <a:pt x="2909016" y="0"/>
                </a:lnTo>
                <a:lnTo>
                  <a:pt x="2909016" y="2909016"/>
                </a:lnTo>
                <a:lnTo>
                  <a:pt x="0" y="29090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4" name="Freeform 4"/>
          <p:cNvSpPr/>
          <p:nvPr/>
        </p:nvSpPr>
        <p:spPr>
          <a:xfrm>
            <a:off x="14273246" y="6198124"/>
            <a:ext cx="5515807" cy="5403326"/>
          </a:xfrm>
          <a:custGeom>
            <a:avLst/>
            <a:gdLst/>
            <a:ahLst/>
            <a:cxnLst/>
            <a:rect l="l" t="t" r="r" b="b"/>
            <a:pathLst>
              <a:path w="5515807" h="5403326">
                <a:moveTo>
                  <a:pt x="0" y="0"/>
                </a:moveTo>
                <a:lnTo>
                  <a:pt x="5515807" y="0"/>
                </a:lnTo>
                <a:lnTo>
                  <a:pt x="5515807" y="5403326"/>
                </a:lnTo>
                <a:lnTo>
                  <a:pt x="0" y="54033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5" name="Freeform 5"/>
          <p:cNvSpPr/>
          <p:nvPr/>
        </p:nvSpPr>
        <p:spPr>
          <a:xfrm>
            <a:off x="-5152953" y="-2075857"/>
            <a:ext cx="7731853" cy="6436767"/>
          </a:xfrm>
          <a:custGeom>
            <a:avLst/>
            <a:gdLst/>
            <a:ahLst/>
            <a:cxnLst/>
            <a:rect l="l" t="t" r="r" b="b"/>
            <a:pathLst>
              <a:path w="7731853" h="6436767">
                <a:moveTo>
                  <a:pt x="0" y="0"/>
                </a:moveTo>
                <a:lnTo>
                  <a:pt x="7731853" y="0"/>
                </a:lnTo>
                <a:lnTo>
                  <a:pt x="7731853" y="6436767"/>
                </a:lnTo>
                <a:lnTo>
                  <a:pt x="0" y="643676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6" name="Freeform 6"/>
          <p:cNvSpPr/>
          <p:nvPr/>
        </p:nvSpPr>
        <p:spPr>
          <a:xfrm>
            <a:off x="5545683" y="4011757"/>
            <a:ext cx="2694697" cy="2694697"/>
          </a:xfrm>
          <a:custGeom>
            <a:avLst/>
            <a:gdLst/>
            <a:ahLst/>
            <a:cxnLst/>
            <a:rect l="l" t="t" r="r" b="b"/>
            <a:pathLst>
              <a:path w="2694697" h="2694697">
                <a:moveTo>
                  <a:pt x="0" y="0"/>
                </a:moveTo>
                <a:lnTo>
                  <a:pt x="2694697" y="0"/>
                </a:lnTo>
                <a:lnTo>
                  <a:pt x="2694697" y="2694697"/>
                </a:lnTo>
                <a:lnTo>
                  <a:pt x="0" y="269469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7" name="Freeform 7"/>
          <p:cNvSpPr/>
          <p:nvPr/>
        </p:nvSpPr>
        <p:spPr>
          <a:xfrm>
            <a:off x="8458202" y="4011757"/>
            <a:ext cx="2706047" cy="2706047"/>
          </a:xfrm>
          <a:custGeom>
            <a:avLst/>
            <a:gdLst/>
            <a:ahLst/>
            <a:cxnLst/>
            <a:rect l="l" t="t" r="r" b="b"/>
            <a:pathLst>
              <a:path w="2706047" h="2706047">
                <a:moveTo>
                  <a:pt x="0" y="0"/>
                </a:moveTo>
                <a:lnTo>
                  <a:pt x="2706046" y="0"/>
                </a:lnTo>
                <a:lnTo>
                  <a:pt x="2706046" y="2706047"/>
                </a:lnTo>
                <a:lnTo>
                  <a:pt x="0" y="270604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8" name="TextBox 8"/>
          <p:cNvSpPr txBox="1"/>
          <p:nvPr/>
        </p:nvSpPr>
        <p:spPr>
          <a:xfrm>
            <a:off x="1521625" y="1151900"/>
            <a:ext cx="15244950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10187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TECNOLOGIAS</a:t>
            </a:r>
          </a:p>
        </p:txBody>
      </p:sp>
      <p:sp>
        <p:nvSpPr>
          <p:cNvPr id="9" name="Freeform 9"/>
          <p:cNvSpPr/>
          <p:nvPr/>
        </p:nvSpPr>
        <p:spPr>
          <a:xfrm>
            <a:off x="13344231" y="4022379"/>
            <a:ext cx="677063" cy="677063"/>
          </a:xfrm>
          <a:custGeom>
            <a:avLst/>
            <a:gdLst/>
            <a:ahLst/>
            <a:cxnLst/>
            <a:rect l="l" t="t" r="r" b="b"/>
            <a:pathLst>
              <a:path w="677063" h="677063">
                <a:moveTo>
                  <a:pt x="0" y="0"/>
                </a:moveTo>
                <a:lnTo>
                  <a:pt x="677063" y="0"/>
                </a:lnTo>
                <a:lnTo>
                  <a:pt x="677063" y="677063"/>
                </a:lnTo>
                <a:lnTo>
                  <a:pt x="0" y="67706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w="9525" cap="rnd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endParaRPr lang="en-PT"/>
          </a:p>
        </p:txBody>
      </p:sp>
      <p:sp>
        <p:nvSpPr>
          <p:cNvPr id="10" name="Freeform 10"/>
          <p:cNvSpPr/>
          <p:nvPr/>
        </p:nvSpPr>
        <p:spPr>
          <a:xfrm>
            <a:off x="13456313" y="4183045"/>
            <a:ext cx="452898" cy="355731"/>
          </a:xfrm>
          <a:custGeom>
            <a:avLst/>
            <a:gdLst/>
            <a:ahLst/>
            <a:cxnLst/>
            <a:rect l="l" t="t" r="r" b="b"/>
            <a:pathLst>
              <a:path w="452898" h="355731">
                <a:moveTo>
                  <a:pt x="0" y="0"/>
                </a:moveTo>
                <a:lnTo>
                  <a:pt x="452899" y="0"/>
                </a:lnTo>
                <a:lnTo>
                  <a:pt x="452899" y="355731"/>
                </a:lnTo>
                <a:lnTo>
                  <a:pt x="0" y="35573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1" name="Freeform 11"/>
          <p:cNvSpPr/>
          <p:nvPr/>
        </p:nvSpPr>
        <p:spPr>
          <a:xfrm>
            <a:off x="13682763" y="5143500"/>
            <a:ext cx="677063" cy="677063"/>
          </a:xfrm>
          <a:custGeom>
            <a:avLst/>
            <a:gdLst/>
            <a:ahLst/>
            <a:cxnLst/>
            <a:rect l="l" t="t" r="r" b="b"/>
            <a:pathLst>
              <a:path w="677063" h="677063">
                <a:moveTo>
                  <a:pt x="0" y="0"/>
                </a:moveTo>
                <a:lnTo>
                  <a:pt x="677062" y="0"/>
                </a:lnTo>
                <a:lnTo>
                  <a:pt x="677062" y="677063"/>
                </a:lnTo>
                <a:lnTo>
                  <a:pt x="0" y="67706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w="9525" cap="rnd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endParaRPr lang="en-PT"/>
          </a:p>
        </p:txBody>
      </p:sp>
      <p:sp>
        <p:nvSpPr>
          <p:cNvPr id="12" name="Freeform 12"/>
          <p:cNvSpPr/>
          <p:nvPr/>
        </p:nvSpPr>
        <p:spPr>
          <a:xfrm>
            <a:off x="12866406" y="6259476"/>
            <a:ext cx="677063" cy="677063"/>
          </a:xfrm>
          <a:custGeom>
            <a:avLst/>
            <a:gdLst/>
            <a:ahLst/>
            <a:cxnLst/>
            <a:rect l="l" t="t" r="r" b="b"/>
            <a:pathLst>
              <a:path w="677063" h="677063">
                <a:moveTo>
                  <a:pt x="0" y="0"/>
                </a:moveTo>
                <a:lnTo>
                  <a:pt x="677063" y="0"/>
                </a:lnTo>
                <a:lnTo>
                  <a:pt x="677063" y="677063"/>
                </a:lnTo>
                <a:lnTo>
                  <a:pt x="0" y="67706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w="9525" cap="rnd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endParaRPr lang="en-PT"/>
          </a:p>
        </p:txBody>
      </p:sp>
      <p:sp>
        <p:nvSpPr>
          <p:cNvPr id="13" name="Freeform 13"/>
          <p:cNvSpPr/>
          <p:nvPr/>
        </p:nvSpPr>
        <p:spPr>
          <a:xfrm>
            <a:off x="13866432" y="5296290"/>
            <a:ext cx="309723" cy="371482"/>
          </a:xfrm>
          <a:custGeom>
            <a:avLst/>
            <a:gdLst/>
            <a:ahLst/>
            <a:cxnLst/>
            <a:rect l="l" t="t" r="r" b="b"/>
            <a:pathLst>
              <a:path w="309723" h="371482">
                <a:moveTo>
                  <a:pt x="0" y="0"/>
                </a:moveTo>
                <a:lnTo>
                  <a:pt x="309724" y="0"/>
                </a:lnTo>
                <a:lnTo>
                  <a:pt x="309724" y="371482"/>
                </a:lnTo>
                <a:lnTo>
                  <a:pt x="0" y="37148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4" name="Freeform 14"/>
          <p:cNvSpPr/>
          <p:nvPr/>
        </p:nvSpPr>
        <p:spPr>
          <a:xfrm>
            <a:off x="12979656" y="6372727"/>
            <a:ext cx="450562" cy="450562"/>
          </a:xfrm>
          <a:custGeom>
            <a:avLst/>
            <a:gdLst/>
            <a:ahLst/>
            <a:cxnLst/>
            <a:rect l="l" t="t" r="r" b="b"/>
            <a:pathLst>
              <a:path w="450562" h="450562">
                <a:moveTo>
                  <a:pt x="0" y="0"/>
                </a:moveTo>
                <a:lnTo>
                  <a:pt x="450563" y="0"/>
                </a:lnTo>
                <a:lnTo>
                  <a:pt x="450563" y="450562"/>
                </a:lnTo>
                <a:lnTo>
                  <a:pt x="0" y="450562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800554" y="1618625"/>
            <a:ext cx="11452440" cy="8096875"/>
          </a:xfrm>
          <a:custGeom>
            <a:avLst/>
            <a:gdLst/>
            <a:ahLst/>
            <a:cxnLst/>
            <a:rect l="l" t="t" r="r" b="b"/>
            <a:pathLst>
              <a:path w="11452440" h="8096875">
                <a:moveTo>
                  <a:pt x="0" y="0"/>
                </a:moveTo>
                <a:lnTo>
                  <a:pt x="11452440" y="0"/>
                </a:lnTo>
                <a:lnTo>
                  <a:pt x="11452440" y="8096875"/>
                </a:lnTo>
                <a:lnTo>
                  <a:pt x="0" y="80968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3" name="Freeform 3"/>
          <p:cNvSpPr/>
          <p:nvPr/>
        </p:nvSpPr>
        <p:spPr>
          <a:xfrm>
            <a:off x="-398553" y="6499927"/>
            <a:ext cx="2854506" cy="3787073"/>
          </a:xfrm>
          <a:custGeom>
            <a:avLst/>
            <a:gdLst/>
            <a:ahLst/>
            <a:cxnLst/>
            <a:rect l="l" t="t" r="r" b="b"/>
            <a:pathLst>
              <a:path w="2854506" h="3787073">
                <a:moveTo>
                  <a:pt x="0" y="0"/>
                </a:moveTo>
                <a:lnTo>
                  <a:pt x="2854506" y="0"/>
                </a:lnTo>
                <a:lnTo>
                  <a:pt x="2854506" y="3787073"/>
                </a:lnTo>
                <a:lnTo>
                  <a:pt x="0" y="37870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4" name="Freeform 4"/>
          <p:cNvSpPr/>
          <p:nvPr/>
        </p:nvSpPr>
        <p:spPr>
          <a:xfrm flipH="1">
            <a:off x="13980291" y="-210175"/>
            <a:ext cx="4879209" cy="4114800"/>
          </a:xfrm>
          <a:custGeom>
            <a:avLst/>
            <a:gdLst/>
            <a:ahLst/>
            <a:cxnLst/>
            <a:rect l="l" t="t" r="r" b="b"/>
            <a:pathLst>
              <a:path w="4879209" h="4114800">
                <a:moveTo>
                  <a:pt x="4879209" y="0"/>
                </a:moveTo>
                <a:lnTo>
                  <a:pt x="0" y="0"/>
                </a:lnTo>
                <a:lnTo>
                  <a:pt x="0" y="4114800"/>
                </a:lnTo>
                <a:lnTo>
                  <a:pt x="4879209" y="4114800"/>
                </a:lnTo>
                <a:lnTo>
                  <a:pt x="4879209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5" name="TextBox 5"/>
          <p:cNvSpPr txBox="1"/>
          <p:nvPr/>
        </p:nvSpPr>
        <p:spPr>
          <a:xfrm>
            <a:off x="1521625" y="1151900"/>
            <a:ext cx="9967650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10187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ARQUITETURA SOLUÇÃO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539096">
            <a:off x="-3650915" y="-1485580"/>
            <a:ext cx="5564106" cy="5028561"/>
          </a:xfrm>
          <a:custGeom>
            <a:avLst/>
            <a:gdLst/>
            <a:ahLst/>
            <a:cxnLst/>
            <a:rect l="l" t="t" r="r" b="b"/>
            <a:pathLst>
              <a:path w="5564106" h="5028561">
                <a:moveTo>
                  <a:pt x="0" y="0"/>
                </a:moveTo>
                <a:lnTo>
                  <a:pt x="5564106" y="0"/>
                </a:lnTo>
                <a:lnTo>
                  <a:pt x="5564106" y="5028560"/>
                </a:lnTo>
                <a:lnTo>
                  <a:pt x="0" y="50285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3" name="Freeform 3"/>
          <p:cNvSpPr/>
          <p:nvPr/>
        </p:nvSpPr>
        <p:spPr>
          <a:xfrm rot="1707558">
            <a:off x="13819550" y="6401798"/>
            <a:ext cx="6879499" cy="6303341"/>
          </a:xfrm>
          <a:custGeom>
            <a:avLst/>
            <a:gdLst/>
            <a:ahLst/>
            <a:cxnLst/>
            <a:rect l="l" t="t" r="r" b="b"/>
            <a:pathLst>
              <a:path w="6879499" h="6303341">
                <a:moveTo>
                  <a:pt x="0" y="0"/>
                </a:moveTo>
                <a:lnTo>
                  <a:pt x="6879500" y="0"/>
                </a:lnTo>
                <a:lnTo>
                  <a:pt x="6879500" y="6303341"/>
                </a:lnTo>
                <a:lnTo>
                  <a:pt x="0" y="63033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4" name="Freeform 4"/>
          <p:cNvSpPr/>
          <p:nvPr/>
        </p:nvSpPr>
        <p:spPr>
          <a:xfrm>
            <a:off x="3988244" y="4499525"/>
            <a:ext cx="816021" cy="785420"/>
          </a:xfrm>
          <a:custGeom>
            <a:avLst/>
            <a:gdLst/>
            <a:ahLst/>
            <a:cxnLst/>
            <a:rect l="l" t="t" r="r" b="b"/>
            <a:pathLst>
              <a:path w="816021" h="785420">
                <a:moveTo>
                  <a:pt x="0" y="0"/>
                </a:moveTo>
                <a:lnTo>
                  <a:pt x="816020" y="0"/>
                </a:lnTo>
                <a:lnTo>
                  <a:pt x="816020" y="785420"/>
                </a:lnTo>
                <a:lnTo>
                  <a:pt x="0" y="78542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5" name="Freeform 5"/>
          <p:cNvSpPr/>
          <p:nvPr/>
        </p:nvSpPr>
        <p:spPr>
          <a:xfrm>
            <a:off x="9357452" y="4616342"/>
            <a:ext cx="931284" cy="551786"/>
          </a:xfrm>
          <a:custGeom>
            <a:avLst/>
            <a:gdLst/>
            <a:ahLst/>
            <a:cxnLst/>
            <a:rect l="l" t="t" r="r" b="b"/>
            <a:pathLst>
              <a:path w="931284" h="551786">
                <a:moveTo>
                  <a:pt x="0" y="0"/>
                </a:moveTo>
                <a:lnTo>
                  <a:pt x="931285" y="0"/>
                </a:lnTo>
                <a:lnTo>
                  <a:pt x="931285" y="551786"/>
                </a:lnTo>
                <a:lnTo>
                  <a:pt x="0" y="55178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6" name="TextBox 6"/>
          <p:cNvSpPr txBox="1"/>
          <p:nvPr/>
        </p:nvSpPr>
        <p:spPr>
          <a:xfrm>
            <a:off x="1521625" y="1151900"/>
            <a:ext cx="15244950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CONCLUSÃO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998825" y="4549003"/>
            <a:ext cx="2252962" cy="619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4000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SIMPLES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507812" y="4524375"/>
            <a:ext cx="11081191" cy="619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4000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BUROCRÁTICO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305</Words>
  <Application>Microsoft Macintosh PowerPoint</Application>
  <PresentationFormat>Custom</PresentationFormat>
  <Paragraphs>31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Proxima Nova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Cópia de Digital Culture Innovation Project Proposal by Slidesgo.pptx</dc:title>
  <cp:lastModifiedBy>Pedro Miguel Ramos Mustra César</cp:lastModifiedBy>
  <cp:revision>2</cp:revision>
  <dcterms:created xsi:type="dcterms:W3CDTF">2006-08-16T00:00:00Z</dcterms:created>
  <dcterms:modified xsi:type="dcterms:W3CDTF">2024-07-15T13:08:09Z</dcterms:modified>
  <dc:identifier>DAGK75s6KOk</dc:identifier>
</cp:coreProperties>
</file>