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4" r:id="rId4"/>
    <p:sldId id="270" r:id="rId5"/>
    <p:sldId id="285" r:id="rId6"/>
    <p:sldId id="275" r:id="rId7"/>
    <p:sldId id="283" r:id="rId8"/>
    <p:sldId id="284" r:id="rId9"/>
    <p:sldId id="271" r:id="rId10"/>
    <p:sldId id="276" r:id="rId11"/>
    <p:sldId id="286" r:id="rId12"/>
    <p:sldId id="287" r:id="rId13"/>
    <p:sldId id="272" r:id="rId14"/>
    <p:sldId id="278" r:id="rId15"/>
    <p:sldId id="288" r:id="rId16"/>
    <p:sldId id="290" r:id="rId17"/>
    <p:sldId id="291" r:id="rId18"/>
    <p:sldId id="292" r:id="rId19"/>
    <p:sldId id="260" r:id="rId20"/>
    <p:sldId id="289" r:id="rId21"/>
    <p:sldId id="293" r:id="rId22"/>
    <p:sldId id="273" r:id="rId23"/>
    <p:sldId id="280" r:id="rId24"/>
    <p:sldId id="294" r:id="rId25"/>
    <p:sldId id="295" r:id="rId26"/>
    <p:sldId id="296" r:id="rId27"/>
    <p:sldId id="297" r:id="rId28"/>
    <p:sldId id="298" r:id="rId29"/>
    <p:sldId id="299" r:id="rId30"/>
    <p:sldId id="300" r:id="rId31"/>
    <p:sldId id="301" r:id="rId32"/>
    <p:sldId id="303" r:id="rId33"/>
    <p:sldId id="302" r:id="rId34"/>
    <p:sldId id="304" r:id="rId35"/>
    <p:sldId id="305" r:id="rId36"/>
    <p:sldId id="306" r:id="rId37"/>
    <p:sldId id="307" r:id="rId38"/>
    <p:sldId id="308" r:id="rId39"/>
    <p:sldId id="309" r:id="rId40"/>
    <p:sldId id="310" r:id="rId41"/>
    <p:sldId id="311" r:id="rId42"/>
    <p:sldId id="312" r:id="rId43"/>
    <p:sldId id="313" r:id="rId44"/>
    <p:sldId id="314" r:id="rId45"/>
    <p:sldId id="315" r:id="rId46"/>
    <p:sldId id="316" r:id="rId47"/>
    <p:sldId id="317" r:id="rId48"/>
    <p:sldId id="318" r:id="rId49"/>
    <p:sldId id="319" r:id="rId50"/>
    <p:sldId id="320" r:id="rId51"/>
    <p:sldId id="321" r:id="rId52"/>
    <p:sldId id="322" r:id="rId53"/>
    <p:sldId id="323" r:id="rId54"/>
    <p:sldId id="324" r:id="rId55"/>
    <p:sldId id="325" r:id="rId56"/>
    <p:sldId id="326" r:id="rId57"/>
    <p:sldId id="327" r:id="rId58"/>
    <p:sldId id="328" r:id="rId59"/>
    <p:sldId id="329" r:id="rId60"/>
    <p:sldId id="265" r:id="rId61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4CBDF7"/>
    <a:srgbClr val="F15C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61" autoAdjust="0"/>
    <p:restoredTop sz="94660"/>
  </p:normalViewPr>
  <p:slideViewPr>
    <p:cSldViewPr>
      <p:cViewPr varScale="1">
        <p:scale>
          <a:sx n="203" d="100"/>
          <a:sy n="203" d="100"/>
        </p:scale>
        <p:origin x="648" y="17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71B297-6AED-4221-B351-911EB6E98E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233D738-2CE6-4162-A182-8B1AD6D703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E6CD0D-554C-4581-AE46-29A79491B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D8B0509-53B3-4A36-AB79-291BF454F43A}" type="datetime1">
              <a:rPr lang="zh-CN" altLang="en-US"/>
              <a:pPr/>
              <a:t>2019/4/22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AE15A6-C86B-4CFA-8E79-6F9F3676F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F83123-357D-49E9-A3E1-DB963BA27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59C044-285C-4B71-BA73-F8786805E812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2759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BAC221-8B7D-48B5-9713-53D2CB082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DB4D79D-8F33-4929-834E-D0BBBD58F0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D8ACCB-FDB6-45D9-987F-B21EF74F5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D8B0509-53B3-4A36-AB79-291BF454F43A}" type="datetime1">
              <a:rPr lang="zh-CN" altLang="en-US"/>
              <a:pPr/>
              <a:t>2019/4/22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B0C0EE-3B36-4017-B4D1-6CBFE86E5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D6285C-E144-4D8C-B00A-75C69FEBD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65FA37-4E1C-43BD-B6D6-26860746B11D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294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2C18867-1D39-40FE-9D3A-9078E16D0C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BB677DF-137F-45E7-B630-4FF98DF220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CE444A-959D-4652-8AB4-E32916F05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D8B0509-53B3-4A36-AB79-291BF454F43A}" type="datetime1">
              <a:rPr lang="zh-CN" altLang="en-US"/>
              <a:pPr/>
              <a:t>2019/4/22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DC5EAA-283D-4A92-9CAC-49BBD262B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502EEC-C217-44BB-8EE1-9F29379D0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DE6840-43FC-4C1D-BE22-C726D34BC85A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70495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6D9395-2B9D-447A-A959-1D890DB66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921C363-B371-473C-9892-1ECB50549A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</p:spPr>
        <p:txBody>
          <a:bodyPr/>
          <a:lstStyle>
            <a:lvl1pPr>
              <a:defRPr/>
            </a:lvl1pPr>
          </a:lstStyle>
          <a:p>
            <a:fld id="{5D8B0509-53B3-4A36-AB79-291BF454F43A}" type="datetime1">
              <a:rPr lang="zh-CN" altLang="en-US"/>
              <a:pPr/>
              <a:t>2019/4/22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7F81CBD-B957-4ACD-B285-F230995D5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3E240E5-D348-48BE-BAE0-A03869F5D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</p:spPr>
        <p:txBody>
          <a:bodyPr/>
          <a:lstStyle>
            <a:lvl1pPr>
              <a:defRPr/>
            </a:lvl1pPr>
          </a:lstStyle>
          <a:p>
            <a:fld id="{2256D915-183E-44FF-BAB4-FAA0BE0DE3A0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4642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9BC54F-6658-4C05-801D-1E2DBFF34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622202-F9A6-4E4E-A162-EC464C3A3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74AAE8-C13F-4151-A2AE-D0DE3C11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D8B0509-53B3-4A36-AB79-291BF454F43A}" type="datetime1">
              <a:rPr lang="zh-CN" altLang="en-US"/>
              <a:pPr/>
              <a:t>2019/4/22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6C0B00-ACE6-4F75-AED6-3F1F72F6C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C4A1EF-716A-4586-ABA2-FE6A387B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E5723B-175F-4ACB-87D5-04F9EDE1710D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8829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959598-297E-430E-AB46-F54BF81DB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6797FF-1A94-4B68-A84C-90E0B997B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79CC72-D9AC-4B2E-A863-3926CFADB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D8B0509-53B3-4A36-AB79-291BF454F43A}" type="datetime1">
              <a:rPr lang="zh-CN" altLang="en-US"/>
              <a:pPr/>
              <a:t>2019/4/22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8FFBAF-0EB5-42E1-B425-EA038C09F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A9C087-B0EE-4D75-B67E-D4CE1FF59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CA6603-43CB-43A0-8E03-833685DDD1F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481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13D1E3-E7DE-43EE-9945-0FD813B50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0F4548-5B02-4FAA-8762-DF5499AFB6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8225396-37AA-417E-A29C-F909AF94EC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CEFE09-B7A3-4459-AB73-F86CC3C62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D8B0509-53B3-4A36-AB79-291BF454F43A}" type="datetime1">
              <a:rPr lang="zh-CN" altLang="en-US"/>
              <a:pPr/>
              <a:t>2019/4/22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90745C-5500-4F28-941F-978C8D129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3E3A01-7991-44E5-87A0-B66E27962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0FD063-64DA-4E55-BA86-19546EE60422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1219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8B6FCB-AAE3-4A06-A8C1-B9A8BCE61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4E0153-3D06-406F-AC40-07BE74AC27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19604B-A789-49CC-887A-A28773293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9CD6B6A-7BBB-46B3-9A54-6958FA0772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C14C7C0-5E58-43B7-B56B-0347302509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7C4A674-E1A8-49C6-B5B2-E9CA135D3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D8B0509-53B3-4A36-AB79-291BF454F43A}" type="datetime1">
              <a:rPr lang="zh-CN" altLang="en-US"/>
              <a:pPr/>
              <a:t>2019/4/22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122B20B-B92F-4EF8-846D-5A2BCF039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5BB3FE1-39F5-45CE-9F68-C30077ABE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0C9F7E-037E-4646-A106-45DB35A8BD95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993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F91666-5B7B-491C-B6C1-05A4FBC71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3D60F46-1DBD-4DE8-86DB-1CB309754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D8B0509-53B3-4A36-AB79-291BF454F43A}" type="datetime1">
              <a:rPr lang="zh-CN" altLang="en-US"/>
              <a:pPr/>
              <a:t>2019/4/22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7178C08-F029-4E09-9CD8-99E8EFDC0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F63E30C-E8F9-4564-88A6-59692517A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A1C068-17FB-4704-8952-D0FF5FDB030A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7633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2C4A112-722C-49FE-B442-3207DB267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D8B0509-53B3-4A36-AB79-291BF454F43A}" type="datetime1">
              <a:rPr lang="zh-CN" altLang="en-US"/>
              <a:pPr/>
              <a:t>2019/4/22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D43B0EE-FBD0-4EB8-8282-46D0A2CB8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4F97E36-2593-4C01-A141-0841317E7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1D74E6-3C3C-4C6B-BC96-24DF2EA35E93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1769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9518E7-D1DB-4B2A-B45F-61ACAA1FA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AEB074-6E0B-4FBE-9AD2-2772E4616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A9D9559-438B-4834-B8EA-4C7F1C0C9F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BA831A-DEE4-482C-8938-2A7350AC4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D8B0509-53B3-4A36-AB79-291BF454F43A}" type="datetime1">
              <a:rPr lang="zh-CN" altLang="en-US"/>
              <a:pPr/>
              <a:t>2019/4/22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761049-4AAE-4E56-9D37-8E0184EE2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B26C38-3B25-45BA-8E5A-82BB1DFDA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1C2B77-E0CB-4635-9B06-E34613E6D475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790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F5E1A0-281F-4C95-B974-418E09DD3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D008A96-B088-4704-8EA6-1CDAB200AF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E437F57-6336-47A0-8A2D-1B6D20D264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7898B6-90DF-4DF7-BAE6-6635AA905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D8B0509-53B3-4A36-AB79-291BF454F43A}" type="datetime1">
              <a:rPr lang="zh-CN" altLang="en-US"/>
              <a:pPr/>
              <a:t>2019/4/22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05E524-297F-43C7-9378-72BCEA978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46EB30-2B07-4345-B032-4CA3E4156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A6E2A0-808F-4485-B402-60AFB4A22AB3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844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657DD04F-7437-4EC3-8265-475A7FF3148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36966C8B-0972-4C9E-8330-F7467E8856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altLang="zh-CN">
                <a:sym typeface="Calibri" panose="020F0502020204030204" pitchFamily="34" charset="0"/>
              </a:rPr>
              <a:t>第二级</a:t>
            </a:r>
          </a:p>
          <a:p>
            <a:pPr lvl="2"/>
            <a:r>
              <a:rPr lang="zh-CN" altLang="zh-CN">
                <a:sym typeface="Calibri" panose="020F0502020204030204" pitchFamily="34" charset="0"/>
              </a:rPr>
              <a:t>第三级</a:t>
            </a:r>
          </a:p>
          <a:p>
            <a:pPr lvl="3"/>
            <a:r>
              <a:rPr lang="zh-CN" altLang="zh-CN">
                <a:sym typeface="Calibri" panose="020F0502020204030204" pitchFamily="34" charset="0"/>
              </a:rPr>
              <a:t>第四级</a:t>
            </a:r>
          </a:p>
          <a:p>
            <a:pPr lvl="4"/>
            <a:r>
              <a:rPr lang="zh-CN" altLang="zh-CN">
                <a:sym typeface="Calibri" panose="020F0502020204030204" pitchFamily="34" charset="0"/>
              </a:rPr>
              <a:t>第五级</a:t>
            </a:r>
          </a:p>
        </p:txBody>
      </p:sp>
      <p:sp>
        <p:nvSpPr>
          <p:cNvPr id="1028" name="日期占位符 3">
            <a:extLst>
              <a:ext uri="{FF2B5EF4-FFF2-40B4-BE49-F238E27FC236}">
                <a16:creationId xmlns:a16="http://schemas.microsoft.com/office/drawing/2014/main" id="{2AB34707-A351-4CF6-BA9D-4990B49169B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5D8B0509-53B3-4A36-AB79-291BF454F43A}" type="datetime1">
              <a:rPr lang="zh-CN" altLang="en-US"/>
              <a:pPr/>
              <a:t>2019/4/22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029" name="页脚占位符 4">
            <a:extLst>
              <a:ext uri="{FF2B5EF4-FFF2-40B4-BE49-F238E27FC236}">
                <a16:creationId xmlns:a16="http://schemas.microsoft.com/office/drawing/2014/main" id="{6C694016-AD52-453B-8D14-0BA6AD3E249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endParaRPr lang="zh-CN" altLang="zh-CN"/>
          </a:p>
        </p:txBody>
      </p:sp>
      <p:sp>
        <p:nvSpPr>
          <p:cNvPr id="1030" name="灯片编号占位符 5">
            <a:extLst>
              <a:ext uri="{FF2B5EF4-FFF2-40B4-BE49-F238E27FC236}">
                <a16:creationId xmlns:a16="http://schemas.microsoft.com/office/drawing/2014/main" id="{032F7016-5958-422D-B1D0-A24D7232369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7A13427E-CAE6-4988-8F39-28812B69850D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/>
  <p:txStyles>
    <p:titleStyle>
      <a:lvl1pPr marL="914400" indent="-914400"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nvidia.com/cuda-gpus#collapse4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www.microsoft.com/en-us/download/details.aspx?id=53587" TargetMode="External"/><Relationship Id="rId4" Type="http://schemas.openxmlformats.org/officeDocument/2006/relationships/hyperlink" Target="https://www.python.org/downloads/windows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nvidia.com/rdp/cudnn-archive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mirrors.aliyun.com/pypi/simple/tensorflow-gpu/" TargetMode="External"/><Relationship Id="rId5" Type="http://schemas.openxmlformats.org/officeDocument/2006/relationships/hyperlink" Target="https://www.tensorflow.org/install/gpu" TargetMode="External"/><Relationship Id="rId4" Type="http://schemas.openxmlformats.org/officeDocument/2006/relationships/hyperlink" Target="https://www.jb51.net/softs/590198.html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4CBD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直接连接符 2">
            <a:extLst>
              <a:ext uri="{FF2B5EF4-FFF2-40B4-BE49-F238E27FC236}">
                <a16:creationId xmlns:a16="http://schemas.microsoft.com/office/drawing/2014/main" id="{DC3406F6-F6FE-440E-B0C5-8DF01F8798F6}"/>
              </a:ext>
            </a:extLst>
          </p:cNvPr>
          <p:cNvSpPr>
            <a:spLocks noChangeShapeType="1"/>
          </p:cNvSpPr>
          <p:nvPr/>
        </p:nvSpPr>
        <p:spPr bwMode="auto">
          <a:xfrm>
            <a:off x="2985243" y="1702036"/>
            <a:ext cx="3386907" cy="1"/>
          </a:xfrm>
          <a:prstGeom prst="line">
            <a:avLst/>
          </a:prstGeom>
          <a:noFill/>
          <a:ln w="9525" cap="flat" cmpd="sng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8" name="直接连接符 5">
            <a:extLst>
              <a:ext uri="{FF2B5EF4-FFF2-40B4-BE49-F238E27FC236}">
                <a16:creationId xmlns:a16="http://schemas.microsoft.com/office/drawing/2014/main" id="{E0B3C24B-887A-43B4-B70A-309B960A788E}"/>
              </a:ext>
            </a:extLst>
          </p:cNvPr>
          <p:cNvSpPr>
            <a:spLocks noChangeShapeType="1"/>
          </p:cNvSpPr>
          <p:nvPr/>
        </p:nvSpPr>
        <p:spPr bwMode="auto">
          <a:xfrm>
            <a:off x="2986357" y="3070461"/>
            <a:ext cx="3385793" cy="1"/>
          </a:xfrm>
          <a:prstGeom prst="line">
            <a:avLst/>
          </a:prstGeom>
          <a:noFill/>
          <a:ln w="9525" cap="flat" cmpd="sng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0B66D83-E963-43CA-AE4A-14B6CC6E3BD7}"/>
              </a:ext>
            </a:extLst>
          </p:cNvPr>
          <p:cNvSpPr txBox="1"/>
          <p:nvPr/>
        </p:nvSpPr>
        <p:spPr>
          <a:xfrm>
            <a:off x="2807912" y="1832697"/>
            <a:ext cx="36274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Tensorflow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ADD29C0-4869-4102-9190-A070E9265604}"/>
              </a:ext>
            </a:extLst>
          </p:cNvPr>
          <p:cNvSpPr txBox="1"/>
          <p:nvPr/>
        </p:nvSpPr>
        <p:spPr>
          <a:xfrm>
            <a:off x="2807912" y="2663694"/>
            <a:ext cx="3627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介绍和使用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6300A0D-9BC3-49A6-94A7-8A3ED1703021}"/>
              </a:ext>
            </a:extLst>
          </p:cNvPr>
          <p:cNvSpPr txBox="1"/>
          <p:nvPr/>
        </p:nvSpPr>
        <p:spPr>
          <a:xfrm>
            <a:off x="8028288" y="4731930"/>
            <a:ext cx="9360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 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倪泳鑫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pattFill prst="pct10">
          <a:fgClr>
            <a:schemeClr val="bg1">
              <a:lumMod val="7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矩形 3">
            <a:extLst>
              <a:ext uri="{FF2B5EF4-FFF2-40B4-BE49-F238E27FC236}">
                <a16:creationId xmlns:a16="http://schemas.microsoft.com/office/drawing/2014/main" id="{60EBB227-A907-4DD4-AB6D-BE8B77E4A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76275"/>
          </a:xfrm>
          <a:prstGeom prst="rect">
            <a:avLst/>
          </a:prstGeom>
          <a:solidFill>
            <a:srgbClr val="4CBDF7"/>
          </a:solidFill>
          <a:ln w="25400" cap="flat" cmpd="sng">
            <a:solidFill>
              <a:srgbClr val="4CBDF7"/>
            </a:solidFill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1" name="等腰三角形 4">
            <a:extLst>
              <a:ext uri="{FF2B5EF4-FFF2-40B4-BE49-F238E27FC236}">
                <a16:creationId xmlns:a16="http://schemas.microsoft.com/office/drawing/2014/main" id="{CE8F2686-79A9-40BC-97E6-93D6032529F7}"/>
              </a:ext>
            </a:extLst>
          </p:cNvPr>
          <p:cNvSpPr>
            <a:spLocks noChangeArrowheads="1"/>
          </p:cNvSpPr>
          <p:nvPr/>
        </p:nvSpPr>
        <p:spPr bwMode="auto">
          <a:xfrm rot="10425936">
            <a:off x="392183" y="654168"/>
            <a:ext cx="431800" cy="373062"/>
          </a:xfrm>
          <a:prstGeom prst="triangle">
            <a:avLst>
              <a:gd name="adj" fmla="val 50000"/>
            </a:avLst>
          </a:prstGeom>
          <a:solidFill>
            <a:srgbClr val="4CBDF7"/>
          </a:solidFill>
          <a:ln w="25400" cap="flat" cmpd="sng">
            <a:solidFill>
              <a:srgbClr val="4CBDF7"/>
            </a:solidFill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7179" name="图片 19">
            <a:extLst>
              <a:ext uri="{FF2B5EF4-FFF2-40B4-BE49-F238E27FC236}">
                <a16:creationId xmlns:a16="http://schemas.microsoft.com/office/drawing/2014/main" id="{E30E7E44-B025-4389-AD05-759437A26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324" y="98833"/>
            <a:ext cx="488258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C9A8974E-42D3-4A3F-8D04-62E73D8B69BE}"/>
              </a:ext>
            </a:extLst>
          </p:cNvPr>
          <p:cNvSpPr txBox="1"/>
          <p:nvPr/>
        </p:nvSpPr>
        <p:spPr>
          <a:xfrm>
            <a:off x="195418" y="108605"/>
            <a:ext cx="12803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Part 2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C323AB0-3A9C-4D96-97DC-704D97BAC137}"/>
              </a:ext>
            </a:extLst>
          </p:cNvPr>
          <p:cNvSpPr txBox="1"/>
          <p:nvPr/>
        </p:nvSpPr>
        <p:spPr>
          <a:xfrm>
            <a:off x="1475742" y="144523"/>
            <a:ext cx="3816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Tensorflow</a:t>
            </a:r>
            <a:r>
              <a:rPr lang="zh-CN" altLang="en-US" sz="24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特点与优势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1E06502-61A8-447B-BA0E-84FCFEAEDFB7}"/>
              </a:ext>
            </a:extLst>
          </p:cNvPr>
          <p:cNvSpPr txBox="1"/>
          <p:nvPr/>
        </p:nvSpPr>
        <p:spPr>
          <a:xfrm>
            <a:off x="373203" y="1049573"/>
            <a:ext cx="17505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特点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F2CC2A2-2637-4B52-A6EC-5E2C09AFD671}"/>
              </a:ext>
            </a:extLst>
          </p:cNvPr>
          <p:cNvSpPr txBox="1"/>
          <p:nvPr/>
        </p:nvSpPr>
        <p:spPr>
          <a:xfrm>
            <a:off x="373203" y="1902618"/>
            <a:ext cx="78486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/>
              <a:t>灵活</a:t>
            </a:r>
            <a:r>
              <a:rPr lang="en-US" altLang="zh-CN" sz="1600" b="1" dirty="0"/>
              <a:t>Deep Flexibility</a:t>
            </a:r>
            <a:r>
              <a:rPr lang="zh-CN" altLang="en-US" sz="1600" b="1" dirty="0"/>
              <a:t>：</a:t>
            </a:r>
            <a:r>
              <a:rPr lang="zh-CN" altLang="en-US" sz="1600" dirty="0"/>
              <a:t>它不仅可以用来做神经网络算法研究，也可以用来做普通的机器学习算法，甚至是只要能把计算表示成数据流图，都可以用</a:t>
            </a:r>
            <a:r>
              <a:rPr lang="en-US" altLang="zh-CN" sz="1600" dirty="0"/>
              <a:t>Tensorflow</a:t>
            </a:r>
            <a:r>
              <a:rPr lang="zh-CN" altLang="en-US" sz="1600" dirty="0"/>
              <a:t>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E6AEAA8-9C20-4ACF-967D-AEECE7D62AA0}"/>
              </a:ext>
            </a:extLst>
          </p:cNvPr>
          <p:cNvSpPr txBox="1"/>
          <p:nvPr/>
        </p:nvSpPr>
        <p:spPr>
          <a:xfrm>
            <a:off x="373203" y="2779042"/>
            <a:ext cx="78486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/>
              <a:t>便携</a:t>
            </a:r>
            <a:r>
              <a:rPr lang="en-US" altLang="zh-CN" sz="1600" b="1" dirty="0"/>
              <a:t>True Portability</a:t>
            </a:r>
            <a:r>
              <a:rPr lang="zh-CN" altLang="en-US" sz="1600" b="1" dirty="0"/>
              <a:t>：</a:t>
            </a:r>
            <a:r>
              <a:rPr lang="zh-CN" altLang="en-US" sz="1600" dirty="0"/>
              <a:t>这个工具可以部署在个人</a:t>
            </a:r>
            <a:r>
              <a:rPr lang="en-US" altLang="zh-CN" sz="1600" dirty="0"/>
              <a:t>PC</a:t>
            </a:r>
            <a:r>
              <a:rPr lang="zh-CN" altLang="en-US" sz="1600" dirty="0"/>
              <a:t>上，单</a:t>
            </a:r>
            <a:r>
              <a:rPr lang="en-US" altLang="zh-CN" sz="1600" dirty="0"/>
              <a:t>CPU</a:t>
            </a:r>
            <a:r>
              <a:rPr lang="zh-CN" altLang="en-US" sz="1600" dirty="0"/>
              <a:t>，多</a:t>
            </a:r>
            <a:r>
              <a:rPr lang="en-US" altLang="zh-CN" sz="1600" dirty="0"/>
              <a:t>CPU</a:t>
            </a:r>
            <a:r>
              <a:rPr lang="zh-CN" altLang="en-US" sz="1600" dirty="0"/>
              <a:t>，单</a:t>
            </a:r>
            <a:r>
              <a:rPr lang="en-US" altLang="zh-CN" sz="1600" dirty="0"/>
              <a:t>GPU</a:t>
            </a:r>
            <a:r>
              <a:rPr lang="zh-CN" altLang="en-US" sz="1600" dirty="0"/>
              <a:t>，多</a:t>
            </a:r>
            <a:r>
              <a:rPr lang="en-US" altLang="zh-CN" sz="1600" dirty="0"/>
              <a:t>GPU</a:t>
            </a:r>
            <a:r>
              <a:rPr lang="zh-CN" altLang="en-US" sz="1600" dirty="0"/>
              <a:t>，单机多</a:t>
            </a:r>
            <a:r>
              <a:rPr lang="en-US" altLang="zh-CN" sz="1600" dirty="0"/>
              <a:t>GPU</a:t>
            </a:r>
            <a:r>
              <a:rPr lang="zh-CN" altLang="en-US" sz="1600" dirty="0"/>
              <a:t>，多机多</a:t>
            </a:r>
            <a:r>
              <a:rPr lang="en-US" altLang="zh-CN" sz="1600" dirty="0"/>
              <a:t>CPU</a:t>
            </a:r>
            <a:r>
              <a:rPr lang="zh-CN" altLang="en-US" sz="1600" dirty="0"/>
              <a:t>，多机多</a:t>
            </a:r>
            <a:r>
              <a:rPr lang="en-US" altLang="zh-CN" sz="1600" dirty="0"/>
              <a:t>GPU</a:t>
            </a:r>
            <a:r>
              <a:rPr lang="zh-CN" altLang="en-US" sz="1600" dirty="0"/>
              <a:t>，</a:t>
            </a:r>
            <a:r>
              <a:rPr lang="en-US" altLang="zh-CN" sz="1600" dirty="0"/>
              <a:t>Android</a:t>
            </a:r>
            <a:r>
              <a:rPr lang="zh-CN" altLang="en-US" sz="1600" dirty="0"/>
              <a:t>手机上等，几乎涵盖各种场景的计算设备。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1502C3A-1051-4139-865A-5673ED50F49F}"/>
              </a:ext>
            </a:extLst>
          </p:cNvPr>
          <p:cNvSpPr txBox="1"/>
          <p:nvPr/>
        </p:nvSpPr>
        <p:spPr>
          <a:xfrm>
            <a:off x="373203" y="3896965"/>
            <a:ext cx="78486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/>
              <a:t>研究和产品的桥梁：</a:t>
            </a:r>
            <a:r>
              <a:rPr lang="zh-CN" altLang="en-US" sz="1600" dirty="0"/>
              <a:t>在谷歌，研究科学家可以用</a:t>
            </a:r>
            <a:r>
              <a:rPr lang="en-US" altLang="zh-CN" sz="1600" dirty="0"/>
              <a:t>Tensorflow</a:t>
            </a:r>
            <a:r>
              <a:rPr lang="zh-CN" altLang="en-US" sz="1600" dirty="0"/>
              <a:t>研究新的算法，产品团队可以用它来训练实际的产品模型，更重要的是这样就更容易把研究成果转化到实际的产品。另外</a:t>
            </a:r>
            <a:r>
              <a:rPr lang="en-US" altLang="zh-CN" sz="1600" dirty="0"/>
              <a:t>Google</a:t>
            </a:r>
            <a:r>
              <a:rPr lang="zh-CN" altLang="en-US" sz="1600" dirty="0"/>
              <a:t>在白皮书上说道，几乎所有的产品都用到了</a:t>
            </a:r>
            <a:r>
              <a:rPr lang="en-US" altLang="zh-CN" sz="1600" dirty="0"/>
              <a:t>Tensorflow</a:t>
            </a:r>
            <a:r>
              <a:rPr lang="zh-CN" altLang="en-US" sz="1600" dirty="0"/>
              <a:t>，如搜索排序，语音识别，谷歌相册，自然语言处理等。</a:t>
            </a:r>
          </a:p>
        </p:txBody>
      </p:sp>
    </p:spTree>
    <p:extLst>
      <p:ext uri="{BB962C8B-B14F-4D97-AF65-F5344CB8AC3E}">
        <p14:creationId xmlns:p14="http://schemas.microsoft.com/office/powerpoint/2010/main" val="2835802662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矩形 3">
            <a:extLst>
              <a:ext uri="{FF2B5EF4-FFF2-40B4-BE49-F238E27FC236}">
                <a16:creationId xmlns:a16="http://schemas.microsoft.com/office/drawing/2014/main" id="{60EBB227-A907-4DD4-AB6D-BE8B77E4A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76275"/>
          </a:xfrm>
          <a:prstGeom prst="rect">
            <a:avLst/>
          </a:prstGeom>
          <a:solidFill>
            <a:srgbClr val="4CBDF7"/>
          </a:solidFill>
          <a:ln w="25400" cap="flat" cmpd="sng">
            <a:solidFill>
              <a:srgbClr val="4CBDF7"/>
            </a:solidFill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1" name="等腰三角形 4">
            <a:extLst>
              <a:ext uri="{FF2B5EF4-FFF2-40B4-BE49-F238E27FC236}">
                <a16:creationId xmlns:a16="http://schemas.microsoft.com/office/drawing/2014/main" id="{CE8F2686-79A9-40BC-97E6-93D6032529F7}"/>
              </a:ext>
            </a:extLst>
          </p:cNvPr>
          <p:cNvSpPr>
            <a:spLocks noChangeArrowheads="1"/>
          </p:cNvSpPr>
          <p:nvPr/>
        </p:nvSpPr>
        <p:spPr bwMode="auto">
          <a:xfrm rot="10425936">
            <a:off x="392183" y="654168"/>
            <a:ext cx="431800" cy="373062"/>
          </a:xfrm>
          <a:prstGeom prst="triangle">
            <a:avLst>
              <a:gd name="adj" fmla="val 50000"/>
            </a:avLst>
          </a:prstGeom>
          <a:solidFill>
            <a:srgbClr val="4CBDF7"/>
          </a:solidFill>
          <a:ln w="25400" cap="flat" cmpd="sng">
            <a:solidFill>
              <a:srgbClr val="4CBDF7"/>
            </a:solidFill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7179" name="图片 19">
            <a:extLst>
              <a:ext uri="{FF2B5EF4-FFF2-40B4-BE49-F238E27FC236}">
                <a16:creationId xmlns:a16="http://schemas.microsoft.com/office/drawing/2014/main" id="{E30E7E44-B025-4389-AD05-759437A26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324" y="98833"/>
            <a:ext cx="488258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C9A8974E-42D3-4A3F-8D04-62E73D8B69BE}"/>
              </a:ext>
            </a:extLst>
          </p:cNvPr>
          <p:cNvSpPr txBox="1"/>
          <p:nvPr/>
        </p:nvSpPr>
        <p:spPr>
          <a:xfrm>
            <a:off x="195418" y="108605"/>
            <a:ext cx="12803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Part 2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C323AB0-3A9C-4D96-97DC-704D97BAC137}"/>
              </a:ext>
            </a:extLst>
          </p:cNvPr>
          <p:cNvSpPr txBox="1"/>
          <p:nvPr/>
        </p:nvSpPr>
        <p:spPr>
          <a:xfrm>
            <a:off x="1475742" y="144523"/>
            <a:ext cx="3816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Tensorflow</a:t>
            </a:r>
            <a:r>
              <a:rPr lang="zh-CN" altLang="en-US" sz="24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特点与优势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1E06502-61A8-447B-BA0E-84FCFEAEDFB7}"/>
              </a:ext>
            </a:extLst>
          </p:cNvPr>
          <p:cNvSpPr txBox="1"/>
          <p:nvPr/>
        </p:nvSpPr>
        <p:spPr>
          <a:xfrm>
            <a:off x="373203" y="1049573"/>
            <a:ext cx="17505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特点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F2CC2A2-2637-4B52-A6EC-5E2C09AFD671}"/>
              </a:ext>
            </a:extLst>
          </p:cNvPr>
          <p:cNvSpPr txBox="1"/>
          <p:nvPr/>
        </p:nvSpPr>
        <p:spPr>
          <a:xfrm>
            <a:off x="373203" y="1946091"/>
            <a:ext cx="78486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/>
              <a:t>自动做微分计算：</a:t>
            </a:r>
            <a:r>
              <a:rPr lang="zh-CN" altLang="en-US" sz="1600" dirty="0"/>
              <a:t>机器学习算法中用到的梯度都可以用</a:t>
            </a:r>
            <a:r>
              <a:rPr lang="en-US" altLang="zh-CN" sz="1600" dirty="0"/>
              <a:t>Tensorflow</a:t>
            </a:r>
            <a:r>
              <a:rPr lang="zh-CN" altLang="en-US" sz="1600" dirty="0"/>
              <a:t>来计算，它能自动帮你求出梯度，只要定义好目标函数，增加数据即可。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E6AEAA8-9C20-4ACF-967D-AEECE7D62AA0}"/>
              </a:ext>
            </a:extLst>
          </p:cNvPr>
          <p:cNvSpPr txBox="1"/>
          <p:nvPr/>
        </p:nvSpPr>
        <p:spPr>
          <a:xfrm>
            <a:off x="373203" y="2827435"/>
            <a:ext cx="78486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/>
              <a:t>最大化性能：</a:t>
            </a:r>
            <a:r>
              <a:rPr lang="zh-CN" altLang="en-US" sz="1600" dirty="0"/>
              <a:t>通过对线程，队列和异步计算的支持（</a:t>
            </a:r>
            <a:r>
              <a:rPr lang="en-US" altLang="zh-CN" sz="1600" dirty="0"/>
              <a:t>first-class support</a:t>
            </a:r>
            <a:r>
              <a:rPr lang="zh-CN" altLang="en-US" sz="1600" dirty="0"/>
              <a:t>），</a:t>
            </a:r>
            <a:r>
              <a:rPr lang="en-US" altLang="zh-CN" sz="1600" dirty="0"/>
              <a:t>Tensorflow</a:t>
            </a:r>
            <a:r>
              <a:rPr lang="zh-CN" altLang="en-US" sz="1600" dirty="0"/>
              <a:t>可以运行在各种硬件上，同时根据计算的需要，合理将运算分配道相应的设备，比如卷积就分配到</a:t>
            </a:r>
            <a:r>
              <a:rPr lang="en-US" altLang="zh-CN" sz="1600" dirty="0"/>
              <a:t>GPU</a:t>
            </a:r>
            <a:r>
              <a:rPr lang="zh-CN" altLang="en-US" sz="1600" dirty="0"/>
              <a:t>上。</a:t>
            </a:r>
          </a:p>
        </p:txBody>
      </p:sp>
    </p:spTree>
    <p:extLst>
      <p:ext uri="{BB962C8B-B14F-4D97-AF65-F5344CB8AC3E}">
        <p14:creationId xmlns:p14="http://schemas.microsoft.com/office/powerpoint/2010/main" val="3861303724"/>
      </p:ext>
    </p:extLst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矩形 3">
            <a:extLst>
              <a:ext uri="{FF2B5EF4-FFF2-40B4-BE49-F238E27FC236}">
                <a16:creationId xmlns:a16="http://schemas.microsoft.com/office/drawing/2014/main" id="{60EBB227-A907-4DD4-AB6D-BE8B77E4A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76275"/>
          </a:xfrm>
          <a:prstGeom prst="rect">
            <a:avLst/>
          </a:prstGeom>
          <a:solidFill>
            <a:srgbClr val="4CBDF7"/>
          </a:solidFill>
          <a:ln w="25400" cap="flat" cmpd="sng">
            <a:solidFill>
              <a:srgbClr val="4CBDF7"/>
            </a:solidFill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1" name="等腰三角形 4">
            <a:extLst>
              <a:ext uri="{FF2B5EF4-FFF2-40B4-BE49-F238E27FC236}">
                <a16:creationId xmlns:a16="http://schemas.microsoft.com/office/drawing/2014/main" id="{CE8F2686-79A9-40BC-97E6-93D6032529F7}"/>
              </a:ext>
            </a:extLst>
          </p:cNvPr>
          <p:cNvSpPr>
            <a:spLocks noChangeArrowheads="1"/>
          </p:cNvSpPr>
          <p:nvPr/>
        </p:nvSpPr>
        <p:spPr bwMode="auto">
          <a:xfrm rot="10425936">
            <a:off x="392183" y="654168"/>
            <a:ext cx="431800" cy="373062"/>
          </a:xfrm>
          <a:prstGeom prst="triangle">
            <a:avLst>
              <a:gd name="adj" fmla="val 50000"/>
            </a:avLst>
          </a:prstGeom>
          <a:solidFill>
            <a:srgbClr val="4CBDF7"/>
          </a:solidFill>
          <a:ln w="25400" cap="flat" cmpd="sng">
            <a:solidFill>
              <a:srgbClr val="4CBDF7"/>
            </a:solidFill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7179" name="图片 19">
            <a:extLst>
              <a:ext uri="{FF2B5EF4-FFF2-40B4-BE49-F238E27FC236}">
                <a16:creationId xmlns:a16="http://schemas.microsoft.com/office/drawing/2014/main" id="{E30E7E44-B025-4389-AD05-759437A26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324" y="98833"/>
            <a:ext cx="488258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C9A8974E-42D3-4A3F-8D04-62E73D8B69BE}"/>
              </a:ext>
            </a:extLst>
          </p:cNvPr>
          <p:cNvSpPr txBox="1"/>
          <p:nvPr/>
        </p:nvSpPr>
        <p:spPr>
          <a:xfrm>
            <a:off x="195418" y="108605"/>
            <a:ext cx="12803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Part 2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C323AB0-3A9C-4D96-97DC-704D97BAC137}"/>
              </a:ext>
            </a:extLst>
          </p:cNvPr>
          <p:cNvSpPr txBox="1"/>
          <p:nvPr/>
        </p:nvSpPr>
        <p:spPr>
          <a:xfrm>
            <a:off x="1475742" y="144523"/>
            <a:ext cx="3816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Tensorflow</a:t>
            </a:r>
            <a:r>
              <a:rPr lang="zh-CN" altLang="en-US" sz="24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特点与优势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1E06502-61A8-447B-BA0E-84FCFEAEDFB7}"/>
              </a:ext>
            </a:extLst>
          </p:cNvPr>
          <p:cNvSpPr txBox="1"/>
          <p:nvPr/>
        </p:nvSpPr>
        <p:spPr>
          <a:xfrm>
            <a:off x="373203" y="1049573"/>
            <a:ext cx="17505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优势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F2CC2A2-2637-4B52-A6EC-5E2C09AFD671}"/>
              </a:ext>
            </a:extLst>
          </p:cNvPr>
          <p:cNvSpPr txBox="1"/>
          <p:nvPr/>
        </p:nvSpPr>
        <p:spPr>
          <a:xfrm>
            <a:off x="373203" y="1946091"/>
            <a:ext cx="78486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/>
              <a:t>机器学习框架对比：</a:t>
            </a:r>
            <a:r>
              <a:rPr lang="en-US" altLang="zh-CN" sz="1600" dirty="0"/>
              <a:t>Chainer</a:t>
            </a:r>
            <a:r>
              <a:rPr lang="zh-CN" altLang="en-US" sz="1600" dirty="0"/>
              <a:t> </a:t>
            </a:r>
            <a:r>
              <a:rPr lang="en-US" altLang="zh-CN" sz="1600" dirty="0"/>
              <a:t>and PyTorch</a:t>
            </a:r>
            <a:r>
              <a:rPr lang="zh-CN" altLang="en-US" sz="1600" dirty="0"/>
              <a:t>：</a:t>
            </a:r>
            <a:r>
              <a:rPr lang="en-US" altLang="zh-CN" sz="1600" dirty="0"/>
              <a:t>flexible but less scalable</a:t>
            </a:r>
            <a:r>
              <a:rPr lang="zh-CN" altLang="en-US" sz="1600" dirty="0"/>
              <a:t>；</a:t>
            </a:r>
            <a:r>
              <a:rPr lang="en-US" altLang="zh-CN" sz="1600" dirty="0"/>
              <a:t>Caffe and MXNet</a:t>
            </a:r>
            <a:r>
              <a:rPr lang="zh-CN" altLang="en-US" sz="1600" dirty="0"/>
              <a:t>：</a:t>
            </a:r>
            <a:r>
              <a:rPr lang="en-US" altLang="zh-CN" sz="1600" dirty="0"/>
              <a:t>scalable but less flexible</a:t>
            </a:r>
            <a:r>
              <a:rPr lang="zh-CN" altLang="en-US" sz="1600" dirty="0"/>
              <a:t>；</a:t>
            </a:r>
            <a:r>
              <a:rPr lang="en-US" altLang="zh-CN" sz="1600" dirty="0"/>
              <a:t>TensorFlow</a:t>
            </a:r>
            <a:r>
              <a:rPr lang="zh-CN" altLang="en-US" sz="1600" dirty="0"/>
              <a:t>：</a:t>
            </a:r>
            <a:r>
              <a:rPr lang="en-US" altLang="zh-CN" sz="1600" dirty="0"/>
              <a:t>flexible and scalable</a:t>
            </a:r>
            <a:r>
              <a:rPr lang="zh-CN" altLang="en-US" sz="1600" dirty="0"/>
              <a:t>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E6AEAA8-9C20-4ACF-967D-AEECE7D62AA0}"/>
              </a:ext>
            </a:extLst>
          </p:cNvPr>
          <p:cNvSpPr txBox="1"/>
          <p:nvPr/>
        </p:nvSpPr>
        <p:spPr>
          <a:xfrm>
            <a:off x="373203" y="2827435"/>
            <a:ext cx="78486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/>
              <a:t>用户支持：</a:t>
            </a:r>
            <a:r>
              <a:rPr lang="zh-CN" altLang="en-US" sz="1600" dirty="0"/>
              <a:t>截至</a:t>
            </a:r>
            <a:r>
              <a:rPr lang="en-US" altLang="zh-CN" sz="1600" dirty="0"/>
              <a:t>2018</a:t>
            </a:r>
            <a:r>
              <a:rPr lang="zh-CN" altLang="en-US" sz="1600" dirty="0"/>
              <a:t>年</a:t>
            </a:r>
            <a:r>
              <a:rPr lang="en-US" altLang="zh-CN" sz="1600" dirty="0"/>
              <a:t>1</a:t>
            </a:r>
            <a:r>
              <a:rPr lang="zh-CN" altLang="en-US" sz="1600" dirty="0"/>
              <a:t>月</a:t>
            </a:r>
            <a:r>
              <a:rPr lang="en-US" altLang="zh-CN" sz="1600" dirty="0"/>
              <a:t>11</a:t>
            </a:r>
            <a:r>
              <a:rPr lang="zh-CN" altLang="en-US" sz="1600" dirty="0"/>
              <a:t>日，根据</a:t>
            </a:r>
            <a:r>
              <a:rPr lang="en-US" altLang="zh-CN" sz="1600" dirty="0"/>
              <a:t>Github</a:t>
            </a:r>
            <a:r>
              <a:rPr lang="zh-CN" altLang="en-US" sz="1600" dirty="0"/>
              <a:t>上的星和相关存储库数量，</a:t>
            </a:r>
            <a:r>
              <a:rPr lang="en-US" altLang="zh-CN" sz="1600" dirty="0"/>
              <a:t>TensorFlow</a:t>
            </a:r>
            <a:r>
              <a:rPr lang="zh-CN" altLang="en-US" sz="1600" dirty="0"/>
              <a:t>是迄今为止最受欢迎的机器学习库，拥有超过</a:t>
            </a:r>
            <a:r>
              <a:rPr lang="en-US" altLang="zh-CN" sz="1600" dirty="0"/>
              <a:t>85.4K</a:t>
            </a:r>
            <a:r>
              <a:rPr lang="zh-CN" altLang="en-US" sz="1600" dirty="0"/>
              <a:t>星和</a:t>
            </a:r>
            <a:r>
              <a:rPr lang="en-US" altLang="zh-CN" sz="1600" dirty="0"/>
              <a:t>25.3K</a:t>
            </a:r>
            <a:r>
              <a:rPr lang="zh-CN" altLang="en-US" sz="1600" dirty="0"/>
              <a:t>相关存储库，是</a:t>
            </a:r>
            <a:r>
              <a:rPr lang="en-US" altLang="zh-CN" sz="1600" dirty="0"/>
              <a:t>Caffe</a:t>
            </a:r>
            <a:r>
              <a:rPr lang="zh-CN" altLang="en-US" sz="1600" dirty="0"/>
              <a:t>、</a:t>
            </a:r>
            <a:r>
              <a:rPr lang="en-US" altLang="zh-CN" sz="1600" dirty="0"/>
              <a:t>PyTorch</a:t>
            </a:r>
            <a:r>
              <a:rPr lang="zh-CN" altLang="en-US" sz="1600" dirty="0"/>
              <a:t>、</a:t>
            </a:r>
            <a:r>
              <a:rPr lang="en-US" altLang="zh-CN" sz="1600" dirty="0"/>
              <a:t>Torch</a:t>
            </a:r>
            <a:r>
              <a:rPr lang="zh-CN" altLang="en-US" sz="1600" dirty="0"/>
              <a:t>和</a:t>
            </a:r>
            <a:r>
              <a:rPr lang="en-US" altLang="zh-CN" sz="1600" dirty="0"/>
              <a:t>Theano</a:t>
            </a:r>
            <a:r>
              <a:rPr lang="zh-CN" altLang="en-US" sz="1600" dirty="0"/>
              <a:t>的星和相关存储库总数的两倍。</a:t>
            </a:r>
          </a:p>
        </p:txBody>
      </p:sp>
    </p:spTree>
    <p:extLst>
      <p:ext uri="{BB962C8B-B14F-4D97-AF65-F5344CB8AC3E}">
        <p14:creationId xmlns:p14="http://schemas.microsoft.com/office/powerpoint/2010/main" val="56031515"/>
      </p:ext>
    </p:extLst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矩形 2">
            <a:extLst>
              <a:ext uri="{FF2B5EF4-FFF2-40B4-BE49-F238E27FC236}">
                <a16:creationId xmlns:a16="http://schemas.microsoft.com/office/drawing/2014/main" id="{88376DE8-603C-48BF-AF82-E136338261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675" y="1612900"/>
            <a:ext cx="6156325" cy="1008063"/>
          </a:xfrm>
          <a:prstGeom prst="rect">
            <a:avLst/>
          </a:prstGeom>
          <a:solidFill>
            <a:srgbClr val="4CBDF7"/>
          </a:solidFill>
          <a:ln w="25400" cap="flat" cmpd="sng">
            <a:solidFill>
              <a:srgbClr val="4CBDF7"/>
            </a:solidFill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64EDF8D2-4D57-4DEC-942E-FC7614F4466A}"/>
              </a:ext>
            </a:extLst>
          </p:cNvPr>
          <p:cNvGrpSpPr/>
          <p:nvPr/>
        </p:nvGrpSpPr>
        <p:grpSpPr>
          <a:xfrm>
            <a:off x="0" y="1612900"/>
            <a:ext cx="1619250" cy="1008063"/>
            <a:chOff x="0" y="1612900"/>
            <a:chExt cx="1619250" cy="1008063"/>
          </a:xfrm>
        </p:grpSpPr>
        <p:sp>
          <p:nvSpPr>
            <p:cNvPr id="4098" name="矩形 1">
              <a:extLst>
                <a:ext uri="{FF2B5EF4-FFF2-40B4-BE49-F238E27FC236}">
                  <a16:creationId xmlns:a16="http://schemas.microsoft.com/office/drawing/2014/main" id="{83C68237-D896-4DC1-A350-06CDE4B037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612900"/>
              <a:ext cx="1619250" cy="1008063"/>
            </a:xfrm>
            <a:prstGeom prst="rect">
              <a:avLst/>
            </a:prstGeom>
            <a:solidFill>
              <a:srgbClr val="4CBDF7"/>
            </a:solidFill>
            <a:ln w="25400" cap="flat" cmpd="sng">
              <a:solidFill>
                <a:srgbClr val="4CBDF7"/>
              </a:solidFill>
              <a:bevel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pic>
          <p:nvPicPr>
            <p:cNvPr id="4100" name="图片 8">
              <a:extLst>
                <a:ext uri="{FF2B5EF4-FFF2-40B4-BE49-F238E27FC236}">
                  <a16:creationId xmlns:a16="http://schemas.microsoft.com/office/drawing/2014/main" id="{BCE1DCC0-FE20-4472-89D7-06EB662E3D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475" y="1677988"/>
              <a:ext cx="876300" cy="876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2EBF538D-0503-4E4B-9BDC-EB64BCE4DA81}"/>
              </a:ext>
            </a:extLst>
          </p:cNvPr>
          <p:cNvSpPr txBox="1"/>
          <p:nvPr/>
        </p:nvSpPr>
        <p:spPr>
          <a:xfrm>
            <a:off x="3203886" y="1731417"/>
            <a:ext cx="19363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Part 3</a:t>
            </a:r>
            <a:endParaRPr lang="zh-CN" altLang="en-US" sz="4400" b="1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79ECB31-7623-4173-8F76-DC4D6085956C}"/>
              </a:ext>
            </a:extLst>
          </p:cNvPr>
          <p:cNvSpPr txBox="1"/>
          <p:nvPr/>
        </p:nvSpPr>
        <p:spPr>
          <a:xfrm>
            <a:off x="5140249" y="1842963"/>
            <a:ext cx="38961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Tensorflow</a:t>
            </a:r>
            <a:r>
              <a:rPr lang="zh-CN" altLang="en-US" sz="32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安装</a:t>
            </a:r>
          </a:p>
        </p:txBody>
      </p:sp>
    </p:spTree>
    <p:extLst>
      <p:ext uri="{BB962C8B-B14F-4D97-AF65-F5344CB8AC3E}">
        <p14:creationId xmlns:p14="http://schemas.microsoft.com/office/powerpoint/2010/main" val="1631290549"/>
      </p:ext>
    </p:extLst>
  </p:cSld>
  <p:clrMapOvr>
    <a:masterClrMapping/>
  </p:clrMapOvr>
  <p:transition spd="slow">
    <p:pull dir="l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pattFill prst="pct10">
          <a:fgClr>
            <a:schemeClr val="bg1">
              <a:lumMod val="7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矩形 3">
            <a:extLst>
              <a:ext uri="{FF2B5EF4-FFF2-40B4-BE49-F238E27FC236}">
                <a16:creationId xmlns:a16="http://schemas.microsoft.com/office/drawing/2014/main" id="{60EBB227-A907-4DD4-AB6D-BE8B77E4A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76275"/>
          </a:xfrm>
          <a:prstGeom prst="rect">
            <a:avLst/>
          </a:prstGeom>
          <a:solidFill>
            <a:srgbClr val="4CBDF7"/>
          </a:solidFill>
          <a:ln w="25400" cap="flat" cmpd="sng">
            <a:solidFill>
              <a:srgbClr val="4CBDF7"/>
            </a:solidFill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1" name="等腰三角形 4">
            <a:extLst>
              <a:ext uri="{FF2B5EF4-FFF2-40B4-BE49-F238E27FC236}">
                <a16:creationId xmlns:a16="http://schemas.microsoft.com/office/drawing/2014/main" id="{CE8F2686-79A9-40BC-97E6-93D6032529F7}"/>
              </a:ext>
            </a:extLst>
          </p:cNvPr>
          <p:cNvSpPr>
            <a:spLocks noChangeArrowheads="1"/>
          </p:cNvSpPr>
          <p:nvPr/>
        </p:nvSpPr>
        <p:spPr bwMode="auto">
          <a:xfrm rot="10425936">
            <a:off x="392183" y="654168"/>
            <a:ext cx="431800" cy="373062"/>
          </a:xfrm>
          <a:prstGeom prst="triangle">
            <a:avLst>
              <a:gd name="adj" fmla="val 50000"/>
            </a:avLst>
          </a:prstGeom>
          <a:solidFill>
            <a:srgbClr val="4CBDF7"/>
          </a:solidFill>
          <a:ln w="25400" cap="flat" cmpd="sng">
            <a:solidFill>
              <a:srgbClr val="4CBDF7"/>
            </a:solidFill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7179" name="图片 19">
            <a:extLst>
              <a:ext uri="{FF2B5EF4-FFF2-40B4-BE49-F238E27FC236}">
                <a16:creationId xmlns:a16="http://schemas.microsoft.com/office/drawing/2014/main" id="{E30E7E44-B025-4389-AD05-759437A26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324" y="98833"/>
            <a:ext cx="488258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C9A8974E-42D3-4A3F-8D04-62E73D8B69BE}"/>
              </a:ext>
            </a:extLst>
          </p:cNvPr>
          <p:cNvSpPr txBox="1"/>
          <p:nvPr/>
        </p:nvSpPr>
        <p:spPr>
          <a:xfrm>
            <a:off x="195418" y="108605"/>
            <a:ext cx="12803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Part 3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C323AB0-3A9C-4D96-97DC-704D97BAC137}"/>
              </a:ext>
            </a:extLst>
          </p:cNvPr>
          <p:cNvSpPr txBox="1"/>
          <p:nvPr/>
        </p:nvSpPr>
        <p:spPr>
          <a:xfrm>
            <a:off x="1475742" y="144523"/>
            <a:ext cx="3816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Tensorflow</a:t>
            </a:r>
            <a:r>
              <a:rPr lang="zh-CN" altLang="en-US" sz="24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安装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1E06502-61A8-447B-BA0E-84FCFEAEDFB7}"/>
              </a:ext>
            </a:extLst>
          </p:cNvPr>
          <p:cNvSpPr txBox="1"/>
          <p:nvPr/>
        </p:nvSpPr>
        <p:spPr>
          <a:xfrm>
            <a:off x="373203" y="1049573"/>
            <a:ext cx="4270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版本安装要求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26EBA3D-395C-4C35-9B40-51B4403C7B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169" y="1945835"/>
            <a:ext cx="6408534" cy="2983758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03F2D08C-3D99-45E7-952C-43334FE85881}"/>
              </a:ext>
            </a:extLst>
          </p:cNvPr>
          <p:cNvSpPr txBox="1"/>
          <p:nvPr/>
        </p:nvSpPr>
        <p:spPr>
          <a:xfrm>
            <a:off x="7164216" y="1910030"/>
            <a:ext cx="17281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对于</a:t>
            </a:r>
            <a:r>
              <a:rPr lang="en-US" altLang="zh-CN" sz="1600" dirty="0"/>
              <a:t>CPU</a:t>
            </a:r>
            <a:r>
              <a:rPr lang="zh-CN" altLang="en-US" sz="1600" dirty="0"/>
              <a:t>版本，直接使用</a:t>
            </a:r>
            <a:r>
              <a:rPr lang="en-US" altLang="zh-CN" sz="1600" dirty="0"/>
              <a:t>python</a:t>
            </a:r>
            <a:r>
              <a:rPr lang="zh-CN" altLang="en-US" sz="1600" dirty="0"/>
              <a:t>的</a:t>
            </a:r>
            <a:r>
              <a:rPr lang="en-US" altLang="zh-CN" sz="1600" dirty="0"/>
              <a:t>pip</a:t>
            </a:r>
            <a:r>
              <a:rPr lang="zh-CN" altLang="en-US" sz="1600" dirty="0"/>
              <a:t>安装，</a:t>
            </a:r>
            <a:r>
              <a:rPr lang="en-US" altLang="zh-CN" sz="1600" dirty="0"/>
              <a:t>cmd</a:t>
            </a:r>
            <a:r>
              <a:rPr lang="zh-CN" altLang="en-US" sz="1600" dirty="0"/>
              <a:t>输入“</a:t>
            </a:r>
            <a:r>
              <a:rPr lang="en-US" altLang="zh-CN" sz="1600" dirty="0"/>
              <a:t>pip install tensorflow</a:t>
            </a:r>
            <a:r>
              <a:rPr lang="zh-CN" altLang="en-US" sz="1600" dirty="0"/>
              <a:t>”。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B2E163D-11AC-431E-A204-3D9DAEACC5A7}"/>
              </a:ext>
            </a:extLst>
          </p:cNvPr>
          <p:cNvSpPr txBox="1"/>
          <p:nvPr/>
        </p:nvSpPr>
        <p:spPr>
          <a:xfrm>
            <a:off x="7164216" y="3651840"/>
            <a:ext cx="17281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GPU</a:t>
            </a:r>
            <a:r>
              <a:rPr lang="zh-CN" altLang="en-US" sz="1600" dirty="0"/>
              <a:t>版的安装较复杂也更重要，后面针对这一问题进行展开。</a:t>
            </a:r>
          </a:p>
        </p:txBody>
      </p:sp>
    </p:spTree>
    <p:extLst>
      <p:ext uri="{BB962C8B-B14F-4D97-AF65-F5344CB8AC3E}">
        <p14:creationId xmlns:p14="http://schemas.microsoft.com/office/powerpoint/2010/main" val="525538304"/>
      </p:ext>
    </p:extLst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矩形 3">
            <a:extLst>
              <a:ext uri="{FF2B5EF4-FFF2-40B4-BE49-F238E27FC236}">
                <a16:creationId xmlns:a16="http://schemas.microsoft.com/office/drawing/2014/main" id="{60EBB227-A907-4DD4-AB6D-BE8B77E4A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76275"/>
          </a:xfrm>
          <a:prstGeom prst="rect">
            <a:avLst/>
          </a:prstGeom>
          <a:solidFill>
            <a:srgbClr val="4CBDF7"/>
          </a:solidFill>
          <a:ln w="25400" cap="flat" cmpd="sng">
            <a:solidFill>
              <a:srgbClr val="4CBDF7"/>
            </a:solidFill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1" name="等腰三角形 4">
            <a:extLst>
              <a:ext uri="{FF2B5EF4-FFF2-40B4-BE49-F238E27FC236}">
                <a16:creationId xmlns:a16="http://schemas.microsoft.com/office/drawing/2014/main" id="{CE8F2686-79A9-40BC-97E6-93D6032529F7}"/>
              </a:ext>
            </a:extLst>
          </p:cNvPr>
          <p:cNvSpPr>
            <a:spLocks noChangeArrowheads="1"/>
          </p:cNvSpPr>
          <p:nvPr/>
        </p:nvSpPr>
        <p:spPr bwMode="auto">
          <a:xfrm rot="10425936">
            <a:off x="392183" y="654168"/>
            <a:ext cx="431800" cy="373062"/>
          </a:xfrm>
          <a:prstGeom prst="triangle">
            <a:avLst>
              <a:gd name="adj" fmla="val 50000"/>
            </a:avLst>
          </a:prstGeom>
          <a:solidFill>
            <a:srgbClr val="4CBDF7"/>
          </a:solidFill>
          <a:ln w="25400" cap="flat" cmpd="sng">
            <a:solidFill>
              <a:srgbClr val="4CBDF7"/>
            </a:solidFill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7179" name="图片 19">
            <a:extLst>
              <a:ext uri="{FF2B5EF4-FFF2-40B4-BE49-F238E27FC236}">
                <a16:creationId xmlns:a16="http://schemas.microsoft.com/office/drawing/2014/main" id="{E30E7E44-B025-4389-AD05-759437A26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324" y="98833"/>
            <a:ext cx="488258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C9A8974E-42D3-4A3F-8D04-62E73D8B69BE}"/>
              </a:ext>
            </a:extLst>
          </p:cNvPr>
          <p:cNvSpPr txBox="1"/>
          <p:nvPr/>
        </p:nvSpPr>
        <p:spPr>
          <a:xfrm>
            <a:off x="195418" y="108605"/>
            <a:ext cx="12803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Part 3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C323AB0-3A9C-4D96-97DC-704D97BAC137}"/>
              </a:ext>
            </a:extLst>
          </p:cNvPr>
          <p:cNvSpPr txBox="1"/>
          <p:nvPr/>
        </p:nvSpPr>
        <p:spPr>
          <a:xfrm>
            <a:off x="1475742" y="144523"/>
            <a:ext cx="3816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Tensorflow</a:t>
            </a:r>
            <a:r>
              <a:rPr lang="zh-CN" altLang="en-US" sz="24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安装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1E06502-61A8-447B-BA0E-84FCFEAEDFB7}"/>
              </a:ext>
            </a:extLst>
          </p:cNvPr>
          <p:cNvSpPr txBox="1"/>
          <p:nvPr/>
        </p:nvSpPr>
        <p:spPr>
          <a:xfrm>
            <a:off x="373203" y="1049573"/>
            <a:ext cx="4270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各组件版本对照表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5ADD62B-121C-4B87-8058-7B94A7AEAE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757" y="1572793"/>
            <a:ext cx="5904288" cy="3528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869510"/>
      </p:ext>
    </p:extLst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矩形 3">
            <a:extLst>
              <a:ext uri="{FF2B5EF4-FFF2-40B4-BE49-F238E27FC236}">
                <a16:creationId xmlns:a16="http://schemas.microsoft.com/office/drawing/2014/main" id="{60EBB227-A907-4DD4-AB6D-BE8B77E4A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76275"/>
          </a:xfrm>
          <a:prstGeom prst="rect">
            <a:avLst/>
          </a:prstGeom>
          <a:solidFill>
            <a:srgbClr val="4CBDF7"/>
          </a:solidFill>
          <a:ln w="25400" cap="flat" cmpd="sng">
            <a:solidFill>
              <a:srgbClr val="4CBDF7"/>
            </a:solidFill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1" name="等腰三角形 4">
            <a:extLst>
              <a:ext uri="{FF2B5EF4-FFF2-40B4-BE49-F238E27FC236}">
                <a16:creationId xmlns:a16="http://schemas.microsoft.com/office/drawing/2014/main" id="{CE8F2686-79A9-40BC-97E6-93D6032529F7}"/>
              </a:ext>
            </a:extLst>
          </p:cNvPr>
          <p:cNvSpPr>
            <a:spLocks noChangeArrowheads="1"/>
          </p:cNvSpPr>
          <p:nvPr/>
        </p:nvSpPr>
        <p:spPr bwMode="auto">
          <a:xfrm rot="10425936">
            <a:off x="392183" y="654168"/>
            <a:ext cx="431800" cy="373062"/>
          </a:xfrm>
          <a:prstGeom prst="triangle">
            <a:avLst>
              <a:gd name="adj" fmla="val 50000"/>
            </a:avLst>
          </a:prstGeom>
          <a:solidFill>
            <a:srgbClr val="4CBDF7"/>
          </a:solidFill>
          <a:ln w="25400" cap="flat" cmpd="sng">
            <a:solidFill>
              <a:srgbClr val="4CBDF7"/>
            </a:solidFill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7179" name="图片 19">
            <a:extLst>
              <a:ext uri="{FF2B5EF4-FFF2-40B4-BE49-F238E27FC236}">
                <a16:creationId xmlns:a16="http://schemas.microsoft.com/office/drawing/2014/main" id="{E30E7E44-B025-4389-AD05-759437A26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324" y="98833"/>
            <a:ext cx="488258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C9A8974E-42D3-4A3F-8D04-62E73D8B69BE}"/>
              </a:ext>
            </a:extLst>
          </p:cNvPr>
          <p:cNvSpPr txBox="1"/>
          <p:nvPr/>
        </p:nvSpPr>
        <p:spPr>
          <a:xfrm>
            <a:off x="195418" y="108605"/>
            <a:ext cx="12803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Part 3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C323AB0-3A9C-4D96-97DC-704D97BAC137}"/>
              </a:ext>
            </a:extLst>
          </p:cNvPr>
          <p:cNvSpPr txBox="1"/>
          <p:nvPr/>
        </p:nvSpPr>
        <p:spPr>
          <a:xfrm>
            <a:off x="1475742" y="144523"/>
            <a:ext cx="3816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Tensorflow</a:t>
            </a:r>
            <a:r>
              <a:rPr lang="zh-CN" altLang="en-US" sz="24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安装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1E06502-61A8-447B-BA0E-84FCFEAEDFB7}"/>
              </a:ext>
            </a:extLst>
          </p:cNvPr>
          <p:cNvSpPr txBox="1"/>
          <p:nvPr/>
        </p:nvSpPr>
        <p:spPr>
          <a:xfrm>
            <a:off x="373203" y="1049573"/>
            <a:ext cx="4270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各组件介绍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268C712-F846-4C35-9516-F6C06F9DF3CB}"/>
              </a:ext>
            </a:extLst>
          </p:cNvPr>
          <p:cNvSpPr txBox="1"/>
          <p:nvPr/>
        </p:nvSpPr>
        <p:spPr>
          <a:xfrm>
            <a:off x="373202" y="1851690"/>
            <a:ext cx="8447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tensorflow-gpu</a:t>
            </a:r>
            <a:r>
              <a:rPr lang="zh-CN" altLang="en-US" sz="1600" b="1" dirty="0"/>
              <a:t>：</a:t>
            </a:r>
            <a:r>
              <a:rPr lang="zh-CN" altLang="en-US" sz="1600" dirty="0"/>
              <a:t>一个</a:t>
            </a:r>
            <a:r>
              <a:rPr lang="en-US" altLang="zh-CN" sz="1600" dirty="0"/>
              <a:t>python</a:t>
            </a:r>
            <a:r>
              <a:rPr lang="zh-CN" altLang="en-US" sz="1600" dirty="0"/>
              <a:t>库，类似于</a:t>
            </a:r>
            <a:r>
              <a:rPr lang="en-US" altLang="zh-CN" sz="1600" dirty="0"/>
              <a:t>requests</a:t>
            </a:r>
            <a:r>
              <a:rPr lang="zh-CN" altLang="en-US" sz="1600" dirty="0"/>
              <a:t>、</a:t>
            </a:r>
            <a:r>
              <a:rPr lang="en-US" altLang="zh-CN" sz="1600" dirty="0"/>
              <a:t>numpy</a:t>
            </a:r>
            <a:r>
              <a:rPr lang="zh-CN" altLang="en-US" sz="1600" dirty="0"/>
              <a:t>等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260305C-5DF5-4822-A68F-AE2916C07B36}"/>
              </a:ext>
            </a:extLst>
          </p:cNvPr>
          <p:cNvSpPr txBox="1"/>
          <p:nvPr/>
        </p:nvSpPr>
        <p:spPr>
          <a:xfrm>
            <a:off x="373202" y="2374910"/>
            <a:ext cx="8447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Python</a:t>
            </a:r>
            <a:r>
              <a:rPr lang="zh-CN" altLang="en-US" sz="1600" b="1" dirty="0"/>
              <a:t>：</a:t>
            </a:r>
            <a:r>
              <a:rPr lang="zh-CN" altLang="en-US" sz="1600" dirty="0"/>
              <a:t>用于编程的极受欢迎语言，提供简洁的语法和对大量库的支持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879B0B2-D029-41CE-960B-D10BB7B394DE}"/>
              </a:ext>
            </a:extLst>
          </p:cNvPr>
          <p:cNvSpPr txBox="1"/>
          <p:nvPr/>
        </p:nvSpPr>
        <p:spPr>
          <a:xfrm>
            <a:off x="373202" y="2905244"/>
            <a:ext cx="8447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Compiler</a:t>
            </a:r>
            <a:r>
              <a:rPr lang="zh-CN" altLang="en-US" sz="1600" b="1" dirty="0"/>
              <a:t>：</a:t>
            </a:r>
            <a:r>
              <a:rPr lang="en-US" altLang="zh-CN" sz="1600" dirty="0"/>
              <a:t>MSVC</a:t>
            </a:r>
            <a:r>
              <a:rPr lang="zh-CN" altLang="en-US" sz="1600" dirty="0"/>
              <a:t>全称</a:t>
            </a:r>
            <a:r>
              <a:rPr lang="en-US" altLang="zh-CN" sz="1600" dirty="0"/>
              <a:t>Microsoft Visual C++</a:t>
            </a:r>
            <a:r>
              <a:rPr lang="zh-CN" altLang="en-US" sz="1600" dirty="0"/>
              <a:t>，包括</a:t>
            </a:r>
            <a:r>
              <a:rPr lang="en-US" altLang="zh-CN" sz="1600" dirty="0"/>
              <a:t>numpy</a:t>
            </a:r>
            <a:r>
              <a:rPr lang="zh-CN" altLang="en-US" sz="1600" dirty="0"/>
              <a:t>、</a:t>
            </a:r>
            <a:r>
              <a:rPr lang="en-US" altLang="zh-CN" sz="1600" dirty="0"/>
              <a:t>tensorflow</a:t>
            </a:r>
            <a:r>
              <a:rPr lang="zh-CN" altLang="en-US" sz="1600" dirty="0"/>
              <a:t>等库的运行离不开其底层的一些</a:t>
            </a:r>
            <a:r>
              <a:rPr lang="en-US" altLang="zh-CN" sz="1600" dirty="0"/>
              <a:t>C++</a:t>
            </a:r>
            <a:r>
              <a:rPr lang="zh-CN" altLang="en-US" sz="1600" dirty="0"/>
              <a:t>的实现支持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D73C527-58D3-4C5A-AE33-B5B3130F47AB}"/>
              </a:ext>
            </a:extLst>
          </p:cNvPr>
          <p:cNvSpPr txBox="1"/>
          <p:nvPr/>
        </p:nvSpPr>
        <p:spPr>
          <a:xfrm>
            <a:off x="373202" y="3651840"/>
            <a:ext cx="84471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Bazel</a:t>
            </a:r>
            <a:r>
              <a:rPr lang="zh-CN" altLang="en-US" sz="1600" b="1" dirty="0"/>
              <a:t>：</a:t>
            </a:r>
            <a:r>
              <a:rPr lang="zh-CN" altLang="zh-CN" sz="1600" dirty="0"/>
              <a:t>可以快速地构建可靠的代码，谷歌的大多数软件都是由它来构建</a:t>
            </a:r>
            <a:r>
              <a:rPr lang="zh-CN" altLang="en-US" sz="1600" dirty="0"/>
              <a:t>，要使用</a:t>
            </a:r>
            <a:r>
              <a:rPr lang="en-US" altLang="zh-CN" sz="1600" dirty="0"/>
              <a:t>tensorflow</a:t>
            </a:r>
            <a:r>
              <a:rPr lang="zh-CN" altLang="en-US" sz="1600" dirty="0"/>
              <a:t>源码中的工具，必先用</a:t>
            </a:r>
            <a:r>
              <a:rPr lang="en-US" altLang="zh-CN" sz="1600" dirty="0"/>
              <a:t>bazel</a:t>
            </a:r>
            <a:r>
              <a:rPr lang="zh-CN" altLang="en-US" sz="1600" dirty="0"/>
              <a:t>进行编译，编译后，就可以直接使用，以后都不用在编译了，有些工具编译时间会很长，取决与你的电脑配置以及你编译的是那个工具</a:t>
            </a:r>
          </a:p>
        </p:txBody>
      </p:sp>
    </p:spTree>
    <p:extLst>
      <p:ext uri="{BB962C8B-B14F-4D97-AF65-F5344CB8AC3E}">
        <p14:creationId xmlns:p14="http://schemas.microsoft.com/office/powerpoint/2010/main" val="3111052813"/>
      </p:ext>
    </p:extLst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矩形 3">
            <a:extLst>
              <a:ext uri="{FF2B5EF4-FFF2-40B4-BE49-F238E27FC236}">
                <a16:creationId xmlns:a16="http://schemas.microsoft.com/office/drawing/2014/main" id="{60EBB227-A907-4DD4-AB6D-BE8B77E4A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76275"/>
          </a:xfrm>
          <a:prstGeom prst="rect">
            <a:avLst/>
          </a:prstGeom>
          <a:solidFill>
            <a:srgbClr val="4CBDF7"/>
          </a:solidFill>
          <a:ln w="25400" cap="flat" cmpd="sng">
            <a:solidFill>
              <a:srgbClr val="4CBDF7"/>
            </a:solidFill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1" name="等腰三角形 4">
            <a:extLst>
              <a:ext uri="{FF2B5EF4-FFF2-40B4-BE49-F238E27FC236}">
                <a16:creationId xmlns:a16="http://schemas.microsoft.com/office/drawing/2014/main" id="{CE8F2686-79A9-40BC-97E6-93D6032529F7}"/>
              </a:ext>
            </a:extLst>
          </p:cNvPr>
          <p:cNvSpPr>
            <a:spLocks noChangeArrowheads="1"/>
          </p:cNvSpPr>
          <p:nvPr/>
        </p:nvSpPr>
        <p:spPr bwMode="auto">
          <a:xfrm rot="10425936">
            <a:off x="392183" y="654168"/>
            <a:ext cx="431800" cy="373062"/>
          </a:xfrm>
          <a:prstGeom prst="triangle">
            <a:avLst>
              <a:gd name="adj" fmla="val 50000"/>
            </a:avLst>
          </a:prstGeom>
          <a:solidFill>
            <a:srgbClr val="4CBDF7"/>
          </a:solidFill>
          <a:ln w="25400" cap="flat" cmpd="sng">
            <a:solidFill>
              <a:srgbClr val="4CBDF7"/>
            </a:solidFill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7179" name="图片 19">
            <a:extLst>
              <a:ext uri="{FF2B5EF4-FFF2-40B4-BE49-F238E27FC236}">
                <a16:creationId xmlns:a16="http://schemas.microsoft.com/office/drawing/2014/main" id="{E30E7E44-B025-4389-AD05-759437A26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324" y="98833"/>
            <a:ext cx="488258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C9A8974E-42D3-4A3F-8D04-62E73D8B69BE}"/>
              </a:ext>
            </a:extLst>
          </p:cNvPr>
          <p:cNvSpPr txBox="1"/>
          <p:nvPr/>
        </p:nvSpPr>
        <p:spPr>
          <a:xfrm>
            <a:off x="195418" y="108605"/>
            <a:ext cx="12803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Part 3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C323AB0-3A9C-4D96-97DC-704D97BAC137}"/>
              </a:ext>
            </a:extLst>
          </p:cNvPr>
          <p:cNvSpPr txBox="1"/>
          <p:nvPr/>
        </p:nvSpPr>
        <p:spPr>
          <a:xfrm>
            <a:off x="1475742" y="144523"/>
            <a:ext cx="3816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Tensorflow</a:t>
            </a:r>
            <a:r>
              <a:rPr lang="zh-CN" altLang="en-US" sz="24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安装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1E06502-61A8-447B-BA0E-84FCFEAEDFB7}"/>
              </a:ext>
            </a:extLst>
          </p:cNvPr>
          <p:cNvSpPr txBox="1"/>
          <p:nvPr/>
        </p:nvSpPr>
        <p:spPr>
          <a:xfrm>
            <a:off x="373203" y="1049573"/>
            <a:ext cx="4270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各组件介绍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268C712-F846-4C35-9516-F6C06F9DF3CB}"/>
              </a:ext>
            </a:extLst>
          </p:cNvPr>
          <p:cNvSpPr txBox="1"/>
          <p:nvPr/>
        </p:nvSpPr>
        <p:spPr>
          <a:xfrm>
            <a:off x="373202" y="1851690"/>
            <a:ext cx="84471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cuDNN</a:t>
            </a:r>
            <a:r>
              <a:rPr lang="zh-CN" altLang="en-US" sz="1600" b="1" dirty="0"/>
              <a:t>：</a:t>
            </a:r>
            <a:r>
              <a:rPr lang="zh-CN" altLang="en-US" sz="1600" dirty="0"/>
              <a:t>深度神经网络库（</a:t>
            </a:r>
            <a:r>
              <a:rPr lang="en-US" altLang="zh-CN" sz="1600" dirty="0"/>
              <a:t>cuDNN</a:t>
            </a:r>
            <a:r>
              <a:rPr lang="zh-CN" altLang="en-US" sz="1600" dirty="0"/>
              <a:t>）是用于深度神经网络的</a:t>
            </a:r>
            <a:r>
              <a:rPr lang="en-US" altLang="zh-CN" sz="1600" dirty="0"/>
              <a:t>GPU</a:t>
            </a:r>
            <a:r>
              <a:rPr lang="zh-CN" altLang="en-US" sz="1600" dirty="0"/>
              <a:t>加速原语库。</a:t>
            </a:r>
            <a:r>
              <a:rPr lang="en-US" altLang="zh-CN" sz="1600" dirty="0"/>
              <a:t>cuDNN</a:t>
            </a:r>
            <a:r>
              <a:rPr lang="zh-CN" altLang="en-US" sz="1600" dirty="0"/>
              <a:t>为标准例程提供高度优化的实现，例如前向和后向卷积，池化，规范化等。深度学习研究人员和框架开发人员依靠</a:t>
            </a:r>
            <a:r>
              <a:rPr lang="en-US" altLang="zh-CN" sz="1600" dirty="0"/>
              <a:t>cuDNN</a:t>
            </a:r>
            <a:r>
              <a:rPr lang="zh-CN" altLang="en-US" sz="1600" dirty="0"/>
              <a:t>实现高性能</a:t>
            </a:r>
            <a:r>
              <a:rPr lang="en-US" altLang="zh-CN" sz="1600" dirty="0"/>
              <a:t>GPU</a:t>
            </a:r>
            <a:r>
              <a:rPr lang="zh-CN" altLang="en-US" sz="1600" dirty="0"/>
              <a:t>加速。它允许他们专注于训练神经网络和开发软件应用程序，而不是花时间在低级</a:t>
            </a:r>
            <a:r>
              <a:rPr lang="en-US" altLang="zh-CN" sz="1600" dirty="0"/>
              <a:t>GPU</a:t>
            </a:r>
            <a:r>
              <a:rPr lang="zh-CN" altLang="en-US" sz="1600" dirty="0"/>
              <a:t>性能调优上。</a:t>
            </a:r>
            <a:r>
              <a:rPr lang="en-US" altLang="zh-CN" sz="1600" dirty="0"/>
              <a:t>cuDNN</a:t>
            </a:r>
            <a:r>
              <a:rPr lang="zh-CN" altLang="en-US" sz="1600" dirty="0"/>
              <a:t>加快广泛使用的深度学习框架，包括来自</a:t>
            </a:r>
            <a:r>
              <a:rPr lang="en-US" altLang="zh-CN" sz="1600" dirty="0"/>
              <a:t>Caffe</a:t>
            </a:r>
            <a:r>
              <a:rPr lang="zh-CN" altLang="en-US" sz="1600" dirty="0"/>
              <a:t>，</a:t>
            </a:r>
            <a:r>
              <a:rPr lang="en-US" altLang="zh-CN" sz="1600" dirty="0"/>
              <a:t>Caffe2</a:t>
            </a:r>
            <a:r>
              <a:rPr lang="zh-CN" altLang="en-US" sz="1600" dirty="0"/>
              <a:t>，</a:t>
            </a:r>
            <a:r>
              <a:rPr lang="en-US" altLang="zh-CN" sz="1600" dirty="0"/>
              <a:t>Chainer</a:t>
            </a:r>
            <a:r>
              <a:rPr lang="zh-CN" altLang="en-US" sz="1600" dirty="0"/>
              <a:t>，</a:t>
            </a:r>
            <a:r>
              <a:rPr lang="en-US" altLang="zh-CN" sz="1600" dirty="0"/>
              <a:t>Keras</a:t>
            </a:r>
            <a:r>
              <a:rPr lang="zh-CN" altLang="en-US" sz="1600" dirty="0"/>
              <a:t>，</a:t>
            </a:r>
            <a:r>
              <a:rPr lang="en-US" altLang="zh-CN" sz="1600" dirty="0"/>
              <a:t>MATLAB</a:t>
            </a:r>
            <a:r>
              <a:rPr lang="zh-CN" altLang="en-US" sz="1600" dirty="0"/>
              <a:t>，</a:t>
            </a:r>
            <a:r>
              <a:rPr lang="en-US" altLang="zh-CN" sz="1600" dirty="0"/>
              <a:t>MxNet</a:t>
            </a:r>
            <a:r>
              <a:rPr lang="zh-CN" altLang="en-US" sz="1600" dirty="0"/>
              <a:t>，</a:t>
            </a:r>
            <a:r>
              <a:rPr lang="en-US" altLang="zh-CN" sz="1600" dirty="0"/>
              <a:t>TensorFlow</a:t>
            </a:r>
            <a:r>
              <a:rPr lang="zh-CN" altLang="en-US" sz="1600" dirty="0"/>
              <a:t>和</a:t>
            </a:r>
            <a:r>
              <a:rPr lang="en-US" altLang="zh-CN" sz="1600" dirty="0"/>
              <a:t>PyTorch</a:t>
            </a:r>
            <a:r>
              <a:rPr lang="zh-CN" altLang="en-US" sz="1600" dirty="0"/>
              <a:t>。要访问</a:t>
            </a:r>
            <a:r>
              <a:rPr lang="en-US" altLang="zh-CN" sz="1600" dirty="0"/>
              <a:t>NVIDIA</a:t>
            </a:r>
            <a:r>
              <a:rPr lang="zh-CN" altLang="en-US" sz="1600" dirty="0"/>
              <a:t>优化的深度学习框架容器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D456E90-DCC8-43EB-AA8C-B37DCB2F25EE}"/>
              </a:ext>
            </a:extLst>
          </p:cNvPr>
          <p:cNvSpPr txBox="1"/>
          <p:nvPr/>
        </p:nvSpPr>
        <p:spPr>
          <a:xfrm>
            <a:off x="373202" y="3441198"/>
            <a:ext cx="84471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CUDA</a:t>
            </a:r>
            <a:r>
              <a:rPr lang="zh-CN" altLang="en-US" sz="1600" b="1" dirty="0"/>
              <a:t>：</a:t>
            </a:r>
            <a:r>
              <a:rPr lang="en-US" altLang="zh-CN" sz="1600" dirty="0"/>
              <a:t>CUDA</a:t>
            </a:r>
            <a:r>
              <a:rPr lang="zh-CN" altLang="en-US" sz="1600" dirty="0"/>
              <a:t>是由</a:t>
            </a:r>
            <a:r>
              <a:rPr lang="en-US" altLang="zh-CN" sz="1600" dirty="0"/>
              <a:t>NVIDIA</a:t>
            </a:r>
            <a:r>
              <a:rPr lang="zh-CN" altLang="en-US" sz="1600" dirty="0"/>
              <a:t>开发的用于图形处理单元（</a:t>
            </a:r>
            <a:r>
              <a:rPr lang="en-US" altLang="zh-CN" sz="1600" dirty="0"/>
              <a:t>GPU</a:t>
            </a:r>
            <a:r>
              <a:rPr lang="zh-CN" altLang="en-US" sz="1600" dirty="0"/>
              <a:t>）上的通用计算的并行计算平台和编程模型。借助</a:t>
            </a:r>
            <a:r>
              <a:rPr lang="en-US" altLang="zh-CN" sz="1600" dirty="0"/>
              <a:t>CUDA</a:t>
            </a:r>
            <a:r>
              <a:rPr lang="zh-CN" altLang="en-US" sz="1600" dirty="0"/>
              <a:t>，开发人员可以通过利用</a:t>
            </a:r>
            <a:r>
              <a:rPr lang="en-US" altLang="zh-CN" sz="1600" dirty="0"/>
              <a:t>GPU</a:t>
            </a:r>
            <a:r>
              <a:rPr lang="zh-CN" altLang="en-US" sz="1600" dirty="0"/>
              <a:t>的强大功能大大加速计算应用程序</a:t>
            </a:r>
          </a:p>
          <a:p>
            <a:r>
              <a:rPr lang="zh-CN" altLang="en-US" sz="1600" dirty="0"/>
              <a:t>在</a:t>
            </a:r>
            <a:r>
              <a:rPr lang="en-US" altLang="zh-CN" sz="1600" dirty="0"/>
              <a:t>GPU</a:t>
            </a:r>
            <a:r>
              <a:rPr lang="zh-CN" altLang="en-US" sz="1600" dirty="0"/>
              <a:t>加速的应用程序中，工作负载的连续部分在</a:t>
            </a:r>
            <a:r>
              <a:rPr lang="en-US" altLang="zh-CN" sz="1600" dirty="0"/>
              <a:t>CPU</a:t>
            </a:r>
            <a:r>
              <a:rPr lang="zh-CN" altLang="en-US" sz="1600" dirty="0"/>
              <a:t>上运行 </a:t>
            </a:r>
            <a:r>
              <a:rPr lang="en-US" altLang="zh-CN" sz="1600" dirty="0"/>
              <a:t>- </a:t>
            </a:r>
            <a:r>
              <a:rPr lang="zh-CN" altLang="en-US" sz="1600" dirty="0"/>
              <a:t>它针对单线程性能进行了优化 </a:t>
            </a:r>
            <a:r>
              <a:rPr lang="en-US" altLang="zh-CN" sz="1600" dirty="0"/>
              <a:t>- </a:t>
            </a:r>
            <a:r>
              <a:rPr lang="zh-CN" altLang="en-US" sz="1600" dirty="0"/>
              <a:t>而应用程序的计算密集型部分并行运行在数千个</a:t>
            </a:r>
            <a:r>
              <a:rPr lang="en-US" altLang="zh-CN" sz="1600" dirty="0"/>
              <a:t>GPU</a:t>
            </a:r>
            <a:r>
              <a:rPr lang="zh-CN" altLang="en-US" sz="1600" dirty="0"/>
              <a:t>核心上。使用</a:t>
            </a:r>
            <a:r>
              <a:rPr lang="en-US" altLang="zh-CN" sz="1600" dirty="0"/>
              <a:t>CUDA</a:t>
            </a:r>
            <a:r>
              <a:rPr lang="zh-CN" altLang="en-US" sz="1600" dirty="0"/>
              <a:t>时，开发人员使用流行语言（如</a:t>
            </a:r>
            <a:r>
              <a:rPr lang="en-US" altLang="zh-CN" sz="1600" dirty="0"/>
              <a:t>C</a:t>
            </a:r>
            <a:r>
              <a:rPr lang="zh-CN" altLang="en-US" sz="1600" dirty="0"/>
              <a:t>，</a:t>
            </a:r>
            <a:r>
              <a:rPr lang="en-US" altLang="zh-CN" sz="1600" dirty="0"/>
              <a:t>C ++</a:t>
            </a:r>
            <a:r>
              <a:rPr lang="zh-CN" altLang="en-US" sz="1600" dirty="0"/>
              <a:t>，</a:t>
            </a:r>
            <a:r>
              <a:rPr lang="en-US" altLang="zh-CN" sz="1600" dirty="0"/>
              <a:t>Fortran</a:t>
            </a:r>
            <a:r>
              <a:rPr lang="zh-CN" altLang="en-US" sz="1600" dirty="0"/>
              <a:t>，</a:t>
            </a:r>
            <a:r>
              <a:rPr lang="en-US" altLang="zh-CN" sz="1600" dirty="0"/>
              <a:t>Python</a:t>
            </a:r>
            <a:r>
              <a:rPr lang="zh-CN" altLang="en-US" sz="1600" dirty="0"/>
              <a:t>和</a:t>
            </a:r>
            <a:r>
              <a:rPr lang="en-US" altLang="zh-CN" sz="1600" dirty="0"/>
              <a:t>MATLAB</a:t>
            </a:r>
            <a:r>
              <a:rPr lang="zh-CN" altLang="en-US" sz="1600" dirty="0"/>
              <a:t>）编程，并通过几个基本关键字形式的扩展来表达并行性</a:t>
            </a:r>
          </a:p>
        </p:txBody>
      </p:sp>
    </p:spTree>
    <p:extLst>
      <p:ext uri="{BB962C8B-B14F-4D97-AF65-F5344CB8AC3E}">
        <p14:creationId xmlns:p14="http://schemas.microsoft.com/office/powerpoint/2010/main" val="2096817577"/>
      </p:ext>
    </p:extLst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矩形 3">
            <a:extLst>
              <a:ext uri="{FF2B5EF4-FFF2-40B4-BE49-F238E27FC236}">
                <a16:creationId xmlns:a16="http://schemas.microsoft.com/office/drawing/2014/main" id="{60EBB227-A907-4DD4-AB6D-BE8B77E4A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76275"/>
          </a:xfrm>
          <a:prstGeom prst="rect">
            <a:avLst/>
          </a:prstGeom>
          <a:solidFill>
            <a:srgbClr val="4CBDF7"/>
          </a:solidFill>
          <a:ln w="25400" cap="flat" cmpd="sng">
            <a:solidFill>
              <a:srgbClr val="4CBDF7"/>
            </a:solidFill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1" name="等腰三角形 4">
            <a:extLst>
              <a:ext uri="{FF2B5EF4-FFF2-40B4-BE49-F238E27FC236}">
                <a16:creationId xmlns:a16="http://schemas.microsoft.com/office/drawing/2014/main" id="{CE8F2686-79A9-40BC-97E6-93D6032529F7}"/>
              </a:ext>
            </a:extLst>
          </p:cNvPr>
          <p:cNvSpPr>
            <a:spLocks noChangeArrowheads="1"/>
          </p:cNvSpPr>
          <p:nvPr/>
        </p:nvSpPr>
        <p:spPr bwMode="auto">
          <a:xfrm rot="10425936">
            <a:off x="392183" y="654168"/>
            <a:ext cx="431800" cy="373062"/>
          </a:xfrm>
          <a:prstGeom prst="triangle">
            <a:avLst>
              <a:gd name="adj" fmla="val 50000"/>
            </a:avLst>
          </a:prstGeom>
          <a:solidFill>
            <a:srgbClr val="4CBDF7"/>
          </a:solidFill>
          <a:ln w="25400" cap="flat" cmpd="sng">
            <a:solidFill>
              <a:srgbClr val="4CBDF7"/>
            </a:solidFill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7179" name="图片 19">
            <a:extLst>
              <a:ext uri="{FF2B5EF4-FFF2-40B4-BE49-F238E27FC236}">
                <a16:creationId xmlns:a16="http://schemas.microsoft.com/office/drawing/2014/main" id="{E30E7E44-B025-4389-AD05-759437A26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324" y="98833"/>
            <a:ext cx="488258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C9A8974E-42D3-4A3F-8D04-62E73D8B69BE}"/>
              </a:ext>
            </a:extLst>
          </p:cNvPr>
          <p:cNvSpPr txBox="1"/>
          <p:nvPr/>
        </p:nvSpPr>
        <p:spPr>
          <a:xfrm>
            <a:off x="195418" y="108605"/>
            <a:ext cx="12803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Part 3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C323AB0-3A9C-4D96-97DC-704D97BAC137}"/>
              </a:ext>
            </a:extLst>
          </p:cNvPr>
          <p:cNvSpPr txBox="1"/>
          <p:nvPr/>
        </p:nvSpPr>
        <p:spPr>
          <a:xfrm>
            <a:off x="1475742" y="144523"/>
            <a:ext cx="3816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Tensorflow</a:t>
            </a:r>
            <a:r>
              <a:rPr lang="zh-CN" altLang="en-US" sz="24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安装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1E06502-61A8-447B-BA0E-84FCFEAEDFB7}"/>
              </a:ext>
            </a:extLst>
          </p:cNvPr>
          <p:cNvSpPr txBox="1"/>
          <p:nvPr/>
        </p:nvSpPr>
        <p:spPr>
          <a:xfrm>
            <a:off x="373203" y="1049573"/>
            <a:ext cx="4270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各组件介绍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268C712-F846-4C35-9516-F6C06F9DF3CB}"/>
              </a:ext>
            </a:extLst>
          </p:cNvPr>
          <p:cNvSpPr txBox="1"/>
          <p:nvPr/>
        </p:nvSpPr>
        <p:spPr>
          <a:xfrm>
            <a:off x="373202" y="1851690"/>
            <a:ext cx="844715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NVIDIA GPU </a:t>
            </a:r>
            <a:r>
              <a:rPr lang="zh-CN" altLang="zh-CN" b="1" dirty="0"/>
              <a:t>驱动程序</a:t>
            </a:r>
            <a:r>
              <a:rPr lang="zh-CN" altLang="en-US" sz="1600" b="1" dirty="0"/>
              <a:t>：</a:t>
            </a:r>
            <a:r>
              <a:rPr lang="zh-CN" altLang="en-US" sz="1600" dirty="0"/>
              <a:t>除了图片提供所需的组件，其实还需要一个驱动程序的安装，驱动程序在此不再详述</a:t>
            </a:r>
          </a:p>
        </p:txBody>
      </p:sp>
    </p:spTree>
    <p:extLst>
      <p:ext uri="{BB962C8B-B14F-4D97-AF65-F5344CB8AC3E}">
        <p14:creationId xmlns:p14="http://schemas.microsoft.com/office/powerpoint/2010/main" val="1232687749"/>
      </p:ext>
    </p:extLst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pattFill prst="pct10">
          <a:fgClr>
            <a:schemeClr val="bg1">
              <a:lumMod val="7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矩形 3">
            <a:extLst>
              <a:ext uri="{FF2B5EF4-FFF2-40B4-BE49-F238E27FC236}">
                <a16:creationId xmlns:a16="http://schemas.microsoft.com/office/drawing/2014/main" id="{60EBB227-A907-4DD4-AB6D-BE8B77E4A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76275"/>
          </a:xfrm>
          <a:prstGeom prst="rect">
            <a:avLst/>
          </a:prstGeom>
          <a:solidFill>
            <a:srgbClr val="4CBDF7"/>
          </a:solidFill>
          <a:ln w="25400" cap="flat" cmpd="sng">
            <a:solidFill>
              <a:srgbClr val="4CBDF7"/>
            </a:solidFill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1" name="等腰三角形 4">
            <a:extLst>
              <a:ext uri="{FF2B5EF4-FFF2-40B4-BE49-F238E27FC236}">
                <a16:creationId xmlns:a16="http://schemas.microsoft.com/office/drawing/2014/main" id="{CE8F2686-79A9-40BC-97E6-93D6032529F7}"/>
              </a:ext>
            </a:extLst>
          </p:cNvPr>
          <p:cNvSpPr>
            <a:spLocks noChangeArrowheads="1"/>
          </p:cNvSpPr>
          <p:nvPr/>
        </p:nvSpPr>
        <p:spPr bwMode="auto">
          <a:xfrm rot="10425936">
            <a:off x="392183" y="654168"/>
            <a:ext cx="431800" cy="373062"/>
          </a:xfrm>
          <a:prstGeom prst="triangle">
            <a:avLst>
              <a:gd name="adj" fmla="val 50000"/>
            </a:avLst>
          </a:prstGeom>
          <a:solidFill>
            <a:srgbClr val="4CBDF7"/>
          </a:solidFill>
          <a:ln w="25400" cap="flat" cmpd="sng">
            <a:solidFill>
              <a:srgbClr val="4CBDF7"/>
            </a:solidFill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7179" name="图片 19">
            <a:extLst>
              <a:ext uri="{FF2B5EF4-FFF2-40B4-BE49-F238E27FC236}">
                <a16:creationId xmlns:a16="http://schemas.microsoft.com/office/drawing/2014/main" id="{E30E7E44-B025-4389-AD05-759437A26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324" y="98833"/>
            <a:ext cx="488258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C9A8974E-42D3-4A3F-8D04-62E73D8B69BE}"/>
              </a:ext>
            </a:extLst>
          </p:cNvPr>
          <p:cNvSpPr txBox="1"/>
          <p:nvPr/>
        </p:nvSpPr>
        <p:spPr>
          <a:xfrm>
            <a:off x="195418" y="108605"/>
            <a:ext cx="12803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Part 3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C323AB0-3A9C-4D96-97DC-704D97BAC137}"/>
              </a:ext>
            </a:extLst>
          </p:cNvPr>
          <p:cNvSpPr txBox="1"/>
          <p:nvPr/>
        </p:nvSpPr>
        <p:spPr>
          <a:xfrm>
            <a:off x="1475742" y="144523"/>
            <a:ext cx="3816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Tensorflow</a:t>
            </a:r>
            <a:r>
              <a:rPr lang="zh-CN" altLang="en-US" sz="24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安装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1E06502-61A8-447B-BA0E-84FCFEAEDFB7}"/>
              </a:ext>
            </a:extLst>
          </p:cNvPr>
          <p:cNvSpPr txBox="1"/>
          <p:nvPr/>
        </p:nvSpPr>
        <p:spPr>
          <a:xfrm>
            <a:off x="373203" y="1049573"/>
            <a:ext cx="40547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各组件下载和安装链接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F2CC2A2-2637-4B52-A6EC-5E2C09AFD671}"/>
              </a:ext>
            </a:extLst>
          </p:cNvPr>
          <p:cNvSpPr txBox="1"/>
          <p:nvPr/>
        </p:nvSpPr>
        <p:spPr>
          <a:xfrm>
            <a:off x="379233" y="1790998"/>
            <a:ext cx="79370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/>
              <a:t>查询本地</a:t>
            </a:r>
            <a:r>
              <a:rPr lang="en-US" altLang="zh-CN" sz="1600" b="1" dirty="0"/>
              <a:t>GPU</a:t>
            </a:r>
            <a:r>
              <a:rPr lang="zh-CN" altLang="en-US" sz="1600" b="1" dirty="0"/>
              <a:t>是否支持</a:t>
            </a:r>
            <a:r>
              <a:rPr lang="en-US" altLang="zh-CN" sz="1600" b="1" dirty="0"/>
              <a:t>CUDA:</a:t>
            </a:r>
            <a:r>
              <a:rPr lang="zh-CN" altLang="en-US" sz="1600" b="1" dirty="0"/>
              <a:t> </a:t>
            </a:r>
            <a:r>
              <a:rPr lang="en-US" altLang="zh-CN" sz="1600" u="sng" dirty="0">
                <a:hlinkClick r:id="rId3"/>
              </a:rPr>
              <a:t>https://developer.nvidia.com/cuda-gpus#collapse4</a:t>
            </a:r>
            <a:r>
              <a:rPr lang="zh-CN" altLang="en-US" sz="1600" dirty="0"/>
              <a:t>，打开链接，点击“</a:t>
            </a:r>
            <a:r>
              <a:rPr lang="en-US" altLang="zh-CN" sz="1600" dirty="0"/>
              <a:t>CUDA-Enabled GeForce Products</a:t>
            </a:r>
            <a:r>
              <a:rPr lang="zh-CN" altLang="en-US" sz="1600" dirty="0"/>
              <a:t>”查看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041B5A2-FF73-4894-836A-248A3DEC3D27}"/>
              </a:ext>
            </a:extLst>
          </p:cNvPr>
          <p:cNvSpPr txBox="1"/>
          <p:nvPr/>
        </p:nvSpPr>
        <p:spPr>
          <a:xfrm>
            <a:off x="373203" y="2593978"/>
            <a:ext cx="79431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/>
              <a:t>下载</a:t>
            </a:r>
            <a:r>
              <a:rPr lang="en-US" altLang="zh-CN" sz="1600" b="1" dirty="0"/>
              <a:t>Python:</a:t>
            </a:r>
            <a:r>
              <a:rPr lang="zh-CN" altLang="en-US" sz="1600" b="1" dirty="0"/>
              <a:t> </a:t>
            </a:r>
            <a:r>
              <a:rPr lang="en-US" altLang="zh-CN" sz="1600" dirty="0"/>
              <a:t>32</a:t>
            </a:r>
            <a:r>
              <a:rPr lang="zh-CN" altLang="en-US" sz="1600" dirty="0"/>
              <a:t>位的</a:t>
            </a:r>
            <a:r>
              <a:rPr lang="en-US" altLang="zh-CN" sz="1600" dirty="0"/>
              <a:t>python</a:t>
            </a:r>
            <a:r>
              <a:rPr lang="zh-CN" altLang="en-US" sz="1600" dirty="0"/>
              <a:t>版本不支持</a:t>
            </a:r>
            <a:r>
              <a:rPr lang="en-US" altLang="zh-CN" sz="1600" dirty="0"/>
              <a:t>Tensorflow</a:t>
            </a:r>
            <a:r>
              <a:rPr lang="zh-CN" altLang="en-US" sz="1600" dirty="0"/>
              <a:t>，需安装</a:t>
            </a:r>
            <a:r>
              <a:rPr lang="en-US" altLang="zh-CN" sz="1600" dirty="0"/>
              <a:t>64</a:t>
            </a:r>
            <a:r>
              <a:rPr lang="zh-CN" altLang="en-US" sz="1600" dirty="0"/>
              <a:t>位版本，可在</a:t>
            </a:r>
            <a:r>
              <a:rPr lang="en-US" altLang="zh-CN" sz="1600" dirty="0"/>
              <a:t>python</a:t>
            </a:r>
            <a:r>
              <a:rPr lang="zh-CN" altLang="en-US" sz="1600" dirty="0"/>
              <a:t>官网下载，这是</a:t>
            </a:r>
            <a:r>
              <a:rPr lang="en-US" altLang="zh-CN" sz="1600" dirty="0"/>
              <a:t>python for windows</a:t>
            </a:r>
            <a:r>
              <a:rPr lang="zh-CN" altLang="en-US" sz="1600" dirty="0"/>
              <a:t>的链接：</a:t>
            </a:r>
            <a:r>
              <a:rPr lang="en-US" altLang="zh-CN" sz="1600" u="sng" dirty="0">
                <a:hlinkClick r:id="rId4"/>
              </a:rPr>
              <a:t>https://www.python.org/downloads/windows/</a:t>
            </a:r>
            <a:r>
              <a:rPr lang="zh-CN" altLang="en-US" sz="1600" dirty="0"/>
              <a:t>，建议选择“</a:t>
            </a:r>
            <a:r>
              <a:rPr lang="en-US" altLang="zh-CN" sz="1600" dirty="0"/>
              <a:t>Windows x86-64 executable installer</a:t>
            </a:r>
            <a:r>
              <a:rPr lang="zh-CN" altLang="en-US" sz="1600" dirty="0"/>
              <a:t>”，</a:t>
            </a:r>
            <a:r>
              <a:rPr lang="en-US" altLang="zh-CN" sz="1600" dirty="0"/>
              <a:t>x86-64</a:t>
            </a:r>
            <a:r>
              <a:rPr lang="zh-CN" altLang="zh-CN" sz="1600" dirty="0"/>
              <a:t>代表</a:t>
            </a:r>
            <a:r>
              <a:rPr lang="en-US" altLang="zh-CN" sz="1600" dirty="0"/>
              <a:t>64</a:t>
            </a:r>
            <a:r>
              <a:rPr lang="zh-CN" altLang="zh-CN" sz="1600" dirty="0"/>
              <a:t>位，</a:t>
            </a:r>
            <a:r>
              <a:rPr lang="en-US" altLang="zh-CN" sz="1600" dirty="0"/>
              <a:t>executable installer</a:t>
            </a:r>
            <a:r>
              <a:rPr lang="zh-CN" altLang="zh-CN" sz="1600" dirty="0"/>
              <a:t>是下载</a:t>
            </a:r>
            <a:r>
              <a:rPr lang="zh-CN" altLang="en-US" sz="1600" dirty="0"/>
              <a:t>本地</a:t>
            </a:r>
            <a:r>
              <a:rPr lang="zh-CN" altLang="zh-CN" sz="1600" dirty="0"/>
              <a:t>可执行</a:t>
            </a:r>
            <a:r>
              <a:rPr lang="en-US" altLang="zh-CN" sz="1600" dirty="0"/>
              <a:t>exe</a:t>
            </a:r>
            <a:r>
              <a:rPr lang="zh-CN" altLang="zh-CN" sz="1600" dirty="0"/>
              <a:t>后缀文件</a:t>
            </a:r>
            <a:endParaRPr lang="zh-CN" altLang="en-US" sz="16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F81DBD5-0341-453F-96DF-F4915CE79759}"/>
              </a:ext>
            </a:extLst>
          </p:cNvPr>
          <p:cNvSpPr txBox="1"/>
          <p:nvPr/>
        </p:nvSpPr>
        <p:spPr>
          <a:xfrm>
            <a:off x="381328" y="3889401"/>
            <a:ext cx="79431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Windows</a:t>
            </a:r>
            <a:r>
              <a:rPr lang="zh-CN" altLang="en-US" sz="1600" b="1" dirty="0"/>
              <a:t>安装</a:t>
            </a:r>
            <a:r>
              <a:rPr lang="en-US" altLang="zh-CN" sz="1600" b="1" dirty="0"/>
              <a:t>MSVC 2015 update 3:</a:t>
            </a:r>
            <a:r>
              <a:rPr lang="zh-CN" altLang="en-US" sz="1600" b="1" dirty="0"/>
              <a:t> </a:t>
            </a:r>
            <a:r>
              <a:rPr lang="en-US" altLang="zh-CN" sz="1600" dirty="0"/>
              <a:t> </a:t>
            </a:r>
            <a:r>
              <a:rPr lang="zh-CN" altLang="en-US" sz="1600" dirty="0"/>
              <a:t>点开链接下载即可</a:t>
            </a:r>
            <a:endParaRPr lang="en-US" altLang="zh-CN" sz="1600" dirty="0"/>
          </a:p>
          <a:p>
            <a:r>
              <a:rPr lang="en-US" altLang="zh-CN" sz="1600" u="sng" dirty="0">
                <a:solidFill>
                  <a:srgbClr val="0000FF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https://www.microsoft.com/en-us/download/details.aspx?id=53587</a:t>
            </a:r>
            <a:endParaRPr lang="zh-CN" altLang="zh-CN" sz="1600" u="sng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矩形 2">
            <a:extLst>
              <a:ext uri="{FF2B5EF4-FFF2-40B4-BE49-F238E27FC236}">
                <a16:creationId xmlns:a16="http://schemas.microsoft.com/office/drawing/2014/main" id="{88376DE8-603C-48BF-AF82-E136338261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2197" y="1176556"/>
            <a:ext cx="7301803" cy="663907"/>
          </a:xfrm>
          <a:prstGeom prst="rect">
            <a:avLst/>
          </a:prstGeom>
          <a:solidFill>
            <a:srgbClr val="4CBDF7"/>
          </a:solidFill>
          <a:ln w="25400" cap="flat" cmpd="sng">
            <a:solidFill>
              <a:srgbClr val="4CBDF7"/>
            </a:solidFill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321B38D1-0092-4364-8EE2-FF8EEE12CDEE}"/>
              </a:ext>
            </a:extLst>
          </p:cNvPr>
          <p:cNvGrpSpPr/>
          <p:nvPr/>
        </p:nvGrpSpPr>
        <p:grpSpPr>
          <a:xfrm>
            <a:off x="0" y="1176556"/>
            <a:ext cx="1403736" cy="663907"/>
            <a:chOff x="0" y="1176556"/>
            <a:chExt cx="1403736" cy="663907"/>
          </a:xfrm>
        </p:grpSpPr>
        <p:sp>
          <p:nvSpPr>
            <p:cNvPr id="4098" name="矩形 1">
              <a:extLst>
                <a:ext uri="{FF2B5EF4-FFF2-40B4-BE49-F238E27FC236}">
                  <a16:creationId xmlns:a16="http://schemas.microsoft.com/office/drawing/2014/main" id="{83C68237-D896-4DC1-A350-06CDE4B037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176556"/>
              <a:ext cx="1403736" cy="663907"/>
            </a:xfrm>
            <a:prstGeom prst="rect">
              <a:avLst/>
            </a:prstGeom>
            <a:solidFill>
              <a:srgbClr val="4CBDF7"/>
            </a:solidFill>
            <a:ln w="25400" cap="flat" cmpd="sng">
              <a:solidFill>
                <a:srgbClr val="4CBDF7"/>
              </a:solidFill>
              <a:bevel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pic>
          <p:nvPicPr>
            <p:cNvPr id="4100" name="图片 8">
              <a:extLst>
                <a:ext uri="{FF2B5EF4-FFF2-40B4-BE49-F238E27FC236}">
                  <a16:creationId xmlns:a16="http://schemas.microsoft.com/office/drawing/2014/main" id="{BCE1DCC0-FE20-4472-89D7-06EB662E3D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8461" y="1245101"/>
              <a:ext cx="526814" cy="5268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07D0192D-E8B8-4255-B007-0023E8836BF0}"/>
              </a:ext>
            </a:extLst>
          </p:cNvPr>
          <p:cNvSpPr txBox="1"/>
          <p:nvPr/>
        </p:nvSpPr>
        <p:spPr>
          <a:xfrm>
            <a:off x="1843571" y="1185342"/>
            <a:ext cx="1504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Part 1</a:t>
            </a:r>
            <a:endParaRPr lang="zh-CN" altLang="en-US" sz="3600" b="1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4CAE0B0-3A73-4D1D-9CAC-CDEC672485C3}"/>
              </a:ext>
            </a:extLst>
          </p:cNvPr>
          <p:cNvSpPr txBox="1"/>
          <p:nvPr/>
        </p:nvSpPr>
        <p:spPr>
          <a:xfrm>
            <a:off x="3419904" y="1231508"/>
            <a:ext cx="54724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Tensorflow</a:t>
            </a:r>
            <a:r>
              <a:rPr lang="zh-CN" altLang="en-US" sz="30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发展历程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EF0EDE64-40F2-4BE6-B0B1-A90C1956751E}"/>
              </a:ext>
            </a:extLst>
          </p:cNvPr>
          <p:cNvGrpSpPr/>
          <p:nvPr/>
        </p:nvGrpSpPr>
        <p:grpSpPr>
          <a:xfrm>
            <a:off x="0" y="3160022"/>
            <a:ext cx="1403736" cy="663907"/>
            <a:chOff x="0" y="3160022"/>
            <a:chExt cx="1403736" cy="663907"/>
          </a:xfrm>
        </p:grpSpPr>
        <p:sp>
          <p:nvSpPr>
            <p:cNvPr id="12" name="矩形 1">
              <a:extLst>
                <a:ext uri="{FF2B5EF4-FFF2-40B4-BE49-F238E27FC236}">
                  <a16:creationId xmlns:a16="http://schemas.microsoft.com/office/drawing/2014/main" id="{93371886-9390-4665-B350-1F4C582080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160022"/>
              <a:ext cx="1403736" cy="663907"/>
            </a:xfrm>
            <a:prstGeom prst="rect">
              <a:avLst/>
            </a:prstGeom>
            <a:solidFill>
              <a:srgbClr val="4CBDF7"/>
            </a:solidFill>
            <a:ln w="25400" cap="flat" cmpd="sng">
              <a:solidFill>
                <a:srgbClr val="4CBDF7"/>
              </a:solidFill>
              <a:bevel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pic>
          <p:nvPicPr>
            <p:cNvPr id="13" name="图片 8">
              <a:extLst>
                <a:ext uri="{FF2B5EF4-FFF2-40B4-BE49-F238E27FC236}">
                  <a16:creationId xmlns:a16="http://schemas.microsoft.com/office/drawing/2014/main" id="{54AA78B4-61FE-46FE-8AC6-3F04EEBE05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8461" y="3228567"/>
              <a:ext cx="526814" cy="5268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13CEA792-46F8-4465-A532-ABBD566F82D7}"/>
              </a:ext>
            </a:extLst>
          </p:cNvPr>
          <p:cNvGrpSpPr/>
          <p:nvPr/>
        </p:nvGrpSpPr>
        <p:grpSpPr>
          <a:xfrm>
            <a:off x="0" y="2168289"/>
            <a:ext cx="1403736" cy="663907"/>
            <a:chOff x="0" y="2168289"/>
            <a:chExt cx="1403736" cy="663907"/>
          </a:xfrm>
          <a:solidFill>
            <a:srgbClr val="4CBDF7"/>
          </a:solidFill>
        </p:grpSpPr>
        <p:sp>
          <p:nvSpPr>
            <p:cNvPr id="10" name="矩形 1">
              <a:extLst>
                <a:ext uri="{FF2B5EF4-FFF2-40B4-BE49-F238E27FC236}">
                  <a16:creationId xmlns:a16="http://schemas.microsoft.com/office/drawing/2014/main" id="{250F3082-226A-4FF6-9FED-7B6CB20966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168289"/>
              <a:ext cx="1403736" cy="663907"/>
            </a:xfrm>
            <a:prstGeom prst="rect">
              <a:avLst/>
            </a:prstGeom>
            <a:grpFill/>
            <a:ln w="25400" cap="flat" cmpd="sng">
              <a:solidFill>
                <a:srgbClr val="4CBDF7"/>
              </a:solidFill>
              <a:bevel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pic>
          <p:nvPicPr>
            <p:cNvPr id="16" name="图片 5">
              <a:extLst>
                <a:ext uri="{FF2B5EF4-FFF2-40B4-BE49-F238E27FC236}">
                  <a16:creationId xmlns:a16="http://schemas.microsoft.com/office/drawing/2014/main" id="{5842DFA1-9EDF-4C2E-BDE7-A683B40706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675" y="2237442"/>
              <a:ext cx="525600" cy="5256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xtLst/>
          </p:spPr>
        </p:pic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17A271E1-BD0D-471D-93A2-F9459B89F946}"/>
              </a:ext>
            </a:extLst>
          </p:cNvPr>
          <p:cNvGrpSpPr/>
          <p:nvPr/>
        </p:nvGrpSpPr>
        <p:grpSpPr>
          <a:xfrm>
            <a:off x="0" y="4155882"/>
            <a:ext cx="1403736" cy="663907"/>
            <a:chOff x="0" y="4155882"/>
            <a:chExt cx="1403736" cy="663907"/>
          </a:xfrm>
          <a:solidFill>
            <a:srgbClr val="4CBDF7"/>
          </a:solidFill>
        </p:grpSpPr>
        <p:sp>
          <p:nvSpPr>
            <p:cNvPr id="14" name="矩形 1">
              <a:extLst>
                <a:ext uri="{FF2B5EF4-FFF2-40B4-BE49-F238E27FC236}">
                  <a16:creationId xmlns:a16="http://schemas.microsoft.com/office/drawing/2014/main" id="{13A2591E-5A4A-41A0-AE26-83795456B9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155882"/>
              <a:ext cx="1403736" cy="663907"/>
            </a:xfrm>
            <a:prstGeom prst="rect">
              <a:avLst/>
            </a:prstGeom>
            <a:grpFill/>
            <a:ln w="25400" cap="flat" cmpd="sng">
              <a:solidFill>
                <a:srgbClr val="4CBDF7"/>
              </a:solidFill>
              <a:bevel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pic>
          <p:nvPicPr>
            <p:cNvPr id="17" name="图片 5">
              <a:extLst>
                <a:ext uri="{FF2B5EF4-FFF2-40B4-BE49-F238E27FC236}">
                  <a16:creationId xmlns:a16="http://schemas.microsoft.com/office/drawing/2014/main" id="{DA3868C9-38A3-4632-B668-5016E3E8C0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8461" y="4225035"/>
              <a:ext cx="525600" cy="5256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xtLst/>
          </p:spPr>
        </p:pic>
      </p:grpSp>
      <p:sp>
        <p:nvSpPr>
          <p:cNvPr id="18" name="矩形 2">
            <a:extLst>
              <a:ext uri="{FF2B5EF4-FFF2-40B4-BE49-F238E27FC236}">
                <a16:creationId xmlns:a16="http://schemas.microsoft.com/office/drawing/2014/main" id="{67DD490D-2F28-4CB8-9DC0-FBBF8DFB60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2197" y="2168289"/>
            <a:ext cx="7301803" cy="663907"/>
          </a:xfrm>
          <a:prstGeom prst="rect">
            <a:avLst/>
          </a:prstGeom>
          <a:solidFill>
            <a:srgbClr val="4CBDF7"/>
          </a:solidFill>
          <a:ln w="25400" cap="flat" cmpd="sng">
            <a:solidFill>
              <a:srgbClr val="4CBDF7"/>
            </a:solidFill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93DD3AD-54AC-4EE1-82F5-1D5668FA265A}"/>
              </a:ext>
            </a:extLst>
          </p:cNvPr>
          <p:cNvSpPr txBox="1"/>
          <p:nvPr/>
        </p:nvSpPr>
        <p:spPr>
          <a:xfrm>
            <a:off x="1843571" y="2177075"/>
            <a:ext cx="1504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Part 2</a:t>
            </a:r>
            <a:endParaRPr lang="zh-CN" altLang="en-US" sz="3600" b="1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B6D2CEF-554A-4D1B-841B-2261B9D48A04}"/>
              </a:ext>
            </a:extLst>
          </p:cNvPr>
          <p:cNvSpPr txBox="1"/>
          <p:nvPr/>
        </p:nvSpPr>
        <p:spPr>
          <a:xfrm>
            <a:off x="3419904" y="2223241"/>
            <a:ext cx="54724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Tensorflow</a:t>
            </a:r>
            <a:r>
              <a:rPr lang="zh-CN" altLang="en-US" sz="30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特点与优势</a:t>
            </a:r>
          </a:p>
        </p:txBody>
      </p:sp>
      <p:sp>
        <p:nvSpPr>
          <p:cNvPr id="21" name="矩形 2">
            <a:extLst>
              <a:ext uri="{FF2B5EF4-FFF2-40B4-BE49-F238E27FC236}">
                <a16:creationId xmlns:a16="http://schemas.microsoft.com/office/drawing/2014/main" id="{496D8BC7-8424-4EC7-9755-4D4B72FDE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2197" y="3160022"/>
            <a:ext cx="7301803" cy="663907"/>
          </a:xfrm>
          <a:prstGeom prst="rect">
            <a:avLst/>
          </a:prstGeom>
          <a:solidFill>
            <a:srgbClr val="4CBDF7"/>
          </a:solidFill>
          <a:ln w="25400" cap="flat" cmpd="sng">
            <a:solidFill>
              <a:srgbClr val="4CBDF7"/>
            </a:solidFill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DE3E4A6-14EF-44F6-900E-AAC9BEFF512A}"/>
              </a:ext>
            </a:extLst>
          </p:cNvPr>
          <p:cNvSpPr txBox="1"/>
          <p:nvPr/>
        </p:nvSpPr>
        <p:spPr>
          <a:xfrm>
            <a:off x="1843571" y="3168808"/>
            <a:ext cx="1504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Part 3</a:t>
            </a:r>
            <a:endParaRPr lang="zh-CN" altLang="en-US" sz="3600" b="1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0B3C215-6572-49C6-AF83-0160C9687607}"/>
              </a:ext>
            </a:extLst>
          </p:cNvPr>
          <p:cNvSpPr txBox="1"/>
          <p:nvPr/>
        </p:nvSpPr>
        <p:spPr>
          <a:xfrm>
            <a:off x="3419904" y="3214974"/>
            <a:ext cx="54724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Tensorflow</a:t>
            </a:r>
            <a:r>
              <a:rPr lang="zh-CN" altLang="en-US" sz="30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安装</a:t>
            </a:r>
          </a:p>
        </p:txBody>
      </p:sp>
      <p:sp>
        <p:nvSpPr>
          <p:cNvPr id="24" name="矩形 2">
            <a:extLst>
              <a:ext uri="{FF2B5EF4-FFF2-40B4-BE49-F238E27FC236}">
                <a16:creationId xmlns:a16="http://schemas.microsoft.com/office/drawing/2014/main" id="{3B7849BF-116C-42CE-80C5-09673621B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2197" y="4155882"/>
            <a:ext cx="7301803" cy="663907"/>
          </a:xfrm>
          <a:prstGeom prst="rect">
            <a:avLst/>
          </a:prstGeom>
          <a:solidFill>
            <a:srgbClr val="4CBDF7"/>
          </a:solidFill>
          <a:ln w="25400" cap="flat" cmpd="sng">
            <a:solidFill>
              <a:srgbClr val="4CBDF7"/>
            </a:solidFill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289ABBF6-0F5E-41FC-81CC-7BDB18CB27FB}"/>
              </a:ext>
            </a:extLst>
          </p:cNvPr>
          <p:cNvSpPr txBox="1"/>
          <p:nvPr/>
        </p:nvSpPr>
        <p:spPr>
          <a:xfrm>
            <a:off x="1843571" y="4164668"/>
            <a:ext cx="1504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Part 4</a:t>
            </a:r>
            <a:endParaRPr lang="zh-CN" altLang="en-US" sz="3600" b="1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10F3F24-F637-4630-A514-1000D22DBA5C}"/>
              </a:ext>
            </a:extLst>
          </p:cNvPr>
          <p:cNvSpPr txBox="1"/>
          <p:nvPr/>
        </p:nvSpPr>
        <p:spPr>
          <a:xfrm>
            <a:off x="3419904" y="4210834"/>
            <a:ext cx="54724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Tensorflow</a:t>
            </a:r>
            <a:r>
              <a:rPr lang="zh-CN" altLang="en-US" sz="30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基础操作</a:t>
            </a: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EC6FFB9D-67CC-4D7A-BDD2-66E9AB81326E}"/>
              </a:ext>
            </a:extLst>
          </p:cNvPr>
          <p:cNvSpPr/>
          <p:nvPr/>
        </p:nvSpPr>
        <p:spPr>
          <a:xfrm>
            <a:off x="3116321" y="-1590426"/>
            <a:ext cx="2911358" cy="2479322"/>
          </a:xfrm>
          <a:prstGeom prst="ellipse">
            <a:avLst/>
          </a:prstGeom>
          <a:solidFill>
            <a:srgbClr val="4CBDF7"/>
          </a:solidFill>
          <a:ln>
            <a:solidFill>
              <a:srgbClr val="4CBD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153271E-AB05-49FB-BE1E-DA54ADC84A2E}"/>
              </a:ext>
            </a:extLst>
          </p:cNvPr>
          <p:cNvSpPr txBox="1"/>
          <p:nvPr/>
        </p:nvSpPr>
        <p:spPr>
          <a:xfrm>
            <a:off x="3851940" y="76671"/>
            <a:ext cx="144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 录</a:t>
            </a:r>
          </a:p>
        </p:txBody>
      </p:sp>
    </p:spTree>
  </p:cSld>
  <p:clrMapOvr>
    <a:masterClrMapping/>
  </p:clrMapOvr>
  <p:transition spd="slow">
    <p:pull dir="l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矩形 3">
            <a:extLst>
              <a:ext uri="{FF2B5EF4-FFF2-40B4-BE49-F238E27FC236}">
                <a16:creationId xmlns:a16="http://schemas.microsoft.com/office/drawing/2014/main" id="{60EBB227-A907-4DD4-AB6D-BE8B77E4A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76275"/>
          </a:xfrm>
          <a:prstGeom prst="rect">
            <a:avLst/>
          </a:prstGeom>
          <a:solidFill>
            <a:srgbClr val="4CBDF7"/>
          </a:solidFill>
          <a:ln w="25400" cap="flat" cmpd="sng">
            <a:solidFill>
              <a:srgbClr val="4CBDF7"/>
            </a:solidFill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1" name="等腰三角形 4">
            <a:extLst>
              <a:ext uri="{FF2B5EF4-FFF2-40B4-BE49-F238E27FC236}">
                <a16:creationId xmlns:a16="http://schemas.microsoft.com/office/drawing/2014/main" id="{CE8F2686-79A9-40BC-97E6-93D6032529F7}"/>
              </a:ext>
            </a:extLst>
          </p:cNvPr>
          <p:cNvSpPr>
            <a:spLocks noChangeArrowheads="1"/>
          </p:cNvSpPr>
          <p:nvPr/>
        </p:nvSpPr>
        <p:spPr bwMode="auto">
          <a:xfrm rot="10425936">
            <a:off x="392183" y="654168"/>
            <a:ext cx="431800" cy="373062"/>
          </a:xfrm>
          <a:prstGeom prst="triangle">
            <a:avLst>
              <a:gd name="adj" fmla="val 50000"/>
            </a:avLst>
          </a:prstGeom>
          <a:solidFill>
            <a:srgbClr val="4CBDF7"/>
          </a:solidFill>
          <a:ln w="25400" cap="flat" cmpd="sng">
            <a:solidFill>
              <a:srgbClr val="4CBDF7"/>
            </a:solidFill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7179" name="图片 19">
            <a:extLst>
              <a:ext uri="{FF2B5EF4-FFF2-40B4-BE49-F238E27FC236}">
                <a16:creationId xmlns:a16="http://schemas.microsoft.com/office/drawing/2014/main" id="{E30E7E44-B025-4389-AD05-759437A26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324" y="98833"/>
            <a:ext cx="488258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C9A8974E-42D3-4A3F-8D04-62E73D8B69BE}"/>
              </a:ext>
            </a:extLst>
          </p:cNvPr>
          <p:cNvSpPr txBox="1"/>
          <p:nvPr/>
        </p:nvSpPr>
        <p:spPr>
          <a:xfrm>
            <a:off x="195418" y="108605"/>
            <a:ext cx="12803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Part 3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C323AB0-3A9C-4D96-97DC-704D97BAC137}"/>
              </a:ext>
            </a:extLst>
          </p:cNvPr>
          <p:cNvSpPr txBox="1"/>
          <p:nvPr/>
        </p:nvSpPr>
        <p:spPr>
          <a:xfrm>
            <a:off x="1475742" y="144523"/>
            <a:ext cx="3816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Tensorflow</a:t>
            </a:r>
            <a:r>
              <a:rPr lang="zh-CN" altLang="en-US" sz="24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安装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1E06502-61A8-447B-BA0E-84FCFEAEDFB7}"/>
              </a:ext>
            </a:extLst>
          </p:cNvPr>
          <p:cNvSpPr txBox="1"/>
          <p:nvPr/>
        </p:nvSpPr>
        <p:spPr>
          <a:xfrm>
            <a:off x="373203" y="1049573"/>
            <a:ext cx="40547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各组件下载和安装链接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F2CC2A2-2637-4B52-A6EC-5E2C09AFD671}"/>
              </a:ext>
            </a:extLst>
          </p:cNvPr>
          <p:cNvSpPr txBox="1"/>
          <p:nvPr/>
        </p:nvSpPr>
        <p:spPr>
          <a:xfrm>
            <a:off x="379233" y="1790998"/>
            <a:ext cx="79370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Windows</a:t>
            </a:r>
            <a:r>
              <a:rPr lang="zh-CN" altLang="en-US" sz="1600" b="1" dirty="0"/>
              <a:t>安装</a:t>
            </a:r>
            <a:r>
              <a:rPr lang="en-US" altLang="zh-CN" sz="1600" b="1" dirty="0"/>
              <a:t>Bazel:</a:t>
            </a:r>
            <a:r>
              <a:rPr lang="zh-CN" altLang="en-US" sz="1600" b="1" dirty="0"/>
              <a:t> </a:t>
            </a:r>
            <a:r>
              <a:rPr lang="zh-CN" altLang="en-US" sz="1600" dirty="0"/>
              <a:t>以管理员身份运行</a:t>
            </a:r>
            <a:r>
              <a:rPr lang="en-US" altLang="zh-CN" sz="1600" dirty="0"/>
              <a:t>Windows PowerShell</a:t>
            </a:r>
            <a:r>
              <a:rPr lang="zh-CN" altLang="en-US" sz="1600" dirty="0"/>
              <a:t>并安装</a:t>
            </a:r>
            <a:r>
              <a:rPr lang="en-US" altLang="zh-CN" sz="1600" dirty="0"/>
              <a:t>Chocolatey</a:t>
            </a:r>
            <a:r>
              <a:rPr lang="zh-CN" altLang="en-US" sz="1600" dirty="0"/>
              <a:t>，以下的</a:t>
            </a:r>
            <a:r>
              <a:rPr lang="en-US" altLang="zh-CN" sz="1600" dirty="0"/>
              <a:t>version</a:t>
            </a:r>
            <a:r>
              <a:rPr lang="zh-CN" altLang="en-US" sz="1600" dirty="0"/>
              <a:t>参数可以自己根据实际情况指定，输入如下：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A2378AF-9157-4772-9814-5EACD14710E7}"/>
              </a:ext>
            </a:extLst>
          </p:cNvPr>
          <p:cNvSpPr/>
          <p:nvPr/>
        </p:nvSpPr>
        <p:spPr bwMode="auto">
          <a:xfrm>
            <a:off x="467658" y="2572360"/>
            <a:ext cx="7704642" cy="3600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63500" dir="2700000" algn="tl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cs typeface="Arial" panose="020B0604020202020204" pitchFamily="34" charset="0"/>
              </a:rPr>
              <a:t>iwr https://chocolatey.org/install.ps1 -UseBasicParsing | iex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66795AF-9BE4-49B4-84A3-0A682578D4B5}"/>
              </a:ext>
            </a:extLst>
          </p:cNvPr>
          <p:cNvSpPr/>
          <p:nvPr/>
        </p:nvSpPr>
        <p:spPr bwMode="auto">
          <a:xfrm>
            <a:off x="467658" y="3191251"/>
            <a:ext cx="7704642" cy="3600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63500" dir="2700000" algn="tl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de-DE" altLang="zh-CN" dirty="0">
                <a:cs typeface="Arial" panose="020B0604020202020204" pitchFamily="34" charset="0"/>
              </a:rPr>
              <a:t>choco install bazel --version 0.15.0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9845410"/>
      </p:ext>
    </p:extLst>
  </p:cSld>
  <p:clrMapOvr>
    <a:masterClrMapping/>
  </p:clrMapOvr>
  <p:transition spd="slow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矩形 3">
            <a:extLst>
              <a:ext uri="{FF2B5EF4-FFF2-40B4-BE49-F238E27FC236}">
                <a16:creationId xmlns:a16="http://schemas.microsoft.com/office/drawing/2014/main" id="{60EBB227-A907-4DD4-AB6D-BE8B77E4A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76275"/>
          </a:xfrm>
          <a:prstGeom prst="rect">
            <a:avLst/>
          </a:prstGeom>
          <a:solidFill>
            <a:srgbClr val="4CBDF7"/>
          </a:solidFill>
          <a:ln w="25400" cap="flat" cmpd="sng">
            <a:solidFill>
              <a:srgbClr val="4CBDF7"/>
            </a:solidFill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1" name="等腰三角形 4">
            <a:extLst>
              <a:ext uri="{FF2B5EF4-FFF2-40B4-BE49-F238E27FC236}">
                <a16:creationId xmlns:a16="http://schemas.microsoft.com/office/drawing/2014/main" id="{CE8F2686-79A9-40BC-97E6-93D6032529F7}"/>
              </a:ext>
            </a:extLst>
          </p:cNvPr>
          <p:cNvSpPr>
            <a:spLocks noChangeArrowheads="1"/>
          </p:cNvSpPr>
          <p:nvPr/>
        </p:nvSpPr>
        <p:spPr bwMode="auto">
          <a:xfrm rot="10425936">
            <a:off x="392183" y="654168"/>
            <a:ext cx="431800" cy="373062"/>
          </a:xfrm>
          <a:prstGeom prst="triangle">
            <a:avLst>
              <a:gd name="adj" fmla="val 50000"/>
            </a:avLst>
          </a:prstGeom>
          <a:solidFill>
            <a:srgbClr val="4CBDF7"/>
          </a:solidFill>
          <a:ln w="25400" cap="flat" cmpd="sng">
            <a:solidFill>
              <a:srgbClr val="4CBDF7"/>
            </a:solidFill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7179" name="图片 19">
            <a:extLst>
              <a:ext uri="{FF2B5EF4-FFF2-40B4-BE49-F238E27FC236}">
                <a16:creationId xmlns:a16="http://schemas.microsoft.com/office/drawing/2014/main" id="{E30E7E44-B025-4389-AD05-759437A26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324" y="98833"/>
            <a:ext cx="488258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C9A8974E-42D3-4A3F-8D04-62E73D8B69BE}"/>
              </a:ext>
            </a:extLst>
          </p:cNvPr>
          <p:cNvSpPr txBox="1"/>
          <p:nvPr/>
        </p:nvSpPr>
        <p:spPr>
          <a:xfrm>
            <a:off x="195418" y="108605"/>
            <a:ext cx="12803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Part 3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C323AB0-3A9C-4D96-97DC-704D97BAC137}"/>
              </a:ext>
            </a:extLst>
          </p:cNvPr>
          <p:cNvSpPr txBox="1"/>
          <p:nvPr/>
        </p:nvSpPr>
        <p:spPr>
          <a:xfrm>
            <a:off x="1475742" y="144523"/>
            <a:ext cx="3816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Tensorflow</a:t>
            </a:r>
            <a:r>
              <a:rPr lang="zh-CN" altLang="en-US" sz="24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安装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1E06502-61A8-447B-BA0E-84FCFEAEDFB7}"/>
              </a:ext>
            </a:extLst>
          </p:cNvPr>
          <p:cNvSpPr txBox="1"/>
          <p:nvPr/>
        </p:nvSpPr>
        <p:spPr>
          <a:xfrm>
            <a:off x="373203" y="1049573"/>
            <a:ext cx="40547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各组件下载和安装链接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F2CC2A2-2637-4B52-A6EC-5E2C09AFD671}"/>
              </a:ext>
            </a:extLst>
          </p:cNvPr>
          <p:cNvSpPr txBox="1"/>
          <p:nvPr/>
        </p:nvSpPr>
        <p:spPr>
          <a:xfrm>
            <a:off x="373203" y="1828257"/>
            <a:ext cx="79370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Windows</a:t>
            </a:r>
            <a:r>
              <a:rPr lang="zh-CN" altLang="en-US" sz="1600" b="1" dirty="0"/>
              <a:t>安装</a:t>
            </a:r>
            <a:r>
              <a:rPr lang="en-US" altLang="zh-CN" sz="1600" b="1" dirty="0"/>
              <a:t>cuDNN:</a:t>
            </a:r>
            <a:r>
              <a:rPr lang="zh-CN" altLang="en-US" sz="1600" b="1" dirty="0"/>
              <a:t> </a:t>
            </a:r>
            <a:r>
              <a:rPr lang="en-US" altLang="zh-CN" sz="1600" dirty="0"/>
              <a:t>cuDNN7</a:t>
            </a:r>
            <a:r>
              <a:rPr lang="zh-CN" altLang="en-US" sz="1600" dirty="0"/>
              <a:t>等还分详细的版本号，注意下载对应的</a:t>
            </a:r>
            <a:r>
              <a:rPr lang="en-US" altLang="zh-CN" sz="1600" dirty="0"/>
              <a:t>cuDNN</a:t>
            </a:r>
            <a:r>
              <a:rPr lang="zh-CN" altLang="en-US" sz="1600" dirty="0"/>
              <a:t>和支持的</a:t>
            </a:r>
            <a:r>
              <a:rPr lang="en-US" altLang="zh-CN" sz="1600" dirty="0"/>
              <a:t>CUDA</a:t>
            </a:r>
            <a:r>
              <a:rPr lang="zh-CN" altLang="en-US" sz="1600" dirty="0"/>
              <a:t>，链接：</a:t>
            </a:r>
            <a:r>
              <a:rPr lang="en-US" altLang="zh-CN" sz="1600" u="sng" dirty="0">
                <a:hlinkClick r:id="rId3"/>
              </a:rPr>
              <a:t>https://developer.nvidia.com/rdp/cudnn-archive</a:t>
            </a:r>
            <a:r>
              <a:rPr lang="zh-CN" altLang="en-US" sz="1600" dirty="0"/>
              <a:t>，</a:t>
            </a:r>
            <a:r>
              <a:rPr lang="zh-CN" altLang="zh-CN" sz="1600" dirty="0"/>
              <a:t>下载并解压，将</a:t>
            </a:r>
            <a:r>
              <a:rPr lang="en-US" altLang="zh-CN" sz="1600" dirty="0"/>
              <a:t>cuda\bin</a:t>
            </a:r>
            <a:r>
              <a:rPr lang="zh-CN" altLang="zh-CN" sz="1600" dirty="0"/>
              <a:t>添加至环境变量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471896F-7340-432E-B65F-B26AB036FB66}"/>
              </a:ext>
            </a:extLst>
          </p:cNvPr>
          <p:cNvSpPr txBox="1"/>
          <p:nvPr/>
        </p:nvSpPr>
        <p:spPr>
          <a:xfrm>
            <a:off x="373203" y="2787768"/>
            <a:ext cx="79370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Windows</a:t>
            </a:r>
            <a:r>
              <a:rPr lang="zh-CN" altLang="en-US" sz="1600" b="1" dirty="0"/>
              <a:t>安装</a:t>
            </a:r>
            <a:r>
              <a:rPr lang="en-US" altLang="zh-CN" sz="1600" b="1" dirty="0"/>
              <a:t>CUDA:</a:t>
            </a:r>
            <a:r>
              <a:rPr lang="zh-CN" altLang="en-US" sz="1600" b="1" dirty="0"/>
              <a:t> </a:t>
            </a:r>
            <a:r>
              <a:rPr lang="en-US" altLang="zh-CN" sz="1600" u="sng" dirty="0">
                <a:hlinkClick r:id="rId4"/>
              </a:rPr>
              <a:t>https://www.jb51.net/softs/590198.html</a:t>
            </a:r>
            <a:r>
              <a:rPr lang="zh-CN" altLang="en-US" sz="1600" dirty="0"/>
              <a:t>，下载并直接安装即可</a:t>
            </a:r>
            <a:endParaRPr lang="zh-CN" altLang="zh-CN" sz="16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95E7A2F-2EE1-405F-939F-D29069BE9EC3}"/>
              </a:ext>
            </a:extLst>
          </p:cNvPr>
          <p:cNvSpPr txBox="1"/>
          <p:nvPr/>
        </p:nvSpPr>
        <p:spPr>
          <a:xfrm>
            <a:off x="341144" y="3278320"/>
            <a:ext cx="79370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/>
              <a:t>下载</a:t>
            </a:r>
            <a:r>
              <a:rPr lang="en-US" altLang="zh-CN" sz="1600" b="1" dirty="0"/>
              <a:t>NVIDIA GPU </a:t>
            </a:r>
            <a:r>
              <a:rPr lang="zh-CN" altLang="en-US" sz="1600" b="1" dirty="0"/>
              <a:t>驱动</a:t>
            </a:r>
            <a:r>
              <a:rPr lang="en-US" altLang="zh-CN" sz="1600" b="1" dirty="0"/>
              <a:t>:</a:t>
            </a:r>
            <a:r>
              <a:rPr lang="zh-CN" altLang="en-US" sz="1600" b="1" dirty="0"/>
              <a:t> </a:t>
            </a:r>
            <a:r>
              <a:rPr lang="zh-CN" altLang="en-US" sz="1600" dirty="0"/>
              <a:t>选择本机电脑对应的显卡型号和驱动器型号，点击</a:t>
            </a:r>
            <a:r>
              <a:rPr lang="en-US" altLang="zh-CN" sz="1600" dirty="0"/>
              <a:t>search</a:t>
            </a:r>
            <a:r>
              <a:rPr lang="zh-CN" altLang="en-US" sz="1600" dirty="0"/>
              <a:t>然后下载对应版本并安装，</a:t>
            </a:r>
            <a:r>
              <a:rPr lang="en-US" altLang="zh-CN" sz="1600" u="sng" dirty="0">
                <a:hlinkClick r:id="rId5"/>
              </a:rPr>
              <a:t>https://www.tensorflow.org/install/gpu</a:t>
            </a:r>
            <a:endParaRPr lang="zh-CN" altLang="zh-CN" sz="16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5A2C324-6A02-46A7-B14A-379137C4F5B2}"/>
              </a:ext>
            </a:extLst>
          </p:cNvPr>
          <p:cNvSpPr txBox="1"/>
          <p:nvPr/>
        </p:nvSpPr>
        <p:spPr>
          <a:xfrm>
            <a:off x="373202" y="4022962"/>
            <a:ext cx="79370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/>
              <a:t>下载</a:t>
            </a:r>
            <a:r>
              <a:rPr lang="en-US" altLang="zh-CN" sz="1600" b="1" dirty="0"/>
              <a:t>tensorflow-gpu:</a:t>
            </a:r>
            <a:r>
              <a:rPr lang="zh-CN" altLang="en-US" sz="1600" b="1" dirty="0"/>
              <a:t> </a:t>
            </a:r>
            <a:r>
              <a:rPr lang="zh-CN" altLang="en-US" sz="1600" dirty="0"/>
              <a:t>建议不要用</a:t>
            </a:r>
            <a:r>
              <a:rPr lang="en-US" altLang="zh-CN" sz="1600" dirty="0"/>
              <a:t>pip install</a:t>
            </a:r>
            <a:r>
              <a:rPr lang="zh-CN" altLang="en-US" sz="1600" dirty="0"/>
              <a:t>，到阿里云镜像下载对应的</a:t>
            </a:r>
            <a:r>
              <a:rPr lang="en-US" altLang="zh-CN" sz="1600" dirty="0"/>
              <a:t>gpu</a:t>
            </a:r>
            <a:r>
              <a:rPr lang="zh-CN" altLang="en-US" sz="1600" dirty="0"/>
              <a:t>版本到本地</a:t>
            </a:r>
            <a:r>
              <a:rPr lang="en-US" altLang="zh-CN" sz="1600" u="sng" dirty="0">
                <a:hlinkClick r:id="rId6"/>
              </a:rPr>
              <a:t>https://mirrors.aliyun.com/pypi/simple/tensorflow-gpu/</a:t>
            </a:r>
            <a:r>
              <a:rPr lang="zh-CN" altLang="en-US" sz="1600" dirty="0"/>
              <a:t>，然后</a:t>
            </a:r>
            <a:r>
              <a:rPr lang="en-US" altLang="zh-CN" sz="1600" dirty="0"/>
              <a:t>cmd</a:t>
            </a:r>
            <a:r>
              <a:rPr lang="zh-CN" altLang="en-US" sz="1600" dirty="0"/>
              <a:t>执行“</a:t>
            </a:r>
            <a:r>
              <a:rPr lang="en-US" altLang="zh-CN" sz="1600" dirty="0"/>
              <a:t>python -m pip install category\xxx,whl</a:t>
            </a:r>
            <a:r>
              <a:rPr lang="zh-CN" altLang="en-US" sz="1600" dirty="0"/>
              <a:t>”，</a:t>
            </a:r>
            <a:r>
              <a:rPr lang="en-US" altLang="zh-CN" sz="1600" dirty="0"/>
              <a:t>category</a:t>
            </a:r>
            <a:r>
              <a:rPr lang="zh-CN" altLang="en-US" sz="1600" dirty="0"/>
              <a:t>是下载文件所在目录，</a:t>
            </a:r>
            <a:r>
              <a:rPr lang="en-US" altLang="zh-CN" sz="1600" dirty="0"/>
              <a:t>xxx.whl</a:t>
            </a:r>
            <a:r>
              <a:rPr lang="zh-CN" altLang="en-US" sz="1600" dirty="0"/>
              <a:t>是你下载的文件名称，如“</a:t>
            </a:r>
            <a:r>
              <a:rPr lang="en-US" altLang="zh-CN" sz="1600" dirty="0"/>
              <a:t>C:\Users\administrator\Desktop\tensorflow-gpu_0.13.0.whl</a:t>
            </a:r>
            <a:r>
              <a:rPr lang="zh-CN" altLang="en-US" sz="1600" dirty="0"/>
              <a:t>”</a:t>
            </a:r>
            <a:endParaRPr lang="zh-CN" altLang="zh-CN" sz="1600" dirty="0"/>
          </a:p>
        </p:txBody>
      </p:sp>
    </p:spTree>
    <p:extLst>
      <p:ext uri="{BB962C8B-B14F-4D97-AF65-F5344CB8AC3E}">
        <p14:creationId xmlns:p14="http://schemas.microsoft.com/office/powerpoint/2010/main" val="271538223"/>
      </p:ext>
    </p:extLst>
  </p:cSld>
  <p:clrMapOvr>
    <a:masterClrMapping/>
  </p:clrMapOvr>
  <p:transition spd="slow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矩形 2">
            <a:extLst>
              <a:ext uri="{FF2B5EF4-FFF2-40B4-BE49-F238E27FC236}">
                <a16:creationId xmlns:a16="http://schemas.microsoft.com/office/drawing/2014/main" id="{88376DE8-603C-48BF-AF82-E136338261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675" y="1612900"/>
            <a:ext cx="6156325" cy="1008063"/>
          </a:xfrm>
          <a:prstGeom prst="rect">
            <a:avLst/>
          </a:prstGeom>
          <a:solidFill>
            <a:srgbClr val="4CBDF7"/>
          </a:solidFill>
          <a:ln w="25400" cap="flat" cmpd="sng">
            <a:solidFill>
              <a:srgbClr val="4CBDF7"/>
            </a:solidFill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64EDF8D2-4D57-4DEC-942E-FC7614F4466A}"/>
              </a:ext>
            </a:extLst>
          </p:cNvPr>
          <p:cNvGrpSpPr/>
          <p:nvPr/>
        </p:nvGrpSpPr>
        <p:grpSpPr>
          <a:xfrm>
            <a:off x="0" y="1612900"/>
            <a:ext cx="1619250" cy="1008063"/>
            <a:chOff x="0" y="1612900"/>
            <a:chExt cx="1619250" cy="1008063"/>
          </a:xfrm>
        </p:grpSpPr>
        <p:sp>
          <p:nvSpPr>
            <p:cNvPr id="4098" name="矩形 1">
              <a:extLst>
                <a:ext uri="{FF2B5EF4-FFF2-40B4-BE49-F238E27FC236}">
                  <a16:creationId xmlns:a16="http://schemas.microsoft.com/office/drawing/2014/main" id="{83C68237-D896-4DC1-A350-06CDE4B037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612900"/>
              <a:ext cx="1619250" cy="1008063"/>
            </a:xfrm>
            <a:prstGeom prst="rect">
              <a:avLst/>
            </a:prstGeom>
            <a:solidFill>
              <a:srgbClr val="4CBDF7"/>
            </a:solidFill>
            <a:ln w="25400" cap="flat" cmpd="sng">
              <a:solidFill>
                <a:srgbClr val="4CBDF7"/>
              </a:solidFill>
              <a:bevel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pic>
          <p:nvPicPr>
            <p:cNvPr id="4100" name="图片 8">
              <a:extLst>
                <a:ext uri="{FF2B5EF4-FFF2-40B4-BE49-F238E27FC236}">
                  <a16:creationId xmlns:a16="http://schemas.microsoft.com/office/drawing/2014/main" id="{BCE1DCC0-FE20-4472-89D7-06EB662E3D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475" y="1677988"/>
              <a:ext cx="876300" cy="876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2EBF538D-0503-4E4B-9BDC-EB64BCE4DA81}"/>
              </a:ext>
            </a:extLst>
          </p:cNvPr>
          <p:cNvSpPr txBox="1"/>
          <p:nvPr/>
        </p:nvSpPr>
        <p:spPr>
          <a:xfrm>
            <a:off x="3203886" y="1731417"/>
            <a:ext cx="19363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Part 4</a:t>
            </a:r>
            <a:endParaRPr lang="zh-CN" altLang="en-US" sz="4400" b="1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79ECB31-7623-4173-8F76-DC4D6085956C}"/>
              </a:ext>
            </a:extLst>
          </p:cNvPr>
          <p:cNvSpPr txBox="1"/>
          <p:nvPr/>
        </p:nvSpPr>
        <p:spPr>
          <a:xfrm>
            <a:off x="5140249" y="1842963"/>
            <a:ext cx="38961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Tensorflow</a:t>
            </a:r>
            <a:r>
              <a:rPr lang="zh-CN" altLang="en-US" sz="32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基础操作</a:t>
            </a:r>
          </a:p>
        </p:txBody>
      </p:sp>
    </p:spTree>
    <p:extLst>
      <p:ext uri="{BB962C8B-B14F-4D97-AF65-F5344CB8AC3E}">
        <p14:creationId xmlns:p14="http://schemas.microsoft.com/office/powerpoint/2010/main" val="2105707402"/>
      </p:ext>
    </p:extLst>
  </p:cSld>
  <p:clrMapOvr>
    <a:masterClrMapping/>
  </p:clrMapOvr>
  <p:transition spd="slow">
    <p:pull dir="l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pattFill prst="pct10">
          <a:fgClr>
            <a:schemeClr val="bg1">
              <a:lumMod val="7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矩形 3">
            <a:extLst>
              <a:ext uri="{FF2B5EF4-FFF2-40B4-BE49-F238E27FC236}">
                <a16:creationId xmlns:a16="http://schemas.microsoft.com/office/drawing/2014/main" id="{60EBB227-A907-4DD4-AB6D-BE8B77E4A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76275"/>
          </a:xfrm>
          <a:prstGeom prst="rect">
            <a:avLst/>
          </a:prstGeom>
          <a:solidFill>
            <a:srgbClr val="4CBDF7"/>
          </a:solidFill>
          <a:ln w="25400" cap="flat" cmpd="sng">
            <a:solidFill>
              <a:srgbClr val="4CBDF7"/>
            </a:solidFill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1" name="等腰三角形 4">
            <a:extLst>
              <a:ext uri="{FF2B5EF4-FFF2-40B4-BE49-F238E27FC236}">
                <a16:creationId xmlns:a16="http://schemas.microsoft.com/office/drawing/2014/main" id="{CE8F2686-79A9-40BC-97E6-93D6032529F7}"/>
              </a:ext>
            </a:extLst>
          </p:cNvPr>
          <p:cNvSpPr>
            <a:spLocks noChangeArrowheads="1"/>
          </p:cNvSpPr>
          <p:nvPr/>
        </p:nvSpPr>
        <p:spPr bwMode="auto">
          <a:xfrm rot="10425936">
            <a:off x="392183" y="654168"/>
            <a:ext cx="431800" cy="373062"/>
          </a:xfrm>
          <a:prstGeom prst="triangle">
            <a:avLst>
              <a:gd name="adj" fmla="val 50000"/>
            </a:avLst>
          </a:prstGeom>
          <a:solidFill>
            <a:srgbClr val="4CBDF7"/>
          </a:solidFill>
          <a:ln w="25400" cap="flat" cmpd="sng">
            <a:solidFill>
              <a:srgbClr val="4CBDF7"/>
            </a:solidFill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7179" name="图片 19">
            <a:extLst>
              <a:ext uri="{FF2B5EF4-FFF2-40B4-BE49-F238E27FC236}">
                <a16:creationId xmlns:a16="http://schemas.microsoft.com/office/drawing/2014/main" id="{E30E7E44-B025-4389-AD05-759437A26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324" y="98833"/>
            <a:ext cx="488258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C9A8974E-42D3-4A3F-8D04-62E73D8B69BE}"/>
              </a:ext>
            </a:extLst>
          </p:cNvPr>
          <p:cNvSpPr txBox="1"/>
          <p:nvPr/>
        </p:nvSpPr>
        <p:spPr>
          <a:xfrm>
            <a:off x="195418" y="108605"/>
            <a:ext cx="12803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Part 4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C323AB0-3A9C-4D96-97DC-704D97BAC137}"/>
              </a:ext>
            </a:extLst>
          </p:cNvPr>
          <p:cNvSpPr txBox="1"/>
          <p:nvPr/>
        </p:nvSpPr>
        <p:spPr>
          <a:xfrm>
            <a:off x="1475742" y="144523"/>
            <a:ext cx="3816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Tensorflow</a:t>
            </a:r>
            <a:r>
              <a:rPr lang="zh-CN" altLang="en-US" sz="24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基础操作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1E06502-61A8-447B-BA0E-84FCFEAEDFB7}"/>
              </a:ext>
            </a:extLst>
          </p:cNvPr>
          <p:cNvSpPr txBox="1"/>
          <p:nvPr/>
        </p:nvSpPr>
        <p:spPr>
          <a:xfrm>
            <a:off x="373203" y="1049573"/>
            <a:ext cx="17505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简单示例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F381CDF-6F65-43B7-9877-1586FC67D9C1}"/>
              </a:ext>
            </a:extLst>
          </p:cNvPr>
          <p:cNvSpPr/>
          <p:nvPr/>
        </p:nvSpPr>
        <p:spPr bwMode="auto">
          <a:xfrm>
            <a:off x="382650" y="1779684"/>
            <a:ext cx="3901326" cy="321929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63500" dir="2700000" algn="tl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altLang="zh-CN" dirty="0">
                <a:cs typeface="Arial" panose="020B0604020202020204" pitchFamily="34" charset="0"/>
              </a:rPr>
              <a:t>Import tensorflow as tf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altLang="zh-CN" dirty="0"/>
              <a:t>x = 2</a:t>
            </a:r>
            <a:br>
              <a:rPr lang="en-US" altLang="zh-CN" dirty="0"/>
            </a:br>
            <a:r>
              <a:rPr lang="en-US" altLang="zh-CN" dirty="0"/>
              <a:t>y = 3</a:t>
            </a:r>
            <a:br>
              <a:rPr lang="en-US" altLang="zh-CN" dirty="0"/>
            </a:br>
            <a:r>
              <a:rPr lang="en-US" altLang="zh-CN" dirty="0"/>
              <a:t>op1 = tf.add(x, y)</a:t>
            </a:r>
            <a:br>
              <a:rPr lang="en-US" altLang="zh-CN" dirty="0"/>
            </a:br>
            <a:r>
              <a:rPr lang="en-US" altLang="zh-CN" dirty="0"/>
              <a:t>op2 = tf.multiply(x, y)</a:t>
            </a:r>
            <a:br>
              <a:rPr lang="en-US" altLang="zh-CN" dirty="0"/>
            </a:br>
            <a:r>
              <a:rPr lang="en-US" altLang="zh-CN" dirty="0"/>
              <a:t>op3 = tf.pow(op2, op1)</a:t>
            </a:r>
            <a:endParaRPr lang="zh-CN" altLang="zh-CN" dirty="0"/>
          </a:p>
          <a:p>
            <a:r>
              <a:rPr lang="en-US" altLang="zh-CN" dirty="0"/>
              <a:t># sess = tf. Session()</a:t>
            </a:r>
            <a:endParaRPr lang="zh-CN" altLang="zh-CN" dirty="0"/>
          </a:p>
          <a:p>
            <a:r>
              <a:rPr lang="en-US" altLang="zh-CN" dirty="0"/>
              <a:t># op3 = sess.run(op3)</a:t>
            </a:r>
            <a:endParaRPr lang="zh-CN" altLang="zh-CN" dirty="0"/>
          </a:p>
          <a:p>
            <a:r>
              <a:rPr lang="en-US" altLang="zh-CN" dirty="0"/>
              <a:t># sess.close()</a:t>
            </a:r>
            <a:br>
              <a:rPr lang="en-US" altLang="zh-CN" dirty="0"/>
            </a:br>
            <a:r>
              <a:rPr lang="en-US" altLang="zh-CN" dirty="0"/>
              <a:t>with tf.Session() as sess:</a:t>
            </a:r>
            <a:br>
              <a:rPr lang="en-US" altLang="zh-CN" dirty="0"/>
            </a:br>
            <a:r>
              <a:rPr lang="en-US" altLang="zh-CN" dirty="0"/>
              <a:t>      op3 = sess.run(op3)</a:t>
            </a:r>
            <a:endParaRPr lang="zh-CN" altLang="zh-CN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pic>
        <p:nvPicPr>
          <p:cNvPr id="11" name="Google Shape;419;p56">
            <a:extLst>
              <a:ext uri="{FF2B5EF4-FFF2-40B4-BE49-F238E27FC236}">
                <a16:creationId xmlns:a16="http://schemas.microsoft.com/office/drawing/2014/main" id="{49DA0592-BFAF-42DD-8E88-30DF5787B403}"/>
              </a:ext>
            </a:extLst>
          </p:cNvPr>
          <p:cNvPicPr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8506" y="1806610"/>
            <a:ext cx="3882844" cy="31923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85368330"/>
      </p:ext>
    </p:extLst>
  </p:cSld>
  <p:clrMapOvr>
    <a:masterClrMapping/>
  </p:clrMapOvr>
  <p:transition spd="slow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矩形 3">
            <a:extLst>
              <a:ext uri="{FF2B5EF4-FFF2-40B4-BE49-F238E27FC236}">
                <a16:creationId xmlns:a16="http://schemas.microsoft.com/office/drawing/2014/main" id="{60EBB227-A907-4DD4-AB6D-BE8B77E4A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76275"/>
          </a:xfrm>
          <a:prstGeom prst="rect">
            <a:avLst/>
          </a:prstGeom>
          <a:solidFill>
            <a:srgbClr val="4CBDF7"/>
          </a:solidFill>
          <a:ln w="25400" cap="flat" cmpd="sng">
            <a:solidFill>
              <a:srgbClr val="4CBDF7"/>
            </a:solidFill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1" name="等腰三角形 4">
            <a:extLst>
              <a:ext uri="{FF2B5EF4-FFF2-40B4-BE49-F238E27FC236}">
                <a16:creationId xmlns:a16="http://schemas.microsoft.com/office/drawing/2014/main" id="{CE8F2686-79A9-40BC-97E6-93D6032529F7}"/>
              </a:ext>
            </a:extLst>
          </p:cNvPr>
          <p:cNvSpPr>
            <a:spLocks noChangeArrowheads="1"/>
          </p:cNvSpPr>
          <p:nvPr/>
        </p:nvSpPr>
        <p:spPr bwMode="auto">
          <a:xfrm rot="10425936">
            <a:off x="392183" y="654168"/>
            <a:ext cx="431800" cy="373062"/>
          </a:xfrm>
          <a:prstGeom prst="triangle">
            <a:avLst>
              <a:gd name="adj" fmla="val 50000"/>
            </a:avLst>
          </a:prstGeom>
          <a:solidFill>
            <a:srgbClr val="4CBDF7"/>
          </a:solidFill>
          <a:ln w="25400" cap="flat" cmpd="sng">
            <a:solidFill>
              <a:srgbClr val="4CBDF7"/>
            </a:solidFill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7179" name="图片 19">
            <a:extLst>
              <a:ext uri="{FF2B5EF4-FFF2-40B4-BE49-F238E27FC236}">
                <a16:creationId xmlns:a16="http://schemas.microsoft.com/office/drawing/2014/main" id="{E30E7E44-B025-4389-AD05-759437A26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324" y="98833"/>
            <a:ext cx="488258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C9A8974E-42D3-4A3F-8D04-62E73D8B69BE}"/>
              </a:ext>
            </a:extLst>
          </p:cNvPr>
          <p:cNvSpPr txBox="1"/>
          <p:nvPr/>
        </p:nvSpPr>
        <p:spPr>
          <a:xfrm>
            <a:off x="195418" y="108605"/>
            <a:ext cx="12803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Part 4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C323AB0-3A9C-4D96-97DC-704D97BAC137}"/>
              </a:ext>
            </a:extLst>
          </p:cNvPr>
          <p:cNvSpPr txBox="1"/>
          <p:nvPr/>
        </p:nvSpPr>
        <p:spPr>
          <a:xfrm>
            <a:off x="1475742" y="144523"/>
            <a:ext cx="3816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Tensorflow</a:t>
            </a:r>
            <a:r>
              <a:rPr lang="zh-CN" altLang="en-US" sz="24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基础操作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1E06502-61A8-447B-BA0E-84FCFEAEDFB7}"/>
              </a:ext>
            </a:extLst>
          </p:cNvPr>
          <p:cNvSpPr txBox="1"/>
          <p:nvPr/>
        </p:nvSpPr>
        <p:spPr>
          <a:xfrm>
            <a:off x="361669" y="1572793"/>
            <a:ext cx="29746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创建普通常量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F381CDF-6F65-43B7-9877-1586FC67D9C1}"/>
              </a:ext>
            </a:extLst>
          </p:cNvPr>
          <p:cNvSpPr/>
          <p:nvPr/>
        </p:nvSpPr>
        <p:spPr bwMode="auto">
          <a:xfrm>
            <a:off x="2913694" y="820798"/>
            <a:ext cx="5989500" cy="176641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63500" dir="2700000" algn="tl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tf.constant(value, dtype=None, shape=None, name='Const', verify_shape=False) </a:t>
            </a:r>
          </a:p>
          <a:p>
            <a:r>
              <a:rPr lang="en-US" altLang="zh-CN" dirty="0"/>
              <a:t># constant of 1d tensor (vector) </a:t>
            </a:r>
          </a:p>
          <a:p>
            <a:r>
              <a:rPr lang="en-US" altLang="zh-CN" dirty="0"/>
              <a:t>a = tf.constant([2, 2], name="vector") </a:t>
            </a:r>
          </a:p>
          <a:p>
            <a:r>
              <a:rPr lang="en-US" altLang="zh-CN" dirty="0"/>
              <a:t># constant of 2x2 tensor (matrix) </a:t>
            </a:r>
          </a:p>
          <a:p>
            <a:r>
              <a:rPr lang="en-US" altLang="zh-CN" dirty="0"/>
              <a:t>b = tf.constant([[0, 1], [2, 3]], name="matrix")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F554AAF-4D7E-45A0-8ED7-CD596CAB71B3}"/>
              </a:ext>
            </a:extLst>
          </p:cNvPr>
          <p:cNvSpPr txBox="1"/>
          <p:nvPr/>
        </p:nvSpPr>
        <p:spPr>
          <a:xfrm>
            <a:off x="373203" y="3712603"/>
            <a:ext cx="29746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创建序列常量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934D4FD-4C6A-4D48-A7F7-4AE90371294F}"/>
              </a:ext>
            </a:extLst>
          </p:cNvPr>
          <p:cNvSpPr/>
          <p:nvPr/>
        </p:nvSpPr>
        <p:spPr bwMode="auto">
          <a:xfrm>
            <a:off x="2915862" y="2716080"/>
            <a:ext cx="6012070" cy="228289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63500" dir="2700000" algn="tl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tf.range([start], limit=None, delta=1, dtype=None, name='range')</a:t>
            </a:r>
          </a:p>
          <a:p>
            <a:r>
              <a:rPr lang="en-US" altLang="zh-CN" dirty="0"/>
              <a:t># 'start' is 3, 'limit' is 18, 'delta' is 3</a:t>
            </a:r>
          </a:p>
          <a:p>
            <a:r>
              <a:rPr lang="en-US" altLang="zh-CN" dirty="0"/>
              <a:t>tf.range(start, limit, delta) ==&gt; [3, 6, 9, 12, 15]</a:t>
            </a:r>
          </a:p>
          <a:p>
            <a:r>
              <a:rPr lang="en-US" altLang="zh-CN" dirty="0"/>
              <a:t># 'start' is 3, 'limit' is 1,  'delta' is -0.5</a:t>
            </a:r>
          </a:p>
          <a:p>
            <a:r>
              <a:rPr lang="en-US" altLang="zh-CN" dirty="0"/>
              <a:t>tf.range(start, limit, delta) ==&gt; [3, 2.5, 2, 1.5]</a:t>
            </a:r>
          </a:p>
          <a:p>
            <a:r>
              <a:rPr lang="en-US" altLang="zh-CN" dirty="0"/>
              <a:t># 'limit' is 5</a:t>
            </a:r>
          </a:p>
          <a:p>
            <a:r>
              <a:rPr lang="en-US" altLang="zh-CN" dirty="0"/>
              <a:t>tf.range(limit) ==&gt; [0, 1, 2, 3, 4]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139646"/>
      </p:ext>
    </p:extLst>
  </p:cSld>
  <p:clrMapOvr>
    <a:masterClrMapping/>
  </p:clrMapOvr>
  <p:transition spd="slow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矩形 3">
            <a:extLst>
              <a:ext uri="{FF2B5EF4-FFF2-40B4-BE49-F238E27FC236}">
                <a16:creationId xmlns:a16="http://schemas.microsoft.com/office/drawing/2014/main" id="{60EBB227-A907-4DD4-AB6D-BE8B77E4A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76275"/>
          </a:xfrm>
          <a:prstGeom prst="rect">
            <a:avLst/>
          </a:prstGeom>
          <a:solidFill>
            <a:srgbClr val="4CBDF7"/>
          </a:solidFill>
          <a:ln w="25400" cap="flat" cmpd="sng">
            <a:solidFill>
              <a:srgbClr val="4CBDF7"/>
            </a:solidFill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1" name="等腰三角形 4">
            <a:extLst>
              <a:ext uri="{FF2B5EF4-FFF2-40B4-BE49-F238E27FC236}">
                <a16:creationId xmlns:a16="http://schemas.microsoft.com/office/drawing/2014/main" id="{CE8F2686-79A9-40BC-97E6-93D6032529F7}"/>
              </a:ext>
            </a:extLst>
          </p:cNvPr>
          <p:cNvSpPr>
            <a:spLocks noChangeArrowheads="1"/>
          </p:cNvSpPr>
          <p:nvPr/>
        </p:nvSpPr>
        <p:spPr bwMode="auto">
          <a:xfrm rot="10425936">
            <a:off x="392183" y="654168"/>
            <a:ext cx="431800" cy="373062"/>
          </a:xfrm>
          <a:prstGeom prst="triangle">
            <a:avLst>
              <a:gd name="adj" fmla="val 50000"/>
            </a:avLst>
          </a:prstGeom>
          <a:solidFill>
            <a:srgbClr val="4CBDF7"/>
          </a:solidFill>
          <a:ln w="25400" cap="flat" cmpd="sng">
            <a:solidFill>
              <a:srgbClr val="4CBDF7"/>
            </a:solidFill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7179" name="图片 19">
            <a:extLst>
              <a:ext uri="{FF2B5EF4-FFF2-40B4-BE49-F238E27FC236}">
                <a16:creationId xmlns:a16="http://schemas.microsoft.com/office/drawing/2014/main" id="{E30E7E44-B025-4389-AD05-759437A26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324" y="98833"/>
            <a:ext cx="488258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C9A8974E-42D3-4A3F-8D04-62E73D8B69BE}"/>
              </a:ext>
            </a:extLst>
          </p:cNvPr>
          <p:cNvSpPr txBox="1"/>
          <p:nvPr/>
        </p:nvSpPr>
        <p:spPr>
          <a:xfrm>
            <a:off x="195418" y="108605"/>
            <a:ext cx="12803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Part 4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C323AB0-3A9C-4D96-97DC-704D97BAC137}"/>
              </a:ext>
            </a:extLst>
          </p:cNvPr>
          <p:cNvSpPr txBox="1"/>
          <p:nvPr/>
        </p:nvSpPr>
        <p:spPr>
          <a:xfrm>
            <a:off x="1475742" y="144523"/>
            <a:ext cx="3816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Tensorflow</a:t>
            </a:r>
            <a:r>
              <a:rPr lang="zh-CN" altLang="en-US" sz="24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基础操作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1E06502-61A8-447B-BA0E-84FCFEAEDFB7}"/>
              </a:ext>
            </a:extLst>
          </p:cNvPr>
          <p:cNvSpPr txBox="1"/>
          <p:nvPr/>
        </p:nvSpPr>
        <p:spPr>
          <a:xfrm>
            <a:off x="404041" y="1155045"/>
            <a:ext cx="3519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创建随机数常量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F381CDF-6F65-43B7-9877-1586FC67D9C1}"/>
              </a:ext>
            </a:extLst>
          </p:cNvPr>
          <p:cNvSpPr/>
          <p:nvPr/>
        </p:nvSpPr>
        <p:spPr bwMode="auto">
          <a:xfrm>
            <a:off x="515995" y="2105444"/>
            <a:ext cx="4780993" cy="237619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63500" dir="2700000" algn="tl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tf</a:t>
            </a:r>
            <a:r>
              <a:rPr lang="zh-CN" altLang="zh-CN" dirty="0"/>
              <a:t>​</a:t>
            </a:r>
            <a:r>
              <a:rPr lang="en-US" altLang="zh-CN" dirty="0"/>
              <a:t>.</a:t>
            </a:r>
            <a:r>
              <a:rPr lang="zh-CN" altLang="zh-CN" dirty="0"/>
              <a:t>​</a:t>
            </a:r>
            <a:r>
              <a:rPr lang="en-US" altLang="zh-CN" dirty="0"/>
              <a:t>random_normal</a:t>
            </a:r>
            <a:endParaRPr lang="zh-CN" altLang="zh-CN" dirty="0"/>
          </a:p>
          <a:p>
            <a:r>
              <a:rPr lang="en-US" altLang="zh-CN" dirty="0"/>
              <a:t>tf</a:t>
            </a:r>
            <a:r>
              <a:rPr lang="zh-CN" altLang="zh-CN" dirty="0"/>
              <a:t>​</a:t>
            </a:r>
            <a:r>
              <a:rPr lang="en-US" altLang="zh-CN" dirty="0"/>
              <a:t>.</a:t>
            </a:r>
            <a:r>
              <a:rPr lang="zh-CN" altLang="zh-CN" dirty="0"/>
              <a:t>​</a:t>
            </a:r>
            <a:r>
              <a:rPr lang="en-US" altLang="zh-CN" dirty="0"/>
              <a:t>truncated_normal</a:t>
            </a:r>
            <a:endParaRPr lang="zh-CN" altLang="zh-CN" dirty="0"/>
          </a:p>
          <a:p>
            <a:r>
              <a:rPr lang="en-US" altLang="zh-CN" dirty="0"/>
              <a:t>tf</a:t>
            </a:r>
            <a:r>
              <a:rPr lang="zh-CN" altLang="zh-CN" dirty="0"/>
              <a:t>​</a:t>
            </a:r>
            <a:r>
              <a:rPr lang="en-US" altLang="zh-CN" dirty="0"/>
              <a:t>.</a:t>
            </a:r>
            <a:r>
              <a:rPr lang="zh-CN" altLang="zh-CN" dirty="0"/>
              <a:t>​</a:t>
            </a:r>
            <a:r>
              <a:rPr lang="en-US" altLang="zh-CN" dirty="0"/>
              <a:t>random_uniform</a:t>
            </a:r>
            <a:endParaRPr lang="zh-CN" altLang="zh-CN" dirty="0"/>
          </a:p>
          <a:p>
            <a:r>
              <a:rPr lang="en-US" altLang="zh-CN" dirty="0"/>
              <a:t>tf</a:t>
            </a:r>
            <a:r>
              <a:rPr lang="zh-CN" altLang="zh-CN" dirty="0"/>
              <a:t>​</a:t>
            </a:r>
            <a:r>
              <a:rPr lang="en-US" altLang="zh-CN" dirty="0"/>
              <a:t>.</a:t>
            </a:r>
            <a:r>
              <a:rPr lang="zh-CN" altLang="zh-CN" dirty="0"/>
              <a:t>​</a:t>
            </a:r>
            <a:r>
              <a:rPr lang="en-US" altLang="zh-CN" dirty="0"/>
              <a:t>random_shuffle</a:t>
            </a:r>
            <a:endParaRPr lang="zh-CN" altLang="zh-CN" dirty="0"/>
          </a:p>
          <a:p>
            <a:r>
              <a:rPr lang="en-US" altLang="zh-CN" dirty="0"/>
              <a:t>tf</a:t>
            </a:r>
            <a:r>
              <a:rPr lang="zh-CN" altLang="zh-CN" dirty="0"/>
              <a:t>​</a:t>
            </a:r>
            <a:r>
              <a:rPr lang="en-US" altLang="zh-CN" dirty="0"/>
              <a:t>.</a:t>
            </a:r>
            <a:r>
              <a:rPr lang="zh-CN" altLang="zh-CN" dirty="0"/>
              <a:t>​</a:t>
            </a:r>
            <a:r>
              <a:rPr lang="en-US" altLang="zh-CN" dirty="0"/>
              <a:t>random_crop</a:t>
            </a:r>
            <a:endParaRPr lang="zh-CN" altLang="zh-CN" dirty="0"/>
          </a:p>
          <a:p>
            <a:r>
              <a:rPr lang="en-US" altLang="zh-CN" dirty="0"/>
              <a:t>tf</a:t>
            </a:r>
            <a:r>
              <a:rPr lang="zh-CN" altLang="zh-CN" dirty="0"/>
              <a:t>​</a:t>
            </a:r>
            <a:r>
              <a:rPr lang="en-US" altLang="zh-CN" dirty="0"/>
              <a:t>.</a:t>
            </a:r>
            <a:r>
              <a:rPr lang="zh-CN" altLang="zh-CN" dirty="0"/>
              <a:t>​</a:t>
            </a:r>
            <a:r>
              <a:rPr lang="en-US" altLang="zh-CN" dirty="0"/>
              <a:t>multinomial</a:t>
            </a:r>
            <a:endParaRPr lang="zh-CN" altLang="zh-CN" dirty="0"/>
          </a:p>
          <a:p>
            <a:r>
              <a:rPr lang="en-US" altLang="zh-CN" dirty="0"/>
              <a:t>tf</a:t>
            </a:r>
            <a:r>
              <a:rPr lang="zh-CN" altLang="zh-CN" dirty="0"/>
              <a:t>​</a:t>
            </a:r>
            <a:r>
              <a:rPr lang="en-US" altLang="zh-CN" dirty="0"/>
              <a:t>.</a:t>
            </a:r>
            <a:r>
              <a:rPr lang="zh-CN" altLang="zh-CN" dirty="0"/>
              <a:t>​</a:t>
            </a:r>
            <a:r>
              <a:rPr lang="en-US" altLang="zh-CN" dirty="0"/>
              <a:t>random_gamma</a:t>
            </a:r>
            <a:endParaRPr lang="zh-CN" altLang="zh-CN" dirty="0"/>
          </a:p>
          <a:p>
            <a:r>
              <a:rPr lang="en-US" altLang="zh-CN" dirty="0"/>
              <a:t>tf</a:t>
            </a:r>
            <a:r>
              <a:rPr lang="zh-CN" altLang="zh-CN" dirty="0"/>
              <a:t>​</a:t>
            </a:r>
            <a:r>
              <a:rPr lang="en-US" altLang="zh-CN" dirty="0"/>
              <a:t>.</a:t>
            </a:r>
            <a:r>
              <a:rPr lang="zh-CN" altLang="zh-CN" dirty="0"/>
              <a:t>​</a:t>
            </a:r>
            <a:r>
              <a:rPr lang="en-US" altLang="zh-CN" dirty="0"/>
              <a:t>set_random_seed</a:t>
            </a:r>
            <a:endParaRPr lang="zh-CN" altLang="zh-CN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3570258"/>
      </p:ext>
    </p:extLst>
  </p:cSld>
  <p:clrMapOvr>
    <a:masterClrMapping/>
  </p:clrMapOvr>
  <p:transition spd="slow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矩形 3">
            <a:extLst>
              <a:ext uri="{FF2B5EF4-FFF2-40B4-BE49-F238E27FC236}">
                <a16:creationId xmlns:a16="http://schemas.microsoft.com/office/drawing/2014/main" id="{60EBB227-A907-4DD4-AB6D-BE8B77E4A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76275"/>
          </a:xfrm>
          <a:prstGeom prst="rect">
            <a:avLst/>
          </a:prstGeom>
          <a:solidFill>
            <a:srgbClr val="4CBDF7"/>
          </a:solidFill>
          <a:ln w="25400" cap="flat" cmpd="sng">
            <a:solidFill>
              <a:srgbClr val="4CBDF7"/>
            </a:solidFill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1" name="等腰三角形 4">
            <a:extLst>
              <a:ext uri="{FF2B5EF4-FFF2-40B4-BE49-F238E27FC236}">
                <a16:creationId xmlns:a16="http://schemas.microsoft.com/office/drawing/2014/main" id="{CE8F2686-79A9-40BC-97E6-93D6032529F7}"/>
              </a:ext>
            </a:extLst>
          </p:cNvPr>
          <p:cNvSpPr>
            <a:spLocks noChangeArrowheads="1"/>
          </p:cNvSpPr>
          <p:nvPr/>
        </p:nvSpPr>
        <p:spPr bwMode="auto">
          <a:xfrm rot="10425936">
            <a:off x="392183" y="654168"/>
            <a:ext cx="431800" cy="373062"/>
          </a:xfrm>
          <a:prstGeom prst="triangle">
            <a:avLst>
              <a:gd name="adj" fmla="val 50000"/>
            </a:avLst>
          </a:prstGeom>
          <a:solidFill>
            <a:srgbClr val="4CBDF7"/>
          </a:solidFill>
          <a:ln w="25400" cap="flat" cmpd="sng">
            <a:solidFill>
              <a:srgbClr val="4CBDF7"/>
            </a:solidFill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7179" name="图片 19">
            <a:extLst>
              <a:ext uri="{FF2B5EF4-FFF2-40B4-BE49-F238E27FC236}">
                <a16:creationId xmlns:a16="http://schemas.microsoft.com/office/drawing/2014/main" id="{E30E7E44-B025-4389-AD05-759437A26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324" y="98833"/>
            <a:ext cx="488258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C9A8974E-42D3-4A3F-8D04-62E73D8B69BE}"/>
              </a:ext>
            </a:extLst>
          </p:cNvPr>
          <p:cNvSpPr txBox="1"/>
          <p:nvPr/>
        </p:nvSpPr>
        <p:spPr>
          <a:xfrm>
            <a:off x="195418" y="108605"/>
            <a:ext cx="12803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Part 4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C323AB0-3A9C-4D96-97DC-704D97BAC137}"/>
              </a:ext>
            </a:extLst>
          </p:cNvPr>
          <p:cNvSpPr txBox="1"/>
          <p:nvPr/>
        </p:nvSpPr>
        <p:spPr>
          <a:xfrm>
            <a:off x="1475742" y="144523"/>
            <a:ext cx="3816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Tensorflow</a:t>
            </a:r>
            <a:r>
              <a:rPr lang="zh-CN" altLang="en-US" sz="24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基础操作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1E06502-61A8-447B-BA0E-84FCFEAEDFB7}"/>
              </a:ext>
            </a:extLst>
          </p:cNvPr>
          <p:cNvSpPr txBox="1"/>
          <p:nvPr/>
        </p:nvSpPr>
        <p:spPr>
          <a:xfrm>
            <a:off x="107628" y="1851690"/>
            <a:ext cx="273622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创建特定维数的张量（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tensor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）并仿照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的形式填充值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176A692-8417-4019-84D4-1152B18C5B6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915862" y="761825"/>
            <a:ext cx="5906154" cy="4313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422687"/>
      </p:ext>
    </p:extLst>
  </p:cSld>
  <p:clrMapOvr>
    <a:masterClrMapping/>
  </p:clrMapOvr>
  <p:transition spd="slow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矩形 3">
            <a:extLst>
              <a:ext uri="{FF2B5EF4-FFF2-40B4-BE49-F238E27FC236}">
                <a16:creationId xmlns:a16="http://schemas.microsoft.com/office/drawing/2014/main" id="{60EBB227-A907-4DD4-AB6D-BE8B77E4A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76275"/>
          </a:xfrm>
          <a:prstGeom prst="rect">
            <a:avLst/>
          </a:prstGeom>
          <a:solidFill>
            <a:srgbClr val="4CBDF7"/>
          </a:solidFill>
          <a:ln w="25400" cap="flat" cmpd="sng">
            <a:solidFill>
              <a:srgbClr val="4CBDF7"/>
            </a:solidFill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1" name="等腰三角形 4">
            <a:extLst>
              <a:ext uri="{FF2B5EF4-FFF2-40B4-BE49-F238E27FC236}">
                <a16:creationId xmlns:a16="http://schemas.microsoft.com/office/drawing/2014/main" id="{CE8F2686-79A9-40BC-97E6-93D6032529F7}"/>
              </a:ext>
            </a:extLst>
          </p:cNvPr>
          <p:cNvSpPr>
            <a:spLocks noChangeArrowheads="1"/>
          </p:cNvSpPr>
          <p:nvPr/>
        </p:nvSpPr>
        <p:spPr bwMode="auto">
          <a:xfrm rot="10425936">
            <a:off x="392183" y="654168"/>
            <a:ext cx="431800" cy="373062"/>
          </a:xfrm>
          <a:prstGeom prst="triangle">
            <a:avLst>
              <a:gd name="adj" fmla="val 50000"/>
            </a:avLst>
          </a:prstGeom>
          <a:solidFill>
            <a:srgbClr val="4CBDF7"/>
          </a:solidFill>
          <a:ln w="25400" cap="flat" cmpd="sng">
            <a:solidFill>
              <a:srgbClr val="4CBDF7"/>
            </a:solidFill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7179" name="图片 19">
            <a:extLst>
              <a:ext uri="{FF2B5EF4-FFF2-40B4-BE49-F238E27FC236}">
                <a16:creationId xmlns:a16="http://schemas.microsoft.com/office/drawing/2014/main" id="{E30E7E44-B025-4389-AD05-759437A26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324" y="98833"/>
            <a:ext cx="488258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C9A8974E-42D3-4A3F-8D04-62E73D8B69BE}"/>
              </a:ext>
            </a:extLst>
          </p:cNvPr>
          <p:cNvSpPr txBox="1"/>
          <p:nvPr/>
        </p:nvSpPr>
        <p:spPr>
          <a:xfrm>
            <a:off x="195418" y="108605"/>
            <a:ext cx="12803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Part 4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C323AB0-3A9C-4D96-97DC-704D97BAC137}"/>
              </a:ext>
            </a:extLst>
          </p:cNvPr>
          <p:cNvSpPr txBox="1"/>
          <p:nvPr/>
        </p:nvSpPr>
        <p:spPr>
          <a:xfrm>
            <a:off x="1475742" y="144523"/>
            <a:ext cx="3816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Tensorflow</a:t>
            </a:r>
            <a:r>
              <a:rPr lang="zh-CN" altLang="en-US" sz="24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基础操作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1E06502-61A8-447B-BA0E-84FCFEAEDFB7}"/>
              </a:ext>
            </a:extLst>
          </p:cNvPr>
          <p:cNvSpPr txBox="1"/>
          <p:nvPr/>
        </p:nvSpPr>
        <p:spPr>
          <a:xfrm>
            <a:off x="404041" y="1155045"/>
            <a:ext cx="3519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除操作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F381CDF-6F65-43B7-9877-1586FC67D9C1}"/>
              </a:ext>
            </a:extLst>
          </p:cNvPr>
          <p:cNvSpPr/>
          <p:nvPr/>
        </p:nvSpPr>
        <p:spPr bwMode="auto">
          <a:xfrm>
            <a:off x="467658" y="1923696"/>
            <a:ext cx="7584299" cy="28425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63500" dir="2700000" algn="tl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a = tf.constant([2, 2], name='a') </a:t>
            </a:r>
          </a:p>
          <a:p>
            <a:r>
              <a:rPr lang="en-US" altLang="zh-CN" dirty="0"/>
              <a:t>b = tf.constant([[0, 1], [2, 3]], name='b') </a:t>
            </a:r>
          </a:p>
          <a:p>
            <a:r>
              <a:rPr lang="en-US" altLang="zh-CN" dirty="0"/>
              <a:t>with tf.Session() as sess: </a:t>
            </a:r>
          </a:p>
          <a:p>
            <a:r>
              <a:rPr lang="en-US" altLang="zh-CN" dirty="0"/>
              <a:t>print(sess.run(tf.div(b, a)))             ⇒ [[0 0] [1 1]] </a:t>
            </a:r>
          </a:p>
          <a:p>
            <a:r>
              <a:rPr lang="en-US" altLang="zh-CN" dirty="0"/>
              <a:t>print(sess.run(tf.divide(b, a)))          ⇒ [[0. 0.5] [1. 1.5]] </a:t>
            </a:r>
          </a:p>
          <a:p>
            <a:r>
              <a:rPr lang="en-US" altLang="zh-CN" dirty="0"/>
              <a:t>print(sess.run(tf.truediv(b, a)))         ⇒ [[0. 0.5] [1. 1.5]] </a:t>
            </a:r>
          </a:p>
          <a:p>
            <a:r>
              <a:rPr lang="en-US" altLang="zh-CN" dirty="0"/>
              <a:t>print(sess.run(tf.floordiv(b, a)))        ⇒ [[0 0] [1 1]] </a:t>
            </a:r>
          </a:p>
          <a:p>
            <a:r>
              <a:rPr lang="en-US" altLang="zh-CN" dirty="0"/>
              <a:t>print(sess.run(tf.realdiv(b, a)))         ⇒ # Error: only works for real values </a:t>
            </a:r>
          </a:p>
          <a:p>
            <a:r>
              <a:rPr lang="en-US" altLang="zh-CN" dirty="0"/>
              <a:t>print(sess.run(tf.truncatediv(b, a)))     ⇒ [[0 0] [1 1]] </a:t>
            </a:r>
          </a:p>
          <a:p>
            <a:r>
              <a:rPr lang="en-US" altLang="zh-CN" dirty="0"/>
              <a:t>print(sess.run(tf.floor_div(b, a)))       ⇒ [[0 0] [1 1]]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1780723"/>
      </p:ext>
    </p:extLst>
  </p:cSld>
  <p:clrMapOvr>
    <a:masterClrMapping/>
  </p:clrMapOvr>
  <p:transition spd="slow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矩形 3">
            <a:extLst>
              <a:ext uri="{FF2B5EF4-FFF2-40B4-BE49-F238E27FC236}">
                <a16:creationId xmlns:a16="http://schemas.microsoft.com/office/drawing/2014/main" id="{60EBB227-A907-4DD4-AB6D-BE8B77E4A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76275"/>
          </a:xfrm>
          <a:prstGeom prst="rect">
            <a:avLst/>
          </a:prstGeom>
          <a:solidFill>
            <a:srgbClr val="4CBDF7"/>
          </a:solidFill>
          <a:ln w="25400" cap="flat" cmpd="sng">
            <a:solidFill>
              <a:srgbClr val="4CBDF7"/>
            </a:solidFill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1" name="等腰三角形 4">
            <a:extLst>
              <a:ext uri="{FF2B5EF4-FFF2-40B4-BE49-F238E27FC236}">
                <a16:creationId xmlns:a16="http://schemas.microsoft.com/office/drawing/2014/main" id="{CE8F2686-79A9-40BC-97E6-93D6032529F7}"/>
              </a:ext>
            </a:extLst>
          </p:cNvPr>
          <p:cNvSpPr>
            <a:spLocks noChangeArrowheads="1"/>
          </p:cNvSpPr>
          <p:nvPr/>
        </p:nvSpPr>
        <p:spPr bwMode="auto">
          <a:xfrm rot="10425936">
            <a:off x="392183" y="654168"/>
            <a:ext cx="431800" cy="373062"/>
          </a:xfrm>
          <a:prstGeom prst="triangle">
            <a:avLst>
              <a:gd name="adj" fmla="val 50000"/>
            </a:avLst>
          </a:prstGeom>
          <a:solidFill>
            <a:srgbClr val="4CBDF7"/>
          </a:solidFill>
          <a:ln w="25400" cap="flat" cmpd="sng">
            <a:solidFill>
              <a:srgbClr val="4CBDF7"/>
            </a:solidFill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7179" name="图片 19">
            <a:extLst>
              <a:ext uri="{FF2B5EF4-FFF2-40B4-BE49-F238E27FC236}">
                <a16:creationId xmlns:a16="http://schemas.microsoft.com/office/drawing/2014/main" id="{E30E7E44-B025-4389-AD05-759437A26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324" y="98833"/>
            <a:ext cx="488258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C9A8974E-42D3-4A3F-8D04-62E73D8B69BE}"/>
              </a:ext>
            </a:extLst>
          </p:cNvPr>
          <p:cNvSpPr txBox="1"/>
          <p:nvPr/>
        </p:nvSpPr>
        <p:spPr>
          <a:xfrm>
            <a:off x="195418" y="108605"/>
            <a:ext cx="12803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Part 4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C323AB0-3A9C-4D96-97DC-704D97BAC137}"/>
              </a:ext>
            </a:extLst>
          </p:cNvPr>
          <p:cNvSpPr txBox="1"/>
          <p:nvPr/>
        </p:nvSpPr>
        <p:spPr>
          <a:xfrm>
            <a:off x="1475742" y="144523"/>
            <a:ext cx="3816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Tensorflow</a:t>
            </a:r>
            <a:r>
              <a:rPr lang="zh-CN" altLang="en-US" sz="24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基础操作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1E06502-61A8-447B-BA0E-84FCFEAEDFB7}"/>
              </a:ext>
            </a:extLst>
          </p:cNvPr>
          <p:cNvSpPr txBox="1"/>
          <p:nvPr/>
        </p:nvSpPr>
        <p:spPr>
          <a:xfrm>
            <a:off x="835580" y="2355732"/>
            <a:ext cx="3519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部分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math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</a:p>
        </p:txBody>
      </p:sp>
      <p:pic>
        <p:nvPicPr>
          <p:cNvPr id="9" name="Google Shape;293;p50">
            <a:extLst>
              <a:ext uri="{FF2B5EF4-FFF2-40B4-BE49-F238E27FC236}">
                <a16:creationId xmlns:a16="http://schemas.microsoft.com/office/drawing/2014/main" id="{9EFE4FEA-8302-46CE-9EE7-5E0E26150FA1}"/>
              </a:ext>
            </a:extLst>
          </p:cNvPr>
          <p:cNvPicPr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5922" y="869083"/>
            <a:ext cx="3240270" cy="401973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487770F8-3D50-4C17-B46B-A7764CEB9E07}"/>
              </a:ext>
            </a:extLst>
          </p:cNvPr>
          <p:cNvSpPr txBox="1"/>
          <p:nvPr/>
        </p:nvSpPr>
        <p:spPr>
          <a:xfrm>
            <a:off x="6156132" y="1851690"/>
            <a:ext cx="27362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/>
              <a:t>tf.reciprocal</a:t>
            </a:r>
            <a:r>
              <a:rPr lang="zh-CN" altLang="en-US" sz="1600" dirty="0"/>
              <a:t>用于求传入参数</a:t>
            </a:r>
            <a:r>
              <a:rPr lang="en-US" altLang="zh-CN" sz="1600" dirty="0"/>
              <a:t>x</a:t>
            </a:r>
            <a:r>
              <a:rPr lang="zh-CN" altLang="en-US" sz="1600" dirty="0"/>
              <a:t>的倒数，实测表明该参数不能为</a:t>
            </a:r>
            <a:r>
              <a:rPr lang="en-US" altLang="zh-CN" sz="1600" dirty="0"/>
              <a:t>int</a:t>
            </a:r>
            <a:r>
              <a:rPr lang="zh-CN" altLang="en-US" sz="1600" dirty="0"/>
              <a:t>（需设置成</a:t>
            </a:r>
            <a:r>
              <a:rPr lang="en-US" altLang="zh-CN" sz="1600" dirty="0"/>
              <a:t>float</a:t>
            </a:r>
            <a:r>
              <a:rPr lang="zh-CN" altLang="en-US" sz="1600" dirty="0"/>
              <a:t>）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2625403217"/>
      </p:ext>
    </p:extLst>
  </p:cSld>
  <p:clrMapOvr>
    <a:masterClrMapping/>
  </p:clrMapOvr>
  <p:transition spd="slow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矩形 3">
            <a:extLst>
              <a:ext uri="{FF2B5EF4-FFF2-40B4-BE49-F238E27FC236}">
                <a16:creationId xmlns:a16="http://schemas.microsoft.com/office/drawing/2014/main" id="{60EBB227-A907-4DD4-AB6D-BE8B77E4A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76275"/>
          </a:xfrm>
          <a:prstGeom prst="rect">
            <a:avLst/>
          </a:prstGeom>
          <a:solidFill>
            <a:srgbClr val="4CBDF7"/>
          </a:solidFill>
          <a:ln w="25400" cap="flat" cmpd="sng">
            <a:solidFill>
              <a:srgbClr val="4CBDF7"/>
            </a:solidFill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1" name="等腰三角形 4">
            <a:extLst>
              <a:ext uri="{FF2B5EF4-FFF2-40B4-BE49-F238E27FC236}">
                <a16:creationId xmlns:a16="http://schemas.microsoft.com/office/drawing/2014/main" id="{CE8F2686-79A9-40BC-97E6-93D6032529F7}"/>
              </a:ext>
            </a:extLst>
          </p:cNvPr>
          <p:cNvSpPr>
            <a:spLocks noChangeArrowheads="1"/>
          </p:cNvSpPr>
          <p:nvPr/>
        </p:nvSpPr>
        <p:spPr bwMode="auto">
          <a:xfrm rot="10425936">
            <a:off x="392183" y="654168"/>
            <a:ext cx="431800" cy="373062"/>
          </a:xfrm>
          <a:prstGeom prst="triangle">
            <a:avLst>
              <a:gd name="adj" fmla="val 50000"/>
            </a:avLst>
          </a:prstGeom>
          <a:solidFill>
            <a:srgbClr val="4CBDF7"/>
          </a:solidFill>
          <a:ln w="25400" cap="flat" cmpd="sng">
            <a:solidFill>
              <a:srgbClr val="4CBDF7"/>
            </a:solidFill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7179" name="图片 19">
            <a:extLst>
              <a:ext uri="{FF2B5EF4-FFF2-40B4-BE49-F238E27FC236}">
                <a16:creationId xmlns:a16="http://schemas.microsoft.com/office/drawing/2014/main" id="{E30E7E44-B025-4389-AD05-759437A26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324" y="98833"/>
            <a:ext cx="488258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C9A8974E-42D3-4A3F-8D04-62E73D8B69BE}"/>
              </a:ext>
            </a:extLst>
          </p:cNvPr>
          <p:cNvSpPr txBox="1"/>
          <p:nvPr/>
        </p:nvSpPr>
        <p:spPr>
          <a:xfrm>
            <a:off x="195418" y="108605"/>
            <a:ext cx="12803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Part 4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C323AB0-3A9C-4D96-97DC-704D97BAC137}"/>
              </a:ext>
            </a:extLst>
          </p:cNvPr>
          <p:cNvSpPr txBox="1"/>
          <p:nvPr/>
        </p:nvSpPr>
        <p:spPr>
          <a:xfrm>
            <a:off x="1475742" y="144523"/>
            <a:ext cx="3816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Tensorflow</a:t>
            </a:r>
            <a:r>
              <a:rPr lang="zh-CN" altLang="en-US" sz="24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基础操作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1E06502-61A8-447B-BA0E-84FCFEAEDFB7}"/>
              </a:ext>
            </a:extLst>
          </p:cNvPr>
          <p:cNvSpPr txBox="1"/>
          <p:nvPr/>
        </p:nvSpPr>
        <p:spPr>
          <a:xfrm>
            <a:off x="404041" y="1155045"/>
            <a:ext cx="3519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创建变量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F381CDF-6F65-43B7-9877-1586FC67D9C1}"/>
              </a:ext>
            </a:extLst>
          </p:cNvPr>
          <p:cNvSpPr/>
          <p:nvPr/>
        </p:nvSpPr>
        <p:spPr bwMode="auto">
          <a:xfrm>
            <a:off x="373203" y="1851690"/>
            <a:ext cx="6719007" cy="28802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63500" dir="2700000" algn="tl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# create variables with tf.Variable</a:t>
            </a:r>
          </a:p>
          <a:p>
            <a:r>
              <a:rPr lang="en-US" altLang="zh-CN" dirty="0"/>
              <a:t>s = tf.Variable(2, name="scalar") </a:t>
            </a:r>
          </a:p>
          <a:p>
            <a:r>
              <a:rPr lang="en-US" altLang="zh-CN" dirty="0"/>
              <a:t>m = tf.Variable([[0, 1], [2, 3]], name="matrix") </a:t>
            </a:r>
          </a:p>
          <a:p>
            <a:r>
              <a:rPr lang="en-US" altLang="zh-CN" dirty="0"/>
              <a:t>W = tf.Variable(tf.zeros([784,10]))</a:t>
            </a:r>
          </a:p>
          <a:p>
            <a:endParaRPr lang="en-US" altLang="zh-CN" dirty="0"/>
          </a:p>
          <a:p>
            <a:r>
              <a:rPr lang="en-US" altLang="zh-CN" dirty="0"/>
              <a:t># create variables with tf.get_variable</a:t>
            </a:r>
          </a:p>
          <a:p>
            <a:r>
              <a:rPr lang="en-US" altLang="zh-CN" dirty="0"/>
              <a:t>s = tf.get_variable("scalar", initializer=tf.constant(2)) </a:t>
            </a:r>
          </a:p>
          <a:p>
            <a:r>
              <a:rPr lang="en-US" altLang="zh-CN" dirty="0"/>
              <a:t>m = tf.get_variable("matrix", initializer=tf.constant([[0, 1], [2, 3]]))</a:t>
            </a:r>
          </a:p>
          <a:p>
            <a:r>
              <a:rPr lang="en-US" altLang="zh-CN" dirty="0"/>
              <a:t>W = tf.get_variable("big_matrix", shape=(784, 10), initializer=tf.zeros_initializer())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643468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矩形 2">
            <a:extLst>
              <a:ext uri="{FF2B5EF4-FFF2-40B4-BE49-F238E27FC236}">
                <a16:creationId xmlns:a16="http://schemas.microsoft.com/office/drawing/2014/main" id="{88376DE8-603C-48BF-AF82-E136338261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2197" y="1176556"/>
            <a:ext cx="7301803" cy="663907"/>
          </a:xfrm>
          <a:prstGeom prst="rect">
            <a:avLst/>
          </a:prstGeom>
          <a:solidFill>
            <a:srgbClr val="4CBDF7"/>
          </a:solidFill>
          <a:ln w="25400" cap="flat" cmpd="sng">
            <a:solidFill>
              <a:srgbClr val="4CBDF7"/>
            </a:solidFill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321B38D1-0092-4364-8EE2-FF8EEE12CDEE}"/>
              </a:ext>
            </a:extLst>
          </p:cNvPr>
          <p:cNvGrpSpPr/>
          <p:nvPr/>
        </p:nvGrpSpPr>
        <p:grpSpPr>
          <a:xfrm>
            <a:off x="0" y="1176556"/>
            <a:ext cx="1403736" cy="663907"/>
            <a:chOff x="0" y="1176556"/>
            <a:chExt cx="1403736" cy="663907"/>
          </a:xfrm>
        </p:grpSpPr>
        <p:sp>
          <p:nvSpPr>
            <p:cNvPr id="4098" name="矩形 1">
              <a:extLst>
                <a:ext uri="{FF2B5EF4-FFF2-40B4-BE49-F238E27FC236}">
                  <a16:creationId xmlns:a16="http://schemas.microsoft.com/office/drawing/2014/main" id="{83C68237-D896-4DC1-A350-06CDE4B037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176556"/>
              <a:ext cx="1403736" cy="663907"/>
            </a:xfrm>
            <a:prstGeom prst="rect">
              <a:avLst/>
            </a:prstGeom>
            <a:solidFill>
              <a:srgbClr val="4CBDF7"/>
            </a:solidFill>
            <a:ln w="25400" cap="flat" cmpd="sng">
              <a:solidFill>
                <a:srgbClr val="4CBDF7"/>
              </a:solidFill>
              <a:bevel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pic>
          <p:nvPicPr>
            <p:cNvPr id="4100" name="图片 8">
              <a:extLst>
                <a:ext uri="{FF2B5EF4-FFF2-40B4-BE49-F238E27FC236}">
                  <a16:creationId xmlns:a16="http://schemas.microsoft.com/office/drawing/2014/main" id="{BCE1DCC0-FE20-4472-89D7-06EB662E3D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8461" y="1245101"/>
              <a:ext cx="526814" cy="5268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07D0192D-E8B8-4255-B007-0023E8836BF0}"/>
              </a:ext>
            </a:extLst>
          </p:cNvPr>
          <p:cNvSpPr txBox="1"/>
          <p:nvPr/>
        </p:nvSpPr>
        <p:spPr>
          <a:xfrm>
            <a:off x="1843571" y="1185342"/>
            <a:ext cx="1504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Part 5</a:t>
            </a:r>
            <a:endParaRPr lang="zh-CN" altLang="en-US" sz="3600" b="1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4CAE0B0-3A73-4D1D-9CAC-CDEC672485C3}"/>
              </a:ext>
            </a:extLst>
          </p:cNvPr>
          <p:cNvSpPr txBox="1"/>
          <p:nvPr/>
        </p:nvSpPr>
        <p:spPr>
          <a:xfrm>
            <a:off x="3419904" y="1231508"/>
            <a:ext cx="54724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Tensorboard</a:t>
            </a:r>
            <a:r>
              <a:rPr lang="zh-CN" altLang="en-US" sz="30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的使用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EF0EDE64-40F2-4BE6-B0B1-A90C1956751E}"/>
              </a:ext>
            </a:extLst>
          </p:cNvPr>
          <p:cNvGrpSpPr/>
          <p:nvPr/>
        </p:nvGrpSpPr>
        <p:grpSpPr>
          <a:xfrm>
            <a:off x="0" y="3160022"/>
            <a:ext cx="1403736" cy="663907"/>
            <a:chOff x="0" y="3160022"/>
            <a:chExt cx="1403736" cy="663907"/>
          </a:xfrm>
        </p:grpSpPr>
        <p:sp>
          <p:nvSpPr>
            <p:cNvPr id="12" name="矩形 1">
              <a:extLst>
                <a:ext uri="{FF2B5EF4-FFF2-40B4-BE49-F238E27FC236}">
                  <a16:creationId xmlns:a16="http://schemas.microsoft.com/office/drawing/2014/main" id="{93371886-9390-4665-B350-1F4C582080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160022"/>
              <a:ext cx="1403736" cy="663907"/>
            </a:xfrm>
            <a:prstGeom prst="rect">
              <a:avLst/>
            </a:prstGeom>
            <a:solidFill>
              <a:srgbClr val="4CBDF7"/>
            </a:solidFill>
            <a:ln w="25400" cap="flat" cmpd="sng">
              <a:solidFill>
                <a:srgbClr val="4CBDF7"/>
              </a:solidFill>
              <a:bevel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pic>
          <p:nvPicPr>
            <p:cNvPr id="13" name="图片 8">
              <a:extLst>
                <a:ext uri="{FF2B5EF4-FFF2-40B4-BE49-F238E27FC236}">
                  <a16:creationId xmlns:a16="http://schemas.microsoft.com/office/drawing/2014/main" id="{54AA78B4-61FE-46FE-8AC6-3F04EEBE05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8461" y="3228567"/>
              <a:ext cx="526814" cy="5268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13CEA792-46F8-4465-A532-ABBD566F82D7}"/>
              </a:ext>
            </a:extLst>
          </p:cNvPr>
          <p:cNvGrpSpPr/>
          <p:nvPr/>
        </p:nvGrpSpPr>
        <p:grpSpPr>
          <a:xfrm>
            <a:off x="0" y="2168289"/>
            <a:ext cx="1403736" cy="663907"/>
            <a:chOff x="0" y="2168289"/>
            <a:chExt cx="1403736" cy="663907"/>
          </a:xfrm>
          <a:solidFill>
            <a:srgbClr val="4CBDF7"/>
          </a:solidFill>
        </p:grpSpPr>
        <p:sp>
          <p:nvSpPr>
            <p:cNvPr id="10" name="矩形 1">
              <a:extLst>
                <a:ext uri="{FF2B5EF4-FFF2-40B4-BE49-F238E27FC236}">
                  <a16:creationId xmlns:a16="http://schemas.microsoft.com/office/drawing/2014/main" id="{250F3082-226A-4FF6-9FED-7B6CB20966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168289"/>
              <a:ext cx="1403736" cy="663907"/>
            </a:xfrm>
            <a:prstGeom prst="rect">
              <a:avLst/>
            </a:prstGeom>
            <a:grpFill/>
            <a:ln w="25400" cap="flat" cmpd="sng">
              <a:solidFill>
                <a:srgbClr val="4CBDF7"/>
              </a:solidFill>
              <a:bevel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pic>
          <p:nvPicPr>
            <p:cNvPr id="16" name="图片 5">
              <a:extLst>
                <a:ext uri="{FF2B5EF4-FFF2-40B4-BE49-F238E27FC236}">
                  <a16:creationId xmlns:a16="http://schemas.microsoft.com/office/drawing/2014/main" id="{5842DFA1-9EDF-4C2E-BDE7-A683B40706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675" y="2237442"/>
              <a:ext cx="525600" cy="5256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xtLst/>
          </p:spPr>
        </p:pic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17A271E1-BD0D-471D-93A2-F9459B89F946}"/>
              </a:ext>
            </a:extLst>
          </p:cNvPr>
          <p:cNvGrpSpPr/>
          <p:nvPr/>
        </p:nvGrpSpPr>
        <p:grpSpPr>
          <a:xfrm>
            <a:off x="0" y="4155882"/>
            <a:ext cx="1403736" cy="663907"/>
            <a:chOff x="0" y="4155882"/>
            <a:chExt cx="1403736" cy="663907"/>
          </a:xfrm>
          <a:solidFill>
            <a:srgbClr val="4CBDF7"/>
          </a:solidFill>
        </p:grpSpPr>
        <p:sp>
          <p:nvSpPr>
            <p:cNvPr id="14" name="矩形 1">
              <a:extLst>
                <a:ext uri="{FF2B5EF4-FFF2-40B4-BE49-F238E27FC236}">
                  <a16:creationId xmlns:a16="http://schemas.microsoft.com/office/drawing/2014/main" id="{13A2591E-5A4A-41A0-AE26-83795456B9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155882"/>
              <a:ext cx="1403736" cy="663907"/>
            </a:xfrm>
            <a:prstGeom prst="rect">
              <a:avLst/>
            </a:prstGeom>
            <a:grpFill/>
            <a:ln w="25400" cap="flat" cmpd="sng">
              <a:solidFill>
                <a:srgbClr val="4CBDF7"/>
              </a:solidFill>
              <a:bevel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pic>
          <p:nvPicPr>
            <p:cNvPr id="17" name="图片 5">
              <a:extLst>
                <a:ext uri="{FF2B5EF4-FFF2-40B4-BE49-F238E27FC236}">
                  <a16:creationId xmlns:a16="http://schemas.microsoft.com/office/drawing/2014/main" id="{DA3868C9-38A3-4632-B668-5016E3E8C0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8461" y="4225035"/>
              <a:ext cx="525600" cy="5256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xtLst/>
          </p:spPr>
        </p:pic>
      </p:grpSp>
      <p:sp>
        <p:nvSpPr>
          <p:cNvPr id="18" name="矩形 2">
            <a:extLst>
              <a:ext uri="{FF2B5EF4-FFF2-40B4-BE49-F238E27FC236}">
                <a16:creationId xmlns:a16="http://schemas.microsoft.com/office/drawing/2014/main" id="{67DD490D-2F28-4CB8-9DC0-FBBF8DFB60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2197" y="2168289"/>
            <a:ext cx="7301803" cy="663907"/>
          </a:xfrm>
          <a:prstGeom prst="rect">
            <a:avLst/>
          </a:prstGeom>
          <a:solidFill>
            <a:srgbClr val="4CBDF7"/>
          </a:solidFill>
          <a:ln w="25400" cap="flat" cmpd="sng">
            <a:solidFill>
              <a:srgbClr val="4CBDF7"/>
            </a:solidFill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93DD3AD-54AC-4EE1-82F5-1D5668FA265A}"/>
              </a:ext>
            </a:extLst>
          </p:cNvPr>
          <p:cNvSpPr txBox="1"/>
          <p:nvPr/>
        </p:nvSpPr>
        <p:spPr>
          <a:xfrm>
            <a:off x="1843571" y="2177075"/>
            <a:ext cx="1504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Part 6</a:t>
            </a:r>
            <a:endParaRPr lang="zh-CN" altLang="en-US" sz="3600" b="1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B6D2CEF-554A-4D1B-841B-2261B9D48A04}"/>
              </a:ext>
            </a:extLst>
          </p:cNvPr>
          <p:cNvSpPr txBox="1"/>
          <p:nvPr/>
        </p:nvSpPr>
        <p:spPr>
          <a:xfrm>
            <a:off x="3377650" y="2230390"/>
            <a:ext cx="54724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Tensorflow</a:t>
            </a:r>
            <a:r>
              <a:rPr lang="zh-CN" altLang="en-US" sz="30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机器学习简单示例</a:t>
            </a:r>
          </a:p>
        </p:txBody>
      </p:sp>
      <p:sp>
        <p:nvSpPr>
          <p:cNvPr id="21" name="矩形 2">
            <a:extLst>
              <a:ext uri="{FF2B5EF4-FFF2-40B4-BE49-F238E27FC236}">
                <a16:creationId xmlns:a16="http://schemas.microsoft.com/office/drawing/2014/main" id="{496D8BC7-8424-4EC7-9755-4D4B72FDE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2197" y="3160022"/>
            <a:ext cx="7301803" cy="663907"/>
          </a:xfrm>
          <a:prstGeom prst="rect">
            <a:avLst/>
          </a:prstGeom>
          <a:solidFill>
            <a:srgbClr val="4CBDF7"/>
          </a:solidFill>
          <a:ln w="25400" cap="flat" cmpd="sng">
            <a:solidFill>
              <a:srgbClr val="4CBDF7"/>
            </a:solidFill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DE3E4A6-14EF-44F6-900E-AAC9BEFF512A}"/>
              </a:ext>
            </a:extLst>
          </p:cNvPr>
          <p:cNvSpPr txBox="1"/>
          <p:nvPr/>
        </p:nvSpPr>
        <p:spPr>
          <a:xfrm>
            <a:off x="1843571" y="3168808"/>
            <a:ext cx="1504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Part 7</a:t>
            </a:r>
            <a:endParaRPr lang="zh-CN" altLang="en-US" sz="3600" b="1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0B3C215-6572-49C6-AF83-0160C9687607}"/>
              </a:ext>
            </a:extLst>
          </p:cNvPr>
          <p:cNvSpPr txBox="1"/>
          <p:nvPr/>
        </p:nvSpPr>
        <p:spPr>
          <a:xfrm>
            <a:off x="3419904" y="3214974"/>
            <a:ext cx="54724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Tensorflow</a:t>
            </a:r>
            <a:r>
              <a:rPr lang="zh-CN" altLang="en-US" sz="30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部分技巧总结</a:t>
            </a:r>
          </a:p>
        </p:txBody>
      </p:sp>
      <p:sp>
        <p:nvSpPr>
          <p:cNvPr id="24" name="矩形 2">
            <a:extLst>
              <a:ext uri="{FF2B5EF4-FFF2-40B4-BE49-F238E27FC236}">
                <a16:creationId xmlns:a16="http://schemas.microsoft.com/office/drawing/2014/main" id="{3B7849BF-116C-42CE-80C5-09673621B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2197" y="4155882"/>
            <a:ext cx="7301803" cy="663907"/>
          </a:xfrm>
          <a:prstGeom prst="rect">
            <a:avLst/>
          </a:prstGeom>
          <a:solidFill>
            <a:srgbClr val="4CBDF7"/>
          </a:solidFill>
          <a:ln w="25400" cap="flat" cmpd="sng">
            <a:solidFill>
              <a:srgbClr val="4CBDF7"/>
            </a:solidFill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289ABBF6-0F5E-41FC-81CC-7BDB18CB27FB}"/>
              </a:ext>
            </a:extLst>
          </p:cNvPr>
          <p:cNvSpPr txBox="1"/>
          <p:nvPr/>
        </p:nvSpPr>
        <p:spPr>
          <a:xfrm>
            <a:off x="1843571" y="4164668"/>
            <a:ext cx="1504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Part 8</a:t>
            </a:r>
            <a:endParaRPr lang="zh-CN" altLang="en-US" sz="3600" b="1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10F3F24-F637-4630-A514-1000D22DBA5C}"/>
              </a:ext>
            </a:extLst>
          </p:cNvPr>
          <p:cNvSpPr txBox="1"/>
          <p:nvPr/>
        </p:nvSpPr>
        <p:spPr>
          <a:xfrm>
            <a:off x="3419904" y="4210834"/>
            <a:ext cx="54724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使用</a:t>
            </a:r>
            <a:r>
              <a:rPr lang="en-US" altLang="zh-CN" sz="30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keras</a:t>
            </a:r>
            <a:endParaRPr lang="zh-CN" altLang="en-US" sz="30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EC6FFB9D-67CC-4D7A-BDD2-66E9AB81326E}"/>
              </a:ext>
            </a:extLst>
          </p:cNvPr>
          <p:cNvSpPr/>
          <p:nvPr/>
        </p:nvSpPr>
        <p:spPr>
          <a:xfrm>
            <a:off x="3116321" y="-1590426"/>
            <a:ext cx="2911358" cy="2479322"/>
          </a:xfrm>
          <a:prstGeom prst="ellipse">
            <a:avLst/>
          </a:prstGeom>
          <a:solidFill>
            <a:srgbClr val="4CBDF7"/>
          </a:solidFill>
          <a:ln>
            <a:solidFill>
              <a:srgbClr val="4CBD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153271E-AB05-49FB-BE1E-DA54ADC84A2E}"/>
              </a:ext>
            </a:extLst>
          </p:cNvPr>
          <p:cNvSpPr txBox="1"/>
          <p:nvPr/>
        </p:nvSpPr>
        <p:spPr>
          <a:xfrm>
            <a:off x="3851940" y="76671"/>
            <a:ext cx="144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 录</a:t>
            </a:r>
          </a:p>
        </p:txBody>
      </p:sp>
    </p:spTree>
    <p:extLst>
      <p:ext uri="{BB962C8B-B14F-4D97-AF65-F5344CB8AC3E}">
        <p14:creationId xmlns:p14="http://schemas.microsoft.com/office/powerpoint/2010/main" val="1579329784"/>
      </p:ext>
    </p:extLst>
  </p:cSld>
  <p:clrMapOvr>
    <a:masterClrMapping/>
  </p:clrMapOvr>
  <p:transition spd="slow">
    <p:pull dir="l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矩形 3">
            <a:extLst>
              <a:ext uri="{FF2B5EF4-FFF2-40B4-BE49-F238E27FC236}">
                <a16:creationId xmlns:a16="http://schemas.microsoft.com/office/drawing/2014/main" id="{60EBB227-A907-4DD4-AB6D-BE8B77E4A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76275"/>
          </a:xfrm>
          <a:prstGeom prst="rect">
            <a:avLst/>
          </a:prstGeom>
          <a:solidFill>
            <a:srgbClr val="4CBDF7"/>
          </a:solidFill>
          <a:ln w="25400" cap="flat" cmpd="sng">
            <a:solidFill>
              <a:srgbClr val="4CBDF7"/>
            </a:solidFill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1" name="等腰三角形 4">
            <a:extLst>
              <a:ext uri="{FF2B5EF4-FFF2-40B4-BE49-F238E27FC236}">
                <a16:creationId xmlns:a16="http://schemas.microsoft.com/office/drawing/2014/main" id="{CE8F2686-79A9-40BC-97E6-93D6032529F7}"/>
              </a:ext>
            </a:extLst>
          </p:cNvPr>
          <p:cNvSpPr>
            <a:spLocks noChangeArrowheads="1"/>
          </p:cNvSpPr>
          <p:nvPr/>
        </p:nvSpPr>
        <p:spPr bwMode="auto">
          <a:xfrm rot="10425936">
            <a:off x="392183" y="654168"/>
            <a:ext cx="431800" cy="373062"/>
          </a:xfrm>
          <a:prstGeom prst="triangle">
            <a:avLst>
              <a:gd name="adj" fmla="val 50000"/>
            </a:avLst>
          </a:prstGeom>
          <a:solidFill>
            <a:srgbClr val="4CBDF7"/>
          </a:solidFill>
          <a:ln w="25400" cap="flat" cmpd="sng">
            <a:solidFill>
              <a:srgbClr val="4CBDF7"/>
            </a:solidFill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7179" name="图片 19">
            <a:extLst>
              <a:ext uri="{FF2B5EF4-FFF2-40B4-BE49-F238E27FC236}">
                <a16:creationId xmlns:a16="http://schemas.microsoft.com/office/drawing/2014/main" id="{E30E7E44-B025-4389-AD05-759437A26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324" y="98833"/>
            <a:ext cx="488258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C9A8974E-42D3-4A3F-8D04-62E73D8B69BE}"/>
              </a:ext>
            </a:extLst>
          </p:cNvPr>
          <p:cNvSpPr txBox="1"/>
          <p:nvPr/>
        </p:nvSpPr>
        <p:spPr>
          <a:xfrm>
            <a:off x="195418" y="108605"/>
            <a:ext cx="12803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Part 4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C323AB0-3A9C-4D96-97DC-704D97BAC137}"/>
              </a:ext>
            </a:extLst>
          </p:cNvPr>
          <p:cNvSpPr txBox="1"/>
          <p:nvPr/>
        </p:nvSpPr>
        <p:spPr>
          <a:xfrm>
            <a:off x="1475742" y="144523"/>
            <a:ext cx="3816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Tensorflow</a:t>
            </a:r>
            <a:r>
              <a:rPr lang="zh-CN" altLang="en-US" sz="24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基础操作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1E06502-61A8-447B-BA0E-84FCFEAEDFB7}"/>
              </a:ext>
            </a:extLst>
          </p:cNvPr>
          <p:cNvSpPr txBox="1"/>
          <p:nvPr/>
        </p:nvSpPr>
        <p:spPr>
          <a:xfrm>
            <a:off x="404041" y="1155045"/>
            <a:ext cx="3519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变量本身支持的操作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F381CDF-6F65-43B7-9877-1586FC67D9C1}"/>
              </a:ext>
            </a:extLst>
          </p:cNvPr>
          <p:cNvSpPr/>
          <p:nvPr/>
        </p:nvSpPr>
        <p:spPr bwMode="auto">
          <a:xfrm>
            <a:off x="467659" y="2150987"/>
            <a:ext cx="3312276" cy="150085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63500" dir="2700000" algn="tl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x = tf.Variable(...) </a:t>
            </a:r>
          </a:p>
          <a:p>
            <a:r>
              <a:rPr lang="en-US" altLang="zh-CN" dirty="0"/>
              <a:t>x.initializer # init op</a:t>
            </a:r>
          </a:p>
          <a:p>
            <a:r>
              <a:rPr lang="en-US" altLang="zh-CN" dirty="0"/>
              <a:t>x.value() # read op</a:t>
            </a:r>
          </a:p>
          <a:p>
            <a:r>
              <a:rPr lang="en-US" altLang="zh-CN" dirty="0"/>
              <a:t>x.assign(...) # write op</a:t>
            </a:r>
          </a:p>
          <a:p>
            <a:r>
              <a:rPr lang="en-US" altLang="zh-CN" dirty="0"/>
              <a:t>x.assign_add(...) # and more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4458749"/>
      </p:ext>
    </p:extLst>
  </p:cSld>
  <p:clrMapOvr>
    <a:masterClrMapping/>
  </p:clrMapOvr>
  <p:transition spd="slow"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矩形 3">
            <a:extLst>
              <a:ext uri="{FF2B5EF4-FFF2-40B4-BE49-F238E27FC236}">
                <a16:creationId xmlns:a16="http://schemas.microsoft.com/office/drawing/2014/main" id="{60EBB227-A907-4DD4-AB6D-BE8B77E4A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76275"/>
          </a:xfrm>
          <a:prstGeom prst="rect">
            <a:avLst/>
          </a:prstGeom>
          <a:solidFill>
            <a:srgbClr val="4CBDF7"/>
          </a:solidFill>
          <a:ln w="25400" cap="flat" cmpd="sng">
            <a:solidFill>
              <a:srgbClr val="4CBDF7"/>
            </a:solidFill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1" name="等腰三角形 4">
            <a:extLst>
              <a:ext uri="{FF2B5EF4-FFF2-40B4-BE49-F238E27FC236}">
                <a16:creationId xmlns:a16="http://schemas.microsoft.com/office/drawing/2014/main" id="{CE8F2686-79A9-40BC-97E6-93D6032529F7}"/>
              </a:ext>
            </a:extLst>
          </p:cNvPr>
          <p:cNvSpPr>
            <a:spLocks noChangeArrowheads="1"/>
          </p:cNvSpPr>
          <p:nvPr/>
        </p:nvSpPr>
        <p:spPr bwMode="auto">
          <a:xfrm rot="10425936">
            <a:off x="392183" y="654168"/>
            <a:ext cx="431800" cy="373062"/>
          </a:xfrm>
          <a:prstGeom prst="triangle">
            <a:avLst>
              <a:gd name="adj" fmla="val 50000"/>
            </a:avLst>
          </a:prstGeom>
          <a:solidFill>
            <a:srgbClr val="4CBDF7"/>
          </a:solidFill>
          <a:ln w="25400" cap="flat" cmpd="sng">
            <a:solidFill>
              <a:srgbClr val="4CBDF7"/>
            </a:solidFill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7179" name="图片 19">
            <a:extLst>
              <a:ext uri="{FF2B5EF4-FFF2-40B4-BE49-F238E27FC236}">
                <a16:creationId xmlns:a16="http://schemas.microsoft.com/office/drawing/2014/main" id="{E30E7E44-B025-4389-AD05-759437A26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324" y="98833"/>
            <a:ext cx="488258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C9A8974E-42D3-4A3F-8D04-62E73D8B69BE}"/>
              </a:ext>
            </a:extLst>
          </p:cNvPr>
          <p:cNvSpPr txBox="1"/>
          <p:nvPr/>
        </p:nvSpPr>
        <p:spPr>
          <a:xfrm>
            <a:off x="195418" y="108605"/>
            <a:ext cx="12803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Part 4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C323AB0-3A9C-4D96-97DC-704D97BAC137}"/>
              </a:ext>
            </a:extLst>
          </p:cNvPr>
          <p:cNvSpPr txBox="1"/>
          <p:nvPr/>
        </p:nvSpPr>
        <p:spPr>
          <a:xfrm>
            <a:off x="1475742" y="144523"/>
            <a:ext cx="3816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Tensorflow</a:t>
            </a:r>
            <a:r>
              <a:rPr lang="zh-CN" altLang="en-US" sz="24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基础操作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1E06502-61A8-447B-BA0E-84FCFEAEDFB7}"/>
              </a:ext>
            </a:extLst>
          </p:cNvPr>
          <p:cNvSpPr txBox="1"/>
          <p:nvPr/>
        </p:nvSpPr>
        <p:spPr>
          <a:xfrm>
            <a:off x="404041" y="1155045"/>
            <a:ext cx="3519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注意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0B38546-B68F-4A53-883B-B3CC61CDEA70}"/>
              </a:ext>
            </a:extLst>
          </p:cNvPr>
          <p:cNvSpPr/>
          <p:nvPr/>
        </p:nvSpPr>
        <p:spPr bwMode="auto">
          <a:xfrm>
            <a:off x="385849" y="1718951"/>
            <a:ext cx="4104341" cy="150085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63500" dir="2700000" algn="tl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W = tf.Variable(10)</a:t>
            </a:r>
          </a:p>
          <a:p>
            <a:r>
              <a:rPr lang="en-US" altLang="zh-CN" dirty="0"/>
              <a:t>W.assign(100)</a:t>
            </a:r>
          </a:p>
          <a:p>
            <a:r>
              <a:rPr lang="en-US" altLang="zh-CN" dirty="0"/>
              <a:t>with tf.Session() as sess:</a:t>
            </a:r>
          </a:p>
          <a:p>
            <a:r>
              <a:rPr lang="en-US" altLang="zh-CN" dirty="0"/>
              <a:t>	sess.run(W.initializer)</a:t>
            </a:r>
          </a:p>
          <a:p>
            <a:r>
              <a:rPr lang="en-US" altLang="zh-CN" dirty="0"/>
              <a:t>	print(W.eval())	# &gt;&gt; 10</a:t>
            </a:r>
          </a:p>
          <a:p>
            <a:endParaRPr lang="en-US" altLang="zh-CN" dirty="0"/>
          </a:p>
          <a:p>
            <a:endParaRPr lang="en-US" altLang="zh-CN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C98B7FF-9D4E-4170-99F4-5D05046F21C8}"/>
              </a:ext>
            </a:extLst>
          </p:cNvPr>
          <p:cNvSpPr txBox="1"/>
          <p:nvPr/>
        </p:nvSpPr>
        <p:spPr>
          <a:xfrm>
            <a:off x="4932030" y="3723846"/>
            <a:ext cx="36113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W.assign(100) creates an assign op.</a:t>
            </a:r>
          </a:p>
          <a:p>
            <a:r>
              <a:rPr lang="en-US" altLang="zh-CN" sz="1600" dirty="0"/>
              <a:t>That op needs to be executed in a session to take effect.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D0B4AD4-FCCB-4150-AE22-46610BDD2802}"/>
              </a:ext>
            </a:extLst>
          </p:cNvPr>
          <p:cNvSpPr/>
          <p:nvPr/>
        </p:nvSpPr>
        <p:spPr bwMode="auto">
          <a:xfrm>
            <a:off x="385849" y="3340653"/>
            <a:ext cx="4104341" cy="177073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63500" dir="2700000" algn="tl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cs typeface="Arial" panose="020B0604020202020204" pitchFamily="34" charset="0"/>
              </a:rPr>
              <a:t>W = tf.Variable(10)</a:t>
            </a:r>
          </a:p>
          <a:p>
            <a:r>
              <a:rPr lang="en-US" altLang="zh-CN" dirty="0">
                <a:cs typeface="Arial" panose="020B0604020202020204" pitchFamily="34" charset="0"/>
              </a:rPr>
              <a:t>assign_op = W.assign(100)</a:t>
            </a:r>
          </a:p>
          <a:p>
            <a:r>
              <a:rPr lang="en-US" altLang="zh-CN" dirty="0">
                <a:cs typeface="Arial" panose="020B0604020202020204" pitchFamily="34" charset="0"/>
              </a:rPr>
              <a:t>with tf.Session() as sess:</a:t>
            </a:r>
          </a:p>
          <a:p>
            <a:r>
              <a:rPr lang="en-US" altLang="zh-CN" dirty="0">
                <a:cs typeface="Arial" panose="020B0604020202020204" pitchFamily="34" charset="0"/>
              </a:rPr>
              <a:t>sess.run(W.initializer)</a:t>
            </a:r>
          </a:p>
          <a:p>
            <a:r>
              <a:rPr lang="en-US" altLang="zh-CN" dirty="0">
                <a:cs typeface="Arial" panose="020B0604020202020204" pitchFamily="34" charset="0"/>
              </a:rPr>
              <a:t>sess.run(assign_op)</a:t>
            </a:r>
          </a:p>
          <a:p>
            <a:r>
              <a:rPr lang="en-US" altLang="zh-CN" dirty="0">
                <a:cs typeface="Arial" panose="020B0604020202020204" pitchFamily="34" charset="0"/>
              </a:rPr>
              <a:t>print(W.eval())	# &gt;&gt; 100</a:t>
            </a:r>
          </a:p>
        </p:txBody>
      </p:sp>
    </p:spTree>
    <p:extLst>
      <p:ext uri="{BB962C8B-B14F-4D97-AF65-F5344CB8AC3E}">
        <p14:creationId xmlns:p14="http://schemas.microsoft.com/office/powerpoint/2010/main" val="1389762021"/>
      </p:ext>
    </p:extLst>
  </p:cSld>
  <p:clrMapOvr>
    <a:masterClrMapping/>
  </p:clrMapOvr>
  <p:transition spd="slow"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矩形 3">
            <a:extLst>
              <a:ext uri="{FF2B5EF4-FFF2-40B4-BE49-F238E27FC236}">
                <a16:creationId xmlns:a16="http://schemas.microsoft.com/office/drawing/2014/main" id="{60EBB227-A907-4DD4-AB6D-BE8B77E4A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76275"/>
          </a:xfrm>
          <a:prstGeom prst="rect">
            <a:avLst/>
          </a:prstGeom>
          <a:solidFill>
            <a:srgbClr val="4CBDF7"/>
          </a:solidFill>
          <a:ln w="25400" cap="flat" cmpd="sng">
            <a:solidFill>
              <a:srgbClr val="4CBDF7"/>
            </a:solidFill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1" name="等腰三角形 4">
            <a:extLst>
              <a:ext uri="{FF2B5EF4-FFF2-40B4-BE49-F238E27FC236}">
                <a16:creationId xmlns:a16="http://schemas.microsoft.com/office/drawing/2014/main" id="{CE8F2686-79A9-40BC-97E6-93D6032529F7}"/>
              </a:ext>
            </a:extLst>
          </p:cNvPr>
          <p:cNvSpPr>
            <a:spLocks noChangeArrowheads="1"/>
          </p:cNvSpPr>
          <p:nvPr/>
        </p:nvSpPr>
        <p:spPr bwMode="auto">
          <a:xfrm rot="10425936">
            <a:off x="392183" y="654168"/>
            <a:ext cx="431800" cy="373062"/>
          </a:xfrm>
          <a:prstGeom prst="triangle">
            <a:avLst>
              <a:gd name="adj" fmla="val 50000"/>
            </a:avLst>
          </a:prstGeom>
          <a:solidFill>
            <a:srgbClr val="4CBDF7"/>
          </a:solidFill>
          <a:ln w="25400" cap="flat" cmpd="sng">
            <a:solidFill>
              <a:srgbClr val="4CBDF7"/>
            </a:solidFill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7179" name="图片 19">
            <a:extLst>
              <a:ext uri="{FF2B5EF4-FFF2-40B4-BE49-F238E27FC236}">
                <a16:creationId xmlns:a16="http://schemas.microsoft.com/office/drawing/2014/main" id="{E30E7E44-B025-4389-AD05-759437A26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324" y="98833"/>
            <a:ext cx="488258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C9A8974E-42D3-4A3F-8D04-62E73D8B69BE}"/>
              </a:ext>
            </a:extLst>
          </p:cNvPr>
          <p:cNvSpPr txBox="1"/>
          <p:nvPr/>
        </p:nvSpPr>
        <p:spPr>
          <a:xfrm>
            <a:off x="195418" y="108605"/>
            <a:ext cx="12803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Part 4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C323AB0-3A9C-4D96-97DC-704D97BAC137}"/>
              </a:ext>
            </a:extLst>
          </p:cNvPr>
          <p:cNvSpPr txBox="1"/>
          <p:nvPr/>
        </p:nvSpPr>
        <p:spPr>
          <a:xfrm>
            <a:off x="1475742" y="144523"/>
            <a:ext cx="3816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Tensorflow</a:t>
            </a:r>
            <a:r>
              <a:rPr lang="zh-CN" altLang="en-US" sz="24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基础操作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1E06502-61A8-447B-BA0E-84FCFEAEDFB7}"/>
              </a:ext>
            </a:extLst>
          </p:cNvPr>
          <p:cNvSpPr txBox="1"/>
          <p:nvPr/>
        </p:nvSpPr>
        <p:spPr>
          <a:xfrm>
            <a:off x="404041" y="1155045"/>
            <a:ext cx="71922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导入数据（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placeholder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feed_dict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联用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F381CDF-6F65-43B7-9877-1586FC67D9C1}"/>
              </a:ext>
            </a:extLst>
          </p:cNvPr>
          <p:cNvSpPr/>
          <p:nvPr/>
        </p:nvSpPr>
        <p:spPr bwMode="auto">
          <a:xfrm>
            <a:off x="373203" y="1851690"/>
            <a:ext cx="6719007" cy="28802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63500" dir="2700000" algn="tl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b="1" dirty="0"/>
              <a:t>tf.placeholder(dtype, shape=None, name=None)</a:t>
            </a:r>
            <a:endParaRPr lang="zh-CN" altLang="zh-CN" dirty="0"/>
          </a:p>
          <a:p>
            <a:r>
              <a:rPr lang="en-US" altLang="zh-CN" dirty="0"/>
              <a:t># create a placeholder for a vector of 3 elements, type tf.float32</a:t>
            </a:r>
            <a:endParaRPr lang="zh-CN" altLang="zh-CN" dirty="0"/>
          </a:p>
          <a:p>
            <a:r>
              <a:rPr lang="en-US" altLang="zh-CN" dirty="0"/>
              <a:t>a = tf.placeholder(tf.float32, shape=[3])</a:t>
            </a:r>
            <a:endParaRPr lang="zh-CN" altLang="zh-CN" dirty="0"/>
          </a:p>
          <a:p>
            <a:r>
              <a:rPr lang="en-US" altLang="zh-CN" dirty="0"/>
              <a:t>b = tf.constant([5, 5, 5], tf.float32)</a:t>
            </a:r>
            <a:endParaRPr lang="zh-CN" altLang="zh-CN" dirty="0"/>
          </a:p>
          <a:p>
            <a:r>
              <a:rPr lang="en-US" altLang="zh-CN" dirty="0"/>
              <a:t># use the placeholder as you would a constant or a variable</a:t>
            </a:r>
            <a:endParaRPr lang="zh-CN" altLang="zh-CN" dirty="0"/>
          </a:p>
          <a:p>
            <a:r>
              <a:rPr lang="en-US" altLang="zh-CN" dirty="0"/>
              <a:t>c = a + b  # short for tf.add(a, b)</a:t>
            </a:r>
            <a:endParaRPr lang="zh-CN" altLang="zh-CN" dirty="0"/>
          </a:p>
          <a:p>
            <a:r>
              <a:rPr lang="en-US" altLang="zh-CN" dirty="0"/>
              <a:t>with tf.Session() as sess:</a:t>
            </a:r>
            <a:endParaRPr lang="zh-CN" altLang="zh-CN" dirty="0"/>
          </a:p>
          <a:p>
            <a:r>
              <a:rPr lang="en-US" altLang="zh-CN" dirty="0"/>
              <a:t>	print(sess.run(c, </a:t>
            </a:r>
            <a:r>
              <a:rPr lang="en-US" altLang="zh-CN" dirty="0" err="1"/>
              <a:t>feed_dict</a:t>
            </a:r>
            <a:r>
              <a:rPr lang="en-US" altLang="zh-CN" dirty="0"/>
              <a:t>={a: [1, 2, 3]}))</a:t>
            </a:r>
            <a:endParaRPr lang="zh-CN" altLang="zh-CN" dirty="0"/>
          </a:p>
          <a:p>
            <a:r>
              <a:rPr lang="en-US" altLang="zh-CN" dirty="0"/>
              <a:t># &gt;&gt; [6, 7, 8]</a:t>
            </a:r>
            <a:endParaRPr lang="zh-CN" altLang="zh-CN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9FF63E4-1264-4A11-8195-DA37ECB93701}"/>
              </a:ext>
            </a:extLst>
          </p:cNvPr>
          <p:cNvSpPr txBox="1"/>
          <p:nvPr/>
        </p:nvSpPr>
        <p:spPr>
          <a:xfrm>
            <a:off x="7255286" y="2260758"/>
            <a:ext cx="185946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不管用多少层将</a:t>
            </a:r>
            <a:r>
              <a:rPr lang="en-US" altLang="zh-CN" sz="1600" dirty="0"/>
              <a:t>x = tf.placeholder()</a:t>
            </a:r>
            <a:r>
              <a:rPr lang="zh-CN" altLang="en-US" sz="1600" dirty="0"/>
              <a:t>包装成</a:t>
            </a:r>
            <a:r>
              <a:rPr lang="en-US" altLang="zh-CN" sz="1600" dirty="0"/>
              <a:t>run_object</a:t>
            </a:r>
            <a:r>
              <a:rPr lang="zh-CN" altLang="en-US" sz="1600" dirty="0"/>
              <a:t>，都可以通过</a:t>
            </a:r>
            <a:r>
              <a:rPr lang="en-US" altLang="zh-CN" sz="1600" dirty="0"/>
              <a:t>sess.run(object, feed_dict={x : set_value})</a:t>
            </a:r>
            <a:r>
              <a:rPr lang="zh-CN" altLang="en-US" sz="1600" dirty="0"/>
              <a:t>来设置运行时参数的赋值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2896618077"/>
      </p:ext>
    </p:extLst>
  </p:cSld>
  <p:clrMapOvr>
    <a:masterClrMapping/>
  </p:clrMapOvr>
  <p:transition spd="slow"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矩形 3">
            <a:extLst>
              <a:ext uri="{FF2B5EF4-FFF2-40B4-BE49-F238E27FC236}">
                <a16:creationId xmlns:a16="http://schemas.microsoft.com/office/drawing/2014/main" id="{60EBB227-A907-4DD4-AB6D-BE8B77E4A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76275"/>
          </a:xfrm>
          <a:prstGeom prst="rect">
            <a:avLst/>
          </a:prstGeom>
          <a:solidFill>
            <a:srgbClr val="4CBDF7"/>
          </a:solidFill>
          <a:ln w="25400" cap="flat" cmpd="sng">
            <a:solidFill>
              <a:srgbClr val="4CBDF7"/>
            </a:solidFill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1" name="等腰三角形 4">
            <a:extLst>
              <a:ext uri="{FF2B5EF4-FFF2-40B4-BE49-F238E27FC236}">
                <a16:creationId xmlns:a16="http://schemas.microsoft.com/office/drawing/2014/main" id="{CE8F2686-79A9-40BC-97E6-93D6032529F7}"/>
              </a:ext>
            </a:extLst>
          </p:cNvPr>
          <p:cNvSpPr>
            <a:spLocks noChangeArrowheads="1"/>
          </p:cNvSpPr>
          <p:nvPr/>
        </p:nvSpPr>
        <p:spPr bwMode="auto">
          <a:xfrm rot="10425936">
            <a:off x="392183" y="654168"/>
            <a:ext cx="431800" cy="373062"/>
          </a:xfrm>
          <a:prstGeom prst="triangle">
            <a:avLst>
              <a:gd name="adj" fmla="val 50000"/>
            </a:avLst>
          </a:prstGeom>
          <a:solidFill>
            <a:srgbClr val="4CBDF7"/>
          </a:solidFill>
          <a:ln w="25400" cap="flat" cmpd="sng">
            <a:solidFill>
              <a:srgbClr val="4CBDF7"/>
            </a:solidFill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7179" name="图片 19">
            <a:extLst>
              <a:ext uri="{FF2B5EF4-FFF2-40B4-BE49-F238E27FC236}">
                <a16:creationId xmlns:a16="http://schemas.microsoft.com/office/drawing/2014/main" id="{E30E7E44-B025-4389-AD05-759437A26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324" y="98833"/>
            <a:ext cx="488258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C9A8974E-42D3-4A3F-8D04-62E73D8B69BE}"/>
              </a:ext>
            </a:extLst>
          </p:cNvPr>
          <p:cNvSpPr txBox="1"/>
          <p:nvPr/>
        </p:nvSpPr>
        <p:spPr>
          <a:xfrm>
            <a:off x="195418" y="108605"/>
            <a:ext cx="12803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Part 4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C323AB0-3A9C-4D96-97DC-704D97BAC137}"/>
              </a:ext>
            </a:extLst>
          </p:cNvPr>
          <p:cNvSpPr txBox="1"/>
          <p:nvPr/>
        </p:nvSpPr>
        <p:spPr>
          <a:xfrm>
            <a:off x="1475742" y="144523"/>
            <a:ext cx="3816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Tensorflow</a:t>
            </a:r>
            <a:r>
              <a:rPr lang="zh-CN" altLang="en-US" sz="24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基础操作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1E06502-61A8-447B-BA0E-84FCFEAEDFB7}"/>
              </a:ext>
            </a:extLst>
          </p:cNvPr>
          <p:cNvSpPr txBox="1"/>
          <p:nvPr/>
        </p:nvSpPr>
        <p:spPr>
          <a:xfrm>
            <a:off x="404041" y="1155045"/>
            <a:ext cx="71922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导入数据（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tf.data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构建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dataset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F381CDF-6F65-43B7-9877-1586FC67D9C1}"/>
              </a:ext>
            </a:extLst>
          </p:cNvPr>
          <p:cNvSpPr/>
          <p:nvPr/>
        </p:nvSpPr>
        <p:spPr bwMode="auto">
          <a:xfrm>
            <a:off x="467658" y="1959699"/>
            <a:ext cx="6286971" cy="122410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63500" dir="2700000" algn="tl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tf.data.Dataset.from_tensors((features, labels))</a:t>
            </a:r>
          </a:p>
          <a:p>
            <a:r>
              <a:rPr lang="en-US" altLang="zh-CN" dirty="0"/>
              <a:t>tf.data.Dataset.from_tensor_slices((features, labels))</a:t>
            </a:r>
          </a:p>
          <a:p>
            <a:r>
              <a:rPr lang="en-US" altLang="zh-CN" dirty="0"/>
              <a:t>tf.data.TextLineDataset(filenames)</a:t>
            </a:r>
          </a:p>
          <a:p>
            <a:r>
              <a:rPr lang="en-US" altLang="zh-CN" dirty="0"/>
              <a:t>tf.data.TFRecordDataset(filenames)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9FF63E4-1264-4A11-8195-DA37ECB93701}"/>
              </a:ext>
            </a:extLst>
          </p:cNvPr>
          <p:cNvSpPr txBox="1"/>
          <p:nvPr/>
        </p:nvSpPr>
        <p:spPr>
          <a:xfrm>
            <a:off x="373202" y="3455316"/>
            <a:ext cx="77270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从一个</a:t>
            </a:r>
            <a:r>
              <a:rPr lang="en-US" altLang="zh-CN" sz="1600" dirty="0"/>
              <a:t>tensor tuple</a:t>
            </a:r>
            <a:r>
              <a:rPr lang="zh-CN" altLang="en-US" sz="1600" dirty="0"/>
              <a:t>创建一个单元素的</a:t>
            </a:r>
            <a:r>
              <a:rPr lang="en-US" altLang="zh-CN" sz="1600" dirty="0"/>
              <a:t>dataset</a:t>
            </a:r>
            <a:r>
              <a:rPr lang="zh-CN" altLang="en-US" sz="1600" dirty="0"/>
              <a:t>；</a:t>
            </a:r>
          </a:p>
          <a:p>
            <a:r>
              <a:rPr lang="zh-CN" altLang="en-US" sz="1600" dirty="0"/>
              <a:t>从一个</a:t>
            </a:r>
            <a:r>
              <a:rPr lang="en-US" altLang="zh-CN" sz="1600" dirty="0"/>
              <a:t>tensor tuple</a:t>
            </a:r>
            <a:r>
              <a:rPr lang="zh-CN" altLang="en-US" sz="1600" dirty="0"/>
              <a:t>创建一个包含多个元素的</a:t>
            </a:r>
            <a:r>
              <a:rPr lang="en-US" altLang="zh-CN" sz="1600" dirty="0"/>
              <a:t>dataset</a:t>
            </a:r>
            <a:r>
              <a:rPr lang="zh-CN" altLang="en-US" sz="1600" dirty="0"/>
              <a:t>；</a:t>
            </a:r>
          </a:p>
          <a:p>
            <a:r>
              <a:rPr lang="zh-CN" altLang="en-US" sz="1600" dirty="0"/>
              <a:t>读取一个文件名列表，将每个文件中的每一行作为一个元素，构成一个</a:t>
            </a:r>
            <a:r>
              <a:rPr lang="en-US" altLang="zh-CN" sz="1600" dirty="0"/>
              <a:t>dataset</a:t>
            </a:r>
            <a:r>
              <a:rPr lang="zh-CN" altLang="en-US" sz="1600" dirty="0"/>
              <a:t>；</a:t>
            </a:r>
          </a:p>
          <a:p>
            <a:r>
              <a:rPr lang="zh-CN" altLang="en-US" sz="1600" dirty="0"/>
              <a:t>读取硬盘中的</a:t>
            </a:r>
            <a:r>
              <a:rPr lang="en-US" altLang="zh-CN" sz="1600" dirty="0" err="1"/>
              <a:t>TFRecord</a:t>
            </a:r>
            <a:r>
              <a:rPr lang="zh-CN" altLang="en-US" sz="1600" dirty="0"/>
              <a:t>格式文件，构造</a:t>
            </a:r>
            <a:r>
              <a:rPr lang="en-US" altLang="zh-CN" sz="1600" dirty="0"/>
              <a:t>dataset</a:t>
            </a:r>
            <a:r>
              <a:rPr lang="zh-CN" altLang="en-US" sz="16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518958429"/>
      </p:ext>
    </p:extLst>
  </p:cSld>
  <p:clrMapOvr>
    <a:masterClrMapping/>
  </p:clrMapOvr>
  <p:transition spd="slow"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矩形 3">
            <a:extLst>
              <a:ext uri="{FF2B5EF4-FFF2-40B4-BE49-F238E27FC236}">
                <a16:creationId xmlns:a16="http://schemas.microsoft.com/office/drawing/2014/main" id="{60EBB227-A907-4DD4-AB6D-BE8B77E4A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76275"/>
          </a:xfrm>
          <a:prstGeom prst="rect">
            <a:avLst/>
          </a:prstGeom>
          <a:solidFill>
            <a:srgbClr val="4CBDF7"/>
          </a:solidFill>
          <a:ln w="25400" cap="flat" cmpd="sng">
            <a:solidFill>
              <a:srgbClr val="4CBDF7"/>
            </a:solidFill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1" name="等腰三角形 4">
            <a:extLst>
              <a:ext uri="{FF2B5EF4-FFF2-40B4-BE49-F238E27FC236}">
                <a16:creationId xmlns:a16="http://schemas.microsoft.com/office/drawing/2014/main" id="{CE8F2686-79A9-40BC-97E6-93D6032529F7}"/>
              </a:ext>
            </a:extLst>
          </p:cNvPr>
          <p:cNvSpPr>
            <a:spLocks noChangeArrowheads="1"/>
          </p:cNvSpPr>
          <p:nvPr/>
        </p:nvSpPr>
        <p:spPr bwMode="auto">
          <a:xfrm rot="10425936">
            <a:off x="392183" y="654168"/>
            <a:ext cx="431800" cy="373062"/>
          </a:xfrm>
          <a:prstGeom prst="triangle">
            <a:avLst>
              <a:gd name="adj" fmla="val 50000"/>
            </a:avLst>
          </a:prstGeom>
          <a:solidFill>
            <a:srgbClr val="4CBDF7"/>
          </a:solidFill>
          <a:ln w="25400" cap="flat" cmpd="sng">
            <a:solidFill>
              <a:srgbClr val="4CBDF7"/>
            </a:solidFill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7179" name="图片 19">
            <a:extLst>
              <a:ext uri="{FF2B5EF4-FFF2-40B4-BE49-F238E27FC236}">
                <a16:creationId xmlns:a16="http://schemas.microsoft.com/office/drawing/2014/main" id="{E30E7E44-B025-4389-AD05-759437A26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324" y="98833"/>
            <a:ext cx="488258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C9A8974E-42D3-4A3F-8D04-62E73D8B69BE}"/>
              </a:ext>
            </a:extLst>
          </p:cNvPr>
          <p:cNvSpPr txBox="1"/>
          <p:nvPr/>
        </p:nvSpPr>
        <p:spPr>
          <a:xfrm>
            <a:off x="195418" y="108605"/>
            <a:ext cx="12803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Part 4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C323AB0-3A9C-4D96-97DC-704D97BAC137}"/>
              </a:ext>
            </a:extLst>
          </p:cNvPr>
          <p:cNvSpPr txBox="1"/>
          <p:nvPr/>
        </p:nvSpPr>
        <p:spPr>
          <a:xfrm>
            <a:off x="1475742" y="144523"/>
            <a:ext cx="3816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Tensorflow</a:t>
            </a:r>
            <a:r>
              <a:rPr lang="zh-CN" altLang="en-US" sz="24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基础操作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1E06502-61A8-447B-BA0E-84FCFEAEDFB7}"/>
              </a:ext>
            </a:extLst>
          </p:cNvPr>
          <p:cNvSpPr txBox="1"/>
          <p:nvPr/>
        </p:nvSpPr>
        <p:spPr>
          <a:xfrm>
            <a:off x="404041" y="1155045"/>
            <a:ext cx="71922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导入数据（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tf.data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构建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dataset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F381CDF-6F65-43B7-9877-1586FC67D9C1}"/>
              </a:ext>
            </a:extLst>
          </p:cNvPr>
          <p:cNvSpPr/>
          <p:nvPr/>
        </p:nvSpPr>
        <p:spPr bwMode="auto">
          <a:xfrm>
            <a:off x="467658" y="1959699"/>
            <a:ext cx="6286971" cy="122410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63500" dir="2700000" algn="tl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dataset.map(lambda x: tf.decode_jpeg(x))</a:t>
            </a:r>
          </a:p>
          <a:p>
            <a:r>
              <a:rPr lang="en-US" altLang="zh-CN" dirty="0"/>
              <a:t>dataset.repeat(NUM_EPOCHS)</a:t>
            </a:r>
          </a:p>
          <a:p>
            <a:r>
              <a:rPr lang="en-US" altLang="zh-CN" dirty="0"/>
              <a:t>dataset.batch(BATCH_SIZE)</a:t>
            </a:r>
          </a:p>
          <a:p>
            <a:r>
              <a:rPr lang="en-US" altLang="zh-CN" dirty="0"/>
              <a:t>dataset.shuffle(buffer_size=10000)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9FF63E4-1264-4A11-8195-DA37ECB93701}"/>
              </a:ext>
            </a:extLst>
          </p:cNvPr>
          <p:cNvSpPr txBox="1"/>
          <p:nvPr/>
        </p:nvSpPr>
        <p:spPr>
          <a:xfrm>
            <a:off x="373203" y="3455316"/>
            <a:ext cx="736706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使用</a:t>
            </a:r>
            <a:r>
              <a:rPr lang="en-US" altLang="zh-CN" sz="1600" dirty="0"/>
              <a:t>map</a:t>
            </a:r>
            <a:r>
              <a:rPr lang="zh-CN" altLang="en-US" sz="1600" dirty="0"/>
              <a:t>对</a:t>
            </a:r>
            <a:r>
              <a:rPr lang="en-US" altLang="zh-CN" sz="1600" dirty="0"/>
              <a:t>dataset</a:t>
            </a:r>
            <a:r>
              <a:rPr lang="zh-CN" altLang="en-US" sz="1600" dirty="0"/>
              <a:t>中的每个元素进行处理，这里的例子是对图片数据进行解码；</a:t>
            </a:r>
          </a:p>
          <a:p>
            <a:r>
              <a:rPr lang="zh-CN" altLang="en-US" sz="1600" dirty="0"/>
              <a:t>将</a:t>
            </a:r>
            <a:r>
              <a:rPr lang="en-US" altLang="zh-CN" sz="1600" dirty="0"/>
              <a:t>dataset</a:t>
            </a:r>
            <a:r>
              <a:rPr lang="zh-CN" altLang="en-US" sz="1600" dirty="0"/>
              <a:t>重复一定数目的次数用于多个</a:t>
            </a:r>
            <a:r>
              <a:rPr lang="en-US" altLang="zh-CN" sz="1600" dirty="0"/>
              <a:t>epoch</a:t>
            </a:r>
            <a:r>
              <a:rPr lang="zh-CN" altLang="en-US" sz="1600" dirty="0"/>
              <a:t>的训练；</a:t>
            </a:r>
          </a:p>
          <a:p>
            <a:r>
              <a:rPr lang="zh-CN" altLang="en-US" sz="1600" dirty="0"/>
              <a:t>将原来的</a:t>
            </a:r>
            <a:r>
              <a:rPr lang="en-US" altLang="zh-CN" sz="1600" dirty="0"/>
              <a:t>dataset</a:t>
            </a:r>
            <a:r>
              <a:rPr lang="zh-CN" altLang="en-US" sz="1600" dirty="0"/>
              <a:t>中的元素按照某个数量叠在一起，生成</a:t>
            </a:r>
            <a:r>
              <a:rPr lang="en-US" altLang="zh-CN" sz="1600" dirty="0"/>
              <a:t>mini batch;</a:t>
            </a:r>
          </a:p>
          <a:p>
            <a:r>
              <a:rPr lang="zh-CN" altLang="en-US" sz="1600" dirty="0"/>
              <a:t>打乱数据并返回一定数量的元素。</a:t>
            </a:r>
          </a:p>
        </p:txBody>
      </p:sp>
    </p:spTree>
    <p:extLst>
      <p:ext uri="{BB962C8B-B14F-4D97-AF65-F5344CB8AC3E}">
        <p14:creationId xmlns:p14="http://schemas.microsoft.com/office/powerpoint/2010/main" val="4236986167"/>
      </p:ext>
    </p:extLst>
  </p:cSld>
  <p:clrMapOvr>
    <a:masterClrMapping/>
  </p:clrMapOvr>
  <p:transition spd="slow"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矩形 3">
            <a:extLst>
              <a:ext uri="{FF2B5EF4-FFF2-40B4-BE49-F238E27FC236}">
                <a16:creationId xmlns:a16="http://schemas.microsoft.com/office/drawing/2014/main" id="{60EBB227-A907-4DD4-AB6D-BE8B77E4A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76275"/>
          </a:xfrm>
          <a:prstGeom prst="rect">
            <a:avLst/>
          </a:prstGeom>
          <a:solidFill>
            <a:srgbClr val="4CBDF7"/>
          </a:solidFill>
          <a:ln w="25400" cap="flat" cmpd="sng">
            <a:solidFill>
              <a:srgbClr val="4CBDF7"/>
            </a:solidFill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1" name="等腰三角形 4">
            <a:extLst>
              <a:ext uri="{FF2B5EF4-FFF2-40B4-BE49-F238E27FC236}">
                <a16:creationId xmlns:a16="http://schemas.microsoft.com/office/drawing/2014/main" id="{CE8F2686-79A9-40BC-97E6-93D6032529F7}"/>
              </a:ext>
            </a:extLst>
          </p:cNvPr>
          <p:cNvSpPr>
            <a:spLocks noChangeArrowheads="1"/>
          </p:cNvSpPr>
          <p:nvPr/>
        </p:nvSpPr>
        <p:spPr bwMode="auto">
          <a:xfrm rot="10425936">
            <a:off x="392183" y="654168"/>
            <a:ext cx="431800" cy="373062"/>
          </a:xfrm>
          <a:prstGeom prst="triangle">
            <a:avLst>
              <a:gd name="adj" fmla="val 50000"/>
            </a:avLst>
          </a:prstGeom>
          <a:solidFill>
            <a:srgbClr val="4CBDF7"/>
          </a:solidFill>
          <a:ln w="25400" cap="flat" cmpd="sng">
            <a:solidFill>
              <a:srgbClr val="4CBDF7"/>
            </a:solidFill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7179" name="图片 19">
            <a:extLst>
              <a:ext uri="{FF2B5EF4-FFF2-40B4-BE49-F238E27FC236}">
                <a16:creationId xmlns:a16="http://schemas.microsoft.com/office/drawing/2014/main" id="{E30E7E44-B025-4389-AD05-759437A26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324" y="98833"/>
            <a:ext cx="488258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C9A8974E-42D3-4A3F-8D04-62E73D8B69BE}"/>
              </a:ext>
            </a:extLst>
          </p:cNvPr>
          <p:cNvSpPr txBox="1"/>
          <p:nvPr/>
        </p:nvSpPr>
        <p:spPr>
          <a:xfrm>
            <a:off x="195418" y="108605"/>
            <a:ext cx="12803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Part 4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C323AB0-3A9C-4D96-97DC-704D97BAC137}"/>
              </a:ext>
            </a:extLst>
          </p:cNvPr>
          <p:cNvSpPr txBox="1"/>
          <p:nvPr/>
        </p:nvSpPr>
        <p:spPr>
          <a:xfrm>
            <a:off x="1475742" y="144523"/>
            <a:ext cx="3816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Tensorflow</a:t>
            </a:r>
            <a:r>
              <a:rPr lang="zh-CN" altLang="en-US" sz="24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基础操作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1E06502-61A8-447B-BA0E-84FCFEAEDFB7}"/>
              </a:ext>
            </a:extLst>
          </p:cNvPr>
          <p:cNvSpPr txBox="1"/>
          <p:nvPr/>
        </p:nvSpPr>
        <p:spPr>
          <a:xfrm>
            <a:off x="404041" y="1155045"/>
            <a:ext cx="71922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导入数据（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tf.data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构建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iterator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F381CDF-6F65-43B7-9877-1586FC67D9C1}"/>
              </a:ext>
            </a:extLst>
          </p:cNvPr>
          <p:cNvSpPr/>
          <p:nvPr/>
        </p:nvSpPr>
        <p:spPr bwMode="auto">
          <a:xfrm>
            <a:off x="575667" y="2954712"/>
            <a:ext cx="1800149" cy="121180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63500" dir="2700000" algn="tl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one-shot</a:t>
            </a:r>
          </a:p>
          <a:p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initializable</a:t>
            </a:r>
          </a:p>
          <a:p>
            <a:r>
              <a:rPr lang="en-US" altLang="zh-CN" dirty="0">
                <a:cs typeface="Arial" panose="020B0604020202020204" pitchFamily="34" charset="0"/>
              </a:rPr>
              <a:t>renitializable</a:t>
            </a:r>
          </a:p>
          <a:p>
            <a:r>
              <a:rPr lang="en-US" altLang="zh-CN" dirty="0">
                <a:cs typeface="Arial" panose="020B0604020202020204" pitchFamily="34" charset="0"/>
              </a:rPr>
              <a:t>feedable</a:t>
            </a:r>
          </a:p>
          <a:p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9FF63E4-1264-4A11-8195-DA37ECB93701}"/>
              </a:ext>
            </a:extLst>
          </p:cNvPr>
          <p:cNvSpPr txBox="1"/>
          <p:nvPr/>
        </p:nvSpPr>
        <p:spPr>
          <a:xfrm>
            <a:off x="417042" y="1850235"/>
            <a:ext cx="8115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定义好数据集后可通过</a:t>
            </a:r>
            <a:r>
              <a:rPr lang="en-US" altLang="zh-CN" sz="1600" dirty="0"/>
              <a:t>iterator</a:t>
            </a:r>
            <a:r>
              <a:rPr lang="zh-CN" altLang="en-US" sz="1600" dirty="0"/>
              <a:t>接口访问</a:t>
            </a:r>
            <a:r>
              <a:rPr lang="en-US" altLang="zh-CN" sz="1600" dirty="0"/>
              <a:t>tensor tuple</a:t>
            </a:r>
            <a:r>
              <a:rPr lang="zh-CN" altLang="en-US" sz="1600" dirty="0"/>
              <a:t>，包含以下四种（复杂程度递增）：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954ED38-C105-47D8-9F60-561B719BACBB}"/>
              </a:ext>
            </a:extLst>
          </p:cNvPr>
          <p:cNvSpPr/>
          <p:nvPr/>
        </p:nvSpPr>
        <p:spPr bwMode="auto">
          <a:xfrm>
            <a:off x="3359221" y="2571750"/>
            <a:ext cx="4579470" cy="201586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63500" dir="2700000" algn="tl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cs typeface="Arial" panose="020B0604020202020204" pitchFamily="34" charset="0"/>
              </a:rPr>
              <a:t># one-shot iterator </a:t>
            </a:r>
          </a:p>
          <a:p>
            <a:r>
              <a:rPr lang="en-US" altLang="zh-CN" dirty="0">
                <a:cs typeface="Arial" panose="020B0604020202020204" pitchFamily="34" charset="0"/>
              </a:rPr>
              <a:t>dataset = </a:t>
            </a:r>
            <a:r>
              <a:rPr lang="en-US" altLang="zh-CN" dirty="0" err="1">
                <a:cs typeface="Arial" panose="020B0604020202020204" pitchFamily="34" charset="0"/>
              </a:rPr>
              <a:t>tf.data.Dataset.range</a:t>
            </a:r>
            <a:r>
              <a:rPr lang="en-US" altLang="zh-CN" dirty="0">
                <a:cs typeface="Arial" panose="020B0604020202020204" pitchFamily="34" charset="0"/>
              </a:rPr>
              <a:t>(100)</a:t>
            </a:r>
          </a:p>
          <a:p>
            <a:r>
              <a:rPr lang="en-US" altLang="zh-CN" dirty="0">
                <a:cs typeface="Arial" panose="020B0604020202020204" pitchFamily="34" charset="0"/>
              </a:rPr>
              <a:t>iterator = </a:t>
            </a:r>
            <a:r>
              <a:rPr lang="en-US" altLang="zh-CN" dirty="0" err="1">
                <a:cs typeface="Arial" panose="020B0604020202020204" pitchFamily="34" charset="0"/>
              </a:rPr>
              <a:t>dataset.make_one_shot_iterator</a:t>
            </a:r>
            <a:r>
              <a:rPr lang="en-US" altLang="zh-CN" dirty="0">
                <a:cs typeface="Arial" panose="020B0604020202020204" pitchFamily="34" charset="0"/>
              </a:rPr>
              <a:t>()</a:t>
            </a:r>
          </a:p>
          <a:p>
            <a:r>
              <a:rPr lang="en-US" altLang="zh-CN" dirty="0" err="1">
                <a:cs typeface="Arial" panose="020B0604020202020204" pitchFamily="34" charset="0"/>
              </a:rPr>
              <a:t>next_element</a:t>
            </a:r>
            <a:r>
              <a:rPr lang="en-US" altLang="zh-CN" dirty="0">
                <a:cs typeface="Arial" panose="020B0604020202020204" pitchFamily="34" charset="0"/>
              </a:rPr>
              <a:t> = </a:t>
            </a:r>
            <a:r>
              <a:rPr lang="en-US" altLang="zh-CN" dirty="0" err="1">
                <a:cs typeface="Arial" panose="020B0604020202020204" pitchFamily="34" charset="0"/>
              </a:rPr>
              <a:t>iterator.get_next</a:t>
            </a:r>
            <a:r>
              <a:rPr lang="en-US" altLang="zh-CN" dirty="0">
                <a:cs typeface="Arial" panose="020B0604020202020204" pitchFamily="34" charset="0"/>
              </a:rPr>
              <a:t>()</a:t>
            </a:r>
          </a:p>
          <a:p>
            <a:r>
              <a:rPr lang="en-US" altLang="zh-CN" dirty="0">
                <a:cs typeface="Arial" panose="020B0604020202020204" pitchFamily="34" charset="0"/>
              </a:rPr>
              <a:t>for </a:t>
            </a:r>
            <a:r>
              <a:rPr lang="en-US" altLang="zh-CN" dirty="0" err="1">
                <a:cs typeface="Arial" panose="020B0604020202020204" pitchFamily="34" charset="0"/>
              </a:rPr>
              <a:t>i</a:t>
            </a:r>
            <a:r>
              <a:rPr lang="en-US" altLang="zh-CN" dirty="0">
                <a:cs typeface="Arial" panose="020B0604020202020204" pitchFamily="34" charset="0"/>
              </a:rPr>
              <a:t> in range(100):</a:t>
            </a:r>
          </a:p>
          <a:p>
            <a:r>
              <a:rPr lang="en-US" altLang="zh-CN" dirty="0">
                <a:cs typeface="Arial" panose="020B0604020202020204" pitchFamily="34" charset="0"/>
              </a:rPr>
              <a:t>     value = sess.run(</a:t>
            </a:r>
            <a:r>
              <a:rPr lang="en-US" altLang="zh-CN" dirty="0" err="1">
                <a:cs typeface="Arial" panose="020B0604020202020204" pitchFamily="34" charset="0"/>
              </a:rPr>
              <a:t>next_element</a:t>
            </a:r>
            <a:r>
              <a:rPr lang="en-US" altLang="zh-CN" dirty="0">
                <a:cs typeface="Arial" panose="020B0604020202020204" pitchFamily="34" charset="0"/>
              </a:rPr>
              <a:t>)</a:t>
            </a:r>
          </a:p>
          <a:p>
            <a:r>
              <a:rPr lang="en-US" altLang="zh-CN" dirty="0">
                <a:cs typeface="Arial" panose="020B0604020202020204" pitchFamily="34" charset="0"/>
              </a:rPr>
              <a:t>     print(value)</a:t>
            </a:r>
          </a:p>
        </p:txBody>
      </p:sp>
    </p:spTree>
    <p:extLst>
      <p:ext uri="{BB962C8B-B14F-4D97-AF65-F5344CB8AC3E}">
        <p14:creationId xmlns:p14="http://schemas.microsoft.com/office/powerpoint/2010/main" val="102102686"/>
      </p:ext>
    </p:extLst>
  </p:cSld>
  <p:clrMapOvr>
    <a:masterClrMapping/>
  </p:clrMapOvr>
  <p:transition spd="slow"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矩形 3">
            <a:extLst>
              <a:ext uri="{FF2B5EF4-FFF2-40B4-BE49-F238E27FC236}">
                <a16:creationId xmlns:a16="http://schemas.microsoft.com/office/drawing/2014/main" id="{60EBB227-A907-4DD4-AB6D-BE8B77E4A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76275"/>
          </a:xfrm>
          <a:prstGeom prst="rect">
            <a:avLst/>
          </a:prstGeom>
          <a:solidFill>
            <a:srgbClr val="4CBDF7"/>
          </a:solidFill>
          <a:ln w="25400" cap="flat" cmpd="sng">
            <a:solidFill>
              <a:srgbClr val="4CBDF7"/>
            </a:solidFill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1" name="等腰三角形 4">
            <a:extLst>
              <a:ext uri="{FF2B5EF4-FFF2-40B4-BE49-F238E27FC236}">
                <a16:creationId xmlns:a16="http://schemas.microsoft.com/office/drawing/2014/main" id="{CE8F2686-79A9-40BC-97E6-93D6032529F7}"/>
              </a:ext>
            </a:extLst>
          </p:cNvPr>
          <p:cNvSpPr>
            <a:spLocks noChangeArrowheads="1"/>
          </p:cNvSpPr>
          <p:nvPr/>
        </p:nvSpPr>
        <p:spPr bwMode="auto">
          <a:xfrm rot="10425936">
            <a:off x="392183" y="654168"/>
            <a:ext cx="431800" cy="373062"/>
          </a:xfrm>
          <a:prstGeom prst="triangle">
            <a:avLst>
              <a:gd name="adj" fmla="val 50000"/>
            </a:avLst>
          </a:prstGeom>
          <a:solidFill>
            <a:srgbClr val="4CBDF7"/>
          </a:solidFill>
          <a:ln w="25400" cap="flat" cmpd="sng">
            <a:solidFill>
              <a:srgbClr val="4CBDF7"/>
            </a:solidFill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7179" name="图片 19">
            <a:extLst>
              <a:ext uri="{FF2B5EF4-FFF2-40B4-BE49-F238E27FC236}">
                <a16:creationId xmlns:a16="http://schemas.microsoft.com/office/drawing/2014/main" id="{E30E7E44-B025-4389-AD05-759437A26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324" y="98833"/>
            <a:ext cx="488258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C9A8974E-42D3-4A3F-8D04-62E73D8B69BE}"/>
              </a:ext>
            </a:extLst>
          </p:cNvPr>
          <p:cNvSpPr txBox="1"/>
          <p:nvPr/>
        </p:nvSpPr>
        <p:spPr>
          <a:xfrm>
            <a:off x="195418" y="108605"/>
            <a:ext cx="12803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Part 4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C323AB0-3A9C-4D96-97DC-704D97BAC137}"/>
              </a:ext>
            </a:extLst>
          </p:cNvPr>
          <p:cNvSpPr txBox="1"/>
          <p:nvPr/>
        </p:nvSpPr>
        <p:spPr>
          <a:xfrm>
            <a:off x="1475742" y="144523"/>
            <a:ext cx="3816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Tensorflow</a:t>
            </a:r>
            <a:r>
              <a:rPr lang="zh-CN" altLang="en-US" sz="24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基础操作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1E06502-61A8-447B-BA0E-84FCFEAEDFB7}"/>
              </a:ext>
            </a:extLst>
          </p:cNvPr>
          <p:cNvSpPr txBox="1"/>
          <p:nvPr/>
        </p:nvSpPr>
        <p:spPr>
          <a:xfrm>
            <a:off x="404041" y="1155045"/>
            <a:ext cx="71922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导入数据（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tf.data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构建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iterator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1A272A2-1A0D-4FDE-8528-B2BEAD4E78AB}"/>
              </a:ext>
            </a:extLst>
          </p:cNvPr>
          <p:cNvSpPr/>
          <p:nvPr/>
        </p:nvSpPr>
        <p:spPr bwMode="auto">
          <a:xfrm>
            <a:off x="539664" y="1783737"/>
            <a:ext cx="5760480" cy="287618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63500" dir="2700000" algn="tl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cs typeface="Arial" panose="020B0604020202020204" pitchFamily="34" charset="0"/>
              </a:rPr>
              <a:t># initializable</a:t>
            </a:r>
          </a:p>
          <a:p>
            <a:r>
              <a:rPr lang="en-US" altLang="zh-CN" dirty="0" err="1">
                <a:cs typeface="Arial" panose="020B0604020202020204" pitchFamily="34" charset="0"/>
              </a:rPr>
              <a:t>max_value</a:t>
            </a:r>
            <a:r>
              <a:rPr lang="en-US" altLang="zh-CN" dirty="0">
                <a:cs typeface="Arial" panose="020B0604020202020204" pitchFamily="34" charset="0"/>
              </a:rPr>
              <a:t> = </a:t>
            </a:r>
            <a:r>
              <a:rPr lang="en-US" altLang="zh-CN" dirty="0" err="1">
                <a:cs typeface="Arial" panose="020B0604020202020204" pitchFamily="34" charset="0"/>
              </a:rPr>
              <a:t>tf.placeholder</a:t>
            </a:r>
            <a:r>
              <a:rPr lang="en-US" altLang="zh-CN" dirty="0">
                <a:cs typeface="Arial" panose="020B0604020202020204" pitchFamily="34" charset="0"/>
              </a:rPr>
              <a:t>(tf.int64, shape=[])</a:t>
            </a:r>
          </a:p>
          <a:p>
            <a:r>
              <a:rPr lang="en-US" altLang="zh-CN" dirty="0">
                <a:cs typeface="Arial" panose="020B0604020202020204" pitchFamily="34" charset="0"/>
              </a:rPr>
              <a:t>dataset = </a:t>
            </a:r>
            <a:r>
              <a:rPr lang="en-US" altLang="zh-CN" dirty="0" err="1">
                <a:cs typeface="Arial" panose="020B0604020202020204" pitchFamily="34" charset="0"/>
              </a:rPr>
              <a:t>tf.data.Dataset.range</a:t>
            </a:r>
            <a:r>
              <a:rPr lang="en-US" altLang="zh-CN" dirty="0">
                <a:cs typeface="Arial" panose="020B0604020202020204" pitchFamily="34" charset="0"/>
              </a:rPr>
              <a:t>(</a:t>
            </a:r>
            <a:r>
              <a:rPr lang="en-US" altLang="zh-CN" dirty="0" err="1">
                <a:cs typeface="Arial" panose="020B0604020202020204" pitchFamily="34" charset="0"/>
              </a:rPr>
              <a:t>max_value</a:t>
            </a:r>
            <a:r>
              <a:rPr lang="en-US" altLang="zh-CN" dirty="0">
                <a:cs typeface="Arial" panose="020B0604020202020204" pitchFamily="34" charset="0"/>
              </a:rPr>
              <a:t>)</a:t>
            </a:r>
          </a:p>
          <a:p>
            <a:r>
              <a:rPr lang="en-US" altLang="zh-CN" dirty="0">
                <a:cs typeface="Arial" panose="020B0604020202020204" pitchFamily="34" charset="0"/>
              </a:rPr>
              <a:t>iterator = </a:t>
            </a:r>
            <a:r>
              <a:rPr lang="en-US" altLang="zh-CN" dirty="0" err="1">
                <a:cs typeface="Arial" panose="020B0604020202020204" pitchFamily="34" charset="0"/>
              </a:rPr>
              <a:t>dataset.make_initializable_iterator</a:t>
            </a:r>
            <a:r>
              <a:rPr lang="en-US" altLang="zh-CN" dirty="0">
                <a:cs typeface="Arial" panose="020B0604020202020204" pitchFamily="34" charset="0"/>
              </a:rPr>
              <a:t>()</a:t>
            </a:r>
          </a:p>
          <a:p>
            <a:r>
              <a:rPr lang="en-US" altLang="zh-CN" dirty="0" err="1">
                <a:cs typeface="Arial" panose="020B0604020202020204" pitchFamily="34" charset="0"/>
              </a:rPr>
              <a:t>next_element</a:t>
            </a:r>
            <a:r>
              <a:rPr lang="en-US" altLang="zh-CN" dirty="0">
                <a:cs typeface="Arial" panose="020B0604020202020204" pitchFamily="34" charset="0"/>
              </a:rPr>
              <a:t> = </a:t>
            </a:r>
            <a:r>
              <a:rPr lang="en-US" altLang="zh-CN" dirty="0" err="1">
                <a:cs typeface="Arial" panose="020B0604020202020204" pitchFamily="34" charset="0"/>
              </a:rPr>
              <a:t>iterator.get_next</a:t>
            </a:r>
            <a:r>
              <a:rPr lang="en-US" altLang="zh-CN" dirty="0">
                <a:cs typeface="Arial" panose="020B0604020202020204" pitchFamily="34" charset="0"/>
              </a:rPr>
              <a:t>()</a:t>
            </a:r>
          </a:p>
          <a:p>
            <a:r>
              <a:rPr lang="en-US" altLang="zh-CN" dirty="0">
                <a:cs typeface="Arial" panose="020B0604020202020204" pitchFamily="34" charset="0"/>
              </a:rPr>
              <a:t># Initialize an iterator over a dataset with 10 elements.</a:t>
            </a:r>
          </a:p>
          <a:p>
            <a:r>
              <a:rPr lang="en-US" altLang="zh-CN" dirty="0" err="1">
                <a:cs typeface="Arial" panose="020B0604020202020204" pitchFamily="34" charset="0"/>
              </a:rPr>
              <a:t>sess.run</a:t>
            </a:r>
            <a:r>
              <a:rPr lang="en-US" altLang="zh-CN" dirty="0">
                <a:cs typeface="Arial" panose="020B0604020202020204" pitchFamily="34" charset="0"/>
              </a:rPr>
              <a:t>(</a:t>
            </a:r>
            <a:r>
              <a:rPr lang="en-US" altLang="zh-CN" dirty="0" err="1">
                <a:cs typeface="Arial" panose="020B0604020202020204" pitchFamily="34" charset="0"/>
              </a:rPr>
              <a:t>iterator.initializer</a:t>
            </a:r>
            <a:r>
              <a:rPr lang="en-US" altLang="zh-CN" dirty="0">
                <a:cs typeface="Arial" panose="020B0604020202020204" pitchFamily="34" charset="0"/>
              </a:rPr>
              <a:t>, </a:t>
            </a:r>
            <a:r>
              <a:rPr lang="en-US" altLang="zh-CN" dirty="0" err="1">
                <a:cs typeface="Arial" panose="020B0604020202020204" pitchFamily="34" charset="0"/>
              </a:rPr>
              <a:t>feed_dict</a:t>
            </a:r>
            <a:r>
              <a:rPr lang="en-US" altLang="zh-CN" dirty="0">
                <a:cs typeface="Arial" panose="020B0604020202020204" pitchFamily="34" charset="0"/>
              </a:rPr>
              <a:t>={</a:t>
            </a:r>
            <a:r>
              <a:rPr lang="en-US" altLang="zh-CN" dirty="0" err="1">
                <a:cs typeface="Arial" panose="020B0604020202020204" pitchFamily="34" charset="0"/>
              </a:rPr>
              <a:t>max_value</a:t>
            </a:r>
            <a:r>
              <a:rPr lang="en-US" altLang="zh-CN" dirty="0">
                <a:cs typeface="Arial" panose="020B0604020202020204" pitchFamily="34" charset="0"/>
              </a:rPr>
              <a:t>: 10})</a:t>
            </a:r>
          </a:p>
          <a:p>
            <a:r>
              <a:rPr lang="en-US" altLang="zh-CN" dirty="0">
                <a:cs typeface="Arial" panose="020B0604020202020204" pitchFamily="34" charset="0"/>
              </a:rPr>
              <a:t>for </a:t>
            </a:r>
            <a:r>
              <a:rPr lang="en-US" altLang="zh-CN" dirty="0" err="1">
                <a:cs typeface="Arial" panose="020B0604020202020204" pitchFamily="34" charset="0"/>
              </a:rPr>
              <a:t>i</a:t>
            </a:r>
            <a:r>
              <a:rPr lang="en-US" altLang="zh-CN" dirty="0">
                <a:cs typeface="Arial" panose="020B0604020202020204" pitchFamily="34" charset="0"/>
              </a:rPr>
              <a:t> in range(10):</a:t>
            </a:r>
          </a:p>
          <a:p>
            <a:r>
              <a:rPr lang="en-US" altLang="zh-CN" dirty="0">
                <a:cs typeface="Arial" panose="020B0604020202020204" pitchFamily="34" charset="0"/>
              </a:rPr>
              <a:t>    value = </a:t>
            </a:r>
            <a:r>
              <a:rPr lang="en-US" altLang="zh-CN" dirty="0" err="1">
                <a:cs typeface="Arial" panose="020B0604020202020204" pitchFamily="34" charset="0"/>
              </a:rPr>
              <a:t>sess.run</a:t>
            </a:r>
            <a:r>
              <a:rPr lang="en-US" altLang="zh-CN" dirty="0">
                <a:cs typeface="Arial" panose="020B0604020202020204" pitchFamily="34" charset="0"/>
              </a:rPr>
              <a:t>(</a:t>
            </a:r>
            <a:r>
              <a:rPr lang="en-US" altLang="zh-CN" dirty="0" err="1">
                <a:cs typeface="Arial" panose="020B0604020202020204" pitchFamily="34" charset="0"/>
              </a:rPr>
              <a:t>next_element</a:t>
            </a:r>
            <a:r>
              <a:rPr lang="en-US" altLang="zh-CN" dirty="0">
                <a:cs typeface="Arial" panose="020B0604020202020204" pitchFamily="34" charset="0"/>
              </a:rPr>
              <a:t>)</a:t>
            </a:r>
          </a:p>
          <a:p>
            <a:r>
              <a:rPr lang="en-US" altLang="zh-CN" dirty="0">
                <a:cs typeface="Arial" panose="020B0604020202020204" pitchFamily="34" charset="0"/>
              </a:rPr>
              <a:t>    assert </a:t>
            </a:r>
            <a:r>
              <a:rPr lang="en-US" altLang="zh-CN" dirty="0" err="1">
                <a:cs typeface="Arial" panose="020B0604020202020204" pitchFamily="34" charset="0"/>
              </a:rPr>
              <a:t>i</a:t>
            </a:r>
            <a:r>
              <a:rPr lang="en-US" altLang="zh-CN" dirty="0">
                <a:cs typeface="Arial" panose="020B0604020202020204" pitchFamily="34" charset="0"/>
              </a:rPr>
              <a:t> == value</a:t>
            </a:r>
            <a:endParaRPr lang="zh-CN" altLang="en-US" dirty="0">
              <a:cs typeface="Arial" panose="020B0604020202020204" pitchFamily="34" charset="0"/>
            </a:endParaRPr>
          </a:p>
          <a:p>
            <a:endParaRPr lang="en-US" altLang="zh-CN" dirty="0">
              <a:cs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4E4C31D-64A0-4067-9CA6-4C04E6333EB7}"/>
              </a:ext>
            </a:extLst>
          </p:cNvPr>
          <p:cNvSpPr txBox="1"/>
          <p:nvPr/>
        </p:nvSpPr>
        <p:spPr>
          <a:xfrm>
            <a:off x="6516162" y="2427738"/>
            <a:ext cx="25922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initializable iterator </a:t>
            </a:r>
            <a:r>
              <a:rPr lang="zh-CN" altLang="en-US" sz="1600" dirty="0"/>
              <a:t>要求在使用之前显式的通过调用</a:t>
            </a:r>
            <a:r>
              <a:rPr lang="en-US" altLang="zh-CN" sz="1600" dirty="0" err="1"/>
              <a:t>iterator.initializer</a:t>
            </a:r>
            <a:r>
              <a:rPr lang="zh-CN" altLang="en-US" sz="1600" dirty="0"/>
              <a:t>操作初始化，这使得在定义数据集时可以结合</a:t>
            </a:r>
            <a:r>
              <a:rPr lang="en-US" altLang="zh-CN" sz="1600" dirty="0" err="1"/>
              <a:t>tf.placeholder</a:t>
            </a:r>
            <a:r>
              <a:rPr lang="zh-CN" altLang="en-US" sz="1600" dirty="0"/>
              <a:t>传入参数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2315881397"/>
      </p:ext>
    </p:extLst>
  </p:cSld>
  <p:clrMapOvr>
    <a:masterClrMapping/>
  </p:clrMapOvr>
  <p:transition spd="slow"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矩形 2">
            <a:extLst>
              <a:ext uri="{FF2B5EF4-FFF2-40B4-BE49-F238E27FC236}">
                <a16:creationId xmlns:a16="http://schemas.microsoft.com/office/drawing/2014/main" id="{88376DE8-603C-48BF-AF82-E136338261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675" y="1612900"/>
            <a:ext cx="6156325" cy="1008063"/>
          </a:xfrm>
          <a:prstGeom prst="rect">
            <a:avLst/>
          </a:prstGeom>
          <a:solidFill>
            <a:srgbClr val="4CBDF7"/>
          </a:solidFill>
          <a:ln w="25400" cap="flat" cmpd="sng">
            <a:solidFill>
              <a:srgbClr val="4CBDF7"/>
            </a:solidFill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64EDF8D2-4D57-4DEC-942E-FC7614F4466A}"/>
              </a:ext>
            </a:extLst>
          </p:cNvPr>
          <p:cNvGrpSpPr/>
          <p:nvPr/>
        </p:nvGrpSpPr>
        <p:grpSpPr>
          <a:xfrm>
            <a:off x="0" y="1612900"/>
            <a:ext cx="1619250" cy="1008063"/>
            <a:chOff x="0" y="1612900"/>
            <a:chExt cx="1619250" cy="1008063"/>
          </a:xfrm>
        </p:grpSpPr>
        <p:sp>
          <p:nvSpPr>
            <p:cNvPr id="4098" name="矩形 1">
              <a:extLst>
                <a:ext uri="{FF2B5EF4-FFF2-40B4-BE49-F238E27FC236}">
                  <a16:creationId xmlns:a16="http://schemas.microsoft.com/office/drawing/2014/main" id="{83C68237-D896-4DC1-A350-06CDE4B037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612900"/>
              <a:ext cx="1619250" cy="1008063"/>
            </a:xfrm>
            <a:prstGeom prst="rect">
              <a:avLst/>
            </a:prstGeom>
            <a:solidFill>
              <a:srgbClr val="4CBDF7"/>
            </a:solidFill>
            <a:ln w="25400" cap="flat" cmpd="sng">
              <a:solidFill>
                <a:srgbClr val="4CBDF7"/>
              </a:solidFill>
              <a:bevel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pic>
          <p:nvPicPr>
            <p:cNvPr id="4100" name="图片 8">
              <a:extLst>
                <a:ext uri="{FF2B5EF4-FFF2-40B4-BE49-F238E27FC236}">
                  <a16:creationId xmlns:a16="http://schemas.microsoft.com/office/drawing/2014/main" id="{BCE1DCC0-FE20-4472-89D7-06EB662E3D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475" y="1677988"/>
              <a:ext cx="876300" cy="876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2EBF538D-0503-4E4B-9BDC-EB64BCE4DA81}"/>
              </a:ext>
            </a:extLst>
          </p:cNvPr>
          <p:cNvSpPr txBox="1"/>
          <p:nvPr/>
        </p:nvSpPr>
        <p:spPr>
          <a:xfrm>
            <a:off x="3203886" y="1731417"/>
            <a:ext cx="19363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Part 5</a:t>
            </a:r>
            <a:endParaRPr lang="zh-CN" altLang="en-US" sz="4400" b="1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79ECB31-7623-4173-8F76-DC4D6085956C}"/>
              </a:ext>
            </a:extLst>
          </p:cNvPr>
          <p:cNvSpPr txBox="1"/>
          <p:nvPr/>
        </p:nvSpPr>
        <p:spPr>
          <a:xfrm>
            <a:off x="5140249" y="1842963"/>
            <a:ext cx="38961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Tensorboard</a:t>
            </a:r>
            <a:r>
              <a:rPr lang="zh-CN" altLang="en-US" sz="32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的使用</a:t>
            </a:r>
          </a:p>
        </p:txBody>
      </p:sp>
    </p:spTree>
    <p:extLst>
      <p:ext uri="{BB962C8B-B14F-4D97-AF65-F5344CB8AC3E}">
        <p14:creationId xmlns:p14="http://schemas.microsoft.com/office/powerpoint/2010/main" val="430421220"/>
      </p:ext>
    </p:extLst>
  </p:cSld>
  <p:clrMapOvr>
    <a:masterClrMapping/>
  </p:clrMapOvr>
  <p:transition spd="slow">
    <p:pull dir="l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矩形 3">
            <a:extLst>
              <a:ext uri="{FF2B5EF4-FFF2-40B4-BE49-F238E27FC236}">
                <a16:creationId xmlns:a16="http://schemas.microsoft.com/office/drawing/2014/main" id="{60EBB227-A907-4DD4-AB6D-BE8B77E4A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76275"/>
          </a:xfrm>
          <a:prstGeom prst="rect">
            <a:avLst/>
          </a:prstGeom>
          <a:solidFill>
            <a:srgbClr val="4CBDF7"/>
          </a:solidFill>
          <a:ln w="25400" cap="flat" cmpd="sng">
            <a:solidFill>
              <a:srgbClr val="4CBDF7"/>
            </a:solidFill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1" name="等腰三角形 4">
            <a:extLst>
              <a:ext uri="{FF2B5EF4-FFF2-40B4-BE49-F238E27FC236}">
                <a16:creationId xmlns:a16="http://schemas.microsoft.com/office/drawing/2014/main" id="{CE8F2686-79A9-40BC-97E6-93D6032529F7}"/>
              </a:ext>
            </a:extLst>
          </p:cNvPr>
          <p:cNvSpPr>
            <a:spLocks noChangeArrowheads="1"/>
          </p:cNvSpPr>
          <p:nvPr/>
        </p:nvSpPr>
        <p:spPr bwMode="auto">
          <a:xfrm rot="10425936">
            <a:off x="392183" y="654168"/>
            <a:ext cx="431800" cy="373062"/>
          </a:xfrm>
          <a:prstGeom prst="triangle">
            <a:avLst>
              <a:gd name="adj" fmla="val 50000"/>
            </a:avLst>
          </a:prstGeom>
          <a:solidFill>
            <a:srgbClr val="4CBDF7"/>
          </a:solidFill>
          <a:ln w="25400" cap="flat" cmpd="sng">
            <a:solidFill>
              <a:srgbClr val="4CBDF7"/>
            </a:solidFill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7179" name="图片 19">
            <a:extLst>
              <a:ext uri="{FF2B5EF4-FFF2-40B4-BE49-F238E27FC236}">
                <a16:creationId xmlns:a16="http://schemas.microsoft.com/office/drawing/2014/main" id="{E30E7E44-B025-4389-AD05-759437A26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324" y="98833"/>
            <a:ext cx="488258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C9A8974E-42D3-4A3F-8D04-62E73D8B69BE}"/>
              </a:ext>
            </a:extLst>
          </p:cNvPr>
          <p:cNvSpPr txBox="1"/>
          <p:nvPr/>
        </p:nvSpPr>
        <p:spPr>
          <a:xfrm>
            <a:off x="195418" y="108605"/>
            <a:ext cx="12803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Part 5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C323AB0-3A9C-4D96-97DC-704D97BAC137}"/>
              </a:ext>
            </a:extLst>
          </p:cNvPr>
          <p:cNvSpPr txBox="1"/>
          <p:nvPr/>
        </p:nvSpPr>
        <p:spPr>
          <a:xfrm>
            <a:off x="1475742" y="144523"/>
            <a:ext cx="3816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Tensorboard</a:t>
            </a:r>
            <a:r>
              <a:rPr lang="zh-CN" altLang="en-US" sz="24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的使用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1E06502-61A8-447B-BA0E-84FCFEAEDFB7}"/>
              </a:ext>
            </a:extLst>
          </p:cNvPr>
          <p:cNvSpPr txBox="1"/>
          <p:nvPr/>
        </p:nvSpPr>
        <p:spPr>
          <a:xfrm>
            <a:off x="373203" y="1049573"/>
            <a:ext cx="17505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生成图例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F381CDF-6F65-43B7-9877-1586FC67D9C1}"/>
              </a:ext>
            </a:extLst>
          </p:cNvPr>
          <p:cNvSpPr/>
          <p:nvPr/>
        </p:nvSpPr>
        <p:spPr bwMode="auto">
          <a:xfrm>
            <a:off x="406467" y="1881391"/>
            <a:ext cx="5926941" cy="190032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63500" dir="2700000" algn="tl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altLang="zh-CN" dirty="0"/>
              <a:t>insert code: </a:t>
            </a:r>
          </a:p>
          <a:p>
            <a:r>
              <a:rPr lang="en-US" altLang="zh-CN" dirty="0"/>
              <a:t>writer = </a:t>
            </a:r>
            <a:r>
              <a:rPr lang="en-US" altLang="zh-CN" dirty="0" err="1"/>
              <a:t>tf.summary.FileWriter</a:t>
            </a:r>
            <a:r>
              <a:rPr lang="en-US" altLang="zh-CN" dirty="0"/>
              <a:t>('graphs', </a:t>
            </a:r>
            <a:r>
              <a:rPr lang="en-US" altLang="zh-CN" dirty="0" err="1"/>
              <a:t>sess.graph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r>
              <a:rPr lang="en-US" altLang="zh-CN" dirty="0"/>
              <a:t>Go to terminal, run:</a:t>
            </a:r>
          </a:p>
          <a:p>
            <a:r>
              <a:rPr lang="en-US" altLang="zh-CN" dirty="0"/>
              <a:t>$ python3 [</a:t>
            </a:r>
            <a:r>
              <a:rPr lang="en-US" altLang="zh-CN" dirty="0" err="1"/>
              <a:t>yourprogram</a:t>
            </a:r>
            <a:r>
              <a:rPr lang="en-US" altLang="zh-CN" dirty="0"/>
              <a:t>].</a:t>
            </a:r>
            <a:r>
              <a:rPr lang="en-US" altLang="zh-CN" dirty="0" err="1"/>
              <a:t>py</a:t>
            </a:r>
            <a:endParaRPr lang="en-US" altLang="zh-CN" dirty="0"/>
          </a:p>
          <a:p>
            <a:r>
              <a:rPr lang="en-US" altLang="zh-CN" dirty="0"/>
              <a:t>$ </a:t>
            </a:r>
            <a:r>
              <a:rPr lang="en-US" altLang="zh-CN" dirty="0" err="1"/>
              <a:t>tensorboard</a:t>
            </a:r>
            <a:r>
              <a:rPr lang="en-US" altLang="zh-CN" dirty="0"/>
              <a:t> --</a:t>
            </a:r>
            <a:r>
              <a:rPr lang="en-US" altLang="zh-CN" dirty="0" err="1"/>
              <a:t>logdir</a:t>
            </a:r>
            <a:r>
              <a:rPr lang="en-US" altLang="zh-CN" dirty="0"/>
              <a:t>="graphs" --port 6006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066627"/>
      </p:ext>
    </p:extLst>
  </p:cSld>
  <p:clrMapOvr>
    <a:masterClrMapping/>
  </p:clrMapOvr>
  <p:transition spd="slow"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矩形 3">
            <a:extLst>
              <a:ext uri="{FF2B5EF4-FFF2-40B4-BE49-F238E27FC236}">
                <a16:creationId xmlns:a16="http://schemas.microsoft.com/office/drawing/2014/main" id="{60EBB227-A907-4DD4-AB6D-BE8B77E4A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76275"/>
          </a:xfrm>
          <a:prstGeom prst="rect">
            <a:avLst/>
          </a:prstGeom>
          <a:solidFill>
            <a:srgbClr val="4CBDF7"/>
          </a:solidFill>
          <a:ln w="25400" cap="flat" cmpd="sng">
            <a:solidFill>
              <a:srgbClr val="4CBDF7"/>
            </a:solidFill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1" name="等腰三角形 4">
            <a:extLst>
              <a:ext uri="{FF2B5EF4-FFF2-40B4-BE49-F238E27FC236}">
                <a16:creationId xmlns:a16="http://schemas.microsoft.com/office/drawing/2014/main" id="{CE8F2686-79A9-40BC-97E6-93D6032529F7}"/>
              </a:ext>
            </a:extLst>
          </p:cNvPr>
          <p:cNvSpPr>
            <a:spLocks noChangeArrowheads="1"/>
          </p:cNvSpPr>
          <p:nvPr/>
        </p:nvSpPr>
        <p:spPr bwMode="auto">
          <a:xfrm rot="10425936">
            <a:off x="392183" y="654168"/>
            <a:ext cx="431800" cy="373062"/>
          </a:xfrm>
          <a:prstGeom prst="triangle">
            <a:avLst>
              <a:gd name="adj" fmla="val 50000"/>
            </a:avLst>
          </a:prstGeom>
          <a:solidFill>
            <a:srgbClr val="4CBDF7"/>
          </a:solidFill>
          <a:ln w="25400" cap="flat" cmpd="sng">
            <a:solidFill>
              <a:srgbClr val="4CBDF7"/>
            </a:solidFill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7179" name="图片 19">
            <a:extLst>
              <a:ext uri="{FF2B5EF4-FFF2-40B4-BE49-F238E27FC236}">
                <a16:creationId xmlns:a16="http://schemas.microsoft.com/office/drawing/2014/main" id="{E30E7E44-B025-4389-AD05-759437A26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324" y="98833"/>
            <a:ext cx="488258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C9A8974E-42D3-4A3F-8D04-62E73D8B69BE}"/>
              </a:ext>
            </a:extLst>
          </p:cNvPr>
          <p:cNvSpPr txBox="1"/>
          <p:nvPr/>
        </p:nvSpPr>
        <p:spPr>
          <a:xfrm>
            <a:off x="195418" y="108605"/>
            <a:ext cx="12803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Part 5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C323AB0-3A9C-4D96-97DC-704D97BAC137}"/>
              </a:ext>
            </a:extLst>
          </p:cNvPr>
          <p:cNvSpPr txBox="1"/>
          <p:nvPr/>
        </p:nvSpPr>
        <p:spPr>
          <a:xfrm>
            <a:off x="1475742" y="144523"/>
            <a:ext cx="3816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Tensorboard</a:t>
            </a:r>
            <a:r>
              <a:rPr lang="zh-CN" altLang="en-US" sz="24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的使用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1E06502-61A8-447B-BA0E-84FCFEAEDFB7}"/>
              </a:ext>
            </a:extLst>
          </p:cNvPr>
          <p:cNvSpPr txBox="1"/>
          <p:nvPr/>
        </p:nvSpPr>
        <p:spPr>
          <a:xfrm>
            <a:off x="373203" y="1049573"/>
            <a:ext cx="17505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简单例子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F381CDF-6F65-43B7-9877-1586FC67D9C1}"/>
              </a:ext>
            </a:extLst>
          </p:cNvPr>
          <p:cNvSpPr/>
          <p:nvPr/>
        </p:nvSpPr>
        <p:spPr bwMode="auto">
          <a:xfrm>
            <a:off x="391158" y="2252491"/>
            <a:ext cx="3157449" cy="90637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63500" dir="2700000" algn="tl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a = tf.constant(2, name="a") </a:t>
            </a:r>
          </a:p>
          <a:p>
            <a:r>
              <a:rPr lang="en-US" altLang="zh-CN" dirty="0"/>
              <a:t>b = tf.constant(3, name="b") </a:t>
            </a:r>
          </a:p>
          <a:p>
            <a:r>
              <a:rPr lang="en-US" altLang="zh-CN" dirty="0"/>
              <a:t>x = tf.add(a, b, name="add")</a:t>
            </a:r>
          </a:p>
        </p:txBody>
      </p:sp>
      <p:pic>
        <p:nvPicPr>
          <p:cNvPr id="9" name="Google Shape;192;p37">
            <a:extLst>
              <a:ext uri="{FF2B5EF4-FFF2-40B4-BE49-F238E27FC236}">
                <a16:creationId xmlns:a16="http://schemas.microsoft.com/office/drawing/2014/main" id="{6534269D-41C2-41CD-8198-688CB557062E}"/>
              </a:ext>
            </a:extLst>
          </p:cNvPr>
          <p:cNvPicPr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998606"/>
            <a:ext cx="3104515" cy="14141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57301017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矩形 2">
            <a:extLst>
              <a:ext uri="{FF2B5EF4-FFF2-40B4-BE49-F238E27FC236}">
                <a16:creationId xmlns:a16="http://schemas.microsoft.com/office/drawing/2014/main" id="{88376DE8-603C-48BF-AF82-E136338261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675" y="1612900"/>
            <a:ext cx="6156325" cy="1008063"/>
          </a:xfrm>
          <a:prstGeom prst="rect">
            <a:avLst/>
          </a:prstGeom>
          <a:solidFill>
            <a:srgbClr val="4CBDF7"/>
          </a:solidFill>
          <a:ln w="25400" cap="flat" cmpd="sng">
            <a:solidFill>
              <a:srgbClr val="4CBDF7"/>
            </a:solidFill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75EFC378-A5C5-47E6-9FB8-0C9CCEF17450}"/>
              </a:ext>
            </a:extLst>
          </p:cNvPr>
          <p:cNvGrpSpPr/>
          <p:nvPr/>
        </p:nvGrpSpPr>
        <p:grpSpPr>
          <a:xfrm>
            <a:off x="0" y="1612900"/>
            <a:ext cx="1619250" cy="1008063"/>
            <a:chOff x="0" y="1612900"/>
            <a:chExt cx="1619250" cy="1008063"/>
          </a:xfrm>
        </p:grpSpPr>
        <p:sp>
          <p:nvSpPr>
            <p:cNvPr id="4098" name="矩形 1">
              <a:extLst>
                <a:ext uri="{FF2B5EF4-FFF2-40B4-BE49-F238E27FC236}">
                  <a16:creationId xmlns:a16="http://schemas.microsoft.com/office/drawing/2014/main" id="{83C68237-D896-4DC1-A350-06CDE4B037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612900"/>
              <a:ext cx="1619250" cy="1008063"/>
            </a:xfrm>
            <a:prstGeom prst="rect">
              <a:avLst/>
            </a:prstGeom>
            <a:solidFill>
              <a:srgbClr val="4CBDF7"/>
            </a:solidFill>
            <a:ln w="25400" cap="flat" cmpd="sng">
              <a:solidFill>
                <a:srgbClr val="4CBDF7"/>
              </a:solidFill>
              <a:bevel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pic>
          <p:nvPicPr>
            <p:cNvPr id="4100" name="图片 8">
              <a:extLst>
                <a:ext uri="{FF2B5EF4-FFF2-40B4-BE49-F238E27FC236}">
                  <a16:creationId xmlns:a16="http://schemas.microsoft.com/office/drawing/2014/main" id="{BCE1DCC0-FE20-4472-89D7-06EB662E3D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475" y="1677988"/>
              <a:ext cx="876300" cy="876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2EBF538D-0503-4E4B-9BDC-EB64BCE4DA81}"/>
              </a:ext>
            </a:extLst>
          </p:cNvPr>
          <p:cNvSpPr txBox="1"/>
          <p:nvPr/>
        </p:nvSpPr>
        <p:spPr>
          <a:xfrm>
            <a:off x="3203886" y="1731417"/>
            <a:ext cx="19363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Part 1</a:t>
            </a:r>
            <a:endParaRPr lang="zh-CN" altLang="en-US" sz="4400" b="1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79ECB31-7623-4173-8F76-DC4D6085956C}"/>
              </a:ext>
            </a:extLst>
          </p:cNvPr>
          <p:cNvSpPr txBox="1"/>
          <p:nvPr/>
        </p:nvSpPr>
        <p:spPr>
          <a:xfrm>
            <a:off x="5140249" y="1842963"/>
            <a:ext cx="38961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Tensorflow</a:t>
            </a:r>
            <a:r>
              <a:rPr lang="zh-CN" altLang="en-US" sz="32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发展历程</a:t>
            </a:r>
          </a:p>
          <a:p>
            <a:endParaRPr lang="zh-CN" altLang="en-US" sz="32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2073522"/>
      </p:ext>
    </p:extLst>
  </p:cSld>
  <p:clrMapOvr>
    <a:masterClrMapping/>
  </p:clrMapOvr>
  <p:transition spd="slow">
    <p:pull dir="lu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矩形 3">
            <a:extLst>
              <a:ext uri="{FF2B5EF4-FFF2-40B4-BE49-F238E27FC236}">
                <a16:creationId xmlns:a16="http://schemas.microsoft.com/office/drawing/2014/main" id="{60EBB227-A907-4DD4-AB6D-BE8B77E4A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76275"/>
          </a:xfrm>
          <a:prstGeom prst="rect">
            <a:avLst/>
          </a:prstGeom>
          <a:solidFill>
            <a:srgbClr val="4CBDF7"/>
          </a:solidFill>
          <a:ln w="25400" cap="flat" cmpd="sng">
            <a:solidFill>
              <a:srgbClr val="4CBDF7"/>
            </a:solidFill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1" name="等腰三角形 4">
            <a:extLst>
              <a:ext uri="{FF2B5EF4-FFF2-40B4-BE49-F238E27FC236}">
                <a16:creationId xmlns:a16="http://schemas.microsoft.com/office/drawing/2014/main" id="{CE8F2686-79A9-40BC-97E6-93D6032529F7}"/>
              </a:ext>
            </a:extLst>
          </p:cNvPr>
          <p:cNvSpPr>
            <a:spLocks noChangeArrowheads="1"/>
          </p:cNvSpPr>
          <p:nvPr/>
        </p:nvSpPr>
        <p:spPr bwMode="auto">
          <a:xfrm rot="10425936">
            <a:off x="392183" y="654168"/>
            <a:ext cx="431800" cy="373062"/>
          </a:xfrm>
          <a:prstGeom prst="triangle">
            <a:avLst>
              <a:gd name="adj" fmla="val 50000"/>
            </a:avLst>
          </a:prstGeom>
          <a:solidFill>
            <a:srgbClr val="4CBDF7"/>
          </a:solidFill>
          <a:ln w="25400" cap="flat" cmpd="sng">
            <a:solidFill>
              <a:srgbClr val="4CBDF7"/>
            </a:solidFill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7179" name="图片 19">
            <a:extLst>
              <a:ext uri="{FF2B5EF4-FFF2-40B4-BE49-F238E27FC236}">
                <a16:creationId xmlns:a16="http://schemas.microsoft.com/office/drawing/2014/main" id="{E30E7E44-B025-4389-AD05-759437A26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324" y="98833"/>
            <a:ext cx="488258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C9A8974E-42D3-4A3F-8D04-62E73D8B69BE}"/>
              </a:ext>
            </a:extLst>
          </p:cNvPr>
          <p:cNvSpPr txBox="1"/>
          <p:nvPr/>
        </p:nvSpPr>
        <p:spPr>
          <a:xfrm>
            <a:off x="195418" y="108605"/>
            <a:ext cx="12803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Part 5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C323AB0-3A9C-4D96-97DC-704D97BAC137}"/>
              </a:ext>
            </a:extLst>
          </p:cNvPr>
          <p:cNvSpPr txBox="1"/>
          <p:nvPr/>
        </p:nvSpPr>
        <p:spPr>
          <a:xfrm>
            <a:off x="1475742" y="144523"/>
            <a:ext cx="3816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Tensorboard</a:t>
            </a:r>
            <a:r>
              <a:rPr lang="zh-CN" altLang="en-US" sz="24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的使用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1E06502-61A8-447B-BA0E-84FCFEAEDFB7}"/>
              </a:ext>
            </a:extLst>
          </p:cNvPr>
          <p:cNvSpPr txBox="1"/>
          <p:nvPr/>
        </p:nvSpPr>
        <p:spPr>
          <a:xfrm>
            <a:off x="373203" y="1049573"/>
            <a:ext cx="17505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其他例子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F381CDF-6F65-43B7-9877-1586FC67D9C1}"/>
              </a:ext>
            </a:extLst>
          </p:cNvPr>
          <p:cNvSpPr/>
          <p:nvPr/>
        </p:nvSpPr>
        <p:spPr bwMode="auto">
          <a:xfrm>
            <a:off x="467658" y="1686702"/>
            <a:ext cx="7167242" cy="33122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63500" dir="2700000" algn="tl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300" dirty="0"/>
              <a:t>## prepare the original data</a:t>
            </a:r>
          </a:p>
          <a:p>
            <a:r>
              <a:rPr lang="en-US" altLang="zh-CN" sz="1300" dirty="0"/>
              <a:t>with </a:t>
            </a:r>
            <a:r>
              <a:rPr lang="en-US" altLang="zh-CN" sz="1300" dirty="0" err="1"/>
              <a:t>tf.name_scope</a:t>
            </a:r>
            <a:r>
              <a:rPr lang="en-US" altLang="zh-CN" sz="1300" dirty="0"/>
              <a:t>('data'):</a:t>
            </a:r>
          </a:p>
          <a:p>
            <a:r>
              <a:rPr lang="en-US" altLang="zh-CN" sz="1300" dirty="0"/>
              <a:t>     </a:t>
            </a:r>
            <a:r>
              <a:rPr lang="en-US" altLang="zh-CN" sz="1300" dirty="0" err="1"/>
              <a:t>x_data</a:t>
            </a:r>
            <a:r>
              <a:rPr lang="en-US" altLang="zh-CN" sz="1300" dirty="0"/>
              <a:t> = </a:t>
            </a:r>
            <a:r>
              <a:rPr lang="en-US" altLang="zh-CN" sz="1300" dirty="0" err="1"/>
              <a:t>np.random.rand</a:t>
            </a:r>
            <a:r>
              <a:rPr lang="en-US" altLang="zh-CN" sz="1300" dirty="0"/>
              <a:t>(100).</a:t>
            </a:r>
            <a:r>
              <a:rPr lang="en-US" altLang="zh-CN" sz="1300" dirty="0" err="1"/>
              <a:t>astype</a:t>
            </a:r>
            <a:r>
              <a:rPr lang="en-US" altLang="zh-CN" sz="1300" dirty="0"/>
              <a:t>(np.float32)</a:t>
            </a:r>
          </a:p>
          <a:p>
            <a:r>
              <a:rPr lang="en-US" altLang="zh-CN" sz="1300" dirty="0"/>
              <a:t>     </a:t>
            </a:r>
            <a:r>
              <a:rPr lang="en-US" altLang="zh-CN" sz="1300" dirty="0" err="1"/>
              <a:t>y_data</a:t>
            </a:r>
            <a:r>
              <a:rPr lang="en-US" altLang="zh-CN" sz="1300" dirty="0"/>
              <a:t> = 0.3*x_data+0.1</a:t>
            </a:r>
          </a:p>
          <a:p>
            <a:r>
              <a:rPr lang="en-US" altLang="zh-CN" sz="1300" dirty="0"/>
              <a:t>##</a:t>
            </a:r>
            <a:r>
              <a:rPr lang="en-US" altLang="zh-CN" sz="1300" dirty="0" err="1"/>
              <a:t>creat</a:t>
            </a:r>
            <a:r>
              <a:rPr lang="en-US" altLang="zh-CN" sz="1300" dirty="0"/>
              <a:t> parameters</a:t>
            </a:r>
          </a:p>
          <a:p>
            <a:r>
              <a:rPr lang="en-US" altLang="zh-CN" sz="1300" dirty="0"/>
              <a:t>with </a:t>
            </a:r>
            <a:r>
              <a:rPr lang="en-US" altLang="zh-CN" sz="1300" dirty="0" err="1"/>
              <a:t>tf.name_scope</a:t>
            </a:r>
            <a:r>
              <a:rPr lang="en-US" altLang="zh-CN" sz="1300" dirty="0"/>
              <a:t>('parameters'):</a:t>
            </a:r>
          </a:p>
          <a:p>
            <a:r>
              <a:rPr lang="en-US" altLang="zh-CN" sz="1300" dirty="0"/>
              <a:t>     weight = tf.Variable(</a:t>
            </a:r>
            <a:r>
              <a:rPr lang="en-US" altLang="zh-CN" sz="1300" dirty="0" err="1"/>
              <a:t>tf.random_uniform</a:t>
            </a:r>
            <a:r>
              <a:rPr lang="en-US" altLang="zh-CN" sz="1300" dirty="0"/>
              <a:t>([1],-1.0,1.0))</a:t>
            </a:r>
          </a:p>
          <a:p>
            <a:r>
              <a:rPr lang="en-US" altLang="zh-CN" sz="1300" dirty="0"/>
              <a:t>     bias = tf.Variable(tf.zeros([1]))</a:t>
            </a:r>
          </a:p>
          <a:p>
            <a:r>
              <a:rPr lang="en-US" altLang="zh-CN" sz="1300" dirty="0"/>
              <a:t>##get </a:t>
            </a:r>
            <a:r>
              <a:rPr lang="en-US" altLang="zh-CN" sz="1300" dirty="0" err="1"/>
              <a:t>y_prediction</a:t>
            </a:r>
            <a:endParaRPr lang="en-US" altLang="zh-CN" sz="1300" dirty="0"/>
          </a:p>
          <a:p>
            <a:r>
              <a:rPr lang="en-US" altLang="zh-CN" sz="1300" dirty="0"/>
              <a:t>with </a:t>
            </a:r>
            <a:r>
              <a:rPr lang="en-US" altLang="zh-CN" sz="1300" dirty="0" err="1"/>
              <a:t>tf.name_scope</a:t>
            </a:r>
            <a:r>
              <a:rPr lang="en-US" altLang="zh-CN" sz="1300" dirty="0"/>
              <a:t>('</a:t>
            </a:r>
            <a:r>
              <a:rPr lang="en-US" altLang="zh-CN" sz="1300" dirty="0" err="1"/>
              <a:t>y_prediction</a:t>
            </a:r>
            <a:r>
              <a:rPr lang="en-US" altLang="zh-CN" sz="1300" dirty="0"/>
              <a:t>'):</a:t>
            </a:r>
          </a:p>
          <a:p>
            <a:r>
              <a:rPr lang="en-US" altLang="zh-CN" sz="1300" dirty="0"/>
              <a:t>     </a:t>
            </a:r>
            <a:r>
              <a:rPr lang="en-US" altLang="zh-CN" sz="1300" dirty="0" err="1"/>
              <a:t>y_prediction</a:t>
            </a:r>
            <a:r>
              <a:rPr lang="en-US" altLang="zh-CN" sz="1300" dirty="0"/>
              <a:t> = weight*</a:t>
            </a:r>
            <a:r>
              <a:rPr lang="en-US" altLang="zh-CN" sz="1300" dirty="0" err="1"/>
              <a:t>x_data+bias</a:t>
            </a:r>
            <a:endParaRPr lang="en-US" altLang="zh-CN" sz="1300" dirty="0"/>
          </a:p>
          <a:p>
            <a:r>
              <a:rPr lang="en-US" altLang="zh-CN" sz="1300" dirty="0"/>
              <a:t>##compute the loss</a:t>
            </a:r>
          </a:p>
          <a:p>
            <a:r>
              <a:rPr lang="en-US" altLang="zh-CN" sz="1300" dirty="0"/>
              <a:t>with </a:t>
            </a:r>
            <a:r>
              <a:rPr lang="en-US" altLang="zh-CN" sz="1300" dirty="0" err="1"/>
              <a:t>tf.name_scope</a:t>
            </a:r>
            <a:r>
              <a:rPr lang="en-US" altLang="zh-CN" sz="1300" dirty="0"/>
              <a:t>('loss'):</a:t>
            </a:r>
          </a:p>
          <a:p>
            <a:r>
              <a:rPr lang="en-US" altLang="zh-CN" sz="1300" dirty="0"/>
              <a:t>     loss = </a:t>
            </a:r>
            <a:r>
              <a:rPr lang="en-US" altLang="zh-CN" sz="1300" dirty="0" err="1"/>
              <a:t>tf.reduce_mean</a:t>
            </a:r>
            <a:r>
              <a:rPr lang="en-US" altLang="zh-CN" sz="1300" dirty="0"/>
              <a:t>(</a:t>
            </a:r>
            <a:r>
              <a:rPr lang="en-US" altLang="zh-CN" sz="1300" dirty="0" err="1"/>
              <a:t>tf.square</a:t>
            </a:r>
            <a:r>
              <a:rPr lang="en-US" altLang="zh-CN" sz="1300" dirty="0"/>
              <a:t>(</a:t>
            </a:r>
            <a:r>
              <a:rPr lang="en-US" altLang="zh-CN" sz="1300" dirty="0" err="1"/>
              <a:t>y_data-y_prediction</a:t>
            </a:r>
            <a:r>
              <a:rPr lang="en-US" altLang="zh-CN" sz="1300" dirty="0"/>
              <a:t>))</a:t>
            </a:r>
          </a:p>
          <a:p>
            <a:r>
              <a:rPr lang="en-US" altLang="zh-CN" sz="1300" dirty="0"/>
              <a:t>##</a:t>
            </a:r>
            <a:r>
              <a:rPr lang="en-US" altLang="zh-CN" sz="1300" dirty="0" err="1"/>
              <a:t>creat</a:t>
            </a:r>
            <a:r>
              <a:rPr lang="en-US" altLang="zh-CN" sz="1300" dirty="0"/>
              <a:t> optimizer</a:t>
            </a:r>
          </a:p>
          <a:p>
            <a:r>
              <a:rPr lang="en-US" altLang="zh-CN" sz="1300" dirty="0"/>
              <a:t>optimizer = </a:t>
            </a:r>
            <a:r>
              <a:rPr lang="en-US" altLang="zh-CN" sz="1300" dirty="0" err="1"/>
              <a:t>tf.train.GradientDescentOptimizer</a:t>
            </a:r>
            <a:r>
              <a:rPr lang="en-US" altLang="zh-CN" sz="1300" dirty="0"/>
              <a:t>(0.5)</a:t>
            </a:r>
          </a:p>
          <a:p>
            <a:endParaRPr lang="en-US" altLang="zh-CN" sz="1300" dirty="0"/>
          </a:p>
        </p:txBody>
      </p:sp>
    </p:spTree>
    <p:extLst>
      <p:ext uri="{BB962C8B-B14F-4D97-AF65-F5344CB8AC3E}">
        <p14:creationId xmlns:p14="http://schemas.microsoft.com/office/powerpoint/2010/main" val="3405373266"/>
      </p:ext>
    </p:extLst>
  </p:cSld>
  <p:clrMapOvr>
    <a:masterClrMapping/>
  </p:clrMapOvr>
  <p:transition spd="slow"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矩形 3">
            <a:extLst>
              <a:ext uri="{FF2B5EF4-FFF2-40B4-BE49-F238E27FC236}">
                <a16:creationId xmlns:a16="http://schemas.microsoft.com/office/drawing/2014/main" id="{60EBB227-A907-4DD4-AB6D-BE8B77E4A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76275"/>
          </a:xfrm>
          <a:prstGeom prst="rect">
            <a:avLst/>
          </a:prstGeom>
          <a:solidFill>
            <a:srgbClr val="4CBDF7"/>
          </a:solidFill>
          <a:ln w="25400" cap="flat" cmpd="sng">
            <a:solidFill>
              <a:srgbClr val="4CBDF7"/>
            </a:solidFill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1" name="等腰三角形 4">
            <a:extLst>
              <a:ext uri="{FF2B5EF4-FFF2-40B4-BE49-F238E27FC236}">
                <a16:creationId xmlns:a16="http://schemas.microsoft.com/office/drawing/2014/main" id="{CE8F2686-79A9-40BC-97E6-93D6032529F7}"/>
              </a:ext>
            </a:extLst>
          </p:cNvPr>
          <p:cNvSpPr>
            <a:spLocks noChangeArrowheads="1"/>
          </p:cNvSpPr>
          <p:nvPr/>
        </p:nvSpPr>
        <p:spPr bwMode="auto">
          <a:xfrm rot="10425936">
            <a:off x="392183" y="654168"/>
            <a:ext cx="431800" cy="373062"/>
          </a:xfrm>
          <a:prstGeom prst="triangle">
            <a:avLst>
              <a:gd name="adj" fmla="val 50000"/>
            </a:avLst>
          </a:prstGeom>
          <a:solidFill>
            <a:srgbClr val="4CBDF7"/>
          </a:solidFill>
          <a:ln w="25400" cap="flat" cmpd="sng">
            <a:solidFill>
              <a:srgbClr val="4CBDF7"/>
            </a:solidFill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7179" name="图片 19">
            <a:extLst>
              <a:ext uri="{FF2B5EF4-FFF2-40B4-BE49-F238E27FC236}">
                <a16:creationId xmlns:a16="http://schemas.microsoft.com/office/drawing/2014/main" id="{E30E7E44-B025-4389-AD05-759437A26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324" y="98833"/>
            <a:ext cx="488258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C9A8974E-42D3-4A3F-8D04-62E73D8B69BE}"/>
              </a:ext>
            </a:extLst>
          </p:cNvPr>
          <p:cNvSpPr txBox="1"/>
          <p:nvPr/>
        </p:nvSpPr>
        <p:spPr>
          <a:xfrm>
            <a:off x="195418" y="108605"/>
            <a:ext cx="12803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Part 5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C323AB0-3A9C-4D96-97DC-704D97BAC137}"/>
              </a:ext>
            </a:extLst>
          </p:cNvPr>
          <p:cNvSpPr txBox="1"/>
          <p:nvPr/>
        </p:nvSpPr>
        <p:spPr>
          <a:xfrm>
            <a:off x="1475742" y="144523"/>
            <a:ext cx="3816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Tensorboard</a:t>
            </a:r>
            <a:r>
              <a:rPr lang="zh-CN" altLang="en-US" sz="24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的使用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1E06502-61A8-447B-BA0E-84FCFEAEDFB7}"/>
              </a:ext>
            </a:extLst>
          </p:cNvPr>
          <p:cNvSpPr txBox="1"/>
          <p:nvPr/>
        </p:nvSpPr>
        <p:spPr>
          <a:xfrm>
            <a:off x="373203" y="1049573"/>
            <a:ext cx="17505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其他例子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F381CDF-6F65-43B7-9877-1586FC67D9C1}"/>
              </a:ext>
            </a:extLst>
          </p:cNvPr>
          <p:cNvSpPr/>
          <p:nvPr/>
        </p:nvSpPr>
        <p:spPr bwMode="auto">
          <a:xfrm>
            <a:off x="467658" y="1731746"/>
            <a:ext cx="7311254" cy="330314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63500" dir="2700000" algn="tl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300" dirty="0"/>
              <a:t>#</a:t>
            </a:r>
            <a:r>
              <a:rPr lang="en-US" altLang="zh-CN" sz="1300" dirty="0" err="1"/>
              <a:t>creat</a:t>
            </a:r>
            <a:r>
              <a:rPr lang="en-US" altLang="zh-CN" sz="1300" dirty="0"/>
              <a:t> train ,minimize the loss </a:t>
            </a:r>
          </a:p>
          <a:p>
            <a:r>
              <a:rPr lang="en-US" altLang="zh-CN" sz="1300" dirty="0"/>
              <a:t>with </a:t>
            </a:r>
            <a:r>
              <a:rPr lang="en-US" altLang="zh-CN" sz="1300" dirty="0" err="1"/>
              <a:t>tf.name_scope</a:t>
            </a:r>
            <a:r>
              <a:rPr lang="en-US" altLang="zh-CN" sz="1300" dirty="0"/>
              <a:t>('train'):</a:t>
            </a:r>
          </a:p>
          <a:p>
            <a:r>
              <a:rPr lang="en-US" altLang="zh-CN" sz="1300" dirty="0"/>
              <a:t>     train = </a:t>
            </a:r>
            <a:r>
              <a:rPr lang="en-US" altLang="zh-CN" sz="1300" dirty="0" err="1"/>
              <a:t>optimizer.minimize</a:t>
            </a:r>
            <a:r>
              <a:rPr lang="en-US" altLang="zh-CN" sz="1300" dirty="0"/>
              <a:t>(loss)</a:t>
            </a:r>
          </a:p>
          <a:p>
            <a:r>
              <a:rPr lang="en-US" altLang="zh-CN" sz="1300" dirty="0"/>
              <a:t>#</a:t>
            </a:r>
            <a:r>
              <a:rPr lang="en-US" altLang="zh-CN" sz="1300" dirty="0" err="1"/>
              <a:t>creat</a:t>
            </a:r>
            <a:r>
              <a:rPr lang="en-US" altLang="zh-CN" sz="1300" dirty="0"/>
              <a:t> init</a:t>
            </a:r>
          </a:p>
          <a:p>
            <a:r>
              <a:rPr lang="en-US" altLang="zh-CN" sz="1300" dirty="0"/>
              <a:t>with </a:t>
            </a:r>
            <a:r>
              <a:rPr lang="en-US" altLang="zh-CN" sz="1300" dirty="0" err="1"/>
              <a:t>tf.name_scope</a:t>
            </a:r>
            <a:r>
              <a:rPr lang="en-US" altLang="zh-CN" sz="1300" dirty="0"/>
              <a:t>('init'): </a:t>
            </a:r>
          </a:p>
          <a:p>
            <a:r>
              <a:rPr lang="en-US" altLang="zh-CN" sz="1300" dirty="0"/>
              <a:t>     init = </a:t>
            </a:r>
            <a:r>
              <a:rPr lang="en-US" altLang="zh-CN" sz="1300" dirty="0" err="1"/>
              <a:t>tf.global_variables_initializer</a:t>
            </a:r>
            <a:r>
              <a:rPr lang="en-US" altLang="zh-CN" sz="1300" dirty="0"/>
              <a:t>()</a:t>
            </a:r>
          </a:p>
          <a:p>
            <a:r>
              <a:rPr lang="en-US" altLang="zh-CN" sz="1300" dirty="0"/>
              <a:t>##</a:t>
            </a:r>
            <a:r>
              <a:rPr lang="en-US" altLang="zh-CN" sz="1300" dirty="0" err="1"/>
              <a:t>creat</a:t>
            </a:r>
            <a:r>
              <a:rPr lang="en-US" altLang="zh-CN" sz="1300" dirty="0"/>
              <a:t> a Session </a:t>
            </a:r>
          </a:p>
          <a:p>
            <a:r>
              <a:rPr lang="en-US" altLang="zh-CN" sz="1300" dirty="0"/>
              <a:t>sess = tf.Session()</a:t>
            </a:r>
          </a:p>
          <a:p>
            <a:r>
              <a:rPr lang="en-US" altLang="zh-CN" sz="1300" dirty="0"/>
              <a:t>##initialize</a:t>
            </a:r>
          </a:p>
          <a:p>
            <a:r>
              <a:rPr lang="en-US" altLang="zh-CN" sz="1300" dirty="0"/>
              <a:t>writer = </a:t>
            </a:r>
            <a:r>
              <a:rPr lang="en-US" altLang="zh-CN" sz="1300" dirty="0" err="1"/>
              <a:t>tf.summary.FileWriter</a:t>
            </a:r>
            <a:r>
              <a:rPr lang="en-US" altLang="zh-CN" sz="1300" dirty="0"/>
              <a:t>("logs/", </a:t>
            </a:r>
            <a:r>
              <a:rPr lang="en-US" altLang="zh-CN" sz="1300" dirty="0" err="1"/>
              <a:t>sess.graph</a:t>
            </a:r>
            <a:r>
              <a:rPr lang="en-US" altLang="zh-CN" sz="1300" dirty="0"/>
              <a:t>)</a:t>
            </a:r>
          </a:p>
          <a:p>
            <a:r>
              <a:rPr lang="en-US" altLang="zh-CN" sz="1300" dirty="0"/>
              <a:t>sess.run(init)</a:t>
            </a:r>
          </a:p>
          <a:p>
            <a:r>
              <a:rPr lang="en-US" altLang="zh-CN" sz="1300" dirty="0"/>
              <a:t>## Loop</a:t>
            </a:r>
          </a:p>
          <a:p>
            <a:r>
              <a:rPr lang="en-US" altLang="zh-CN" sz="1300" dirty="0"/>
              <a:t>for step  in  range(101):</a:t>
            </a:r>
          </a:p>
          <a:p>
            <a:r>
              <a:rPr lang="en-US" altLang="zh-CN" sz="1300" dirty="0"/>
              <a:t>    sess.run(train)</a:t>
            </a:r>
          </a:p>
          <a:p>
            <a:r>
              <a:rPr lang="en-US" altLang="zh-CN" sz="1300" dirty="0"/>
              <a:t>    if step %10==0 :</a:t>
            </a:r>
          </a:p>
          <a:p>
            <a:r>
              <a:rPr lang="en-US" altLang="zh-CN" sz="1300" dirty="0"/>
              <a:t>        print step ,'</a:t>
            </a:r>
            <a:r>
              <a:rPr lang="en-US" altLang="zh-CN" sz="1300" dirty="0" err="1"/>
              <a:t>weight:',sess.run</a:t>
            </a:r>
            <a:r>
              <a:rPr lang="en-US" altLang="zh-CN" sz="1300" dirty="0"/>
              <a:t>(weight),'</a:t>
            </a:r>
            <a:r>
              <a:rPr lang="en-US" altLang="zh-CN" sz="1300" dirty="0" err="1"/>
              <a:t>bias:',sess.run</a:t>
            </a:r>
            <a:r>
              <a:rPr lang="en-US" altLang="zh-CN" sz="1300" dirty="0"/>
              <a:t>(bias)</a:t>
            </a:r>
          </a:p>
        </p:txBody>
      </p:sp>
    </p:spTree>
    <p:extLst>
      <p:ext uri="{BB962C8B-B14F-4D97-AF65-F5344CB8AC3E}">
        <p14:creationId xmlns:p14="http://schemas.microsoft.com/office/powerpoint/2010/main" val="4146196102"/>
      </p:ext>
    </p:extLst>
  </p:cSld>
  <p:clrMapOvr>
    <a:masterClrMapping/>
  </p:clrMapOvr>
  <p:transition spd="slow"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矩形 3">
            <a:extLst>
              <a:ext uri="{FF2B5EF4-FFF2-40B4-BE49-F238E27FC236}">
                <a16:creationId xmlns:a16="http://schemas.microsoft.com/office/drawing/2014/main" id="{60EBB227-A907-4DD4-AB6D-BE8B77E4A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76275"/>
          </a:xfrm>
          <a:prstGeom prst="rect">
            <a:avLst/>
          </a:prstGeom>
          <a:solidFill>
            <a:srgbClr val="4CBDF7"/>
          </a:solidFill>
          <a:ln w="25400" cap="flat" cmpd="sng">
            <a:solidFill>
              <a:srgbClr val="4CBDF7"/>
            </a:solidFill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1" name="等腰三角形 4">
            <a:extLst>
              <a:ext uri="{FF2B5EF4-FFF2-40B4-BE49-F238E27FC236}">
                <a16:creationId xmlns:a16="http://schemas.microsoft.com/office/drawing/2014/main" id="{CE8F2686-79A9-40BC-97E6-93D6032529F7}"/>
              </a:ext>
            </a:extLst>
          </p:cNvPr>
          <p:cNvSpPr>
            <a:spLocks noChangeArrowheads="1"/>
          </p:cNvSpPr>
          <p:nvPr/>
        </p:nvSpPr>
        <p:spPr bwMode="auto">
          <a:xfrm rot="10425936">
            <a:off x="392183" y="654168"/>
            <a:ext cx="431800" cy="373062"/>
          </a:xfrm>
          <a:prstGeom prst="triangle">
            <a:avLst>
              <a:gd name="adj" fmla="val 50000"/>
            </a:avLst>
          </a:prstGeom>
          <a:solidFill>
            <a:srgbClr val="4CBDF7"/>
          </a:solidFill>
          <a:ln w="25400" cap="flat" cmpd="sng">
            <a:solidFill>
              <a:srgbClr val="4CBDF7"/>
            </a:solidFill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7179" name="图片 19">
            <a:extLst>
              <a:ext uri="{FF2B5EF4-FFF2-40B4-BE49-F238E27FC236}">
                <a16:creationId xmlns:a16="http://schemas.microsoft.com/office/drawing/2014/main" id="{E30E7E44-B025-4389-AD05-759437A26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324" y="98833"/>
            <a:ext cx="488258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C9A8974E-42D3-4A3F-8D04-62E73D8B69BE}"/>
              </a:ext>
            </a:extLst>
          </p:cNvPr>
          <p:cNvSpPr txBox="1"/>
          <p:nvPr/>
        </p:nvSpPr>
        <p:spPr>
          <a:xfrm>
            <a:off x="195418" y="108605"/>
            <a:ext cx="12803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Part 5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C323AB0-3A9C-4D96-97DC-704D97BAC137}"/>
              </a:ext>
            </a:extLst>
          </p:cNvPr>
          <p:cNvSpPr txBox="1"/>
          <p:nvPr/>
        </p:nvSpPr>
        <p:spPr>
          <a:xfrm>
            <a:off x="1475742" y="144523"/>
            <a:ext cx="3816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Tensorboard</a:t>
            </a:r>
            <a:r>
              <a:rPr lang="zh-CN" altLang="en-US" sz="24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的使用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1E06502-61A8-447B-BA0E-84FCFEAEDFB7}"/>
              </a:ext>
            </a:extLst>
          </p:cNvPr>
          <p:cNvSpPr txBox="1"/>
          <p:nvPr/>
        </p:nvSpPr>
        <p:spPr>
          <a:xfrm>
            <a:off x="373203" y="1049573"/>
            <a:ext cx="17505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效果如下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2078BDB-3D74-49F4-B83F-9758ACD908D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475742" y="1551436"/>
            <a:ext cx="5274310" cy="338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179252"/>
      </p:ext>
    </p:extLst>
  </p:cSld>
  <p:clrMapOvr>
    <a:masterClrMapping/>
  </p:clrMapOvr>
  <p:transition spd="slow"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矩形 3">
            <a:extLst>
              <a:ext uri="{FF2B5EF4-FFF2-40B4-BE49-F238E27FC236}">
                <a16:creationId xmlns:a16="http://schemas.microsoft.com/office/drawing/2014/main" id="{60EBB227-A907-4DD4-AB6D-BE8B77E4A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76275"/>
          </a:xfrm>
          <a:prstGeom prst="rect">
            <a:avLst/>
          </a:prstGeom>
          <a:solidFill>
            <a:srgbClr val="4CBDF7"/>
          </a:solidFill>
          <a:ln w="25400" cap="flat" cmpd="sng">
            <a:solidFill>
              <a:srgbClr val="4CBDF7"/>
            </a:solidFill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1" name="等腰三角形 4">
            <a:extLst>
              <a:ext uri="{FF2B5EF4-FFF2-40B4-BE49-F238E27FC236}">
                <a16:creationId xmlns:a16="http://schemas.microsoft.com/office/drawing/2014/main" id="{CE8F2686-79A9-40BC-97E6-93D6032529F7}"/>
              </a:ext>
            </a:extLst>
          </p:cNvPr>
          <p:cNvSpPr>
            <a:spLocks noChangeArrowheads="1"/>
          </p:cNvSpPr>
          <p:nvPr/>
        </p:nvSpPr>
        <p:spPr bwMode="auto">
          <a:xfrm rot="10425936">
            <a:off x="392183" y="654168"/>
            <a:ext cx="431800" cy="373062"/>
          </a:xfrm>
          <a:prstGeom prst="triangle">
            <a:avLst>
              <a:gd name="adj" fmla="val 50000"/>
            </a:avLst>
          </a:prstGeom>
          <a:solidFill>
            <a:srgbClr val="4CBDF7"/>
          </a:solidFill>
          <a:ln w="25400" cap="flat" cmpd="sng">
            <a:solidFill>
              <a:srgbClr val="4CBDF7"/>
            </a:solidFill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7179" name="图片 19">
            <a:extLst>
              <a:ext uri="{FF2B5EF4-FFF2-40B4-BE49-F238E27FC236}">
                <a16:creationId xmlns:a16="http://schemas.microsoft.com/office/drawing/2014/main" id="{E30E7E44-B025-4389-AD05-759437A26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324" y="98833"/>
            <a:ext cx="488258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C9A8974E-42D3-4A3F-8D04-62E73D8B69BE}"/>
              </a:ext>
            </a:extLst>
          </p:cNvPr>
          <p:cNvSpPr txBox="1"/>
          <p:nvPr/>
        </p:nvSpPr>
        <p:spPr>
          <a:xfrm>
            <a:off x="195418" y="108605"/>
            <a:ext cx="12803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Part 5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C323AB0-3A9C-4D96-97DC-704D97BAC137}"/>
              </a:ext>
            </a:extLst>
          </p:cNvPr>
          <p:cNvSpPr txBox="1"/>
          <p:nvPr/>
        </p:nvSpPr>
        <p:spPr>
          <a:xfrm>
            <a:off x="1475742" y="144523"/>
            <a:ext cx="3816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Tensorboard</a:t>
            </a:r>
            <a:r>
              <a:rPr lang="zh-CN" altLang="en-US" sz="24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的使用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1E06502-61A8-447B-BA0E-84FCFEAEDFB7}"/>
              </a:ext>
            </a:extLst>
          </p:cNvPr>
          <p:cNvSpPr txBox="1"/>
          <p:nvPr/>
        </p:nvSpPr>
        <p:spPr>
          <a:xfrm>
            <a:off x="373203" y="1049573"/>
            <a:ext cx="17505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变化图表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F381CDF-6F65-43B7-9877-1586FC67D9C1}"/>
              </a:ext>
            </a:extLst>
          </p:cNvPr>
          <p:cNvSpPr/>
          <p:nvPr/>
        </p:nvSpPr>
        <p:spPr bwMode="auto">
          <a:xfrm>
            <a:off x="467658" y="1731747"/>
            <a:ext cx="4824402" cy="330314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63500" dir="2700000" algn="tl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300" dirty="0"/>
              <a:t>##</a:t>
            </a:r>
            <a:r>
              <a:rPr lang="en-US" altLang="zh-CN" sz="1300" dirty="0" err="1"/>
              <a:t>creat</a:t>
            </a:r>
            <a:r>
              <a:rPr lang="en-US" altLang="zh-CN" sz="1300" dirty="0"/>
              <a:t> parameters</a:t>
            </a:r>
          </a:p>
          <a:p>
            <a:r>
              <a:rPr lang="en-US" altLang="zh-CN" sz="1300" dirty="0"/>
              <a:t> with </a:t>
            </a:r>
            <a:r>
              <a:rPr lang="en-US" altLang="zh-CN" sz="1300" dirty="0" err="1"/>
              <a:t>tf.name_scope</a:t>
            </a:r>
            <a:r>
              <a:rPr lang="en-US" altLang="zh-CN" sz="1300" dirty="0"/>
              <a:t>('parameters'):</a:t>
            </a:r>
          </a:p>
          <a:p>
            <a:r>
              <a:rPr lang="en-US" altLang="zh-CN" sz="1300" dirty="0"/>
              <a:t>      with </a:t>
            </a:r>
            <a:r>
              <a:rPr lang="en-US" altLang="zh-CN" sz="1300" dirty="0" err="1"/>
              <a:t>tf.name_scope</a:t>
            </a:r>
            <a:r>
              <a:rPr lang="en-US" altLang="zh-CN" sz="1300" dirty="0"/>
              <a:t>('weights'):</a:t>
            </a:r>
          </a:p>
          <a:p>
            <a:r>
              <a:rPr lang="en-US" altLang="zh-CN" sz="1300" dirty="0"/>
              <a:t>             weight = tf.Variable(</a:t>
            </a:r>
            <a:r>
              <a:rPr lang="en-US" altLang="zh-CN" sz="1300" dirty="0" err="1"/>
              <a:t>tf.random_uniform</a:t>
            </a:r>
            <a:r>
              <a:rPr lang="en-US" altLang="zh-CN" sz="1300" dirty="0"/>
              <a:t>([1],-1.0,1.0))</a:t>
            </a:r>
          </a:p>
          <a:p>
            <a:r>
              <a:rPr lang="en-US" altLang="zh-CN" sz="1300" dirty="0"/>
              <a:t>            </a:t>
            </a:r>
            <a:r>
              <a:rPr lang="en-US" altLang="zh-CN" sz="1300" dirty="0" err="1"/>
              <a:t>tf.summary.histogram</a:t>
            </a:r>
            <a:r>
              <a:rPr lang="en-US" altLang="zh-CN" sz="1300" dirty="0"/>
              <a:t>('</a:t>
            </a:r>
            <a:r>
              <a:rPr lang="en-US" altLang="zh-CN" sz="1300" dirty="0" err="1"/>
              <a:t>weight',weight</a:t>
            </a:r>
            <a:r>
              <a:rPr lang="en-US" altLang="zh-CN" sz="1300" dirty="0"/>
              <a:t>)</a:t>
            </a:r>
          </a:p>
          <a:p>
            <a:r>
              <a:rPr lang="en-US" altLang="zh-CN" sz="1300" dirty="0"/>
              <a:t>      with </a:t>
            </a:r>
            <a:r>
              <a:rPr lang="en-US" altLang="zh-CN" sz="1300" dirty="0" err="1"/>
              <a:t>tf.name_scope</a:t>
            </a:r>
            <a:r>
              <a:rPr lang="en-US" altLang="zh-CN" sz="1300" dirty="0"/>
              <a:t>('biases'):</a:t>
            </a:r>
          </a:p>
          <a:p>
            <a:r>
              <a:rPr lang="en-US" altLang="zh-CN" sz="1300" dirty="0"/>
              <a:t>            bias = tf.Variable(tf.zeros([1]))</a:t>
            </a:r>
          </a:p>
          <a:p>
            <a:r>
              <a:rPr lang="en-US" altLang="zh-CN" sz="1300" dirty="0"/>
              <a:t>            </a:t>
            </a:r>
            <a:r>
              <a:rPr lang="en-US" altLang="zh-CN" sz="1300" dirty="0" err="1"/>
              <a:t>tf.summary.histogram</a:t>
            </a:r>
            <a:r>
              <a:rPr lang="en-US" altLang="zh-CN" sz="1300" dirty="0"/>
              <a:t>('</a:t>
            </a:r>
            <a:r>
              <a:rPr lang="en-US" altLang="zh-CN" sz="1300" dirty="0" err="1"/>
              <a:t>bias',bias</a:t>
            </a:r>
            <a:r>
              <a:rPr lang="en-US" altLang="zh-CN" sz="1300" dirty="0"/>
              <a:t>)</a:t>
            </a:r>
          </a:p>
          <a:p>
            <a:r>
              <a:rPr lang="en-US" altLang="zh-CN" sz="1300" dirty="0"/>
              <a:t>##compute the loss</a:t>
            </a:r>
          </a:p>
          <a:p>
            <a:r>
              <a:rPr lang="en-US" altLang="zh-CN" sz="1300" dirty="0"/>
              <a:t> with </a:t>
            </a:r>
            <a:r>
              <a:rPr lang="en-US" altLang="zh-CN" sz="1300" dirty="0" err="1"/>
              <a:t>tf.name_scope</a:t>
            </a:r>
            <a:r>
              <a:rPr lang="en-US" altLang="zh-CN" sz="1300" dirty="0"/>
              <a:t>('loss'):</a:t>
            </a:r>
          </a:p>
          <a:p>
            <a:r>
              <a:rPr lang="en-US" altLang="zh-CN" sz="1300" dirty="0"/>
              <a:t>      loss = </a:t>
            </a:r>
            <a:r>
              <a:rPr lang="en-US" altLang="zh-CN" sz="1300" dirty="0" err="1"/>
              <a:t>tf.reduce_mean</a:t>
            </a:r>
            <a:r>
              <a:rPr lang="en-US" altLang="zh-CN" sz="1300" dirty="0"/>
              <a:t>(</a:t>
            </a:r>
            <a:r>
              <a:rPr lang="en-US" altLang="zh-CN" sz="1300" dirty="0" err="1"/>
              <a:t>tf.square</a:t>
            </a:r>
            <a:r>
              <a:rPr lang="en-US" altLang="zh-CN" sz="1300" dirty="0"/>
              <a:t>(</a:t>
            </a:r>
            <a:r>
              <a:rPr lang="en-US" altLang="zh-CN" sz="1300" dirty="0" err="1"/>
              <a:t>y_data-y_prediction</a:t>
            </a:r>
            <a:r>
              <a:rPr lang="en-US" altLang="zh-CN" sz="1300" dirty="0"/>
              <a:t>))</a:t>
            </a:r>
          </a:p>
          <a:p>
            <a:r>
              <a:rPr lang="en-US" altLang="zh-CN" sz="1300" dirty="0"/>
              <a:t>      </a:t>
            </a:r>
            <a:r>
              <a:rPr lang="en-US" altLang="zh-CN" sz="1300" dirty="0" err="1"/>
              <a:t>tf.summary.scalar</a:t>
            </a:r>
            <a:r>
              <a:rPr lang="en-US" altLang="zh-CN" sz="1300" dirty="0"/>
              <a:t>('</a:t>
            </a:r>
            <a:r>
              <a:rPr lang="en-US" altLang="zh-CN" sz="1300" dirty="0" err="1"/>
              <a:t>loss',loss</a:t>
            </a:r>
            <a:r>
              <a:rPr lang="en-US" altLang="zh-CN" sz="1300" dirty="0"/>
              <a:t>)</a:t>
            </a:r>
          </a:p>
          <a:p>
            <a:r>
              <a:rPr lang="en-US" altLang="zh-CN" sz="1300" dirty="0"/>
              <a:t>for step  in  range(101):</a:t>
            </a:r>
          </a:p>
          <a:p>
            <a:r>
              <a:rPr lang="en-US" altLang="zh-CN" sz="1300" dirty="0"/>
              <a:t>     sess.run(train)</a:t>
            </a:r>
          </a:p>
          <a:p>
            <a:r>
              <a:rPr lang="en-US" altLang="zh-CN" sz="1300" dirty="0"/>
              <a:t>     </a:t>
            </a:r>
            <a:r>
              <a:rPr lang="en-US" altLang="zh-CN" sz="1300" dirty="0" err="1"/>
              <a:t>rs</a:t>
            </a:r>
            <a:r>
              <a:rPr lang="en-US" altLang="zh-CN" sz="1300" dirty="0"/>
              <a:t>=sess.run(merged)</a:t>
            </a:r>
          </a:p>
          <a:p>
            <a:r>
              <a:rPr lang="en-US" altLang="zh-CN" sz="1300" dirty="0"/>
              <a:t>     </a:t>
            </a:r>
            <a:r>
              <a:rPr lang="en-US" altLang="zh-CN" sz="1300" dirty="0" err="1"/>
              <a:t>writer.add_summary</a:t>
            </a:r>
            <a:r>
              <a:rPr lang="en-US" altLang="zh-CN" sz="1300" dirty="0"/>
              <a:t>(</a:t>
            </a:r>
            <a:r>
              <a:rPr lang="en-US" altLang="zh-CN" sz="1300" dirty="0" err="1"/>
              <a:t>rs</a:t>
            </a:r>
            <a:r>
              <a:rPr lang="en-US" altLang="zh-CN" sz="1300" dirty="0"/>
              <a:t>, step)</a:t>
            </a:r>
          </a:p>
          <a:p>
            <a:endParaRPr lang="en-US" altLang="zh-CN" sz="1300" dirty="0"/>
          </a:p>
          <a:p>
            <a:endParaRPr lang="en-US" altLang="zh-CN" sz="1300" dirty="0"/>
          </a:p>
          <a:p>
            <a:endParaRPr lang="en-US" altLang="zh-CN" sz="13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FBDAF5E-6311-40E6-94E0-DE3CAA453269}"/>
              </a:ext>
            </a:extLst>
          </p:cNvPr>
          <p:cNvSpPr txBox="1"/>
          <p:nvPr/>
        </p:nvSpPr>
        <p:spPr>
          <a:xfrm>
            <a:off x="5868108" y="2931780"/>
            <a:ext cx="2808234" cy="1080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用到</a:t>
            </a:r>
            <a:r>
              <a:rPr lang="en-US" altLang="zh-CN" sz="1600" dirty="0" err="1"/>
              <a:t>tf.summary.merge_all</a:t>
            </a:r>
            <a:r>
              <a:rPr lang="zh-CN" altLang="en-US" sz="1600" dirty="0"/>
              <a:t>对所有训练图进行合并打包，最后必须用</a:t>
            </a:r>
            <a:r>
              <a:rPr lang="en-US" altLang="zh-CN" sz="1600" dirty="0"/>
              <a:t>sess.run</a:t>
            </a:r>
            <a:r>
              <a:rPr lang="zh-CN" altLang="en-US" sz="1600" dirty="0"/>
              <a:t>一下打包的图，并添加相应的记录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003939666"/>
      </p:ext>
    </p:extLst>
  </p:cSld>
  <p:clrMapOvr>
    <a:masterClrMapping/>
  </p:clrMapOvr>
  <p:transition spd="slow"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矩形 3">
            <a:extLst>
              <a:ext uri="{FF2B5EF4-FFF2-40B4-BE49-F238E27FC236}">
                <a16:creationId xmlns:a16="http://schemas.microsoft.com/office/drawing/2014/main" id="{60EBB227-A907-4DD4-AB6D-BE8B77E4A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76275"/>
          </a:xfrm>
          <a:prstGeom prst="rect">
            <a:avLst/>
          </a:prstGeom>
          <a:solidFill>
            <a:srgbClr val="4CBDF7"/>
          </a:solidFill>
          <a:ln w="25400" cap="flat" cmpd="sng">
            <a:solidFill>
              <a:srgbClr val="4CBDF7"/>
            </a:solidFill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1" name="等腰三角形 4">
            <a:extLst>
              <a:ext uri="{FF2B5EF4-FFF2-40B4-BE49-F238E27FC236}">
                <a16:creationId xmlns:a16="http://schemas.microsoft.com/office/drawing/2014/main" id="{CE8F2686-79A9-40BC-97E6-93D6032529F7}"/>
              </a:ext>
            </a:extLst>
          </p:cNvPr>
          <p:cNvSpPr>
            <a:spLocks noChangeArrowheads="1"/>
          </p:cNvSpPr>
          <p:nvPr/>
        </p:nvSpPr>
        <p:spPr bwMode="auto">
          <a:xfrm rot="10425936">
            <a:off x="392183" y="654168"/>
            <a:ext cx="431800" cy="373062"/>
          </a:xfrm>
          <a:prstGeom prst="triangle">
            <a:avLst>
              <a:gd name="adj" fmla="val 50000"/>
            </a:avLst>
          </a:prstGeom>
          <a:solidFill>
            <a:srgbClr val="4CBDF7"/>
          </a:solidFill>
          <a:ln w="25400" cap="flat" cmpd="sng">
            <a:solidFill>
              <a:srgbClr val="4CBDF7"/>
            </a:solidFill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7179" name="图片 19">
            <a:extLst>
              <a:ext uri="{FF2B5EF4-FFF2-40B4-BE49-F238E27FC236}">
                <a16:creationId xmlns:a16="http://schemas.microsoft.com/office/drawing/2014/main" id="{E30E7E44-B025-4389-AD05-759437A26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324" y="98833"/>
            <a:ext cx="488258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C9A8974E-42D3-4A3F-8D04-62E73D8B69BE}"/>
              </a:ext>
            </a:extLst>
          </p:cNvPr>
          <p:cNvSpPr txBox="1"/>
          <p:nvPr/>
        </p:nvSpPr>
        <p:spPr>
          <a:xfrm>
            <a:off x="195418" y="108605"/>
            <a:ext cx="12803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Part 5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C323AB0-3A9C-4D96-97DC-704D97BAC137}"/>
              </a:ext>
            </a:extLst>
          </p:cNvPr>
          <p:cNvSpPr txBox="1"/>
          <p:nvPr/>
        </p:nvSpPr>
        <p:spPr>
          <a:xfrm>
            <a:off x="1475742" y="144523"/>
            <a:ext cx="3816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Tensorboard</a:t>
            </a:r>
            <a:r>
              <a:rPr lang="zh-CN" altLang="en-US" sz="24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的使用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1E06502-61A8-447B-BA0E-84FCFEAEDFB7}"/>
              </a:ext>
            </a:extLst>
          </p:cNvPr>
          <p:cNvSpPr txBox="1"/>
          <p:nvPr/>
        </p:nvSpPr>
        <p:spPr>
          <a:xfrm>
            <a:off x="388563" y="2512416"/>
            <a:ext cx="2758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变化图表效果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12AE6B6-6080-42FC-8409-86AF97F54B4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987868" y="915612"/>
            <a:ext cx="5472456" cy="188195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65BC0A8-917B-4D3B-B7BA-32F9FE73EE88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987868" y="3003786"/>
            <a:ext cx="5472456" cy="1995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993777"/>
      </p:ext>
    </p:extLst>
  </p:cSld>
  <p:clrMapOvr>
    <a:masterClrMapping/>
  </p:clrMapOvr>
  <p:transition spd="slow"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矩形 3">
            <a:extLst>
              <a:ext uri="{FF2B5EF4-FFF2-40B4-BE49-F238E27FC236}">
                <a16:creationId xmlns:a16="http://schemas.microsoft.com/office/drawing/2014/main" id="{60EBB227-A907-4DD4-AB6D-BE8B77E4A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76275"/>
          </a:xfrm>
          <a:prstGeom prst="rect">
            <a:avLst/>
          </a:prstGeom>
          <a:solidFill>
            <a:srgbClr val="4CBDF7"/>
          </a:solidFill>
          <a:ln w="25400" cap="flat" cmpd="sng">
            <a:solidFill>
              <a:srgbClr val="4CBDF7"/>
            </a:solidFill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1" name="等腰三角形 4">
            <a:extLst>
              <a:ext uri="{FF2B5EF4-FFF2-40B4-BE49-F238E27FC236}">
                <a16:creationId xmlns:a16="http://schemas.microsoft.com/office/drawing/2014/main" id="{CE8F2686-79A9-40BC-97E6-93D6032529F7}"/>
              </a:ext>
            </a:extLst>
          </p:cNvPr>
          <p:cNvSpPr>
            <a:spLocks noChangeArrowheads="1"/>
          </p:cNvSpPr>
          <p:nvPr/>
        </p:nvSpPr>
        <p:spPr bwMode="auto">
          <a:xfrm rot="10425936">
            <a:off x="392183" y="654168"/>
            <a:ext cx="431800" cy="373062"/>
          </a:xfrm>
          <a:prstGeom prst="triangle">
            <a:avLst>
              <a:gd name="adj" fmla="val 50000"/>
            </a:avLst>
          </a:prstGeom>
          <a:solidFill>
            <a:srgbClr val="4CBDF7"/>
          </a:solidFill>
          <a:ln w="25400" cap="flat" cmpd="sng">
            <a:solidFill>
              <a:srgbClr val="4CBDF7"/>
            </a:solidFill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7179" name="图片 19">
            <a:extLst>
              <a:ext uri="{FF2B5EF4-FFF2-40B4-BE49-F238E27FC236}">
                <a16:creationId xmlns:a16="http://schemas.microsoft.com/office/drawing/2014/main" id="{E30E7E44-B025-4389-AD05-759437A26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324" y="98833"/>
            <a:ext cx="488258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C9A8974E-42D3-4A3F-8D04-62E73D8B69BE}"/>
              </a:ext>
            </a:extLst>
          </p:cNvPr>
          <p:cNvSpPr txBox="1"/>
          <p:nvPr/>
        </p:nvSpPr>
        <p:spPr>
          <a:xfrm>
            <a:off x="195418" y="108605"/>
            <a:ext cx="12803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Part 5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C323AB0-3A9C-4D96-97DC-704D97BAC137}"/>
              </a:ext>
            </a:extLst>
          </p:cNvPr>
          <p:cNvSpPr txBox="1"/>
          <p:nvPr/>
        </p:nvSpPr>
        <p:spPr>
          <a:xfrm>
            <a:off x="1475742" y="144523"/>
            <a:ext cx="3816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Tensorboard</a:t>
            </a:r>
            <a:r>
              <a:rPr lang="zh-CN" altLang="en-US" sz="24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的使用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1E06502-61A8-447B-BA0E-84FCFEAEDFB7}"/>
              </a:ext>
            </a:extLst>
          </p:cNvPr>
          <p:cNvSpPr txBox="1"/>
          <p:nvPr/>
        </p:nvSpPr>
        <p:spPr>
          <a:xfrm>
            <a:off x="388563" y="2512416"/>
            <a:ext cx="2758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变化图表效果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E6B9A39-D4D6-417C-9F65-12D815463E2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915862" y="1491660"/>
            <a:ext cx="5949431" cy="288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843100"/>
      </p:ext>
    </p:extLst>
  </p:cSld>
  <p:clrMapOvr>
    <a:masterClrMapping/>
  </p:clrMapOvr>
  <p:transition spd="slow"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矩形 2">
            <a:extLst>
              <a:ext uri="{FF2B5EF4-FFF2-40B4-BE49-F238E27FC236}">
                <a16:creationId xmlns:a16="http://schemas.microsoft.com/office/drawing/2014/main" id="{88376DE8-603C-48BF-AF82-E136338261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675" y="1612900"/>
            <a:ext cx="6156325" cy="1008063"/>
          </a:xfrm>
          <a:prstGeom prst="rect">
            <a:avLst/>
          </a:prstGeom>
          <a:solidFill>
            <a:srgbClr val="4CBDF7"/>
          </a:solidFill>
          <a:ln w="25400" cap="flat" cmpd="sng">
            <a:solidFill>
              <a:srgbClr val="4CBDF7"/>
            </a:solidFill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64EDF8D2-4D57-4DEC-942E-FC7614F4466A}"/>
              </a:ext>
            </a:extLst>
          </p:cNvPr>
          <p:cNvGrpSpPr/>
          <p:nvPr/>
        </p:nvGrpSpPr>
        <p:grpSpPr>
          <a:xfrm>
            <a:off x="0" y="1612900"/>
            <a:ext cx="1619250" cy="1008063"/>
            <a:chOff x="0" y="1612900"/>
            <a:chExt cx="1619250" cy="1008063"/>
          </a:xfrm>
        </p:grpSpPr>
        <p:sp>
          <p:nvSpPr>
            <p:cNvPr id="4098" name="矩形 1">
              <a:extLst>
                <a:ext uri="{FF2B5EF4-FFF2-40B4-BE49-F238E27FC236}">
                  <a16:creationId xmlns:a16="http://schemas.microsoft.com/office/drawing/2014/main" id="{83C68237-D896-4DC1-A350-06CDE4B037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612900"/>
              <a:ext cx="1619250" cy="1008063"/>
            </a:xfrm>
            <a:prstGeom prst="rect">
              <a:avLst/>
            </a:prstGeom>
            <a:solidFill>
              <a:srgbClr val="4CBDF7"/>
            </a:solidFill>
            <a:ln w="25400" cap="flat" cmpd="sng">
              <a:solidFill>
                <a:srgbClr val="4CBDF7"/>
              </a:solidFill>
              <a:bevel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pic>
          <p:nvPicPr>
            <p:cNvPr id="4100" name="图片 8">
              <a:extLst>
                <a:ext uri="{FF2B5EF4-FFF2-40B4-BE49-F238E27FC236}">
                  <a16:creationId xmlns:a16="http://schemas.microsoft.com/office/drawing/2014/main" id="{BCE1DCC0-FE20-4472-89D7-06EB662E3D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475" y="1677988"/>
              <a:ext cx="876300" cy="876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2EBF538D-0503-4E4B-9BDC-EB64BCE4DA81}"/>
              </a:ext>
            </a:extLst>
          </p:cNvPr>
          <p:cNvSpPr txBox="1"/>
          <p:nvPr/>
        </p:nvSpPr>
        <p:spPr>
          <a:xfrm>
            <a:off x="3203886" y="1731417"/>
            <a:ext cx="19363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Part 6</a:t>
            </a:r>
            <a:endParaRPr lang="zh-CN" altLang="en-US" sz="4400" b="1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79ECB31-7623-4173-8F76-DC4D6085956C}"/>
              </a:ext>
            </a:extLst>
          </p:cNvPr>
          <p:cNvSpPr txBox="1"/>
          <p:nvPr/>
        </p:nvSpPr>
        <p:spPr>
          <a:xfrm>
            <a:off x="5140249" y="1842963"/>
            <a:ext cx="38961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Tensorflow</a:t>
            </a:r>
            <a:r>
              <a:rPr lang="zh-CN" altLang="en-US" sz="32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机器学习</a:t>
            </a:r>
          </a:p>
        </p:txBody>
      </p:sp>
    </p:spTree>
    <p:extLst>
      <p:ext uri="{BB962C8B-B14F-4D97-AF65-F5344CB8AC3E}">
        <p14:creationId xmlns:p14="http://schemas.microsoft.com/office/powerpoint/2010/main" val="387337470"/>
      </p:ext>
    </p:extLst>
  </p:cSld>
  <p:clrMapOvr>
    <a:masterClrMapping/>
  </p:clrMapOvr>
  <p:transition spd="slow">
    <p:pull dir="lu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矩形 3">
            <a:extLst>
              <a:ext uri="{FF2B5EF4-FFF2-40B4-BE49-F238E27FC236}">
                <a16:creationId xmlns:a16="http://schemas.microsoft.com/office/drawing/2014/main" id="{60EBB227-A907-4DD4-AB6D-BE8B77E4A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76275"/>
          </a:xfrm>
          <a:prstGeom prst="rect">
            <a:avLst/>
          </a:prstGeom>
          <a:solidFill>
            <a:srgbClr val="4CBDF7"/>
          </a:solidFill>
          <a:ln w="25400" cap="flat" cmpd="sng">
            <a:solidFill>
              <a:srgbClr val="4CBDF7"/>
            </a:solidFill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1" name="等腰三角形 4">
            <a:extLst>
              <a:ext uri="{FF2B5EF4-FFF2-40B4-BE49-F238E27FC236}">
                <a16:creationId xmlns:a16="http://schemas.microsoft.com/office/drawing/2014/main" id="{CE8F2686-79A9-40BC-97E6-93D6032529F7}"/>
              </a:ext>
            </a:extLst>
          </p:cNvPr>
          <p:cNvSpPr>
            <a:spLocks noChangeArrowheads="1"/>
          </p:cNvSpPr>
          <p:nvPr/>
        </p:nvSpPr>
        <p:spPr bwMode="auto">
          <a:xfrm rot="10425936">
            <a:off x="392183" y="654168"/>
            <a:ext cx="431800" cy="373062"/>
          </a:xfrm>
          <a:prstGeom prst="triangle">
            <a:avLst>
              <a:gd name="adj" fmla="val 50000"/>
            </a:avLst>
          </a:prstGeom>
          <a:solidFill>
            <a:srgbClr val="4CBDF7"/>
          </a:solidFill>
          <a:ln w="25400" cap="flat" cmpd="sng">
            <a:solidFill>
              <a:srgbClr val="4CBDF7"/>
            </a:solidFill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7179" name="图片 19">
            <a:extLst>
              <a:ext uri="{FF2B5EF4-FFF2-40B4-BE49-F238E27FC236}">
                <a16:creationId xmlns:a16="http://schemas.microsoft.com/office/drawing/2014/main" id="{E30E7E44-B025-4389-AD05-759437A26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324" y="98833"/>
            <a:ext cx="488258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C9A8974E-42D3-4A3F-8D04-62E73D8B69BE}"/>
              </a:ext>
            </a:extLst>
          </p:cNvPr>
          <p:cNvSpPr txBox="1"/>
          <p:nvPr/>
        </p:nvSpPr>
        <p:spPr>
          <a:xfrm>
            <a:off x="195418" y="108605"/>
            <a:ext cx="12803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Part 6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C323AB0-3A9C-4D96-97DC-704D97BAC137}"/>
              </a:ext>
            </a:extLst>
          </p:cNvPr>
          <p:cNvSpPr txBox="1"/>
          <p:nvPr/>
        </p:nvSpPr>
        <p:spPr>
          <a:xfrm>
            <a:off x="1475742" y="144523"/>
            <a:ext cx="4392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Tensorflow</a:t>
            </a:r>
            <a:r>
              <a:rPr lang="zh-CN" altLang="en-US" sz="24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机器学习简单示例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1E06502-61A8-447B-BA0E-84FCFEAEDFB7}"/>
              </a:ext>
            </a:extLst>
          </p:cNvPr>
          <p:cNvSpPr txBox="1"/>
          <p:nvPr/>
        </p:nvSpPr>
        <p:spPr>
          <a:xfrm>
            <a:off x="373203" y="1049573"/>
            <a:ext cx="79431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relationship between birth rates and life expectancies of  different countries around the world</a:t>
            </a:r>
            <a:endParaRPr lang="zh-CN" altLang="en-US" sz="15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F381CDF-6F65-43B7-9877-1586FC67D9C1}"/>
              </a:ext>
            </a:extLst>
          </p:cNvPr>
          <p:cNvSpPr/>
          <p:nvPr/>
        </p:nvSpPr>
        <p:spPr bwMode="auto">
          <a:xfrm>
            <a:off x="373203" y="1779684"/>
            <a:ext cx="6253707" cy="311758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63500" dir="2700000" algn="tl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300" dirty="0"/>
              <a:t>DATA_FILE = "data/birth_life_2010.txt" </a:t>
            </a:r>
          </a:p>
          <a:p>
            <a:r>
              <a:rPr lang="en-US" altLang="zh-CN" sz="1300" dirty="0"/>
              <a:t># Step 1: read in data from the .txt file </a:t>
            </a:r>
          </a:p>
          <a:p>
            <a:r>
              <a:rPr lang="en-US" altLang="zh-CN" sz="1300" dirty="0"/>
              <a:t># data is a numpy array of shape (190, 2), each row is a datapoint </a:t>
            </a:r>
          </a:p>
          <a:p>
            <a:r>
              <a:rPr lang="en-US" altLang="zh-CN" sz="1300" dirty="0"/>
              <a:t>data, </a:t>
            </a:r>
            <a:r>
              <a:rPr lang="en-US" altLang="zh-CN" sz="1300" dirty="0" err="1"/>
              <a:t>n_samples</a:t>
            </a:r>
            <a:r>
              <a:rPr lang="en-US" altLang="zh-CN" sz="1300" dirty="0"/>
              <a:t> = </a:t>
            </a:r>
            <a:r>
              <a:rPr lang="en-US" altLang="zh-CN" sz="1300" dirty="0" err="1"/>
              <a:t>utils.read_birth_life_data</a:t>
            </a:r>
            <a:r>
              <a:rPr lang="en-US" altLang="zh-CN" sz="1300" dirty="0"/>
              <a:t>(DATA_FILE) </a:t>
            </a:r>
          </a:p>
          <a:p>
            <a:endParaRPr lang="en-US" altLang="zh-CN" sz="1300" dirty="0"/>
          </a:p>
          <a:p>
            <a:r>
              <a:rPr lang="en-US" altLang="zh-CN" sz="1300" dirty="0"/>
              <a:t># Step 2: create placeholders for X (birth rate) and Y (life expectancy) </a:t>
            </a:r>
          </a:p>
          <a:p>
            <a:r>
              <a:rPr lang="en-US" altLang="zh-CN" sz="1300" dirty="0"/>
              <a:t>X = tf.placeholder(tf.float32, name='X') </a:t>
            </a:r>
          </a:p>
          <a:p>
            <a:r>
              <a:rPr lang="en-US" altLang="zh-CN" sz="1300" dirty="0"/>
              <a:t>Y = tf.placeholder(tf.float32, name='Y') </a:t>
            </a:r>
          </a:p>
          <a:p>
            <a:endParaRPr lang="en-US" altLang="zh-CN" sz="1300" dirty="0"/>
          </a:p>
          <a:p>
            <a:r>
              <a:rPr lang="en-US" altLang="zh-CN" sz="1300" dirty="0"/>
              <a:t># Step 3: create weight and bias, initialized to 0 </a:t>
            </a:r>
          </a:p>
          <a:p>
            <a:r>
              <a:rPr lang="en-US" altLang="zh-CN" sz="1300" dirty="0"/>
              <a:t>w = tf.get_variable('weights', initializer=tf.constant(0.0)) </a:t>
            </a:r>
          </a:p>
          <a:p>
            <a:r>
              <a:rPr lang="en-US" altLang="zh-CN" sz="1300" dirty="0"/>
              <a:t>b = tf.get_variable('bias', initializer=tf.constant(0.0)) </a:t>
            </a:r>
          </a:p>
          <a:p>
            <a:endParaRPr lang="en-US" altLang="zh-CN" sz="1300" dirty="0"/>
          </a:p>
          <a:p>
            <a:r>
              <a:rPr lang="en-US" altLang="zh-CN" sz="1300" dirty="0"/>
              <a:t># Step 4: construct model to predict Y (life expectancy from birth rate) </a:t>
            </a:r>
          </a:p>
          <a:p>
            <a:r>
              <a:rPr lang="en-US" altLang="zh-CN" sz="1300" dirty="0" err="1"/>
              <a:t>Y_predicted</a:t>
            </a:r>
            <a:r>
              <a:rPr lang="en-US" altLang="zh-CN" sz="1300" dirty="0"/>
              <a:t> = w * X + b </a:t>
            </a:r>
            <a:endParaRPr kumimoji="0" lang="zh-CN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16135"/>
      </p:ext>
    </p:extLst>
  </p:cSld>
  <p:clrMapOvr>
    <a:masterClrMapping/>
  </p:clrMapOvr>
  <p:transition spd="slow"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矩形 3">
            <a:extLst>
              <a:ext uri="{FF2B5EF4-FFF2-40B4-BE49-F238E27FC236}">
                <a16:creationId xmlns:a16="http://schemas.microsoft.com/office/drawing/2014/main" id="{60EBB227-A907-4DD4-AB6D-BE8B77E4A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76275"/>
          </a:xfrm>
          <a:prstGeom prst="rect">
            <a:avLst/>
          </a:prstGeom>
          <a:solidFill>
            <a:srgbClr val="4CBDF7"/>
          </a:solidFill>
          <a:ln w="25400" cap="flat" cmpd="sng">
            <a:solidFill>
              <a:srgbClr val="4CBDF7"/>
            </a:solidFill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1" name="等腰三角形 4">
            <a:extLst>
              <a:ext uri="{FF2B5EF4-FFF2-40B4-BE49-F238E27FC236}">
                <a16:creationId xmlns:a16="http://schemas.microsoft.com/office/drawing/2014/main" id="{CE8F2686-79A9-40BC-97E6-93D6032529F7}"/>
              </a:ext>
            </a:extLst>
          </p:cNvPr>
          <p:cNvSpPr>
            <a:spLocks noChangeArrowheads="1"/>
          </p:cNvSpPr>
          <p:nvPr/>
        </p:nvSpPr>
        <p:spPr bwMode="auto">
          <a:xfrm rot="10425936">
            <a:off x="392183" y="654168"/>
            <a:ext cx="431800" cy="373062"/>
          </a:xfrm>
          <a:prstGeom prst="triangle">
            <a:avLst>
              <a:gd name="adj" fmla="val 50000"/>
            </a:avLst>
          </a:prstGeom>
          <a:solidFill>
            <a:srgbClr val="4CBDF7"/>
          </a:solidFill>
          <a:ln w="25400" cap="flat" cmpd="sng">
            <a:solidFill>
              <a:srgbClr val="4CBDF7"/>
            </a:solidFill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7179" name="图片 19">
            <a:extLst>
              <a:ext uri="{FF2B5EF4-FFF2-40B4-BE49-F238E27FC236}">
                <a16:creationId xmlns:a16="http://schemas.microsoft.com/office/drawing/2014/main" id="{E30E7E44-B025-4389-AD05-759437A26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324" y="98833"/>
            <a:ext cx="488258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C9A8974E-42D3-4A3F-8D04-62E73D8B69BE}"/>
              </a:ext>
            </a:extLst>
          </p:cNvPr>
          <p:cNvSpPr txBox="1"/>
          <p:nvPr/>
        </p:nvSpPr>
        <p:spPr>
          <a:xfrm>
            <a:off x="195418" y="108605"/>
            <a:ext cx="12803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Part 6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C323AB0-3A9C-4D96-97DC-704D97BAC137}"/>
              </a:ext>
            </a:extLst>
          </p:cNvPr>
          <p:cNvSpPr txBox="1"/>
          <p:nvPr/>
        </p:nvSpPr>
        <p:spPr>
          <a:xfrm>
            <a:off x="1475742" y="144523"/>
            <a:ext cx="4680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Tensorflow</a:t>
            </a:r>
            <a:r>
              <a:rPr lang="zh-CN" altLang="en-US" sz="24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机器学习简单示例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1E06502-61A8-447B-BA0E-84FCFEAEDFB7}"/>
              </a:ext>
            </a:extLst>
          </p:cNvPr>
          <p:cNvSpPr txBox="1"/>
          <p:nvPr/>
        </p:nvSpPr>
        <p:spPr>
          <a:xfrm>
            <a:off x="373203" y="1049573"/>
            <a:ext cx="79431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relationship between birth rates and life expectancies of  different countries around the world</a:t>
            </a:r>
            <a:endParaRPr lang="zh-CN" altLang="en-US" sz="15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F381CDF-6F65-43B7-9877-1586FC67D9C1}"/>
              </a:ext>
            </a:extLst>
          </p:cNvPr>
          <p:cNvSpPr/>
          <p:nvPr/>
        </p:nvSpPr>
        <p:spPr bwMode="auto">
          <a:xfrm>
            <a:off x="373203" y="1779684"/>
            <a:ext cx="6253707" cy="18001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63500" dir="2700000" algn="tl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300" dirty="0"/>
              <a:t># Step 5: use the square error as the loss function </a:t>
            </a:r>
          </a:p>
          <a:p>
            <a:r>
              <a:rPr lang="en-US" altLang="zh-CN" sz="1300" dirty="0"/>
              <a:t>loss = </a:t>
            </a:r>
            <a:r>
              <a:rPr lang="en-US" altLang="zh-CN" sz="1300" dirty="0" err="1"/>
              <a:t>tf.square</a:t>
            </a:r>
            <a:r>
              <a:rPr lang="en-US" altLang="zh-CN" sz="1300" dirty="0"/>
              <a:t>(Y - </a:t>
            </a:r>
            <a:r>
              <a:rPr lang="en-US" altLang="zh-CN" sz="1300" dirty="0" err="1"/>
              <a:t>Y_predicted</a:t>
            </a:r>
            <a:r>
              <a:rPr lang="en-US" altLang="zh-CN" sz="1300" dirty="0"/>
              <a:t>, name='loss') </a:t>
            </a:r>
          </a:p>
          <a:p>
            <a:endParaRPr lang="en-US" altLang="zh-CN" sz="1300" dirty="0"/>
          </a:p>
          <a:p>
            <a:r>
              <a:rPr lang="en-US" altLang="zh-CN" sz="1300" dirty="0"/>
              <a:t># Step 6: using gradient descent with learning rate of 0.01 to minimize loss </a:t>
            </a:r>
          </a:p>
          <a:p>
            <a:r>
              <a:rPr lang="en-US" altLang="zh-CN" sz="1300" dirty="0"/>
              <a:t># optimizer = </a:t>
            </a:r>
            <a:r>
              <a:rPr lang="en-US" altLang="zh-CN" sz="1300" dirty="0" err="1"/>
              <a:t>tf.train.GradientDescentOptimizer</a:t>
            </a:r>
            <a:r>
              <a:rPr lang="en-US" altLang="zh-CN" sz="1300" dirty="0"/>
              <a:t>(</a:t>
            </a:r>
            <a:r>
              <a:rPr lang="en-US" altLang="zh-CN" sz="1300" dirty="0" err="1"/>
              <a:t>learning_rate</a:t>
            </a:r>
            <a:r>
              <a:rPr lang="en-US" altLang="zh-CN" sz="1300" dirty="0"/>
              <a:t>=0.001).minimize(loss)   </a:t>
            </a:r>
          </a:p>
          <a:p>
            <a:r>
              <a:rPr lang="en-US" altLang="zh-CN" sz="1300" dirty="0"/>
              <a:t># optimizer = </a:t>
            </a:r>
            <a:r>
              <a:rPr lang="en-US" altLang="zh-CN" sz="1300" dirty="0" err="1"/>
              <a:t>tf.train.MomentumOptimizer</a:t>
            </a:r>
            <a:r>
              <a:rPr lang="en-US" altLang="zh-CN" sz="1300" dirty="0"/>
              <a:t>(0.001, 0.8).minimize(loss)   </a:t>
            </a:r>
          </a:p>
          <a:p>
            <a:r>
              <a:rPr lang="en-US" altLang="zh-CN" sz="1300" dirty="0"/>
              <a:t>optimizer = </a:t>
            </a:r>
            <a:r>
              <a:rPr lang="en-US" altLang="zh-CN" sz="1300" dirty="0" err="1"/>
              <a:t>tf.train.AdagradOptimizer</a:t>
            </a:r>
            <a:r>
              <a:rPr lang="en-US" altLang="zh-CN" sz="1300" dirty="0"/>
              <a:t>(0.6).minimize(loss)   </a:t>
            </a:r>
          </a:p>
        </p:txBody>
      </p:sp>
    </p:spTree>
    <p:extLst>
      <p:ext uri="{BB962C8B-B14F-4D97-AF65-F5344CB8AC3E}">
        <p14:creationId xmlns:p14="http://schemas.microsoft.com/office/powerpoint/2010/main" val="2683439303"/>
      </p:ext>
    </p:extLst>
  </p:cSld>
  <p:clrMapOvr>
    <a:masterClrMapping/>
  </p:clrMapOvr>
  <p:transition spd="slow"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矩形 3">
            <a:extLst>
              <a:ext uri="{FF2B5EF4-FFF2-40B4-BE49-F238E27FC236}">
                <a16:creationId xmlns:a16="http://schemas.microsoft.com/office/drawing/2014/main" id="{60EBB227-A907-4DD4-AB6D-BE8B77E4A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6633"/>
            <a:ext cx="9144000" cy="676275"/>
          </a:xfrm>
          <a:prstGeom prst="rect">
            <a:avLst/>
          </a:prstGeom>
          <a:solidFill>
            <a:srgbClr val="4CBDF7"/>
          </a:solidFill>
          <a:ln w="25400" cap="flat" cmpd="sng">
            <a:solidFill>
              <a:srgbClr val="4CBDF7"/>
            </a:solidFill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1" name="等腰三角形 4">
            <a:extLst>
              <a:ext uri="{FF2B5EF4-FFF2-40B4-BE49-F238E27FC236}">
                <a16:creationId xmlns:a16="http://schemas.microsoft.com/office/drawing/2014/main" id="{CE8F2686-79A9-40BC-97E6-93D6032529F7}"/>
              </a:ext>
            </a:extLst>
          </p:cNvPr>
          <p:cNvSpPr>
            <a:spLocks noChangeArrowheads="1"/>
          </p:cNvSpPr>
          <p:nvPr/>
        </p:nvSpPr>
        <p:spPr bwMode="auto">
          <a:xfrm rot="10425936">
            <a:off x="392183" y="654168"/>
            <a:ext cx="431800" cy="373062"/>
          </a:xfrm>
          <a:prstGeom prst="triangle">
            <a:avLst>
              <a:gd name="adj" fmla="val 50000"/>
            </a:avLst>
          </a:prstGeom>
          <a:solidFill>
            <a:srgbClr val="4CBDF7"/>
          </a:solidFill>
          <a:ln w="25400" cap="flat" cmpd="sng">
            <a:solidFill>
              <a:srgbClr val="4CBDF7"/>
            </a:solidFill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7179" name="图片 19">
            <a:extLst>
              <a:ext uri="{FF2B5EF4-FFF2-40B4-BE49-F238E27FC236}">
                <a16:creationId xmlns:a16="http://schemas.microsoft.com/office/drawing/2014/main" id="{E30E7E44-B025-4389-AD05-759437A26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324" y="98833"/>
            <a:ext cx="488258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C9A8974E-42D3-4A3F-8D04-62E73D8B69BE}"/>
              </a:ext>
            </a:extLst>
          </p:cNvPr>
          <p:cNvSpPr txBox="1"/>
          <p:nvPr/>
        </p:nvSpPr>
        <p:spPr>
          <a:xfrm>
            <a:off x="195418" y="108605"/>
            <a:ext cx="12803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Part 6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C323AB0-3A9C-4D96-97DC-704D97BAC137}"/>
              </a:ext>
            </a:extLst>
          </p:cNvPr>
          <p:cNvSpPr txBox="1"/>
          <p:nvPr/>
        </p:nvSpPr>
        <p:spPr>
          <a:xfrm>
            <a:off x="1475742" y="144523"/>
            <a:ext cx="4392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Tensorflow</a:t>
            </a:r>
            <a:r>
              <a:rPr lang="zh-CN" altLang="en-US" sz="24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机器学习简单示例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1E06502-61A8-447B-BA0E-84FCFEAEDFB7}"/>
              </a:ext>
            </a:extLst>
          </p:cNvPr>
          <p:cNvSpPr txBox="1"/>
          <p:nvPr/>
        </p:nvSpPr>
        <p:spPr>
          <a:xfrm>
            <a:off x="373203" y="1049573"/>
            <a:ext cx="79431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relationship between birth rates and life expectancies of  different countries around the world</a:t>
            </a:r>
            <a:endParaRPr lang="zh-CN" altLang="en-US" sz="15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F381CDF-6F65-43B7-9877-1586FC67D9C1}"/>
              </a:ext>
            </a:extLst>
          </p:cNvPr>
          <p:cNvSpPr/>
          <p:nvPr/>
        </p:nvSpPr>
        <p:spPr bwMode="auto">
          <a:xfrm>
            <a:off x="373203" y="1779684"/>
            <a:ext cx="6286971" cy="302425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63500" dir="2700000" algn="tl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300" dirty="0"/>
              <a:t>with tf.Session() as sess: </a:t>
            </a:r>
          </a:p>
          <a:p>
            <a:endParaRPr lang="en-US" altLang="zh-CN" sz="1300" dirty="0"/>
          </a:p>
          <a:p>
            <a:r>
              <a:rPr lang="en-US" altLang="zh-CN" sz="1300" dirty="0"/>
              <a:t>       # Step 7: initialize the necessary variables, in this case, w and b </a:t>
            </a:r>
          </a:p>
          <a:p>
            <a:r>
              <a:rPr lang="en-US" altLang="zh-CN" sz="1300" dirty="0"/>
              <a:t>       sess.run(</a:t>
            </a:r>
            <a:r>
              <a:rPr lang="en-US" altLang="zh-CN" sz="1300" dirty="0" err="1"/>
              <a:t>tf.global_variables_initializer</a:t>
            </a:r>
            <a:r>
              <a:rPr lang="en-US" altLang="zh-CN" sz="1300" dirty="0"/>
              <a:t>())  </a:t>
            </a:r>
          </a:p>
          <a:p>
            <a:endParaRPr lang="en-US" altLang="zh-CN" sz="1300" dirty="0"/>
          </a:p>
          <a:p>
            <a:r>
              <a:rPr lang="en-US" altLang="zh-CN" sz="1300" dirty="0"/>
              <a:t>       # Step 8: train the model </a:t>
            </a:r>
          </a:p>
          <a:p>
            <a:r>
              <a:rPr lang="en-US" altLang="zh-CN" sz="1300" dirty="0"/>
              <a:t>       for </a:t>
            </a:r>
            <a:r>
              <a:rPr lang="en-US" altLang="zh-CN" sz="1300" dirty="0" err="1"/>
              <a:t>i</a:t>
            </a:r>
            <a:r>
              <a:rPr lang="en-US" altLang="zh-CN" sz="1300" dirty="0"/>
              <a:t> in range(100): # run 100 epochs </a:t>
            </a:r>
          </a:p>
          <a:p>
            <a:r>
              <a:rPr lang="en-US" altLang="zh-CN" sz="1300" dirty="0"/>
              <a:t>              for x, y in data: </a:t>
            </a:r>
          </a:p>
          <a:p>
            <a:r>
              <a:rPr lang="en-US" altLang="zh-CN" sz="1300" dirty="0"/>
              <a:t>                     # Session runs </a:t>
            </a:r>
            <a:r>
              <a:rPr lang="en-US" altLang="zh-CN" sz="1300" dirty="0" err="1"/>
              <a:t>train_op</a:t>
            </a:r>
            <a:r>
              <a:rPr lang="en-US" altLang="zh-CN" sz="1300" dirty="0"/>
              <a:t> to minimize loss </a:t>
            </a:r>
          </a:p>
          <a:p>
            <a:r>
              <a:rPr lang="en-US" altLang="zh-CN" sz="1300" dirty="0"/>
              <a:t>                     sess.run(optimizer, feed_dict={X: x, Y: y})  </a:t>
            </a:r>
          </a:p>
          <a:p>
            <a:endParaRPr lang="en-US" altLang="zh-CN" sz="1300" dirty="0"/>
          </a:p>
          <a:p>
            <a:r>
              <a:rPr lang="en-US" altLang="zh-CN" sz="1300" dirty="0"/>
              <a:t>       # Step 9: output the values of w and b </a:t>
            </a:r>
          </a:p>
          <a:p>
            <a:r>
              <a:rPr lang="en-US" altLang="zh-CN" sz="1300" dirty="0"/>
              <a:t>       </a:t>
            </a:r>
            <a:r>
              <a:rPr lang="en-US" altLang="zh-CN" sz="1300" dirty="0" err="1"/>
              <a:t>w_out</a:t>
            </a:r>
            <a:r>
              <a:rPr lang="en-US" altLang="zh-CN" sz="1300" dirty="0"/>
              <a:t>, </a:t>
            </a:r>
            <a:r>
              <a:rPr lang="en-US" altLang="zh-CN" sz="1300" dirty="0" err="1"/>
              <a:t>b_out</a:t>
            </a:r>
            <a:r>
              <a:rPr lang="en-US" altLang="zh-CN" sz="1300" dirty="0"/>
              <a:t> = sess.run([w, b]) </a:t>
            </a:r>
          </a:p>
          <a:p>
            <a:r>
              <a:rPr lang="en-US" altLang="zh-CN" sz="1300" dirty="0"/>
              <a:t>       print(</a:t>
            </a:r>
            <a:r>
              <a:rPr lang="en-US" altLang="zh-CN" sz="1300" dirty="0" err="1"/>
              <a:t>w_out</a:t>
            </a:r>
            <a:r>
              <a:rPr lang="en-US" altLang="zh-CN" sz="1300" dirty="0"/>
              <a:t>, </a:t>
            </a:r>
            <a:r>
              <a:rPr lang="en-US" altLang="zh-CN" sz="1300" dirty="0" err="1"/>
              <a:t>b_out</a:t>
            </a:r>
            <a:r>
              <a:rPr lang="en-US" altLang="zh-CN" sz="13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84839074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矩形 3">
            <a:extLst>
              <a:ext uri="{FF2B5EF4-FFF2-40B4-BE49-F238E27FC236}">
                <a16:creationId xmlns:a16="http://schemas.microsoft.com/office/drawing/2014/main" id="{60EBB227-A907-4DD4-AB6D-BE8B77E4A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76275"/>
          </a:xfrm>
          <a:prstGeom prst="rect">
            <a:avLst/>
          </a:prstGeom>
          <a:solidFill>
            <a:srgbClr val="4CBDF7"/>
          </a:solidFill>
          <a:ln w="25400" cap="flat" cmpd="sng">
            <a:solidFill>
              <a:srgbClr val="4CBDF7"/>
            </a:solidFill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1" name="等腰三角形 4">
            <a:extLst>
              <a:ext uri="{FF2B5EF4-FFF2-40B4-BE49-F238E27FC236}">
                <a16:creationId xmlns:a16="http://schemas.microsoft.com/office/drawing/2014/main" id="{CE8F2686-79A9-40BC-97E6-93D6032529F7}"/>
              </a:ext>
            </a:extLst>
          </p:cNvPr>
          <p:cNvSpPr>
            <a:spLocks noChangeArrowheads="1"/>
          </p:cNvSpPr>
          <p:nvPr/>
        </p:nvSpPr>
        <p:spPr bwMode="auto">
          <a:xfrm rot="10425936">
            <a:off x="392183" y="654168"/>
            <a:ext cx="431800" cy="373062"/>
          </a:xfrm>
          <a:prstGeom prst="triangle">
            <a:avLst>
              <a:gd name="adj" fmla="val 50000"/>
            </a:avLst>
          </a:prstGeom>
          <a:solidFill>
            <a:srgbClr val="4CBDF7"/>
          </a:solidFill>
          <a:ln w="25400" cap="flat" cmpd="sng">
            <a:solidFill>
              <a:srgbClr val="4CBDF7"/>
            </a:solidFill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7179" name="图片 19">
            <a:extLst>
              <a:ext uri="{FF2B5EF4-FFF2-40B4-BE49-F238E27FC236}">
                <a16:creationId xmlns:a16="http://schemas.microsoft.com/office/drawing/2014/main" id="{E30E7E44-B025-4389-AD05-759437A26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324" y="98833"/>
            <a:ext cx="488258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C9A8974E-42D3-4A3F-8D04-62E73D8B69BE}"/>
              </a:ext>
            </a:extLst>
          </p:cNvPr>
          <p:cNvSpPr txBox="1"/>
          <p:nvPr/>
        </p:nvSpPr>
        <p:spPr>
          <a:xfrm>
            <a:off x="195418" y="108605"/>
            <a:ext cx="12803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Part 1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C323AB0-3A9C-4D96-97DC-704D97BAC137}"/>
              </a:ext>
            </a:extLst>
          </p:cNvPr>
          <p:cNvSpPr txBox="1"/>
          <p:nvPr/>
        </p:nvSpPr>
        <p:spPr>
          <a:xfrm>
            <a:off x="1475742" y="144523"/>
            <a:ext cx="3816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Tensorflow</a:t>
            </a:r>
            <a:r>
              <a:rPr lang="zh-CN" altLang="en-US" sz="24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发展历程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1E06502-61A8-447B-BA0E-84FCFEAEDFB7}"/>
              </a:ext>
            </a:extLst>
          </p:cNvPr>
          <p:cNvSpPr txBox="1"/>
          <p:nvPr/>
        </p:nvSpPr>
        <p:spPr>
          <a:xfrm>
            <a:off x="373203" y="1049573"/>
            <a:ext cx="3334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Tensorflow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F2CC2A2-2637-4B52-A6EC-5E2C09AFD671}"/>
              </a:ext>
            </a:extLst>
          </p:cNvPr>
          <p:cNvSpPr txBox="1"/>
          <p:nvPr/>
        </p:nvSpPr>
        <p:spPr>
          <a:xfrm>
            <a:off x="373203" y="1779684"/>
            <a:ext cx="813667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   </a:t>
            </a:r>
            <a:r>
              <a:rPr lang="en-US" altLang="zh-CN" sz="1600" dirty="0"/>
              <a:t>TensorFlow</a:t>
            </a:r>
            <a:r>
              <a:rPr lang="zh-CN" altLang="en-US" sz="1600" dirty="0"/>
              <a:t>是</a:t>
            </a:r>
            <a:r>
              <a:rPr lang="en-US" altLang="zh-CN" sz="1600" dirty="0"/>
              <a:t>Google</a:t>
            </a:r>
            <a:r>
              <a:rPr lang="zh-CN" altLang="en-US" sz="1600" dirty="0"/>
              <a:t>开源的第二代用于数字计算</a:t>
            </a:r>
            <a:r>
              <a:rPr lang="en-US" altLang="zh-CN" sz="1600" dirty="0"/>
              <a:t>(numerical computation)</a:t>
            </a:r>
            <a:r>
              <a:rPr lang="zh-CN" altLang="en-US" sz="1600" dirty="0"/>
              <a:t>的软件库。它是基于数据流图的处理框架，图中的节点表示数学运算</a:t>
            </a:r>
            <a:r>
              <a:rPr lang="en-US" altLang="zh-CN" sz="1600" dirty="0"/>
              <a:t>(mathematical operations)</a:t>
            </a:r>
            <a:r>
              <a:rPr lang="zh-CN" altLang="en-US" sz="1600" dirty="0"/>
              <a:t>，边表示运算节点之间的数据交互。</a:t>
            </a:r>
            <a:r>
              <a:rPr lang="en-US" altLang="zh-CN" sz="1600" dirty="0"/>
              <a:t>TensorFlow</a:t>
            </a:r>
            <a:r>
              <a:rPr lang="zh-CN" altLang="en-US" sz="1600" dirty="0"/>
              <a:t>从字面意义上来讲有两层含义，一个是</a:t>
            </a:r>
            <a:r>
              <a:rPr lang="en-US" altLang="zh-CN" sz="1600" dirty="0"/>
              <a:t>Tensor</a:t>
            </a:r>
            <a:r>
              <a:rPr lang="zh-CN" altLang="en-US" sz="1600" dirty="0"/>
              <a:t>，它代表的是节点之间传递的数据，通常这个数据是一个多维度矩阵</a:t>
            </a:r>
            <a:r>
              <a:rPr lang="en-US" altLang="zh-CN" sz="1600" dirty="0"/>
              <a:t>(multidimensional data arrays)</a:t>
            </a:r>
            <a:r>
              <a:rPr lang="zh-CN" altLang="en-US" sz="1600" dirty="0"/>
              <a:t>或者一维向量</a:t>
            </a:r>
            <a:r>
              <a:rPr lang="en-US" altLang="zh-CN" sz="1600" dirty="0"/>
              <a:t>;</a:t>
            </a:r>
            <a:r>
              <a:rPr lang="zh-CN" altLang="en-US" sz="1600" dirty="0"/>
              <a:t>第二层意思</a:t>
            </a:r>
            <a:r>
              <a:rPr lang="en-US" altLang="zh-CN" sz="1600" dirty="0"/>
              <a:t>Flow,</a:t>
            </a:r>
            <a:r>
              <a:rPr lang="zh-CN" altLang="en-US" sz="1600" dirty="0"/>
              <a:t>指的是数据流，形象理解就是数据按照流的形式进入数据运算图的各个节点。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625A318-3153-44F8-8A4B-18FE2CA316E1}"/>
              </a:ext>
            </a:extLst>
          </p:cNvPr>
          <p:cNvSpPr txBox="1"/>
          <p:nvPr/>
        </p:nvSpPr>
        <p:spPr>
          <a:xfrm>
            <a:off x="373203" y="3587013"/>
            <a:ext cx="813667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   </a:t>
            </a:r>
            <a:r>
              <a:rPr lang="en-US" altLang="zh-CN" dirty="0"/>
              <a:t>T</a:t>
            </a:r>
            <a:r>
              <a:rPr lang="en-US" altLang="zh-CN" sz="1600" dirty="0"/>
              <a:t>ensorFlow</a:t>
            </a:r>
            <a:r>
              <a:rPr lang="zh-CN" altLang="en-US" sz="1600" dirty="0"/>
              <a:t>是一个非常灵活的框架，它能够运行在个人电脑或者服务器的单个或多个</a:t>
            </a:r>
            <a:r>
              <a:rPr lang="en-US" altLang="zh-CN" sz="1600" dirty="0"/>
              <a:t>CPU</a:t>
            </a:r>
            <a:r>
              <a:rPr lang="zh-CN" altLang="en-US" sz="1600" dirty="0"/>
              <a:t>和</a:t>
            </a:r>
            <a:r>
              <a:rPr lang="en-US" altLang="zh-CN" sz="1600" dirty="0"/>
              <a:t>GPU</a:t>
            </a:r>
            <a:r>
              <a:rPr lang="zh-CN" altLang="en-US" sz="1600" dirty="0"/>
              <a:t>上，甚至是移动设备上。</a:t>
            </a:r>
            <a:r>
              <a:rPr lang="en-US" altLang="zh-CN" sz="1600" dirty="0"/>
              <a:t>TensorFlow</a:t>
            </a:r>
            <a:r>
              <a:rPr lang="zh-CN" altLang="en-US" sz="1600" dirty="0"/>
              <a:t>最早是</a:t>
            </a:r>
            <a:r>
              <a:rPr lang="en-US" altLang="zh-CN" sz="1600" dirty="0"/>
              <a:t>Google</a:t>
            </a:r>
            <a:r>
              <a:rPr lang="zh-CN" altLang="en-US" sz="1600" dirty="0"/>
              <a:t>大脑团队为了研究机器学习和深度神经网络而开发的，但后来发现这个系统足够通用，能够支持更加广泛的应用。</a:t>
            </a:r>
          </a:p>
        </p:txBody>
      </p:sp>
    </p:spTree>
    <p:extLst>
      <p:ext uri="{BB962C8B-B14F-4D97-AF65-F5344CB8AC3E}">
        <p14:creationId xmlns:p14="http://schemas.microsoft.com/office/powerpoint/2010/main" val="2411421207"/>
      </p:ext>
    </p:extLst>
  </p:cSld>
  <p:clrMapOvr>
    <a:masterClrMapping/>
  </p:clrMapOvr>
  <p:transition spd="slow"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矩形 2">
            <a:extLst>
              <a:ext uri="{FF2B5EF4-FFF2-40B4-BE49-F238E27FC236}">
                <a16:creationId xmlns:a16="http://schemas.microsoft.com/office/drawing/2014/main" id="{88376DE8-603C-48BF-AF82-E136338261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675" y="1612900"/>
            <a:ext cx="6156325" cy="1008063"/>
          </a:xfrm>
          <a:prstGeom prst="rect">
            <a:avLst/>
          </a:prstGeom>
          <a:solidFill>
            <a:srgbClr val="4CBDF7"/>
          </a:solidFill>
          <a:ln w="25400" cap="flat" cmpd="sng">
            <a:solidFill>
              <a:srgbClr val="4CBDF7"/>
            </a:solidFill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64EDF8D2-4D57-4DEC-942E-FC7614F4466A}"/>
              </a:ext>
            </a:extLst>
          </p:cNvPr>
          <p:cNvGrpSpPr/>
          <p:nvPr/>
        </p:nvGrpSpPr>
        <p:grpSpPr>
          <a:xfrm>
            <a:off x="0" y="1612900"/>
            <a:ext cx="1619250" cy="1008063"/>
            <a:chOff x="0" y="1612900"/>
            <a:chExt cx="1619250" cy="1008063"/>
          </a:xfrm>
        </p:grpSpPr>
        <p:sp>
          <p:nvSpPr>
            <p:cNvPr id="4098" name="矩形 1">
              <a:extLst>
                <a:ext uri="{FF2B5EF4-FFF2-40B4-BE49-F238E27FC236}">
                  <a16:creationId xmlns:a16="http://schemas.microsoft.com/office/drawing/2014/main" id="{83C68237-D896-4DC1-A350-06CDE4B037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612900"/>
              <a:ext cx="1619250" cy="1008063"/>
            </a:xfrm>
            <a:prstGeom prst="rect">
              <a:avLst/>
            </a:prstGeom>
            <a:solidFill>
              <a:srgbClr val="4CBDF7"/>
            </a:solidFill>
            <a:ln w="25400" cap="flat" cmpd="sng">
              <a:solidFill>
                <a:srgbClr val="4CBDF7"/>
              </a:solidFill>
              <a:bevel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pic>
          <p:nvPicPr>
            <p:cNvPr id="4100" name="图片 8">
              <a:extLst>
                <a:ext uri="{FF2B5EF4-FFF2-40B4-BE49-F238E27FC236}">
                  <a16:creationId xmlns:a16="http://schemas.microsoft.com/office/drawing/2014/main" id="{BCE1DCC0-FE20-4472-89D7-06EB662E3D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475" y="1677988"/>
              <a:ext cx="876300" cy="876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2EBF538D-0503-4E4B-9BDC-EB64BCE4DA81}"/>
              </a:ext>
            </a:extLst>
          </p:cNvPr>
          <p:cNvSpPr txBox="1"/>
          <p:nvPr/>
        </p:nvSpPr>
        <p:spPr>
          <a:xfrm>
            <a:off x="3203886" y="1731417"/>
            <a:ext cx="19363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Part 7</a:t>
            </a:r>
            <a:endParaRPr lang="zh-CN" altLang="en-US" sz="4400" b="1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79ECB31-7623-4173-8F76-DC4D6085956C}"/>
              </a:ext>
            </a:extLst>
          </p:cNvPr>
          <p:cNvSpPr txBox="1"/>
          <p:nvPr/>
        </p:nvSpPr>
        <p:spPr>
          <a:xfrm>
            <a:off x="4751827" y="1823749"/>
            <a:ext cx="46083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Tensorflow</a:t>
            </a:r>
            <a:r>
              <a:rPr lang="zh-CN" altLang="en-US" sz="32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技巧总结</a:t>
            </a:r>
          </a:p>
        </p:txBody>
      </p:sp>
    </p:spTree>
    <p:extLst>
      <p:ext uri="{BB962C8B-B14F-4D97-AF65-F5344CB8AC3E}">
        <p14:creationId xmlns:p14="http://schemas.microsoft.com/office/powerpoint/2010/main" val="1929948514"/>
      </p:ext>
    </p:extLst>
  </p:cSld>
  <p:clrMapOvr>
    <a:masterClrMapping/>
  </p:clrMapOvr>
  <p:transition spd="slow">
    <p:pull dir="lu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矩形 3">
            <a:extLst>
              <a:ext uri="{FF2B5EF4-FFF2-40B4-BE49-F238E27FC236}">
                <a16:creationId xmlns:a16="http://schemas.microsoft.com/office/drawing/2014/main" id="{60EBB227-A907-4DD4-AB6D-BE8B77E4A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76275"/>
          </a:xfrm>
          <a:prstGeom prst="rect">
            <a:avLst/>
          </a:prstGeom>
          <a:solidFill>
            <a:srgbClr val="4CBDF7"/>
          </a:solidFill>
          <a:ln w="25400" cap="flat" cmpd="sng">
            <a:solidFill>
              <a:srgbClr val="4CBDF7"/>
            </a:solidFill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1" name="等腰三角形 4">
            <a:extLst>
              <a:ext uri="{FF2B5EF4-FFF2-40B4-BE49-F238E27FC236}">
                <a16:creationId xmlns:a16="http://schemas.microsoft.com/office/drawing/2014/main" id="{CE8F2686-79A9-40BC-97E6-93D6032529F7}"/>
              </a:ext>
            </a:extLst>
          </p:cNvPr>
          <p:cNvSpPr>
            <a:spLocks noChangeArrowheads="1"/>
          </p:cNvSpPr>
          <p:nvPr/>
        </p:nvSpPr>
        <p:spPr bwMode="auto">
          <a:xfrm rot="10425936">
            <a:off x="392183" y="654168"/>
            <a:ext cx="431800" cy="373062"/>
          </a:xfrm>
          <a:prstGeom prst="triangle">
            <a:avLst>
              <a:gd name="adj" fmla="val 50000"/>
            </a:avLst>
          </a:prstGeom>
          <a:solidFill>
            <a:srgbClr val="4CBDF7"/>
          </a:solidFill>
          <a:ln w="25400" cap="flat" cmpd="sng">
            <a:solidFill>
              <a:srgbClr val="4CBDF7"/>
            </a:solidFill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7179" name="图片 19">
            <a:extLst>
              <a:ext uri="{FF2B5EF4-FFF2-40B4-BE49-F238E27FC236}">
                <a16:creationId xmlns:a16="http://schemas.microsoft.com/office/drawing/2014/main" id="{E30E7E44-B025-4389-AD05-759437A26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324" y="98833"/>
            <a:ext cx="488258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C9A8974E-42D3-4A3F-8D04-62E73D8B69BE}"/>
              </a:ext>
            </a:extLst>
          </p:cNvPr>
          <p:cNvSpPr txBox="1"/>
          <p:nvPr/>
        </p:nvSpPr>
        <p:spPr>
          <a:xfrm>
            <a:off x="195418" y="108605"/>
            <a:ext cx="12803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Part 7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C323AB0-3A9C-4D96-97DC-704D97BAC137}"/>
              </a:ext>
            </a:extLst>
          </p:cNvPr>
          <p:cNvSpPr txBox="1"/>
          <p:nvPr/>
        </p:nvSpPr>
        <p:spPr>
          <a:xfrm>
            <a:off x="1475742" y="144523"/>
            <a:ext cx="4392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Tensorflow</a:t>
            </a:r>
            <a:r>
              <a:rPr lang="zh-CN" altLang="en-US" sz="24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部分技巧总结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1E06502-61A8-447B-BA0E-84FCFEAEDFB7}"/>
              </a:ext>
            </a:extLst>
          </p:cNvPr>
          <p:cNvSpPr txBox="1"/>
          <p:nvPr/>
        </p:nvSpPr>
        <p:spPr>
          <a:xfrm>
            <a:off x="373203" y="1049573"/>
            <a:ext cx="7943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Eager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模式搭建原型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0B74CDB-2BFC-4BCF-89C7-432BD71E10C0}"/>
              </a:ext>
            </a:extLst>
          </p:cNvPr>
          <p:cNvSpPr txBox="1"/>
          <p:nvPr/>
        </p:nvSpPr>
        <p:spPr>
          <a:xfrm>
            <a:off x="373203" y="1726986"/>
            <a:ext cx="7937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cmd</a:t>
            </a:r>
            <a:r>
              <a:rPr lang="zh-CN" altLang="en-US" sz="1600" dirty="0"/>
              <a:t>输入“</a:t>
            </a:r>
            <a:r>
              <a:rPr lang="en-US" altLang="zh-CN" dirty="0"/>
              <a:t>pip install tf-nightly-gpu</a:t>
            </a:r>
            <a:r>
              <a:rPr lang="zh-CN" altLang="en-US" sz="1600" dirty="0"/>
              <a:t>”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285EC3A-D052-4710-BF57-230F0543329F}"/>
              </a:ext>
            </a:extLst>
          </p:cNvPr>
          <p:cNvSpPr txBox="1"/>
          <p:nvPr/>
        </p:nvSpPr>
        <p:spPr>
          <a:xfrm>
            <a:off x="373203" y="2233196"/>
            <a:ext cx="79370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Python</a:t>
            </a:r>
            <a:r>
              <a:rPr lang="zh-CN" altLang="en-US" sz="1600" dirty="0"/>
              <a:t>输入如下：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10D3463-698A-432A-A722-51794F6DA3DB}"/>
              </a:ext>
            </a:extLst>
          </p:cNvPr>
          <p:cNvSpPr/>
          <p:nvPr/>
        </p:nvSpPr>
        <p:spPr bwMode="auto">
          <a:xfrm>
            <a:off x="467658" y="2709567"/>
            <a:ext cx="4032336" cy="94227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63500" dir="2700000" algn="tl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altLang="zh-CN" dirty="0">
                <a:cs typeface="Arial" panose="020B0604020202020204" pitchFamily="34" charset="0"/>
              </a:rPr>
              <a:t>import tensorflow as tf</a:t>
            </a:r>
          </a:p>
          <a:p>
            <a:r>
              <a:rPr lang="en-US" altLang="zh-CN" dirty="0">
                <a:cs typeface="Arial" panose="020B0604020202020204" pitchFamily="34" charset="0"/>
              </a:rPr>
              <a:t>import </a:t>
            </a:r>
            <a:r>
              <a:rPr lang="en-US" altLang="zh-CN" dirty="0" err="1">
                <a:cs typeface="Arial" panose="020B0604020202020204" pitchFamily="34" charset="0"/>
              </a:rPr>
              <a:t>tensorflow.contrib.eager</a:t>
            </a:r>
            <a:r>
              <a:rPr lang="en-US" altLang="zh-CN" dirty="0">
                <a:cs typeface="Arial" panose="020B0604020202020204" pitchFamily="34" charset="0"/>
              </a:rPr>
              <a:t> as </a:t>
            </a:r>
            <a:r>
              <a:rPr lang="en-US" altLang="zh-CN" dirty="0" err="1">
                <a:cs typeface="Arial" panose="020B0604020202020204" pitchFamily="34" charset="0"/>
              </a:rPr>
              <a:t>tfe</a:t>
            </a:r>
            <a:endParaRPr lang="en-US" altLang="zh-CN" dirty="0">
              <a:cs typeface="Arial" panose="020B0604020202020204" pitchFamily="34" charset="0"/>
            </a:endParaRPr>
          </a:p>
          <a:p>
            <a:r>
              <a:rPr lang="en-US" altLang="zh-CN" dirty="0" err="1">
                <a:cs typeface="Arial" panose="020B0604020202020204" pitchFamily="34" charset="0"/>
              </a:rPr>
              <a:t>tfe.enable_eager_execution</a:t>
            </a:r>
            <a:r>
              <a:rPr lang="en-US" altLang="zh-CN" dirty="0">
                <a:cs typeface="Arial" panose="020B0604020202020204" pitchFamily="34" charset="0"/>
              </a:rPr>
              <a:t>()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2A26F32-5EDF-44AD-A0FC-DBB051588AC4}"/>
              </a:ext>
            </a:extLst>
          </p:cNvPr>
          <p:cNvSpPr txBox="1"/>
          <p:nvPr/>
        </p:nvSpPr>
        <p:spPr>
          <a:xfrm>
            <a:off x="4976356" y="1934439"/>
            <a:ext cx="403233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如左</a:t>
            </a:r>
            <a:r>
              <a:rPr lang="zh-CN" altLang="zh-CN" dirty="0"/>
              <a:t>开启</a:t>
            </a:r>
            <a:r>
              <a:rPr lang="en-US" altLang="zh-CN" dirty="0"/>
              <a:t>Eager</a:t>
            </a:r>
            <a:r>
              <a:rPr lang="zh-CN" altLang="zh-CN" dirty="0"/>
              <a:t>模式，这时，</a:t>
            </a:r>
            <a:r>
              <a:rPr lang="en-US" altLang="zh-CN" dirty="0"/>
              <a:t>TensorFlow</a:t>
            </a:r>
            <a:r>
              <a:rPr lang="zh-CN" altLang="zh-CN" dirty="0"/>
              <a:t>会从原先的</a:t>
            </a:r>
            <a:r>
              <a:rPr lang="zh-CN" altLang="zh-CN" b="1" dirty="0"/>
              <a:t>声明式（</a:t>
            </a:r>
            <a:r>
              <a:rPr lang="en-US" altLang="zh-CN" b="1" dirty="0"/>
              <a:t>declarative</a:t>
            </a:r>
            <a:r>
              <a:rPr lang="zh-CN" altLang="zh-CN" b="1" dirty="0"/>
              <a:t>）</a:t>
            </a:r>
            <a:r>
              <a:rPr lang="zh-CN" altLang="zh-CN" dirty="0"/>
              <a:t>编程形式变成</a:t>
            </a:r>
            <a:r>
              <a:rPr lang="zh-CN" altLang="zh-CN" b="1" dirty="0"/>
              <a:t>命令式（</a:t>
            </a:r>
            <a:r>
              <a:rPr lang="en-US" altLang="zh-CN" b="1" dirty="0"/>
              <a:t>imperative</a:t>
            </a:r>
            <a:r>
              <a:rPr lang="zh-CN" altLang="zh-CN" b="1" dirty="0"/>
              <a:t>）</a:t>
            </a:r>
            <a:r>
              <a:rPr lang="zh-CN" altLang="zh-CN" dirty="0"/>
              <a:t>编程形式。当写下语句</a:t>
            </a:r>
            <a:r>
              <a:rPr lang="en-US" altLang="zh-CN" dirty="0"/>
              <a:t>"c = </a:t>
            </a:r>
            <a:r>
              <a:rPr lang="en-US" altLang="zh-CN" dirty="0" err="1"/>
              <a:t>tf.matmul</a:t>
            </a:r>
            <a:r>
              <a:rPr lang="en-US" altLang="zh-CN" dirty="0"/>
              <a:t>(a, b)"</a:t>
            </a:r>
            <a:r>
              <a:rPr lang="zh-CN" altLang="zh-CN" dirty="0"/>
              <a:t>后（以及其他任何</a:t>
            </a:r>
            <a:r>
              <a:rPr lang="en-US" altLang="zh-CN" dirty="0"/>
              <a:t>tf</a:t>
            </a:r>
            <a:r>
              <a:rPr lang="zh-CN" altLang="zh-CN" dirty="0"/>
              <a:t>开头的函数），就会直接执行相应的操作并得到值，而不再像之前那样，生成一个</a:t>
            </a:r>
            <a:r>
              <a:rPr lang="en-US" altLang="zh-CN" dirty="0"/>
              <a:t>Tensor</a:t>
            </a:r>
            <a:r>
              <a:rPr lang="zh-CN" altLang="zh-CN" dirty="0"/>
              <a:t>，通过</a:t>
            </a:r>
            <a:r>
              <a:rPr lang="en-US" altLang="zh-CN" dirty="0"/>
              <a:t>sess.run()</a:t>
            </a:r>
            <a:r>
              <a:rPr lang="zh-CN" altLang="zh-CN" dirty="0"/>
              <a:t>才能拿到值。</a:t>
            </a:r>
            <a:r>
              <a:rPr lang="zh-CN" altLang="zh-CN" b="1" dirty="0"/>
              <a:t>注意：这种</a:t>
            </a:r>
            <a:r>
              <a:rPr lang="en-US" altLang="zh-CN" b="1" dirty="0"/>
              <a:t>Eager</a:t>
            </a:r>
            <a:r>
              <a:rPr lang="zh-CN" altLang="zh-CN" b="1" dirty="0"/>
              <a:t>模式一旦被开启就不能被关闭。</a:t>
            </a:r>
            <a:r>
              <a:rPr lang="zh-CN" altLang="en-US" sz="1600" dirty="0"/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4163118961"/>
      </p:ext>
    </p:extLst>
  </p:cSld>
  <p:clrMapOvr>
    <a:masterClrMapping/>
  </p:clrMapOvr>
  <p:transition spd="slow"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矩形 3">
            <a:extLst>
              <a:ext uri="{FF2B5EF4-FFF2-40B4-BE49-F238E27FC236}">
                <a16:creationId xmlns:a16="http://schemas.microsoft.com/office/drawing/2014/main" id="{60EBB227-A907-4DD4-AB6D-BE8B77E4A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76275"/>
          </a:xfrm>
          <a:prstGeom prst="rect">
            <a:avLst/>
          </a:prstGeom>
          <a:solidFill>
            <a:srgbClr val="4CBDF7"/>
          </a:solidFill>
          <a:ln w="25400" cap="flat" cmpd="sng">
            <a:solidFill>
              <a:srgbClr val="4CBDF7"/>
            </a:solidFill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1" name="等腰三角形 4">
            <a:extLst>
              <a:ext uri="{FF2B5EF4-FFF2-40B4-BE49-F238E27FC236}">
                <a16:creationId xmlns:a16="http://schemas.microsoft.com/office/drawing/2014/main" id="{CE8F2686-79A9-40BC-97E6-93D6032529F7}"/>
              </a:ext>
            </a:extLst>
          </p:cNvPr>
          <p:cNvSpPr>
            <a:spLocks noChangeArrowheads="1"/>
          </p:cNvSpPr>
          <p:nvPr/>
        </p:nvSpPr>
        <p:spPr bwMode="auto">
          <a:xfrm rot="10425936">
            <a:off x="392183" y="654168"/>
            <a:ext cx="431800" cy="373062"/>
          </a:xfrm>
          <a:prstGeom prst="triangle">
            <a:avLst>
              <a:gd name="adj" fmla="val 50000"/>
            </a:avLst>
          </a:prstGeom>
          <a:solidFill>
            <a:srgbClr val="4CBDF7"/>
          </a:solidFill>
          <a:ln w="25400" cap="flat" cmpd="sng">
            <a:solidFill>
              <a:srgbClr val="4CBDF7"/>
            </a:solidFill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7179" name="图片 19">
            <a:extLst>
              <a:ext uri="{FF2B5EF4-FFF2-40B4-BE49-F238E27FC236}">
                <a16:creationId xmlns:a16="http://schemas.microsoft.com/office/drawing/2014/main" id="{E30E7E44-B025-4389-AD05-759437A26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324" y="98833"/>
            <a:ext cx="488258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C9A8974E-42D3-4A3F-8D04-62E73D8B69BE}"/>
              </a:ext>
            </a:extLst>
          </p:cNvPr>
          <p:cNvSpPr txBox="1"/>
          <p:nvPr/>
        </p:nvSpPr>
        <p:spPr>
          <a:xfrm>
            <a:off x="195418" y="108605"/>
            <a:ext cx="12803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Part 7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C323AB0-3A9C-4D96-97DC-704D97BAC137}"/>
              </a:ext>
            </a:extLst>
          </p:cNvPr>
          <p:cNvSpPr txBox="1"/>
          <p:nvPr/>
        </p:nvSpPr>
        <p:spPr>
          <a:xfrm>
            <a:off x="1475742" y="144523"/>
            <a:ext cx="4392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Tensorflow</a:t>
            </a:r>
            <a:r>
              <a:rPr lang="zh-CN" altLang="en-US" sz="24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部分技巧总结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1E06502-61A8-447B-BA0E-84FCFEAEDFB7}"/>
              </a:ext>
            </a:extLst>
          </p:cNvPr>
          <p:cNvSpPr txBox="1"/>
          <p:nvPr/>
        </p:nvSpPr>
        <p:spPr>
          <a:xfrm>
            <a:off x="373203" y="1049573"/>
            <a:ext cx="7943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Eager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模式搭建原型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0B74CDB-2BFC-4BCF-89C7-432BD71E10C0}"/>
              </a:ext>
            </a:extLst>
          </p:cNvPr>
          <p:cNvSpPr txBox="1"/>
          <p:nvPr/>
        </p:nvSpPr>
        <p:spPr>
          <a:xfrm>
            <a:off x="373203" y="1946091"/>
            <a:ext cx="74390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Eager</a:t>
            </a:r>
            <a:r>
              <a:rPr lang="zh-CN" altLang="zh-CN" b="1" dirty="0"/>
              <a:t>的使用使得“</a:t>
            </a:r>
            <a:r>
              <a:rPr lang="en-US" altLang="zh-CN" b="1" dirty="0"/>
              <a:t>python</a:t>
            </a:r>
            <a:r>
              <a:rPr lang="zh-CN" altLang="zh-CN" b="1" dirty="0"/>
              <a:t>化”的代码可以被</a:t>
            </a:r>
            <a:r>
              <a:rPr lang="en-US" altLang="zh-CN" b="1" dirty="0"/>
              <a:t>tensorflow</a:t>
            </a:r>
            <a:r>
              <a:rPr lang="zh-CN" altLang="zh-CN" b="1" dirty="0"/>
              <a:t>支持</a:t>
            </a:r>
            <a:r>
              <a:rPr lang="zh-CN" altLang="en-US" b="1" dirty="0"/>
              <a:t>：</a:t>
            </a:r>
            <a:r>
              <a:rPr lang="zh-CN" altLang="zh-CN" dirty="0"/>
              <a:t>如果不使用</a:t>
            </a:r>
            <a:r>
              <a:rPr lang="en-US" altLang="zh-CN" dirty="0"/>
              <a:t>eager</a:t>
            </a:r>
            <a:r>
              <a:rPr lang="zh-CN" altLang="zh-CN" dirty="0"/>
              <a:t>，在程序中写了贴合原生</a:t>
            </a:r>
            <a:r>
              <a:rPr lang="en-US" altLang="zh-CN" dirty="0"/>
              <a:t>python</a:t>
            </a:r>
            <a:r>
              <a:rPr lang="zh-CN" altLang="zh-CN" dirty="0"/>
              <a:t>但</a:t>
            </a:r>
            <a:r>
              <a:rPr lang="en-US" altLang="zh-CN" dirty="0"/>
              <a:t>tensorflow</a:t>
            </a:r>
            <a:r>
              <a:rPr lang="zh-CN" altLang="zh-CN" dirty="0"/>
              <a:t>不支持的代码形式时，会报错如：“</a:t>
            </a:r>
            <a:r>
              <a:rPr lang="en-US" altLang="zh-CN" dirty="0" err="1"/>
              <a:t>TypeError</a:t>
            </a:r>
            <a:r>
              <a:rPr lang="en-US" altLang="zh-CN" dirty="0"/>
              <a:t>: Using a `</a:t>
            </a:r>
            <a:r>
              <a:rPr lang="en-US" altLang="zh-CN" dirty="0" err="1"/>
              <a:t>tf.Tensor</a:t>
            </a:r>
            <a:r>
              <a:rPr lang="en-US" altLang="zh-CN" dirty="0"/>
              <a:t>` as a Python `xxx` is not allowed</a:t>
            </a:r>
            <a:r>
              <a:rPr lang="zh-CN" altLang="zh-CN" dirty="0"/>
              <a:t>”，为解决这一问题，需用</a:t>
            </a:r>
            <a:r>
              <a:rPr lang="en-US" altLang="zh-CN" dirty="0"/>
              <a:t>tf</a:t>
            </a:r>
            <a:r>
              <a:rPr lang="zh-CN" altLang="zh-CN" dirty="0"/>
              <a:t>定义的</a:t>
            </a:r>
            <a:r>
              <a:rPr lang="en-US" altLang="zh-CN" dirty="0"/>
              <a:t>ops</a:t>
            </a:r>
            <a:r>
              <a:rPr lang="zh-CN" altLang="zh-CN" dirty="0"/>
              <a:t>来操作</a:t>
            </a:r>
          </a:p>
        </p:txBody>
      </p:sp>
    </p:spTree>
    <p:extLst>
      <p:ext uri="{BB962C8B-B14F-4D97-AF65-F5344CB8AC3E}">
        <p14:creationId xmlns:p14="http://schemas.microsoft.com/office/powerpoint/2010/main" val="4152612199"/>
      </p:ext>
    </p:extLst>
  </p:cSld>
  <p:clrMapOvr>
    <a:masterClrMapping/>
  </p:clrMapOvr>
  <p:transition spd="slow"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矩形 3">
            <a:extLst>
              <a:ext uri="{FF2B5EF4-FFF2-40B4-BE49-F238E27FC236}">
                <a16:creationId xmlns:a16="http://schemas.microsoft.com/office/drawing/2014/main" id="{60EBB227-A907-4DD4-AB6D-BE8B77E4A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76275"/>
          </a:xfrm>
          <a:prstGeom prst="rect">
            <a:avLst/>
          </a:prstGeom>
          <a:solidFill>
            <a:srgbClr val="4CBDF7"/>
          </a:solidFill>
          <a:ln w="25400" cap="flat" cmpd="sng">
            <a:solidFill>
              <a:srgbClr val="4CBDF7"/>
            </a:solidFill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1" name="等腰三角形 4">
            <a:extLst>
              <a:ext uri="{FF2B5EF4-FFF2-40B4-BE49-F238E27FC236}">
                <a16:creationId xmlns:a16="http://schemas.microsoft.com/office/drawing/2014/main" id="{CE8F2686-79A9-40BC-97E6-93D6032529F7}"/>
              </a:ext>
            </a:extLst>
          </p:cNvPr>
          <p:cNvSpPr>
            <a:spLocks noChangeArrowheads="1"/>
          </p:cNvSpPr>
          <p:nvPr/>
        </p:nvSpPr>
        <p:spPr bwMode="auto">
          <a:xfrm rot="10425936">
            <a:off x="392183" y="654168"/>
            <a:ext cx="431800" cy="373062"/>
          </a:xfrm>
          <a:prstGeom prst="triangle">
            <a:avLst>
              <a:gd name="adj" fmla="val 50000"/>
            </a:avLst>
          </a:prstGeom>
          <a:solidFill>
            <a:srgbClr val="4CBDF7"/>
          </a:solidFill>
          <a:ln w="25400" cap="flat" cmpd="sng">
            <a:solidFill>
              <a:srgbClr val="4CBDF7"/>
            </a:solidFill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7179" name="图片 19">
            <a:extLst>
              <a:ext uri="{FF2B5EF4-FFF2-40B4-BE49-F238E27FC236}">
                <a16:creationId xmlns:a16="http://schemas.microsoft.com/office/drawing/2014/main" id="{E30E7E44-B025-4389-AD05-759437A26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324" y="98833"/>
            <a:ext cx="488258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C9A8974E-42D3-4A3F-8D04-62E73D8B69BE}"/>
              </a:ext>
            </a:extLst>
          </p:cNvPr>
          <p:cNvSpPr txBox="1"/>
          <p:nvPr/>
        </p:nvSpPr>
        <p:spPr>
          <a:xfrm>
            <a:off x="195418" y="108605"/>
            <a:ext cx="12803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Part 7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C323AB0-3A9C-4D96-97DC-704D97BAC137}"/>
              </a:ext>
            </a:extLst>
          </p:cNvPr>
          <p:cNvSpPr txBox="1"/>
          <p:nvPr/>
        </p:nvSpPr>
        <p:spPr>
          <a:xfrm>
            <a:off x="1475742" y="144523"/>
            <a:ext cx="4392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Tensorflow</a:t>
            </a:r>
            <a:r>
              <a:rPr lang="zh-CN" altLang="en-US" sz="24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部分技巧总结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1E06502-61A8-447B-BA0E-84FCFEAEDFB7}"/>
              </a:ext>
            </a:extLst>
          </p:cNvPr>
          <p:cNvSpPr txBox="1"/>
          <p:nvPr/>
        </p:nvSpPr>
        <p:spPr>
          <a:xfrm>
            <a:off x="373203" y="1049573"/>
            <a:ext cx="7943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Eager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模式搭建原型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27222D1-72C4-4F0A-8A61-2E0F7BDDC605}"/>
              </a:ext>
            </a:extLst>
          </p:cNvPr>
          <p:cNvSpPr/>
          <p:nvPr/>
        </p:nvSpPr>
        <p:spPr bwMode="auto">
          <a:xfrm>
            <a:off x="373203" y="1779684"/>
            <a:ext cx="4198797" cy="273199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63500" dir="2700000" algn="tl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300" dirty="0"/>
              <a:t>with tf.Session() as sess:</a:t>
            </a:r>
          </a:p>
          <a:p>
            <a:r>
              <a:rPr lang="en-US" altLang="zh-CN" sz="1300" dirty="0"/>
              <a:t>labels = tf.constant(1, dtype=tf.int32)</a:t>
            </a:r>
          </a:p>
          <a:p>
            <a:r>
              <a:rPr lang="en-US" altLang="zh-CN" sz="1300" dirty="0"/>
              <a:t>predictions = tf.constant(2, dtype=tf.int32)</a:t>
            </a:r>
          </a:p>
          <a:p>
            <a:r>
              <a:rPr lang="en-US" altLang="zh-CN" sz="1300" dirty="0"/>
              <a:t>delta = tf.constant(3, dtype=tf.int32)</a:t>
            </a:r>
          </a:p>
          <a:p>
            <a:r>
              <a:rPr lang="en-US" altLang="zh-CN" sz="1300" dirty="0"/>
              <a:t>def loss(labels, predictions, delta):</a:t>
            </a:r>
          </a:p>
          <a:p>
            <a:r>
              <a:rPr lang="en-US" altLang="zh-CN" sz="1300" dirty="0"/>
              <a:t>    residual = </a:t>
            </a:r>
            <a:r>
              <a:rPr lang="en-US" altLang="zh-CN" sz="1300" dirty="0" err="1"/>
              <a:t>tf.abs</a:t>
            </a:r>
            <a:r>
              <a:rPr lang="en-US" altLang="zh-CN" sz="1300" dirty="0"/>
              <a:t>(labels - predictions)</a:t>
            </a:r>
          </a:p>
          <a:p>
            <a:r>
              <a:rPr lang="en-US" altLang="zh-CN" sz="1300" dirty="0"/>
              <a:t>    if residual &lt; delta: # </a:t>
            </a:r>
            <a:r>
              <a:rPr lang="zh-CN" altLang="en-US" sz="1300" dirty="0"/>
              <a:t>这里会报错</a:t>
            </a:r>
          </a:p>
          <a:p>
            <a:r>
              <a:rPr lang="zh-CN" altLang="en-US" sz="1300" dirty="0"/>
              <a:t>        </a:t>
            </a:r>
            <a:r>
              <a:rPr lang="en-US" altLang="zh-CN" sz="1300" dirty="0"/>
              <a:t>return 2 * </a:t>
            </a:r>
            <a:r>
              <a:rPr lang="en-US" altLang="zh-CN" sz="1300" dirty="0" err="1"/>
              <a:t>tf.square</a:t>
            </a:r>
            <a:r>
              <a:rPr lang="en-US" altLang="zh-CN" sz="1300" dirty="0"/>
              <a:t>(residual)</a:t>
            </a:r>
          </a:p>
          <a:p>
            <a:r>
              <a:rPr lang="en-US" altLang="zh-CN" sz="1300" dirty="0"/>
              <a:t>    else:</a:t>
            </a:r>
          </a:p>
          <a:p>
            <a:r>
              <a:rPr lang="en-US" altLang="zh-CN" sz="1300" dirty="0"/>
              <a:t>        return delta * residual - 2 * </a:t>
            </a:r>
            <a:r>
              <a:rPr lang="en-US" altLang="zh-CN" sz="1300" dirty="0" err="1"/>
              <a:t>tf.square</a:t>
            </a:r>
            <a:r>
              <a:rPr lang="en-US" altLang="zh-CN" sz="1300" dirty="0"/>
              <a:t>(delta)</a:t>
            </a:r>
          </a:p>
          <a:p>
            <a:r>
              <a:rPr lang="en-US" altLang="zh-CN" sz="1300" dirty="0"/>
              <a:t>with tf.Session() as sess: </a:t>
            </a:r>
          </a:p>
          <a:p>
            <a:r>
              <a:rPr lang="en-US" altLang="zh-CN" sz="1300" dirty="0"/>
              <a:t>    result = sess.run(loss(labels, predictions, delta))</a:t>
            </a:r>
          </a:p>
          <a:p>
            <a:r>
              <a:rPr lang="en-US" altLang="zh-CN" sz="1300" dirty="0"/>
              <a:t>    print(result)</a:t>
            </a:r>
          </a:p>
        </p:txBody>
      </p:sp>
    </p:spTree>
    <p:extLst>
      <p:ext uri="{BB962C8B-B14F-4D97-AF65-F5344CB8AC3E}">
        <p14:creationId xmlns:p14="http://schemas.microsoft.com/office/powerpoint/2010/main" val="1316721452"/>
      </p:ext>
    </p:extLst>
  </p:cSld>
  <p:clrMapOvr>
    <a:masterClrMapping/>
  </p:clrMapOvr>
  <p:transition spd="slow"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矩形 3">
            <a:extLst>
              <a:ext uri="{FF2B5EF4-FFF2-40B4-BE49-F238E27FC236}">
                <a16:creationId xmlns:a16="http://schemas.microsoft.com/office/drawing/2014/main" id="{60EBB227-A907-4DD4-AB6D-BE8B77E4A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76275"/>
          </a:xfrm>
          <a:prstGeom prst="rect">
            <a:avLst/>
          </a:prstGeom>
          <a:solidFill>
            <a:srgbClr val="4CBDF7"/>
          </a:solidFill>
          <a:ln w="25400" cap="flat" cmpd="sng">
            <a:solidFill>
              <a:srgbClr val="4CBDF7"/>
            </a:solidFill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1" name="等腰三角形 4">
            <a:extLst>
              <a:ext uri="{FF2B5EF4-FFF2-40B4-BE49-F238E27FC236}">
                <a16:creationId xmlns:a16="http://schemas.microsoft.com/office/drawing/2014/main" id="{CE8F2686-79A9-40BC-97E6-93D6032529F7}"/>
              </a:ext>
            </a:extLst>
          </p:cNvPr>
          <p:cNvSpPr>
            <a:spLocks noChangeArrowheads="1"/>
          </p:cNvSpPr>
          <p:nvPr/>
        </p:nvSpPr>
        <p:spPr bwMode="auto">
          <a:xfrm rot="10425936">
            <a:off x="392183" y="654168"/>
            <a:ext cx="431800" cy="373062"/>
          </a:xfrm>
          <a:prstGeom prst="triangle">
            <a:avLst>
              <a:gd name="adj" fmla="val 50000"/>
            </a:avLst>
          </a:prstGeom>
          <a:solidFill>
            <a:srgbClr val="4CBDF7"/>
          </a:solidFill>
          <a:ln w="25400" cap="flat" cmpd="sng">
            <a:solidFill>
              <a:srgbClr val="4CBDF7"/>
            </a:solidFill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7179" name="图片 19">
            <a:extLst>
              <a:ext uri="{FF2B5EF4-FFF2-40B4-BE49-F238E27FC236}">
                <a16:creationId xmlns:a16="http://schemas.microsoft.com/office/drawing/2014/main" id="{E30E7E44-B025-4389-AD05-759437A26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324" y="98833"/>
            <a:ext cx="488258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C9A8974E-42D3-4A3F-8D04-62E73D8B69BE}"/>
              </a:ext>
            </a:extLst>
          </p:cNvPr>
          <p:cNvSpPr txBox="1"/>
          <p:nvPr/>
        </p:nvSpPr>
        <p:spPr>
          <a:xfrm>
            <a:off x="195418" y="108605"/>
            <a:ext cx="12803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Part 7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C323AB0-3A9C-4D96-97DC-704D97BAC137}"/>
              </a:ext>
            </a:extLst>
          </p:cNvPr>
          <p:cNvSpPr txBox="1"/>
          <p:nvPr/>
        </p:nvSpPr>
        <p:spPr>
          <a:xfrm>
            <a:off x="1475742" y="144523"/>
            <a:ext cx="4392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Tensorflow</a:t>
            </a:r>
            <a:r>
              <a:rPr lang="zh-CN" altLang="en-US" sz="24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部分技巧总结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1E06502-61A8-447B-BA0E-84FCFEAEDFB7}"/>
              </a:ext>
            </a:extLst>
          </p:cNvPr>
          <p:cNvSpPr txBox="1"/>
          <p:nvPr/>
        </p:nvSpPr>
        <p:spPr>
          <a:xfrm>
            <a:off x="373203" y="1049573"/>
            <a:ext cx="7943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Eager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模式搭建原型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27222D1-72C4-4F0A-8A61-2E0F7BDDC605}"/>
              </a:ext>
            </a:extLst>
          </p:cNvPr>
          <p:cNvSpPr/>
          <p:nvPr/>
        </p:nvSpPr>
        <p:spPr bwMode="auto">
          <a:xfrm>
            <a:off x="608083" y="2355732"/>
            <a:ext cx="3622749" cy="201616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63500" dir="2700000" algn="tl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300" dirty="0"/>
              <a:t>解法</a:t>
            </a:r>
            <a:r>
              <a:rPr lang="en-US" altLang="zh-CN" sz="1300" dirty="0"/>
              <a:t>1</a:t>
            </a:r>
            <a:r>
              <a:rPr lang="zh-CN" altLang="en-US" sz="1300" dirty="0"/>
              <a:t>：</a:t>
            </a:r>
            <a:endParaRPr lang="en-US" altLang="zh-CN" sz="1300" dirty="0"/>
          </a:p>
          <a:p>
            <a:r>
              <a:rPr lang="en-US" altLang="zh-CN" sz="1300" dirty="0"/>
              <a:t>“if residual &lt; delta:”</a:t>
            </a:r>
            <a:r>
              <a:rPr lang="zh-CN" altLang="en-US" sz="1300" dirty="0"/>
              <a:t>改为“</a:t>
            </a:r>
            <a:r>
              <a:rPr lang="en-US" altLang="zh-CN" sz="1300" dirty="0"/>
              <a:t>if (residual &lt; delta) is not None:”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24E7A94-CF23-4980-AB6A-733C6188A083}"/>
              </a:ext>
            </a:extLst>
          </p:cNvPr>
          <p:cNvSpPr/>
          <p:nvPr/>
        </p:nvSpPr>
        <p:spPr bwMode="auto">
          <a:xfrm>
            <a:off x="4913170" y="2351005"/>
            <a:ext cx="3886571" cy="201616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63500" dir="2700000" algn="tl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300" dirty="0"/>
              <a:t>解法</a:t>
            </a:r>
            <a:r>
              <a:rPr lang="en-US" altLang="zh-CN" sz="1300" dirty="0"/>
              <a:t>2</a:t>
            </a:r>
            <a:r>
              <a:rPr lang="zh-CN" altLang="en-US" sz="1300" dirty="0"/>
              <a:t>：</a:t>
            </a:r>
            <a:endParaRPr lang="en-US" altLang="zh-CN" sz="1300" dirty="0"/>
          </a:p>
          <a:p>
            <a:r>
              <a:rPr lang="zh-CN" altLang="en-US" sz="1300" dirty="0"/>
              <a:t>更换</a:t>
            </a:r>
            <a:r>
              <a:rPr lang="en-US" altLang="zh-CN" sz="1300" dirty="0"/>
              <a:t>loss</a:t>
            </a:r>
            <a:r>
              <a:rPr lang="zh-CN" altLang="en-US" sz="1300" dirty="0"/>
              <a:t>函数写法</a:t>
            </a:r>
            <a:endParaRPr lang="en-US" altLang="zh-CN" sz="1300" dirty="0"/>
          </a:p>
          <a:p>
            <a:r>
              <a:rPr lang="en-US" altLang="zh-CN" sz="1300" dirty="0"/>
              <a:t>def loss(labels, predictions, delta):</a:t>
            </a:r>
          </a:p>
          <a:p>
            <a:r>
              <a:rPr lang="en-US" altLang="zh-CN" sz="1300" dirty="0"/>
              <a:t>    residual = </a:t>
            </a:r>
            <a:r>
              <a:rPr lang="en-US" altLang="zh-CN" sz="1300" dirty="0" err="1"/>
              <a:t>tf.abs</a:t>
            </a:r>
            <a:r>
              <a:rPr lang="en-US" altLang="zh-CN" sz="1300" dirty="0"/>
              <a:t>(labels - predictions)</a:t>
            </a:r>
          </a:p>
          <a:p>
            <a:r>
              <a:rPr lang="en-US" altLang="zh-CN" sz="1300" dirty="0"/>
              <a:t>    def f1():</a:t>
            </a:r>
          </a:p>
          <a:p>
            <a:r>
              <a:rPr lang="en-US" altLang="zh-CN" sz="1300" dirty="0"/>
              <a:t>        return 2 * </a:t>
            </a:r>
            <a:r>
              <a:rPr lang="en-US" altLang="zh-CN" sz="1300" dirty="0" err="1"/>
              <a:t>tf.square</a:t>
            </a:r>
            <a:r>
              <a:rPr lang="en-US" altLang="zh-CN" sz="1300" dirty="0"/>
              <a:t>(residual)</a:t>
            </a:r>
          </a:p>
          <a:p>
            <a:r>
              <a:rPr lang="en-US" altLang="zh-CN" sz="1300" dirty="0"/>
              <a:t>    def f2():</a:t>
            </a:r>
          </a:p>
          <a:p>
            <a:r>
              <a:rPr lang="en-US" altLang="zh-CN" sz="1300" dirty="0"/>
              <a:t>        return delta * residual - 2 * </a:t>
            </a:r>
            <a:r>
              <a:rPr lang="en-US" altLang="zh-CN" sz="1300" dirty="0" err="1"/>
              <a:t>tf.square</a:t>
            </a:r>
            <a:r>
              <a:rPr lang="en-US" altLang="zh-CN" sz="1300" dirty="0"/>
              <a:t>(delta)</a:t>
            </a:r>
          </a:p>
          <a:p>
            <a:r>
              <a:rPr lang="en-US" altLang="zh-CN" sz="1300" dirty="0"/>
              <a:t>    return </a:t>
            </a:r>
            <a:r>
              <a:rPr lang="en-US" altLang="zh-CN" sz="1300" dirty="0" err="1"/>
              <a:t>tf.cond</a:t>
            </a:r>
            <a:r>
              <a:rPr lang="en-US" altLang="zh-CN" sz="1300" dirty="0"/>
              <a:t>(residual &lt; delta, f1, f2)</a:t>
            </a:r>
          </a:p>
          <a:p>
            <a:endParaRPr lang="en-US" altLang="zh-CN" sz="1300" dirty="0"/>
          </a:p>
        </p:txBody>
      </p:sp>
    </p:spTree>
    <p:extLst>
      <p:ext uri="{BB962C8B-B14F-4D97-AF65-F5344CB8AC3E}">
        <p14:creationId xmlns:p14="http://schemas.microsoft.com/office/powerpoint/2010/main" val="1876443312"/>
      </p:ext>
    </p:extLst>
  </p:cSld>
  <p:clrMapOvr>
    <a:masterClrMapping/>
  </p:clrMapOvr>
  <p:transition spd="slow"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矩形 3">
            <a:extLst>
              <a:ext uri="{FF2B5EF4-FFF2-40B4-BE49-F238E27FC236}">
                <a16:creationId xmlns:a16="http://schemas.microsoft.com/office/drawing/2014/main" id="{60EBB227-A907-4DD4-AB6D-BE8B77E4A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76275"/>
          </a:xfrm>
          <a:prstGeom prst="rect">
            <a:avLst/>
          </a:prstGeom>
          <a:solidFill>
            <a:srgbClr val="4CBDF7"/>
          </a:solidFill>
          <a:ln w="25400" cap="flat" cmpd="sng">
            <a:solidFill>
              <a:srgbClr val="4CBDF7"/>
            </a:solidFill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1" name="等腰三角形 4">
            <a:extLst>
              <a:ext uri="{FF2B5EF4-FFF2-40B4-BE49-F238E27FC236}">
                <a16:creationId xmlns:a16="http://schemas.microsoft.com/office/drawing/2014/main" id="{CE8F2686-79A9-40BC-97E6-93D6032529F7}"/>
              </a:ext>
            </a:extLst>
          </p:cNvPr>
          <p:cNvSpPr>
            <a:spLocks noChangeArrowheads="1"/>
          </p:cNvSpPr>
          <p:nvPr/>
        </p:nvSpPr>
        <p:spPr bwMode="auto">
          <a:xfrm rot="10425936">
            <a:off x="392183" y="654168"/>
            <a:ext cx="431800" cy="373062"/>
          </a:xfrm>
          <a:prstGeom prst="triangle">
            <a:avLst>
              <a:gd name="adj" fmla="val 50000"/>
            </a:avLst>
          </a:prstGeom>
          <a:solidFill>
            <a:srgbClr val="4CBDF7"/>
          </a:solidFill>
          <a:ln w="25400" cap="flat" cmpd="sng">
            <a:solidFill>
              <a:srgbClr val="4CBDF7"/>
            </a:solidFill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7179" name="图片 19">
            <a:extLst>
              <a:ext uri="{FF2B5EF4-FFF2-40B4-BE49-F238E27FC236}">
                <a16:creationId xmlns:a16="http://schemas.microsoft.com/office/drawing/2014/main" id="{E30E7E44-B025-4389-AD05-759437A26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324" y="98833"/>
            <a:ext cx="488258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C9A8974E-42D3-4A3F-8D04-62E73D8B69BE}"/>
              </a:ext>
            </a:extLst>
          </p:cNvPr>
          <p:cNvSpPr txBox="1"/>
          <p:nvPr/>
        </p:nvSpPr>
        <p:spPr>
          <a:xfrm>
            <a:off x="195418" y="108605"/>
            <a:ext cx="12803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Part 7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C323AB0-3A9C-4D96-97DC-704D97BAC137}"/>
              </a:ext>
            </a:extLst>
          </p:cNvPr>
          <p:cNvSpPr txBox="1"/>
          <p:nvPr/>
        </p:nvSpPr>
        <p:spPr>
          <a:xfrm>
            <a:off x="1475742" y="144523"/>
            <a:ext cx="4392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Tensorflow</a:t>
            </a:r>
            <a:r>
              <a:rPr lang="zh-CN" altLang="en-US" sz="24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部分技巧总结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1E06502-61A8-447B-BA0E-84FCFEAEDFB7}"/>
              </a:ext>
            </a:extLst>
          </p:cNvPr>
          <p:cNvSpPr txBox="1"/>
          <p:nvPr/>
        </p:nvSpPr>
        <p:spPr>
          <a:xfrm>
            <a:off x="373203" y="1049573"/>
            <a:ext cx="7943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Lazy Load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DAC6F35-D5F2-4FD4-B761-2FA0EE80103B}"/>
              </a:ext>
            </a:extLst>
          </p:cNvPr>
          <p:cNvSpPr txBox="1"/>
          <p:nvPr/>
        </p:nvSpPr>
        <p:spPr>
          <a:xfrm>
            <a:off x="392880" y="1707678"/>
            <a:ext cx="5403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graph</a:t>
            </a:r>
            <a:r>
              <a:rPr lang="zh-CN" altLang="en-US" dirty="0"/>
              <a:t>循环建立重复的节点所导致的</a:t>
            </a:r>
            <a:r>
              <a:rPr lang="en-US" altLang="zh-CN" dirty="0"/>
              <a:t>Lazy load</a:t>
            </a:r>
            <a:r>
              <a:rPr lang="zh-CN" altLang="en-US" dirty="0"/>
              <a:t>问题</a:t>
            </a:r>
            <a:endParaRPr lang="zh-CN" altLang="en-US" sz="16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AA0B078-6FF6-4FF4-9AA0-78CF79790638}"/>
              </a:ext>
            </a:extLst>
          </p:cNvPr>
          <p:cNvSpPr/>
          <p:nvPr/>
        </p:nvSpPr>
        <p:spPr bwMode="auto">
          <a:xfrm>
            <a:off x="539664" y="2216447"/>
            <a:ext cx="3622749" cy="201616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63500" dir="2700000" algn="tl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300" dirty="0"/>
              <a:t>x = tf.Variable(10, name='x')</a:t>
            </a:r>
          </a:p>
          <a:p>
            <a:r>
              <a:rPr lang="en-US" altLang="zh-CN" sz="1300" dirty="0"/>
              <a:t>y = tf.Variable(20, name='y')</a:t>
            </a:r>
          </a:p>
          <a:p>
            <a:r>
              <a:rPr lang="en-US" altLang="zh-CN" sz="1300" dirty="0"/>
              <a:t>z = tf.add(x, y)</a:t>
            </a:r>
          </a:p>
          <a:p>
            <a:r>
              <a:rPr lang="en-US" altLang="zh-CN" sz="1300" dirty="0"/>
              <a:t>with tf.Session() as sess:</a:t>
            </a:r>
          </a:p>
          <a:p>
            <a:r>
              <a:rPr lang="en-US" altLang="zh-CN" sz="1300" dirty="0"/>
              <a:t>    sess.run(</a:t>
            </a:r>
            <a:r>
              <a:rPr lang="en-US" altLang="zh-CN" sz="1300" dirty="0" err="1"/>
              <a:t>tf.global_variables_initializer</a:t>
            </a:r>
            <a:r>
              <a:rPr lang="en-US" altLang="zh-CN" sz="1300" dirty="0"/>
              <a:t>())</a:t>
            </a:r>
          </a:p>
          <a:p>
            <a:r>
              <a:rPr lang="en-US" altLang="zh-CN" sz="1300" dirty="0"/>
              <a:t>    for _ in range(10):</a:t>
            </a:r>
          </a:p>
          <a:p>
            <a:r>
              <a:rPr lang="en-US" altLang="zh-CN" sz="1300" dirty="0"/>
              <a:t>        sess.run(z)</a:t>
            </a:r>
          </a:p>
          <a:p>
            <a:r>
              <a:rPr lang="en-US" altLang="zh-CN" sz="1300" dirty="0"/>
              <a:t>*</a:t>
            </a:r>
            <a:r>
              <a:rPr lang="zh-CN" altLang="en-US" sz="1300" dirty="0"/>
              <a:t>一个节点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4DC10DC-01A8-4C19-9D85-454064BFF17C}"/>
              </a:ext>
            </a:extLst>
          </p:cNvPr>
          <p:cNvSpPr/>
          <p:nvPr/>
        </p:nvSpPr>
        <p:spPr bwMode="auto">
          <a:xfrm>
            <a:off x="4844751" y="2211720"/>
            <a:ext cx="3886571" cy="201616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63500" dir="2700000" algn="tl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300" dirty="0"/>
              <a:t>x = tf.Variable(10, name='x')</a:t>
            </a:r>
          </a:p>
          <a:p>
            <a:r>
              <a:rPr lang="en-US" altLang="zh-CN" sz="1300" dirty="0"/>
              <a:t>y = tf.Variable(20, name='y')</a:t>
            </a:r>
          </a:p>
          <a:p>
            <a:r>
              <a:rPr lang="en-US" altLang="zh-CN" sz="1300" dirty="0"/>
              <a:t>with tf.Session() as sess:</a:t>
            </a:r>
          </a:p>
          <a:p>
            <a:r>
              <a:rPr lang="en-US" altLang="zh-CN" sz="1300" dirty="0"/>
              <a:t>    sess.run(</a:t>
            </a:r>
            <a:r>
              <a:rPr lang="en-US" altLang="zh-CN" sz="1300" dirty="0" err="1"/>
              <a:t>tf.global_variables_initializer</a:t>
            </a:r>
            <a:r>
              <a:rPr lang="en-US" altLang="zh-CN" sz="1300" dirty="0"/>
              <a:t>())</a:t>
            </a:r>
          </a:p>
          <a:p>
            <a:r>
              <a:rPr lang="en-US" altLang="zh-CN" sz="1300" dirty="0"/>
              <a:t>    for _ in range(10):</a:t>
            </a:r>
          </a:p>
          <a:p>
            <a:r>
              <a:rPr lang="en-US" altLang="zh-CN" sz="1300" dirty="0"/>
              <a:t>        sess.run(tf.add(x, y))</a:t>
            </a:r>
          </a:p>
          <a:p>
            <a:r>
              <a:rPr lang="en-US" altLang="zh-CN" sz="1300" dirty="0"/>
              <a:t>#</a:t>
            </a:r>
            <a:r>
              <a:rPr lang="zh-CN" altLang="en-US" sz="1300" dirty="0"/>
              <a:t>导致</a:t>
            </a:r>
            <a:r>
              <a:rPr lang="en-US" altLang="zh-CN" sz="1300" dirty="0"/>
              <a:t>graph</a:t>
            </a:r>
            <a:r>
              <a:rPr lang="zh-CN" altLang="en-US" sz="1300" dirty="0"/>
              <a:t>中的节点越来越多，最终导致内存溢出</a:t>
            </a:r>
            <a:endParaRPr lang="en-US" altLang="zh-CN" sz="13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96E9FAE-1884-4761-803A-8CB71DF1E961}"/>
              </a:ext>
            </a:extLst>
          </p:cNvPr>
          <p:cNvSpPr txBox="1"/>
          <p:nvPr/>
        </p:nvSpPr>
        <p:spPr>
          <a:xfrm>
            <a:off x="392880" y="4443906"/>
            <a:ext cx="8555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解决方法：将一些算术操作通过</a:t>
            </a:r>
            <a:r>
              <a:rPr lang="en-US" altLang="zh-CN" dirty="0"/>
              <a:t>tf.placeholder</a:t>
            </a:r>
            <a:r>
              <a:rPr lang="zh-CN" altLang="en-US" dirty="0"/>
              <a:t>写在</a:t>
            </a:r>
            <a:r>
              <a:rPr lang="en-US" altLang="zh-CN" dirty="0"/>
              <a:t>session</a:t>
            </a:r>
            <a:r>
              <a:rPr lang="zh-CN" altLang="en-US" dirty="0"/>
              <a:t>外，</a:t>
            </a:r>
            <a:r>
              <a:rPr lang="en-US" altLang="zh-CN" dirty="0"/>
              <a:t>session</a:t>
            </a:r>
            <a:r>
              <a:rPr lang="zh-CN" altLang="en-US" dirty="0"/>
              <a:t>中通过</a:t>
            </a:r>
            <a:r>
              <a:rPr lang="en-US" altLang="zh-CN" dirty="0"/>
              <a:t>feed_dict={x: X}</a:t>
            </a:r>
            <a:r>
              <a:rPr lang="zh-CN" altLang="en-US" dirty="0"/>
              <a:t>填入数据。</a:t>
            </a:r>
            <a:r>
              <a:rPr lang="en-US" altLang="zh-CN" dirty="0"/>
              <a:t>session</a:t>
            </a:r>
            <a:r>
              <a:rPr lang="zh-CN" altLang="en-US" dirty="0"/>
              <a:t>里如果有循环，切记不要在循环中进行</a:t>
            </a:r>
            <a:r>
              <a:rPr lang="en-US" altLang="zh-CN" dirty="0"/>
              <a:t>tf</a:t>
            </a:r>
            <a:r>
              <a:rPr lang="zh-CN" altLang="en-US" dirty="0"/>
              <a:t>操作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103380933"/>
      </p:ext>
    </p:extLst>
  </p:cSld>
  <p:clrMapOvr>
    <a:masterClrMapping/>
  </p:clrMapOvr>
  <p:transition spd="slow">
    <p:fad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矩形 3">
            <a:extLst>
              <a:ext uri="{FF2B5EF4-FFF2-40B4-BE49-F238E27FC236}">
                <a16:creationId xmlns:a16="http://schemas.microsoft.com/office/drawing/2014/main" id="{60EBB227-A907-4DD4-AB6D-BE8B77E4A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76275"/>
          </a:xfrm>
          <a:prstGeom prst="rect">
            <a:avLst/>
          </a:prstGeom>
          <a:solidFill>
            <a:srgbClr val="4CBDF7"/>
          </a:solidFill>
          <a:ln w="25400" cap="flat" cmpd="sng">
            <a:solidFill>
              <a:srgbClr val="4CBDF7"/>
            </a:solidFill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1" name="等腰三角形 4">
            <a:extLst>
              <a:ext uri="{FF2B5EF4-FFF2-40B4-BE49-F238E27FC236}">
                <a16:creationId xmlns:a16="http://schemas.microsoft.com/office/drawing/2014/main" id="{CE8F2686-79A9-40BC-97E6-93D6032529F7}"/>
              </a:ext>
            </a:extLst>
          </p:cNvPr>
          <p:cNvSpPr>
            <a:spLocks noChangeArrowheads="1"/>
          </p:cNvSpPr>
          <p:nvPr/>
        </p:nvSpPr>
        <p:spPr bwMode="auto">
          <a:xfrm rot="10425936">
            <a:off x="392183" y="654168"/>
            <a:ext cx="431800" cy="373062"/>
          </a:xfrm>
          <a:prstGeom prst="triangle">
            <a:avLst>
              <a:gd name="adj" fmla="val 50000"/>
            </a:avLst>
          </a:prstGeom>
          <a:solidFill>
            <a:srgbClr val="4CBDF7"/>
          </a:solidFill>
          <a:ln w="25400" cap="flat" cmpd="sng">
            <a:solidFill>
              <a:srgbClr val="4CBDF7"/>
            </a:solidFill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7179" name="图片 19">
            <a:extLst>
              <a:ext uri="{FF2B5EF4-FFF2-40B4-BE49-F238E27FC236}">
                <a16:creationId xmlns:a16="http://schemas.microsoft.com/office/drawing/2014/main" id="{E30E7E44-B025-4389-AD05-759437A26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324" y="98833"/>
            <a:ext cx="488258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C9A8974E-42D3-4A3F-8D04-62E73D8B69BE}"/>
              </a:ext>
            </a:extLst>
          </p:cNvPr>
          <p:cNvSpPr txBox="1"/>
          <p:nvPr/>
        </p:nvSpPr>
        <p:spPr>
          <a:xfrm>
            <a:off x="195418" y="108605"/>
            <a:ext cx="12803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Part 7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C323AB0-3A9C-4D96-97DC-704D97BAC137}"/>
              </a:ext>
            </a:extLst>
          </p:cNvPr>
          <p:cNvSpPr txBox="1"/>
          <p:nvPr/>
        </p:nvSpPr>
        <p:spPr>
          <a:xfrm>
            <a:off x="1475742" y="144523"/>
            <a:ext cx="4392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Tensorflow</a:t>
            </a:r>
            <a:r>
              <a:rPr lang="zh-CN" altLang="en-US" sz="24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部分技巧总结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1E06502-61A8-447B-BA0E-84FCFEAEDFB7}"/>
              </a:ext>
            </a:extLst>
          </p:cNvPr>
          <p:cNvSpPr txBox="1"/>
          <p:nvPr/>
        </p:nvSpPr>
        <p:spPr>
          <a:xfrm>
            <a:off x="373203" y="1049573"/>
            <a:ext cx="7943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tf.train.Saver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DAC6F35-D5F2-4FD4-B761-2FA0EE80103B}"/>
              </a:ext>
            </a:extLst>
          </p:cNvPr>
          <p:cNvSpPr txBox="1"/>
          <p:nvPr/>
        </p:nvSpPr>
        <p:spPr>
          <a:xfrm>
            <a:off x="373203" y="1607890"/>
            <a:ext cx="8499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将训练好的模型参数保存起来，以便以后进行验证或测试</a:t>
            </a:r>
            <a:r>
              <a:rPr lang="en-US" altLang="zh-CN" dirty="0"/>
              <a:t>,</a:t>
            </a:r>
            <a:r>
              <a:rPr lang="zh-CN" altLang="en-US" dirty="0"/>
              <a:t>只想保存最后一代的模型，则只需要将</a:t>
            </a:r>
            <a:r>
              <a:rPr lang="en-US" altLang="zh-CN" dirty="0" err="1"/>
              <a:t>max_to_keep</a:t>
            </a:r>
            <a:r>
              <a:rPr lang="zh-CN" altLang="en-US" dirty="0"/>
              <a:t>设置为</a:t>
            </a:r>
            <a:r>
              <a:rPr lang="en-US" altLang="zh-CN" dirty="0"/>
              <a:t>1</a:t>
            </a:r>
            <a:r>
              <a:rPr lang="zh-CN" altLang="en-US" dirty="0"/>
              <a:t>即可，即</a:t>
            </a:r>
            <a:r>
              <a:rPr lang="en-US" altLang="zh-CN" dirty="0"/>
              <a:t>saver=</a:t>
            </a:r>
            <a:r>
              <a:rPr lang="en-US" altLang="zh-CN" dirty="0" err="1"/>
              <a:t>tf.train.Saver</a:t>
            </a:r>
            <a:r>
              <a:rPr lang="en-US" altLang="zh-CN" dirty="0"/>
              <a:t>(</a:t>
            </a:r>
            <a:r>
              <a:rPr lang="en-US" altLang="zh-CN" dirty="0" err="1"/>
              <a:t>max_to_keep</a:t>
            </a:r>
            <a:r>
              <a:rPr lang="en-US" altLang="zh-CN" dirty="0"/>
              <a:t>=1)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013D1AA-45C2-4F64-B57A-7B747AC0BD3D}"/>
              </a:ext>
            </a:extLst>
          </p:cNvPr>
          <p:cNvSpPr/>
          <p:nvPr/>
        </p:nvSpPr>
        <p:spPr bwMode="auto">
          <a:xfrm>
            <a:off x="392880" y="2354009"/>
            <a:ext cx="4117459" cy="271576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63500" dir="2700000" algn="tl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300" dirty="0"/>
              <a:t>saver=</a:t>
            </a:r>
            <a:r>
              <a:rPr lang="en-US" altLang="zh-CN" sz="1300" dirty="0" err="1"/>
              <a:t>tf.train.Saver</a:t>
            </a:r>
            <a:r>
              <a:rPr lang="en-US" altLang="zh-CN" sz="1300" dirty="0"/>
              <a:t>(</a:t>
            </a:r>
            <a:r>
              <a:rPr lang="en-US" altLang="zh-CN" sz="1300" dirty="0" err="1"/>
              <a:t>max_to_keep</a:t>
            </a:r>
            <a:r>
              <a:rPr lang="en-US" altLang="zh-CN" sz="1300" dirty="0"/>
              <a:t>=1)</a:t>
            </a:r>
          </a:p>
          <a:p>
            <a:r>
              <a:rPr lang="en-US" altLang="zh-CN" sz="1300" dirty="0"/>
              <a:t>for </a:t>
            </a:r>
            <a:r>
              <a:rPr lang="en-US" altLang="zh-CN" sz="1300" dirty="0" err="1"/>
              <a:t>i</a:t>
            </a:r>
            <a:r>
              <a:rPr lang="en-US" altLang="zh-CN" sz="1300" dirty="0"/>
              <a:t> in range(100):</a:t>
            </a:r>
          </a:p>
          <a:p>
            <a:r>
              <a:rPr lang="en-US" altLang="zh-CN" sz="1300" dirty="0"/>
              <a:t>  </a:t>
            </a:r>
            <a:r>
              <a:rPr lang="en-US" altLang="zh-CN" sz="1300" dirty="0" err="1"/>
              <a:t>batch_xs</a:t>
            </a:r>
            <a:r>
              <a:rPr lang="en-US" altLang="zh-CN" sz="1300" dirty="0"/>
              <a:t>, </a:t>
            </a:r>
            <a:r>
              <a:rPr lang="en-US" altLang="zh-CN" sz="1300" dirty="0" err="1"/>
              <a:t>batch_ys</a:t>
            </a:r>
            <a:r>
              <a:rPr lang="en-US" altLang="zh-CN" sz="1300" dirty="0"/>
              <a:t> = </a:t>
            </a:r>
            <a:r>
              <a:rPr lang="en-US" altLang="zh-CN" sz="1300" dirty="0" err="1"/>
              <a:t>mnist.train.next_batch</a:t>
            </a:r>
            <a:r>
              <a:rPr lang="en-US" altLang="zh-CN" sz="1300" dirty="0"/>
              <a:t>(100)</a:t>
            </a:r>
          </a:p>
          <a:p>
            <a:r>
              <a:rPr lang="en-US" altLang="zh-CN" sz="1300" dirty="0"/>
              <a:t>  sess.run(</a:t>
            </a:r>
            <a:r>
              <a:rPr lang="en-US" altLang="zh-CN" sz="1300" dirty="0" err="1"/>
              <a:t>train_op</a:t>
            </a:r>
            <a:r>
              <a:rPr lang="en-US" altLang="zh-CN" sz="1300" dirty="0"/>
              <a:t>, feed_dict={x: </a:t>
            </a:r>
            <a:r>
              <a:rPr lang="en-US" altLang="zh-CN" sz="1300" dirty="0" err="1"/>
              <a:t>batch_xs</a:t>
            </a:r>
            <a:r>
              <a:rPr lang="en-US" altLang="zh-CN" sz="1300" dirty="0"/>
              <a:t>, y_: </a:t>
            </a:r>
            <a:r>
              <a:rPr lang="en-US" altLang="zh-CN" sz="1300" dirty="0" err="1"/>
              <a:t>batch_ys</a:t>
            </a:r>
            <a:r>
              <a:rPr lang="en-US" altLang="zh-CN" sz="1300" dirty="0"/>
              <a:t>})</a:t>
            </a:r>
          </a:p>
          <a:p>
            <a:r>
              <a:rPr lang="en-US" altLang="zh-CN" sz="1300" dirty="0"/>
              <a:t>  </a:t>
            </a:r>
            <a:r>
              <a:rPr lang="en-US" altLang="zh-CN" sz="1300" dirty="0" err="1"/>
              <a:t>val_loss,val_acc</a:t>
            </a:r>
            <a:r>
              <a:rPr lang="en-US" altLang="zh-CN" sz="1300" dirty="0"/>
              <a:t>=sess.run([</a:t>
            </a:r>
            <a:r>
              <a:rPr lang="en-US" altLang="zh-CN" sz="1300" dirty="0" err="1"/>
              <a:t>loss,acc</a:t>
            </a:r>
            <a:r>
              <a:rPr lang="en-US" altLang="zh-CN" sz="1300" dirty="0"/>
              <a:t>], feed_dict={x: </a:t>
            </a:r>
            <a:r>
              <a:rPr lang="en-US" altLang="zh-CN" sz="1300" dirty="0" err="1"/>
              <a:t>mnist.test.images</a:t>
            </a:r>
            <a:r>
              <a:rPr lang="en-US" altLang="zh-CN" sz="1300" dirty="0"/>
              <a:t>, y_: </a:t>
            </a:r>
            <a:r>
              <a:rPr lang="en-US" altLang="zh-CN" sz="1300" dirty="0" err="1"/>
              <a:t>mnist.test.labels</a:t>
            </a:r>
            <a:r>
              <a:rPr lang="en-US" altLang="zh-CN" sz="1300" dirty="0"/>
              <a:t>})</a:t>
            </a:r>
          </a:p>
          <a:p>
            <a:r>
              <a:rPr lang="en-US" altLang="zh-CN" sz="1300" dirty="0"/>
              <a:t>  print('epoch:%d, </a:t>
            </a:r>
            <a:r>
              <a:rPr lang="en-US" altLang="zh-CN" sz="1300" dirty="0" err="1"/>
              <a:t>val_loss</a:t>
            </a:r>
            <a:r>
              <a:rPr lang="en-US" altLang="zh-CN" sz="1300" dirty="0"/>
              <a:t>:%f, </a:t>
            </a:r>
            <a:r>
              <a:rPr lang="en-US" altLang="zh-CN" sz="1300" dirty="0" err="1"/>
              <a:t>val_acc</a:t>
            </a:r>
            <a:r>
              <a:rPr lang="en-US" altLang="zh-CN" sz="1300" dirty="0"/>
              <a:t>:%f'%(</a:t>
            </a:r>
            <a:r>
              <a:rPr lang="en-US" altLang="zh-CN" sz="1300" dirty="0" err="1"/>
              <a:t>i,val_loss,val_acc</a:t>
            </a:r>
            <a:r>
              <a:rPr lang="en-US" altLang="zh-CN" sz="1300" dirty="0"/>
              <a:t>))</a:t>
            </a:r>
          </a:p>
          <a:p>
            <a:r>
              <a:rPr lang="en-US" altLang="zh-CN" sz="1300" dirty="0"/>
              <a:t>  </a:t>
            </a:r>
            <a:r>
              <a:rPr lang="en-US" altLang="zh-CN" sz="1300" dirty="0" err="1"/>
              <a:t>saver.save</a:t>
            </a:r>
            <a:r>
              <a:rPr lang="en-US" altLang="zh-CN" sz="1300" dirty="0"/>
              <a:t>(sess,'</a:t>
            </a:r>
            <a:r>
              <a:rPr lang="en-US" altLang="zh-CN" sz="1300" dirty="0" err="1"/>
              <a:t>ckpt</a:t>
            </a:r>
            <a:r>
              <a:rPr lang="en-US" altLang="zh-CN" sz="1300" dirty="0"/>
              <a:t>/mnist.</a:t>
            </a:r>
            <a:r>
              <a:rPr lang="en-US" altLang="zh-CN" sz="1300" dirty="0" err="1"/>
              <a:t>ckpt</a:t>
            </a:r>
            <a:r>
              <a:rPr lang="en-US" altLang="zh-CN" sz="1300" dirty="0"/>
              <a:t>',</a:t>
            </a:r>
            <a:r>
              <a:rPr lang="en-US" altLang="zh-CN" sz="1300" dirty="0" err="1"/>
              <a:t>global_step</a:t>
            </a:r>
            <a:r>
              <a:rPr lang="en-US" altLang="zh-CN" sz="1300" dirty="0"/>
              <a:t>=i+1)</a:t>
            </a:r>
          </a:p>
          <a:p>
            <a:r>
              <a:rPr lang="en-US" altLang="zh-CN" sz="1300" dirty="0"/>
              <a:t>sess.close() #</a:t>
            </a:r>
            <a:r>
              <a:rPr lang="zh-CN" altLang="en-US" sz="1300" dirty="0"/>
              <a:t>保存最后一次</a:t>
            </a:r>
            <a:endParaRPr lang="en-US" altLang="zh-CN" sz="13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D0ED1C6-3BFA-46E7-9B0B-6BFF0A5BA5E2}"/>
              </a:ext>
            </a:extLst>
          </p:cNvPr>
          <p:cNvSpPr/>
          <p:nvPr/>
        </p:nvSpPr>
        <p:spPr bwMode="auto">
          <a:xfrm>
            <a:off x="4644557" y="2354009"/>
            <a:ext cx="4462984" cy="271576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63500" dir="2700000" algn="tl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300" dirty="0"/>
              <a:t>saver=</a:t>
            </a:r>
            <a:r>
              <a:rPr lang="en-US" altLang="zh-CN" sz="1300" dirty="0" err="1"/>
              <a:t>tf.train.Saver</a:t>
            </a:r>
            <a:r>
              <a:rPr lang="en-US" altLang="zh-CN" sz="1300" dirty="0"/>
              <a:t>(</a:t>
            </a:r>
            <a:r>
              <a:rPr lang="en-US" altLang="zh-CN" sz="1300" dirty="0" err="1"/>
              <a:t>max_to_keep</a:t>
            </a:r>
            <a:r>
              <a:rPr lang="en-US" altLang="zh-CN" sz="1300" dirty="0"/>
              <a:t>=1)</a:t>
            </a:r>
          </a:p>
          <a:p>
            <a:r>
              <a:rPr lang="en-US" altLang="zh-CN" sz="1300" dirty="0" err="1"/>
              <a:t>max_acc</a:t>
            </a:r>
            <a:r>
              <a:rPr lang="en-US" altLang="zh-CN" sz="1300" dirty="0"/>
              <a:t>=0</a:t>
            </a:r>
          </a:p>
          <a:p>
            <a:r>
              <a:rPr lang="en-US" altLang="zh-CN" sz="1300" dirty="0"/>
              <a:t>for </a:t>
            </a:r>
            <a:r>
              <a:rPr lang="en-US" altLang="zh-CN" sz="1300" dirty="0" err="1"/>
              <a:t>i</a:t>
            </a:r>
            <a:r>
              <a:rPr lang="en-US" altLang="zh-CN" sz="1300" dirty="0"/>
              <a:t> in range(100):</a:t>
            </a:r>
          </a:p>
          <a:p>
            <a:r>
              <a:rPr lang="en-US" altLang="zh-CN" sz="1300" dirty="0"/>
              <a:t>  </a:t>
            </a:r>
            <a:r>
              <a:rPr lang="en-US" altLang="zh-CN" sz="1300" dirty="0" err="1"/>
              <a:t>batch_xs</a:t>
            </a:r>
            <a:r>
              <a:rPr lang="en-US" altLang="zh-CN" sz="1300" dirty="0"/>
              <a:t>, </a:t>
            </a:r>
            <a:r>
              <a:rPr lang="en-US" altLang="zh-CN" sz="1300" dirty="0" err="1"/>
              <a:t>batch_ys</a:t>
            </a:r>
            <a:r>
              <a:rPr lang="en-US" altLang="zh-CN" sz="1300" dirty="0"/>
              <a:t> = </a:t>
            </a:r>
            <a:r>
              <a:rPr lang="en-US" altLang="zh-CN" sz="1300" dirty="0" err="1"/>
              <a:t>mnist.train.next_batch</a:t>
            </a:r>
            <a:r>
              <a:rPr lang="en-US" altLang="zh-CN" sz="1300" dirty="0"/>
              <a:t>(100)</a:t>
            </a:r>
          </a:p>
          <a:p>
            <a:r>
              <a:rPr lang="en-US" altLang="zh-CN" sz="1300" dirty="0"/>
              <a:t>  sess.run(</a:t>
            </a:r>
            <a:r>
              <a:rPr lang="en-US" altLang="zh-CN" sz="1300" dirty="0" err="1"/>
              <a:t>train_op</a:t>
            </a:r>
            <a:r>
              <a:rPr lang="en-US" altLang="zh-CN" sz="1300" dirty="0"/>
              <a:t>, feed_dict={x: </a:t>
            </a:r>
            <a:r>
              <a:rPr lang="en-US" altLang="zh-CN" sz="1300" dirty="0" err="1"/>
              <a:t>batch_xs</a:t>
            </a:r>
            <a:r>
              <a:rPr lang="en-US" altLang="zh-CN" sz="1300" dirty="0"/>
              <a:t>, y_: </a:t>
            </a:r>
            <a:r>
              <a:rPr lang="en-US" altLang="zh-CN" sz="1300" dirty="0" err="1"/>
              <a:t>batch_ys</a:t>
            </a:r>
            <a:r>
              <a:rPr lang="en-US" altLang="zh-CN" sz="1300" dirty="0"/>
              <a:t>})</a:t>
            </a:r>
          </a:p>
          <a:p>
            <a:r>
              <a:rPr lang="en-US" altLang="zh-CN" sz="1300" dirty="0"/>
              <a:t>  </a:t>
            </a:r>
            <a:r>
              <a:rPr lang="en-US" altLang="zh-CN" sz="1300" dirty="0" err="1"/>
              <a:t>val_loss,val_acc</a:t>
            </a:r>
            <a:r>
              <a:rPr lang="en-US" altLang="zh-CN" sz="1300" dirty="0"/>
              <a:t>=sess.run([</a:t>
            </a:r>
            <a:r>
              <a:rPr lang="en-US" altLang="zh-CN" sz="1300" dirty="0" err="1"/>
              <a:t>loss,acc</a:t>
            </a:r>
            <a:r>
              <a:rPr lang="en-US" altLang="zh-CN" sz="1300" dirty="0"/>
              <a:t>], feed_dict={x: </a:t>
            </a:r>
            <a:r>
              <a:rPr lang="en-US" altLang="zh-CN" sz="1300" dirty="0" err="1"/>
              <a:t>mnist.test.images</a:t>
            </a:r>
            <a:r>
              <a:rPr lang="en-US" altLang="zh-CN" sz="1300" dirty="0"/>
              <a:t>, y_: </a:t>
            </a:r>
            <a:r>
              <a:rPr lang="en-US" altLang="zh-CN" sz="1300" dirty="0" err="1"/>
              <a:t>mnist.test.labels</a:t>
            </a:r>
            <a:r>
              <a:rPr lang="en-US" altLang="zh-CN" sz="1300" dirty="0"/>
              <a:t>})</a:t>
            </a:r>
          </a:p>
          <a:p>
            <a:r>
              <a:rPr lang="en-US" altLang="zh-CN" sz="1300" dirty="0"/>
              <a:t>  print('epoch:%d, </a:t>
            </a:r>
            <a:r>
              <a:rPr lang="en-US" altLang="zh-CN" sz="1300" dirty="0" err="1"/>
              <a:t>val_loss</a:t>
            </a:r>
            <a:r>
              <a:rPr lang="en-US" altLang="zh-CN" sz="1300" dirty="0"/>
              <a:t>:%f, </a:t>
            </a:r>
            <a:r>
              <a:rPr lang="en-US" altLang="zh-CN" sz="1300" dirty="0" err="1"/>
              <a:t>val_acc</a:t>
            </a:r>
            <a:r>
              <a:rPr lang="en-US" altLang="zh-CN" sz="1300" dirty="0"/>
              <a:t>:%f'%(</a:t>
            </a:r>
            <a:r>
              <a:rPr lang="en-US" altLang="zh-CN" sz="1300" dirty="0" err="1"/>
              <a:t>i,val_loss,val_acc</a:t>
            </a:r>
            <a:r>
              <a:rPr lang="en-US" altLang="zh-CN" sz="1300" dirty="0"/>
              <a:t>))</a:t>
            </a:r>
          </a:p>
          <a:p>
            <a:r>
              <a:rPr lang="en-US" altLang="zh-CN" sz="1300" dirty="0"/>
              <a:t>  if </a:t>
            </a:r>
            <a:r>
              <a:rPr lang="en-US" altLang="zh-CN" sz="1300" dirty="0" err="1"/>
              <a:t>val_acc</a:t>
            </a:r>
            <a:r>
              <a:rPr lang="en-US" altLang="zh-CN" sz="1300" dirty="0"/>
              <a:t>&gt;</a:t>
            </a:r>
            <a:r>
              <a:rPr lang="en-US" altLang="zh-CN" sz="1300" dirty="0" err="1"/>
              <a:t>max_acc</a:t>
            </a:r>
            <a:r>
              <a:rPr lang="en-US" altLang="zh-CN" sz="1300" dirty="0"/>
              <a:t>:</a:t>
            </a:r>
          </a:p>
          <a:p>
            <a:r>
              <a:rPr lang="en-US" altLang="zh-CN" sz="1300" dirty="0"/>
              <a:t>      </a:t>
            </a:r>
            <a:r>
              <a:rPr lang="en-US" altLang="zh-CN" sz="1300" dirty="0" err="1"/>
              <a:t>max_acc</a:t>
            </a:r>
            <a:r>
              <a:rPr lang="en-US" altLang="zh-CN" sz="1300" dirty="0"/>
              <a:t>=</a:t>
            </a:r>
            <a:r>
              <a:rPr lang="en-US" altLang="zh-CN" sz="1300" dirty="0" err="1"/>
              <a:t>val_acc</a:t>
            </a:r>
            <a:endParaRPr lang="en-US" altLang="zh-CN" sz="1300" dirty="0"/>
          </a:p>
          <a:p>
            <a:r>
              <a:rPr lang="en-US" altLang="zh-CN" sz="1300" dirty="0"/>
              <a:t>      </a:t>
            </a:r>
            <a:r>
              <a:rPr lang="en-US" altLang="zh-CN" sz="1300" dirty="0" err="1"/>
              <a:t>saver.save</a:t>
            </a:r>
            <a:r>
              <a:rPr lang="en-US" altLang="zh-CN" sz="1300" dirty="0"/>
              <a:t>(sess,'</a:t>
            </a:r>
            <a:r>
              <a:rPr lang="en-US" altLang="zh-CN" sz="1300" dirty="0" err="1"/>
              <a:t>ckpt</a:t>
            </a:r>
            <a:r>
              <a:rPr lang="en-US" altLang="zh-CN" sz="1300" dirty="0"/>
              <a:t>/mnist.</a:t>
            </a:r>
            <a:r>
              <a:rPr lang="en-US" altLang="zh-CN" sz="1300" dirty="0" err="1"/>
              <a:t>ckpt</a:t>
            </a:r>
            <a:r>
              <a:rPr lang="en-US" altLang="zh-CN" sz="1300" dirty="0"/>
              <a:t>',</a:t>
            </a:r>
            <a:r>
              <a:rPr lang="en-US" altLang="zh-CN" sz="1300" dirty="0" err="1"/>
              <a:t>global_step</a:t>
            </a:r>
            <a:r>
              <a:rPr lang="en-US" altLang="zh-CN" sz="1300" dirty="0"/>
              <a:t>=i+1)</a:t>
            </a:r>
          </a:p>
          <a:p>
            <a:r>
              <a:rPr lang="en-US" altLang="zh-CN" sz="1300" dirty="0"/>
              <a:t>sess.close() #</a:t>
            </a:r>
            <a:r>
              <a:rPr lang="zh-CN" altLang="en-US" sz="1300" dirty="0"/>
              <a:t>保存验证精度最高的一代</a:t>
            </a:r>
            <a:endParaRPr lang="en-US" altLang="zh-CN" sz="1300" dirty="0"/>
          </a:p>
        </p:txBody>
      </p:sp>
    </p:spTree>
    <p:extLst>
      <p:ext uri="{BB962C8B-B14F-4D97-AF65-F5344CB8AC3E}">
        <p14:creationId xmlns:p14="http://schemas.microsoft.com/office/powerpoint/2010/main" val="3239195164"/>
      </p:ext>
    </p:extLst>
  </p:cSld>
  <p:clrMapOvr>
    <a:masterClrMapping/>
  </p:clrMapOvr>
  <p:transition spd="slow">
    <p:fad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矩形 3">
            <a:extLst>
              <a:ext uri="{FF2B5EF4-FFF2-40B4-BE49-F238E27FC236}">
                <a16:creationId xmlns:a16="http://schemas.microsoft.com/office/drawing/2014/main" id="{60EBB227-A907-4DD4-AB6D-BE8B77E4A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76275"/>
          </a:xfrm>
          <a:prstGeom prst="rect">
            <a:avLst/>
          </a:prstGeom>
          <a:solidFill>
            <a:srgbClr val="4CBDF7"/>
          </a:solidFill>
          <a:ln w="25400" cap="flat" cmpd="sng">
            <a:solidFill>
              <a:srgbClr val="4CBDF7"/>
            </a:solidFill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1" name="等腰三角形 4">
            <a:extLst>
              <a:ext uri="{FF2B5EF4-FFF2-40B4-BE49-F238E27FC236}">
                <a16:creationId xmlns:a16="http://schemas.microsoft.com/office/drawing/2014/main" id="{CE8F2686-79A9-40BC-97E6-93D6032529F7}"/>
              </a:ext>
            </a:extLst>
          </p:cNvPr>
          <p:cNvSpPr>
            <a:spLocks noChangeArrowheads="1"/>
          </p:cNvSpPr>
          <p:nvPr/>
        </p:nvSpPr>
        <p:spPr bwMode="auto">
          <a:xfrm rot="10425936">
            <a:off x="392183" y="654168"/>
            <a:ext cx="431800" cy="373062"/>
          </a:xfrm>
          <a:prstGeom prst="triangle">
            <a:avLst>
              <a:gd name="adj" fmla="val 50000"/>
            </a:avLst>
          </a:prstGeom>
          <a:solidFill>
            <a:srgbClr val="4CBDF7"/>
          </a:solidFill>
          <a:ln w="25400" cap="flat" cmpd="sng">
            <a:solidFill>
              <a:srgbClr val="4CBDF7"/>
            </a:solidFill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7179" name="图片 19">
            <a:extLst>
              <a:ext uri="{FF2B5EF4-FFF2-40B4-BE49-F238E27FC236}">
                <a16:creationId xmlns:a16="http://schemas.microsoft.com/office/drawing/2014/main" id="{E30E7E44-B025-4389-AD05-759437A26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324" y="98833"/>
            <a:ext cx="488258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C9A8974E-42D3-4A3F-8D04-62E73D8B69BE}"/>
              </a:ext>
            </a:extLst>
          </p:cNvPr>
          <p:cNvSpPr txBox="1"/>
          <p:nvPr/>
        </p:nvSpPr>
        <p:spPr>
          <a:xfrm>
            <a:off x="195418" y="108605"/>
            <a:ext cx="12803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Part 7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C323AB0-3A9C-4D96-97DC-704D97BAC137}"/>
              </a:ext>
            </a:extLst>
          </p:cNvPr>
          <p:cNvSpPr txBox="1"/>
          <p:nvPr/>
        </p:nvSpPr>
        <p:spPr>
          <a:xfrm>
            <a:off x="1475742" y="144523"/>
            <a:ext cx="4392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Tensorflow</a:t>
            </a:r>
            <a:r>
              <a:rPr lang="zh-CN" altLang="en-US" sz="24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部分技巧总结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1E06502-61A8-447B-BA0E-84FCFEAEDFB7}"/>
              </a:ext>
            </a:extLst>
          </p:cNvPr>
          <p:cNvSpPr txBox="1"/>
          <p:nvPr/>
        </p:nvSpPr>
        <p:spPr>
          <a:xfrm>
            <a:off x="373203" y="1049573"/>
            <a:ext cx="7943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tf.train.Saver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模块模型恢复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DAC6F35-D5F2-4FD4-B761-2FA0EE80103B}"/>
              </a:ext>
            </a:extLst>
          </p:cNvPr>
          <p:cNvSpPr txBox="1"/>
          <p:nvPr/>
        </p:nvSpPr>
        <p:spPr>
          <a:xfrm>
            <a:off x="392880" y="1707678"/>
            <a:ext cx="8499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模型的恢复用的是</a:t>
            </a:r>
            <a:r>
              <a:rPr lang="en-US" altLang="zh-CN" dirty="0"/>
              <a:t>restore()</a:t>
            </a:r>
            <a:r>
              <a:rPr lang="zh-CN" altLang="en-US" dirty="0"/>
              <a:t>函数，它需要两个参数</a:t>
            </a:r>
            <a:r>
              <a:rPr lang="en-US" altLang="zh-CN" dirty="0"/>
              <a:t>restore(sess, </a:t>
            </a:r>
            <a:r>
              <a:rPr lang="en-US" altLang="zh-CN" dirty="0" err="1"/>
              <a:t>save_path</a:t>
            </a:r>
            <a:r>
              <a:rPr lang="en-US" altLang="zh-CN" dirty="0"/>
              <a:t>)</a:t>
            </a:r>
            <a:r>
              <a:rPr lang="zh-CN" altLang="en-US" dirty="0"/>
              <a:t>，</a:t>
            </a:r>
            <a:r>
              <a:rPr lang="en-US" altLang="zh-CN" dirty="0" err="1"/>
              <a:t>save_path</a:t>
            </a:r>
            <a:r>
              <a:rPr lang="zh-CN" altLang="en-US" dirty="0"/>
              <a:t>指的是保存的模型路径</a:t>
            </a:r>
            <a:endParaRPr lang="en-US" altLang="zh-CN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013D1AA-45C2-4F64-B57A-7B747AC0BD3D}"/>
              </a:ext>
            </a:extLst>
          </p:cNvPr>
          <p:cNvSpPr/>
          <p:nvPr/>
        </p:nvSpPr>
        <p:spPr bwMode="auto">
          <a:xfrm>
            <a:off x="467658" y="2661429"/>
            <a:ext cx="7347384" cy="93780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63500" dir="2700000" algn="tl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300" dirty="0" err="1"/>
              <a:t>model_file</a:t>
            </a:r>
            <a:r>
              <a:rPr lang="en-US" altLang="zh-CN" sz="1300" dirty="0"/>
              <a:t>=</a:t>
            </a:r>
            <a:r>
              <a:rPr lang="en-US" altLang="zh-CN" sz="1300" dirty="0" err="1"/>
              <a:t>tf.train.latest_checkpoint</a:t>
            </a:r>
            <a:r>
              <a:rPr lang="en-US" altLang="zh-CN" sz="1300" dirty="0"/>
              <a:t>('</a:t>
            </a:r>
            <a:r>
              <a:rPr lang="en-US" altLang="zh-CN" sz="1300" dirty="0" err="1"/>
              <a:t>ckpt</a:t>
            </a:r>
            <a:r>
              <a:rPr lang="en-US" altLang="zh-CN" sz="1300" dirty="0"/>
              <a:t>/')</a:t>
            </a:r>
          </a:p>
          <a:p>
            <a:r>
              <a:rPr lang="en-US" altLang="zh-CN" sz="1300" dirty="0" err="1"/>
              <a:t>saver.restore</a:t>
            </a:r>
            <a:r>
              <a:rPr lang="en-US" altLang="zh-CN" sz="1300" dirty="0"/>
              <a:t>(</a:t>
            </a:r>
            <a:r>
              <a:rPr lang="en-US" altLang="zh-CN" sz="1300" dirty="0" err="1"/>
              <a:t>sess,model_file</a:t>
            </a:r>
            <a:r>
              <a:rPr lang="en-US" altLang="zh-CN" sz="1300" dirty="0"/>
              <a:t>)</a:t>
            </a:r>
          </a:p>
          <a:p>
            <a:r>
              <a:rPr lang="en-US" altLang="zh-CN" sz="1300" dirty="0" err="1"/>
              <a:t>val_loss,val_acc</a:t>
            </a:r>
            <a:r>
              <a:rPr lang="en-US" altLang="zh-CN" sz="1300" dirty="0"/>
              <a:t>=sess.run([</a:t>
            </a:r>
            <a:r>
              <a:rPr lang="en-US" altLang="zh-CN" sz="1300" dirty="0" err="1"/>
              <a:t>loss,acc</a:t>
            </a:r>
            <a:r>
              <a:rPr lang="en-US" altLang="zh-CN" sz="1300" dirty="0"/>
              <a:t>], feed_dict={x: </a:t>
            </a:r>
            <a:r>
              <a:rPr lang="en-US" altLang="zh-CN" sz="1300" dirty="0" err="1"/>
              <a:t>mnist.test.images</a:t>
            </a:r>
            <a:r>
              <a:rPr lang="en-US" altLang="zh-CN" sz="1300" dirty="0"/>
              <a:t>, y_:</a:t>
            </a:r>
            <a:r>
              <a:rPr lang="en-US" altLang="zh-CN" sz="1300" dirty="0" err="1"/>
              <a:t>mnist.test.labels</a:t>
            </a:r>
            <a:r>
              <a:rPr lang="en-US" altLang="zh-CN" sz="1300" dirty="0"/>
              <a:t>})</a:t>
            </a:r>
          </a:p>
          <a:p>
            <a:r>
              <a:rPr lang="en-US" altLang="zh-CN" sz="1300" dirty="0"/>
              <a:t>print('</a:t>
            </a:r>
            <a:r>
              <a:rPr lang="en-US" altLang="zh-CN" sz="1300" dirty="0" err="1"/>
              <a:t>val_loss</a:t>
            </a:r>
            <a:r>
              <a:rPr lang="en-US" altLang="zh-CN" sz="1300" dirty="0"/>
              <a:t>:%f, </a:t>
            </a:r>
            <a:r>
              <a:rPr lang="en-US" altLang="zh-CN" sz="1300" dirty="0" err="1"/>
              <a:t>val_acc</a:t>
            </a:r>
            <a:r>
              <a:rPr lang="en-US" altLang="zh-CN" sz="1300" dirty="0"/>
              <a:t>:%f'%(</a:t>
            </a:r>
            <a:r>
              <a:rPr lang="en-US" altLang="zh-CN" sz="1300" dirty="0" err="1"/>
              <a:t>val_loss,val_acc</a:t>
            </a:r>
            <a:r>
              <a:rPr lang="en-US" altLang="zh-CN" sz="1300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3309058327"/>
      </p:ext>
    </p:extLst>
  </p:cSld>
  <p:clrMapOvr>
    <a:masterClrMapping/>
  </p:clrMapOvr>
  <p:transition spd="slow">
    <p:fad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矩形 2">
            <a:extLst>
              <a:ext uri="{FF2B5EF4-FFF2-40B4-BE49-F238E27FC236}">
                <a16:creationId xmlns:a16="http://schemas.microsoft.com/office/drawing/2014/main" id="{88376DE8-603C-48BF-AF82-E136338261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675" y="1612900"/>
            <a:ext cx="6156325" cy="1008063"/>
          </a:xfrm>
          <a:prstGeom prst="rect">
            <a:avLst/>
          </a:prstGeom>
          <a:solidFill>
            <a:srgbClr val="4CBDF7"/>
          </a:solidFill>
          <a:ln w="25400" cap="flat" cmpd="sng">
            <a:solidFill>
              <a:srgbClr val="4CBDF7"/>
            </a:solidFill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64EDF8D2-4D57-4DEC-942E-FC7614F4466A}"/>
              </a:ext>
            </a:extLst>
          </p:cNvPr>
          <p:cNvGrpSpPr/>
          <p:nvPr/>
        </p:nvGrpSpPr>
        <p:grpSpPr>
          <a:xfrm>
            <a:off x="0" y="1612900"/>
            <a:ext cx="1619250" cy="1008063"/>
            <a:chOff x="0" y="1612900"/>
            <a:chExt cx="1619250" cy="1008063"/>
          </a:xfrm>
        </p:grpSpPr>
        <p:sp>
          <p:nvSpPr>
            <p:cNvPr id="4098" name="矩形 1">
              <a:extLst>
                <a:ext uri="{FF2B5EF4-FFF2-40B4-BE49-F238E27FC236}">
                  <a16:creationId xmlns:a16="http://schemas.microsoft.com/office/drawing/2014/main" id="{83C68237-D896-4DC1-A350-06CDE4B037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612900"/>
              <a:ext cx="1619250" cy="1008063"/>
            </a:xfrm>
            <a:prstGeom prst="rect">
              <a:avLst/>
            </a:prstGeom>
            <a:solidFill>
              <a:srgbClr val="4CBDF7"/>
            </a:solidFill>
            <a:ln w="25400" cap="flat" cmpd="sng">
              <a:solidFill>
                <a:srgbClr val="4CBDF7"/>
              </a:solidFill>
              <a:bevel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pic>
          <p:nvPicPr>
            <p:cNvPr id="4100" name="图片 8">
              <a:extLst>
                <a:ext uri="{FF2B5EF4-FFF2-40B4-BE49-F238E27FC236}">
                  <a16:creationId xmlns:a16="http://schemas.microsoft.com/office/drawing/2014/main" id="{BCE1DCC0-FE20-4472-89D7-06EB662E3D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475" y="1677988"/>
              <a:ext cx="876300" cy="876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2EBF538D-0503-4E4B-9BDC-EB64BCE4DA81}"/>
              </a:ext>
            </a:extLst>
          </p:cNvPr>
          <p:cNvSpPr txBox="1"/>
          <p:nvPr/>
        </p:nvSpPr>
        <p:spPr>
          <a:xfrm>
            <a:off x="3203886" y="1731417"/>
            <a:ext cx="19363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Part 8</a:t>
            </a:r>
            <a:endParaRPr lang="zh-CN" altLang="en-US" sz="4400" b="1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79ECB31-7623-4173-8F76-DC4D6085956C}"/>
              </a:ext>
            </a:extLst>
          </p:cNvPr>
          <p:cNvSpPr txBox="1"/>
          <p:nvPr/>
        </p:nvSpPr>
        <p:spPr>
          <a:xfrm>
            <a:off x="5140249" y="1842963"/>
            <a:ext cx="41841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使用</a:t>
            </a:r>
            <a:r>
              <a:rPr lang="en-US" altLang="zh-CN" sz="32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keras</a:t>
            </a:r>
            <a:endParaRPr lang="zh-CN" altLang="en-US" sz="32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2463273"/>
      </p:ext>
    </p:extLst>
  </p:cSld>
  <p:clrMapOvr>
    <a:masterClrMapping/>
  </p:clrMapOvr>
  <p:transition spd="slow">
    <p:pull dir="lu"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矩形 3">
            <a:extLst>
              <a:ext uri="{FF2B5EF4-FFF2-40B4-BE49-F238E27FC236}">
                <a16:creationId xmlns:a16="http://schemas.microsoft.com/office/drawing/2014/main" id="{60EBB227-A907-4DD4-AB6D-BE8B77E4A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76275"/>
          </a:xfrm>
          <a:prstGeom prst="rect">
            <a:avLst/>
          </a:prstGeom>
          <a:solidFill>
            <a:srgbClr val="4CBDF7"/>
          </a:solidFill>
          <a:ln w="25400" cap="flat" cmpd="sng">
            <a:solidFill>
              <a:srgbClr val="4CBDF7"/>
            </a:solidFill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1" name="等腰三角形 4">
            <a:extLst>
              <a:ext uri="{FF2B5EF4-FFF2-40B4-BE49-F238E27FC236}">
                <a16:creationId xmlns:a16="http://schemas.microsoft.com/office/drawing/2014/main" id="{CE8F2686-79A9-40BC-97E6-93D6032529F7}"/>
              </a:ext>
            </a:extLst>
          </p:cNvPr>
          <p:cNvSpPr>
            <a:spLocks noChangeArrowheads="1"/>
          </p:cNvSpPr>
          <p:nvPr/>
        </p:nvSpPr>
        <p:spPr bwMode="auto">
          <a:xfrm rot="10425936">
            <a:off x="392183" y="654168"/>
            <a:ext cx="431800" cy="373062"/>
          </a:xfrm>
          <a:prstGeom prst="triangle">
            <a:avLst>
              <a:gd name="adj" fmla="val 50000"/>
            </a:avLst>
          </a:prstGeom>
          <a:solidFill>
            <a:srgbClr val="4CBDF7"/>
          </a:solidFill>
          <a:ln w="25400" cap="flat" cmpd="sng">
            <a:solidFill>
              <a:srgbClr val="4CBDF7"/>
            </a:solidFill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7179" name="图片 19">
            <a:extLst>
              <a:ext uri="{FF2B5EF4-FFF2-40B4-BE49-F238E27FC236}">
                <a16:creationId xmlns:a16="http://schemas.microsoft.com/office/drawing/2014/main" id="{E30E7E44-B025-4389-AD05-759437A26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324" y="98833"/>
            <a:ext cx="488258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C9A8974E-42D3-4A3F-8D04-62E73D8B69BE}"/>
              </a:ext>
            </a:extLst>
          </p:cNvPr>
          <p:cNvSpPr txBox="1"/>
          <p:nvPr/>
        </p:nvSpPr>
        <p:spPr>
          <a:xfrm>
            <a:off x="195418" y="108605"/>
            <a:ext cx="12803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Part 8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C323AB0-3A9C-4D96-97DC-704D97BAC137}"/>
              </a:ext>
            </a:extLst>
          </p:cNvPr>
          <p:cNvSpPr txBox="1"/>
          <p:nvPr/>
        </p:nvSpPr>
        <p:spPr>
          <a:xfrm>
            <a:off x="1475742" y="144523"/>
            <a:ext cx="3816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使用</a:t>
            </a:r>
            <a:r>
              <a:rPr lang="en-US" altLang="zh-CN" sz="24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keras</a:t>
            </a:r>
            <a:endParaRPr lang="zh-CN" altLang="en-US" sz="2400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34EFAA6-194A-4E41-9AD7-46E5AA010D66}"/>
              </a:ext>
            </a:extLst>
          </p:cNvPr>
          <p:cNvSpPr txBox="1"/>
          <p:nvPr/>
        </p:nvSpPr>
        <p:spPr>
          <a:xfrm>
            <a:off x="204973" y="1148684"/>
            <a:ext cx="8499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基于</a:t>
            </a:r>
            <a:r>
              <a:rPr lang="en-US" altLang="zh-CN" dirty="0"/>
              <a:t>tensorflow</a:t>
            </a:r>
            <a:r>
              <a:rPr lang="zh-CN" altLang="en-US" dirty="0"/>
              <a:t>发展出来的深度学习框架，更容易上手（相当于</a:t>
            </a:r>
            <a:r>
              <a:rPr lang="en-US" altLang="zh-CN" dirty="0" err="1"/>
              <a:t>js</a:t>
            </a:r>
            <a:r>
              <a:rPr lang="zh-CN" altLang="en-US" dirty="0"/>
              <a:t>和</a:t>
            </a:r>
            <a:r>
              <a:rPr lang="en-US" altLang="zh-CN" dirty="0" err="1"/>
              <a:t>jq</a:t>
            </a:r>
            <a:r>
              <a:rPr lang="zh-CN" altLang="en-US" dirty="0"/>
              <a:t>的区别）</a:t>
            </a:r>
            <a:endParaRPr lang="en-US" altLang="zh-CN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E57EED1-60D6-4160-B0A0-4A7D8C6EE442}"/>
              </a:ext>
            </a:extLst>
          </p:cNvPr>
          <p:cNvSpPr/>
          <p:nvPr/>
        </p:nvSpPr>
        <p:spPr bwMode="auto">
          <a:xfrm>
            <a:off x="215143" y="1574130"/>
            <a:ext cx="8254319" cy="352829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63500" dir="2700000" algn="tl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900" dirty="0"/>
              <a:t>import keras</a:t>
            </a:r>
          </a:p>
          <a:p>
            <a:r>
              <a:rPr lang="en-US" altLang="zh-CN" sz="900" dirty="0"/>
              <a:t>from </a:t>
            </a:r>
            <a:r>
              <a:rPr lang="en-US" altLang="zh-CN" sz="900" dirty="0" err="1"/>
              <a:t>keras.models</a:t>
            </a:r>
            <a:r>
              <a:rPr lang="en-US" altLang="zh-CN" sz="900" dirty="0"/>
              <a:t> import Sequential</a:t>
            </a:r>
          </a:p>
          <a:p>
            <a:r>
              <a:rPr lang="en-US" altLang="zh-CN" sz="900" dirty="0"/>
              <a:t>from </a:t>
            </a:r>
            <a:r>
              <a:rPr lang="en-US" altLang="zh-CN" sz="900" dirty="0" err="1"/>
              <a:t>keras.layers</a:t>
            </a:r>
            <a:r>
              <a:rPr lang="en-US" altLang="zh-CN" sz="900" dirty="0"/>
              <a:t> import Dense</a:t>
            </a:r>
          </a:p>
          <a:p>
            <a:r>
              <a:rPr lang="en-US" altLang="zh-CN" sz="900" dirty="0"/>
              <a:t>import numpy as np</a:t>
            </a:r>
          </a:p>
          <a:p>
            <a:r>
              <a:rPr lang="en-US" altLang="zh-CN" sz="900" dirty="0"/>
              <a:t>#</a:t>
            </a:r>
            <a:r>
              <a:rPr lang="zh-CN" altLang="en-US" sz="900" dirty="0"/>
              <a:t>输入训练数据 </a:t>
            </a:r>
            <a:r>
              <a:rPr lang="en-US" altLang="zh-CN" sz="900" dirty="0"/>
              <a:t>keras</a:t>
            </a:r>
            <a:r>
              <a:rPr lang="zh-CN" altLang="en-US" sz="900" dirty="0"/>
              <a:t>接收</a:t>
            </a:r>
            <a:r>
              <a:rPr lang="en-US" altLang="zh-CN" sz="900" dirty="0"/>
              <a:t>numpy</a:t>
            </a:r>
            <a:r>
              <a:rPr lang="zh-CN" altLang="en-US" sz="900" dirty="0"/>
              <a:t>数组类型的数据</a:t>
            </a:r>
          </a:p>
          <a:p>
            <a:r>
              <a:rPr lang="en-US" altLang="zh-CN" sz="900" dirty="0"/>
              <a:t>x=</a:t>
            </a:r>
            <a:r>
              <a:rPr lang="en-US" altLang="zh-CN" sz="900" dirty="0" err="1"/>
              <a:t>np.array</a:t>
            </a:r>
            <a:r>
              <a:rPr lang="en-US" altLang="zh-CN" sz="900" dirty="0"/>
              <a:t>([[0,1,0], [0,0,1], [1,3,2], [3,2,1]])</a:t>
            </a:r>
          </a:p>
          <a:p>
            <a:r>
              <a:rPr lang="en-US" altLang="zh-CN" sz="900" dirty="0"/>
              <a:t>y=</a:t>
            </a:r>
            <a:r>
              <a:rPr lang="en-US" altLang="zh-CN" sz="900" dirty="0" err="1"/>
              <a:t>np.array</a:t>
            </a:r>
            <a:r>
              <a:rPr lang="en-US" altLang="zh-CN" sz="900" dirty="0"/>
              <a:t>([0,0,1,1]).T</a:t>
            </a:r>
          </a:p>
          <a:p>
            <a:r>
              <a:rPr lang="en-US" altLang="zh-CN" sz="900" dirty="0"/>
              <a:t>#</a:t>
            </a:r>
            <a:r>
              <a:rPr lang="zh-CN" altLang="en-US" sz="900" dirty="0"/>
              <a:t>最简单的序贯模型，序贯模型是多个网络层的线性堆叠</a:t>
            </a:r>
          </a:p>
          <a:p>
            <a:r>
              <a:rPr lang="en-US" altLang="zh-CN" sz="900" dirty="0" err="1"/>
              <a:t>simple_model</a:t>
            </a:r>
            <a:r>
              <a:rPr lang="en-US" altLang="zh-CN" sz="900" dirty="0"/>
              <a:t>=Sequential()</a:t>
            </a:r>
          </a:p>
          <a:p>
            <a:r>
              <a:rPr lang="en-US" altLang="zh-CN" sz="900" dirty="0"/>
              <a:t>#dense</a:t>
            </a:r>
            <a:r>
              <a:rPr lang="zh-CN" altLang="en-US" sz="900" dirty="0"/>
              <a:t>层为全连接层</a:t>
            </a:r>
          </a:p>
          <a:p>
            <a:r>
              <a:rPr lang="en-US" altLang="zh-CN" sz="900" dirty="0"/>
              <a:t>#</a:t>
            </a:r>
            <a:r>
              <a:rPr lang="zh-CN" altLang="en-US" sz="900" dirty="0"/>
              <a:t>第一层隐含层为全连接层 </a:t>
            </a:r>
            <a:r>
              <a:rPr lang="en-US" altLang="zh-CN" sz="900" dirty="0"/>
              <a:t>5</a:t>
            </a:r>
            <a:r>
              <a:rPr lang="zh-CN" altLang="en-US" sz="900" dirty="0"/>
              <a:t>个神经元 输入数据的维度为</a:t>
            </a:r>
            <a:r>
              <a:rPr lang="en-US" altLang="zh-CN" sz="900" dirty="0"/>
              <a:t>3</a:t>
            </a:r>
          </a:p>
          <a:p>
            <a:r>
              <a:rPr lang="en-US" altLang="zh-CN" sz="900" dirty="0" err="1"/>
              <a:t>simple_model.add</a:t>
            </a:r>
            <a:r>
              <a:rPr lang="en-US" altLang="zh-CN" sz="900" dirty="0"/>
              <a:t>(Dense(5,input_dim=3,activation='</a:t>
            </a:r>
            <a:r>
              <a:rPr lang="en-US" altLang="zh-CN" sz="900" dirty="0" err="1"/>
              <a:t>relu</a:t>
            </a:r>
            <a:r>
              <a:rPr lang="en-US" altLang="zh-CN" sz="900" dirty="0"/>
              <a:t>'))</a:t>
            </a:r>
          </a:p>
          <a:p>
            <a:r>
              <a:rPr lang="en-US" altLang="zh-CN" sz="900" dirty="0"/>
              <a:t>#</a:t>
            </a:r>
            <a:r>
              <a:rPr lang="zh-CN" altLang="en-US" sz="900" dirty="0"/>
              <a:t>第二个隐含层 </a:t>
            </a:r>
            <a:r>
              <a:rPr lang="en-US" altLang="zh-CN" sz="900" dirty="0"/>
              <a:t>4</a:t>
            </a:r>
            <a:r>
              <a:rPr lang="zh-CN" altLang="en-US" sz="900" dirty="0"/>
              <a:t>个神经元</a:t>
            </a:r>
          </a:p>
          <a:p>
            <a:r>
              <a:rPr lang="en-US" altLang="zh-CN" sz="900" dirty="0" err="1"/>
              <a:t>simple_model.add</a:t>
            </a:r>
            <a:r>
              <a:rPr lang="en-US" altLang="zh-CN" sz="900" dirty="0"/>
              <a:t>(Dense(4,activation='</a:t>
            </a:r>
            <a:r>
              <a:rPr lang="en-US" altLang="zh-CN" sz="900" dirty="0" err="1"/>
              <a:t>relu</a:t>
            </a:r>
            <a:r>
              <a:rPr lang="en-US" altLang="zh-CN" sz="900" dirty="0"/>
              <a:t>'))</a:t>
            </a:r>
          </a:p>
          <a:p>
            <a:r>
              <a:rPr lang="en-US" altLang="zh-CN" sz="900" dirty="0"/>
              <a:t>#</a:t>
            </a:r>
            <a:r>
              <a:rPr lang="zh-CN" altLang="en-US" sz="900" dirty="0"/>
              <a:t>输出层为</a:t>
            </a:r>
            <a:r>
              <a:rPr lang="en-US" altLang="zh-CN" sz="900" dirty="0"/>
              <a:t>1</a:t>
            </a:r>
            <a:r>
              <a:rPr lang="zh-CN" altLang="en-US" sz="900" dirty="0"/>
              <a:t>个神经元</a:t>
            </a:r>
          </a:p>
          <a:p>
            <a:r>
              <a:rPr lang="en-US" altLang="zh-CN" sz="900" dirty="0" err="1"/>
              <a:t>simple_model.add</a:t>
            </a:r>
            <a:r>
              <a:rPr lang="en-US" altLang="zh-CN" sz="900" dirty="0"/>
              <a:t>(Dense(1,activation='sigmoid'))</a:t>
            </a:r>
          </a:p>
          <a:p>
            <a:r>
              <a:rPr lang="en-US" altLang="zh-CN" sz="900" dirty="0"/>
              <a:t>#</a:t>
            </a:r>
            <a:r>
              <a:rPr lang="zh-CN" altLang="en-US" sz="900" dirty="0"/>
              <a:t>编译模型</a:t>
            </a:r>
            <a:r>
              <a:rPr lang="en-US" altLang="zh-CN" sz="900" dirty="0"/>
              <a:t>,</a:t>
            </a:r>
            <a:r>
              <a:rPr lang="zh-CN" altLang="en-US" sz="900" dirty="0"/>
              <a:t>训练模型之前需要编译模型</a:t>
            </a:r>
          </a:p>
          <a:p>
            <a:r>
              <a:rPr lang="en-US" altLang="zh-CN" sz="900" dirty="0"/>
              <a:t>#</a:t>
            </a:r>
            <a:r>
              <a:rPr lang="zh-CN" altLang="en-US" sz="900" dirty="0"/>
              <a:t>编译模型的三个参数：优化器、损失函数、指标列表</a:t>
            </a:r>
          </a:p>
          <a:p>
            <a:r>
              <a:rPr lang="en-US" altLang="zh-CN" sz="900" dirty="0" err="1"/>
              <a:t>simple_model.compile</a:t>
            </a:r>
            <a:r>
              <a:rPr lang="en-US" altLang="zh-CN" sz="900" dirty="0"/>
              <a:t>(optimizer='</a:t>
            </a:r>
            <a:r>
              <a:rPr lang="en-US" altLang="zh-CN" sz="900" dirty="0" err="1"/>
              <a:t>sgd</a:t>
            </a:r>
            <a:r>
              <a:rPr lang="en-US" altLang="zh-CN" sz="900" dirty="0"/>
              <a:t>',loss='</a:t>
            </a:r>
            <a:r>
              <a:rPr lang="en-US" altLang="zh-CN" sz="900" dirty="0" err="1"/>
              <a:t>mean_squared_error</a:t>
            </a:r>
            <a:r>
              <a:rPr lang="en-US" altLang="zh-CN" sz="900" dirty="0"/>
              <a:t>')</a:t>
            </a:r>
          </a:p>
          <a:p>
            <a:r>
              <a:rPr lang="en-US" altLang="zh-CN" sz="900" dirty="0"/>
              <a:t>#</a:t>
            </a:r>
            <a:r>
              <a:rPr lang="zh-CN" altLang="en-US" sz="900" dirty="0"/>
              <a:t>训练网络 </a:t>
            </a:r>
            <a:r>
              <a:rPr lang="en-US" altLang="zh-CN" sz="900" dirty="0"/>
              <a:t>2000</a:t>
            </a:r>
            <a:r>
              <a:rPr lang="zh-CN" altLang="en-US" sz="900" dirty="0"/>
              <a:t>次</a:t>
            </a:r>
          </a:p>
          <a:p>
            <a:r>
              <a:rPr lang="en-US" altLang="zh-CN" sz="900" dirty="0"/>
              <a:t>#Keras</a:t>
            </a:r>
            <a:r>
              <a:rPr lang="zh-CN" altLang="en-US" sz="900" dirty="0"/>
              <a:t>以</a:t>
            </a:r>
            <a:r>
              <a:rPr lang="en-US" altLang="zh-CN" sz="900" dirty="0"/>
              <a:t>Numpy</a:t>
            </a:r>
            <a:r>
              <a:rPr lang="zh-CN" altLang="en-US" sz="900" dirty="0"/>
              <a:t>数组作为输入数据和标签的数据类型。训练模型一般使用</a:t>
            </a:r>
            <a:r>
              <a:rPr lang="en-US" altLang="zh-CN" sz="900" dirty="0"/>
              <a:t>fit</a:t>
            </a:r>
            <a:r>
              <a:rPr lang="zh-CN" altLang="en-US" sz="900" dirty="0"/>
              <a:t>函数</a:t>
            </a:r>
          </a:p>
          <a:p>
            <a:r>
              <a:rPr lang="en-US" altLang="zh-CN" sz="900" dirty="0" err="1"/>
              <a:t>simple_model.fit</a:t>
            </a:r>
            <a:r>
              <a:rPr lang="en-US" altLang="zh-CN" sz="900" dirty="0"/>
              <a:t>(</a:t>
            </a:r>
            <a:r>
              <a:rPr lang="en-US" altLang="zh-CN" sz="900" dirty="0" err="1"/>
              <a:t>x,y,epochs</a:t>
            </a:r>
            <a:r>
              <a:rPr lang="en-US" altLang="zh-CN" sz="900" dirty="0"/>
              <a:t>=2000)</a:t>
            </a:r>
          </a:p>
          <a:p>
            <a:r>
              <a:rPr lang="en-US" altLang="zh-CN" sz="900" dirty="0"/>
              <a:t>#</a:t>
            </a:r>
            <a:r>
              <a:rPr lang="zh-CN" altLang="en-US" sz="900" dirty="0"/>
              <a:t>应用模型 进行预测</a:t>
            </a:r>
          </a:p>
          <a:p>
            <a:r>
              <a:rPr lang="en-US" altLang="zh-CN" sz="900" dirty="0"/>
              <a:t>y_=</a:t>
            </a:r>
            <a:r>
              <a:rPr lang="en-US" altLang="zh-CN" sz="900" dirty="0" err="1"/>
              <a:t>simple_model.predict_classes</a:t>
            </a:r>
            <a:r>
              <a:rPr lang="en-US" altLang="zh-CN" sz="900" dirty="0"/>
              <a:t>(x[0:1])</a:t>
            </a:r>
          </a:p>
          <a:p>
            <a:r>
              <a:rPr lang="en-US" altLang="zh-CN" sz="900" dirty="0"/>
              <a:t>print("[0,1,0]</a:t>
            </a:r>
            <a:r>
              <a:rPr lang="zh-CN" altLang="en-US" sz="900" dirty="0"/>
              <a:t>的分类结果：</a:t>
            </a:r>
            <a:r>
              <a:rPr lang="en-US" altLang="zh-CN" sz="900" dirty="0"/>
              <a:t>"+str(y[0]))</a:t>
            </a:r>
          </a:p>
        </p:txBody>
      </p:sp>
    </p:spTree>
    <p:extLst>
      <p:ext uri="{BB962C8B-B14F-4D97-AF65-F5344CB8AC3E}">
        <p14:creationId xmlns:p14="http://schemas.microsoft.com/office/powerpoint/2010/main" val="1540379283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pattFill prst="pct10">
          <a:fgClr>
            <a:schemeClr val="bg1">
              <a:lumMod val="7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矩形 3">
            <a:extLst>
              <a:ext uri="{FF2B5EF4-FFF2-40B4-BE49-F238E27FC236}">
                <a16:creationId xmlns:a16="http://schemas.microsoft.com/office/drawing/2014/main" id="{60EBB227-A907-4DD4-AB6D-BE8B77E4A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76275"/>
          </a:xfrm>
          <a:prstGeom prst="rect">
            <a:avLst/>
          </a:prstGeom>
          <a:solidFill>
            <a:srgbClr val="4CBDF7"/>
          </a:solidFill>
          <a:ln w="25400" cap="flat" cmpd="sng">
            <a:solidFill>
              <a:srgbClr val="4CBDF7"/>
            </a:solidFill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1" name="等腰三角形 4">
            <a:extLst>
              <a:ext uri="{FF2B5EF4-FFF2-40B4-BE49-F238E27FC236}">
                <a16:creationId xmlns:a16="http://schemas.microsoft.com/office/drawing/2014/main" id="{CE8F2686-79A9-40BC-97E6-93D6032529F7}"/>
              </a:ext>
            </a:extLst>
          </p:cNvPr>
          <p:cNvSpPr>
            <a:spLocks noChangeArrowheads="1"/>
          </p:cNvSpPr>
          <p:nvPr/>
        </p:nvSpPr>
        <p:spPr bwMode="auto">
          <a:xfrm rot="10425936">
            <a:off x="392183" y="654168"/>
            <a:ext cx="431800" cy="373062"/>
          </a:xfrm>
          <a:prstGeom prst="triangle">
            <a:avLst>
              <a:gd name="adj" fmla="val 50000"/>
            </a:avLst>
          </a:prstGeom>
          <a:solidFill>
            <a:srgbClr val="4CBDF7"/>
          </a:solidFill>
          <a:ln w="25400" cap="flat" cmpd="sng">
            <a:solidFill>
              <a:srgbClr val="4CBDF7"/>
            </a:solidFill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7179" name="图片 19">
            <a:extLst>
              <a:ext uri="{FF2B5EF4-FFF2-40B4-BE49-F238E27FC236}">
                <a16:creationId xmlns:a16="http://schemas.microsoft.com/office/drawing/2014/main" id="{E30E7E44-B025-4389-AD05-759437A26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324" y="98833"/>
            <a:ext cx="488258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C9A8974E-42D3-4A3F-8D04-62E73D8B69BE}"/>
              </a:ext>
            </a:extLst>
          </p:cNvPr>
          <p:cNvSpPr txBox="1"/>
          <p:nvPr/>
        </p:nvSpPr>
        <p:spPr>
          <a:xfrm>
            <a:off x="195418" y="108605"/>
            <a:ext cx="12803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Part 1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C323AB0-3A9C-4D96-97DC-704D97BAC137}"/>
              </a:ext>
            </a:extLst>
          </p:cNvPr>
          <p:cNvSpPr txBox="1"/>
          <p:nvPr/>
        </p:nvSpPr>
        <p:spPr>
          <a:xfrm>
            <a:off x="1475742" y="144523"/>
            <a:ext cx="3816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Tensorflow</a:t>
            </a:r>
            <a:r>
              <a:rPr lang="zh-CN" altLang="en-US" sz="24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发展历程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1E06502-61A8-447B-BA0E-84FCFEAEDFB7}"/>
              </a:ext>
            </a:extLst>
          </p:cNvPr>
          <p:cNvSpPr txBox="1"/>
          <p:nvPr/>
        </p:nvSpPr>
        <p:spPr>
          <a:xfrm>
            <a:off x="373203" y="1049573"/>
            <a:ext cx="20386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DistBelief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F2CC2A2-2637-4B52-A6EC-5E2C09AFD671}"/>
              </a:ext>
            </a:extLst>
          </p:cNvPr>
          <p:cNvSpPr txBox="1"/>
          <p:nvPr/>
        </p:nvSpPr>
        <p:spPr>
          <a:xfrm>
            <a:off x="373203" y="1779684"/>
            <a:ext cx="8136678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   </a:t>
            </a:r>
            <a:r>
              <a:rPr lang="zh-CN" altLang="en-US" sz="1600" dirty="0"/>
              <a:t>从</a:t>
            </a:r>
            <a:r>
              <a:rPr lang="en-US" altLang="zh-CN" sz="1600" dirty="0"/>
              <a:t>2010</a:t>
            </a:r>
            <a:r>
              <a:rPr lang="zh-CN" altLang="en-US" sz="1600" dirty="0"/>
              <a:t>年开始，</a:t>
            </a:r>
            <a:r>
              <a:rPr lang="en-US" altLang="zh-CN" sz="1600" dirty="0"/>
              <a:t>Google Brain</a:t>
            </a:r>
            <a:r>
              <a:rPr lang="zh-CN" altLang="en-US" sz="1600" dirty="0"/>
              <a:t>建立</a:t>
            </a:r>
            <a:r>
              <a:rPr lang="en-US" altLang="zh-CN" sz="1600" dirty="0"/>
              <a:t>DistBelief</a:t>
            </a:r>
            <a:r>
              <a:rPr lang="zh-CN" altLang="en-US" sz="1600" dirty="0"/>
              <a:t>作为他们的</a:t>
            </a:r>
            <a:r>
              <a:rPr lang="zh-CN" altLang="en-US" sz="1600" dirty="0">
                <a:solidFill>
                  <a:srgbClr val="0000FF"/>
                </a:solidFill>
              </a:rPr>
              <a:t>第一代</a:t>
            </a:r>
            <a:r>
              <a:rPr lang="zh-CN" altLang="en-US" sz="1600" dirty="0"/>
              <a:t>专有的</a:t>
            </a:r>
            <a:r>
              <a:rPr lang="zh-CN" altLang="en-US" sz="1600" dirty="0">
                <a:solidFill>
                  <a:srgbClr val="0000FF"/>
                </a:solidFill>
              </a:rPr>
              <a:t>机器学习系统</a:t>
            </a:r>
            <a:r>
              <a:rPr lang="zh-CN" altLang="en-US" sz="1600" dirty="0"/>
              <a:t>。</a:t>
            </a:r>
            <a:r>
              <a:rPr lang="en-US" altLang="zh-CN" sz="1600" dirty="0"/>
              <a:t>50</a:t>
            </a:r>
            <a:r>
              <a:rPr lang="zh-CN" altLang="en-US" sz="1600" dirty="0"/>
              <a:t>多个团队在</a:t>
            </a:r>
            <a:r>
              <a:rPr lang="en-US" altLang="zh-CN" sz="1600" dirty="0"/>
              <a:t>Google</a:t>
            </a:r>
            <a:r>
              <a:rPr lang="zh-CN" altLang="en-US" sz="1600" dirty="0"/>
              <a:t>和其他</a:t>
            </a:r>
            <a:r>
              <a:rPr lang="en-US" altLang="zh-CN" sz="1600" dirty="0"/>
              <a:t>Alphabet</a:t>
            </a:r>
            <a:r>
              <a:rPr lang="zh-CN" altLang="en-US" sz="1600" dirty="0"/>
              <a:t>公司在商业产品部署了</a:t>
            </a:r>
            <a:r>
              <a:rPr lang="en-US" altLang="zh-CN" sz="1600" dirty="0"/>
              <a:t>DistBelief</a:t>
            </a:r>
            <a:r>
              <a:rPr lang="zh-CN" altLang="en-US" sz="1600" dirty="0"/>
              <a:t>的深度学习神经网络，包括</a:t>
            </a:r>
            <a:r>
              <a:rPr lang="en-US" altLang="zh-CN" sz="1600" dirty="0"/>
              <a:t>Google</a:t>
            </a:r>
            <a:r>
              <a:rPr lang="zh-CN" altLang="en-US" sz="1600" dirty="0"/>
              <a:t>搜索、</a:t>
            </a:r>
            <a:r>
              <a:rPr lang="en-US" altLang="zh-CN" sz="1600" dirty="0"/>
              <a:t>Google</a:t>
            </a:r>
            <a:r>
              <a:rPr lang="zh-CN" altLang="en-US" sz="1600" dirty="0"/>
              <a:t>语音搜索、广告、</a:t>
            </a:r>
            <a:r>
              <a:rPr lang="en-US" altLang="zh-CN" sz="1600" dirty="0"/>
              <a:t>Google </a:t>
            </a:r>
            <a:r>
              <a:rPr lang="zh-CN" altLang="en-US" sz="1600" dirty="0"/>
              <a:t>相册、</a:t>
            </a:r>
            <a:r>
              <a:rPr lang="en-US" altLang="zh-CN" sz="1600" dirty="0"/>
              <a:t>Google</a:t>
            </a:r>
            <a:r>
              <a:rPr lang="zh-CN" altLang="en-US" sz="1600" dirty="0"/>
              <a:t>地图、</a:t>
            </a:r>
            <a:r>
              <a:rPr lang="en-US" altLang="zh-CN" sz="1600" dirty="0"/>
              <a:t>Google</a:t>
            </a:r>
            <a:r>
              <a:rPr lang="zh-CN" altLang="en-US" sz="1600" dirty="0"/>
              <a:t>街景、</a:t>
            </a:r>
            <a:r>
              <a:rPr lang="en-US" altLang="zh-CN" sz="1600" dirty="0"/>
              <a:t>Google</a:t>
            </a:r>
            <a:r>
              <a:rPr lang="zh-CN" altLang="en-US" sz="1600" dirty="0"/>
              <a:t>翻译和</a:t>
            </a:r>
            <a:r>
              <a:rPr lang="en-US" altLang="zh-CN" sz="1600" dirty="0"/>
              <a:t>YouTube</a:t>
            </a:r>
            <a:r>
              <a:rPr lang="zh-CN" altLang="en-US" sz="1600" dirty="0"/>
              <a:t>。</a:t>
            </a:r>
            <a:r>
              <a:rPr lang="en-US" altLang="zh-CN" sz="1600" dirty="0"/>
              <a:t>Google</a:t>
            </a:r>
            <a:r>
              <a:rPr lang="zh-CN" altLang="en-US" sz="1600" dirty="0"/>
              <a:t>指派计算机科学家，如</a:t>
            </a:r>
            <a:r>
              <a:rPr lang="en-US" altLang="zh-CN" sz="1600" dirty="0"/>
              <a:t>Geoffrey Hinton</a:t>
            </a:r>
            <a:r>
              <a:rPr lang="zh-CN" altLang="en-US" sz="1600" dirty="0"/>
              <a:t>和</a:t>
            </a:r>
            <a:r>
              <a:rPr lang="en-US" altLang="zh-CN" sz="1600" dirty="0"/>
              <a:t>Jeff Dean</a:t>
            </a:r>
            <a:r>
              <a:rPr lang="zh-CN" altLang="en-US" sz="1600" dirty="0"/>
              <a:t>，简化和重构</a:t>
            </a:r>
            <a:r>
              <a:rPr lang="en-US" altLang="zh-CN" sz="1600" dirty="0"/>
              <a:t>DistBelief</a:t>
            </a:r>
            <a:r>
              <a:rPr lang="zh-CN" altLang="en-US" sz="1600" dirty="0"/>
              <a:t>的代码库，使其变成一个更快、更健壮的应用级别代码库，形成了</a:t>
            </a:r>
            <a:r>
              <a:rPr lang="en-US" altLang="zh-CN" sz="1600" dirty="0"/>
              <a:t>TensorFlow</a:t>
            </a:r>
            <a:r>
              <a:rPr lang="zh-CN" altLang="en-US" sz="1600" dirty="0"/>
              <a:t>。</a:t>
            </a:r>
            <a:r>
              <a:rPr lang="en-US" altLang="zh-CN" sz="1600" dirty="0"/>
              <a:t>2009</a:t>
            </a:r>
            <a:r>
              <a:rPr lang="zh-CN" altLang="en-US" sz="1600" dirty="0"/>
              <a:t>年，</a:t>
            </a:r>
            <a:r>
              <a:rPr lang="en-US" altLang="zh-CN" sz="1600" dirty="0"/>
              <a:t>Hinton</a:t>
            </a:r>
            <a:r>
              <a:rPr lang="zh-CN" altLang="en-US" sz="1600" dirty="0"/>
              <a:t>领导的研究小组大大减少使用</a:t>
            </a:r>
            <a:r>
              <a:rPr lang="en-US" altLang="zh-CN" sz="1600" dirty="0"/>
              <a:t>DistBelief</a:t>
            </a:r>
            <a:r>
              <a:rPr lang="zh-CN" altLang="en-US" sz="1600" dirty="0"/>
              <a:t>的神经网络的错误数量，通过</a:t>
            </a:r>
            <a:r>
              <a:rPr lang="en-US" altLang="zh-CN" sz="1600" dirty="0"/>
              <a:t>Hinton</a:t>
            </a:r>
            <a:r>
              <a:rPr lang="zh-CN" altLang="en-US" sz="1600" dirty="0"/>
              <a:t>在广义反向传播的科学突破。最值得注意的是，</a:t>
            </a:r>
            <a:r>
              <a:rPr lang="en-US" altLang="zh-CN" sz="1600" dirty="0"/>
              <a:t>Hinton</a:t>
            </a:r>
            <a:r>
              <a:rPr lang="zh-CN" altLang="en-US" sz="1600" dirty="0"/>
              <a:t>的突破直接使</a:t>
            </a:r>
            <a:r>
              <a:rPr lang="en-US" altLang="zh-CN" sz="1600" dirty="0"/>
              <a:t>Google</a:t>
            </a:r>
            <a:r>
              <a:rPr lang="zh-CN" altLang="en-US" sz="1600" dirty="0"/>
              <a:t>语音识别软件中的错误减少至少</a:t>
            </a:r>
            <a:r>
              <a:rPr lang="en-US" altLang="zh-CN" sz="1600" dirty="0"/>
              <a:t>25%</a:t>
            </a:r>
            <a:r>
              <a:rPr lang="zh-CN" altLang="en-US" sz="16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261438535"/>
      </p:ext>
    </p:extLst>
  </p:cSld>
  <p:clrMapOvr>
    <a:masterClrMapping/>
  </p:clrMapOvr>
  <p:transition spd="slow">
    <p:fade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4CBD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A62ABB8-F8A1-4F44-B4EC-7162CD15C599}"/>
              </a:ext>
            </a:extLst>
          </p:cNvPr>
          <p:cNvSpPr txBox="1"/>
          <p:nvPr/>
        </p:nvSpPr>
        <p:spPr>
          <a:xfrm>
            <a:off x="2382971" y="1626189"/>
            <a:ext cx="45699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  谢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850B30A-93FA-48CD-A60A-C30EBE762F56}"/>
              </a:ext>
            </a:extLst>
          </p:cNvPr>
          <p:cNvSpPr txBox="1"/>
          <p:nvPr/>
        </p:nvSpPr>
        <p:spPr>
          <a:xfrm>
            <a:off x="2372787" y="2684754"/>
            <a:ext cx="5079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资料支持：潘微科老师、林晶、黎琳</a:t>
            </a:r>
          </a:p>
        </p:txBody>
      </p:sp>
      <p:sp>
        <p:nvSpPr>
          <p:cNvPr id="19" name="直接连接符 14">
            <a:extLst>
              <a:ext uri="{FF2B5EF4-FFF2-40B4-BE49-F238E27FC236}">
                <a16:creationId xmlns:a16="http://schemas.microsoft.com/office/drawing/2014/main" id="{300C0915-10B6-4849-9D8A-4052D957EB0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16985" y="1461677"/>
            <a:ext cx="2415675" cy="1"/>
          </a:xfrm>
          <a:prstGeom prst="line">
            <a:avLst/>
          </a:prstGeom>
          <a:noFill/>
          <a:ln w="9525" cap="flat" cmpd="sng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直接连接符 14">
            <a:extLst>
              <a:ext uri="{FF2B5EF4-FFF2-40B4-BE49-F238E27FC236}">
                <a16:creationId xmlns:a16="http://schemas.microsoft.com/office/drawing/2014/main" id="{A6E5C155-A58D-420D-86DB-D43F629B990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419904" y="3424713"/>
            <a:ext cx="2415675" cy="1"/>
          </a:xfrm>
          <a:prstGeom prst="line">
            <a:avLst/>
          </a:prstGeom>
          <a:noFill/>
          <a:ln w="9525" cap="flat" cmpd="sng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矩形 3">
            <a:extLst>
              <a:ext uri="{FF2B5EF4-FFF2-40B4-BE49-F238E27FC236}">
                <a16:creationId xmlns:a16="http://schemas.microsoft.com/office/drawing/2014/main" id="{60EBB227-A907-4DD4-AB6D-BE8B77E4A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76275"/>
          </a:xfrm>
          <a:prstGeom prst="rect">
            <a:avLst/>
          </a:prstGeom>
          <a:solidFill>
            <a:srgbClr val="4CBDF7"/>
          </a:solidFill>
          <a:ln w="25400" cap="flat" cmpd="sng">
            <a:solidFill>
              <a:srgbClr val="4CBDF7"/>
            </a:solidFill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1" name="等腰三角形 4">
            <a:extLst>
              <a:ext uri="{FF2B5EF4-FFF2-40B4-BE49-F238E27FC236}">
                <a16:creationId xmlns:a16="http://schemas.microsoft.com/office/drawing/2014/main" id="{CE8F2686-79A9-40BC-97E6-93D6032529F7}"/>
              </a:ext>
            </a:extLst>
          </p:cNvPr>
          <p:cNvSpPr>
            <a:spLocks noChangeArrowheads="1"/>
          </p:cNvSpPr>
          <p:nvPr/>
        </p:nvSpPr>
        <p:spPr bwMode="auto">
          <a:xfrm rot="10425936">
            <a:off x="392183" y="654168"/>
            <a:ext cx="431800" cy="373062"/>
          </a:xfrm>
          <a:prstGeom prst="triangle">
            <a:avLst>
              <a:gd name="adj" fmla="val 50000"/>
            </a:avLst>
          </a:prstGeom>
          <a:solidFill>
            <a:srgbClr val="4CBDF7"/>
          </a:solidFill>
          <a:ln w="25400" cap="flat" cmpd="sng">
            <a:solidFill>
              <a:srgbClr val="4CBDF7"/>
            </a:solidFill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7179" name="图片 19">
            <a:extLst>
              <a:ext uri="{FF2B5EF4-FFF2-40B4-BE49-F238E27FC236}">
                <a16:creationId xmlns:a16="http://schemas.microsoft.com/office/drawing/2014/main" id="{E30E7E44-B025-4389-AD05-759437A26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324" y="98833"/>
            <a:ext cx="488258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C9A8974E-42D3-4A3F-8D04-62E73D8B69BE}"/>
              </a:ext>
            </a:extLst>
          </p:cNvPr>
          <p:cNvSpPr txBox="1"/>
          <p:nvPr/>
        </p:nvSpPr>
        <p:spPr>
          <a:xfrm>
            <a:off x="195418" y="108605"/>
            <a:ext cx="12803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Part 1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C323AB0-3A9C-4D96-97DC-704D97BAC137}"/>
              </a:ext>
            </a:extLst>
          </p:cNvPr>
          <p:cNvSpPr txBox="1"/>
          <p:nvPr/>
        </p:nvSpPr>
        <p:spPr>
          <a:xfrm>
            <a:off x="1475742" y="144523"/>
            <a:ext cx="3816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Tensorflow</a:t>
            </a:r>
            <a:r>
              <a:rPr lang="zh-CN" altLang="en-US" sz="24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发展历程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1E06502-61A8-447B-BA0E-84FCFEAEDFB7}"/>
              </a:ext>
            </a:extLst>
          </p:cNvPr>
          <p:cNvSpPr txBox="1"/>
          <p:nvPr/>
        </p:nvSpPr>
        <p:spPr>
          <a:xfrm>
            <a:off x="373203" y="1049573"/>
            <a:ext cx="2254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Tensorflow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F2CC2A2-2637-4B52-A6EC-5E2C09AFD671}"/>
              </a:ext>
            </a:extLst>
          </p:cNvPr>
          <p:cNvSpPr txBox="1"/>
          <p:nvPr/>
        </p:nvSpPr>
        <p:spPr>
          <a:xfrm>
            <a:off x="373203" y="1779684"/>
            <a:ext cx="813667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   </a:t>
            </a:r>
            <a:r>
              <a:rPr lang="en-US" altLang="zh-CN" sz="1600" dirty="0"/>
              <a:t>TensorFlow</a:t>
            </a:r>
            <a:r>
              <a:rPr lang="zh-CN" altLang="en-US" sz="1600" dirty="0"/>
              <a:t>是</a:t>
            </a:r>
            <a:r>
              <a:rPr lang="en-US" altLang="zh-CN" sz="1600" dirty="0"/>
              <a:t>Google Brain</a:t>
            </a:r>
            <a:r>
              <a:rPr lang="zh-CN" altLang="en-US" sz="1600" dirty="0"/>
              <a:t>的</a:t>
            </a:r>
            <a:r>
              <a:rPr lang="zh-CN" altLang="en-US" sz="1600" dirty="0">
                <a:solidFill>
                  <a:srgbClr val="0000FF"/>
                </a:solidFill>
              </a:rPr>
              <a:t>第二代机器学习系统</a:t>
            </a:r>
            <a:r>
              <a:rPr lang="zh-CN" altLang="en-US" sz="1600" dirty="0"/>
              <a:t>。于</a:t>
            </a:r>
            <a:r>
              <a:rPr lang="en-US" altLang="zh-CN" sz="1600" dirty="0"/>
              <a:t>2015</a:t>
            </a:r>
            <a:r>
              <a:rPr lang="zh-CN" altLang="en-US" sz="1600" dirty="0"/>
              <a:t>年</a:t>
            </a:r>
            <a:r>
              <a:rPr lang="en-US" altLang="zh-CN" sz="1600" dirty="0"/>
              <a:t>11</a:t>
            </a:r>
            <a:r>
              <a:rPr lang="zh-CN" altLang="en-US" sz="1600" dirty="0"/>
              <a:t>月</a:t>
            </a:r>
            <a:r>
              <a:rPr lang="en-US" altLang="zh-CN" sz="1600" dirty="0"/>
              <a:t>9</a:t>
            </a:r>
            <a:r>
              <a:rPr lang="zh-CN" altLang="en-US" sz="1600" dirty="0"/>
              <a:t>日在</a:t>
            </a:r>
            <a:r>
              <a:rPr lang="en-US" altLang="zh-CN" sz="1600" dirty="0"/>
              <a:t>Apache 2.0</a:t>
            </a:r>
            <a:r>
              <a:rPr lang="zh-CN" altLang="en-US" sz="1600" dirty="0"/>
              <a:t>开源许可证下发布，</a:t>
            </a:r>
            <a:r>
              <a:rPr lang="en-US" altLang="zh-CN" sz="1600" dirty="0"/>
              <a:t>1.0.0</a:t>
            </a:r>
            <a:r>
              <a:rPr lang="zh-CN" altLang="en-US" sz="1600" dirty="0"/>
              <a:t>版本发布于</a:t>
            </a:r>
            <a:r>
              <a:rPr lang="en-US" altLang="zh-CN" sz="1600" dirty="0"/>
              <a:t>2017</a:t>
            </a:r>
            <a:r>
              <a:rPr lang="zh-CN" altLang="en-US" sz="1600" dirty="0"/>
              <a:t>年</a:t>
            </a:r>
            <a:r>
              <a:rPr lang="en-US" altLang="zh-CN" sz="1600" dirty="0"/>
              <a:t>2</a:t>
            </a:r>
            <a:r>
              <a:rPr lang="zh-CN" altLang="en-US" sz="1600" dirty="0"/>
              <a:t>月</a:t>
            </a:r>
            <a:r>
              <a:rPr lang="en-US" altLang="zh-CN" sz="1600" dirty="0"/>
              <a:t>11</a:t>
            </a:r>
            <a:r>
              <a:rPr lang="zh-CN" altLang="en-US" sz="1600" dirty="0"/>
              <a:t>日。虽然参考实现运行在单台设备，</a:t>
            </a:r>
            <a:r>
              <a:rPr lang="en-US" altLang="zh-CN" sz="1600" dirty="0"/>
              <a:t>TensorFlow</a:t>
            </a:r>
            <a:r>
              <a:rPr lang="zh-CN" altLang="en-US" sz="1600" dirty="0"/>
              <a:t>可以运行在多个</a:t>
            </a:r>
            <a:r>
              <a:rPr lang="en-US" altLang="zh-CN" sz="1600" dirty="0"/>
              <a:t>CPU</a:t>
            </a:r>
            <a:r>
              <a:rPr lang="zh-CN" altLang="en-US" sz="1600" dirty="0"/>
              <a:t>和</a:t>
            </a:r>
            <a:r>
              <a:rPr lang="en-US" altLang="zh-CN" sz="1600" dirty="0"/>
              <a:t>GPU</a:t>
            </a:r>
            <a:r>
              <a:rPr lang="zh-CN" altLang="en-US" sz="1600" dirty="0"/>
              <a:t>（和可选的</a:t>
            </a:r>
            <a:r>
              <a:rPr lang="en-US" altLang="zh-CN" sz="1600" dirty="0"/>
              <a:t>CUDA</a:t>
            </a:r>
            <a:r>
              <a:rPr lang="zh-CN" altLang="en-US" sz="1600" dirty="0"/>
              <a:t>扩展和图形处理器通用计算的</a:t>
            </a:r>
            <a:r>
              <a:rPr lang="en-US" altLang="zh-CN" sz="1600" dirty="0"/>
              <a:t>SYCL</a:t>
            </a:r>
            <a:r>
              <a:rPr lang="zh-CN" altLang="en-US" sz="1600" dirty="0"/>
              <a:t>扩展）。</a:t>
            </a:r>
            <a:r>
              <a:rPr lang="en-US" altLang="zh-CN" sz="1600" dirty="0"/>
              <a:t>TensorFlow</a:t>
            </a:r>
            <a:r>
              <a:rPr lang="zh-CN" altLang="en-US" sz="1600" dirty="0"/>
              <a:t>可用于</a:t>
            </a:r>
            <a:r>
              <a:rPr lang="en-US" altLang="zh-CN" sz="1600" dirty="0"/>
              <a:t>64</a:t>
            </a:r>
            <a:r>
              <a:rPr lang="zh-CN" altLang="en-US" sz="1600" dirty="0"/>
              <a:t>位</a:t>
            </a:r>
            <a:r>
              <a:rPr lang="en-US" altLang="zh-CN" sz="1600" dirty="0"/>
              <a:t>Linux</a:t>
            </a:r>
            <a:r>
              <a:rPr lang="zh-CN" altLang="en-US" sz="1600" dirty="0"/>
              <a:t>、</a:t>
            </a:r>
            <a:r>
              <a:rPr lang="en-US" altLang="zh-CN" sz="1600" dirty="0"/>
              <a:t>macOS</a:t>
            </a:r>
            <a:r>
              <a:rPr lang="zh-CN" altLang="en-US" sz="1600" dirty="0"/>
              <a:t>和</a:t>
            </a:r>
            <a:r>
              <a:rPr lang="en-US" altLang="zh-CN" sz="1600" dirty="0"/>
              <a:t>Windows</a:t>
            </a:r>
            <a:r>
              <a:rPr lang="zh-CN" altLang="en-US" sz="1600" dirty="0"/>
              <a:t>，以及移动计算平台，包括</a:t>
            </a:r>
            <a:r>
              <a:rPr lang="en-US" altLang="zh-CN" sz="1600" dirty="0"/>
              <a:t>Android</a:t>
            </a:r>
            <a:r>
              <a:rPr lang="zh-CN" altLang="en-US" sz="1600" dirty="0"/>
              <a:t>和</a:t>
            </a:r>
            <a:r>
              <a:rPr lang="en-US" altLang="zh-CN" sz="1600" dirty="0"/>
              <a:t>iOS</a:t>
            </a:r>
            <a:r>
              <a:rPr lang="zh-CN" altLang="en-US" sz="16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177270326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矩形 3">
            <a:extLst>
              <a:ext uri="{FF2B5EF4-FFF2-40B4-BE49-F238E27FC236}">
                <a16:creationId xmlns:a16="http://schemas.microsoft.com/office/drawing/2014/main" id="{60EBB227-A907-4DD4-AB6D-BE8B77E4A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76275"/>
          </a:xfrm>
          <a:prstGeom prst="rect">
            <a:avLst/>
          </a:prstGeom>
          <a:solidFill>
            <a:srgbClr val="4CBDF7"/>
          </a:solidFill>
          <a:ln w="25400" cap="flat" cmpd="sng">
            <a:solidFill>
              <a:srgbClr val="4CBDF7"/>
            </a:solidFill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1" name="等腰三角形 4">
            <a:extLst>
              <a:ext uri="{FF2B5EF4-FFF2-40B4-BE49-F238E27FC236}">
                <a16:creationId xmlns:a16="http://schemas.microsoft.com/office/drawing/2014/main" id="{CE8F2686-79A9-40BC-97E6-93D6032529F7}"/>
              </a:ext>
            </a:extLst>
          </p:cNvPr>
          <p:cNvSpPr>
            <a:spLocks noChangeArrowheads="1"/>
          </p:cNvSpPr>
          <p:nvPr/>
        </p:nvSpPr>
        <p:spPr bwMode="auto">
          <a:xfrm rot="10425936">
            <a:off x="392183" y="654168"/>
            <a:ext cx="431800" cy="373062"/>
          </a:xfrm>
          <a:prstGeom prst="triangle">
            <a:avLst>
              <a:gd name="adj" fmla="val 50000"/>
            </a:avLst>
          </a:prstGeom>
          <a:solidFill>
            <a:srgbClr val="4CBDF7"/>
          </a:solidFill>
          <a:ln w="25400" cap="flat" cmpd="sng">
            <a:solidFill>
              <a:srgbClr val="4CBDF7"/>
            </a:solidFill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7179" name="图片 19">
            <a:extLst>
              <a:ext uri="{FF2B5EF4-FFF2-40B4-BE49-F238E27FC236}">
                <a16:creationId xmlns:a16="http://schemas.microsoft.com/office/drawing/2014/main" id="{E30E7E44-B025-4389-AD05-759437A26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324" y="98833"/>
            <a:ext cx="488258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C9A8974E-42D3-4A3F-8D04-62E73D8B69BE}"/>
              </a:ext>
            </a:extLst>
          </p:cNvPr>
          <p:cNvSpPr txBox="1"/>
          <p:nvPr/>
        </p:nvSpPr>
        <p:spPr>
          <a:xfrm>
            <a:off x="195418" y="108605"/>
            <a:ext cx="12803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Part 1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C323AB0-3A9C-4D96-97DC-704D97BAC137}"/>
              </a:ext>
            </a:extLst>
          </p:cNvPr>
          <p:cNvSpPr txBox="1"/>
          <p:nvPr/>
        </p:nvSpPr>
        <p:spPr>
          <a:xfrm>
            <a:off x="1475742" y="144523"/>
            <a:ext cx="3816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Tensorflow</a:t>
            </a:r>
            <a:r>
              <a:rPr lang="zh-CN" altLang="en-US" sz="24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发展历程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1E06502-61A8-447B-BA0E-84FCFEAEDFB7}"/>
              </a:ext>
            </a:extLst>
          </p:cNvPr>
          <p:cNvSpPr txBox="1"/>
          <p:nvPr/>
        </p:nvSpPr>
        <p:spPr>
          <a:xfrm>
            <a:off x="373203" y="1049573"/>
            <a:ext cx="34787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相关硬件和应用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F2CC2A2-2637-4B52-A6EC-5E2C09AFD671}"/>
              </a:ext>
            </a:extLst>
          </p:cNvPr>
          <p:cNvSpPr txBox="1"/>
          <p:nvPr/>
        </p:nvSpPr>
        <p:spPr>
          <a:xfrm>
            <a:off x="467658" y="1779684"/>
            <a:ext cx="813667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   </a:t>
            </a:r>
            <a:r>
              <a:rPr lang="en-US" altLang="zh-CN" sz="1600" dirty="0"/>
              <a:t>2016</a:t>
            </a:r>
            <a:r>
              <a:rPr lang="zh-CN" altLang="en-US" sz="1600" dirty="0"/>
              <a:t>年</a:t>
            </a:r>
            <a:r>
              <a:rPr lang="en-US" altLang="zh-CN" sz="1600" dirty="0"/>
              <a:t>5</a:t>
            </a:r>
            <a:r>
              <a:rPr lang="zh-CN" altLang="en-US" sz="1600" dirty="0"/>
              <a:t>月，</a:t>
            </a:r>
            <a:r>
              <a:rPr lang="en-US" altLang="zh-CN" sz="1600" dirty="0"/>
              <a:t>Google</a:t>
            </a:r>
            <a:r>
              <a:rPr lang="zh-CN" altLang="en-US" sz="1600" dirty="0"/>
              <a:t>宣布了</a:t>
            </a:r>
            <a:r>
              <a:rPr lang="zh-CN" altLang="en-US" sz="1600" dirty="0">
                <a:solidFill>
                  <a:srgbClr val="0000FF"/>
                </a:solidFill>
              </a:rPr>
              <a:t>张量处理单元（</a:t>
            </a:r>
            <a:r>
              <a:rPr lang="en-US" altLang="zh-CN" sz="1600" dirty="0">
                <a:solidFill>
                  <a:srgbClr val="0000FF"/>
                </a:solidFill>
              </a:rPr>
              <a:t>TPU</a:t>
            </a:r>
            <a:r>
              <a:rPr lang="zh-CN" altLang="en-US" sz="1600" dirty="0">
                <a:solidFill>
                  <a:srgbClr val="0000FF"/>
                </a:solidFill>
              </a:rPr>
              <a:t>）</a:t>
            </a:r>
            <a:r>
              <a:rPr lang="zh-CN" altLang="en-US" sz="1600" dirty="0"/>
              <a:t>，一个</a:t>
            </a:r>
            <a:r>
              <a:rPr lang="zh-CN" altLang="en-US" sz="1600" dirty="0">
                <a:solidFill>
                  <a:srgbClr val="0000FF"/>
                </a:solidFill>
              </a:rPr>
              <a:t>专为机器学习和</a:t>
            </a:r>
            <a:r>
              <a:rPr lang="en-US" altLang="zh-CN" sz="1600" dirty="0">
                <a:solidFill>
                  <a:srgbClr val="0000FF"/>
                </a:solidFill>
              </a:rPr>
              <a:t>TensorFlow</a:t>
            </a:r>
            <a:r>
              <a:rPr lang="zh-CN" altLang="en-US" sz="1600" dirty="0">
                <a:solidFill>
                  <a:srgbClr val="0000FF"/>
                </a:solidFill>
              </a:rPr>
              <a:t>定制的</a:t>
            </a:r>
            <a:r>
              <a:rPr lang="en-US" altLang="zh-CN" sz="1600" dirty="0">
                <a:solidFill>
                  <a:srgbClr val="0000FF"/>
                </a:solidFill>
              </a:rPr>
              <a:t>ASIC</a:t>
            </a:r>
            <a:r>
              <a:rPr lang="zh-CN" altLang="en-US" sz="1600" dirty="0"/>
              <a:t>。</a:t>
            </a:r>
            <a:r>
              <a:rPr lang="en-US" altLang="zh-CN" sz="1600" dirty="0"/>
              <a:t>TPU</a:t>
            </a:r>
            <a:r>
              <a:rPr lang="zh-CN" altLang="en-US" sz="1600" dirty="0"/>
              <a:t>是一个可编程的</a:t>
            </a:r>
            <a:r>
              <a:rPr lang="en-US" altLang="zh-CN" sz="1600" dirty="0"/>
              <a:t>AI</a:t>
            </a:r>
            <a:r>
              <a:rPr lang="zh-CN" altLang="en-US" sz="1600" dirty="0"/>
              <a:t>加速器，提供高吞吐量的低精度计算（如</a:t>
            </a:r>
            <a:r>
              <a:rPr lang="en-US" altLang="zh-CN" sz="1600" dirty="0"/>
              <a:t>8</a:t>
            </a:r>
            <a:r>
              <a:rPr lang="zh-CN" altLang="en-US" sz="1600" dirty="0"/>
              <a:t>位），面向</a:t>
            </a:r>
            <a:r>
              <a:rPr lang="zh-CN" altLang="en-US" sz="1600" dirty="0">
                <a:solidFill>
                  <a:srgbClr val="0000FF"/>
                </a:solidFill>
              </a:rPr>
              <a:t>使用或运行模型</a:t>
            </a:r>
            <a:r>
              <a:rPr lang="zh-CN" altLang="en-US" sz="1600" dirty="0"/>
              <a:t>而不是训练模型。</a:t>
            </a:r>
            <a:r>
              <a:rPr lang="en-US" altLang="zh-CN" sz="1600" dirty="0"/>
              <a:t>Google</a:t>
            </a:r>
            <a:r>
              <a:rPr lang="zh-CN" altLang="en-US" sz="1600" dirty="0"/>
              <a:t>宣布他们已经在数据中心中运行</a:t>
            </a:r>
            <a:r>
              <a:rPr lang="en-US" altLang="zh-CN" sz="1600" dirty="0"/>
              <a:t>TPU</a:t>
            </a:r>
            <a:r>
              <a:rPr lang="zh-CN" altLang="en-US" sz="1600" dirty="0"/>
              <a:t>长达一年多，发现它们对机器学习提供一个数量级更优的每瓦特性能。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92E4292-D04C-4F57-99A0-04CB1E37A3AA}"/>
              </a:ext>
            </a:extLst>
          </p:cNvPr>
          <p:cNvSpPr txBox="1"/>
          <p:nvPr/>
        </p:nvSpPr>
        <p:spPr>
          <a:xfrm>
            <a:off x="467658" y="2887680"/>
            <a:ext cx="813667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   </a:t>
            </a:r>
            <a:r>
              <a:rPr lang="en-US" altLang="zh-CN" sz="1600" dirty="0"/>
              <a:t>2017</a:t>
            </a:r>
            <a:r>
              <a:rPr lang="zh-CN" altLang="en-US" sz="1600" dirty="0"/>
              <a:t>年</a:t>
            </a:r>
            <a:r>
              <a:rPr lang="en-US" altLang="zh-CN" sz="1600" dirty="0"/>
              <a:t>5</a:t>
            </a:r>
            <a:r>
              <a:rPr lang="zh-CN" altLang="en-US" sz="1600" dirty="0"/>
              <a:t>月</a:t>
            </a:r>
            <a:r>
              <a:rPr lang="en-US" altLang="zh-CN" sz="1600" dirty="0"/>
              <a:t>Google</a:t>
            </a:r>
            <a:r>
              <a:rPr lang="zh-CN" altLang="en-US" sz="1600" dirty="0"/>
              <a:t>宣布从</a:t>
            </a:r>
            <a:r>
              <a:rPr lang="en-US" altLang="zh-CN" sz="1600" dirty="0"/>
              <a:t>Android Oreo</a:t>
            </a:r>
            <a:r>
              <a:rPr lang="zh-CN" altLang="en-US" sz="1600" dirty="0"/>
              <a:t>开始，提供一个专用于</a:t>
            </a:r>
            <a:r>
              <a:rPr lang="en-US" altLang="zh-CN" sz="1600" dirty="0"/>
              <a:t>Android</a:t>
            </a:r>
            <a:r>
              <a:rPr lang="zh-CN" altLang="en-US" sz="1600" dirty="0"/>
              <a:t>开发的软件栈</a:t>
            </a:r>
            <a:r>
              <a:rPr lang="en-US" altLang="zh-CN" sz="1600" dirty="0">
                <a:solidFill>
                  <a:srgbClr val="0000FF"/>
                </a:solidFill>
              </a:rPr>
              <a:t>TensorFlow Lite</a:t>
            </a:r>
            <a:r>
              <a:rPr lang="zh-CN" altLang="en-US" sz="1600" dirty="0"/>
              <a:t>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432D677-D1FD-4DAD-A600-B391741EC152}"/>
              </a:ext>
            </a:extLst>
          </p:cNvPr>
          <p:cNvSpPr txBox="1"/>
          <p:nvPr/>
        </p:nvSpPr>
        <p:spPr>
          <a:xfrm>
            <a:off x="467658" y="3533881"/>
            <a:ext cx="813667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   </a:t>
            </a:r>
            <a:r>
              <a:rPr lang="en-US" altLang="zh-CN" sz="1600" dirty="0"/>
              <a:t>Google</a:t>
            </a:r>
            <a:r>
              <a:rPr lang="zh-CN" altLang="en-US" sz="1600" dirty="0"/>
              <a:t>于</a:t>
            </a:r>
            <a:r>
              <a:rPr lang="en-US" altLang="zh-CN" sz="1600" dirty="0"/>
              <a:t>2015</a:t>
            </a:r>
            <a:r>
              <a:rPr lang="zh-CN" altLang="en-US" sz="1600" dirty="0"/>
              <a:t>年</a:t>
            </a:r>
            <a:r>
              <a:rPr lang="en-US" altLang="zh-CN" sz="1600" dirty="0"/>
              <a:t>10</a:t>
            </a:r>
            <a:r>
              <a:rPr lang="zh-CN" altLang="en-US" sz="1600" dirty="0"/>
              <a:t>月</a:t>
            </a:r>
            <a:r>
              <a:rPr lang="en-US" altLang="zh-CN" sz="1600" dirty="0"/>
              <a:t>26</a:t>
            </a:r>
            <a:r>
              <a:rPr lang="zh-CN" altLang="en-US" sz="1600" dirty="0"/>
              <a:t>日正式发布了</a:t>
            </a:r>
            <a:r>
              <a:rPr lang="en-US" altLang="zh-CN" sz="1600" dirty="0">
                <a:solidFill>
                  <a:srgbClr val="0000FF"/>
                </a:solidFill>
              </a:rPr>
              <a:t>RankBrain</a:t>
            </a:r>
            <a:r>
              <a:rPr lang="zh-CN" altLang="en-US" sz="1600" dirty="0"/>
              <a:t>，由</a:t>
            </a:r>
            <a:r>
              <a:rPr lang="en-US" altLang="zh-CN" sz="1600" dirty="0"/>
              <a:t>TensorFlow</a:t>
            </a:r>
            <a:r>
              <a:rPr lang="zh-CN" altLang="en-US" sz="1600" dirty="0"/>
              <a:t>支持，后来它成为</a:t>
            </a:r>
            <a:r>
              <a:rPr lang="en-US" altLang="zh-CN" sz="1600" dirty="0"/>
              <a:t>Google</a:t>
            </a:r>
            <a:r>
              <a:rPr lang="zh-CN" altLang="en-US" sz="1600" dirty="0"/>
              <a:t>内部上千种排序算法中排名第三的算法。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3A22717-505D-460B-95C2-A150436D2A37}"/>
              </a:ext>
            </a:extLst>
          </p:cNvPr>
          <p:cNvSpPr txBox="1"/>
          <p:nvPr/>
        </p:nvSpPr>
        <p:spPr>
          <a:xfrm>
            <a:off x="467658" y="4203898"/>
            <a:ext cx="813667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   </a:t>
            </a:r>
            <a:r>
              <a:rPr lang="en-US" altLang="zh-CN" sz="1600" dirty="0"/>
              <a:t>TensorFlow</a:t>
            </a:r>
            <a:r>
              <a:rPr lang="zh-CN" altLang="en-US" sz="1600" dirty="0"/>
              <a:t>提供了一个</a:t>
            </a:r>
            <a:r>
              <a:rPr lang="en-US" altLang="zh-CN" sz="1600" dirty="0"/>
              <a:t>Python API</a:t>
            </a:r>
            <a:r>
              <a:rPr lang="zh-CN" altLang="en-US" sz="1600" dirty="0"/>
              <a:t>，以及</a:t>
            </a:r>
            <a:r>
              <a:rPr lang="en-US" altLang="zh-CN" sz="1600" dirty="0"/>
              <a:t>C++</a:t>
            </a:r>
            <a:r>
              <a:rPr lang="zh-CN" altLang="en-US" sz="1600" dirty="0"/>
              <a:t>、</a:t>
            </a:r>
            <a:r>
              <a:rPr lang="en-US" altLang="zh-CN" sz="1600" dirty="0"/>
              <a:t>Haskell</a:t>
            </a:r>
            <a:r>
              <a:rPr lang="zh-CN" altLang="en-US" sz="1600" dirty="0"/>
              <a:t>、</a:t>
            </a:r>
            <a:r>
              <a:rPr lang="en-US" altLang="zh-CN" sz="1600" dirty="0"/>
              <a:t>Java</a:t>
            </a:r>
            <a:r>
              <a:rPr lang="zh-CN" altLang="en-US" sz="1600" dirty="0"/>
              <a:t>、</a:t>
            </a:r>
            <a:r>
              <a:rPr lang="en-US" altLang="zh-CN" sz="1600" dirty="0"/>
              <a:t>Go</a:t>
            </a:r>
            <a:r>
              <a:rPr lang="zh-CN" altLang="en-US" sz="1600" dirty="0"/>
              <a:t>和</a:t>
            </a:r>
            <a:r>
              <a:rPr lang="en-US" altLang="zh-CN" sz="1600" dirty="0"/>
              <a:t>Rust API</a:t>
            </a:r>
            <a:r>
              <a:rPr lang="zh-CN" altLang="en-US" sz="1600" dirty="0"/>
              <a:t>。第三方包可用于 </a:t>
            </a:r>
            <a:r>
              <a:rPr lang="en-US" altLang="zh-CN" sz="1600" dirty="0"/>
              <a:t>C#</a:t>
            </a:r>
            <a:r>
              <a:rPr lang="zh-CN" altLang="en-US" sz="1600" dirty="0"/>
              <a:t>、</a:t>
            </a:r>
            <a:r>
              <a:rPr lang="en-US" altLang="zh-CN" sz="1600" dirty="0"/>
              <a:t>Julia</a:t>
            </a:r>
            <a:r>
              <a:rPr lang="zh-CN" altLang="en-US" sz="1600" dirty="0"/>
              <a:t>、</a:t>
            </a:r>
            <a:r>
              <a:rPr lang="en-US" altLang="zh-CN" sz="1600" dirty="0"/>
              <a:t>R</a:t>
            </a:r>
            <a:r>
              <a:rPr lang="zh-CN" altLang="en-US" sz="1600" dirty="0"/>
              <a:t>和</a:t>
            </a:r>
            <a:r>
              <a:rPr lang="en-US" altLang="zh-CN" sz="1600" dirty="0"/>
              <a:t>Scala</a:t>
            </a:r>
            <a:r>
              <a:rPr lang="zh-CN" altLang="en-US" sz="16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865674593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矩形 2">
            <a:extLst>
              <a:ext uri="{FF2B5EF4-FFF2-40B4-BE49-F238E27FC236}">
                <a16:creationId xmlns:a16="http://schemas.microsoft.com/office/drawing/2014/main" id="{88376DE8-603C-48BF-AF82-E136338261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675" y="1612900"/>
            <a:ext cx="6156325" cy="1008063"/>
          </a:xfrm>
          <a:prstGeom prst="rect">
            <a:avLst/>
          </a:prstGeom>
          <a:solidFill>
            <a:srgbClr val="4CBDF7"/>
          </a:solidFill>
          <a:ln w="25400" cap="flat" cmpd="sng">
            <a:solidFill>
              <a:srgbClr val="4CBDF7"/>
            </a:solidFill>
            <a:bevel/>
            <a:headEnd/>
            <a:tailEnd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64EDF8D2-4D57-4DEC-942E-FC7614F4466A}"/>
              </a:ext>
            </a:extLst>
          </p:cNvPr>
          <p:cNvGrpSpPr/>
          <p:nvPr/>
        </p:nvGrpSpPr>
        <p:grpSpPr>
          <a:xfrm>
            <a:off x="0" y="1612900"/>
            <a:ext cx="1619250" cy="1008063"/>
            <a:chOff x="0" y="1612900"/>
            <a:chExt cx="1619250" cy="1008063"/>
          </a:xfrm>
        </p:grpSpPr>
        <p:sp>
          <p:nvSpPr>
            <p:cNvPr id="4098" name="矩形 1">
              <a:extLst>
                <a:ext uri="{FF2B5EF4-FFF2-40B4-BE49-F238E27FC236}">
                  <a16:creationId xmlns:a16="http://schemas.microsoft.com/office/drawing/2014/main" id="{83C68237-D896-4DC1-A350-06CDE4B037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612900"/>
              <a:ext cx="1619250" cy="1008063"/>
            </a:xfrm>
            <a:prstGeom prst="rect">
              <a:avLst/>
            </a:prstGeom>
            <a:solidFill>
              <a:srgbClr val="4CBDF7"/>
            </a:solidFill>
            <a:ln w="25400" cap="flat" cmpd="sng">
              <a:solidFill>
                <a:srgbClr val="4CBDF7"/>
              </a:solidFill>
              <a:bevel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pic>
          <p:nvPicPr>
            <p:cNvPr id="4100" name="图片 8">
              <a:extLst>
                <a:ext uri="{FF2B5EF4-FFF2-40B4-BE49-F238E27FC236}">
                  <a16:creationId xmlns:a16="http://schemas.microsoft.com/office/drawing/2014/main" id="{BCE1DCC0-FE20-4472-89D7-06EB662E3D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475" y="1677988"/>
              <a:ext cx="876300" cy="876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2EBF538D-0503-4E4B-9BDC-EB64BCE4DA81}"/>
              </a:ext>
            </a:extLst>
          </p:cNvPr>
          <p:cNvSpPr txBox="1"/>
          <p:nvPr/>
        </p:nvSpPr>
        <p:spPr>
          <a:xfrm>
            <a:off x="3203886" y="1731417"/>
            <a:ext cx="19363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Part 2</a:t>
            </a:r>
            <a:endParaRPr lang="zh-CN" altLang="en-US" sz="4400" b="1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79ECB31-7623-4173-8F76-DC4D6085956C}"/>
              </a:ext>
            </a:extLst>
          </p:cNvPr>
          <p:cNvSpPr txBox="1"/>
          <p:nvPr/>
        </p:nvSpPr>
        <p:spPr>
          <a:xfrm>
            <a:off x="5140249" y="1842963"/>
            <a:ext cx="41841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Tensorflow</a:t>
            </a:r>
            <a:r>
              <a:rPr lang="zh-CN" altLang="en-US" sz="32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特点与优势</a:t>
            </a:r>
          </a:p>
        </p:txBody>
      </p:sp>
    </p:spTree>
    <p:extLst>
      <p:ext uri="{BB962C8B-B14F-4D97-AF65-F5344CB8AC3E}">
        <p14:creationId xmlns:p14="http://schemas.microsoft.com/office/powerpoint/2010/main" val="2134867848"/>
      </p:ext>
    </p:extLst>
  </p:cSld>
  <p:clrMapOvr>
    <a:masterClrMapping/>
  </p:clrMapOvr>
  <p:transition spd="slow">
    <p:pull dir="lu"/>
  </p:transition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433</TotalTime>
  <Pages>0</Pages>
  <Words>6081</Words>
  <Characters>0</Characters>
  <Application>Microsoft Office PowerPoint</Application>
  <DocSecurity>0</DocSecurity>
  <PresentationFormat>全屏显示(16:9)</PresentationFormat>
  <Lines>0</Lines>
  <Paragraphs>526</Paragraphs>
  <Slides>60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60</vt:i4>
      </vt:variant>
    </vt:vector>
  </HeadingPairs>
  <TitlesOfParts>
    <vt:vector size="66" baseType="lpstr">
      <vt:lpstr>等线</vt:lpstr>
      <vt:lpstr>宋体</vt:lpstr>
      <vt:lpstr>微软雅黑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Lindo</dc:creator>
  <cp:keywords/>
  <dc:description/>
  <cp:lastModifiedBy>YX</cp:lastModifiedBy>
  <cp:revision>82</cp:revision>
  <dcterms:created xsi:type="dcterms:W3CDTF">2014-03-07T06:13:00Z</dcterms:created>
  <dcterms:modified xsi:type="dcterms:W3CDTF">2019-04-22T04:32:26Z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2052-9.1.0.4843</vt:lpwstr>
  </property>
</Properties>
</file>