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56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084"/>
    <a:srgbClr val="FF0000"/>
    <a:srgbClr val="FFC00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8924" autoAdjust="0"/>
  </p:normalViewPr>
  <p:slideViewPr>
    <p:cSldViewPr snapToGrid="0">
      <p:cViewPr varScale="1">
        <p:scale>
          <a:sx n="90" d="100"/>
          <a:sy n="90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7649-702F-4CA2-ACCE-9E8D48513CCF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6103D-22DD-492C-9777-48CE978BA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9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6103D-22DD-492C-9777-48CE978BA8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1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6103D-22DD-492C-9777-48CE978BA8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6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6103D-22DD-492C-9777-48CE978BA8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7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F57ED4D-ECD0-83EE-1C3B-73B38C2BFFAC}"/>
              </a:ext>
            </a:extLst>
          </p:cNvPr>
          <p:cNvCxnSpPr>
            <a:cxnSpLocks/>
          </p:cNvCxnSpPr>
          <p:nvPr/>
        </p:nvCxnSpPr>
        <p:spPr>
          <a:xfrm>
            <a:off x="1250885" y="2882019"/>
            <a:ext cx="9789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31C5D0-99C4-EDD3-93C8-C5C6B185C0D3}"/>
              </a:ext>
            </a:extLst>
          </p:cNvPr>
          <p:cNvCxnSpPr>
            <a:cxnSpLocks/>
          </p:cNvCxnSpPr>
          <p:nvPr/>
        </p:nvCxnSpPr>
        <p:spPr>
          <a:xfrm>
            <a:off x="1250885" y="2882019"/>
            <a:ext cx="9789491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F993ADE-E281-9FF8-E8B7-0315EE71CB29}"/>
              </a:ext>
            </a:extLst>
          </p:cNvPr>
          <p:cNvSpPr txBox="1"/>
          <p:nvPr/>
        </p:nvSpPr>
        <p:spPr>
          <a:xfrm>
            <a:off x="723422" y="2466520"/>
            <a:ext cx="934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zh-CN" sz="2400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Buffon's needle problem</a:t>
            </a:r>
          </a:p>
          <a:p>
            <a:pPr lvl="1">
              <a:spcBef>
                <a:spcPct val="0"/>
              </a:spcBef>
            </a:pPr>
            <a:r>
              <a:rPr lang="zh-CN" altLang="en-US" sz="2400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布冯投针</a:t>
            </a:r>
            <a:endParaRPr lang="en-US" altLang="zh-CN" sz="2400" cap="all" dirty="0">
              <a:ln w="3175" cmpd="sng">
                <a:noFill/>
              </a:ln>
              <a:solidFill>
                <a:srgbClr val="F6A4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2B029C-D7BD-AE79-6079-B6F180EF90EE}"/>
              </a:ext>
            </a:extLst>
          </p:cNvPr>
          <p:cNvSpPr txBox="1"/>
          <p:nvPr/>
        </p:nvSpPr>
        <p:spPr>
          <a:xfrm>
            <a:off x="8952738" y="6045819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https://www.youtube.com/@code2explore</a:t>
            </a:r>
          </a:p>
          <a:p>
            <a:pPr>
              <a:spcBef>
                <a:spcPct val="0"/>
              </a:spcBef>
            </a:pPr>
            <a:r>
              <a:rPr lang="en-US" altLang="zh-CN" sz="8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https://www.github.com/yxqyml/Code-to-Explore</a:t>
            </a:r>
          </a:p>
          <a:p>
            <a:pPr>
              <a:spcBef>
                <a:spcPct val="0"/>
              </a:spcBef>
            </a:pPr>
            <a:r>
              <a:rPr lang="en-US" altLang="zh-CN" sz="8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rexyan@gmail.com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4DA67A0-7B1C-2C67-C0AB-C0315385CA88}"/>
              </a:ext>
            </a:extLst>
          </p:cNvPr>
          <p:cNvCxnSpPr>
            <a:cxnSpLocks/>
          </p:cNvCxnSpPr>
          <p:nvPr/>
        </p:nvCxnSpPr>
        <p:spPr>
          <a:xfrm>
            <a:off x="9049648" y="6520990"/>
            <a:ext cx="220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5032B4-3501-BEC8-D2A1-2103B9133569}"/>
              </a:ext>
            </a:extLst>
          </p:cNvPr>
          <p:cNvCxnSpPr>
            <a:cxnSpLocks/>
          </p:cNvCxnSpPr>
          <p:nvPr/>
        </p:nvCxnSpPr>
        <p:spPr>
          <a:xfrm>
            <a:off x="9049648" y="6520990"/>
            <a:ext cx="219909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06E4CC7-E822-021B-7E2F-A4D13D46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238" y="6045819"/>
            <a:ext cx="90741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8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690EDD9-AC8D-283E-C299-6475C97676E8}"/>
              </a:ext>
            </a:extLst>
          </p:cNvPr>
          <p:cNvSpPr txBox="1"/>
          <p:nvPr/>
        </p:nvSpPr>
        <p:spPr>
          <a:xfrm>
            <a:off x="625642" y="1579613"/>
            <a:ext cx="75943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乔治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·</a:t>
            </a:r>
            <a:r>
              <a:rPr lang="zh-CN" altLang="en-US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路易斯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·</a:t>
            </a:r>
            <a:r>
              <a:rPr lang="zh-CN" altLang="en-US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勒克莱尔（后因继承关系，改姓德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·</a:t>
            </a:r>
            <a:r>
              <a:rPr lang="zh-CN" altLang="en-US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布冯）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 —— </a:t>
            </a:r>
            <a:r>
              <a:rPr lang="zh-CN" altLang="en-US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十八世纪法国博物学家、作家。少年时期就爱好自然科学，特别是数学。布冯伯爵对数学的第一个重大贡献是他的书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《</a:t>
            </a:r>
            <a:r>
              <a:rPr lang="zh-CN" altLang="en-US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在法兰西的大街上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》</a:t>
            </a:r>
            <a:r>
              <a:rPr lang="zh-CN" altLang="en-US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（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Sur le jeu de franc-</a:t>
            </a:r>
            <a:r>
              <a:rPr lang="en-US" altLang="zh-CN" cap="all" dirty="0" err="1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carreau</a:t>
            </a:r>
            <a:r>
              <a:rPr lang="zh-CN" altLang="en-US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），在书中他将微积分技术应用到概率理论中。布冯针的著名问题就是以他的名字命名的。问题的描述：在一个以平行且等距木纹铺成的地板上，随意抛一支长度比木纹之间距离小的针，求针和其中一条木纹相交的概率。根据此概率，布冯提出的一种计算圆周率的方法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——</a:t>
            </a:r>
            <a:r>
              <a:rPr lang="zh-CN" altLang="en-US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随机投针法。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cap="all" dirty="0">
              <a:ln w="3175" cmpd="sng">
                <a:noFill/>
              </a:ln>
              <a:solidFill>
                <a:srgbClr val="F6A4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In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mathematics,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Buffon's needle problem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is a question first posed in the 18th century by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Georges-Louis Leclerc, Comte de Buffon: Suppose we have a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floor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made of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parallel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strips of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wood, each the same width, and we drop a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needle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onto the floor. What is the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probability</a:t>
            </a:r>
            <a:r>
              <a:rPr lang="zh-CN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 </a:t>
            </a:r>
            <a:r>
              <a: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that the needle will lie across a line between two strips?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B88096-1D36-EA7B-741D-F96B4379C469}"/>
              </a:ext>
            </a:extLst>
          </p:cNvPr>
          <p:cNvSpPr txBox="1"/>
          <p:nvPr/>
        </p:nvSpPr>
        <p:spPr>
          <a:xfrm>
            <a:off x="8709786" y="4783735"/>
            <a:ext cx="2682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布冯（法国博物学家，作家 </a:t>
            </a:r>
            <a:r>
              <a:rPr lang="en-US" altLang="zh-CN" sz="1600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1707</a:t>
            </a:r>
            <a:r>
              <a:rPr lang="zh-CN" altLang="en-US" sz="1600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～</a:t>
            </a:r>
            <a:r>
              <a:rPr lang="en-US" altLang="zh-CN" sz="1600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1788</a:t>
            </a:r>
            <a:r>
              <a:rPr lang="zh-CN" altLang="en-US" sz="1600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）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D850F63-2248-0DF6-175A-E75AF9897264}"/>
              </a:ext>
            </a:extLst>
          </p:cNvPr>
          <p:cNvCxnSpPr>
            <a:cxnSpLocks/>
          </p:cNvCxnSpPr>
          <p:nvPr/>
        </p:nvCxnSpPr>
        <p:spPr>
          <a:xfrm>
            <a:off x="1284291" y="911902"/>
            <a:ext cx="239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0BE6DE7-E4F3-5BAB-BC82-4173D9BFD6DE}"/>
              </a:ext>
            </a:extLst>
          </p:cNvPr>
          <p:cNvCxnSpPr>
            <a:cxnSpLocks/>
          </p:cNvCxnSpPr>
          <p:nvPr/>
        </p:nvCxnSpPr>
        <p:spPr>
          <a:xfrm>
            <a:off x="1284291" y="902742"/>
            <a:ext cx="2394539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E074477-DBB6-38E7-67E2-8CACF7C3BA48}"/>
              </a:ext>
            </a:extLst>
          </p:cNvPr>
          <p:cNvGrpSpPr/>
          <p:nvPr/>
        </p:nvGrpSpPr>
        <p:grpSpPr>
          <a:xfrm>
            <a:off x="582667" y="487244"/>
            <a:ext cx="4456495" cy="830997"/>
            <a:chOff x="1960775" y="1359501"/>
            <a:chExt cx="2446749" cy="83099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13609DF-5233-C7D4-A20C-84047ADFBCC9}"/>
                </a:ext>
              </a:extLst>
            </p:cNvPr>
            <p:cNvSpPr txBox="1"/>
            <p:nvPr/>
          </p:nvSpPr>
          <p:spPr>
            <a:xfrm>
              <a:off x="2034758" y="1467463"/>
              <a:ext cx="2372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altLang="zh-CN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Problem description</a:t>
              </a:r>
            </a:p>
            <a:p>
              <a:pPr>
                <a:spcBef>
                  <a:spcPct val="0"/>
                </a:spcBef>
              </a:pPr>
              <a:r>
                <a:rPr lang="en-US" altLang="zh-CN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	</a:t>
              </a:r>
              <a:r>
                <a:rPr lang="zh-CN" altLang="en-US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问题的描述</a:t>
              </a:r>
              <a:endPara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EA00CD9-ABC6-01E5-D135-31A5861E8066}"/>
                </a:ext>
              </a:extLst>
            </p:cNvPr>
            <p:cNvSpPr txBox="1"/>
            <p:nvPr/>
          </p:nvSpPr>
          <p:spPr>
            <a:xfrm>
              <a:off x="1960775" y="1359501"/>
              <a:ext cx="2897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defRPr cap="all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defRPr>
              </a:lvl1pPr>
              <a:lvl2pPr lvl="1">
                <a:spcBef>
                  <a:spcPct val="0"/>
                </a:spcBef>
                <a:defRPr cap="all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defRPr>
              </a:lvl2pPr>
            </a:lstStyle>
            <a:p>
              <a:r>
                <a:rPr lang="en-US" altLang="zh-CN" sz="4800" dirty="0"/>
                <a:t>0</a:t>
              </a:r>
              <a:endParaRPr lang="zh-CN" altLang="en-US" sz="4800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F19CEDF-2D68-6D6F-5AB5-13F941530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51" y="1628517"/>
            <a:ext cx="2825697" cy="30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ACD46FD-E237-1B66-8977-3B655A688D4E}"/>
                  </a:ext>
                </a:extLst>
              </p:cNvPr>
              <p:cNvSpPr txBox="1"/>
              <p:nvPr/>
            </p:nvSpPr>
            <p:spPr>
              <a:xfrm>
                <a:off x="1055700" y="5183321"/>
                <a:ext cx="5408895" cy="887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平行线相交：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0≤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f>
                      <m:fPr>
                        <m:ctrlPr>
                          <a:rPr lang="en-US" altLang="zh-CN" i="1" cap="all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cap="all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L</m:t>
                        </m:r>
                      </m:num>
                      <m:den>
                        <m:r>
                          <a:rPr lang="en-US" altLang="zh-CN" cap="all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 cap="all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 cap="all" dirty="0">
                                <a:ln w="3175" cmpd="sng">
                                  <a:noFill/>
                                </a:ln>
                                <a:solidFill>
                                  <a:srgbClr val="F6A400"/>
                                </a:solidFill>
                                <a:effectLst>
                                  <a:glow rad="38100">
                                    <a:schemeClr val="bg1">
                                      <a:lumMod val="65000"/>
                                      <a:lumOff val="35000"/>
                                      <a:alpha val="40000"/>
                                    </a:schemeClr>
                                  </a:glow>
                                  <a:outerShdw blurRad="28575" dist="38100" dir="1404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cap="all" dirty="0">
                                <a:ln w="3175" cmpd="sng">
                                  <a:noFill/>
                                </a:ln>
                                <a:solidFill>
                                  <a:srgbClr val="F6A400"/>
                                </a:solidFill>
                                <a:effectLst>
                                  <a:glow rad="38100">
                                    <a:schemeClr val="bg1">
                                      <a:lumMod val="65000"/>
                                      <a:lumOff val="35000"/>
                                      <a:alpha val="40000"/>
                                    </a:schemeClr>
                                  </a:glow>
                                  <a:outerShdw blurRad="28575" dist="38100" dir="1404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0≤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𝜃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≤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</m:oMath>
                </a14:m>
                <a:endParaRPr lang="zh-CN" altLang="en-US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en-US" altLang="zh-CN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    Intersected IF: </a:t>
                </a:r>
                <a14:m>
                  <m:oMath xmlns:m="http://schemas.openxmlformats.org/officeDocument/2006/math"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0≤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𝑥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≤</m:t>
                    </m:r>
                    <m:f>
                      <m:fPr>
                        <m:ctrlPr>
                          <a:rPr lang="en-US" altLang="zh-CN" i="1" cap="all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j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cap="all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j-cs"/>
                          </a:rPr>
                          <m:t>L</m:t>
                        </m:r>
                      </m:num>
                      <m:den>
                        <m:r>
                          <a:rPr lang="en-US" altLang="zh-CN" cap="all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j-cs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 cap="all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cap="all" dirty="0">
                            <a:ln w="3175" cmpd="sng">
                              <a:noFill/>
                            </a:ln>
                            <a:solidFill>
                              <a:srgbClr val="F6A400"/>
                            </a:solidFill>
                            <a:effectLst>
                              <a:glow rad="38100">
                                <a:schemeClr val="bg1">
                                  <a:lumMod val="65000"/>
                                  <a:lumOff val="35000"/>
                                  <a:alpha val="40000"/>
                                </a:schemeClr>
                              </a:glow>
                              <a:outerShdw blurRad="28575" dist="38100" dir="14040000" algn="tl" rotWithShape="0">
                                <a:srgbClr val="000000">
                                  <a:alpha val="25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 Light" panose="020B0502040204020203" pitchFamily="34" charset="-122"/>
                            <a:cs typeface="+mj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 cap="all" dirty="0">
                                <a:ln w="3175" cmpd="sng">
                                  <a:noFill/>
                                </a:ln>
                                <a:solidFill>
                                  <a:srgbClr val="F6A400"/>
                                </a:solidFill>
                                <a:effectLst>
                                  <a:glow rad="38100">
                                    <a:schemeClr val="bg1">
                                      <a:lumMod val="65000"/>
                                      <a:lumOff val="35000"/>
                                      <a:alpha val="40000"/>
                                    </a:schemeClr>
                                  </a:glow>
                                  <a:outerShdw blurRad="28575" dist="38100" dir="1404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altLang="zh-CN" cap="all" dirty="0">
                                <a:ln w="3175" cmpd="sng">
                                  <a:noFill/>
                                </a:ln>
                                <a:solidFill>
                                  <a:srgbClr val="F6A400"/>
                                </a:solidFill>
                                <a:effectLst>
                                  <a:glow rad="38100">
                                    <a:schemeClr val="bg1">
                                      <a:lumMod val="65000"/>
                                      <a:lumOff val="35000"/>
                                      <a:alpha val="40000"/>
                                    </a:schemeClr>
                                  </a:glow>
                                  <a:outerShdw blurRad="28575" dist="38100" dir="14040000" algn="tl" rotWithShape="0">
                                    <a:srgbClr val="000000">
                                      <a:alpha val="25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  <a:cs typeface="+mj-cs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, 0≤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𝜃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≤</m:t>
                    </m:r>
                    <m:r>
                      <a:rPr lang="en-US" altLang="zh-CN" cap="all" dirty="0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</a:rPr>
                      <m:t>𝜋</m:t>
                    </m:r>
                  </m:oMath>
                </a14:m>
                <a:endParaRPr lang="zh-CN" altLang="en-US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ACD46FD-E237-1B66-8977-3B655A688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00" y="5183321"/>
                <a:ext cx="5408895" cy="887294"/>
              </a:xfrm>
              <a:prstGeom prst="rect">
                <a:avLst/>
              </a:prstGeom>
              <a:blipFill>
                <a:blip r:embed="rId3"/>
                <a:stretch>
                  <a:fillRect l="-1578" t="-2055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42400221-D989-D6D7-EE31-25E18B1B2796}"/>
              </a:ext>
            </a:extLst>
          </p:cNvPr>
          <p:cNvCxnSpPr>
            <a:cxnSpLocks/>
            <a:endCxn id="137" idx="3"/>
          </p:cNvCxnSpPr>
          <p:nvPr/>
        </p:nvCxnSpPr>
        <p:spPr>
          <a:xfrm>
            <a:off x="1284291" y="902742"/>
            <a:ext cx="239454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CE589B66-BBF2-CC56-F8AF-4C16DD67F5EE}"/>
              </a:ext>
            </a:extLst>
          </p:cNvPr>
          <p:cNvCxnSpPr>
            <a:cxnSpLocks/>
          </p:cNvCxnSpPr>
          <p:nvPr/>
        </p:nvCxnSpPr>
        <p:spPr>
          <a:xfrm>
            <a:off x="1284291" y="902742"/>
            <a:ext cx="2394539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D3047EE-ECBA-F8AF-952C-2D35F569CD80}"/>
              </a:ext>
            </a:extLst>
          </p:cNvPr>
          <p:cNvGrpSpPr/>
          <p:nvPr/>
        </p:nvGrpSpPr>
        <p:grpSpPr>
          <a:xfrm>
            <a:off x="582667" y="487244"/>
            <a:ext cx="3096164" cy="830997"/>
            <a:chOff x="1960775" y="1359501"/>
            <a:chExt cx="2438637" cy="830997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E28AD9B-DDDC-69C2-D996-CA89DAACACC3}"/>
                </a:ext>
              </a:extLst>
            </p:cNvPr>
            <p:cNvSpPr txBox="1"/>
            <p:nvPr/>
          </p:nvSpPr>
          <p:spPr>
            <a:xfrm>
              <a:off x="2097283" y="1451835"/>
              <a:ext cx="2302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altLang="zh-CN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SOLUTION </a:t>
              </a:r>
            </a:p>
            <a:p>
              <a:pPr>
                <a:spcBef>
                  <a:spcPct val="0"/>
                </a:spcBef>
              </a:pPr>
              <a:r>
                <a:rPr lang="en-US" altLang="zh-CN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	</a:t>
              </a:r>
              <a:r>
                <a:rPr lang="zh-CN" altLang="en-US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解法</a:t>
              </a:r>
              <a:endPara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B52C44EC-98B6-A937-DC45-1FC26A290E85}"/>
                </a:ext>
              </a:extLst>
            </p:cNvPr>
            <p:cNvSpPr txBox="1"/>
            <p:nvPr/>
          </p:nvSpPr>
          <p:spPr>
            <a:xfrm>
              <a:off x="1960775" y="1359501"/>
              <a:ext cx="4219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defRPr cap="all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defRPr>
              </a:lvl1pPr>
              <a:lvl2pPr lvl="1">
                <a:spcBef>
                  <a:spcPct val="0"/>
                </a:spcBef>
                <a:defRPr cap="all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defRPr>
              </a:lvl2pPr>
            </a:lstStyle>
            <a:p>
              <a:r>
                <a:rPr lang="en-US" altLang="zh-CN" sz="4800" dirty="0"/>
                <a:t>1</a:t>
              </a:r>
              <a:endParaRPr lang="zh-CN" altLang="en-US" sz="4800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AA80D108-CD75-D65E-FCDF-327D0B2A0E8E}"/>
              </a:ext>
            </a:extLst>
          </p:cNvPr>
          <p:cNvSpPr txBox="1"/>
          <p:nvPr/>
        </p:nvSpPr>
        <p:spPr>
          <a:xfrm>
            <a:off x="3293392" y="3195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x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498065E-E4A4-804B-8FA5-097AD7F809AE}"/>
              </a:ext>
            </a:extLst>
          </p:cNvPr>
          <p:cNvCxnSpPr/>
          <p:nvPr/>
        </p:nvCxnSpPr>
        <p:spPr>
          <a:xfrm>
            <a:off x="2273244" y="1799704"/>
            <a:ext cx="0" cy="185040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5A7E19F-2075-3A66-27FA-FBC80B0C50DC}"/>
                  </a:ext>
                </a:extLst>
              </p:cNvPr>
              <p:cNvSpPr txBox="1"/>
              <p:nvPr/>
            </p:nvSpPr>
            <p:spPr>
              <a:xfrm>
                <a:off x="2967429" y="3342329"/>
                <a:ext cx="4694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5A7E19F-2075-3A66-27FA-FBC80B0C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29" y="3342329"/>
                <a:ext cx="4694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F8FD4AB-8A91-5DFA-5AF9-5229A2FA1690}"/>
              </a:ext>
            </a:extLst>
          </p:cNvPr>
          <p:cNvGrpSpPr/>
          <p:nvPr/>
        </p:nvGrpSpPr>
        <p:grpSpPr>
          <a:xfrm>
            <a:off x="1393928" y="1799704"/>
            <a:ext cx="2849326" cy="1850402"/>
            <a:chOff x="1393928" y="1799704"/>
            <a:chExt cx="2849326" cy="1850402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0747AE0-40FA-05E5-36BD-E97E2CBB9E15}"/>
                </a:ext>
              </a:extLst>
            </p:cNvPr>
            <p:cNvCxnSpPr>
              <a:cxnSpLocks/>
            </p:cNvCxnSpPr>
            <p:nvPr/>
          </p:nvCxnSpPr>
          <p:spPr>
            <a:xfrm>
              <a:off x="1393928" y="1799704"/>
              <a:ext cx="280629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8A533E7-0B68-74BF-19AC-16E4800534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3928" y="3650106"/>
              <a:ext cx="284932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722B1BC-56B6-AA55-E4D1-93DDE935BEA4}"/>
              </a:ext>
            </a:extLst>
          </p:cNvPr>
          <p:cNvSpPr txBox="1"/>
          <p:nvPr/>
        </p:nvSpPr>
        <p:spPr>
          <a:xfrm>
            <a:off x="1929880" y="25402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88F50E6-37A8-263C-A87D-60C9E45DA91F}"/>
              </a:ext>
            </a:extLst>
          </p:cNvPr>
          <p:cNvCxnSpPr>
            <a:cxnSpLocks/>
          </p:cNvCxnSpPr>
          <p:nvPr/>
        </p:nvCxnSpPr>
        <p:spPr>
          <a:xfrm flipH="1">
            <a:off x="2700219" y="2767665"/>
            <a:ext cx="1090454" cy="10294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>
            <a:extLst>
              <a:ext uri="{FF2B5EF4-FFF2-40B4-BE49-F238E27FC236}">
                <a16:creationId xmlns:a16="http://schemas.microsoft.com/office/drawing/2014/main" id="{8AEF8D6C-8D0B-F391-3B37-38CD0D2745F6}"/>
              </a:ext>
            </a:extLst>
          </p:cNvPr>
          <p:cNvSpPr/>
          <p:nvPr/>
        </p:nvSpPr>
        <p:spPr>
          <a:xfrm rot="1201546">
            <a:off x="2662722" y="3429889"/>
            <a:ext cx="484094" cy="293214"/>
          </a:xfrm>
          <a:prstGeom prst="arc">
            <a:avLst>
              <a:gd name="adj1" fmla="val 18204537"/>
              <a:gd name="adj2" fmla="val 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990266-483B-2D3C-AFF2-C481E08A4D4A}"/>
              </a:ext>
            </a:extLst>
          </p:cNvPr>
          <p:cNvCxnSpPr>
            <a:cxnSpLocks/>
          </p:cNvCxnSpPr>
          <p:nvPr/>
        </p:nvCxnSpPr>
        <p:spPr>
          <a:xfrm>
            <a:off x="3308504" y="3239636"/>
            <a:ext cx="0" cy="41047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6C914E-521C-D973-684A-D067BAB118F2}"/>
              </a:ext>
            </a:extLst>
          </p:cNvPr>
          <p:cNvGrpSpPr/>
          <p:nvPr/>
        </p:nvGrpSpPr>
        <p:grpSpPr>
          <a:xfrm>
            <a:off x="2414795" y="2540239"/>
            <a:ext cx="1517938" cy="1325310"/>
            <a:chOff x="2414795" y="2540239"/>
            <a:chExt cx="1517938" cy="132531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D06D301-CA87-6222-3B89-569E58B8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752" y="2557371"/>
              <a:ext cx="1090454" cy="102946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B6AF034-4343-5659-C0A2-EF641C4631E7}"/>
                </a:ext>
              </a:extLst>
            </p:cNvPr>
            <p:cNvCxnSpPr/>
            <p:nvPr/>
          </p:nvCxnSpPr>
          <p:spPr>
            <a:xfrm>
              <a:off x="3588666" y="2540239"/>
              <a:ext cx="344067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230AB89-B374-7C98-396A-E116EFB42489}"/>
                </a:ext>
              </a:extLst>
            </p:cNvPr>
            <p:cNvCxnSpPr/>
            <p:nvPr/>
          </p:nvCxnSpPr>
          <p:spPr>
            <a:xfrm>
              <a:off x="2414795" y="3496217"/>
              <a:ext cx="344067" cy="3693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5361F43E-8522-C4DE-01E1-455243FC71C9}"/>
              </a:ext>
            </a:extLst>
          </p:cNvPr>
          <p:cNvSpPr txBox="1"/>
          <p:nvPr/>
        </p:nvSpPr>
        <p:spPr>
          <a:xfrm>
            <a:off x="2783788" y="278364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1F97B8-62DA-F99E-1A4A-C8A403E4D454}"/>
                  </a:ext>
                </a:extLst>
              </p:cNvPr>
              <p:cNvSpPr txBox="1"/>
              <p:nvPr/>
            </p:nvSpPr>
            <p:spPr>
              <a:xfrm>
                <a:off x="1055700" y="4278165"/>
                <a:ext cx="45297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针</a:t>
                </a:r>
                <a:r>
                  <a:rPr lang="zh-CN" altLang="en-US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</a:t>
                </a:r>
                <a:r>
                  <a:rPr lang="zh-CN" altLang="en-US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</a:rPr>
                  <a:t>姿态描述：</a:t>
                </a:r>
                <a:r>
                  <a:rPr lang="en-US" altLang="zh-CN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cap="all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cap="all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zh-CN" cap="all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cs typeface="+mj-cs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zh-CN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altLang="zh-CN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j-cs"/>
                    <a:sym typeface="Wingdings" panose="05000000000000000000" pitchFamily="2" charset="2"/>
                  </a:rPr>
                  <a:t>    The Position of the needle: </a:t>
                </a:r>
                <a:r>
                  <a:rPr lang="en-US" altLang="zh-CN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cap="all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cap="all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zh-CN" cap="all">
                        <a:ln w="3175" cmpd="sng">
                          <a:noFill/>
                        </a:ln>
                        <a:solidFill>
                          <a:srgbClr val="F6A400"/>
                        </a:solidFill>
                        <a:effectLst>
                          <a:glow rad="38100">
                            <a:schemeClr val="bg1">
                              <a:lumMod val="65000"/>
                              <a:lumOff val="35000"/>
                              <a:alpha val="40000"/>
                            </a:schemeClr>
                          </a:glow>
                          <a:outerShdw blurRad="28575" dist="38100" dir="14040000" algn="tl" rotWithShape="0">
                            <a:srgbClr val="000000">
                              <a:alpha val="25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 Light" panose="020B0502040204020203" pitchFamily="34" charset="-122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zh-CN" cap="all" dirty="0">
                    <a:ln w="3175" cmpd="sng">
                      <a:noFill/>
                    </a:ln>
                    <a:solidFill>
                      <a:srgbClr val="F6A400"/>
                    </a:solidFill>
                    <a:effectLst>
                      <a:glow rad="38100">
                        <a:schemeClr val="bg1">
                          <a:lumMod val="65000"/>
                          <a:lumOff val="35000"/>
                          <a:alpha val="40000"/>
                        </a:schemeClr>
                      </a:glow>
                      <a:outerShdw blurRad="28575" dist="38100" dir="1404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Wingdings" panose="05000000000000000000" pitchFamily="2" charset="2"/>
                  </a:rPr>
                  <a:t>)</a:t>
                </a:r>
              </a:p>
              <a:p>
                <a:endParaRPr lang="zh-CN" altLang="en-US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1F97B8-62DA-F99E-1A4A-C8A403E4D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00" y="4278165"/>
                <a:ext cx="4529702" cy="923330"/>
              </a:xfrm>
              <a:prstGeom prst="rect">
                <a:avLst/>
              </a:prstGeom>
              <a:blipFill>
                <a:blip r:embed="rId5"/>
                <a:stretch>
                  <a:fillRect l="-1750" t="-8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0BCC0FB6-47C0-9448-D16D-882BC692959B}"/>
              </a:ext>
            </a:extLst>
          </p:cNvPr>
          <p:cNvGrpSpPr/>
          <p:nvPr/>
        </p:nvGrpSpPr>
        <p:grpSpPr>
          <a:xfrm>
            <a:off x="7444377" y="2767665"/>
            <a:ext cx="3130475" cy="2311678"/>
            <a:chOff x="7136900" y="1166570"/>
            <a:chExt cx="3130475" cy="2311678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015898D-012A-7874-BFD6-82C40DDB75DD}"/>
                </a:ext>
              </a:extLst>
            </p:cNvPr>
            <p:cNvCxnSpPr/>
            <p:nvPr/>
          </p:nvCxnSpPr>
          <p:spPr>
            <a:xfrm>
              <a:off x="7136900" y="2886578"/>
              <a:ext cx="31304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19144A8-0E92-5310-F03F-6D6A7B6EB4AA}"/>
                </a:ext>
              </a:extLst>
            </p:cNvPr>
            <p:cNvCxnSpPr/>
            <p:nvPr/>
          </p:nvCxnSpPr>
          <p:spPr>
            <a:xfrm flipV="1">
              <a:off x="7657003" y="1166570"/>
              <a:ext cx="0" cy="2311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952B77F-5C2C-51F3-47DE-725F8BA99572}"/>
                </a:ext>
              </a:extLst>
            </p:cNvPr>
            <p:cNvSpPr/>
            <p:nvPr/>
          </p:nvSpPr>
          <p:spPr>
            <a:xfrm>
              <a:off x="7657003" y="1754770"/>
              <a:ext cx="1880987" cy="1130608"/>
            </a:xfrm>
            <a:prstGeom prst="rect">
              <a:avLst/>
            </a:prstGeom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B1777BC6-3B54-8061-299F-ABDF7CA14205}"/>
                </a:ext>
              </a:extLst>
            </p:cNvPr>
            <p:cNvSpPr/>
            <p:nvPr/>
          </p:nvSpPr>
          <p:spPr>
            <a:xfrm>
              <a:off x="7676917" y="2218994"/>
              <a:ext cx="1861073" cy="666981"/>
            </a:xfrm>
            <a:custGeom>
              <a:avLst/>
              <a:gdLst>
                <a:gd name="connsiteX0" fmla="*/ 0 w 1861073"/>
                <a:gd name="connsiteY0" fmla="*/ 656224 h 666981"/>
                <a:gd name="connsiteX1" fmla="*/ 849854 w 1861073"/>
                <a:gd name="connsiteY1" fmla="*/ 7 h 666981"/>
                <a:gd name="connsiteX2" fmla="*/ 1861073 w 1861073"/>
                <a:gd name="connsiteY2" fmla="*/ 666981 h 66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1073" h="666981">
                  <a:moveTo>
                    <a:pt x="0" y="656224"/>
                  </a:moveTo>
                  <a:cubicBezTo>
                    <a:pt x="269837" y="327219"/>
                    <a:pt x="539675" y="-1786"/>
                    <a:pt x="849854" y="7"/>
                  </a:cubicBezTo>
                  <a:cubicBezTo>
                    <a:pt x="1160033" y="1800"/>
                    <a:pt x="1510553" y="334390"/>
                    <a:pt x="1861073" y="666981"/>
                  </a:cubicBezTo>
                </a:path>
              </a:pathLst>
            </a:custGeom>
            <a:solidFill>
              <a:srgbClr val="FF0000">
                <a:alpha val="5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C6718FE-BC19-FBD6-C5DC-F81DC9BCFDD5}"/>
                    </a:ext>
                  </a:extLst>
                </p:cNvPr>
                <p:cNvSpPr txBox="1"/>
                <p:nvPr/>
              </p:nvSpPr>
              <p:spPr>
                <a:xfrm>
                  <a:off x="7136900" y="1568904"/>
                  <a:ext cx="631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C6718FE-BC19-FBD6-C5DC-F81DC9BCF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900" y="1568904"/>
                  <a:ext cx="63119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7B6C9668-011F-1987-377A-A895FDEF1F7E}"/>
                    </a:ext>
                  </a:extLst>
                </p:cNvPr>
                <p:cNvSpPr txBox="1"/>
                <p:nvPr/>
              </p:nvSpPr>
              <p:spPr>
                <a:xfrm>
                  <a:off x="9320703" y="2893592"/>
                  <a:ext cx="389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7B6C9668-011F-1987-377A-A895FDEF1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0703" y="2893592"/>
                  <a:ext cx="3899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344A432-B231-936F-695B-C806064E663E}"/>
                    </a:ext>
                  </a:extLst>
                </p:cNvPr>
                <p:cNvSpPr txBox="1"/>
                <p:nvPr/>
              </p:nvSpPr>
              <p:spPr>
                <a:xfrm>
                  <a:off x="7286938" y="289556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344A432-B231-936F-695B-C806064E6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938" y="2895569"/>
                  <a:ext cx="37702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8890298-BA0F-996A-A01E-742A719814FE}"/>
              </a:ext>
            </a:extLst>
          </p:cNvPr>
          <p:cNvSpPr/>
          <p:nvPr/>
        </p:nvSpPr>
        <p:spPr>
          <a:xfrm>
            <a:off x="3221586" y="3148884"/>
            <a:ext cx="159487" cy="1829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89B20F-3E0A-3B72-729F-EC6617D8B9F2}"/>
              </a:ext>
            </a:extLst>
          </p:cNvPr>
          <p:cNvSpPr txBox="1"/>
          <p:nvPr/>
        </p:nvSpPr>
        <p:spPr>
          <a:xfrm>
            <a:off x="3167053" y="2907877"/>
            <a:ext cx="282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</a:t>
            </a:r>
            <a:endParaRPr lang="zh-CN" altLang="en-US" sz="14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7288DC0-C9A2-0D75-D75F-E20B1C38826B}"/>
              </a:ext>
            </a:extLst>
          </p:cNvPr>
          <p:cNvGrpSpPr/>
          <p:nvPr/>
        </p:nvGrpSpPr>
        <p:grpSpPr>
          <a:xfrm>
            <a:off x="6687019" y="998272"/>
            <a:ext cx="4828040" cy="1602488"/>
            <a:chOff x="6687019" y="998272"/>
            <a:chExt cx="4828040" cy="1602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D0D1B28-0C4B-D2C2-B68F-E304A24E987A}"/>
                    </a:ext>
                  </a:extLst>
                </p:cNvPr>
                <p:cNvSpPr txBox="1"/>
                <p:nvPr/>
              </p:nvSpPr>
              <p:spPr>
                <a:xfrm>
                  <a:off x="6974738" y="1588816"/>
                  <a:ext cx="4296882" cy="1011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285750" indent="-285750">
                    <a:buFont typeface="Arial" panose="020B0604020202020204" pitchFamily="34" charset="0"/>
                    <a:buChar char="•"/>
                    <a:defRPr cap="all">
                      <a:ln w="3175" cmpd="sng">
                        <a:noFill/>
                      </a:ln>
                      <a:solidFill>
                        <a:srgbClr val="F6A400"/>
                      </a:solidFill>
                      <a:effectLst>
                        <a:glow rad="38100">
                          <a:schemeClr val="bg1">
                            <a:lumMod val="65000"/>
                            <a:lumOff val="35000"/>
                            <a:alpha val="40000"/>
                          </a:schemeClr>
                        </a:glow>
                        <a:outerShdw blurRad="28575" dist="38100" dir="14040000" algn="tl" rotWithShape="0">
                          <a:srgbClr val="000000">
                            <a:alpha val="25000"/>
                          </a:srgbClr>
                        </a:outerShdw>
                      </a:effectLst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+mj-cs"/>
                    </a:defRPr>
                  </a:lvl1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limLoc m:val="undOvr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num>
                                  <m:den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nary>
                          </m:num>
                          <m:den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D0D1B28-0C4B-D2C2-B68F-E304A24E9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4738" y="1588816"/>
                  <a:ext cx="4296882" cy="1011944"/>
                </a:xfrm>
                <a:prstGeom prst="rect">
                  <a:avLst/>
                </a:prstGeom>
                <a:blipFill>
                  <a:blip r:embed="rId10"/>
                  <a:stretch>
                    <a:fillRect t="-30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85859D-2E17-73E0-5D5A-D7F42B3FFB70}"/>
                </a:ext>
              </a:extLst>
            </p:cNvPr>
            <p:cNvSpPr txBox="1"/>
            <p:nvPr/>
          </p:nvSpPr>
          <p:spPr>
            <a:xfrm>
              <a:off x="6687019" y="998272"/>
              <a:ext cx="48280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针与平行线相交的概率：</a:t>
              </a:r>
              <a:endParaRPr lang="en-US" altLang="zh-CN" cap="all" dirty="0">
                <a:ln w="3175" cmpd="sng">
                  <a:noFill/>
                </a:ln>
                <a:solidFill>
                  <a:srgbClr val="F6A4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endParaRPr>
            </a:p>
            <a:p>
              <a:r>
                <a:rPr lang="en-US" altLang="zh-CN" cap="all" dirty="0">
                  <a:ln w="3175" cmpd="sng">
                    <a:noFill/>
                  </a:ln>
                  <a:solidFill>
                    <a:srgbClr val="F6A400"/>
                  </a:solidFill>
                  <a:effectLst>
                    <a:glow rad="38100">
                      <a:schemeClr val="bg1">
                        <a:lumMod val="65000"/>
                        <a:lumOff val="35000"/>
                        <a:alpha val="40000"/>
                      </a:schemeClr>
                    </a:glow>
                    <a:outerShdw blurRad="28575" dist="38100" dir="14040000" algn="tl" rotWithShape="0">
                      <a:srgbClr val="000000">
                        <a:alpha val="25000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  <a:cs typeface="+mj-cs"/>
                </a:rPr>
                <a:t>    The probability of intersection:</a:t>
              </a:r>
              <a:endParaRPr lang="zh-CN" altLang="en-US" dirty="0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AFEBF99-301A-96E0-44D8-0D2D2E59CE1E}"/>
              </a:ext>
            </a:extLst>
          </p:cNvPr>
          <p:cNvSpPr txBox="1"/>
          <p:nvPr/>
        </p:nvSpPr>
        <p:spPr>
          <a:xfrm>
            <a:off x="8952738" y="6045819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https://www.youtube.com/@code2explore</a:t>
            </a:r>
          </a:p>
          <a:p>
            <a:pPr>
              <a:spcBef>
                <a:spcPct val="0"/>
              </a:spcBef>
            </a:pPr>
            <a:r>
              <a:rPr lang="en-US" altLang="zh-CN" sz="8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https://www.github.com/yxqyml/Code-to-Explore</a:t>
            </a:r>
          </a:p>
          <a:p>
            <a:pPr>
              <a:spcBef>
                <a:spcPct val="0"/>
              </a:spcBef>
            </a:pPr>
            <a:r>
              <a:rPr lang="en-US" altLang="zh-CN" sz="8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rexyan@gmail.com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AA2E41C-4261-A938-7E59-6076BA0F168F}"/>
              </a:ext>
            </a:extLst>
          </p:cNvPr>
          <p:cNvCxnSpPr>
            <a:cxnSpLocks/>
          </p:cNvCxnSpPr>
          <p:nvPr/>
        </p:nvCxnSpPr>
        <p:spPr>
          <a:xfrm>
            <a:off x="9049648" y="6520990"/>
            <a:ext cx="220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B346C2-CFE5-9B35-3F1B-D8C4FC90DB8A}"/>
              </a:ext>
            </a:extLst>
          </p:cNvPr>
          <p:cNvCxnSpPr>
            <a:cxnSpLocks/>
          </p:cNvCxnSpPr>
          <p:nvPr/>
        </p:nvCxnSpPr>
        <p:spPr>
          <a:xfrm>
            <a:off x="9049648" y="6520990"/>
            <a:ext cx="219909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4B85FECA-BBFB-6232-E89E-2D2E1DD91E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2238" y="6045819"/>
            <a:ext cx="90741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7" grpId="0"/>
      <p:bldP spid="69" grpId="0"/>
      <p:bldP spid="6" grpId="0"/>
      <p:bldP spid="10" grpId="0" animBg="1"/>
      <p:bldP spid="74" grpId="0"/>
      <p:bldP spid="19" grpId="0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68A0451-8134-2588-FC12-E25C8D4C7D18}"/>
              </a:ext>
            </a:extLst>
          </p:cNvPr>
          <p:cNvSpPr txBox="1"/>
          <p:nvPr/>
        </p:nvSpPr>
        <p:spPr>
          <a:xfrm>
            <a:off x="1267968" y="3075057"/>
            <a:ext cx="99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6A4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ourier New" panose="02070309020205020404" pitchFamily="49" charset="0"/>
              </a:rPr>
              <a:t>NOW, CODING WITH ME TO EXPLORE…</a:t>
            </a:r>
            <a:endParaRPr lang="zh-CN" altLang="en-US" sz="4000" b="1" dirty="0">
              <a:solidFill>
                <a:srgbClr val="F6A4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70D068-9401-EE46-989B-EEAFFA35B3D8}"/>
              </a:ext>
            </a:extLst>
          </p:cNvPr>
          <p:cNvSpPr txBox="1"/>
          <p:nvPr/>
        </p:nvSpPr>
        <p:spPr>
          <a:xfrm>
            <a:off x="8952738" y="6045819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https://www.youtube.com/@code2explore</a:t>
            </a:r>
          </a:p>
          <a:p>
            <a:pPr>
              <a:spcBef>
                <a:spcPct val="0"/>
              </a:spcBef>
            </a:pPr>
            <a:r>
              <a:rPr lang="en-US" altLang="zh-CN" sz="8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https://www.github.com/yxqyml/Code-to-Explore</a:t>
            </a:r>
          </a:p>
          <a:p>
            <a:pPr>
              <a:spcBef>
                <a:spcPct val="0"/>
              </a:spcBef>
            </a:pPr>
            <a:r>
              <a:rPr lang="en-US" altLang="zh-CN" sz="8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rexyan@gmail.com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E7228DB-EE20-9AE6-8A7E-1BE476659167}"/>
              </a:ext>
            </a:extLst>
          </p:cNvPr>
          <p:cNvCxnSpPr>
            <a:cxnSpLocks/>
          </p:cNvCxnSpPr>
          <p:nvPr/>
        </p:nvCxnSpPr>
        <p:spPr>
          <a:xfrm>
            <a:off x="9049648" y="6520990"/>
            <a:ext cx="220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5D8E4D-8BCA-51CA-758F-D0E4616B709F}"/>
              </a:ext>
            </a:extLst>
          </p:cNvPr>
          <p:cNvCxnSpPr>
            <a:cxnSpLocks/>
          </p:cNvCxnSpPr>
          <p:nvPr/>
        </p:nvCxnSpPr>
        <p:spPr>
          <a:xfrm>
            <a:off x="9049648" y="6520990"/>
            <a:ext cx="219909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D07114D-B2BF-3068-5A52-FB9B5C31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38" y="6045819"/>
            <a:ext cx="90741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6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852</TotalTime>
  <Words>425</Words>
  <Application>Microsoft Office PowerPoint</Application>
  <PresentationFormat>宽屏</PresentationFormat>
  <Paragraphs>40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 Light</vt:lpstr>
      <vt:lpstr>等线</vt:lpstr>
      <vt:lpstr>Arial</vt:lpstr>
      <vt:lpstr>Cambria Math</vt:lpstr>
      <vt:lpstr>Century Gothic</vt:lpstr>
      <vt:lpstr>网状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Rex</dc:creator>
  <cp:lastModifiedBy>Yan Rex</cp:lastModifiedBy>
  <cp:revision>9</cp:revision>
  <dcterms:created xsi:type="dcterms:W3CDTF">2022-06-11T05:38:02Z</dcterms:created>
  <dcterms:modified xsi:type="dcterms:W3CDTF">2023-10-06T16:01:03Z</dcterms:modified>
</cp:coreProperties>
</file>