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64"/>
    <p:restoredTop sz="94727"/>
  </p:normalViewPr>
  <p:slideViewPr>
    <p:cSldViewPr snapToGrid="0" snapToObjects="1">
      <p:cViewPr varScale="1">
        <p:scale>
          <a:sx n="77" d="100"/>
          <a:sy n="77" d="100"/>
        </p:scale>
        <p:origin x="19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C3C2D-165B-B445-B149-95DAD73A1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798672-928E-874F-96FD-0738ADCDD4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0604AE-143F-8C48-BA44-B6F8C23C9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EB6E1-3F5B-C546-9642-FE1D17A41142}" type="datetimeFigureOut">
              <a:rPr lang="en-US" smtClean="0"/>
              <a:t>1/1/22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0E57A0-8326-DC4A-87C9-58F5E3505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6013D4-DB19-FC46-ADC3-2E0E899F8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F476C-32D7-944B-BAA5-5E7EBDE33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404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43184-A205-8A4B-94DF-C7A383678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0AC668-5F39-EC4A-AF8B-A1264DC692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1B4737-748D-214B-8D2A-C2EE43AE6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EB6E1-3F5B-C546-9642-FE1D17A41142}" type="datetimeFigureOut">
              <a:rPr lang="en-US" smtClean="0"/>
              <a:t>1/1/22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18E5F2-A6F8-8843-988D-21589D4D4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870933-A751-D14B-B04D-36500B91B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F476C-32D7-944B-BAA5-5E7EBDE33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697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F294EB-E445-1648-A216-EEC4A4F257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8D69FF-3885-A44A-B17A-C62A1F6B72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64F7CF-BD03-2849-814A-20D326174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EB6E1-3F5B-C546-9642-FE1D17A41142}" type="datetimeFigureOut">
              <a:rPr lang="en-US" smtClean="0"/>
              <a:t>1/1/22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8487F8-E1FB-6A45-BF7A-F9A55BB5C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AD1FE9-E14C-DB41-A539-442B1830B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F476C-32D7-944B-BAA5-5E7EBDE33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929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EE771-420A-D34B-8AB8-36B26D0D1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7E0512-FFBD-F447-AA2A-EAE100942A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424169-0073-9244-85A1-ECE2DE3D3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EB6E1-3F5B-C546-9642-FE1D17A41142}" type="datetimeFigureOut">
              <a:rPr lang="en-US" smtClean="0"/>
              <a:t>1/1/22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7BBA6C-C87D-8A4F-B044-1E1E52983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6C955D-17C1-504A-AA7B-E440EFD17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F476C-32D7-944B-BAA5-5E7EBDE33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403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C7D45-B678-084E-924D-1324B447C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3A0B63-CE98-5B4C-A7DC-5B374D4D23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F04D48-D67C-704A-91DB-AC5E0BBDB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EB6E1-3F5B-C546-9642-FE1D17A41142}" type="datetimeFigureOut">
              <a:rPr lang="en-US" smtClean="0"/>
              <a:t>1/1/22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CEFBDF-8272-5742-BE7C-96B97459F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23B3CC-412B-8C4B-977D-C03F72C7B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F476C-32D7-944B-BAA5-5E7EBDE33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112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A9090-206B-784C-8636-163A0D402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F6F6B-63F5-6B4C-A648-BACBB25753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499BEB-D37B-7E4C-B947-FC10DA6C2F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4F0A1B-A189-974C-A6E9-74F1609DD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EB6E1-3F5B-C546-9642-FE1D17A41142}" type="datetimeFigureOut">
              <a:rPr lang="en-US" smtClean="0"/>
              <a:t>1/1/22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0EE06A-523D-7143-9D4D-0DEB6C098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1B40E7-6AC8-1749-8514-05684C2AA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F476C-32D7-944B-BAA5-5E7EBDE33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456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F28C9-CD0D-2742-A704-BF950B0CB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35CF9E-4762-5A42-B6B0-1AFD56F0AE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E8DA80-6BAF-A846-89EC-48A8E227B5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8F78AF-9F32-5F4C-9631-682A5CE793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68E41E-57B4-C245-91D7-53179D385A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EF7891-AC7E-994C-A928-AC9EBE18E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EB6E1-3F5B-C546-9642-FE1D17A41142}" type="datetimeFigureOut">
              <a:rPr lang="en-US" smtClean="0"/>
              <a:t>1/1/22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D0AE20-9DAA-4A45-B427-5F4D88D1D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1D429C-D4B2-A045-97CD-7497F7D91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F476C-32D7-944B-BAA5-5E7EBDE33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335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89533-9949-EB4B-B4E7-6F15A1773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E28645-7643-364D-A0C3-6D86F1EE3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EB6E1-3F5B-C546-9642-FE1D17A41142}" type="datetimeFigureOut">
              <a:rPr lang="en-US" smtClean="0"/>
              <a:t>1/1/22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39DC95-ED1B-C446-9E90-B398885A7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D72252-1BDD-1549-81E6-6560D2C0D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F476C-32D7-944B-BAA5-5E7EBDE33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97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21D8F6-F871-C348-A756-A60CA8E82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EB6E1-3F5B-C546-9642-FE1D17A41142}" type="datetimeFigureOut">
              <a:rPr lang="en-US" smtClean="0"/>
              <a:t>1/1/22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63BA47-7A07-6048-8098-80777D95C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B09026-7C79-C34E-AD34-987A8CAD9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F476C-32D7-944B-BAA5-5E7EBDE33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598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57E83-85DA-A54A-8E7B-82B78E407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3C6681-C507-A345-A301-8B892D83A6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7E572D-AF6E-F04E-81B1-FD7D451A6F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767573-35F5-254B-AD91-B18D82FFE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EB6E1-3F5B-C546-9642-FE1D17A41142}" type="datetimeFigureOut">
              <a:rPr lang="en-US" smtClean="0"/>
              <a:t>1/1/22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762AA0-C385-D146-93FE-56D56293B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0CC4AA-E645-BD4E-8E65-9F2379C1F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F476C-32D7-944B-BAA5-5E7EBDE33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155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B6457-15E1-DF4C-B5AA-0E0028457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8EEA7F-3E77-1D4F-98DE-B053F8D3BC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9FC385-A87F-4F46-A8FA-9CE7144605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47E304-ADAD-E24E-BB6C-57E272AEA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EB6E1-3F5B-C546-9642-FE1D17A41142}" type="datetimeFigureOut">
              <a:rPr lang="en-US" smtClean="0"/>
              <a:t>1/1/22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C51E46-C1E2-FE4B-B0EC-3A467115A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2D760B-D01B-B545-A7A8-DC90E249F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F476C-32D7-944B-BAA5-5E7EBDE33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709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13C2A3-BA86-B14D-83B0-2966D11F1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9E8A65-660E-DB4B-9A33-16AC3468BB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C8E0F9-1B0B-DC4E-8BF9-DAD9E846F6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1EB6E1-3F5B-C546-9642-FE1D17A41142}" type="datetimeFigureOut">
              <a:rPr lang="en-US" smtClean="0"/>
              <a:t>1/1/22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2B7233-A91E-7E49-B0AB-5620474138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17327D-02C6-6447-BDFB-1CEEF9CE16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5F476C-32D7-944B-BAA5-5E7EBDE33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9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589B2-1ED9-1649-8D0C-565ABE226F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RAY TRACING IN ONE WEEKEND: THE BOOK SERIES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27A04A-3348-0649-8D86-7C5C8A66D9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Notes by </a:t>
            </a:r>
            <a:r>
              <a:rPr lang="en-US" dirty="0" err="1"/>
              <a:t>Yuxing</a:t>
            </a:r>
            <a:r>
              <a:rPr lang="en-US" dirty="0"/>
              <a:t> Shi</a:t>
            </a:r>
          </a:p>
          <a:p>
            <a:r>
              <a:rPr lang="en-US" dirty="0"/>
              <a:t>https://</a:t>
            </a:r>
            <a:r>
              <a:rPr lang="en-US" dirty="0" err="1"/>
              <a:t>raytracing.github.io</a:t>
            </a:r>
            <a:r>
              <a:rPr lang="en-US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39003529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5F3DA-B1D4-5440-9553-246209EAE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a Sphere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B83EFB-E918-B44B-B7EC-7ED5FF87D3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Sphere: (𝑥−𝐶𝑥)^2+(𝑦−𝐶𝑦)^2+(𝑧−𝐶𝑧)^2=𝑟^2</a:t>
            </a:r>
          </a:p>
          <a:p>
            <a:r>
              <a:rPr lang="en-US" dirty="0"/>
              <a:t>Vector form: (</a:t>
            </a:r>
            <a:r>
              <a:rPr lang="en-US" b="1" dirty="0"/>
              <a:t>𝐏</a:t>
            </a:r>
            <a:r>
              <a:rPr lang="en-US" dirty="0"/>
              <a:t>−</a:t>
            </a:r>
            <a:r>
              <a:rPr lang="en-US" b="1" dirty="0"/>
              <a:t>𝐂</a:t>
            </a:r>
            <a:r>
              <a:rPr lang="en-US" dirty="0"/>
              <a:t>)⋅(</a:t>
            </a:r>
            <a:r>
              <a:rPr lang="en-US" b="1" dirty="0"/>
              <a:t>𝐏</a:t>
            </a:r>
            <a:r>
              <a:rPr lang="en-US" dirty="0"/>
              <a:t>−</a:t>
            </a:r>
            <a:r>
              <a:rPr lang="en-US" b="1" dirty="0"/>
              <a:t>𝐂</a:t>
            </a:r>
            <a:r>
              <a:rPr lang="en-US" dirty="0"/>
              <a:t>)=𝑟^2</a:t>
            </a:r>
          </a:p>
          <a:p>
            <a:r>
              <a:rPr lang="en-US" dirty="0"/>
              <a:t>Ray hits sphere: (</a:t>
            </a:r>
            <a:r>
              <a:rPr lang="en-US" b="1" dirty="0"/>
              <a:t>𝐏</a:t>
            </a:r>
            <a:r>
              <a:rPr lang="en-US" dirty="0"/>
              <a:t>(𝑡)−</a:t>
            </a:r>
            <a:r>
              <a:rPr lang="en-US" b="1" dirty="0"/>
              <a:t>𝐂</a:t>
            </a:r>
            <a:r>
              <a:rPr lang="en-US" dirty="0"/>
              <a:t>)⋅(</a:t>
            </a:r>
            <a:r>
              <a:rPr lang="en-US" b="1" dirty="0"/>
              <a:t>𝐏</a:t>
            </a:r>
            <a:r>
              <a:rPr lang="en-US" dirty="0"/>
              <a:t>(𝑡)−</a:t>
            </a:r>
            <a:r>
              <a:rPr lang="en-US" b="1" dirty="0"/>
              <a:t>𝐂</a:t>
            </a:r>
            <a:r>
              <a:rPr lang="en-US" dirty="0"/>
              <a:t>)=𝑟2</a:t>
            </a:r>
            <a:br>
              <a:rPr lang="en-US" dirty="0"/>
            </a:br>
            <a:r>
              <a:rPr lang="en-US" dirty="0"/>
              <a:t>Where: </a:t>
            </a:r>
            <a:r>
              <a:rPr lang="en-US" b="1" dirty="0"/>
              <a:t>𝐏</a:t>
            </a:r>
            <a:r>
              <a:rPr lang="en-US" dirty="0"/>
              <a:t>(𝑡)=</a:t>
            </a:r>
            <a:r>
              <a:rPr lang="en-US" b="1" dirty="0"/>
              <a:t>𝐀</a:t>
            </a:r>
            <a:r>
              <a:rPr lang="en-US" dirty="0"/>
              <a:t>+𝑡</a:t>
            </a:r>
            <a:r>
              <a:rPr lang="en-US" b="1" dirty="0"/>
              <a:t>𝐛</a:t>
            </a:r>
          </a:p>
          <a:p>
            <a:r>
              <a:rPr lang="en-US" b="1" dirty="0"/>
              <a:t>=&gt; </a:t>
            </a:r>
            <a:r>
              <a:rPr lang="en-US" dirty="0"/>
              <a:t>𝑡^2</a:t>
            </a:r>
            <a:r>
              <a:rPr lang="en-US" b="1" dirty="0"/>
              <a:t>𝐛</a:t>
            </a:r>
            <a:r>
              <a:rPr lang="en-US" dirty="0"/>
              <a:t>⋅</a:t>
            </a:r>
            <a:r>
              <a:rPr lang="en-US" b="1" dirty="0"/>
              <a:t>𝐛</a:t>
            </a:r>
            <a:r>
              <a:rPr lang="en-US" dirty="0"/>
              <a:t>+2𝑡</a:t>
            </a:r>
            <a:r>
              <a:rPr lang="en-US" b="1" dirty="0"/>
              <a:t>𝐛</a:t>
            </a:r>
            <a:r>
              <a:rPr lang="en-US" dirty="0"/>
              <a:t>⋅(</a:t>
            </a:r>
            <a:r>
              <a:rPr lang="en-US" b="1" dirty="0"/>
              <a:t>𝐀</a:t>
            </a:r>
            <a:r>
              <a:rPr lang="en-US" dirty="0"/>
              <a:t>−</a:t>
            </a:r>
            <a:r>
              <a:rPr lang="en-US" b="1" dirty="0"/>
              <a:t>𝐂</a:t>
            </a:r>
            <a:r>
              <a:rPr lang="en-US" dirty="0"/>
              <a:t>)+(</a:t>
            </a:r>
            <a:r>
              <a:rPr lang="en-US" b="1" dirty="0"/>
              <a:t>𝐀</a:t>
            </a:r>
            <a:r>
              <a:rPr lang="en-US" dirty="0"/>
              <a:t>−</a:t>
            </a:r>
            <a:r>
              <a:rPr lang="en-US" b="1" dirty="0"/>
              <a:t>𝐂</a:t>
            </a:r>
            <a:r>
              <a:rPr lang="en-US" dirty="0"/>
              <a:t>)⋅(</a:t>
            </a:r>
            <a:r>
              <a:rPr lang="en-US" b="1" dirty="0"/>
              <a:t>𝐀</a:t>
            </a:r>
            <a:r>
              <a:rPr lang="en-US" dirty="0"/>
              <a:t>−</a:t>
            </a:r>
            <a:r>
              <a:rPr lang="en-US" b="1" dirty="0"/>
              <a:t>𝐂</a:t>
            </a:r>
            <a:r>
              <a:rPr lang="en-US" dirty="0"/>
              <a:t>)−𝑟^2=0</a:t>
            </a:r>
            <a:br>
              <a:rPr lang="en-US" dirty="0"/>
            </a:br>
            <a:endParaRPr lang="en-US" b="1" dirty="0"/>
          </a:p>
          <a:p>
            <a:pPr marL="0" indent="0">
              <a:buNone/>
            </a:pP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D76ABC1-E3DE-8E4A-9658-88D12DBB31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303182"/>
            <a:ext cx="8519591" cy="37041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91ED571-615D-EF4A-9980-98606C0C23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726251"/>
            <a:ext cx="3560488" cy="57626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3E9BAE8-1D16-AF46-9397-C88D1E9D90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5268" y="4802981"/>
            <a:ext cx="6311237" cy="168989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6649ED5-C53A-B544-950D-7262C6D04D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86374" y="952696"/>
            <a:ext cx="4805625" cy="2890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3604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1989E-5EE0-714F-A77B-288F3BEFD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Surface </a:t>
            </a:r>
            <a:r>
              <a:rPr lang="en-US" dirty="0" err="1"/>
              <a:t>Normals</a:t>
            </a:r>
            <a:r>
              <a:rPr lang="en-US" dirty="0"/>
              <a:t> and Multiple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9D3ACF-FF58-A049-A956-9D82F06665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Surface normal: vector that is perpendicular to the surface at the point of intersection</a:t>
            </a:r>
          </a:p>
          <a:p>
            <a:r>
              <a:rPr lang="en-US" dirty="0"/>
              <a:t>Code: configure </a:t>
            </a:r>
            <a:r>
              <a:rPr lang="en-US" dirty="0" err="1"/>
              <a:t>hit_sphere</a:t>
            </a:r>
            <a:r>
              <a:rPr lang="en-US" dirty="0"/>
              <a:t> to return </a:t>
            </a:r>
            <a:r>
              <a:rPr lang="en-US" dirty="0" err="1"/>
              <a:t>smalltes</a:t>
            </a:r>
            <a:r>
              <a:rPr lang="en-US" dirty="0"/>
              <a:t> 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CA5392-965F-CB41-BB30-C8C80BD41B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3810" y="2543230"/>
            <a:ext cx="3940881" cy="25867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960ADB2-F3B7-FC4C-9B73-B6A984876E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5732" y="3455316"/>
            <a:ext cx="4507187" cy="2721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0344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8DE4F-5A09-9144-A64F-31DA52739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Abstraction for Hittable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6B63C0-B31B-714A-95C6-2719F17FF4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Object, surface, hittable</a:t>
            </a:r>
          </a:p>
          <a:p>
            <a:r>
              <a:rPr lang="en-US" dirty="0"/>
              <a:t>Struct </a:t>
            </a:r>
            <a:r>
              <a:rPr lang="en-US" dirty="0" err="1"/>
              <a:t>hit_record</a:t>
            </a:r>
            <a:r>
              <a:rPr lang="en-US" dirty="0"/>
              <a:t>: P, N, t</a:t>
            </a:r>
          </a:p>
          <a:p>
            <a:r>
              <a:rPr lang="en-US" dirty="0"/>
              <a:t>Normal directions</a:t>
            </a:r>
          </a:p>
          <a:p>
            <a:pPr lvl="1"/>
            <a:r>
              <a:rPr lang="en-US" dirty="0"/>
              <a:t>Always out</a:t>
            </a:r>
          </a:p>
          <a:p>
            <a:pPr lvl="1"/>
            <a:r>
              <a:rPr lang="en-US" dirty="0"/>
              <a:t>Against ray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DE6214-E93F-9C4E-8E90-2F060CED16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3444" y="1825624"/>
            <a:ext cx="5672918" cy="4540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4409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66C58-CE3B-FA40-A64A-263BEC88F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</a:t>
            </a:r>
            <a:r>
              <a:rPr lang="en-US" dirty="0" err="1"/>
              <a:t>hittable_list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6EDB286-590A-4E4C-B0AA-10EFDE3146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17475"/>
            <a:ext cx="7530885" cy="265567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8408B89-93EA-C542-857D-9314DD2C19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373858"/>
            <a:ext cx="8356600" cy="16129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CB350A0-1424-FB47-86D9-E795F2EB9B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25708" y="4501343"/>
            <a:ext cx="3344752" cy="1991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136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86EFE-9B62-594E-A2E6-E2F003FDA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Antialiasing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C610D8-2F0A-E14B-B309-B3CE636F8C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Real camera: no jaggies along edges because the edge pixels are a blend of some foreground and some background.</a:t>
            </a:r>
          </a:p>
          <a:p>
            <a:r>
              <a:rPr lang="en-US" dirty="0"/>
              <a:t>=&gt; averaging a bunch of samples inside each pixel</a:t>
            </a:r>
          </a:p>
          <a:p>
            <a:r>
              <a:rPr lang="en-US" dirty="0"/>
              <a:t>Canonical random number 0 &lt;= r &lt; 1</a:t>
            </a:r>
          </a:p>
          <a:p>
            <a:r>
              <a:rPr lang="en-US" dirty="0"/>
              <a:t>=&gt; use rand() in &lt;</a:t>
            </a:r>
            <a:r>
              <a:rPr lang="en-US" dirty="0" err="1"/>
              <a:t>cstdlib</a:t>
            </a:r>
            <a:r>
              <a:rPr lang="en-US" dirty="0"/>
              <a:t>&gt; returns a random integer 0, RAND_MAX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B329995-EF7C-114D-AC23-73CB3ACD7B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1848" y="4196234"/>
            <a:ext cx="5604897" cy="2296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5818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EF223-4B72-2A47-8DC1-7F7C4C4DD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camera class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62A1BC3-9CE9-944C-871F-6283F45BB7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317074"/>
            <a:ext cx="4989163" cy="3516389"/>
          </a:xfr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5A15E7A-3EE5-614F-80F6-9D8A38DB1534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Write_color</a:t>
            </a:r>
            <a:r>
              <a:rPr lang="en-US" dirty="0"/>
              <a:t>: add the full color each iteration, and then perform a single divide at the end (by the number of samples) when writing out the color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0EF0AB8-C8F1-FA48-9711-D877D878A9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549620"/>
            <a:ext cx="6205242" cy="1283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6646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17509-B4A4-4649-9741-40A554423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samples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2CC96EB-6CDF-0840-84AC-0D78F8E8A8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380789"/>
            <a:ext cx="7887346" cy="310100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5AB5B6B-9E0C-9546-85C3-6060DB78B2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1873" y="535270"/>
            <a:ext cx="5905500" cy="7874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43C7565-D44B-904F-B11C-D90BE02E3F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6622" y="4160832"/>
            <a:ext cx="5103595" cy="2743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9907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06C3E-6933-3C46-A3C4-A1DD1E5A3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Diffuse Materials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9FA9BC-4FAE-7945-9FEC-CF653BA341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take on the color of their surroundings, but they modulate that with their own intrinsic color</a:t>
            </a:r>
          </a:p>
          <a:p>
            <a:r>
              <a:rPr lang="en-US" dirty="0"/>
              <a:t>Light that reflects off a diffuse surface has its direction randomized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671F9D-ECB6-634E-AEEE-9C25EDF535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899" y="3123124"/>
            <a:ext cx="5530369" cy="3188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7537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E5C6C-2A3A-FC46-8B6C-AB3E758B9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Diffuse Materials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9F2D2D-9EFE-A14C-A52C-02858DCA53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Also absorbed. The darker the surface, the more likely absorption is.</a:t>
            </a:r>
          </a:p>
          <a:p>
            <a:r>
              <a:rPr lang="en-US" dirty="0"/>
              <a:t>algorithm randomizes direction will produce surfaces that look matte</a:t>
            </a:r>
          </a:p>
          <a:p>
            <a:r>
              <a:rPr lang="en-US" dirty="0"/>
              <a:t>The sphere with a center at (</a:t>
            </a:r>
            <a:r>
              <a:rPr lang="en-US" b="1" dirty="0"/>
              <a:t>𝐏</a:t>
            </a:r>
            <a:r>
              <a:rPr lang="en-US" dirty="0"/>
              <a:t>−</a:t>
            </a:r>
            <a:r>
              <a:rPr lang="en-US" b="1" dirty="0"/>
              <a:t>𝐧</a:t>
            </a:r>
            <a:r>
              <a:rPr lang="en-US" dirty="0"/>
              <a:t>) is considered </a:t>
            </a:r>
          </a:p>
          <a:p>
            <a:pPr marL="0" indent="0">
              <a:buNone/>
            </a:pPr>
            <a:r>
              <a:rPr lang="en-US" i="1" dirty="0"/>
              <a:t>inside</a:t>
            </a:r>
            <a:r>
              <a:rPr lang="en-US" dirty="0"/>
              <a:t> the surface, whereas the sphere with </a:t>
            </a:r>
          </a:p>
          <a:p>
            <a:pPr marL="0" indent="0">
              <a:buNone/>
            </a:pPr>
            <a:r>
              <a:rPr lang="en-US" dirty="0"/>
              <a:t>center (</a:t>
            </a:r>
            <a:r>
              <a:rPr lang="en-US" b="1" dirty="0"/>
              <a:t>𝐏</a:t>
            </a:r>
            <a:r>
              <a:rPr lang="en-US" dirty="0"/>
              <a:t>+</a:t>
            </a:r>
            <a:r>
              <a:rPr lang="en-US" b="1" dirty="0"/>
              <a:t>𝐧</a:t>
            </a:r>
            <a:r>
              <a:rPr lang="en-US" dirty="0"/>
              <a:t>) is considered </a:t>
            </a:r>
            <a:r>
              <a:rPr lang="en-US" i="1" dirty="0"/>
              <a:t>outside</a:t>
            </a:r>
            <a:r>
              <a:rPr lang="en-US" dirty="0"/>
              <a:t> the surface.</a:t>
            </a:r>
          </a:p>
          <a:p>
            <a:pPr>
              <a:buFontTx/>
              <a:buChar char="-"/>
            </a:pPr>
            <a:r>
              <a:rPr lang="en-US" dirty="0"/>
              <a:t>Select radius on the same side as the ray origin</a:t>
            </a:r>
          </a:p>
          <a:p>
            <a:pPr>
              <a:buFontTx/>
              <a:buChar char="-"/>
            </a:pPr>
            <a:r>
              <a:rPr lang="en-US" dirty="0"/>
              <a:t>Pick random </a:t>
            </a:r>
            <a:r>
              <a:rPr lang="en-US" b="1" dirty="0"/>
              <a:t>S</a:t>
            </a:r>
            <a:r>
              <a:rPr lang="en-US" dirty="0"/>
              <a:t> inside this unit radius.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2810289-DA82-4645-BBA4-68570EF559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7791" y="2918383"/>
            <a:ext cx="3313946" cy="3815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5715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A8BAB-C7CE-A34B-A6A7-B0E1F89FF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Pick random 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A70909-8A5E-E749-8D26-B0CA982C7E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Rejection method:</a:t>
            </a:r>
          </a:p>
          <a:p>
            <a:r>
              <a:rPr lang="en-US" dirty="0"/>
              <a:t>First, pick a random point in the unit cube where x, y, and z all range from −1 to +1. Reject this point and try again if the point is outside the sphere.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5755E5-645D-384D-BCDE-3BB1066170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4492" y="3718840"/>
            <a:ext cx="7099300" cy="143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328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589B2-1ED9-1649-8D0C-565ABE226F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Ray Tracing in One Weekend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27A04A-3348-0649-8D86-7C5C8A66D9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raytracing.github.io</a:t>
            </a:r>
            <a:r>
              <a:rPr lang="en-US" dirty="0"/>
              <a:t>/books/</a:t>
            </a:r>
            <a:r>
              <a:rPr lang="en-US" dirty="0" err="1"/>
              <a:t>RayTracingInOneWeekend.html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64793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D1D7B-50E9-3641-A308-3A2253757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</a:t>
            </a:r>
            <a:r>
              <a:rPr lang="en-US" dirty="0" err="1"/>
              <a:t>ray_color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88B9EE-1CD5-4F4E-813D-B74199FF53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Limit the number of child rays by depth.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205FE7D-A412-4248-999F-93C5542FED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4117" y="3894965"/>
            <a:ext cx="4947883" cy="293692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23824F7-AA05-CA4E-8FD3-EE3B8666BC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7287" y="2308104"/>
            <a:ext cx="7837230" cy="2241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6345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77074-410B-A546-B50E-37DF6A378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Gamma correction for accurate color intensity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B00C84-5762-464F-8BE2-843449D5B8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meaning the 0 to 1 values have some transform before being stored as a byte</a:t>
            </a:r>
          </a:p>
          <a:p>
            <a:r>
              <a:rPr lang="en-US" dirty="0"/>
              <a:t>use “gamma 2” which means raising the color to the power 1/𝑔𝑎𝑚𝑚𝑎, or in our simple case ½, which is just square-root: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00291E-67D2-2B4A-8030-0FFE98916B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26002"/>
            <a:ext cx="7538923" cy="323199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A2163AB-1EFF-0748-82C3-D64F583D7A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7921" y="4001294"/>
            <a:ext cx="4335081" cy="2601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6539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1BCB1-07EA-A240-9C39-B18AD3E57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Shadow acne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D690F0-FF89-824D-8B7F-C1AC8B594E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of the reflected rays hit the object they are reflecting off of not at exactly 𝑡=0t=0, but instead at 𝑡=−0.0000001t=−0.0000001 or 𝑡=0.00000001t=0.00000001 or whatever floating point approximation the sphere </a:t>
            </a:r>
            <a:r>
              <a:rPr lang="en-US" dirty="0" err="1"/>
              <a:t>intersector</a:t>
            </a:r>
            <a:r>
              <a:rPr lang="en-US" dirty="0"/>
              <a:t> gives us. So we need to ignore hits very near zero: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9D0497-F4D8-4F4A-B490-5504BB7CB5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1606" y="3869573"/>
            <a:ext cx="6616700" cy="685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9914354-6ECF-924E-B20A-C795BF3E46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1606" y="4555373"/>
            <a:ext cx="7774459" cy="2121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8561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02D63-B17B-DF4B-A5C9-48FBAFF14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an Image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C6A102-947D-FB4F-8483-7B440CF977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/>
          <a:lstStyle/>
          <a:p>
            <a:r>
              <a:rPr lang="en-US" dirty="0"/>
              <a:t>The PPM Image Format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34B22BB-F1D8-C041-A80E-391503F516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233453"/>
            <a:ext cx="10515600" cy="3201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958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D1D53-015A-C042-B6E0-969DF4B7D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23851FE-F2DE-B442-AC61-C7B9DB0210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383951"/>
            <a:ext cx="8388317" cy="4731388"/>
          </a:xfr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852CF28-D1DD-7B40-B8A1-AF65B1B2482F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667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Progress Indicator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93D9005-FD33-1049-8DFF-3A7655F39A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5782173"/>
            <a:ext cx="4651868" cy="71070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88F573B-8792-A847-94C2-8D09746C01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0854" y="5547944"/>
            <a:ext cx="4711701" cy="107084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221D910-F80B-B84A-935A-5EC4AB7F04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43957" y="2672330"/>
            <a:ext cx="3109843" cy="3109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610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FCC5E-EDBB-FC4E-9A8D-CB3489EF1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Rays, a simple camera, and bg.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315A4CD-E044-1945-BBA1-FA1377ED5A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54149"/>
            <a:ext cx="8348663" cy="5006637"/>
          </a:xfrm>
        </p:spPr>
      </p:pic>
    </p:spTree>
    <p:extLst>
      <p:ext uri="{BB962C8B-B14F-4D97-AF65-F5344CB8AC3E}">
        <p14:creationId xmlns:p14="http://schemas.microsoft.com/office/powerpoint/2010/main" val="8866069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D1BF6-EADE-BB43-AD2F-536641289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Sending Rays Into the Scene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05D394-E85E-1245-B1E3-7DB5672022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(1) calculate the ray from the eye to the pixel, </a:t>
            </a:r>
          </a:p>
          <a:p>
            <a:r>
              <a:rPr lang="en-US" dirty="0"/>
              <a:t>(2) determine which objects the ray intersects, and </a:t>
            </a:r>
          </a:p>
          <a:p>
            <a:r>
              <a:rPr lang="en-US" dirty="0"/>
              <a:t>(3) compute a color for that intersection point.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8D8A58-29DD-C04B-8E88-1E6DE9236B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012" y="3429000"/>
            <a:ext cx="7505700" cy="31623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AAD5D03-4619-4944-810C-F5CC5A95C63C}"/>
              </a:ext>
            </a:extLst>
          </p:cNvPr>
          <p:cNvSpPr txBox="1"/>
          <p:nvPr/>
        </p:nvSpPr>
        <p:spPr>
          <a:xfrm>
            <a:off x="8748712" y="4500563"/>
            <a:ext cx="3152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Focal length = 1 unit (orange)</a:t>
            </a:r>
          </a:p>
          <a:p>
            <a:r>
              <a:rPr lang="en-US" dirty="0"/>
              <a:t>!= focus distance</a:t>
            </a:r>
          </a:p>
        </p:txBody>
      </p:sp>
    </p:spTree>
    <p:extLst>
      <p:ext uri="{BB962C8B-B14F-4D97-AF65-F5344CB8AC3E}">
        <p14:creationId xmlns:p14="http://schemas.microsoft.com/office/powerpoint/2010/main" val="19611514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CBB6C-003D-304C-9611-7E14DF7D7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0532981-6E73-E34F-A8C5-B9A513A8D4C2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66725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Viewpoint</a:t>
            </a:r>
          </a:p>
          <a:p>
            <a:pPr lvl="1"/>
            <a:r>
              <a:rPr lang="en-US" dirty="0"/>
              <a:t>through which to pass our scene rays</a:t>
            </a:r>
          </a:p>
          <a:p>
            <a:pPr lvl="1"/>
            <a:r>
              <a:rPr lang="en-US" dirty="0"/>
              <a:t>aspect ratio should be the same as our rendered image</a:t>
            </a:r>
          </a:p>
          <a:p>
            <a:pPr lvl="1"/>
            <a:r>
              <a:rPr lang="en-US" dirty="0"/>
              <a:t>Rectangle height of 2 at last slide.</a:t>
            </a:r>
          </a:p>
          <a:p>
            <a:pPr lvl="1"/>
            <a:r>
              <a:rPr lang="en-US" dirty="0"/>
              <a:t>Focal length: projection point to projection plane.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>
              <a:buFontTx/>
              <a:buChar char="-"/>
            </a:pPr>
            <a:r>
              <a:rPr lang="en-US" dirty="0"/>
              <a:t>linearly blends white and blue depending on the height of the 𝑦 coordinate after scaling the ray direction to unit length (-1 ~ 1)</a:t>
            </a:r>
          </a:p>
          <a:p>
            <a:pPr>
              <a:buFontTx/>
              <a:buChar char="-"/>
            </a:pPr>
            <a:r>
              <a:rPr lang="en-US" dirty="0"/>
              <a:t>And then scale 0 &lt;= t &lt;= 1.0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6E9267B-D30E-A44C-A818-61C5DAE51B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2118" y="3649134"/>
            <a:ext cx="8008653" cy="1535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5532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7A329-AE4A-E749-969C-5F0F4FA26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788659-22C0-2247-BFE2-0BB1C91349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Image + Camera (+ Render)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A1D8E2-A624-C44C-99A1-7F44B3C628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9933" y="2374900"/>
            <a:ext cx="9697453" cy="393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4648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7A329-AE4A-E749-969C-5F0F4FA26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788659-22C0-2247-BFE2-0BB1C91349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(Image + Camera +) Render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260B03-B57F-1045-88B1-42E774CF6C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716" y="2305049"/>
            <a:ext cx="9121965" cy="387191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964210E-2CCC-E944-95B8-03DA6763CD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0452" y="178539"/>
            <a:ext cx="4494111" cy="2683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434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544</TotalTime>
  <Words>733</Words>
  <Application>Microsoft Macintosh PowerPoint</Application>
  <PresentationFormat>Widescreen</PresentationFormat>
  <Paragraphs>98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RAY TRACING IN ONE WEEKEND: THE BOOK SERIES</vt:lpstr>
      <vt:lpstr>Ray Tracing in One Weekend</vt:lpstr>
      <vt:lpstr>Output an Image</vt:lpstr>
      <vt:lpstr>PowerPoint Presentation</vt:lpstr>
      <vt:lpstr>Rays, a simple camera, and bg.</vt:lpstr>
      <vt:lpstr>Sending Rays Into the Scene</vt:lpstr>
      <vt:lpstr>Codes</vt:lpstr>
      <vt:lpstr>Codes</vt:lpstr>
      <vt:lpstr>Codes</vt:lpstr>
      <vt:lpstr>Adding a Sphere</vt:lpstr>
      <vt:lpstr>Surface Normals and Multiple Objects</vt:lpstr>
      <vt:lpstr>An Abstraction for Hittable Objects</vt:lpstr>
      <vt:lpstr>Add hittable_list</vt:lpstr>
      <vt:lpstr>Antialiasing</vt:lpstr>
      <vt:lpstr>Add camera class</vt:lpstr>
      <vt:lpstr>Add samples</vt:lpstr>
      <vt:lpstr>Diffuse Materials</vt:lpstr>
      <vt:lpstr>Diffuse Materials</vt:lpstr>
      <vt:lpstr>Pick random S.</vt:lpstr>
      <vt:lpstr>Recursive ray_color</vt:lpstr>
      <vt:lpstr>Gamma correction for accurate color intensity</vt:lpstr>
      <vt:lpstr>Shadow acne problem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RAY TRACING IN ONE WEEKEND: THE BOOK SERIES</dc:title>
  <dc:creator>601063669@qq.com</dc:creator>
  <cp:lastModifiedBy>601063669@qq.com</cp:lastModifiedBy>
  <cp:revision>8</cp:revision>
  <dcterms:created xsi:type="dcterms:W3CDTF">2021-12-11T01:27:57Z</dcterms:created>
  <dcterms:modified xsi:type="dcterms:W3CDTF">2022-01-01T23:49:20Z</dcterms:modified>
</cp:coreProperties>
</file>