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/>
    <p:restoredTop sz="94727"/>
  </p:normalViewPr>
  <p:slideViewPr>
    <p:cSldViewPr snapToGrid="0" snapToObjects="1">
      <p:cViewPr varScale="1">
        <p:scale>
          <a:sx n="82" d="100"/>
          <a:sy n="82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3C2D-165B-B445-B149-95DAD73A1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98672-928E-874F-96FD-0738ADCDD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04AE-143F-8C48-BA44-B6F8C23C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57A0-8326-DC4A-87C9-58F5E350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13D4-DB19-FC46-ADC3-2E0E899F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184-A205-8A4B-94DF-C7A38367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AC668-5F39-EC4A-AF8B-A1264DC69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4737-748D-214B-8D2A-C2EE43AE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E5F2-A6F8-8843-988D-21589D4D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0933-A751-D14B-B04D-36500B91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94EB-E445-1648-A216-EEC4A4F25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D69FF-3885-A44A-B17A-C62A1F6B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F7CF-BD03-2849-814A-20D32617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87F8-E1FB-6A45-BF7A-F9A55BB5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1FE9-E14C-DB41-A539-442B1830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E771-420A-D34B-8AB8-36B26D0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0512-FFBD-F447-AA2A-EAE10094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4169-0073-9244-85A1-ECE2DE3D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BA6C-C87D-8A4F-B044-1E1E5298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C955D-17C1-504A-AA7B-E440EFD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7D45-B678-084E-924D-1324B447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0B63-CE98-5B4C-A7DC-5B374D4D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4D48-D67C-704A-91DB-AC5E0BBD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EFBDF-8272-5742-BE7C-96B97459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B3CC-412B-8C4B-977D-C03F72C7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9090-206B-784C-8636-163A0D4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6F6B-63F5-6B4C-A648-BACBB2575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99BEB-D37B-7E4C-B947-FC10DA6C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F0A1B-A189-974C-A6E9-74F1609D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E06A-523D-7143-9D4D-0DEB6C09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B40E7-6AC8-1749-8514-05684C2A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28C9-CD0D-2742-A704-BF950B0C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5CF9E-4762-5A42-B6B0-1AFD56F0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8DA80-6BAF-A846-89EC-48A8E227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F78AF-9F32-5F4C-9631-682A5CE79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8E41E-57B4-C245-91D7-53179D385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F7891-AC7E-994C-A928-AC9EBE18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0AE20-9DAA-4A45-B427-5F4D88D1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D429C-D4B2-A045-97CD-7497F7D9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3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533-9949-EB4B-B4E7-6F15A177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28645-7643-364D-A0C3-6D86F1EE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9DC95-ED1B-C446-9E90-B398885A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72252-1BDD-1549-81E6-6560D2C0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1D8F6-F871-C348-A756-A60CA8E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3BA47-7A07-6048-8098-80777D95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9026-7C79-C34E-AD34-987A8CAD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7E83-85DA-A54A-8E7B-82B78E40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6681-C507-A345-A301-8B892D83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E572D-AF6E-F04E-81B1-FD7D451A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67573-35F5-254B-AD91-B18D82FF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2AA0-C385-D146-93FE-56D56293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CC4AA-E645-BD4E-8E65-9F2379C1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6457-15E1-DF4C-B5AA-0E002845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EEA7F-3E77-1D4F-98DE-B053F8D3B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FC385-A87F-4F46-A8FA-9CE714460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7E304-ADAD-E24E-BB6C-57E272AE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51E46-C1E2-FE4B-B0EC-3A467115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D760B-D01B-B545-A7A8-DC90E249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3C2A3-BA86-B14D-83B0-2966D11F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8A65-660E-DB4B-9A33-16AC3468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E0F9-1B0B-DC4E-8BF9-DAD9E846F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B6E1-3F5B-C546-9642-FE1D17A4114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7233-A91E-7E49-B0AB-562047413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327D-02C6-6447-BDFB-1CEEF9CE1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476C-32D7-944B-BAA5-5E7EBDE33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89B2-1ED9-1649-8D0C-565ABE226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RAY TRACING IN ONE WEEKEND: THE BOOK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7A04A-3348-0649-8D86-7C5C8A66D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 by </a:t>
            </a:r>
            <a:r>
              <a:rPr lang="en-US" dirty="0" err="1"/>
              <a:t>Yuxing</a:t>
            </a:r>
            <a:r>
              <a:rPr lang="en-US" dirty="0"/>
              <a:t> Shi</a:t>
            </a:r>
          </a:p>
          <a:p>
            <a:r>
              <a:rPr lang="en-US" dirty="0"/>
              <a:t>https://</a:t>
            </a:r>
            <a:r>
              <a:rPr lang="en-US" dirty="0" err="1"/>
              <a:t>raytracing.github.io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0035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F3DA-B1D4-5440-9553-246209EA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3EFB-E918-B44B-B7EC-7ED5FF87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Sphere: (𝑥−𝐶𝑥)^2+(𝑦−𝐶𝑦)^2+(𝑧−𝐶𝑧)^2=𝑟^2</a:t>
            </a:r>
          </a:p>
          <a:p>
            <a:r>
              <a:rPr lang="en-US" dirty="0"/>
              <a:t>Vector form: (</a:t>
            </a:r>
            <a:r>
              <a:rPr lang="en-US" b="1" dirty="0"/>
              <a:t>𝐏</a:t>
            </a:r>
            <a:r>
              <a:rPr lang="en-US" dirty="0"/>
              <a:t>−</a:t>
            </a:r>
            <a:r>
              <a:rPr lang="en-US" b="1" dirty="0"/>
              <a:t>𝐂</a:t>
            </a:r>
            <a:r>
              <a:rPr lang="en-US" dirty="0"/>
              <a:t>)⋅(</a:t>
            </a:r>
            <a:r>
              <a:rPr lang="en-US" b="1" dirty="0"/>
              <a:t>𝐏</a:t>
            </a:r>
            <a:r>
              <a:rPr lang="en-US" dirty="0"/>
              <a:t>−</a:t>
            </a:r>
            <a:r>
              <a:rPr lang="en-US" b="1" dirty="0"/>
              <a:t>𝐂</a:t>
            </a:r>
            <a:r>
              <a:rPr lang="en-US" dirty="0"/>
              <a:t>)=𝑟^2</a:t>
            </a:r>
          </a:p>
          <a:p>
            <a:r>
              <a:rPr lang="en-US" dirty="0"/>
              <a:t>Ray hits sphere: (</a:t>
            </a:r>
            <a:r>
              <a:rPr lang="en-US" b="1" dirty="0"/>
              <a:t>𝐏</a:t>
            </a:r>
            <a:r>
              <a:rPr lang="en-US" dirty="0"/>
              <a:t>(𝑡)−</a:t>
            </a:r>
            <a:r>
              <a:rPr lang="en-US" b="1" dirty="0"/>
              <a:t>𝐂</a:t>
            </a:r>
            <a:r>
              <a:rPr lang="en-US" dirty="0"/>
              <a:t>)⋅(</a:t>
            </a:r>
            <a:r>
              <a:rPr lang="en-US" b="1" dirty="0"/>
              <a:t>𝐏</a:t>
            </a:r>
            <a:r>
              <a:rPr lang="en-US" dirty="0"/>
              <a:t>(𝑡)−</a:t>
            </a:r>
            <a:r>
              <a:rPr lang="en-US" b="1" dirty="0"/>
              <a:t>𝐂</a:t>
            </a:r>
            <a:r>
              <a:rPr lang="en-US" dirty="0"/>
              <a:t>)=𝑟2</a:t>
            </a:r>
            <a:br>
              <a:rPr lang="en-US" dirty="0"/>
            </a:br>
            <a:r>
              <a:rPr lang="en-US" dirty="0"/>
              <a:t>Where: </a:t>
            </a:r>
            <a:r>
              <a:rPr lang="en-US" b="1" dirty="0"/>
              <a:t>𝐏</a:t>
            </a:r>
            <a:r>
              <a:rPr lang="en-US" dirty="0"/>
              <a:t>(𝑡)=</a:t>
            </a:r>
            <a:r>
              <a:rPr lang="en-US" b="1" dirty="0"/>
              <a:t>𝐀</a:t>
            </a:r>
            <a:r>
              <a:rPr lang="en-US" dirty="0"/>
              <a:t>+𝑡</a:t>
            </a:r>
            <a:r>
              <a:rPr lang="en-US" b="1" dirty="0"/>
              <a:t>𝐛</a:t>
            </a:r>
          </a:p>
          <a:p>
            <a:r>
              <a:rPr lang="en-US" b="1" dirty="0"/>
              <a:t>=&gt; </a:t>
            </a:r>
            <a:r>
              <a:rPr lang="en-US" dirty="0"/>
              <a:t>𝑡^2</a:t>
            </a:r>
            <a:r>
              <a:rPr lang="en-US" b="1" dirty="0"/>
              <a:t>𝐛</a:t>
            </a:r>
            <a:r>
              <a:rPr lang="en-US" dirty="0"/>
              <a:t>⋅</a:t>
            </a:r>
            <a:r>
              <a:rPr lang="en-US" b="1" dirty="0"/>
              <a:t>𝐛</a:t>
            </a:r>
            <a:r>
              <a:rPr lang="en-US" dirty="0"/>
              <a:t>+2𝑡</a:t>
            </a:r>
            <a:r>
              <a:rPr lang="en-US" b="1" dirty="0"/>
              <a:t>𝐛</a:t>
            </a:r>
            <a:r>
              <a:rPr lang="en-US" dirty="0"/>
              <a:t>⋅(</a:t>
            </a:r>
            <a:r>
              <a:rPr lang="en-US" b="1" dirty="0"/>
              <a:t>𝐀</a:t>
            </a:r>
            <a:r>
              <a:rPr lang="en-US" dirty="0"/>
              <a:t>−</a:t>
            </a:r>
            <a:r>
              <a:rPr lang="en-US" b="1" dirty="0"/>
              <a:t>𝐂</a:t>
            </a:r>
            <a:r>
              <a:rPr lang="en-US" dirty="0"/>
              <a:t>)+(</a:t>
            </a:r>
            <a:r>
              <a:rPr lang="en-US" b="1" dirty="0"/>
              <a:t>𝐀</a:t>
            </a:r>
            <a:r>
              <a:rPr lang="en-US" dirty="0"/>
              <a:t>−</a:t>
            </a:r>
            <a:r>
              <a:rPr lang="en-US" b="1" dirty="0"/>
              <a:t>𝐂</a:t>
            </a:r>
            <a:r>
              <a:rPr lang="en-US" dirty="0"/>
              <a:t>)⋅(</a:t>
            </a:r>
            <a:r>
              <a:rPr lang="en-US" b="1" dirty="0"/>
              <a:t>𝐀</a:t>
            </a:r>
            <a:r>
              <a:rPr lang="en-US" dirty="0"/>
              <a:t>−</a:t>
            </a:r>
            <a:r>
              <a:rPr lang="en-US" b="1" dirty="0"/>
              <a:t>𝐂</a:t>
            </a:r>
            <a:r>
              <a:rPr lang="en-US" dirty="0"/>
              <a:t>)−𝑟^2=0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6ABC1-E3DE-8E4A-9658-88D12DBB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3182"/>
            <a:ext cx="8519591" cy="370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ED571-615D-EF4A-9980-98606C0C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6251"/>
            <a:ext cx="3560488" cy="576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E9BAE8-1D16-AF46-9397-C88D1E9D9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68" y="4802981"/>
            <a:ext cx="6311237" cy="1689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649ED5-C53A-B544-950D-7262C6D04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374" y="952696"/>
            <a:ext cx="4805625" cy="28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6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989E-5EE0-714F-A77B-288F3BEF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</a:t>
            </a:r>
            <a:r>
              <a:rPr lang="en-US" dirty="0" err="1"/>
              <a:t>Normals</a:t>
            </a:r>
            <a:r>
              <a:rPr lang="en-US" dirty="0"/>
              <a:t> and Multiple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3ACF-FF58-A049-A956-9D82F066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Surface normal: vector that is perpendicular to the surface at the point of intersection</a:t>
            </a:r>
          </a:p>
          <a:p>
            <a:r>
              <a:rPr lang="en-US" dirty="0"/>
              <a:t>Code: configure </a:t>
            </a:r>
            <a:r>
              <a:rPr lang="en-US" dirty="0" err="1"/>
              <a:t>hit_sphere</a:t>
            </a:r>
            <a:r>
              <a:rPr lang="en-US" dirty="0"/>
              <a:t> to return </a:t>
            </a:r>
            <a:r>
              <a:rPr lang="en-US" dirty="0" err="1"/>
              <a:t>smalltes</a:t>
            </a:r>
            <a:r>
              <a:rPr lang="en-US" dirty="0"/>
              <a:t> 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A5392-965F-CB41-BB30-C8C80BD4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810" y="2543230"/>
            <a:ext cx="3940881" cy="2586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0ADB2-F3B7-FC4C-9B73-B6A98487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32" y="3455316"/>
            <a:ext cx="4507187" cy="27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3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E4F-5A09-9144-A64F-31DA5273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Abstraction for Hittable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63C0-B31B-714A-95C6-2719F17F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Object, surface, hittable</a:t>
            </a:r>
          </a:p>
          <a:p>
            <a:r>
              <a:rPr lang="en-US" dirty="0"/>
              <a:t>Struct </a:t>
            </a:r>
            <a:r>
              <a:rPr lang="en-US" dirty="0" err="1"/>
              <a:t>hit_record</a:t>
            </a:r>
            <a:r>
              <a:rPr lang="en-US" dirty="0"/>
              <a:t>: P, N, t</a:t>
            </a:r>
          </a:p>
          <a:p>
            <a:r>
              <a:rPr lang="en-US" dirty="0"/>
              <a:t>Normal directions</a:t>
            </a:r>
          </a:p>
          <a:p>
            <a:pPr lvl="1"/>
            <a:r>
              <a:rPr lang="en-US" dirty="0"/>
              <a:t>Always out</a:t>
            </a:r>
          </a:p>
          <a:p>
            <a:pPr lvl="1"/>
            <a:r>
              <a:rPr lang="en-US" dirty="0"/>
              <a:t>Against 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E6214-E93F-9C4E-8E90-2F060CED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44" y="1825624"/>
            <a:ext cx="5672918" cy="45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4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89B2-1ED9-1649-8D0C-565ABE226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Ray Tracing in One Weekend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7A04A-3348-0649-8D86-7C5C8A66D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raytracing.github.io</a:t>
            </a:r>
            <a:r>
              <a:rPr lang="en-US" dirty="0"/>
              <a:t>/books/</a:t>
            </a:r>
            <a:r>
              <a:rPr lang="en-US" dirty="0" err="1"/>
              <a:t>RayTracingInOneWeekend.html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7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2D63-B17B-DF4B-A5C9-48FBAFF1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A102-947D-FB4F-8483-7B440CF97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The PPM Image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4B22BB-F1D8-C041-A80E-391503F5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3453"/>
            <a:ext cx="10515600" cy="32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1D53-015A-C042-B6E0-969DF4B7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3851FE-F2DE-B442-AC61-C7B9DB021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83951"/>
            <a:ext cx="8388317" cy="473138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52CF28-D1DD-7B40-B8A1-AF65B1B248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Progress Indicator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3D9005-FD33-1049-8DFF-3A7655F3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782173"/>
            <a:ext cx="4651868" cy="710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F573B-8792-A847-94C2-8D09746C0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854" y="5547944"/>
            <a:ext cx="4711701" cy="1070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21D910-F80B-B84A-935A-5EC4AB7F0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957" y="2672330"/>
            <a:ext cx="3109843" cy="31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CC5E-EDBB-FC4E-9A8D-CB3489EF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Rays, a simple camera, and bg.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5A4CD-E044-1945-BBA1-FA1377ED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4149"/>
            <a:ext cx="8348663" cy="5006637"/>
          </a:xfrm>
        </p:spPr>
      </p:pic>
    </p:spTree>
    <p:extLst>
      <p:ext uri="{BB962C8B-B14F-4D97-AF65-F5344CB8AC3E}">
        <p14:creationId xmlns:p14="http://schemas.microsoft.com/office/powerpoint/2010/main" val="88660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1BF6-EADE-BB43-AD2F-53664128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Rays Into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D394-E85E-1245-B1E3-7DB56720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calculate the ray from the eye to the pixel, </a:t>
            </a:r>
          </a:p>
          <a:p>
            <a:r>
              <a:rPr lang="en-US" dirty="0"/>
              <a:t>(2) determine which objects the ray intersects, and </a:t>
            </a:r>
          </a:p>
          <a:p>
            <a:r>
              <a:rPr lang="en-US" dirty="0"/>
              <a:t>(3) compute a color for that intersection point.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D8A58-29DD-C04B-8E88-1E6DE923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3429000"/>
            <a:ext cx="7505700" cy="316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D5D03-4619-4944-810C-F5CC5A95C63C}"/>
              </a:ext>
            </a:extLst>
          </p:cNvPr>
          <p:cNvSpPr txBox="1"/>
          <p:nvPr/>
        </p:nvSpPr>
        <p:spPr>
          <a:xfrm>
            <a:off x="8748712" y="4500563"/>
            <a:ext cx="315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Focal length = 1 unit (orange)</a:t>
            </a:r>
          </a:p>
          <a:p>
            <a:r>
              <a:rPr lang="en-US" dirty="0"/>
              <a:t>!= focus distance</a:t>
            </a:r>
          </a:p>
        </p:txBody>
      </p:sp>
    </p:spTree>
    <p:extLst>
      <p:ext uri="{BB962C8B-B14F-4D97-AF65-F5344CB8AC3E}">
        <p14:creationId xmlns:p14="http://schemas.microsoft.com/office/powerpoint/2010/main" val="196115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BB6C-003D-304C-9611-7E14DF7D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532981-6E73-E34F-A8C5-B9A513A8D4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Viewpoint</a:t>
            </a:r>
          </a:p>
          <a:p>
            <a:pPr lvl="1"/>
            <a:r>
              <a:rPr lang="en-US" dirty="0"/>
              <a:t>through which to pass our scene rays</a:t>
            </a:r>
          </a:p>
          <a:p>
            <a:pPr lvl="1"/>
            <a:r>
              <a:rPr lang="en-US" dirty="0"/>
              <a:t>aspect ratio should be the same as our rendered image</a:t>
            </a:r>
          </a:p>
          <a:p>
            <a:pPr lvl="1"/>
            <a:r>
              <a:rPr lang="en-US" dirty="0"/>
              <a:t>Rectangle height of 2 at last slide.</a:t>
            </a:r>
          </a:p>
          <a:p>
            <a:pPr lvl="1"/>
            <a:r>
              <a:rPr lang="en-US" dirty="0"/>
              <a:t>Focal length: projection point to projection plane.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linearly blends white and blue depending on the height of the 𝑦 coordinate after scaling the ray direction to unit length (-1 ~ 1)</a:t>
            </a:r>
          </a:p>
          <a:p>
            <a:pPr>
              <a:buFontTx/>
              <a:buChar char="-"/>
            </a:pPr>
            <a:r>
              <a:rPr lang="en-US" dirty="0"/>
              <a:t>And then scale 0 &lt;= t &lt;= 1.0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9267B-D30E-A44C-A818-61C5DAE5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18" y="3649134"/>
            <a:ext cx="8008653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329-AE4A-E749-969C-5F0F4FA2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8659-22C0-2247-BFE2-0BB1C913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+ Camera (+ Render)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1D8E2-A624-C44C-99A1-7F44B3C6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3" y="2374900"/>
            <a:ext cx="9697453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6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329-AE4A-E749-969C-5F0F4FA2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8659-22C0-2247-BFE2-0BB1C913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(Image + Camera +) Render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60B03-B57F-1045-88B1-42E774CF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16" y="2305049"/>
            <a:ext cx="9121965" cy="3871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4210E-2CCC-E944-95B8-03DA6763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452" y="178539"/>
            <a:ext cx="4494111" cy="26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359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RAY TRACING IN ONE WEEKEND: THE BOOK SERIES</vt:lpstr>
      <vt:lpstr>Ray Tracing in One Weekend</vt:lpstr>
      <vt:lpstr>Output an Image</vt:lpstr>
      <vt:lpstr>PowerPoint Presentation</vt:lpstr>
      <vt:lpstr>Rays, a simple camera, and bg.</vt:lpstr>
      <vt:lpstr>Sending Rays Into the Scene</vt:lpstr>
      <vt:lpstr>Codes</vt:lpstr>
      <vt:lpstr>Codes</vt:lpstr>
      <vt:lpstr>Codes</vt:lpstr>
      <vt:lpstr>Adding a Sphere</vt:lpstr>
      <vt:lpstr>Surface Normals and Multiple Objects</vt:lpstr>
      <vt:lpstr>An Abstraction for Hittable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 IN ONE WEEKEND: THE BOOK SERIES</dc:title>
  <dc:creator>601063669@qq.com</dc:creator>
  <cp:lastModifiedBy>601063669@qq.com</cp:lastModifiedBy>
  <cp:revision>5</cp:revision>
  <dcterms:created xsi:type="dcterms:W3CDTF">2021-12-11T01:27:57Z</dcterms:created>
  <dcterms:modified xsi:type="dcterms:W3CDTF">2021-12-31T23:52:52Z</dcterms:modified>
</cp:coreProperties>
</file>