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gqTD0yTbd77qdZaY6KH1+Hruz/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3D48C6-2075-4752-B643-256B8FB66BFD}">
  <a:tblStyle styleId="{223D48C6-2075-4752-B643-256B8FB66B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2968b680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2968b680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3a01b85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3a01b85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a01b85e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3a01b85e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3a01b85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3a01b85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2968b680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2968b680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3a01b85e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43a01b85e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2968b680b_2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42968b680b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2968b680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42968b68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2968b680b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42968b680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2968b680b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42968b680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g242968b680b_2_93"/>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g242968b680b_2_9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g242968b680b_2_93"/>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g242968b680b_2_9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g242968b680b_2_9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g242968b680b_2_9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g242968b680b_2_144"/>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g242968b680b_2_144"/>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g242968b680b_2_144"/>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g242968b680b_2_144"/>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g242968b680b_2_14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g242968b680b_2_15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g242968b680b_2_100"/>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g242968b680b_2_100"/>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g242968b680b_2_100"/>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g242968b680b_2_10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g242968b680b_2_10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g242968b680b_2_10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g242968b680b_2_10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g242968b680b_2_10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242968b680b_2_10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g242968b680b_2_10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g242968b680b_2_11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g242968b680b_2_112"/>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g242968b680b_2_11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g242968b680b_2_112"/>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42968b680b_2_112"/>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242968b680b_2_112"/>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42968b680b_2_1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242968b680b_2_120"/>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g242968b680b_2_1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g242968b680b_2_123"/>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g242968b680b_2_123"/>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g242968b680b_2_123"/>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g242968b680b_2_1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g242968b680b_2_12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g242968b680b_2_12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242968b680b_2_12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242968b680b_2_132"/>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g242968b680b_2_13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g242968b680b_2_132"/>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g242968b680b_2_132"/>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g242968b680b_2_1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g242968b680b_2_13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g242968b680b_2_139"/>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g242968b680b_2_13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g242968b680b_2_139"/>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g242968b680b_2_13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g242968b680b_2_89"/>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g242968b680b_2_89"/>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g242968b680b_2_8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hindawi.com/journals/mpe/2021/1476043/" TargetMode="External"/><Relationship Id="rId4" Type="http://schemas.openxmlformats.org/officeDocument/2006/relationships/hyperlink" Target="https://www.sciencedirect.com/science/article/abs/pii/S0377221706012057" TargetMode="External"/><Relationship Id="rId5" Type="http://schemas.openxmlformats.org/officeDocument/2006/relationships/hyperlink" Target="https://www.sciencedirect.com/science/article/pii/S2444569X2200111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b="0" i="1" lang="en" sz="1800">
                <a:solidFill>
                  <a:srgbClr val="FFFFFF"/>
                </a:solidFill>
                <a:latin typeface="Times New Roman"/>
                <a:ea typeface="Times New Roman"/>
                <a:cs typeface="Times New Roman"/>
                <a:sym typeface="Times New Roman"/>
              </a:rPr>
              <a:t>Project Seminar on</a:t>
            </a:r>
            <a:endParaRPr b="0" i="1" sz="1800">
              <a:solidFill>
                <a:srgbClr val="FFFFFF"/>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4800"/>
              <a:buNone/>
            </a:pPr>
            <a:r>
              <a:rPr lang="en" sz="3800"/>
              <a:t>Quantitative Analysis </a:t>
            </a:r>
            <a:endParaRPr sz="3800"/>
          </a:p>
          <a:p>
            <a:pPr indent="0" lvl="0" marL="0" rtl="0" algn="ctr">
              <a:lnSpc>
                <a:spcPct val="100000"/>
              </a:lnSpc>
              <a:spcBef>
                <a:spcPts val="0"/>
              </a:spcBef>
              <a:spcAft>
                <a:spcPts val="0"/>
              </a:spcAft>
              <a:buSzPts val="4800"/>
              <a:buNone/>
            </a:pPr>
            <a:r>
              <a:rPr lang="en" sz="3800"/>
              <a:t>In Supply Chain using ML</a:t>
            </a:r>
            <a:endParaRPr sz="3800"/>
          </a:p>
          <a:p>
            <a:pPr indent="0" lvl="0" marL="0" rtl="0" algn="ctr">
              <a:spcBef>
                <a:spcPts val="0"/>
              </a:spcBef>
              <a:spcAft>
                <a:spcPts val="0"/>
              </a:spcAft>
              <a:buClr>
                <a:schemeClr val="dk2"/>
              </a:buClr>
              <a:buFont typeface="Arial"/>
              <a:buNone/>
            </a:pPr>
            <a:r>
              <a:rPr b="0" i="1" lang="en" sz="1500">
                <a:solidFill>
                  <a:srgbClr val="FFFFFF"/>
                </a:solidFill>
                <a:latin typeface="Times New Roman"/>
                <a:ea typeface="Times New Roman"/>
                <a:cs typeface="Times New Roman"/>
                <a:sym typeface="Times New Roman"/>
              </a:rPr>
              <a:t>in partial fulfillment of </a:t>
            </a:r>
            <a:endParaRPr b="0" sz="1500">
              <a:solidFill>
                <a:srgbClr val="FFFFFF"/>
              </a:solidFill>
              <a:latin typeface="Arial"/>
              <a:ea typeface="Arial"/>
              <a:cs typeface="Arial"/>
              <a:sym typeface="Arial"/>
            </a:endParaRPr>
          </a:p>
          <a:p>
            <a:pPr indent="0" lvl="0" marL="0" rtl="0" algn="ctr">
              <a:spcBef>
                <a:spcPts val="0"/>
              </a:spcBef>
              <a:spcAft>
                <a:spcPts val="0"/>
              </a:spcAft>
              <a:buClr>
                <a:schemeClr val="dk2"/>
              </a:buClr>
              <a:buFont typeface="Arial"/>
              <a:buNone/>
            </a:pPr>
            <a:r>
              <a:rPr lang="en" sz="1600">
                <a:solidFill>
                  <a:srgbClr val="FFFFFF"/>
                </a:solidFill>
                <a:latin typeface="Times New Roman"/>
                <a:ea typeface="Times New Roman"/>
                <a:cs typeface="Times New Roman"/>
                <a:sym typeface="Times New Roman"/>
              </a:rPr>
              <a:t>VII Semester Bachelor of Engineering (B.E.)</a:t>
            </a:r>
            <a:endParaRPr b="0" sz="1000">
              <a:solidFill>
                <a:srgbClr val="FFFFFF"/>
              </a:solidFill>
              <a:latin typeface="Arial"/>
              <a:ea typeface="Arial"/>
              <a:cs typeface="Arial"/>
              <a:sym typeface="Arial"/>
            </a:endParaRPr>
          </a:p>
          <a:p>
            <a:pPr indent="0" lvl="0" marL="0" rtl="0" algn="ctr">
              <a:spcBef>
                <a:spcPts val="0"/>
              </a:spcBef>
              <a:spcAft>
                <a:spcPts val="0"/>
              </a:spcAft>
              <a:buClr>
                <a:schemeClr val="dk2"/>
              </a:buClr>
              <a:buFont typeface="Arial"/>
              <a:buNone/>
            </a:pPr>
            <a:r>
              <a:rPr lang="en" sz="1600">
                <a:solidFill>
                  <a:srgbClr val="FFFFFF"/>
                </a:solidFill>
                <a:latin typeface="Times New Roman"/>
                <a:ea typeface="Times New Roman"/>
                <a:cs typeface="Times New Roman"/>
                <a:sym typeface="Times New Roman"/>
              </a:rPr>
              <a:t>in</a:t>
            </a:r>
            <a:endParaRPr b="0" sz="1000">
              <a:solidFill>
                <a:srgbClr val="FFFFFF"/>
              </a:solidFill>
              <a:latin typeface="Arial"/>
              <a:ea typeface="Arial"/>
              <a:cs typeface="Arial"/>
              <a:sym typeface="Arial"/>
            </a:endParaRPr>
          </a:p>
          <a:p>
            <a:pPr indent="0" lvl="0" marL="0" rtl="0" algn="ctr">
              <a:spcBef>
                <a:spcPts val="0"/>
              </a:spcBef>
              <a:spcAft>
                <a:spcPts val="0"/>
              </a:spcAft>
              <a:buClr>
                <a:schemeClr val="dk2"/>
              </a:buClr>
              <a:buFont typeface="Arial"/>
              <a:buNone/>
            </a:pPr>
            <a:r>
              <a:rPr lang="en" sz="1600">
                <a:solidFill>
                  <a:srgbClr val="FFFFFF"/>
                </a:solidFill>
                <a:latin typeface="Times New Roman"/>
                <a:ea typeface="Times New Roman"/>
                <a:cs typeface="Times New Roman"/>
                <a:sym typeface="Times New Roman"/>
              </a:rPr>
              <a:t>Electronics Engineering </a:t>
            </a:r>
            <a:endParaRPr b="0" sz="1000">
              <a:solidFill>
                <a:srgbClr val="FFFFFF"/>
              </a:solidFill>
              <a:latin typeface="Arial"/>
              <a:ea typeface="Arial"/>
              <a:cs typeface="Arial"/>
              <a:sym typeface="Arial"/>
            </a:endParaRPr>
          </a:p>
          <a:p>
            <a:pPr indent="0" lvl="0" marL="0" rtl="0" algn="ctr">
              <a:lnSpc>
                <a:spcPct val="100000"/>
              </a:lnSpc>
              <a:spcBef>
                <a:spcPts val="0"/>
              </a:spcBef>
              <a:spcAft>
                <a:spcPts val="0"/>
              </a:spcAft>
              <a:buSzPts val="4800"/>
              <a:buNone/>
            </a:pPr>
            <a:r>
              <a:t/>
            </a:r>
            <a:endParaRPr sz="3800"/>
          </a:p>
        </p:txBody>
      </p:sp>
      <p:sp>
        <p:nvSpPr>
          <p:cNvPr id="73" name="Google Shape;73;p1"/>
          <p:cNvSpPr txBox="1"/>
          <p:nvPr>
            <p:ph idx="1" type="subTitle"/>
          </p:nvPr>
        </p:nvSpPr>
        <p:spPr>
          <a:xfrm>
            <a:off x="211875" y="3212075"/>
            <a:ext cx="2160000" cy="124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rgbClr val="FFFFFF"/>
                </a:solidFill>
                <a:latin typeface="Times New Roman"/>
                <a:ea typeface="Times New Roman"/>
                <a:cs typeface="Times New Roman"/>
                <a:sym typeface="Times New Roman"/>
              </a:rPr>
              <a:t>Yashwant Lalwani (A-38)</a:t>
            </a:r>
            <a:endParaRPr b="1" sz="13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1300">
                <a:solidFill>
                  <a:srgbClr val="FFFFFF"/>
                </a:solidFill>
                <a:latin typeface="Times New Roman"/>
                <a:ea typeface="Times New Roman"/>
                <a:cs typeface="Times New Roman"/>
                <a:sym typeface="Times New Roman"/>
              </a:rPr>
              <a:t>Jai Sood(A-70)</a:t>
            </a:r>
            <a:endParaRPr b="1" sz="13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1300">
                <a:solidFill>
                  <a:srgbClr val="FFFFFF"/>
                </a:solidFill>
                <a:latin typeface="Times New Roman"/>
                <a:ea typeface="Times New Roman"/>
                <a:cs typeface="Times New Roman"/>
                <a:sym typeface="Times New Roman"/>
              </a:rPr>
              <a:t>Ayaan Pasha (B-17)</a:t>
            </a:r>
            <a:endParaRPr b="1" sz="1300">
              <a:solidFill>
                <a:srgbClr val="FFFFFF"/>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 sz="1300">
                <a:solidFill>
                  <a:srgbClr val="FFFFFF"/>
                </a:solidFill>
                <a:latin typeface="Times New Roman"/>
                <a:ea typeface="Times New Roman"/>
                <a:cs typeface="Times New Roman"/>
                <a:sym typeface="Times New Roman"/>
              </a:rPr>
              <a:t>Mohammad Hisham (B-25)</a:t>
            </a:r>
            <a:endParaRPr b="1" sz="1300">
              <a:solidFill>
                <a:srgbClr val="FFFFFF"/>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b="1" sz="1300">
              <a:solidFill>
                <a:srgbClr val="FFFFFF"/>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2"/>
              </a:buClr>
              <a:buFont typeface="Arial"/>
              <a:buNone/>
            </a:pPr>
            <a:r>
              <a:rPr b="1" lang="en" sz="1300">
                <a:latin typeface="Times New Roman"/>
                <a:ea typeface="Times New Roman"/>
                <a:cs typeface="Times New Roman"/>
                <a:sym typeface="Times New Roman"/>
              </a:rPr>
              <a:t>Guided  by</a:t>
            </a:r>
            <a:endParaRPr sz="13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300">
                <a:latin typeface="Times New Roman"/>
                <a:ea typeface="Times New Roman"/>
                <a:cs typeface="Times New Roman"/>
                <a:sym typeface="Times New Roman"/>
              </a:rPr>
              <a:t>Prof. Archana Tiwari</a:t>
            </a:r>
            <a:endParaRPr b="1" sz="130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1300">
                <a:latin typeface="Times New Roman"/>
                <a:ea typeface="Times New Roman"/>
                <a:cs typeface="Times New Roman"/>
                <a:sym typeface="Times New Roman"/>
              </a:rPr>
              <a:t> </a:t>
            </a:r>
            <a:endParaRPr b="1" sz="130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1300">
                <a:latin typeface="Times New Roman"/>
                <a:ea typeface="Times New Roman"/>
                <a:cs typeface="Times New Roman"/>
                <a:sym typeface="Times New Roman"/>
              </a:rPr>
              <a:t>Co-Guided by</a:t>
            </a:r>
            <a:endParaRPr b="1" sz="130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1300">
                <a:latin typeface="Times New Roman"/>
                <a:ea typeface="Times New Roman"/>
                <a:cs typeface="Times New Roman"/>
                <a:sym typeface="Times New Roman"/>
              </a:rPr>
              <a:t>Mr. Akash Kirtane</a:t>
            </a:r>
            <a:endParaRPr b="1" sz="130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1300">
                <a:latin typeface="Times New Roman"/>
                <a:ea typeface="Times New Roman"/>
                <a:cs typeface="Times New Roman"/>
                <a:sym typeface="Times New Roman"/>
              </a:rPr>
              <a:t>Web Beta Pvt Ltd                                 </a:t>
            </a:r>
            <a:endParaRPr b="1" sz="1300">
              <a:latin typeface="Times New Roman"/>
              <a:ea typeface="Times New Roman"/>
              <a:cs typeface="Times New Roman"/>
              <a:sym typeface="Times New Roman"/>
            </a:endParaRPr>
          </a:p>
        </p:txBody>
      </p:sp>
      <p:sp>
        <p:nvSpPr>
          <p:cNvPr id="74" name="Google Shape;74;p1"/>
          <p:cNvSpPr txBox="1"/>
          <p:nvPr/>
        </p:nvSpPr>
        <p:spPr>
          <a:xfrm>
            <a:off x="3036075" y="3403650"/>
            <a:ext cx="5002800" cy="11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800"/>
              <a:buFont typeface="Times New Roman"/>
              <a:buNone/>
            </a:pPr>
            <a:r>
              <a:rPr lang="en">
                <a:solidFill>
                  <a:schemeClr val="lt1"/>
                </a:solidFill>
                <a:latin typeface="Times New Roman"/>
                <a:ea typeface="Times New Roman"/>
                <a:cs typeface="Times New Roman"/>
                <a:sym typeface="Times New Roman"/>
              </a:rPr>
              <a:t>Department of Electronics Engineering</a:t>
            </a:r>
            <a:endParaRPr>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2"/>
              </a:buClr>
              <a:buSzPts val="1800"/>
              <a:buFont typeface="Times New Roman"/>
              <a:buNone/>
            </a:pPr>
            <a:r>
              <a:rPr lang="en">
                <a:solidFill>
                  <a:schemeClr val="lt1"/>
                </a:solidFill>
                <a:latin typeface="Times New Roman"/>
                <a:ea typeface="Times New Roman"/>
                <a:cs typeface="Times New Roman"/>
                <a:sym typeface="Times New Roman"/>
              </a:rPr>
              <a:t>Shri Ramdeobaba College of Engineering and Management,</a:t>
            </a:r>
            <a:endParaRPr sz="1000">
              <a:solidFill>
                <a:schemeClr val="lt1"/>
              </a:solidFill>
            </a:endParaRPr>
          </a:p>
          <a:p>
            <a:pPr indent="0" lvl="0" marL="0" rtl="0" algn="ctr">
              <a:spcBef>
                <a:spcPts val="0"/>
              </a:spcBef>
              <a:spcAft>
                <a:spcPts val="0"/>
              </a:spcAft>
              <a:buClr>
                <a:schemeClr val="dk2"/>
              </a:buClr>
              <a:buFont typeface="Arial"/>
              <a:buNone/>
            </a:pPr>
            <a:r>
              <a:rPr lang="en">
                <a:solidFill>
                  <a:schemeClr val="lt1"/>
                </a:solidFill>
                <a:latin typeface="Times New Roman"/>
                <a:ea typeface="Times New Roman"/>
                <a:cs typeface="Times New Roman"/>
                <a:sym typeface="Times New Roman"/>
              </a:rPr>
              <a:t>Ramdeo Tekadi, Gittikhadan, Katol Road, Nagpur 440013, India. </a:t>
            </a:r>
            <a:endParaRPr sz="1000">
              <a:solidFill>
                <a:schemeClr val="lt1"/>
              </a:solidFill>
            </a:endParaRPr>
          </a:p>
          <a:p>
            <a:pPr indent="0" lvl="0" marL="0" rtl="0" algn="ctr">
              <a:spcBef>
                <a:spcPts val="0"/>
              </a:spcBef>
              <a:spcAft>
                <a:spcPts val="0"/>
              </a:spcAft>
              <a:buClr>
                <a:schemeClr val="dk2"/>
              </a:buClr>
              <a:buFont typeface="Arial"/>
              <a:buNone/>
            </a:pPr>
            <a:r>
              <a:rPr lang="en">
                <a:solidFill>
                  <a:schemeClr val="lt1"/>
                </a:solidFill>
                <a:latin typeface="Times New Roman"/>
                <a:ea typeface="Times New Roman"/>
                <a:cs typeface="Times New Roman"/>
                <a:sym typeface="Times New Roman"/>
              </a:rPr>
              <a:t>Session 2023-24</a:t>
            </a:r>
            <a:endParaRPr sz="1000">
              <a:solidFill>
                <a:schemeClr val="lt1"/>
              </a:solidFill>
            </a:endParaRPr>
          </a:p>
          <a:p>
            <a:pPr indent="0" lvl="0" marL="0" rtl="0" algn="ctr">
              <a:spcBef>
                <a:spcPts val="0"/>
              </a:spcBef>
              <a:spcAft>
                <a:spcPts val="0"/>
              </a:spcAft>
              <a:buClr>
                <a:schemeClr val="dk2"/>
              </a:buClr>
              <a:buSzPts val="1800"/>
              <a:buFont typeface="Times New Roman"/>
              <a:buNone/>
            </a:pPr>
            <a:r>
              <a:rPr lang="en">
                <a:solidFill>
                  <a:schemeClr val="lt1"/>
                </a:solidFill>
                <a:latin typeface="Times New Roman"/>
                <a:ea typeface="Times New Roman"/>
                <a:cs typeface="Times New Roman"/>
                <a:sym typeface="Times New Roman"/>
              </a:rPr>
              <a:t> </a:t>
            </a:r>
            <a:endParaRPr sz="1000">
              <a:solidFill>
                <a:schemeClr val="lt1"/>
              </a:solidFill>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p:txBody>
      </p:sp>
      <p:pic>
        <p:nvPicPr>
          <p:cNvPr descr="rcoem new logo" id="75" name="Google Shape;75;p1"/>
          <p:cNvPicPr preferRelativeResize="0"/>
          <p:nvPr/>
        </p:nvPicPr>
        <p:blipFill rotWithShape="1">
          <a:blip r:embed="rId3">
            <a:alphaModFix/>
          </a:blip>
          <a:srcRect b="0" l="0" r="0" t="0"/>
          <a:stretch/>
        </p:blipFill>
        <p:spPr>
          <a:xfrm>
            <a:off x="317376" y="931226"/>
            <a:ext cx="1849994" cy="109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g242968b680b_3_6"/>
          <p:cNvGraphicFramePr/>
          <p:nvPr/>
        </p:nvGraphicFramePr>
        <p:xfrm>
          <a:off x="178775" y="652100"/>
          <a:ext cx="3000000" cy="3000000"/>
        </p:xfrm>
        <a:graphic>
          <a:graphicData uri="http://schemas.openxmlformats.org/drawingml/2006/table">
            <a:tbl>
              <a:tblPr>
                <a:noFill/>
                <a:tableStyleId>{223D48C6-2075-4752-B643-256B8FB66BFD}</a:tableStyleId>
              </a:tblPr>
              <a:tblGrid>
                <a:gridCol w="2222975"/>
                <a:gridCol w="2020800"/>
                <a:gridCol w="532825"/>
                <a:gridCol w="4001050"/>
              </a:tblGrid>
              <a:tr h="359025">
                <a:tc>
                  <a:txBody>
                    <a:bodyPr/>
                    <a:lstStyle/>
                    <a:p>
                      <a:pPr indent="0" lvl="0" marL="0" rtl="0" algn="ctr">
                        <a:spcBef>
                          <a:spcPts val="0"/>
                        </a:spcBef>
                        <a:spcAft>
                          <a:spcPts val="0"/>
                        </a:spcAft>
                        <a:buNone/>
                      </a:pPr>
                      <a:r>
                        <a:rPr lang="en" sz="1200"/>
                        <a:t>Author</a:t>
                      </a:r>
                      <a:endParaRPr sz="1200"/>
                    </a:p>
                  </a:txBody>
                  <a:tcPr marT="91425" marB="91425" marR="91425" marL="91425"/>
                </a:tc>
                <a:tc>
                  <a:txBody>
                    <a:bodyPr/>
                    <a:lstStyle/>
                    <a:p>
                      <a:pPr indent="0" lvl="0" marL="0" rtl="0" algn="ctr">
                        <a:spcBef>
                          <a:spcPts val="0"/>
                        </a:spcBef>
                        <a:spcAft>
                          <a:spcPts val="0"/>
                        </a:spcAft>
                        <a:buNone/>
                      </a:pPr>
                      <a:r>
                        <a:rPr lang="en" sz="1200"/>
                        <a:t>Journal</a:t>
                      </a:r>
                      <a:endParaRPr sz="1200"/>
                    </a:p>
                  </a:txBody>
                  <a:tcPr marT="91425" marB="91425" marR="91425" marL="91425"/>
                </a:tc>
                <a:tc>
                  <a:txBody>
                    <a:bodyPr/>
                    <a:lstStyle/>
                    <a:p>
                      <a:pPr indent="0" lvl="0" marL="0" rtl="0" algn="ctr">
                        <a:spcBef>
                          <a:spcPts val="0"/>
                        </a:spcBef>
                        <a:spcAft>
                          <a:spcPts val="0"/>
                        </a:spcAft>
                        <a:buNone/>
                      </a:pPr>
                      <a:r>
                        <a:rPr lang="en" sz="1200"/>
                        <a:t>Year</a:t>
                      </a:r>
                      <a:endParaRPr sz="1200"/>
                    </a:p>
                  </a:txBody>
                  <a:tcPr marT="91425" marB="91425" marR="91425" marL="91425"/>
                </a:tc>
                <a:tc>
                  <a:txBody>
                    <a:bodyPr/>
                    <a:lstStyle/>
                    <a:p>
                      <a:pPr indent="0" lvl="0" marL="0" rtl="0" algn="ctr">
                        <a:spcBef>
                          <a:spcPts val="0"/>
                        </a:spcBef>
                        <a:spcAft>
                          <a:spcPts val="0"/>
                        </a:spcAft>
                        <a:buNone/>
                      </a:pPr>
                      <a:r>
                        <a:rPr lang="en" sz="1200"/>
                        <a:t>Key Findings</a:t>
                      </a:r>
                      <a:endParaRPr sz="1200"/>
                    </a:p>
                  </a:txBody>
                  <a:tcPr marT="91425" marB="91425" marR="91425" marL="91425"/>
                </a:tc>
              </a:tr>
              <a:tr h="798225">
                <a:tc>
                  <a:txBody>
                    <a:bodyPr/>
                    <a:lstStyle/>
                    <a:p>
                      <a:pPr indent="0" lvl="0" marL="0" rtl="0" algn="ctr">
                        <a:spcBef>
                          <a:spcPts val="0"/>
                        </a:spcBef>
                        <a:spcAft>
                          <a:spcPts val="0"/>
                        </a:spcAft>
                        <a:buNone/>
                      </a:pPr>
                      <a:r>
                        <a:rPr lang="en" sz="900">
                          <a:solidFill>
                            <a:schemeClr val="dk2"/>
                          </a:solidFill>
                          <a:highlight>
                            <a:srgbClr val="FFFFFF"/>
                          </a:highlight>
                          <a:latin typeface="Times New Roman"/>
                          <a:ea typeface="Times New Roman"/>
                          <a:cs typeface="Times New Roman"/>
                          <a:sym typeface="Times New Roman"/>
                        </a:rPr>
                        <a:t>Saeid Sadeghi, Farzaneh Mansoori Mooseloo, Hadi Rezaei Vandchali</a:t>
                      </a:r>
                      <a:endParaRPr sz="9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3333"/>
                        </a:lnSpc>
                        <a:spcBef>
                          <a:spcPts val="0"/>
                        </a:spcBef>
                        <a:spcAft>
                          <a:spcPts val="0"/>
                        </a:spcAft>
                        <a:buNone/>
                      </a:pPr>
                      <a:r>
                        <a:rPr lang="en" sz="900">
                          <a:solidFill>
                            <a:schemeClr val="dk2"/>
                          </a:solidFill>
                          <a:highlight>
                            <a:srgbClr val="FFFFFF"/>
                          </a:highlight>
                          <a:latin typeface="Times New Roman"/>
                          <a:ea typeface="Times New Roman"/>
                          <a:cs typeface="Times New Roman"/>
                          <a:sym typeface="Times New Roman"/>
                        </a:rPr>
                        <a:t>Application of Machine Learning in Supply Chain Management</a:t>
                      </a:r>
                      <a:endParaRPr sz="900">
                        <a:solidFill>
                          <a:schemeClr val="dk2"/>
                        </a:solidFill>
                        <a:highlight>
                          <a:srgbClr val="FFFFFF"/>
                        </a:highlight>
                        <a:latin typeface="Times New Roman"/>
                        <a:ea typeface="Times New Roman"/>
                        <a:cs typeface="Times New Roman"/>
                        <a:sym typeface="Times New Roman"/>
                      </a:endParaRPr>
                    </a:p>
                    <a:p>
                      <a:pPr indent="0" lvl="0" marL="0" rtl="0" algn="l">
                        <a:spcBef>
                          <a:spcPts val="900"/>
                        </a:spcBef>
                        <a:spcAft>
                          <a:spcPts val="0"/>
                        </a:spcAft>
                        <a:buNone/>
                      </a:pPr>
                      <a:r>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50">
                          <a:solidFill>
                            <a:schemeClr val="dk2"/>
                          </a:solidFill>
                          <a:highlight>
                            <a:srgbClr val="FFFFFF"/>
                          </a:highlight>
                        </a:rPr>
                        <a:t>2021</a:t>
                      </a:r>
                      <a:endParaRPr/>
                    </a:p>
                  </a:txBody>
                  <a:tcPr marT="91425" marB="91425" marR="91425" marL="91425"/>
                </a:tc>
                <a:tc>
                  <a:txBody>
                    <a:bodyPr/>
                    <a:lstStyle/>
                    <a:p>
                      <a:pPr indent="0" lvl="0" marL="0" rtl="0" algn="l">
                        <a:spcBef>
                          <a:spcPts val="0"/>
                        </a:spcBef>
                        <a:spcAft>
                          <a:spcPts val="0"/>
                        </a:spcAft>
                        <a:buNone/>
                      </a:pPr>
                      <a:r>
                        <a:rPr lang="en" sz="800"/>
                        <a:t>-Competitive forces, IT revolution, globalization, and customer expectations emphasize competition among supply chains over individual companies.</a:t>
                      </a:r>
                      <a:endParaRPr sz="800"/>
                    </a:p>
                    <a:p>
                      <a:pPr indent="0" lvl="0" marL="0" rtl="0" algn="l">
                        <a:spcBef>
                          <a:spcPts val="0"/>
                        </a:spcBef>
                        <a:spcAft>
                          <a:spcPts val="0"/>
                        </a:spcAft>
                        <a:buNone/>
                      </a:pPr>
                      <a:r>
                        <a:rPr lang="en" sz="800"/>
                        <a:t>-Big data generated in various industries is a valuable asset for process optimization, control and design.</a:t>
                      </a:r>
                      <a:endParaRPr sz="800"/>
                    </a:p>
                    <a:p>
                      <a:pPr indent="0" lvl="0" marL="0" rtl="0" algn="l">
                        <a:spcBef>
                          <a:spcPts val="0"/>
                        </a:spcBef>
                        <a:spcAft>
                          <a:spcPts val="0"/>
                        </a:spcAft>
                        <a:buNone/>
                      </a:pPr>
                      <a:r>
                        <a:rPr lang="en" sz="800"/>
                        <a:t>-Big data analytics, IoT, blockchain, and advanced deep learning can provide real-time insights, enhance transparency, and enable informed decisions in SCM</a:t>
                      </a:r>
                      <a:endParaRPr sz="800"/>
                    </a:p>
                  </a:txBody>
                  <a:tcPr marT="91425" marB="91425" marR="91425" marL="91425"/>
                </a:tc>
              </a:tr>
              <a:tr h="914975">
                <a:tc>
                  <a:txBody>
                    <a:bodyPr/>
                    <a:lstStyle/>
                    <a:p>
                      <a:pPr indent="0" lvl="0" marL="0" rtl="0" algn="ctr">
                        <a:spcBef>
                          <a:spcPts val="0"/>
                        </a:spcBef>
                        <a:spcAft>
                          <a:spcPts val="0"/>
                        </a:spcAft>
                        <a:buNone/>
                      </a:pPr>
                      <a:r>
                        <a:rPr lang="en" sz="900">
                          <a:solidFill>
                            <a:srgbClr val="2E2E2E"/>
                          </a:solidFill>
                          <a:latin typeface="Times New Roman"/>
                          <a:ea typeface="Times New Roman"/>
                          <a:cs typeface="Times New Roman"/>
                          <a:sym typeface="Times New Roman"/>
                        </a:rPr>
                        <a:t>Real Carbonneau, Kevin Laframboise, Rustam Vahidov</a:t>
                      </a:r>
                      <a:endParaRPr sz="9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1200"/>
                        </a:spcBef>
                        <a:spcAft>
                          <a:spcPts val="0"/>
                        </a:spcAft>
                        <a:buNone/>
                      </a:pPr>
                      <a:r>
                        <a:rPr lang="en" sz="900">
                          <a:solidFill>
                            <a:srgbClr val="2E2E2E"/>
                          </a:solidFill>
                          <a:latin typeface="Times New Roman"/>
                          <a:ea typeface="Times New Roman"/>
                          <a:cs typeface="Times New Roman"/>
                          <a:sym typeface="Times New Roman"/>
                        </a:rPr>
                        <a:t>Application of machine learning techniques for supply chain demand forecasting</a:t>
                      </a:r>
                      <a:endParaRPr sz="900">
                        <a:solidFill>
                          <a:srgbClr val="2E2E2E"/>
                        </a:solidFill>
                        <a:latin typeface="Times New Roman"/>
                        <a:ea typeface="Times New Roman"/>
                        <a:cs typeface="Times New Roman"/>
                        <a:sym typeface="Times New Roman"/>
                      </a:endParaRPr>
                    </a:p>
                    <a:p>
                      <a:pPr indent="0" lvl="0" marL="0" rtl="0" algn="l">
                        <a:spcBef>
                          <a:spcPts val="1200"/>
                        </a:spcBef>
                        <a:spcAft>
                          <a:spcPts val="0"/>
                        </a:spcAft>
                        <a:buNone/>
                      </a:pPr>
                      <a:r>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50"/>
                        <a:t>2008</a:t>
                      </a:r>
                      <a:endParaRPr sz="1050"/>
                    </a:p>
                  </a:txBody>
                  <a:tcPr marT="91425" marB="91425" marR="91425" marL="91425"/>
                </a:tc>
                <a:tc>
                  <a:txBody>
                    <a:bodyPr/>
                    <a:lstStyle/>
                    <a:p>
                      <a:pPr indent="0" lvl="0" marL="0" rtl="0" algn="l">
                        <a:spcBef>
                          <a:spcPts val="0"/>
                        </a:spcBef>
                        <a:spcAft>
                          <a:spcPts val="0"/>
                        </a:spcAft>
                        <a:buNone/>
                      </a:pPr>
                      <a:r>
                        <a:rPr lang="en" sz="800"/>
                        <a:t>-The analysis uses data from two sources: a simulated extended supply chain and the estimated value of new orders received by Canadian foundries.</a:t>
                      </a:r>
                      <a:endParaRPr sz="800"/>
                    </a:p>
                    <a:p>
                      <a:pPr indent="0" lvl="0" marL="0" rtl="0" algn="l">
                        <a:spcBef>
                          <a:spcPts val="0"/>
                        </a:spcBef>
                        <a:spcAft>
                          <a:spcPts val="0"/>
                        </a:spcAft>
                        <a:buNone/>
                      </a:pPr>
                      <a:r>
                        <a:rPr lang="en" sz="800"/>
                        <a:t>-The introduction of inaccurate information into supply chain systems can further contribute to demand distortion</a:t>
                      </a:r>
                      <a:endParaRPr sz="800"/>
                    </a:p>
                  </a:txBody>
                  <a:tcPr marT="91425" marB="91425" marR="91425" marL="91425"/>
                </a:tc>
              </a:tr>
              <a:tr h="914975">
                <a:tc>
                  <a:txBody>
                    <a:bodyPr/>
                    <a:lstStyle/>
                    <a:p>
                      <a:pPr indent="0" lvl="0" marL="0" rtl="0" algn="ctr">
                        <a:spcBef>
                          <a:spcPts val="0"/>
                        </a:spcBef>
                        <a:spcAft>
                          <a:spcPts val="0"/>
                        </a:spcAft>
                        <a:buNone/>
                      </a:pPr>
                      <a:r>
                        <a:rPr lang="en" sz="900">
                          <a:solidFill>
                            <a:srgbClr val="2E2E2E"/>
                          </a:solidFill>
                          <a:latin typeface="Times New Roman"/>
                          <a:ea typeface="Times New Roman"/>
                          <a:cs typeface="Times New Roman"/>
                          <a:sym typeface="Times New Roman"/>
                        </a:rPr>
                        <a:t>Haifeng Lin, Ji Lin, Fang Wang </a:t>
                      </a:r>
                      <a:endParaRPr sz="600">
                        <a:solidFill>
                          <a:srgbClr val="2E2E2E"/>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200"/>
                        </a:spcBef>
                        <a:spcAft>
                          <a:spcPts val="0"/>
                        </a:spcAft>
                        <a:buClr>
                          <a:schemeClr val="dk2"/>
                        </a:buClr>
                        <a:buSzPts val="1100"/>
                        <a:buFont typeface="Arial"/>
                        <a:buNone/>
                      </a:pPr>
                      <a:r>
                        <a:rPr lang="en" sz="900">
                          <a:solidFill>
                            <a:srgbClr val="2E2E2E"/>
                          </a:solidFill>
                          <a:latin typeface="Times New Roman"/>
                          <a:ea typeface="Times New Roman"/>
                          <a:cs typeface="Times New Roman"/>
                          <a:sym typeface="Times New Roman"/>
                        </a:rPr>
                        <a:t>An innovative machine learning model for supply chain management</a:t>
                      </a:r>
                      <a:endParaRPr sz="900">
                        <a:solidFill>
                          <a:srgbClr val="2E2E2E"/>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None/>
                      </a:pPr>
                      <a:r>
                        <a:t/>
                      </a:r>
                      <a:endParaRPr sz="900">
                        <a:solidFill>
                          <a:srgbClr val="2E2E2E"/>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50"/>
                        <a:t>2022</a:t>
                      </a:r>
                      <a:endParaRPr sz="1050"/>
                    </a:p>
                  </a:txBody>
                  <a:tcPr marT="91425" marB="91425" marR="91425" marL="91425"/>
                </a:tc>
                <a:tc>
                  <a:txBody>
                    <a:bodyPr/>
                    <a:lstStyle/>
                    <a:p>
                      <a:pPr indent="0" lvl="0" marL="0" rtl="0" algn="l">
                        <a:spcBef>
                          <a:spcPts val="0"/>
                        </a:spcBef>
                        <a:spcAft>
                          <a:spcPts val="0"/>
                        </a:spcAft>
                        <a:buNone/>
                      </a:pPr>
                      <a:r>
                        <a:rPr lang="en" sz="800"/>
                        <a:t>-efficient supply chain management is essential for economic success, requiring the seamless flow of information, money, logistics, and resources.</a:t>
                      </a:r>
                      <a:endParaRPr sz="800"/>
                    </a:p>
                    <a:p>
                      <a:pPr indent="0" lvl="0" marL="0" rtl="0" algn="l">
                        <a:spcBef>
                          <a:spcPts val="0"/>
                        </a:spcBef>
                        <a:spcAft>
                          <a:spcPts val="0"/>
                        </a:spcAft>
                        <a:buNone/>
                      </a:pPr>
                      <a:r>
                        <a:rPr lang="en" sz="800"/>
                        <a:t>-proposed method aids in clustering candidate partners and identifying suitable types of enterprises for collaboration, supporting supply chain decision-makers in logistics planning.</a:t>
                      </a:r>
                      <a:endParaRPr sz="8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243a01b85e4_0_14"/>
          <p:cNvPicPr preferRelativeResize="0"/>
          <p:nvPr/>
        </p:nvPicPr>
        <p:blipFill>
          <a:blip r:embed="rId3">
            <a:alphaModFix/>
          </a:blip>
          <a:stretch>
            <a:fillRect/>
          </a:stretch>
        </p:blipFill>
        <p:spPr>
          <a:xfrm>
            <a:off x="438150" y="152400"/>
            <a:ext cx="7414676"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243a01b85e4_1_8"/>
          <p:cNvPicPr preferRelativeResize="0"/>
          <p:nvPr/>
        </p:nvPicPr>
        <p:blipFill>
          <a:blip r:embed="rId3">
            <a:alphaModFix/>
          </a:blip>
          <a:stretch>
            <a:fillRect/>
          </a:stretch>
        </p:blipFill>
        <p:spPr>
          <a:xfrm>
            <a:off x="152400" y="681700"/>
            <a:ext cx="7546296" cy="4309400"/>
          </a:xfrm>
          <a:prstGeom prst="rect">
            <a:avLst/>
          </a:prstGeom>
          <a:noFill/>
          <a:ln>
            <a:noFill/>
          </a:ln>
        </p:spPr>
      </p:pic>
      <p:sp>
        <p:nvSpPr>
          <p:cNvPr id="141" name="Google Shape;141;g243a01b85e4_1_8"/>
          <p:cNvSpPr txBox="1"/>
          <p:nvPr/>
        </p:nvSpPr>
        <p:spPr>
          <a:xfrm>
            <a:off x="152400" y="63475"/>
            <a:ext cx="808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Raleway"/>
                <a:ea typeface="Raleway"/>
                <a:cs typeface="Raleway"/>
                <a:sym typeface="Raleway"/>
              </a:rPr>
              <a:t>Dashboard Using Power BI(Phase-I Results)</a:t>
            </a:r>
            <a:endParaRPr b="1" sz="2800">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43a01b85e4_0_22"/>
          <p:cNvPicPr preferRelativeResize="0"/>
          <p:nvPr/>
        </p:nvPicPr>
        <p:blipFill>
          <a:blip r:embed="rId3">
            <a:alphaModFix/>
          </a:blip>
          <a:stretch>
            <a:fillRect/>
          </a:stretch>
        </p:blipFill>
        <p:spPr>
          <a:xfrm>
            <a:off x="1052000" y="152400"/>
            <a:ext cx="742646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42968b680b_2_22"/>
          <p:cNvSpPr txBox="1"/>
          <p:nvPr/>
        </p:nvSpPr>
        <p:spPr>
          <a:xfrm>
            <a:off x="229425" y="248000"/>
            <a:ext cx="8581200" cy="9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Times New Roman"/>
                <a:ea typeface="Times New Roman"/>
                <a:cs typeface="Times New Roman"/>
                <a:sym typeface="Times New Roman"/>
              </a:rPr>
              <a:t>REFERENCES</a:t>
            </a:r>
            <a:endParaRPr b="1" sz="2300">
              <a:solidFill>
                <a:schemeClr val="dk1"/>
              </a:solidFill>
              <a:latin typeface="Times New Roman"/>
              <a:ea typeface="Times New Roman"/>
              <a:cs typeface="Times New Roman"/>
              <a:sym typeface="Times New Roman"/>
            </a:endParaRPr>
          </a:p>
        </p:txBody>
      </p:sp>
      <p:sp>
        <p:nvSpPr>
          <p:cNvPr id="152" name="Google Shape;152;g242968b680b_2_22"/>
          <p:cNvSpPr txBox="1"/>
          <p:nvPr/>
        </p:nvSpPr>
        <p:spPr>
          <a:xfrm>
            <a:off x="97425" y="714000"/>
            <a:ext cx="8845200" cy="4141200"/>
          </a:xfrm>
          <a:prstGeom prst="rect">
            <a:avLst/>
          </a:prstGeom>
          <a:noFill/>
          <a:ln>
            <a:noFill/>
          </a:ln>
        </p:spPr>
        <p:txBody>
          <a:bodyPr anchorCtr="0" anchor="t" bIns="91425" lIns="91425" spcFirstLastPara="1" rIns="91425" wrap="square" tIns="91425">
            <a:noAutofit/>
          </a:bodyPr>
          <a:lstStyle/>
          <a:p>
            <a:pPr indent="-292100" lvl="0" marL="228600" rtl="0" algn="l">
              <a:spcBef>
                <a:spcPts val="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Marler, R. T., &amp; Gao, Y. “Literature review—machine learning in supply chain management.” Computers &amp; Industrial Engineering, 101,13-21, 2016.</a:t>
            </a:r>
            <a:endParaRPr sz="1000">
              <a:solidFill>
                <a:schemeClr val="dk2"/>
              </a:solidFill>
              <a:latin typeface="Times New Roman"/>
              <a:ea typeface="Times New Roman"/>
              <a:cs typeface="Times New Roman"/>
              <a:sym typeface="Times New Roman"/>
            </a:endParaRPr>
          </a:p>
          <a:p>
            <a:pPr indent="-292100" lvl="0" marL="228600" rtl="0" algn="l">
              <a:spcBef>
                <a:spcPts val="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Verma, R., &amp; Pulli, K. “Supply Chain Optimization using Machine Learning Techniques.” Procedia Computer Science, 152, 241-247, 2019.</a:t>
            </a:r>
            <a:endParaRPr sz="1000">
              <a:solidFill>
                <a:schemeClr val="dk2"/>
              </a:solidFill>
              <a:latin typeface="Times New Roman"/>
              <a:ea typeface="Times New Roman"/>
              <a:cs typeface="Times New Roman"/>
              <a:sym typeface="Times New Roman"/>
            </a:endParaRPr>
          </a:p>
          <a:p>
            <a:pPr indent="-292100" lvl="0" marL="228600" rtl="0" algn="l">
              <a:spcBef>
                <a:spcPts val="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Wagner, S. M., &amp; Bode, C. “An empirical examination of supply chain performance along several dimensions of risk.” Journal of Business Logistics, 27(1), 41-64, 2016.</a:t>
            </a:r>
            <a:endParaRPr sz="1000">
              <a:solidFill>
                <a:schemeClr val="dk2"/>
              </a:solidFill>
              <a:highlight>
                <a:srgbClr val="FFFFFF"/>
              </a:highlight>
              <a:latin typeface="Times New Roman"/>
              <a:ea typeface="Times New Roman"/>
              <a:cs typeface="Times New Roman"/>
              <a:sym typeface="Times New Roman"/>
            </a:endParaRPr>
          </a:p>
          <a:p>
            <a:pPr indent="-292100" lvl="0" marL="228600" rtl="0" algn="l">
              <a:spcBef>
                <a:spcPts val="0"/>
              </a:spcBef>
              <a:spcAft>
                <a:spcPts val="0"/>
              </a:spcAft>
              <a:buClr>
                <a:schemeClr val="dk2"/>
              </a:buClr>
              <a:buSzPts val="1000"/>
              <a:buFont typeface="Times New Roman"/>
              <a:buAutoNum type="arabicPeriod"/>
            </a:pPr>
            <a:r>
              <a:rPr lang="en" sz="1000">
                <a:solidFill>
                  <a:schemeClr val="dk2"/>
                </a:solidFill>
                <a:highlight>
                  <a:srgbClr val="FFFFFF"/>
                </a:highlight>
                <a:latin typeface="Times New Roman"/>
                <a:ea typeface="Times New Roman"/>
                <a:cs typeface="Times New Roman"/>
                <a:sym typeface="Times New Roman"/>
              </a:rPr>
              <a:t>Saeid Sadeghi, Farzaneh Mansoori Mooseloo, Hadi Rezaei Vandchali. </a:t>
            </a:r>
            <a:r>
              <a:rPr lang="en" sz="1000">
                <a:solidFill>
                  <a:schemeClr val="dk2"/>
                </a:solidFill>
                <a:latin typeface="Times New Roman"/>
                <a:ea typeface="Times New Roman"/>
                <a:cs typeface="Times New Roman"/>
                <a:sym typeface="Times New Roman"/>
              </a:rPr>
              <a:t>“</a:t>
            </a:r>
            <a:r>
              <a:rPr lang="en" sz="1000">
                <a:solidFill>
                  <a:schemeClr val="dk2"/>
                </a:solidFill>
                <a:highlight>
                  <a:srgbClr val="FFFFFF"/>
                </a:highlight>
                <a:latin typeface="Times New Roman"/>
                <a:ea typeface="Times New Roman"/>
                <a:cs typeface="Times New Roman"/>
                <a:sym typeface="Times New Roman"/>
              </a:rPr>
              <a:t>Application of Machine Learning in Supply Chain Management</a:t>
            </a:r>
            <a:r>
              <a:rPr lang="en" sz="1000">
                <a:solidFill>
                  <a:schemeClr val="dk2"/>
                </a:solidFill>
                <a:latin typeface="Times New Roman"/>
                <a:ea typeface="Times New Roman"/>
                <a:cs typeface="Times New Roman"/>
                <a:sym typeface="Times New Roman"/>
              </a:rPr>
              <a:t>.” </a:t>
            </a:r>
            <a:r>
              <a:rPr lang="en" sz="1000">
                <a:solidFill>
                  <a:schemeClr val="dk2"/>
                </a:solidFill>
                <a:highlight>
                  <a:srgbClr val="FFFFFF"/>
                </a:highlight>
                <a:latin typeface="Times New Roman"/>
                <a:ea typeface="Times New Roman"/>
                <a:cs typeface="Times New Roman"/>
                <a:sym typeface="Times New Roman"/>
              </a:rPr>
              <a:t>Department of Industrial Engineering</a:t>
            </a:r>
            <a:r>
              <a:rPr lang="en" sz="1000">
                <a:solidFill>
                  <a:schemeClr val="dk2"/>
                </a:solidFill>
                <a:latin typeface="Times New Roman"/>
                <a:ea typeface="Times New Roman"/>
                <a:cs typeface="Times New Roman"/>
                <a:sym typeface="Times New Roman"/>
              </a:rPr>
              <a:t>, 2021.</a:t>
            </a:r>
            <a:endParaRPr sz="1000">
              <a:solidFill>
                <a:schemeClr val="dk2"/>
              </a:solidFill>
              <a:latin typeface="Times New Roman"/>
              <a:ea typeface="Times New Roman"/>
              <a:cs typeface="Times New Roman"/>
              <a:sym typeface="Times New Roman"/>
            </a:endParaRPr>
          </a:p>
          <a:p>
            <a:pPr indent="0" lvl="0" marL="228600" rtl="0" algn="l">
              <a:spcBef>
                <a:spcPts val="0"/>
              </a:spcBef>
              <a:spcAft>
                <a:spcPts val="0"/>
              </a:spcAft>
              <a:buNone/>
            </a:pPr>
            <a:r>
              <a:rPr lang="en" sz="1000">
                <a:solidFill>
                  <a:schemeClr val="dk2"/>
                </a:solidFill>
                <a:latin typeface="Times New Roman"/>
                <a:ea typeface="Times New Roman"/>
                <a:cs typeface="Times New Roman"/>
                <a:sym typeface="Times New Roman"/>
              </a:rPr>
              <a:t>Link: </a:t>
            </a:r>
            <a:r>
              <a:rPr lang="en" sz="1000" u="sng">
                <a:solidFill>
                  <a:schemeClr val="hlink"/>
                </a:solidFill>
                <a:latin typeface="Times New Roman"/>
                <a:ea typeface="Times New Roman"/>
                <a:cs typeface="Times New Roman"/>
                <a:sym typeface="Times New Roman"/>
                <a:hlinkClick r:id="rId3"/>
              </a:rPr>
              <a:t>Application of Machine Learning in Supply Chain Management: A Comprehensive Overview of the Main Areas (hindawi.com)</a:t>
            </a:r>
            <a:endParaRPr sz="1000">
              <a:solidFill>
                <a:schemeClr val="dk2"/>
              </a:solidFill>
              <a:latin typeface="Times New Roman"/>
              <a:ea typeface="Times New Roman"/>
              <a:cs typeface="Times New Roman"/>
              <a:sym typeface="Times New Roman"/>
            </a:endParaRPr>
          </a:p>
          <a:p>
            <a:pPr indent="-292100" lvl="0" marL="228600" rtl="0" algn="l">
              <a:spcBef>
                <a:spcPts val="0"/>
              </a:spcBef>
              <a:spcAft>
                <a:spcPts val="0"/>
              </a:spcAft>
              <a:buClr>
                <a:schemeClr val="dk2"/>
              </a:buClr>
              <a:buSzPts val="1000"/>
              <a:buFont typeface="Times New Roman"/>
              <a:buAutoNum type="arabicPeriod"/>
            </a:pPr>
            <a:r>
              <a:rPr lang="en" sz="1000">
                <a:solidFill>
                  <a:srgbClr val="2E2E2E"/>
                </a:solidFill>
                <a:latin typeface="Times New Roman"/>
                <a:ea typeface="Times New Roman"/>
                <a:cs typeface="Times New Roman"/>
                <a:sym typeface="Times New Roman"/>
              </a:rPr>
              <a:t>Real Carbonneau, Kevin Laframboise, Rustam Vahidov. “Application of ma</a:t>
            </a:r>
            <a:r>
              <a:rPr lang="en" sz="1000">
                <a:solidFill>
                  <a:schemeClr val="dk2"/>
                </a:solidFill>
                <a:latin typeface="Times New Roman"/>
                <a:ea typeface="Times New Roman"/>
                <a:cs typeface="Times New Roman"/>
                <a:sym typeface="Times New Roman"/>
              </a:rPr>
              <a:t>chine learning techniques for supply chain demand forecasting,” Department of Decision Sciences &amp; MIS, John Molson School of Business, 2008; Link: </a:t>
            </a:r>
            <a:r>
              <a:rPr lang="en" sz="1000" u="sng">
                <a:solidFill>
                  <a:schemeClr val="hlink"/>
                </a:solidFill>
                <a:latin typeface="Times New Roman"/>
                <a:ea typeface="Times New Roman"/>
                <a:cs typeface="Times New Roman"/>
                <a:sym typeface="Times New Roman"/>
                <a:hlinkClick r:id="rId4"/>
              </a:rPr>
              <a:t>Application of machine learning techniques for supply chain demand forecasting - ScienceDirect</a:t>
            </a:r>
            <a:r>
              <a:rPr lang="en" sz="1000">
                <a:solidFill>
                  <a:schemeClr val="dk2"/>
                </a:solidFill>
                <a:latin typeface="Times New Roman"/>
                <a:ea typeface="Times New Roman"/>
                <a:cs typeface="Times New Roman"/>
                <a:sym typeface="Times New Roman"/>
              </a:rPr>
              <a:t>                                                                                                                                                                   </a:t>
            </a:r>
            <a:endParaRPr sz="1000">
              <a:solidFill>
                <a:schemeClr val="dk2"/>
              </a:solidFill>
              <a:latin typeface="Times New Roman"/>
              <a:ea typeface="Times New Roman"/>
              <a:cs typeface="Times New Roman"/>
              <a:sym typeface="Times New Roman"/>
            </a:endParaRPr>
          </a:p>
          <a:p>
            <a:pPr indent="-292100" lvl="0" marL="228600" rtl="0" algn="l">
              <a:spcBef>
                <a:spcPts val="0"/>
              </a:spcBef>
              <a:spcAft>
                <a:spcPts val="0"/>
              </a:spcAft>
              <a:buClr>
                <a:schemeClr val="dk2"/>
              </a:buClr>
              <a:buSzPts val="1000"/>
              <a:buFont typeface="Times New Roman"/>
              <a:buAutoNum type="arabicPeriod"/>
            </a:pPr>
            <a:r>
              <a:rPr lang="en" sz="1000">
                <a:solidFill>
                  <a:srgbClr val="2E2E2E"/>
                </a:solidFill>
                <a:latin typeface="Times New Roman"/>
                <a:ea typeface="Times New Roman"/>
                <a:cs typeface="Times New Roman"/>
                <a:sym typeface="Times New Roman"/>
              </a:rPr>
              <a:t>Haifeng Lin, Ji Lin, Fang Wang. “ An innovative machine learning model for supply chain management.” College of Information Science and Technology, College of Electronic Engineering,  2022; Link: </a:t>
            </a:r>
            <a:r>
              <a:rPr lang="en" sz="1000" u="sng">
                <a:solidFill>
                  <a:schemeClr val="hlink"/>
                </a:solidFill>
                <a:latin typeface="Times New Roman"/>
                <a:ea typeface="Times New Roman"/>
                <a:cs typeface="Times New Roman"/>
                <a:sym typeface="Times New Roman"/>
                <a:hlinkClick r:id="rId5"/>
              </a:rPr>
              <a:t>An innovative machine learning model for supply chain management - ScienceDirect</a:t>
            </a:r>
            <a:endParaRPr sz="1000">
              <a:solidFill>
                <a:srgbClr val="2E2E2E"/>
              </a:solidFill>
              <a:latin typeface="Times New Roman"/>
              <a:ea typeface="Times New Roman"/>
              <a:cs typeface="Times New Roman"/>
              <a:sym typeface="Times New Roman"/>
            </a:endParaRPr>
          </a:p>
          <a:p>
            <a:pPr indent="0" lvl="0" marL="228600" rtl="0" algn="ctr">
              <a:spcBef>
                <a:spcPts val="0"/>
              </a:spcBef>
              <a:spcAft>
                <a:spcPts val="0"/>
              </a:spcAft>
              <a:buNone/>
            </a:pPr>
            <a:r>
              <a:t/>
            </a:r>
            <a:endParaRPr sz="1000">
              <a:solidFill>
                <a:schemeClr val="dk2"/>
              </a:solidFill>
              <a:latin typeface="Times New Roman"/>
              <a:ea typeface="Times New Roman"/>
              <a:cs typeface="Times New Roman"/>
              <a:sym typeface="Times New Roman"/>
            </a:endParaRPr>
          </a:p>
          <a:p>
            <a:pPr indent="0" lvl="0" marL="228600" rtl="0" algn="ctr">
              <a:spcBef>
                <a:spcPts val="0"/>
              </a:spcBef>
              <a:spcAft>
                <a:spcPts val="0"/>
              </a:spcAft>
              <a:buNone/>
            </a:pPr>
            <a:r>
              <a:t/>
            </a:r>
            <a:endParaRPr sz="10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81" name="Google Shape;81;p2"/>
          <p:cNvSpPr txBox="1"/>
          <p:nvPr>
            <p:ph idx="2" type="body"/>
          </p:nvPr>
        </p:nvSpPr>
        <p:spPr>
          <a:xfrm>
            <a:off x="4840325" y="724200"/>
            <a:ext cx="3936300" cy="4189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b="1" lang="en"/>
              <a:t>Supply Chain</a:t>
            </a:r>
            <a:endParaRPr b="1"/>
          </a:p>
          <a:p>
            <a:pPr indent="0" lvl="0" marL="0" rtl="0" algn="l">
              <a:lnSpc>
                <a:spcPct val="115000"/>
              </a:lnSpc>
              <a:spcBef>
                <a:spcPts val="0"/>
              </a:spcBef>
              <a:spcAft>
                <a:spcPts val="0"/>
              </a:spcAft>
              <a:buSzPts val="1800"/>
              <a:buNone/>
            </a:pPr>
            <a:r>
              <a:rPr lang="en" sz="1500"/>
              <a:t>Supply chain and supply chain management are essential concepts for any business that produces or delivers goods or services. A supply chain is the network of activities, resources, and entities involved in the creation and distribution of a product or service, from the raw materials to the final customer.</a:t>
            </a:r>
            <a:endParaRPr sz="1500"/>
          </a:p>
          <a:p>
            <a:pPr indent="0" lvl="0" marL="0" rtl="0" algn="l">
              <a:lnSpc>
                <a:spcPct val="115000"/>
              </a:lnSpc>
              <a:spcBef>
                <a:spcPts val="1600"/>
              </a:spcBef>
              <a:spcAft>
                <a:spcPts val="0"/>
              </a:spcAft>
              <a:buSzPts val="1800"/>
              <a:buNone/>
            </a:pPr>
            <a:r>
              <a:rPr b="1" lang="en"/>
              <a:t>Supply chain management</a:t>
            </a:r>
            <a:endParaRPr b="1"/>
          </a:p>
          <a:p>
            <a:pPr indent="0" lvl="0" marL="0" rtl="0" algn="l">
              <a:lnSpc>
                <a:spcPct val="115000"/>
              </a:lnSpc>
              <a:spcBef>
                <a:spcPts val="0"/>
              </a:spcBef>
              <a:spcAft>
                <a:spcPts val="1600"/>
              </a:spcAft>
              <a:buSzPts val="1800"/>
              <a:buNone/>
            </a:pPr>
            <a:r>
              <a:rPr lang="en" sz="1500"/>
              <a:t>Supply chain management is the process of planning, coordinating, and controlling the flow of materials, information, and finances along the supply chain, in order to optimize efficiency, quality, and customer satisfaction.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3"/>
          <p:cNvPicPr preferRelativeResize="0"/>
          <p:nvPr/>
        </p:nvPicPr>
        <p:blipFill rotWithShape="1">
          <a:blip r:embed="rId3">
            <a:alphaModFix/>
          </a:blip>
          <a:srcRect b="0" l="0" r="0" t="0"/>
          <a:stretch/>
        </p:blipFill>
        <p:spPr>
          <a:xfrm>
            <a:off x="1218750" y="321138"/>
            <a:ext cx="6831050" cy="45012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905300" y="638675"/>
            <a:ext cx="77613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can ML help in Supply Chain Mgmt. </a:t>
            </a:r>
            <a:endParaRPr/>
          </a:p>
        </p:txBody>
      </p:sp>
      <p:sp>
        <p:nvSpPr>
          <p:cNvPr id="92" name="Google Shape;92;p4"/>
          <p:cNvSpPr txBox="1"/>
          <p:nvPr>
            <p:ph idx="1" type="body"/>
          </p:nvPr>
        </p:nvSpPr>
        <p:spPr>
          <a:xfrm>
            <a:off x="459974" y="1529500"/>
            <a:ext cx="4164900" cy="3002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b="1" lang="en" sz="2100">
                <a:solidFill>
                  <a:schemeClr val="dk1"/>
                </a:solidFill>
              </a:rPr>
              <a:t>Network optimization </a:t>
            </a:r>
            <a:endParaRPr b="1"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 sz="2100">
                <a:solidFill>
                  <a:schemeClr val="dk1"/>
                </a:solidFill>
              </a:rPr>
              <a:t>Transportation and logistics optimization </a:t>
            </a:r>
            <a:endParaRPr b="1"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 sz="2100">
                <a:solidFill>
                  <a:schemeClr val="dk1"/>
                </a:solidFill>
              </a:rPr>
              <a:t>Supplier selection and evaluation</a:t>
            </a:r>
            <a:endParaRPr b="1" sz="2100">
              <a:solidFill>
                <a:schemeClr val="dk1"/>
              </a:solidFill>
            </a:endParaRPr>
          </a:p>
          <a:p>
            <a:pPr indent="0" lvl="0" marL="0" rtl="0" algn="l">
              <a:lnSpc>
                <a:spcPct val="115000"/>
              </a:lnSpc>
              <a:spcBef>
                <a:spcPts val="1600"/>
              </a:spcBef>
              <a:spcAft>
                <a:spcPts val="1200"/>
              </a:spcAft>
              <a:buSzPts val="1400"/>
              <a:buNone/>
            </a:pPr>
            <a:r>
              <a:t/>
            </a:r>
            <a:endParaRPr sz="1600"/>
          </a:p>
        </p:txBody>
      </p:sp>
      <p:sp>
        <p:nvSpPr>
          <p:cNvPr id="93" name="Google Shape;93;p4"/>
          <p:cNvSpPr txBox="1"/>
          <p:nvPr>
            <p:ph idx="2" type="body"/>
          </p:nvPr>
        </p:nvSpPr>
        <p:spPr>
          <a:xfrm>
            <a:off x="4913501" y="1602675"/>
            <a:ext cx="3808500" cy="3002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b="1" lang="en" sz="2100">
                <a:solidFill>
                  <a:schemeClr val="dk1"/>
                </a:solidFill>
              </a:rPr>
              <a:t>Data-driven decision-making </a:t>
            </a:r>
            <a:endParaRPr b="1"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 sz="2100">
                <a:solidFill>
                  <a:schemeClr val="dk1"/>
                </a:solidFill>
              </a:rPr>
              <a:t>Warehouse management</a:t>
            </a:r>
            <a:endParaRPr b="1" sz="2100">
              <a:solidFill>
                <a:schemeClr val="dk1"/>
              </a:solidFill>
            </a:endParaRPr>
          </a:p>
          <a:p>
            <a:pPr indent="0" lvl="0" marL="0" rtl="0" algn="l">
              <a:lnSpc>
                <a:spcPct val="115000"/>
              </a:lnSpc>
              <a:spcBef>
                <a:spcPts val="1600"/>
              </a:spcBef>
              <a:spcAft>
                <a:spcPts val="1200"/>
              </a:spcAft>
              <a:buSzPts val="1400"/>
              <a:buNone/>
            </a:pPr>
            <a:r>
              <a:rPr lang="en" sz="16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243a01b85e4_0_0"/>
          <p:cNvPicPr preferRelativeResize="0"/>
          <p:nvPr/>
        </p:nvPicPr>
        <p:blipFill rotWithShape="1">
          <a:blip r:embed="rId3">
            <a:alphaModFix/>
          </a:blip>
          <a:srcRect b="0" l="3290" r="-3289" t="0"/>
          <a:stretch/>
        </p:blipFill>
        <p:spPr>
          <a:xfrm>
            <a:off x="686650" y="67025"/>
            <a:ext cx="7740851" cy="4838700"/>
          </a:xfrm>
          <a:prstGeom prst="rect">
            <a:avLst/>
          </a:prstGeom>
          <a:noFill/>
          <a:ln>
            <a:noFill/>
          </a:ln>
        </p:spPr>
      </p:pic>
      <p:sp>
        <p:nvSpPr>
          <p:cNvPr id="99" name="Google Shape;99;g243a01b85e4_0_0"/>
          <p:cNvSpPr txBox="1"/>
          <p:nvPr/>
        </p:nvSpPr>
        <p:spPr>
          <a:xfrm>
            <a:off x="592675" y="2624675"/>
            <a:ext cx="2317800" cy="751500"/>
          </a:xfrm>
          <a:prstGeom prst="rect">
            <a:avLst/>
          </a:prstGeom>
          <a:solidFill>
            <a:schemeClr val="lt1"/>
          </a:solid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200">
                <a:latin typeface="Lato"/>
                <a:ea typeface="Lato"/>
                <a:cs typeface="Lato"/>
                <a:sym typeface="Lato"/>
              </a:rPr>
              <a:t>Cost Reduction</a:t>
            </a:r>
            <a:endParaRPr b="1"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Optimization techniques minimize costs associated with inventory, transportation, and other supply chain elements, leading to significant cost savings</a:t>
            </a:r>
            <a:endParaRPr sz="1200">
              <a:latin typeface="Lato"/>
              <a:ea typeface="Lato"/>
              <a:cs typeface="Lato"/>
              <a:sym typeface="Lato"/>
            </a:endParaRPr>
          </a:p>
        </p:txBody>
      </p:sp>
      <p:sp>
        <p:nvSpPr>
          <p:cNvPr id="100" name="Google Shape;100;g243a01b85e4_0_0"/>
          <p:cNvSpPr txBox="1"/>
          <p:nvPr/>
        </p:nvSpPr>
        <p:spPr>
          <a:xfrm>
            <a:off x="3147500" y="2624675"/>
            <a:ext cx="2419200" cy="1227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Resource Allocation: </a:t>
            </a:r>
            <a:r>
              <a:rPr lang="en" sz="1200">
                <a:latin typeface="Lato"/>
                <a:ea typeface="Lato"/>
                <a:cs typeface="Lato"/>
                <a:sym typeface="Lato"/>
              </a:rPr>
              <a:t>Quantitative analysis aids in the optimal allocation of resources, such as labor, equipment, and warehouse space.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101" name="Google Shape;101;g243a01b85e4_0_0"/>
          <p:cNvSpPr txBox="1"/>
          <p:nvPr/>
        </p:nvSpPr>
        <p:spPr>
          <a:xfrm>
            <a:off x="5882225" y="2571750"/>
            <a:ext cx="2317800" cy="751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200">
                <a:latin typeface="Lato"/>
                <a:ea typeface="Lato"/>
                <a:cs typeface="Lato"/>
                <a:sym typeface="Lato"/>
              </a:rPr>
              <a:t>Strategic Decision Support </a:t>
            </a:r>
            <a:r>
              <a:rPr lang="en" sz="1200">
                <a:latin typeface="Lato"/>
                <a:ea typeface="Lato"/>
                <a:cs typeface="Lato"/>
                <a:sym typeface="Lato"/>
              </a:rPr>
              <a:t>Quantitative analysis assists in making strategic supply chain decisions, such as network design and expansion planning.</a:t>
            </a:r>
            <a:endParaRPr sz="12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42968b680b_2_14"/>
          <p:cNvSpPr txBox="1"/>
          <p:nvPr>
            <p:ph type="title"/>
          </p:nvPr>
        </p:nvSpPr>
        <p:spPr>
          <a:xfrm>
            <a:off x="905300" y="638675"/>
            <a:ext cx="77613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1"/>
                </a:solidFill>
              </a:rPr>
              <a:t>Methodology</a:t>
            </a:r>
            <a:endParaRPr>
              <a:solidFill>
                <a:schemeClr val="dk1"/>
              </a:solidFill>
            </a:endParaRPr>
          </a:p>
        </p:txBody>
      </p:sp>
      <p:pic>
        <p:nvPicPr>
          <p:cNvPr id="107" name="Google Shape;107;g242968b680b_2_14"/>
          <p:cNvPicPr preferRelativeResize="0"/>
          <p:nvPr/>
        </p:nvPicPr>
        <p:blipFill>
          <a:blip r:embed="rId3">
            <a:alphaModFix/>
          </a:blip>
          <a:stretch>
            <a:fillRect/>
          </a:stretch>
        </p:blipFill>
        <p:spPr>
          <a:xfrm>
            <a:off x="152400" y="2118025"/>
            <a:ext cx="8839201" cy="110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2968b680b_0_0"/>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 Preprocessing</a:t>
            </a:r>
            <a:endParaRPr/>
          </a:p>
        </p:txBody>
      </p:sp>
      <p:sp>
        <p:nvSpPr>
          <p:cNvPr id="113" name="Google Shape;113;g242968b680b_0_0"/>
          <p:cNvSpPr txBox="1"/>
          <p:nvPr>
            <p:ph idx="2" type="body"/>
          </p:nvPr>
        </p:nvSpPr>
        <p:spPr>
          <a:xfrm>
            <a:off x="4731425" y="141725"/>
            <a:ext cx="4045200" cy="47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100">
                <a:solidFill>
                  <a:schemeClr val="dk2"/>
                </a:solidFill>
              </a:rPr>
              <a:t>Data Preprocessing:</a:t>
            </a:r>
            <a:endParaRPr b="1" sz="1100">
              <a:solidFill>
                <a:schemeClr val="dk2"/>
              </a:solidFill>
            </a:endParaRPr>
          </a:p>
          <a:p>
            <a:pPr indent="0" lvl="0" marL="0" rtl="0" algn="l">
              <a:lnSpc>
                <a:spcPct val="115000"/>
              </a:lnSpc>
              <a:spcBef>
                <a:spcPts val="1600"/>
              </a:spcBef>
              <a:spcAft>
                <a:spcPts val="0"/>
              </a:spcAft>
              <a:buSzPts val="1800"/>
              <a:buNone/>
            </a:pPr>
            <a:r>
              <a:rPr lang="en" sz="1100"/>
              <a:t>Data preprocessing serves as the bedrock of our project, ensuring data cleanliness, consistency, and readiness for analysis.</a:t>
            </a:r>
            <a:endParaRPr sz="1100"/>
          </a:p>
          <a:p>
            <a:pPr indent="0" lvl="0" marL="0" rtl="0" algn="l">
              <a:lnSpc>
                <a:spcPct val="115000"/>
              </a:lnSpc>
              <a:spcBef>
                <a:spcPts val="1600"/>
              </a:spcBef>
              <a:spcAft>
                <a:spcPts val="0"/>
              </a:spcAft>
              <a:buSzPts val="1800"/>
              <a:buNone/>
            </a:pPr>
            <a:r>
              <a:rPr b="1" lang="en" sz="1100">
                <a:solidFill>
                  <a:schemeClr val="dk2"/>
                </a:solidFill>
              </a:rPr>
              <a:t>Tasks in Data Preprocessing</a:t>
            </a:r>
            <a:r>
              <a:rPr b="1" lang="en" sz="1100">
                <a:solidFill>
                  <a:schemeClr val="dk2"/>
                </a:solidFill>
              </a:rPr>
              <a:t>:</a:t>
            </a:r>
            <a:endParaRPr b="1" sz="1100">
              <a:solidFill>
                <a:schemeClr val="dk2"/>
              </a:solidFill>
            </a:endParaRPr>
          </a:p>
          <a:p>
            <a:pPr indent="0" lvl="0" marL="0" rtl="0" algn="l">
              <a:lnSpc>
                <a:spcPct val="115000"/>
              </a:lnSpc>
              <a:spcBef>
                <a:spcPts val="1600"/>
              </a:spcBef>
              <a:spcAft>
                <a:spcPts val="0"/>
              </a:spcAft>
              <a:buSzPts val="1800"/>
              <a:buNone/>
            </a:pPr>
            <a:r>
              <a:rPr lang="en" sz="1100">
                <a:solidFill>
                  <a:schemeClr val="dk2"/>
                </a:solidFill>
              </a:rPr>
              <a:t>Data Cleaning:</a:t>
            </a:r>
            <a:r>
              <a:rPr lang="en" sz="1100"/>
              <a:t> It involves a</a:t>
            </a:r>
            <a:r>
              <a:rPr lang="en" sz="1100"/>
              <a:t>d</a:t>
            </a:r>
            <a:r>
              <a:rPr lang="en" sz="1100"/>
              <a:t>dressing missing values, correcting errors, and handling outliers to preserve data integrity.</a:t>
            </a:r>
            <a:endParaRPr sz="1100"/>
          </a:p>
          <a:p>
            <a:pPr indent="0" lvl="0" marL="0" rtl="0" algn="l">
              <a:lnSpc>
                <a:spcPct val="115000"/>
              </a:lnSpc>
              <a:spcBef>
                <a:spcPts val="1600"/>
              </a:spcBef>
              <a:spcAft>
                <a:spcPts val="0"/>
              </a:spcAft>
              <a:buSzPts val="1800"/>
              <a:buNone/>
            </a:pPr>
            <a:r>
              <a:rPr lang="en" sz="1100">
                <a:solidFill>
                  <a:schemeClr val="dk2"/>
                </a:solidFill>
              </a:rPr>
              <a:t>Data Transformation:</a:t>
            </a:r>
            <a:r>
              <a:rPr lang="en" sz="1100"/>
              <a:t> This task converts data into suitable formats, scales numerical values, and encodes categorical variables.</a:t>
            </a:r>
            <a:endParaRPr sz="1100"/>
          </a:p>
          <a:p>
            <a:pPr indent="0" lvl="0" marL="0" rtl="0" algn="l">
              <a:lnSpc>
                <a:spcPct val="115000"/>
              </a:lnSpc>
              <a:spcBef>
                <a:spcPts val="1600"/>
              </a:spcBef>
              <a:spcAft>
                <a:spcPts val="0"/>
              </a:spcAft>
              <a:buSzPts val="1800"/>
              <a:buNone/>
            </a:pPr>
            <a:r>
              <a:rPr lang="en" sz="1100">
                <a:solidFill>
                  <a:schemeClr val="dk2"/>
                </a:solidFill>
              </a:rPr>
              <a:t>Data Integration</a:t>
            </a:r>
            <a:r>
              <a:rPr lang="en" sz="1100"/>
              <a:t>: By merging and aligning data from diverse sources, we create a comprehensive dataset.</a:t>
            </a:r>
            <a:endParaRPr sz="1100"/>
          </a:p>
          <a:p>
            <a:pPr indent="0" lvl="0" marL="0" rtl="0" algn="l">
              <a:lnSpc>
                <a:spcPct val="115000"/>
              </a:lnSpc>
              <a:spcBef>
                <a:spcPts val="1600"/>
              </a:spcBef>
              <a:spcAft>
                <a:spcPts val="1600"/>
              </a:spcAft>
              <a:buSzPts val="1800"/>
              <a:buNone/>
            </a:pPr>
            <a:r>
              <a:rPr lang="en" sz="1100">
                <a:solidFill>
                  <a:schemeClr val="dk2"/>
                </a:solidFill>
              </a:rPr>
              <a:t>Data Reduction</a:t>
            </a:r>
            <a:r>
              <a:rPr lang="en" sz="1100"/>
              <a:t>: The process involves reducing dataset size through feature selection or data point aggregation, optimizing processing efficiency.</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42968b680b_0_7"/>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Feature Engineering</a:t>
            </a:r>
            <a:endParaRPr/>
          </a:p>
        </p:txBody>
      </p:sp>
      <p:sp>
        <p:nvSpPr>
          <p:cNvPr id="119" name="Google Shape;119;g242968b680b_0_7"/>
          <p:cNvSpPr txBox="1"/>
          <p:nvPr>
            <p:ph idx="2" type="body"/>
          </p:nvPr>
        </p:nvSpPr>
        <p:spPr>
          <a:xfrm>
            <a:off x="4731425" y="141725"/>
            <a:ext cx="4045200" cy="47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100"/>
              <a:t>Feature Engineering:</a:t>
            </a:r>
            <a:endParaRPr b="1" sz="1100"/>
          </a:p>
          <a:p>
            <a:pPr indent="0" lvl="0" marL="0" rtl="0" algn="l">
              <a:lnSpc>
                <a:spcPct val="115000"/>
              </a:lnSpc>
              <a:spcBef>
                <a:spcPts val="1600"/>
              </a:spcBef>
              <a:spcAft>
                <a:spcPts val="0"/>
              </a:spcAft>
              <a:buSzPts val="1800"/>
              <a:buNone/>
            </a:pPr>
            <a:r>
              <a:rPr b="1" lang="en" sz="1100"/>
              <a:t>Feature engineering elevates our dataset, enabling it to capture intricate patterns and relationships.</a:t>
            </a:r>
            <a:endParaRPr b="1" sz="1100"/>
          </a:p>
          <a:p>
            <a:pPr indent="0" lvl="0" marL="0" rtl="0" algn="l">
              <a:lnSpc>
                <a:spcPct val="115000"/>
              </a:lnSpc>
              <a:spcBef>
                <a:spcPts val="1600"/>
              </a:spcBef>
              <a:spcAft>
                <a:spcPts val="0"/>
              </a:spcAft>
              <a:buSzPts val="1800"/>
              <a:buNone/>
            </a:pPr>
            <a:r>
              <a:rPr b="1" lang="en" sz="1100"/>
              <a:t>Phases of Feature Engineering:</a:t>
            </a:r>
            <a:endParaRPr b="1" sz="1100"/>
          </a:p>
          <a:p>
            <a:pPr indent="0" lvl="0" marL="0" rtl="0" algn="l">
              <a:lnSpc>
                <a:spcPct val="115000"/>
              </a:lnSpc>
              <a:spcBef>
                <a:spcPts val="1600"/>
              </a:spcBef>
              <a:spcAft>
                <a:spcPts val="0"/>
              </a:spcAft>
              <a:buSzPts val="1800"/>
              <a:buNone/>
            </a:pPr>
            <a:r>
              <a:rPr b="1" lang="en" sz="1100"/>
              <a:t>Feature Selection: T</a:t>
            </a:r>
            <a:r>
              <a:rPr b="1" lang="en" sz="1100"/>
              <a:t>h</a:t>
            </a:r>
            <a:r>
              <a:rPr b="1" lang="en" sz="1100"/>
              <a:t>is phase identifies and retains the most relevant features, contributing significantly to the problem.</a:t>
            </a:r>
            <a:endParaRPr b="1" sz="1100"/>
          </a:p>
          <a:p>
            <a:pPr indent="0" lvl="0" marL="0" rtl="0" algn="l">
              <a:lnSpc>
                <a:spcPct val="115000"/>
              </a:lnSpc>
              <a:spcBef>
                <a:spcPts val="1600"/>
              </a:spcBef>
              <a:spcAft>
                <a:spcPts val="0"/>
              </a:spcAft>
              <a:buSzPts val="1800"/>
              <a:buNone/>
            </a:pPr>
            <a:r>
              <a:rPr b="1" lang="en" sz="1100"/>
              <a:t>Feature Creation: By crafting new features through combinations or transformations, hidden insights come to light.</a:t>
            </a:r>
            <a:endParaRPr b="1" sz="1100"/>
          </a:p>
          <a:p>
            <a:pPr indent="0" lvl="0" marL="0" rtl="0" algn="l">
              <a:lnSpc>
                <a:spcPct val="115000"/>
              </a:lnSpc>
              <a:spcBef>
                <a:spcPts val="1600"/>
              </a:spcBef>
              <a:spcAft>
                <a:spcPts val="1600"/>
              </a:spcAft>
              <a:buSzPts val="1800"/>
              <a:buNone/>
            </a:pPr>
            <a:r>
              <a:rPr b="1" lang="en" sz="1100"/>
              <a:t>Dimensionality Reduction: Reducing the number of features simplifies the dataset, enhancing model performance.</a:t>
            </a:r>
            <a:endParaRPr b="1"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42968b680b_0_1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Visualization with Power BI</a:t>
            </a:r>
            <a:endParaRPr/>
          </a:p>
        </p:txBody>
      </p:sp>
      <p:sp>
        <p:nvSpPr>
          <p:cNvPr id="125" name="Google Shape;125;g242968b680b_0_14"/>
          <p:cNvSpPr txBox="1"/>
          <p:nvPr>
            <p:ph idx="2" type="body"/>
          </p:nvPr>
        </p:nvSpPr>
        <p:spPr>
          <a:xfrm>
            <a:off x="4731425" y="141725"/>
            <a:ext cx="4045200" cy="47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100"/>
              <a:t>Visualization with Power BI:</a:t>
            </a:r>
            <a:endParaRPr b="1" sz="1100"/>
          </a:p>
          <a:p>
            <a:pPr indent="0" lvl="0" marL="0" rtl="0" algn="l">
              <a:lnSpc>
                <a:spcPct val="115000"/>
              </a:lnSpc>
              <a:spcBef>
                <a:spcPts val="1600"/>
              </a:spcBef>
              <a:spcAft>
                <a:spcPts val="0"/>
              </a:spcAft>
              <a:buSzPts val="1800"/>
              <a:buNone/>
            </a:pPr>
            <a:r>
              <a:rPr b="1" lang="en" sz="1100"/>
              <a:t>Effective data visualization is pivotal in making complex findings comprehensible to stakeholders.</a:t>
            </a:r>
            <a:endParaRPr b="1" sz="1100"/>
          </a:p>
          <a:p>
            <a:pPr indent="0" lvl="0" marL="0" rtl="0" algn="l">
              <a:lnSpc>
                <a:spcPct val="115000"/>
              </a:lnSpc>
              <a:spcBef>
                <a:spcPts val="1600"/>
              </a:spcBef>
              <a:spcAft>
                <a:spcPts val="0"/>
              </a:spcAft>
              <a:buSzPts val="1800"/>
              <a:buNone/>
            </a:pPr>
            <a:r>
              <a:rPr b="1" lang="en" sz="1100"/>
              <a:t>Objectives of this Phase:</a:t>
            </a:r>
            <a:endParaRPr b="1" sz="1100"/>
          </a:p>
          <a:p>
            <a:pPr indent="0" lvl="0" marL="0" rtl="0" algn="l">
              <a:lnSpc>
                <a:spcPct val="115000"/>
              </a:lnSpc>
              <a:spcBef>
                <a:spcPts val="1600"/>
              </a:spcBef>
              <a:spcAft>
                <a:spcPts val="0"/>
              </a:spcAft>
              <a:buSzPts val="1800"/>
              <a:buNone/>
            </a:pPr>
            <a:r>
              <a:rPr b="1" lang="en" sz="1100"/>
              <a:t>Dashboard Creation: Interactive dashboards present vital supply chain metrics, trends, and predictions.</a:t>
            </a:r>
            <a:endParaRPr b="1" sz="1100"/>
          </a:p>
          <a:p>
            <a:pPr indent="0" lvl="0" marL="0" rtl="0" algn="l">
              <a:lnSpc>
                <a:spcPct val="115000"/>
              </a:lnSpc>
              <a:spcBef>
                <a:spcPts val="1600"/>
              </a:spcBef>
              <a:spcAft>
                <a:spcPts val="0"/>
              </a:spcAft>
              <a:buSzPts val="1800"/>
              <a:buNone/>
            </a:pPr>
            <a:r>
              <a:rPr b="1" lang="en" sz="1100"/>
              <a:t>Data Storytelling: Visualizations convey project findings and their implications effectively.</a:t>
            </a:r>
            <a:endParaRPr b="1" sz="1100"/>
          </a:p>
          <a:p>
            <a:pPr indent="0" lvl="0" marL="0" rtl="0" algn="l">
              <a:lnSpc>
                <a:spcPct val="115000"/>
              </a:lnSpc>
              <a:spcBef>
                <a:spcPts val="1600"/>
              </a:spcBef>
              <a:spcAft>
                <a:spcPts val="1600"/>
              </a:spcAft>
              <a:buSzPts val="1800"/>
              <a:buNone/>
            </a:pPr>
            <a:r>
              <a:rPr b="1" lang="en" sz="1100"/>
              <a:t>Real-time Insights: Integration of real-time data feeds into Power BI ensures up-to-the-minute supply chain visibility.</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