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E54"/>
    <a:srgbClr val="D4B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53733-F79A-0C31-A0B0-69DA525F5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A40B3F-54DA-3605-515F-E36698FB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73FD3-C502-B97B-03DC-F63CBD03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C9638-1A0D-3881-F37E-B72D676E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B1697-49DB-7C39-35AF-738F7642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25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76972-5E9E-4DDA-E5D0-273B5521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5D6EF8-F480-0B0B-BC77-3028253D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A6F81-C708-8948-1E36-E7E001C8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638438-018D-E9FE-6640-70E5A79E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C5B3E-8DD8-6CAC-FD47-E43AD99F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33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A5D12C-E30B-FE26-9C04-A87C16B05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D40242-8706-7DF4-66A2-3ECEE0B36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8F0AA-3509-851E-15CA-B145DAF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EE0F8-D3C6-61B9-C12D-267E7961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43B4B3-D8C1-D0D3-7365-B763FA4D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7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8FEC3-7E8D-556D-24D1-E727641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F052E2-816F-1983-16CC-E8272A5F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660C0-07D3-010C-3EBA-65009208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05836A-6589-975D-5E02-6D600BC6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BAC51-0561-BAB9-9B77-A23749B2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321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8DF99-74F3-4FD4-261F-10AF0908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6D0C3-FE20-32C4-A9F9-0EEAA6F3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4FBCD-A9F5-60FD-7467-6FCC479A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0D68F0-1200-8774-BFDA-44E9D906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B4AA1-6948-55E9-5EEA-5CE55AE9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181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0D714-6C98-63C1-7522-06C62EE4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C1C7B-8C96-BD49-4394-59B34F91C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8C37F0-EFFA-333B-F8A5-BE6B0A15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01D861-1DD2-FFEF-5BD1-35EFE362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29129-AA83-5A11-0779-ED65EF5E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15675F-6DAC-2BDD-E996-B640644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29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D97B8-74DE-8FD6-F85C-C81FD33A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2E11E-E9D5-2B0B-FB38-ED8B179F1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DCECFA-FC0F-452D-A750-98B8C580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D92005-6DD3-30B8-2AAF-FF34C589F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40608D-9846-0BD0-258C-25EBE003E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BDE18C-A450-5493-E656-6074B754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FC8DBA-2E1A-F131-DB97-209193E7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18C031-1CE7-76C4-BE55-9E890328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16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A49C3-69F2-65A1-51C9-1084BC70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EB99A5-33C8-B2E5-9FD3-9DE214C7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95254E-3999-65B2-3684-E77FA7B5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CA03CF-902F-7EEF-3E0E-06C8AAC6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019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66F9D7-40AE-382E-6F8C-D290858F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6980C4-D702-693D-A243-8E10278A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6154AF-B848-FEF9-B3AB-CEC15CFE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02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66DA7-8C46-E589-796B-0F8BE10A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96A16-291D-E903-CB7E-71D0A093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EF12E8-DA17-FA86-3F2F-7F8E2C63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AD63B8-D171-109E-92E6-DDA36A3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372FBF-DD98-692D-042D-D71029A5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F894D-A20D-0744-D9F9-D2C257D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43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F9453-9EDD-5F92-8486-02C718C7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F00001-D9C2-24B6-70A3-D4D5F0BB9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3D7A1B-9945-780F-82FD-FCCD9B04E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28FAA-78E8-E035-0B38-419142C1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50FFAD-D673-8E75-FB4A-A96E77B3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D6B923-2C0B-A4D6-2895-828A428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241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FD266B-6F8E-FBE1-E1BF-38BE29D7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3FA157-078C-6EF6-73FF-80854930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486911-A0CD-498A-7A9C-87E1A4DFB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60CFA-78B8-4C77-B35C-AB62D554D5C9}" type="datetimeFigureOut">
              <a:rPr lang="fr-CA" smtClean="0"/>
              <a:t>2024-11-05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71955-49D7-623A-1A99-763B81CD2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923AC-F7DB-44BA-7208-CC2195378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3A7C3-527A-4C9F-A29F-2AA69E1132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266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48318-42CA-1A11-74C4-48DB1A888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97FC20-C789-F46E-2797-E4AD852CE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B486A-0B90-1833-596B-E0B47E7214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BEE4"/>
          </a:solidFill>
          <a:ln>
            <a:solidFill>
              <a:srgbClr val="D4BE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E3386B-0038-0228-9868-D1684B484A42}"/>
              </a:ext>
            </a:extLst>
          </p:cNvPr>
          <p:cNvSpPr txBox="1"/>
          <p:nvPr/>
        </p:nvSpPr>
        <p:spPr>
          <a:xfrm>
            <a:off x="4063093" y="1340118"/>
            <a:ext cx="4065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ptos" panose="020B0004020202020204" pitchFamily="34" charset="0"/>
              </a:rPr>
              <a:t>MOODY</a:t>
            </a:r>
            <a:endParaRPr lang="fr-CA" sz="80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C3F0DB-F0E5-C051-71F2-38E5C56DF3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BEE4"/>
          </a:solidFill>
          <a:ln>
            <a:solidFill>
              <a:srgbClr val="D4BE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3F3141-28C9-4F2D-3F5B-E98A35233F24}"/>
              </a:ext>
            </a:extLst>
          </p:cNvPr>
          <p:cNvSpPr txBox="1"/>
          <p:nvPr/>
        </p:nvSpPr>
        <p:spPr>
          <a:xfrm>
            <a:off x="2506433" y="442526"/>
            <a:ext cx="71791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ptos" panose="020B0004020202020204" pitchFamily="34" charset="0"/>
              </a:rPr>
              <a:t>Moody, </a:t>
            </a:r>
            <a:r>
              <a:rPr lang="en-US" sz="8000" b="1" dirty="0" err="1">
                <a:solidFill>
                  <a:schemeClr val="bg1"/>
                </a:solidFill>
                <a:latin typeface="Aptos" panose="020B0004020202020204" pitchFamily="34" charset="0"/>
              </a:rPr>
              <a:t>c’est</a:t>
            </a:r>
            <a:r>
              <a:rPr lang="en-US" sz="8000" b="1" dirty="0">
                <a:solidFill>
                  <a:schemeClr val="bg1"/>
                </a:solidFill>
                <a:latin typeface="Aptos" panose="020B0004020202020204" pitchFamily="34" charset="0"/>
              </a:rPr>
              <a:t> quoi?</a:t>
            </a:r>
            <a:endParaRPr lang="fr-CA" sz="8000" dirty="0"/>
          </a:p>
        </p:txBody>
      </p:sp>
      <p:pic>
        <p:nvPicPr>
          <p:cNvPr id="12" name="Graphique 11" descr="Visage nerveux à remplissage uni avec un remplissage uni">
            <a:extLst>
              <a:ext uri="{FF2B5EF4-FFF2-40B4-BE49-F238E27FC236}">
                <a16:creationId xmlns:a16="http://schemas.microsoft.com/office/drawing/2014/main" id="{9B6B41C1-80B2-3EED-F98A-E23AFBF5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968" y="2997071"/>
            <a:ext cx="2852057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32973-02AF-CC40-49CD-3B65B6889D9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4BEE4"/>
          </a:solidFill>
          <a:ln>
            <a:solidFill>
              <a:srgbClr val="D4BE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Espace réservé du contenu 6" descr="Aspiration avec un remplissage uni">
            <a:extLst>
              <a:ext uri="{FF2B5EF4-FFF2-40B4-BE49-F238E27FC236}">
                <a16:creationId xmlns:a16="http://schemas.microsoft.com/office/drawing/2014/main" id="{029EA384-315F-915B-876B-3F56506B3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429" y="1998322"/>
            <a:ext cx="3701141" cy="3701141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5BD8B9-34BC-537F-B8F8-AF6B07AB2809}"/>
              </a:ext>
            </a:extLst>
          </p:cNvPr>
          <p:cNvSpPr txBox="1"/>
          <p:nvPr/>
        </p:nvSpPr>
        <p:spPr>
          <a:xfrm>
            <a:off x="2506435" y="542554"/>
            <a:ext cx="7179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ptos" panose="020B0004020202020204" pitchFamily="34" charset="0"/>
              </a:rPr>
              <a:t>Public </a:t>
            </a:r>
            <a:r>
              <a:rPr lang="en-US" sz="8000" b="1" dirty="0" err="1">
                <a:solidFill>
                  <a:schemeClr val="bg1"/>
                </a:solidFill>
                <a:latin typeface="Aptos" panose="020B0004020202020204" pitchFamily="34" charset="0"/>
              </a:rPr>
              <a:t>ciblé</a:t>
            </a:r>
            <a:endParaRPr lang="fr-CA" sz="8000" dirty="0"/>
          </a:p>
        </p:txBody>
      </p:sp>
    </p:spTree>
    <p:extLst>
      <p:ext uri="{BB962C8B-B14F-4D97-AF65-F5344CB8AC3E}">
        <p14:creationId xmlns:p14="http://schemas.microsoft.com/office/powerpoint/2010/main" val="212851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CDF03-67A8-C6C8-B8E3-347B0CC7A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A090B6-E619-8694-78C7-8C2083F61D5D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4BEE4"/>
          </a:solidFill>
          <a:ln>
            <a:solidFill>
              <a:srgbClr val="D4BE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194F44-1F9C-F7E1-DE8F-97C4D87DEF94}"/>
              </a:ext>
            </a:extLst>
          </p:cNvPr>
          <p:cNvSpPr txBox="1"/>
          <p:nvPr/>
        </p:nvSpPr>
        <p:spPr>
          <a:xfrm>
            <a:off x="2506435" y="542554"/>
            <a:ext cx="7179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 err="1">
                <a:solidFill>
                  <a:schemeClr val="bg1"/>
                </a:solidFill>
                <a:latin typeface="Aptos" panose="020B0004020202020204" pitchFamily="34" charset="0"/>
              </a:rPr>
              <a:t>Tarification</a:t>
            </a:r>
            <a:endParaRPr lang="fr-CA" sz="8000" dirty="0"/>
          </a:p>
        </p:txBody>
      </p:sp>
      <p:pic>
        <p:nvPicPr>
          <p:cNvPr id="3" name="Graphique 2" descr="Calculatrice avec un remplissage uni">
            <a:extLst>
              <a:ext uri="{FF2B5EF4-FFF2-40B4-BE49-F238E27FC236}">
                <a16:creationId xmlns:a16="http://schemas.microsoft.com/office/drawing/2014/main" id="{C477FF72-6030-8123-810B-9B38D81D4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8150" y="2215243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FA2E-8688-A1CB-9A43-898C96551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1850E-D692-3F1B-22E3-975A242A74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BEE4"/>
          </a:solidFill>
          <a:ln>
            <a:solidFill>
              <a:srgbClr val="D4BE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37031E-2913-F7BD-F455-2CC41169AD0D}"/>
              </a:ext>
            </a:extLst>
          </p:cNvPr>
          <p:cNvSpPr txBox="1"/>
          <p:nvPr/>
        </p:nvSpPr>
        <p:spPr>
          <a:xfrm>
            <a:off x="2506435" y="542554"/>
            <a:ext cx="7179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ptos" panose="020B0004020202020204" pitchFamily="34" charset="0"/>
              </a:rPr>
              <a:t>Le Marché</a:t>
            </a:r>
            <a:endParaRPr lang="fr-CA" sz="8000" dirty="0"/>
          </a:p>
        </p:txBody>
      </p:sp>
      <p:pic>
        <p:nvPicPr>
          <p:cNvPr id="6" name="Graphique 5" descr="Graphique à barres avec tendance à la hausse avec un remplissage uni">
            <a:extLst>
              <a:ext uri="{FF2B5EF4-FFF2-40B4-BE49-F238E27FC236}">
                <a16:creationId xmlns:a16="http://schemas.microsoft.com/office/drawing/2014/main" id="{024B89BA-B46C-35EE-2792-2390CC96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317" y="1865993"/>
            <a:ext cx="4043364" cy="40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1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70CEA-85B0-B539-25AE-CD12EA958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F178EE-F144-5295-2393-004F3668FA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BEE4"/>
          </a:solidFill>
          <a:ln>
            <a:solidFill>
              <a:srgbClr val="D4BE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8F990F-ABFD-CED9-F41C-C7C7CEE85AFF}"/>
              </a:ext>
            </a:extLst>
          </p:cNvPr>
          <p:cNvSpPr txBox="1"/>
          <p:nvPr/>
        </p:nvSpPr>
        <p:spPr>
          <a:xfrm>
            <a:off x="2506435" y="542554"/>
            <a:ext cx="71791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ptos" panose="020B0004020202020204" pitchFamily="34" charset="0"/>
              </a:rPr>
              <a:t>Merci pour </a:t>
            </a:r>
            <a:r>
              <a:rPr lang="en-US" sz="8000" b="1" dirty="0" err="1">
                <a:solidFill>
                  <a:schemeClr val="bg1"/>
                </a:solidFill>
                <a:latin typeface="Aptos" panose="020B0004020202020204" pitchFamily="34" charset="0"/>
              </a:rPr>
              <a:t>votre</a:t>
            </a:r>
            <a:r>
              <a:rPr lang="en-US" sz="8000" b="1" dirty="0">
                <a:solidFill>
                  <a:schemeClr val="bg1"/>
                </a:solidFill>
                <a:latin typeface="Aptos" panose="020B0004020202020204" pitchFamily="34" charset="0"/>
              </a:rPr>
              <a:t> attention</a:t>
            </a:r>
            <a:endParaRPr lang="fr-CA" sz="8000" dirty="0"/>
          </a:p>
        </p:txBody>
      </p:sp>
      <p:pic>
        <p:nvPicPr>
          <p:cNvPr id="3" name="Graphique 2" descr="Femme avec mains jointes">
            <a:extLst>
              <a:ext uri="{FF2B5EF4-FFF2-40B4-BE49-F238E27FC236}">
                <a16:creationId xmlns:a16="http://schemas.microsoft.com/office/drawing/2014/main" id="{D058A538-D35F-8E32-0F67-F91B329A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6885" y="3097099"/>
            <a:ext cx="3258229" cy="30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551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Rayane Maati</dc:creator>
  <cp:lastModifiedBy>Rayane Maati</cp:lastModifiedBy>
  <cp:revision>1</cp:revision>
  <dcterms:created xsi:type="dcterms:W3CDTF">2024-11-06T02:24:13Z</dcterms:created>
  <dcterms:modified xsi:type="dcterms:W3CDTF">2024-11-06T02:52:40Z</dcterms:modified>
</cp:coreProperties>
</file>