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85" r:id="rId3"/>
    <p:sldId id="286" r:id="rId4"/>
    <p:sldId id="256" r:id="rId5"/>
    <p:sldId id="260" r:id="rId6"/>
    <p:sldId id="259" r:id="rId7"/>
    <p:sldId id="263" r:id="rId8"/>
    <p:sldId id="258"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4"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7" autoAdjust="0"/>
    <p:restoredTop sz="94660"/>
  </p:normalViewPr>
  <p:slideViewPr>
    <p:cSldViewPr>
      <p:cViewPr varScale="1">
        <p:scale>
          <a:sx n="68" d="100"/>
          <a:sy n="68" d="100"/>
        </p:scale>
        <p:origin x="-119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4CB7E7-AE1D-4146-ADE1-ACFCBDE91BB2}" type="datetimeFigureOut">
              <a:rPr lang="zh-CN" altLang="en-US" smtClean="0"/>
              <a:t>2016/1/2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D63B9C-0231-4BE1-A611-5810FDB9A87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AC0D4B5-A895-476D-BF5C-E019F1FBB944}" type="datetime1">
              <a:rPr lang="zh-CN" altLang="en-US" smtClean="0"/>
              <a:t>2016/1/2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B5066E-EF37-4684-9EA4-D28F8A5971F8}" type="datetime1">
              <a:rPr lang="zh-CN" altLang="en-US" smtClean="0"/>
              <a:t>2016/1/2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345C8D-7483-424B-8097-47CC6D4755A2}" type="datetime1">
              <a:rPr lang="zh-CN" altLang="en-US" smtClean="0"/>
              <a:t>2016/1/2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E5A93A-C595-4EC3-8444-06737939D192}" type="datetime1">
              <a:rPr lang="zh-CN" altLang="en-US" smtClean="0"/>
              <a:t>2016/1/2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B400D4-E75E-4AA6-89B0-0F8E20C14F0A}" type="datetime1">
              <a:rPr lang="zh-CN" altLang="en-US" smtClean="0"/>
              <a:t>2016/1/2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ADF89F2-A84D-42AF-9533-BE8933B43C6D}" type="datetime1">
              <a:rPr lang="zh-CN" altLang="en-US" smtClean="0"/>
              <a:t>2016/1/2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CD15252-BF52-48BA-85E7-679D42C16FF0}" type="datetime1">
              <a:rPr lang="zh-CN" altLang="en-US" smtClean="0"/>
              <a:t>2016/1/2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2F123B-8AC4-4AF2-BB7A-53D232E09DC5}" type="datetime1">
              <a:rPr lang="zh-CN" altLang="en-US" smtClean="0"/>
              <a:t>2016/1/2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60435-4B41-4DAA-B2F7-3BA2CB18CAC6}" type="datetime1">
              <a:rPr lang="zh-CN" altLang="en-US" smtClean="0"/>
              <a:t>2016/1/2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222B4C-5AD8-40FD-87D3-BF53BBF63333}" type="datetime1">
              <a:rPr lang="zh-CN" altLang="en-US" smtClean="0"/>
              <a:t>2016/1/2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5620BE-361E-4ED5-9436-B9797C7F6B3C}" type="datetime1">
              <a:rPr lang="zh-CN" altLang="en-US" smtClean="0"/>
              <a:t>2016/1/2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375E2-527C-43DE-9E50-D0DDA0318743}" type="datetime1">
              <a:rPr lang="zh-CN" altLang="en-US" smtClean="0"/>
              <a:t>2016/1/2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9"/>
          <p:cNvSpPr>
            <a:spLocks noGrp="1" noChangeArrowheads="1"/>
          </p:cNvSpPr>
          <p:nvPr>
            <p:ph type="ctrTitle" idx="4294967295"/>
          </p:nvPr>
        </p:nvSpPr>
        <p:spPr>
          <a:xfrm>
            <a:off x="323528" y="1556792"/>
            <a:ext cx="8640960" cy="1236662"/>
          </a:xfrm>
        </p:spPr>
        <p:txBody>
          <a:bodyPr>
            <a:normAutofit fontScale="90000"/>
          </a:bodyPr>
          <a:lstStyle/>
          <a:p>
            <a:pPr eaLnBrk="1" hangingPunct="1">
              <a:lnSpc>
                <a:spcPct val="85000"/>
              </a:lnSpc>
            </a:pPr>
            <a:r>
              <a:rPr lang="zh-CN" altLang="en-US" sz="8800" dirty="0" smtClean="0">
                <a:solidFill>
                  <a:schemeClr val="tx1"/>
                </a:solidFill>
                <a:latin typeface="黑体" pitchFamily="49" charset="-122"/>
                <a:ea typeface="黑体" pitchFamily="49" charset="-122"/>
              </a:rPr>
              <a:t>面向对象那些事儿</a:t>
            </a:r>
            <a:endParaRPr lang="zh-CN" altLang="en-US" sz="8800" dirty="0" smtClean="0">
              <a:solidFill>
                <a:schemeClr val="tx1"/>
              </a:solidFill>
              <a:latin typeface="黑体" pitchFamily="49" charset="-122"/>
              <a:ea typeface="黑体" pitchFamily="49" charset="-122"/>
            </a:endParaRPr>
          </a:p>
        </p:txBody>
      </p:sp>
      <p:sp>
        <p:nvSpPr>
          <p:cNvPr id="13316" name="Subtitle 10"/>
          <p:cNvSpPr>
            <a:spLocks noGrp="1" noChangeArrowheads="1"/>
          </p:cNvSpPr>
          <p:nvPr>
            <p:ph type="subTitle" idx="1"/>
          </p:nvPr>
        </p:nvSpPr>
        <p:spPr>
          <a:xfrm>
            <a:off x="3419872" y="2996952"/>
            <a:ext cx="5184576" cy="3024336"/>
          </a:xfrm>
        </p:spPr>
        <p:txBody>
          <a:bodyPr tIns="0">
            <a:normAutofit fontScale="92500"/>
          </a:bodyPr>
          <a:lstStyle/>
          <a:p>
            <a:pPr algn="r"/>
            <a:r>
              <a:rPr lang="zh-CN" altLang="en-US" sz="4000" dirty="0" smtClean="0">
                <a:solidFill>
                  <a:srgbClr val="FFC000"/>
                </a:solidFill>
                <a:latin typeface="Arial Black" pitchFamily="34" charset="0"/>
                <a:ea typeface="黑体" pitchFamily="49" charset="-122"/>
              </a:rPr>
              <a:t>码农翻身</a:t>
            </a:r>
            <a:r>
              <a:rPr lang="zh-CN" altLang="en-US" sz="4000" dirty="0" smtClean="0">
                <a:solidFill>
                  <a:srgbClr val="FFC000"/>
                </a:solidFill>
                <a:latin typeface="Arial Black" pitchFamily="34" charset="0"/>
                <a:ea typeface="黑体" pitchFamily="49" charset="-122"/>
              </a:rPr>
              <a:t>群 </a:t>
            </a:r>
            <a:r>
              <a:rPr lang="en-US" altLang="zh-CN" sz="3900" dirty="0" smtClean="0">
                <a:solidFill>
                  <a:srgbClr val="FFC000"/>
                </a:solidFill>
                <a:latin typeface="Arial" pitchFamily="34" charset="0"/>
                <a:ea typeface="黑体" pitchFamily="49" charset="-122"/>
                <a:cs typeface="Arial" pitchFamily="34" charset="0"/>
              </a:rPr>
              <a:t>135769418</a:t>
            </a:r>
          </a:p>
          <a:p>
            <a:pPr algn="r"/>
            <a:r>
              <a:rPr lang="zh-CN" altLang="en-US" sz="3900" dirty="0" smtClean="0">
                <a:solidFill>
                  <a:srgbClr val="FFC000"/>
                </a:solidFill>
                <a:latin typeface="Arial" pitchFamily="34" charset="0"/>
                <a:ea typeface="黑体" pitchFamily="49" charset="-122"/>
                <a:cs typeface="Arial" pitchFamily="34" charset="0"/>
              </a:rPr>
              <a:t>微</a:t>
            </a:r>
            <a:r>
              <a:rPr lang="zh-CN" altLang="en-US" sz="3900" dirty="0" smtClean="0">
                <a:solidFill>
                  <a:srgbClr val="FFC000"/>
                </a:solidFill>
                <a:latin typeface="Arial" pitchFamily="34" charset="0"/>
                <a:ea typeface="黑体" pitchFamily="49" charset="-122"/>
                <a:cs typeface="Arial" pitchFamily="34" charset="0"/>
              </a:rPr>
              <a:t>信公共号</a:t>
            </a:r>
            <a:r>
              <a:rPr lang="en-US" altLang="zh-CN" sz="4000" dirty="0" smtClean="0">
                <a:solidFill>
                  <a:srgbClr val="FFC000"/>
                </a:solidFill>
                <a:latin typeface="Arial Black" pitchFamily="34" charset="0"/>
                <a:ea typeface="黑体" pitchFamily="49" charset="-122"/>
              </a:rPr>
              <a:t>  </a:t>
            </a:r>
            <a:r>
              <a:rPr lang="en-US" altLang="zh-CN" sz="4000" dirty="0" smtClean="0">
                <a:solidFill>
                  <a:srgbClr val="FFC000"/>
                </a:solidFill>
                <a:latin typeface="Arial" pitchFamily="34" charset="0"/>
                <a:ea typeface="黑体" pitchFamily="49" charset="-122"/>
                <a:cs typeface="Arial" pitchFamily="34" charset="0"/>
              </a:rPr>
              <a:t>coderising</a:t>
            </a:r>
          </a:p>
          <a:p>
            <a:pPr algn="r"/>
            <a:r>
              <a:rPr lang="zh-CN" altLang="en-US" sz="4000" dirty="0" smtClean="0">
                <a:solidFill>
                  <a:srgbClr val="FFC000"/>
                </a:solidFill>
                <a:latin typeface="Arial Black" pitchFamily="34" charset="0"/>
                <a:ea typeface="黑体" pitchFamily="49" charset="-122"/>
              </a:rPr>
              <a:t>刘欣  </a:t>
            </a:r>
            <a:r>
              <a:rPr lang="en-US" altLang="zh-CN" sz="4000" dirty="0" smtClean="0">
                <a:solidFill>
                  <a:srgbClr val="FFC000"/>
                </a:solidFill>
                <a:latin typeface="Arial" pitchFamily="34" charset="0"/>
                <a:ea typeface="黑体" pitchFamily="49" charset="-122"/>
                <a:cs typeface="Arial" pitchFamily="34" charset="0"/>
              </a:rPr>
              <a:t>14703250</a:t>
            </a:r>
            <a:r>
              <a:rPr lang="zh-CN" altLang="en-US" sz="4000" dirty="0" smtClean="0">
                <a:solidFill>
                  <a:srgbClr val="FFC000"/>
                </a:solidFill>
                <a:latin typeface="Arial" pitchFamily="34" charset="0"/>
                <a:ea typeface="黑体" pitchFamily="49" charset="-122"/>
                <a:cs typeface="Arial" pitchFamily="34" charset="0"/>
              </a:rPr>
              <a:t>  </a:t>
            </a:r>
            <a:endParaRPr lang="en-US" altLang="zh-CN" sz="4000" dirty="0" smtClean="0">
              <a:solidFill>
                <a:srgbClr val="FFC000"/>
              </a:solidFill>
              <a:latin typeface="Arial" pitchFamily="34" charset="0"/>
              <a:ea typeface="黑体" pitchFamily="49" charset="-122"/>
              <a:cs typeface="Arial" pitchFamily="34" charset="0"/>
            </a:endParaRPr>
          </a:p>
          <a:p>
            <a:pPr algn="r" eaLnBrk="1" hangingPunct="1"/>
            <a:r>
              <a:rPr lang="en-US" altLang="zh-CN" dirty="0" smtClean="0">
                <a:solidFill>
                  <a:srgbClr val="FFC000"/>
                </a:solidFill>
                <a:latin typeface="微软雅黑" pitchFamily="34" charset="-122"/>
                <a:ea typeface="微软雅黑" pitchFamily="34" charset="-122"/>
              </a:rPr>
              <a:t>2016-1-3</a:t>
            </a:r>
            <a:endParaRPr lang="zh-CN" altLang="en-US" dirty="0" smtClean="0">
              <a:solidFill>
                <a:srgbClr val="FFC000"/>
              </a:solidFill>
              <a:latin typeface="微软雅黑" pitchFamily="34" charset="-122"/>
              <a:ea typeface="微软雅黑" pitchFamily="34"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分离职责</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连接管理 </a:t>
            </a:r>
            <a:r>
              <a:rPr lang="en-US" altLang="zh-CN" dirty="0" smtClean="0"/>
              <a:t>+ </a:t>
            </a:r>
            <a:r>
              <a:rPr lang="zh-CN" altLang="en-US" dirty="0" smtClean="0"/>
              <a:t>数据通信： 两个职责</a:t>
            </a:r>
            <a:endParaRPr lang="en-US" altLang="zh-CN" dirty="0" smtClean="0"/>
          </a:p>
          <a:p>
            <a:pPr>
              <a:buNone/>
            </a:pPr>
            <a:r>
              <a:rPr lang="en-US" altLang="zh-CN" dirty="0" smtClean="0"/>
              <a:t>public interface </a:t>
            </a:r>
            <a:r>
              <a:rPr lang="en-US" altLang="zh-CN" dirty="0" smtClean="0">
                <a:solidFill>
                  <a:srgbClr val="FFC000"/>
                </a:solidFill>
              </a:rPr>
              <a:t>DataChannel</a:t>
            </a:r>
            <a:r>
              <a:rPr lang="en-US" altLang="zh-CN" dirty="0" smtClean="0"/>
              <a:t>{</a:t>
            </a:r>
          </a:p>
          <a:p>
            <a:pPr lvl="1">
              <a:buNone/>
            </a:pPr>
            <a:r>
              <a:rPr lang="en-US" altLang="zh-CN" dirty="0" smtClean="0"/>
              <a:t>   public void send(char c);</a:t>
            </a:r>
          </a:p>
          <a:p>
            <a:pPr lvl="1">
              <a:buNone/>
            </a:pPr>
            <a:r>
              <a:rPr lang="en-US" altLang="zh-CN" dirty="0" smtClean="0"/>
              <a:t>   public void receive();</a:t>
            </a:r>
          </a:p>
          <a:p>
            <a:pPr>
              <a:buNone/>
            </a:pPr>
            <a:r>
              <a:rPr lang="en-US" altLang="zh-CN" dirty="0" smtClean="0"/>
              <a:t>}</a:t>
            </a:r>
          </a:p>
          <a:p>
            <a:pPr>
              <a:buNone/>
            </a:pPr>
            <a:r>
              <a:rPr lang="en-US" altLang="zh-CN" dirty="0" smtClean="0"/>
              <a:t>public interface </a:t>
            </a:r>
            <a:r>
              <a:rPr lang="en-US" altLang="zh-CN" dirty="0" smtClean="0">
                <a:solidFill>
                  <a:srgbClr val="FFC000"/>
                </a:solidFill>
              </a:rPr>
              <a:t>Connection</a:t>
            </a:r>
            <a:r>
              <a:rPr lang="en-US" altLang="zh-CN" dirty="0" smtClean="0"/>
              <a:t>{</a:t>
            </a:r>
          </a:p>
          <a:p>
            <a:pPr lvl="1">
              <a:buNone/>
            </a:pPr>
            <a:r>
              <a:rPr lang="en-US" altLang="zh-CN" dirty="0" smtClean="0"/>
              <a:t> public void dail();</a:t>
            </a:r>
          </a:p>
          <a:p>
            <a:pPr lvl="1">
              <a:buNone/>
            </a:pPr>
            <a:r>
              <a:rPr lang="en-US" altLang="zh-CN" dirty="0" smtClean="0"/>
              <a:t> public void hangup();</a:t>
            </a:r>
          </a:p>
          <a:p>
            <a:pPr>
              <a:buNone/>
            </a:pPr>
            <a:r>
              <a:rPr lang="en-US" altLang="zh-CN" dirty="0" smtClean="0"/>
              <a:t>}</a:t>
            </a:r>
          </a:p>
          <a:p>
            <a:pPr>
              <a:buNone/>
            </a:pPr>
            <a:r>
              <a:rPr lang="zh-CN" altLang="en-US" dirty="0" smtClean="0"/>
              <a:t>现实中真的应该分离职责吗？</a:t>
            </a: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开放</a:t>
            </a:r>
            <a:r>
              <a:rPr lang="en-US" altLang="zh-CN" dirty="0" smtClean="0"/>
              <a:t>-</a:t>
            </a:r>
            <a:r>
              <a:rPr lang="zh-CN" altLang="en-US" dirty="0" smtClean="0"/>
              <a:t>封闭原则</a:t>
            </a:r>
            <a:endParaRPr lang="zh-CN" altLang="en-US" dirty="0"/>
          </a:p>
        </p:txBody>
      </p:sp>
      <p:sp>
        <p:nvSpPr>
          <p:cNvPr id="3" name="内容占位符 2"/>
          <p:cNvSpPr>
            <a:spLocks noGrp="1"/>
          </p:cNvSpPr>
          <p:nvPr>
            <p:ph idx="1"/>
          </p:nvPr>
        </p:nvSpPr>
        <p:spPr/>
        <p:txBody>
          <a:bodyPr/>
          <a:lstStyle/>
          <a:p>
            <a:r>
              <a:rPr lang="zh-CN" altLang="en-US" dirty="0" smtClean="0"/>
              <a:t>软件（类，模块）应该对于扩展是</a:t>
            </a:r>
            <a:r>
              <a:rPr lang="zh-CN" altLang="en-US" dirty="0" smtClean="0">
                <a:solidFill>
                  <a:srgbClr val="FFC000"/>
                </a:solidFill>
              </a:rPr>
              <a:t>开放</a:t>
            </a:r>
            <a:r>
              <a:rPr lang="zh-CN" altLang="en-US" dirty="0" smtClean="0"/>
              <a:t>的，对于修改是</a:t>
            </a:r>
            <a:r>
              <a:rPr lang="zh-CN" altLang="en-US" dirty="0" smtClean="0">
                <a:solidFill>
                  <a:srgbClr val="FFC000"/>
                </a:solidFill>
              </a:rPr>
              <a:t>封闭</a:t>
            </a:r>
            <a:r>
              <a:rPr lang="zh-CN" altLang="en-US" dirty="0" smtClean="0"/>
              <a:t>的。</a:t>
            </a:r>
            <a:endParaRPr lang="en-US" altLang="zh-CN" dirty="0" smtClean="0"/>
          </a:p>
          <a:p>
            <a:endParaRPr lang="en-US" altLang="zh-CN" dirty="0" smtClean="0"/>
          </a:p>
          <a:p>
            <a:r>
              <a:rPr lang="zh-CN" altLang="en-US" dirty="0" smtClean="0"/>
              <a:t>多态很大程度上就是为了开放</a:t>
            </a:r>
            <a:r>
              <a:rPr lang="en-US" altLang="zh-CN" dirty="0" smtClean="0"/>
              <a:t>-</a:t>
            </a:r>
            <a:r>
              <a:rPr lang="zh-CN" altLang="en-US" dirty="0" smtClean="0"/>
              <a:t>封闭原则</a:t>
            </a:r>
            <a:endParaRPr lang="en-US" altLang="zh-CN"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(1)</a:t>
            </a:r>
            <a:endParaRPr lang="zh-CN" altLang="en-US" dirty="0"/>
          </a:p>
        </p:txBody>
      </p:sp>
      <p:sp>
        <p:nvSpPr>
          <p:cNvPr id="4" name="TextBox 3"/>
          <p:cNvSpPr txBox="1"/>
          <p:nvPr/>
        </p:nvSpPr>
        <p:spPr>
          <a:xfrm>
            <a:off x="323528" y="1628800"/>
            <a:ext cx="3384376"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b="1" dirty="0" smtClean="0"/>
              <a:t>public interface </a:t>
            </a:r>
            <a:r>
              <a:rPr lang="en-US" altLang="zh-CN" b="1" dirty="0" smtClean="0">
                <a:solidFill>
                  <a:srgbClr val="FFC000"/>
                </a:solidFill>
              </a:rPr>
              <a:t>Fruit</a:t>
            </a:r>
            <a:r>
              <a:rPr lang="en-US" altLang="zh-CN" b="1" dirty="0" smtClean="0"/>
              <a:t> {</a:t>
            </a:r>
          </a:p>
          <a:p>
            <a:r>
              <a:rPr lang="en-US" altLang="zh-CN" b="1" dirty="0" smtClean="0"/>
              <a:t>     public </a:t>
            </a:r>
            <a:r>
              <a:rPr lang="en-US" altLang="zh-CN" b="1" dirty="0" smtClean="0"/>
              <a:t>int getPrice();</a:t>
            </a:r>
          </a:p>
          <a:p>
            <a:r>
              <a:rPr lang="en-US" altLang="zh-CN" dirty="0" smtClean="0"/>
              <a:t>}</a:t>
            </a:r>
            <a:endParaRPr lang="zh-CN" altLang="en-US" dirty="0"/>
          </a:p>
        </p:txBody>
      </p:sp>
      <p:sp>
        <p:nvSpPr>
          <p:cNvPr id="5" name="TextBox 4"/>
          <p:cNvSpPr txBox="1"/>
          <p:nvPr/>
        </p:nvSpPr>
        <p:spPr>
          <a:xfrm>
            <a:off x="323528" y="2924944"/>
            <a:ext cx="4248472" cy="147732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b="1" dirty="0" smtClean="0"/>
              <a:t>public class </a:t>
            </a:r>
            <a:r>
              <a:rPr lang="en-US" altLang="zh-CN" b="1" dirty="0" smtClean="0">
                <a:solidFill>
                  <a:srgbClr val="FFC000"/>
                </a:solidFill>
              </a:rPr>
              <a:t>Apple</a:t>
            </a:r>
            <a:r>
              <a:rPr lang="en-US" altLang="zh-CN" b="1" dirty="0" smtClean="0"/>
              <a:t> implements </a:t>
            </a:r>
            <a:r>
              <a:rPr lang="en-US" altLang="zh-CN" b="1" dirty="0" smtClean="0">
                <a:solidFill>
                  <a:srgbClr val="FFC000"/>
                </a:solidFill>
              </a:rPr>
              <a:t>Fruit</a:t>
            </a:r>
            <a:r>
              <a:rPr lang="en-US" altLang="zh-CN" b="1" dirty="0" smtClean="0"/>
              <a:t> {</a:t>
            </a:r>
          </a:p>
          <a:p>
            <a:r>
              <a:rPr lang="en-US" altLang="zh-CN" b="1" dirty="0" smtClean="0"/>
              <a:t>    public </a:t>
            </a:r>
            <a:r>
              <a:rPr lang="en-US" altLang="zh-CN" b="1" dirty="0" smtClean="0"/>
              <a:t>int getPrice(){</a:t>
            </a:r>
          </a:p>
          <a:p>
            <a:r>
              <a:rPr lang="en-US" altLang="zh-CN" b="1" dirty="0" smtClean="0"/>
              <a:t>        return </a:t>
            </a:r>
            <a:r>
              <a:rPr lang="en-US" altLang="zh-CN" b="1" dirty="0" smtClean="0"/>
              <a:t>3;  </a:t>
            </a:r>
            <a:endParaRPr lang="zh-CN" altLang="en-US" b="1" dirty="0" smtClean="0"/>
          </a:p>
          <a:p>
            <a:r>
              <a:rPr lang="en-US" altLang="zh-CN" dirty="0" smtClean="0"/>
              <a:t>    }</a:t>
            </a:r>
            <a:endParaRPr lang="en-US" altLang="zh-CN" dirty="0" smtClean="0"/>
          </a:p>
          <a:p>
            <a:r>
              <a:rPr lang="en-US" altLang="zh-CN" dirty="0" smtClean="0"/>
              <a:t>}</a:t>
            </a:r>
            <a:endParaRPr lang="zh-CN" altLang="en-US" dirty="0"/>
          </a:p>
        </p:txBody>
      </p:sp>
      <p:sp>
        <p:nvSpPr>
          <p:cNvPr id="6" name="TextBox 5"/>
          <p:cNvSpPr txBox="1"/>
          <p:nvPr/>
        </p:nvSpPr>
        <p:spPr>
          <a:xfrm>
            <a:off x="4644008" y="2924944"/>
            <a:ext cx="4248472" cy="147732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b="1" dirty="0" smtClean="0"/>
              <a:t>public class </a:t>
            </a:r>
            <a:r>
              <a:rPr lang="en-US" altLang="zh-CN" b="1" dirty="0" smtClean="0">
                <a:solidFill>
                  <a:srgbClr val="FFC000"/>
                </a:solidFill>
              </a:rPr>
              <a:t>Banana</a:t>
            </a:r>
            <a:r>
              <a:rPr lang="en-US" altLang="zh-CN" b="1" dirty="0" smtClean="0"/>
              <a:t> implements </a:t>
            </a:r>
            <a:r>
              <a:rPr lang="en-US" altLang="zh-CN" b="1" dirty="0" smtClean="0">
                <a:solidFill>
                  <a:srgbClr val="FFC000"/>
                </a:solidFill>
              </a:rPr>
              <a:t>Fruit</a:t>
            </a:r>
            <a:r>
              <a:rPr lang="en-US" altLang="zh-CN" b="1" dirty="0" smtClean="0"/>
              <a:t> {</a:t>
            </a:r>
          </a:p>
          <a:p>
            <a:r>
              <a:rPr lang="en-US" altLang="zh-CN" b="1" dirty="0" smtClean="0"/>
              <a:t>    public </a:t>
            </a:r>
            <a:r>
              <a:rPr lang="en-US" altLang="zh-CN" b="1" dirty="0" smtClean="0"/>
              <a:t>int getPrice(){</a:t>
            </a:r>
          </a:p>
          <a:p>
            <a:r>
              <a:rPr lang="en-US" altLang="zh-CN" b="1" dirty="0" smtClean="0"/>
              <a:t>        return </a:t>
            </a:r>
            <a:r>
              <a:rPr lang="en-US" altLang="zh-CN" b="1" dirty="0" smtClean="0"/>
              <a:t>4; </a:t>
            </a:r>
            <a:r>
              <a:rPr lang="en-US" altLang="zh-CN" b="1" dirty="0" smtClean="0"/>
              <a:t> </a:t>
            </a:r>
            <a:endParaRPr lang="zh-CN" altLang="en-US" b="1" dirty="0" smtClean="0"/>
          </a:p>
          <a:p>
            <a:r>
              <a:rPr lang="en-US" altLang="zh-CN" dirty="0" smtClean="0"/>
              <a:t>    }</a:t>
            </a:r>
            <a:endParaRPr lang="en-US" altLang="zh-CN" dirty="0" smtClean="0"/>
          </a:p>
          <a:p>
            <a:r>
              <a:rPr lang="en-US" altLang="zh-CN" dirty="0" smtClean="0"/>
              <a:t>}</a:t>
            </a:r>
            <a:endParaRPr lang="zh-CN" altLang="en-US" dirty="0"/>
          </a:p>
        </p:txBody>
      </p:sp>
      <p:sp>
        <p:nvSpPr>
          <p:cNvPr id="7" name="TextBox 6"/>
          <p:cNvSpPr txBox="1"/>
          <p:nvPr/>
        </p:nvSpPr>
        <p:spPr>
          <a:xfrm>
            <a:off x="251520" y="4653136"/>
            <a:ext cx="5184576" cy="203132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b="1" dirty="0" smtClean="0"/>
              <a:t>public void calculatePrice(List&lt;</a:t>
            </a:r>
            <a:r>
              <a:rPr lang="en-US" altLang="zh-CN" b="1" dirty="0" smtClean="0">
                <a:solidFill>
                  <a:srgbClr val="FFC000"/>
                </a:solidFill>
              </a:rPr>
              <a:t>Fruit</a:t>
            </a:r>
            <a:r>
              <a:rPr lang="en-US" altLang="zh-CN" b="1" dirty="0" smtClean="0"/>
              <a:t>&gt; fruits</a:t>
            </a:r>
            <a:r>
              <a:rPr lang="en-US" altLang="zh-CN" b="1" dirty="0" smtClean="0"/>
              <a:t>){</a:t>
            </a:r>
            <a:endParaRPr lang="zh-CN" altLang="en-US" dirty="0" smtClean="0"/>
          </a:p>
          <a:p>
            <a:r>
              <a:rPr lang="en-US" altLang="zh-CN" b="1" dirty="0" smtClean="0"/>
              <a:t>    int </a:t>
            </a:r>
            <a:r>
              <a:rPr lang="en-US" altLang="zh-CN" b="1" dirty="0" smtClean="0"/>
              <a:t>total = 0; </a:t>
            </a:r>
          </a:p>
          <a:p>
            <a:r>
              <a:rPr lang="en-US" altLang="zh-CN" b="1" dirty="0" smtClean="0"/>
              <a:t>    for(Fruit </a:t>
            </a:r>
            <a:r>
              <a:rPr lang="en-US" altLang="zh-CN" b="1" dirty="0" smtClean="0"/>
              <a:t>f : fruits){</a:t>
            </a:r>
          </a:p>
          <a:p>
            <a:r>
              <a:rPr lang="en-US" altLang="zh-CN" dirty="0" smtClean="0"/>
              <a:t>        total </a:t>
            </a:r>
            <a:r>
              <a:rPr lang="en-US" altLang="zh-CN" dirty="0" smtClean="0"/>
              <a:t>+= f.getPrice();</a:t>
            </a:r>
          </a:p>
          <a:p>
            <a:r>
              <a:rPr lang="en-US" altLang="zh-CN" dirty="0" smtClean="0"/>
              <a:t>    }</a:t>
            </a:r>
            <a:endParaRPr lang="zh-CN" altLang="en-US" dirty="0" smtClean="0"/>
          </a:p>
          <a:p>
            <a:r>
              <a:rPr lang="en-US" altLang="zh-CN" dirty="0" smtClean="0"/>
              <a:t>    System.</a:t>
            </a:r>
            <a:r>
              <a:rPr lang="en-US" altLang="zh-CN" b="1" i="1" dirty="0" smtClean="0"/>
              <a:t>out.println</a:t>
            </a:r>
            <a:r>
              <a:rPr lang="en-US" altLang="zh-CN" b="1" i="1" dirty="0" smtClean="0"/>
              <a:t>("Total price is " + total);</a:t>
            </a:r>
          </a:p>
          <a:p>
            <a:r>
              <a:rPr lang="en-US" altLang="zh-CN" dirty="0" smtClean="0"/>
              <a:t>}</a:t>
            </a:r>
            <a:endParaRPr lang="zh-CN" altLang="en-US" dirty="0"/>
          </a:p>
        </p:txBody>
      </p:sp>
      <p:sp>
        <p:nvSpPr>
          <p:cNvPr id="11" name="椭圆形标注 10"/>
          <p:cNvSpPr/>
          <p:nvPr/>
        </p:nvSpPr>
        <p:spPr>
          <a:xfrm>
            <a:off x="4572000" y="1340768"/>
            <a:ext cx="2808312" cy="612648"/>
          </a:xfrm>
          <a:prstGeom prst="wedgeEllipseCallout">
            <a:avLst>
              <a:gd name="adj1" fmla="val -79264"/>
              <a:gd name="adj2" fmla="val 807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接口，可以任意扩展（开放）</a:t>
            </a:r>
            <a:endParaRPr lang="zh-CN" altLang="en-US" sz="1600" dirty="0">
              <a:latin typeface="微软雅黑" pitchFamily="34" charset="-122"/>
              <a:ea typeface="微软雅黑" pitchFamily="34" charset="-122"/>
            </a:endParaRPr>
          </a:p>
        </p:txBody>
      </p:sp>
      <p:sp>
        <p:nvSpPr>
          <p:cNvPr id="12" name="椭圆形标注 11"/>
          <p:cNvSpPr/>
          <p:nvPr/>
        </p:nvSpPr>
        <p:spPr>
          <a:xfrm>
            <a:off x="6516216" y="4581128"/>
            <a:ext cx="2627784" cy="1008112"/>
          </a:xfrm>
          <a:prstGeom prst="wedgeEllipseCallout">
            <a:avLst>
              <a:gd name="adj1" fmla="val -87877"/>
              <a:gd name="adj2" fmla="val 64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计算价格的业务逻辑</a:t>
            </a:r>
            <a:r>
              <a:rPr lang="zh-CN" altLang="en-US" sz="1600" dirty="0" smtClean="0">
                <a:latin typeface="微软雅黑" pitchFamily="34" charset="-122"/>
                <a:ea typeface="微软雅黑" pitchFamily="34" charset="-122"/>
                <a:sym typeface="Wingdings" pitchFamily="2" charset="2"/>
              </a:rPr>
              <a:t>，</a:t>
            </a:r>
            <a:r>
              <a:rPr lang="zh-CN" altLang="en-US" sz="1600" dirty="0" smtClean="0">
                <a:latin typeface="微软雅黑" pitchFamily="34" charset="-122"/>
                <a:ea typeface="微软雅黑" pitchFamily="34" charset="-122"/>
                <a:sym typeface="Wingdings" pitchFamily="2" charset="2"/>
              </a:rPr>
              <a:t>（可以）不允许修改：封闭</a:t>
            </a:r>
            <a:endParaRPr lang="zh-CN" altLang="en-US" sz="1600" dirty="0">
              <a:latin typeface="微软雅黑" pitchFamily="34" charset="-122"/>
              <a:ea typeface="微软雅黑" pitchFamily="34" charset="-122"/>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zh-CN" altLang="en-US" dirty="0" smtClean="0"/>
              <a:t>例子</a:t>
            </a:r>
            <a:r>
              <a:rPr lang="en-US" altLang="zh-CN" dirty="0" smtClean="0"/>
              <a:t>(2)</a:t>
            </a:r>
            <a:endParaRPr lang="zh-CN" altLang="en-US" dirty="0"/>
          </a:p>
        </p:txBody>
      </p:sp>
      <p:sp>
        <p:nvSpPr>
          <p:cNvPr id="4" name="TextBox 3"/>
          <p:cNvSpPr txBox="1"/>
          <p:nvPr/>
        </p:nvSpPr>
        <p:spPr>
          <a:xfrm>
            <a:off x="251520" y="1124744"/>
            <a:ext cx="3744416" cy="507831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b="1" dirty="0" smtClean="0"/>
              <a:t>public </a:t>
            </a:r>
            <a:r>
              <a:rPr lang="en-US" altLang="zh-CN" b="1" dirty="0" smtClean="0">
                <a:solidFill>
                  <a:srgbClr val="FFC000"/>
                </a:solidFill>
              </a:rPr>
              <a:t>abstract</a:t>
            </a:r>
            <a:r>
              <a:rPr lang="en-US" altLang="zh-CN" b="1" dirty="0" smtClean="0"/>
              <a:t> class AbstractAction {</a:t>
            </a:r>
          </a:p>
          <a:p>
            <a:r>
              <a:rPr lang="en-US" altLang="zh-CN" b="1" dirty="0" smtClean="0"/>
              <a:t> </a:t>
            </a:r>
            <a:r>
              <a:rPr lang="en-US" altLang="zh-CN" b="1" dirty="0" smtClean="0"/>
              <a:t>   private </a:t>
            </a:r>
            <a:r>
              <a:rPr lang="en-US" altLang="zh-CN" b="1" dirty="0" smtClean="0"/>
              <a:t>void init(){</a:t>
            </a:r>
          </a:p>
          <a:p>
            <a:r>
              <a:rPr lang="en-US" altLang="zh-CN" dirty="0" smtClean="0"/>
              <a:t>        //</a:t>
            </a:r>
            <a:r>
              <a:rPr lang="zh-CN" altLang="en-US" dirty="0" smtClean="0"/>
              <a:t>初始化， 代码略</a:t>
            </a:r>
          </a:p>
          <a:p>
            <a:r>
              <a:rPr lang="en-US" altLang="zh-CN" dirty="0" smtClean="0"/>
              <a:t>    }</a:t>
            </a:r>
            <a:endParaRPr lang="en-US" altLang="zh-CN" dirty="0" smtClean="0"/>
          </a:p>
          <a:p>
            <a:r>
              <a:rPr lang="en-US" altLang="zh-CN" b="1" dirty="0" smtClean="0"/>
              <a:t>    private </a:t>
            </a:r>
            <a:r>
              <a:rPr lang="en-US" altLang="zh-CN" b="1" dirty="0" smtClean="0"/>
              <a:t>void extractParameter(){</a:t>
            </a:r>
          </a:p>
          <a:p>
            <a:r>
              <a:rPr lang="en-US" altLang="zh-CN" dirty="0" smtClean="0"/>
              <a:t>        //</a:t>
            </a:r>
            <a:r>
              <a:rPr lang="zh-CN" altLang="en-US" dirty="0" smtClean="0"/>
              <a:t>解析参数， 代码略</a:t>
            </a:r>
          </a:p>
          <a:p>
            <a:r>
              <a:rPr lang="en-US" altLang="zh-CN" dirty="0" smtClean="0"/>
              <a:t>    }</a:t>
            </a:r>
            <a:endParaRPr lang="en-US" altLang="zh-CN" dirty="0" smtClean="0"/>
          </a:p>
          <a:p>
            <a:r>
              <a:rPr lang="en-US" altLang="zh-CN" b="1" dirty="0" smtClean="0"/>
              <a:t>    public </a:t>
            </a:r>
            <a:r>
              <a:rPr lang="en-US" altLang="zh-CN" b="1" dirty="0" smtClean="0"/>
              <a:t>void writeLog(){</a:t>
            </a:r>
          </a:p>
          <a:p>
            <a:r>
              <a:rPr lang="en-US" altLang="zh-CN" dirty="0" smtClean="0"/>
              <a:t>       //</a:t>
            </a:r>
            <a:r>
              <a:rPr lang="zh-CN" altLang="en-US" dirty="0" smtClean="0"/>
              <a:t>写日志， 代码略</a:t>
            </a:r>
          </a:p>
          <a:p>
            <a:r>
              <a:rPr lang="en-US" altLang="zh-CN" dirty="0" smtClean="0"/>
              <a:t>    }</a:t>
            </a:r>
            <a:endParaRPr lang="en-US" altLang="zh-CN" dirty="0" smtClean="0"/>
          </a:p>
          <a:p>
            <a:r>
              <a:rPr lang="en-US" altLang="zh-CN" b="1" dirty="0" smtClean="0"/>
              <a:t>    public </a:t>
            </a:r>
            <a:r>
              <a:rPr lang="en-US" altLang="zh-CN" b="1" dirty="0" smtClean="0"/>
              <a:t>void run(){</a:t>
            </a:r>
          </a:p>
          <a:p>
            <a:r>
              <a:rPr lang="en-US" altLang="zh-CN" dirty="0" smtClean="0"/>
              <a:t>        init</a:t>
            </a:r>
            <a:r>
              <a:rPr lang="en-US" altLang="zh-CN" dirty="0" smtClean="0"/>
              <a:t>();</a:t>
            </a:r>
          </a:p>
          <a:p>
            <a:r>
              <a:rPr lang="en-US" altLang="zh-CN" dirty="0" smtClean="0"/>
              <a:t>        extractParameter</a:t>
            </a:r>
            <a:r>
              <a:rPr lang="en-US" altLang="zh-CN" dirty="0" smtClean="0"/>
              <a:t>();</a:t>
            </a:r>
          </a:p>
          <a:p>
            <a:r>
              <a:rPr lang="en-US" altLang="zh-CN" dirty="0" smtClean="0"/>
              <a:t>        </a:t>
            </a:r>
            <a:r>
              <a:rPr lang="en-US" altLang="zh-CN" dirty="0" smtClean="0">
                <a:solidFill>
                  <a:srgbClr val="FFC000"/>
                </a:solidFill>
              </a:rPr>
              <a:t>execute</a:t>
            </a:r>
            <a:r>
              <a:rPr lang="en-US" altLang="zh-CN" dirty="0" smtClean="0"/>
              <a:t>();  // </a:t>
            </a:r>
            <a:r>
              <a:rPr lang="zh-CN" altLang="en-US" dirty="0" smtClean="0"/>
              <a:t>调用抽象方法 </a:t>
            </a:r>
          </a:p>
          <a:p>
            <a:r>
              <a:rPr lang="en-US" altLang="zh-CN" dirty="0" smtClean="0"/>
              <a:t>        writeLog();</a:t>
            </a:r>
            <a:endParaRPr lang="zh-CN" altLang="en-US" dirty="0" smtClean="0"/>
          </a:p>
          <a:p>
            <a:r>
              <a:rPr lang="en-US" altLang="zh-CN" dirty="0" smtClean="0"/>
              <a:t>     }</a:t>
            </a:r>
            <a:endParaRPr lang="en-US" altLang="zh-CN" dirty="0" smtClean="0"/>
          </a:p>
          <a:p>
            <a:r>
              <a:rPr lang="en-US" altLang="zh-CN" b="1" dirty="0" smtClean="0"/>
              <a:t>    </a:t>
            </a:r>
            <a:r>
              <a:rPr lang="en-US" altLang="zh-CN" b="1" dirty="0" smtClean="0">
                <a:solidFill>
                  <a:srgbClr val="FFC000"/>
                </a:solidFill>
              </a:rPr>
              <a:t>public </a:t>
            </a:r>
            <a:r>
              <a:rPr lang="en-US" altLang="zh-CN" b="1" dirty="0" smtClean="0">
                <a:solidFill>
                  <a:srgbClr val="FFC000"/>
                </a:solidFill>
              </a:rPr>
              <a:t>abstract void execute();</a:t>
            </a:r>
          </a:p>
          <a:p>
            <a:r>
              <a:rPr lang="en-US" altLang="zh-CN" dirty="0" smtClean="0"/>
              <a:t>}</a:t>
            </a:r>
            <a:endParaRPr lang="zh-CN" altLang="en-US" dirty="0"/>
          </a:p>
        </p:txBody>
      </p:sp>
      <p:sp>
        <p:nvSpPr>
          <p:cNvPr id="5" name="TextBox 4"/>
          <p:cNvSpPr txBox="1"/>
          <p:nvPr/>
        </p:nvSpPr>
        <p:spPr>
          <a:xfrm>
            <a:off x="4644008" y="4437112"/>
            <a:ext cx="3744416" cy="175432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b="1" dirty="0" smtClean="0"/>
              <a:t>p</a:t>
            </a:r>
            <a:r>
              <a:rPr lang="en-US" altLang="zh-CN" b="1" dirty="0" smtClean="0"/>
              <a:t>ublic class </a:t>
            </a:r>
            <a:r>
              <a:rPr lang="en-US" altLang="zh-CN" b="1" dirty="0" smtClean="0">
                <a:solidFill>
                  <a:srgbClr val="FFC000"/>
                </a:solidFill>
              </a:rPr>
              <a:t>LoginAction extends AbstractAction</a:t>
            </a:r>
            <a:r>
              <a:rPr lang="en-US" altLang="zh-CN" b="1" dirty="0" smtClean="0"/>
              <a:t> {</a:t>
            </a:r>
          </a:p>
          <a:p>
            <a:r>
              <a:rPr lang="en-US" altLang="zh-CN" b="1" dirty="0" smtClean="0"/>
              <a:t> </a:t>
            </a:r>
            <a:r>
              <a:rPr lang="en-US" altLang="zh-CN" b="1" dirty="0" smtClean="0"/>
              <a:t>   public </a:t>
            </a:r>
            <a:r>
              <a:rPr lang="en-US" altLang="zh-CN" b="1" dirty="0" smtClean="0"/>
              <a:t>void </a:t>
            </a:r>
            <a:r>
              <a:rPr lang="en-US" altLang="zh-CN" b="1" dirty="0" smtClean="0"/>
              <a:t>execute(){</a:t>
            </a:r>
            <a:endParaRPr lang="en-US" altLang="zh-CN" b="1" dirty="0" smtClean="0"/>
          </a:p>
          <a:p>
            <a:r>
              <a:rPr lang="en-US" altLang="zh-CN" dirty="0" smtClean="0"/>
              <a:t>         //</a:t>
            </a:r>
            <a:r>
              <a:rPr lang="zh-CN" altLang="en-US" dirty="0" smtClean="0"/>
              <a:t>执行登录的逻辑</a:t>
            </a:r>
            <a:r>
              <a:rPr lang="en-US" altLang="zh-CN" dirty="0" smtClean="0"/>
              <a:t>        </a:t>
            </a:r>
          </a:p>
          <a:p>
            <a:r>
              <a:rPr lang="en-US" altLang="zh-CN" dirty="0" smtClean="0"/>
              <a:t>     }</a:t>
            </a:r>
            <a:endParaRPr lang="en-US" altLang="zh-CN" dirty="0" smtClean="0"/>
          </a:p>
          <a:p>
            <a:r>
              <a:rPr lang="en-US" altLang="zh-CN" dirty="0" smtClean="0"/>
              <a:t>}</a:t>
            </a:r>
            <a:endParaRPr lang="zh-CN" altLang="en-US" dirty="0"/>
          </a:p>
        </p:txBody>
      </p:sp>
      <p:sp>
        <p:nvSpPr>
          <p:cNvPr id="6" name="椭圆形标注 5"/>
          <p:cNvSpPr/>
          <p:nvPr/>
        </p:nvSpPr>
        <p:spPr>
          <a:xfrm>
            <a:off x="4572000" y="1340768"/>
            <a:ext cx="2808312" cy="612648"/>
          </a:xfrm>
          <a:prstGeom prst="wedgeEllipseCallout">
            <a:avLst>
              <a:gd name="adj1" fmla="val -71290"/>
              <a:gd name="adj2" fmla="val 357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业务执行的流程不允许修改：封闭</a:t>
            </a:r>
            <a:endParaRPr lang="zh-CN" altLang="en-US" sz="1600" dirty="0">
              <a:latin typeface="微软雅黑" pitchFamily="34" charset="-122"/>
              <a:ea typeface="微软雅黑" pitchFamily="34" charset="-122"/>
            </a:endParaRPr>
          </a:p>
        </p:txBody>
      </p:sp>
      <p:sp>
        <p:nvSpPr>
          <p:cNvPr id="7" name="椭圆形标注 6"/>
          <p:cNvSpPr/>
          <p:nvPr/>
        </p:nvSpPr>
        <p:spPr>
          <a:xfrm>
            <a:off x="6335688" y="2132856"/>
            <a:ext cx="2808312" cy="648072"/>
          </a:xfrm>
          <a:prstGeom prst="wedgeEllipseCallout">
            <a:avLst>
              <a:gd name="adj1" fmla="val -73616"/>
              <a:gd name="adj2" fmla="val 3013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某个业务方法可以被子类扩展：开放</a:t>
            </a:r>
            <a:endParaRPr lang="zh-CN" altLang="en-US" sz="1600" dirty="0">
              <a:latin typeface="微软雅黑" pitchFamily="34" charset="-122"/>
              <a:ea typeface="微软雅黑" pitchFamily="34"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案例研究：薪水支付</a:t>
            </a:r>
            <a:endParaRPr lang="zh-CN" altLang="en-US" dirty="0"/>
          </a:p>
        </p:txBody>
      </p:sp>
      <p:sp>
        <p:nvSpPr>
          <p:cNvPr id="3" name="内容占位符 2"/>
          <p:cNvSpPr>
            <a:spLocks noGrp="1"/>
          </p:cNvSpPr>
          <p:nvPr>
            <p:ph idx="1"/>
          </p:nvPr>
        </p:nvSpPr>
        <p:spPr/>
        <p:txBody>
          <a:bodyPr/>
          <a:lstStyle/>
          <a:p>
            <a:r>
              <a:rPr lang="zh-CN" altLang="en-US" dirty="0" smtClean="0"/>
              <a:t>先看几个极为简单的英语单词：</a:t>
            </a:r>
            <a:endParaRPr lang="en-US" altLang="zh-CN" dirty="0" smtClean="0"/>
          </a:p>
          <a:p>
            <a:r>
              <a:rPr lang="en-US" altLang="zh-CN" dirty="0" smtClean="0"/>
              <a:t>Salary:</a:t>
            </a:r>
            <a:r>
              <a:rPr lang="zh-CN" altLang="en-US" dirty="0" smtClean="0"/>
              <a:t>薪水</a:t>
            </a:r>
            <a:endParaRPr lang="en-US" altLang="zh-CN" dirty="0" smtClean="0"/>
          </a:p>
          <a:p>
            <a:r>
              <a:rPr lang="en-US" altLang="zh-CN" dirty="0" smtClean="0"/>
              <a:t>Employee:</a:t>
            </a:r>
            <a:r>
              <a:rPr lang="zh-CN" altLang="en-US" dirty="0" smtClean="0"/>
              <a:t>员工</a:t>
            </a:r>
            <a:endParaRPr lang="en-US" altLang="zh-CN" dirty="0" smtClean="0"/>
          </a:p>
          <a:p>
            <a:r>
              <a:rPr lang="en-US" altLang="zh-CN" dirty="0" smtClean="0"/>
              <a:t>Sales Receipt :</a:t>
            </a:r>
            <a:r>
              <a:rPr lang="zh-CN" altLang="en-US" dirty="0" smtClean="0"/>
              <a:t>销售凭条</a:t>
            </a:r>
            <a:endParaRPr lang="en-US" altLang="zh-CN" dirty="0" smtClean="0"/>
          </a:p>
          <a:p>
            <a:r>
              <a:rPr lang="en-US" altLang="zh-CN" dirty="0" smtClean="0"/>
              <a:t>Commisssion: </a:t>
            </a:r>
            <a:r>
              <a:rPr lang="zh-CN" altLang="en-US" dirty="0" smtClean="0"/>
              <a:t>佣金</a:t>
            </a:r>
            <a:endParaRPr lang="en-US" altLang="zh-CN" dirty="0" smtClean="0"/>
          </a:p>
          <a:p>
            <a:r>
              <a:rPr lang="en-US" altLang="zh-CN" dirty="0" smtClean="0"/>
              <a:t>Classification:</a:t>
            </a:r>
            <a:r>
              <a:rPr lang="zh-CN" altLang="en-US" dirty="0" smtClean="0"/>
              <a:t>分类</a:t>
            </a:r>
            <a:endParaRPr lang="en-US" altLang="zh-CN" dirty="0" smtClean="0"/>
          </a:p>
          <a:p>
            <a:r>
              <a:rPr lang="en-US" altLang="zh-CN" dirty="0" smtClean="0"/>
              <a:t>Payment: </a:t>
            </a:r>
            <a:r>
              <a:rPr lang="zh-CN" altLang="en-US" dirty="0" smtClean="0"/>
              <a:t>支付</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有些雇员是钟点工， 会按照他们雇员记录中每小时的报酬字段的值对他们进行支付，他们每天提交工作时间卡，其中记录了日期以及工作小时数，如果每天工作超过</a:t>
            </a:r>
            <a:r>
              <a:rPr lang="en-US" altLang="zh-CN" dirty="0" smtClean="0"/>
              <a:t>8</a:t>
            </a:r>
            <a:r>
              <a:rPr lang="zh-CN" altLang="en-US" dirty="0" smtClean="0"/>
              <a:t>小时，按</a:t>
            </a:r>
            <a:r>
              <a:rPr lang="en-US" altLang="zh-CN" dirty="0" smtClean="0"/>
              <a:t>1.5</a:t>
            </a:r>
            <a:r>
              <a:rPr lang="zh-CN" altLang="en-US" dirty="0" smtClean="0"/>
              <a:t>倍进行支付。 每周五对他们进行支付。</a:t>
            </a:r>
            <a:endParaRPr lang="en-US" altLang="zh-CN" dirty="0" smtClean="0"/>
          </a:p>
          <a:p>
            <a:r>
              <a:rPr lang="zh-CN" altLang="en-US" dirty="0" smtClean="0"/>
              <a:t>有些雇员完全以月薪进行支付，每个月的最后一个工作日对他们进行支付，在他们的雇员记录中有个月薪字段</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 续</a:t>
            </a:r>
            <a:r>
              <a:rPr lang="en-US" altLang="zh-CN" dirty="0" smtClean="0"/>
              <a:t>1</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同时，对于一些带薪的雇员，会根据他们的销售情况，支付给他们一定数量的佣金，他们会提交销售凭条，其中记录了销售的日期和数量。在他们的雇员记录中有一个酬金报酬字段。 每隔一周的周五对他们进行支付。</a:t>
            </a:r>
            <a:endParaRPr lang="en-US" altLang="zh-CN" dirty="0" smtClean="0"/>
          </a:p>
          <a:p>
            <a:r>
              <a:rPr lang="zh-CN" altLang="en-US" dirty="0" smtClean="0"/>
              <a:t>雇员可以选择支付方式，可以把支票邮寄到他们指定的邮政地址，也可以保存在财务那里随时支取，或者要求直接存入他们指定的银行账户</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 续</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薪水支付程序每个工作日运行一次，并在当天为相应的雇员进行支付。 系统会被告知雇员的支付日期，这样它会计算从上次支付日期到规定的本次支付日前间应支付的数额。</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设计不同的雇员类型</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611560" y="1412776"/>
            <a:ext cx="7992888" cy="5020937"/>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抽象出</a:t>
            </a:r>
            <a:r>
              <a:rPr lang="en-US" altLang="zh-CN" dirty="0" smtClean="0"/>
              <a:t>Employee</a:t>
            </a: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666750" y="1724025"/>
            <a:ext cx="7810500" cy="3409950"/>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你应该修炼什么？</a:t>
            </a:r>
            <a:endParaRPr lang="zh-CN" altLang="en-US" dirty="0"/>
          </a:p>
        </p:txBody>
      </p:sp>
      <p:sp>
        <p:nvSpPr>
          <p:cNvPr id="3" name="内容占位符 2"/>
          <p:cNvSpPr>
            <a:spLocks noGrp="1"/>
          </p:cNvSpPr>
          <p:nvPr>
            <p:ph idx="1"/>
          </p:nvPr>
        </p:nvSpPr>
        <p:spPr/>
        <p:txBody>
          <a:bodyPr/>
          <a:lstStyle/>
          <a:p>
            <a:r>
              <a:rPr lang="zh-CN" altLang="en-US" dirty="0" smtClean="0"/>
              <a:t>最容易变化的是框架和类库  ：</a:t>
            </a:r>
            <a:r>
              <a:rPr lang="en-US" altLang="zh-CN" dirty="0" smtClean="0"/>
              <a:t> </a:t>
            </a:r>
            <a:r>
              <a:rPr lang="zh-CN" altLang="en-US" dirty="0" smtClean="0">
                <a:solidFill>
                  <a:srgbClr val="FFC000"/>
                </a:solidFill>
              </a:rPr>
              <a:t>兵器</a:t>
            </a:r>
            <a:endParaRPr lang="en-US" altLang="zh-CN" dirty="0" smtClean="0">
              <a:solidFill>
                <a:srgbClr val="FFC000"/>
              </a:solidFill>
            </a:endParaRPr>
          </a:p>
          <a:p>
            <a:r>
              <a:rPr lang="zh-CN" altLang="en-US" dirty="0" smtClean="0"/>
              <a:t>其次是语言    ：</a:t>
            </a:r>
            <a:r>
              <a:rPr lang="zh-CN" altLang="en-US" dirty="0" smtClean="0">
                <a:solidFill>
                  <a:srgbClr val="FFC000"/>
                </a:solidFill>
              </a:rPr>
              <a:t>招式</a:t>
            </a:r>
            <a:endParaRPr lang="en-US" altLang="zh-CN" dirty="0" smtClean="0">
              <a:solidFill>
                <a:srgbClr val="FFC000"/>
              </a:solidFill>
            </a:endParaRPr>
          </a:p>
          <a:p>
            <a:r>
              <a:rPr lang="zh-CN" altLang="en-US" dirty="0" smtClean="0"/>
              <a:t>面向对象的设计三十年来没什么变化， 是应该主要修炼的方向之一   ： </a:t>
            </a:r>
            <a:r>
              <a:rPr lang="zh-CN" altLang="en-US" dirty="0" smtClean="0">
                <a:solidFill>
                  <a:srgbClr val="FFC000"/>
                </a:solidFill>
              </a:rPr>
              <a:t>内功</a:t>
            </a:r>
            <a:endParaRPr lang="en-US" altLang="zh-CN" dirty="0" smtClean="0">
              <a:solidFill>
                <a:srgbClr val="FFC000"/>
              </a:solidFill>
            </a:endParaRP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分离职责</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a:p>
        </p:txBody>
      </p:sp>
      <p:pic>
        <p:nvPicPr>
          <p:cNvPr id="3076" name="Picture 4"/>
          <p:cNvPicPr>
            <a:picLocks noChangeAspect="1" noChangeArrowheads="1"/>
          </p:cNvPicPr>
          <p:nvPr/>
        </p:nvPicPr>
        <p:blipFill>
          <a:blip r:embed="rId2" cstate="print"/>
          <a:srcRect/>
          <a:stretch>
            <a:fillRect/>
          </a:stretch>
        </p:blipFill>
        <p:spPr bwMode="auto">
          <a:xfrm>
            <a:off x="395536" y="1700808"/>
            <a:ext cx="8524875" cy="4495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支付方式</a:t>
            </a:r>
            <a:endParaRPr lang="zh-CN" altLang="en-US" dirty="0"/>
          </a:p>
        </p:txBody>
      </p:sp>
      <p:sp>
        <p:nvSpPr>
          <p:cNvPr id="6" name="TextBox 5"/>
          <p:cNvSpPr txBox="1"/>
          <p:nvPr/>
        </p:nvSpPr>
        <p:spPr>
          <a:xfrm>
            <a:off x="179512" y="1556792"/>
            <a:ext cx="4916731" cy="1477328"/>
          </a:xfrm>
          <a:prstGeom prst="rect">
            <a:avLst/>
          </a:prstGeom>
          <a:noFill/>
        </p:spPr>
        <p:txBody>
          <a:bodyPr wrap="none" rtlCol="0">
            <a:spAutoFit/>
          </a:bodyPr>
          <a:lstStyle/>
          <a:p>
            <a:r>
              <a:rPr lang="zh-CN" altLang="en-US" dirty="0" smtClean="0">
                <a:latin typeface="+mn-ea"/>
              </a:rPr>
              <a:t>雇员</a:t>
            </a:r>
            <a:r>
              <a:rPr lang="zh-CN" altLang="en-US" dirty="0" smtClean="0">
                <a:latin typeface="+mn-ea"/>
              </a:rPr>
              <a:t>可以从三种支付方式中选择</a:t>
            </a:r>
            <a:r>
              <a:rPr lang="en-US" altLang="zh-CN" dirty="0" smtClean="0">
                <a:latin typeface="+mn-ea"/>
              </a:rPr>
              <a:t>:</a:t>
            </a:r>
          </a:p>
          <a:p>
            <a:r>
              <a:rPr lang="en-US" altLang="zh-CN" dirty="0" smtClean="0">
                <a:latin typeface="+mn-ea"/>
              </a:rPr>
              <a:t>(1) </a:t>
            </a:r>
            <a:r>
              <a:rPr lang="zh-CN" altLang="en-US" dirty="0" smtClean="0">
                <a:latin typeface="+mn-ea"/>
              </a:rPr>
              <a:t>可以</a:t>
            </a:r>
            <a:r>
              <a:rPr lang="zh-CN" altLang="en-US" dirty="0" smtClean="0">
                <a:latin typeface="+mn-ea"/>
              </a:rPr>
              <a:t>把支票邮寄到他们指定的邮政地址</a:t>
            </a:r>
            <a:r>
              <a:rPr lang="zh-CN" altLang="en-US" dirty="0" smtClean="0">
                <a:latin typeface="+mn-ea"/>
              </a:rPr>
              <a:t>，</a:t>
            </a:r>
            <a:endParaRPr lang="en-US" altLang="zh-CN" dirty="0" smtClean="0">
              <a:latin typeface="+mn-ea"/>
            </a:endParaRPr>
          </a:p>
          <a:p>
            <a:r>
              <a:rPr lang="en-US" altLang="zh-CN" dirty="0" smtClean="0">
                <a:latin typeface="+mn-ea"/>
              </a:rPr>
              <a:t>(2) </a:t>
            </a:r>
            <a:r>
              <a:rPr lang="zh-CN" altLang="en-US" dirty="0" smtClean="0">
                <a:latin typeface="+mn-ea"/>
              </a:rPr>
              <a:t>也</a:t>
            </a:r>
            <a:r>
              <a:rPr lang="zh-CN" altLang="en-US" dirty="0" smtClean="0">
                <a:latin typeface="+mn-ea"/>
              </a:rPr>
              <a:t>可以保存在财务那里随时支取</a:t>
            </a:r>
            <a:r>
              <a:rPr lang="zh-CN" altLang="en-US" dirty="0" smtClean="0">
                <a:latin typeface="+mn-ea"/>
              </a:rPr>
              <a:t>，</a:t>
            </a:r>
            <a:endParaRPr lang="en-US" altLang="zh-CN" dirty="0" smtClean="0">
              <a:latin typeface="+mn-ea"/>
            </a:endParaRPr>
          </a:p>
          <a:p>
            <a:r>
              <a:rPr lang="en-US" altLang="zh-CN" dirty="0" smtClean="0">
                <a:latin typeface="+mn-ea"/>
              </a:rPr>
              <a:t>(3) </a:t>
            </a:r>
            <a:r>
              <a:rPr lang="zh-CN" altLang="en-US" dirty="0" smtClean="0">
                <a:latin typeface="+mn-ea"/>
              </a:rPr>
              <a:t>或者</a:t>
            </a:r>
            <a:r>
              <a:rPr lang="zh-CN" altLang="en-US" dirty="0" smtClean="0">
                <a:latin typeface="+mn-ea"/>
              </a:rPr>
              <a:t>要求直接存入他们指定的银行账户</a:t>
            </a:r>
            <a:endParaRPr lang="en-US" altLang="zh-CN" dirty="0" smtClean="0">
              <a:latin typeface="+mn-ea"/>
            </a:endParaRPr>
          </a:p>
          <a:p>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4928939" y="1700808"/>
            <a:ext cx="3819525" cy="933450"/>
          </a:xfrm>
          <a:prstGeom prst="rect">
            <a:avLst/>
          </a:prstGeom>
          <a:noFill/>
          <a:ln w="9525">
            <a:noFill/>
            <a:miter lim="800000"/>
            <a:headEnd/>
            <a:tailEnd/>
          </a:ln>
        </p:spPr>
      </p:pic>
      <p:sp>
        <p:nvSpPr>
          <p:cNvPr id="8" name="TextBox 7"/>
          <p:cNvSpPr txBox="1"/>
          <p:nvPr/>
        </p:nvSpPr>
        <p:spPr>
          <a:xfrm>
            <a:off x="251520" y="3429000"/>
            <a:ext cx="4109587" cy="923330"/>
          </a:xfrm>
          <a:prstGeom prst="rect">
            <a:avLst/>
          </a:prstGeom>
          <a:noFill/>
        </p:spPr>
        <p:txBody>
          <a:bodyPr wrap="none" rtlCol="0">
            <a:spAutoFit/>
          </a:bodyPr>
          <a:lstStyle/>
          <a:p>
            <a:r>
              <a:rPr lang="zh-CN" altLang="en-US" dirty="0" smtClean="0"/>
              <a:t>但是怎么把这三个支付方式和</a:t>
            </a:r>
            <a:r>
              <a:rPr lang="en-US" altLang="zh-CN" dirty="0" smtClean="0"/>
              <a:t>Employee</a:t>
            </a:r>
          </a:p>
          <a:p>
            <a:r>
              <a:rPr lang="zh-CN" altLang="en-US" dirty="0" smtClean="0"/>
              <a:t>进行关联？</a:t>
            </a:r>
            <a:endParaRPr lang="en-US" altLang="zh-CN" dirty="0" smtClean="0"/>
          </a:p>
          <a:p>
            <a:r>
              <a:rPr lang="zh-CN" altLang="en-US" dirty="0" smtClean="0">
                <a:solidFill>
                  <a:srgbClr val="FFC000"/>
                </a:solidFill>
              </a:rPr>
              <a:t>毫无疑问，需要抽象</a:t>
            </a:r>
            <a:endParaRPr lang="zh-CN" altLang="en-US" dirty="0">
              <a:solidFill>
                <a:srgbClr val="FFC000"/>
              </a:solidFill>
            </a:endParaRPr>
          </a:p>
        </p:txBody>
      </p:sp>
      <p:pic>
        <p:nvPicPr>
          <p:cNvPr id="4101" name="Picture 5"/>
          <p:cNvPicPr>
            <a:picLocks noChangeAspect="1" noChangeArrowheads="1"/>
          </p:cNvPicPr>
          <p:nvPr/>
        </p:nvPicPr>
        <p:blipFill>
          <a:blip r:embed="rId3" cstate="print"/>
          <a:srcRect/>
          <a:stretch>
            <a:fillRect/>
          </a:stretch>
        </p:blipFill>
        <p:spPr bwMode="auto">
          <a:xfrm>
            <a:off x="4860032" y="3501008"/>
            <a:ext cx="4057650" cy="2228850"/>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欣赏</a:t>
            </a:r>
            <a:r>
              <a:rPr lang="zh-CN" altLang="en-US" dirty="0" smtClean="0"/>
              <a:t>一下</a:t>
            </a:r>
            <a:endParaRPr lang="zh-CN" altLang="en-US" dirty="0"/>
          </a:p>
        </p:txBody>
      </p:sp>
      <p:sp>
        <p:nvSpPr>
          <p:cNvPr id="5" name="TextBox 4"/>
          <p:cNvSpPr txBox="1"/>
          <p:nvPr/>
        </p:nvSpPr>
        <p:spPr>
          <a:xfrm>
            <a:off x="1056849" y="5877272"/>
            <a:ext cx="6251455" cy="369332"/>
          </a:xfrm>
          <a:prstGeom prst="rect">
            <a:avLst/>
          </a:prstGeom>
          <a:noFill/>
        </p:spPr>
        <p:txBody>
          <a:bodyPr wrap="none" rtlCol="0">
            <a:spAutoFit/>
          </a:bodyPr>
          <a:lstStyle/>
          <a:p>
            <a:r>
              <a:rPr lang="zh-CN" altLang="en-US" dirty="0" smtClean="0"/>
              <a:t>注意：</a:t>
            </a:r>
            <a:r>
              <a:rPr lang="en-US" altLang="zh-CN" dirty="0" smtClean="0"/>
              <a:t>PaymentMethod </a:t>
            </a:r>
            <a:r>
              <a:rPr lang="zh-CN" altLang="en-US" dirty="0" smtClean="0"/>
              <a:t>是和</a:t>
            </a:r>
            <a:r>
              <a:rPr lang="en-US" altLang="zh-CN" dirty="0" smtClean="0"/>
              <a:t>Employee</a:t>
            </a:r>
            <a:r>
              <a:rPr lang="zh-CN" altLang="en-US" dirty="0" smtClean="0"/>
              <a:t>关联， 而不是它的子类</a:t>
            </a:r>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280201" y="1556792"/>
            <a:ext cx="8748667" cy="3816424"/>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更改雇员类型</a:t>
            </a:r>
            <a:endParaRPr lang="zh-CN" altLang="en-US" dirty="0"/>
          </a:p>
        </p:txBody>
      </p:sp>
      <p:sp>
        <p:nvSpPr>
          <p:cNvPr id="4" name="TextBox 3"/>
          <p:cNvSpPr txBox="1"/>
          <p:nvPr/>
        </p:nvSpPr>
        <p:spPr>
          <a:xfrm>
            <a:off x="323528" y="1340768"/>
            <a:ext cx="8422498" cy="2031325"/>
          </a:xfrm>
          <a:prstGeom prst="rect">
            <a:avLst/>
          </a:prstGeom>
          <a:noFill/>
        </p:spPr>
        <p:txBody>
          <a:bodyPr wrap="none" rtlCol="0">
            <a:spAutoFit/>
          </a:bodyPr>
          <a:lstStyle/>
          <a:p>
            <a:r>
              <a:rPr lang="zh-CN" altLang="en-US" dirty="0" smtClean="0"/>
              <a:t>系统应该允许更改雇员类型，例如：可以把雇员从钟点工改成带薪雇员。</a:t>
            </a:r>
            <a:endParaRPr lang="en-US" altLang="zh-CN" dirty="0" smtClean="0"/>
          </a:p>
          <a:p>
            <a:r>
              <a:rPr lang="zh-CN" altLang="en-US" dirty="0" smtClean="0"/>
              <a:t>很明显，上一步中的设计不合适了。</a:t>
            </a:r>
            <a:endParaRPr lang="en-US" altLang="zh-CN" dirty="0" smtClean="0"/>
          </a:p>
          <a:p>
            <a:endParaRPr lang="en-US" altLang="zh-CN" dirty="0" smtClean="0"/>
          </a:p>
          <a:p>
            <a:r>
              <a:rPr lang="zh-CN" altLang="en-US" dirty="0" smtClean="0"/>
              <a:t>一些雇员按小时工作，一些雇员以月薪工作，一些雇员会支付一定数量的酬金：   </a:t>
            </a:r>
            <a:endParaRPr lang="en-US" altLang="zh-CN" dirty="0" smtClean="0"/>
          </a:p>
          <a:p>
            <a:r>
              <a:rPr lang="zh-CN" altLang="en-US" dirty="0" smtClean="0"/>
              <a:t>这</a:t>
            </a:r>
            <a:r>
              <a:rPr lang="zh-CN" altLang="en-US" dirty="0" smtClean="0"/>
              <a:t>其实暗含着：所有</a:t>
            </a:r>
            <a:r>
              <a:rPr lang="zh-CN" altLang="en-US" dirty="0" smtClean="0"/>
              <a:t>雇员都被支付，</a:t>
            </a:r>
            <a:r>
              <a:rPr lang="zh-CN" altLang="en-US" dirty="0" smtClean="0">
                <a:solidFill>
                  <a:srgbClr val="FFC000"/>
                </a:solidFill>
              </a:rPr>
              <a:t>只是支付的策略不同</a:t>
            </a:r>
            <a:endParaRPr lang="en-US" altLang="zh-CN" dirty="0" smtClean="0">
              <a:solidFill>
                <a:srgbClr val="FFC000"/>
              </a:solidFill>
            </a:endParaRPr>
          </a:p>
          <a:p>
            <a:endParaRPr lang="en-US" altLang="zh-CN" dirty="0" smtClean="0"/>
          </a:p>
          <a:p>
            <a:r>
              <a:rPr lang="zh-CN" altLang="en-US" dirty="0" smtClean="0"/>
              <a:t>需要引入</a:t>
            </a:r>
            <a:r>
              <a:rPr lang="zh-CN" altLang="en-US" dirty="0" smtClean="0">
                <a:solidFill>
                  <a:srgbClr val="FFC000"/>
                </a:solidFill>
              </a:rPr>
              <a:t>新的概念： 支付策略</a:t>
            </a:r>
            <a:endParaRPr lang="zh-CN" altLang="en-US" dirty="0">
              <a:solidFill>
                <a:srgbClr val="FFC000"/>
              </a:solidFill>
            </a:endParaRPr>
          </a:p>
        </p:txBody>
      </p:sp>
      <p:pic>
        <p:nvPicPr>
          <p:cNvPr id="6146" name="Picture 2"/>
          <p:cNvPicPr>
            <a:picLocks noChangeAspect="1" noChangeArrowheads="1"/>
          </p:cNvPicPr>
          <p:nvPr/>
        </p:nvPicPr>
        <p:blipFill>
          <a:blip r:embed="rId2" cstate="print"/>
          <a:srcRect/>
          <a:stretch>
            <a:fillRect/>
          </a:stretch>
        </p:blipFill>
        <p:spPr bwMode="auto">
          <a:xfrm>
            <a:off x="899592" y="3356992"/>
            <a:ext cx="7426027" cy="3314301"/>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再欣赏一下</a:t>
            </a:r>
            <a:endParaRPr lang="zh-CN" altLang="en-US" dirty="0"/>
          </a:p>
        </p:txBody>
      </p:sp>
      <p:pic>
        <p:nvPicPr>
          <p:cNvPr id="7171" name="Picture 3"/>
          <p:cNvPicPr>
            <a:picLocks noChangeAspect="1" noChangeArrowheads="1"/>
          </p:cNvPicPr>
          <p:nvPr/>
        </p:nvPicPr>
        <p:blipFill>
          <a:blip r:embed="rId2" cstate="print"/>
          <a:srcRect/>
          <a:stretch>
            <a:fillRect/>
          </a:stretch>
        </p:blipFill>
        <p:spPr bwMode="auto">
          <a:xfrm>
            <a:off x="827584" y="1268760"/>
            <a:ext cx="7703110" cy="5022428"/>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 </a:t>
            </a:r>
            <a:r>
              <a:rPr lang="zh-CN" altLang="en-US" dirty="0" smtClean="0"/>
              <a:t>发薪日</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问题： 在哪里计算薪水？ </a:t>
            </a:r>
            <a:endParaRPr lang="en-US" altLang="zh-CN" dirty="0" smtClean="0"/>
          </a:p>
          <a:p>
            <a:r>
              <a:rPr lang="zh-CN" altLang="en-US" dirty="0" smtClean="0"/>
              <a:t>需求中</a:t>
            </a:r>
            <a:r>
              <a:rPr lang="zh-CN" altLang="en-US" dirty="0" smtClean="0"/>
              <a:t>提到：</a:t>
            </a:r>
          </a:p>
          <a:p>
            <a:pPr lvl="1"/>
            <a:r>
              <a:rPr lang="zh-CN" altLang="en-US" dirty="0" smtClean="0"/>
              <a:t>有些雇员是钟点工</a:t>
            </a:r>
            <a:r>
              <a:rPr lang="en-US" altLang="zh-CN" dirty="0" smtClean="0"/>
              <a:t>...</a:t>
            </a:r>
            <a:r>
              <a:rPr lang="zh-CN" altLang="en-US" dirty="0" smtClean="0"/>
              <a:t>每周五对他们进行支付</a:t>
            </a:r>
          </a:p>
          <a:p>
            <a:pPr lvl="1"/>
            <a:r>
              <a:rPr lang="zh-CN" altLang="en-US" dirty="0" smtClean="0"/>
              <a:t>对于月薪的雇员</a:t>
            </a:r>
            <a:r>
              <a:rPr lang="en-US" altLang="zh-CN" dirty="0" smtClean="0"/>
              <a:t>....</a:t>
            </a:r>
            <a:r>
              <a:rPr lang="zh-CN" altLang="en-US" dirty="0" smtClean="0"/>
              <a:t>每个月的最后一个工作日对他们进行支付</a:t>
            </a:r>
          </a:p>
          <a:p>
            <a:pPr lvl="1"/>
            <a:r>
              <a:rPr lang="zh-CN" altLang="en-US" dirty="0" smtClean="0"/>
              <a:t>对于佣金的雇员</a:t>
            </a:r>
            <a:r>
              <a:rPr lang="en-US" altLang="zh-CN" dirty="0" smtClean="0"/>
              <a:t>.... </a:t>
            </a:r>
            <a:r>
              <a:rPr lang="zh-CN" altLang="en-US" dirty="0" smtClean="0"/>
              <a:t>每隔一周的周五对他们进行</a:t>
            </a:r>
            <a:r>
              <a:rPr lang="zh-CN" altLang="en-US" dirty="0" smtClean="0"/>
              <a:t>支付</a:t>
            </a:r>
            <a:endParaRPr lang="en-US" altLang="zh-CN" dirty="0" smtClean="0"/>
          </a:p>
          <a:p>
            <a:r>
              <a:rPr lang="zh-CN" altLang="en-US" dirty="0" smtClean="0"/>
              <a:t>似乎雇员类型和支付时间绑定</a:t>
            </a:r>
            <a:endParaRPr lang="en-US" altLang="zh-CN" dirty="0" smtClean="0"/>
          </a:p>
          <a:p>
            <a:r>
              <a:rPr lang="en-US" altLang="zh-CN" dirty="0" smtClean="0"/>
              <a:t>Employee  -&gt; PaymentClassification</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支付时间表</a:t>
            </a:r>
            <a:endParaRPr lang="zh-CN" altLang="en-US" dirty="0"/>
          </a:p>
        </p:txBody>
      </p:sp>
      <p:sp>
        <p:nvSpPr>
          <p:cNvPr id="3" name="内容占位符 2"/>
          <p:cNvSpPr>
            <a:spLocks noGrp="1"/>
          </p:cNvSpPr>
          <p:nvPr>
            <p:ph idx="1"/>
          </p:nvPr>
        </p:nvSpPr>
        <p:spPr>
          <a:xfrm>
            <a:off x="457200" y="1600201"/>
            <a:ext cx="8229600" cy="2332856"/>
          </a:xfrm>
        </p:spPr>
        <p:txBody>
          <a:bodyPr/>
          <a:lstStyle/>
          <a:p>
            <a:r>
              <a:rPr lang="zh-CN" altLang="en-US" dirty="0" smtClean="0"/>
              <a:t>如果放到</a:t>
            </a:r>
            <a:r>
              <a:rPr lang="en-US" altLang="zh-CN" dirty="0" smtClean="0"/>
              <a:t>PaymentClassfication</a:t>
            </a:r>
            <a:r>
              <a:rPr lang="zh-CN" altLang="en-US" dirty="0" smtClean="0"/>
              <a:t>中， 相当于把支付时间和支付策略做了绑定， 两者就无法独立变化了， 违反了单一职责</a:t>
            </a:r>
            <a:endParaRPr lang="en-US" altLang="zh-CN" dirty="0" smtClean="0"/>
          </a:p>
          <a:p>
            <a:r>
              <a:rPr lang="zh-CN" altLang="en-US" dirty="0" smtClean="0"/>
              <a:t>抽象出新概念： 支付时间表</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979712" y="3933056"/>
            <a:ext cx="5248275" cy="25527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r>
              <a:rPr lang="zh-CN" altLang="en-US" dirty="0" smtClean="0"/>
              <a:t>大功告成了吗？</a:t>
            </a:r>
            <a:endParaRPr lang="zh-CN" altLang="en-US" dirty="0"/>
          </a:p>
        </p:txBody>
      </p:sp>
      <p:pic>
        <p:nvPicPr>
          <p:cNvPr id="9219" name="Picture 3"/>
          <p:cNvPicPr>
            <a:picLocks noChangeAspect="1" noChangeArrowheads="1"/>
          </p:cNvPicPr>
          <p:nvPr/>
        </p:nvPicPr>
        <p:blipFill>
          <a:blip r:embed="rId2" cstate="print"/>
          <a:srcRect/>
          <a:stretch>
            <a:fillRect/>
          </a:stretch>
        </p:blipFill>
        <p:spPr bwMode="auto">
          <a:xfrm>
            <a:off x="251519" y="1268760"/>
            <a:ext cx="8659749" cy="5112568"/>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设计是一个迭代的过程</a:t>
            </a:r>
            <a:endParaRPr lang="en-US" altLang="zh-CN" dirty="0" smtClean="0"/>
          </a:p>
          <a:p>
            <a:r>
              <a:rPr lang="zh-CN" altLang="en-US" dirty="0" smtClean="0"/>
              <a:t>发现变化，并且封装变化</a:t>
            </a:r>
            <a:endParaRPr lang="en-US" altLang="zh-CN" dirty="0" smtClean="0"/>
          </a:p>
          <a:p>
            <a:r>
              <a:rPr lang="zh-CN" altLang="en-US" dirty="0" smtClean="0"/>
              <a:t>向设计模式进化</a:t>
            </a:r>
            <a:endParaRPr lang="en-US" altLang="zh-CN" dirty="0" smtClean="0"/>
          </a:p>
          <a:p>
            <a:r>
              <a:rPr lang="zh-CN" altLang="en-US" dirty="0" smtClean="0"/>
              <a:t>努力找出潜在的抽象概念</a:t>
            </a:r>
            <a:endParaRPr lang="en-US" altLang="zh-CN" dirty="0" smtClean="0"/>
          </a:p>
          <a:p>
            <a:pPr lvl="1"/>
            <a:r>
              <a:rPr lang="zh-CN" altLang="en-US" dirty="0" smtClean="0"/>
              <a:t>经验 </a:t>
            </a:r>
            <a:r>
              <a:rPr lang="en-US" altLang="zh-CN" dirty="0" smtClean="0"/>
              <a:t>&amp; </a:t>
            </a:r>
            <a:r>
              <a:rPr lang="zh-CN" altLang="en-US" dirty="0" smtClean="0"/>
              <a:t>洞察力</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1671095.jpg"/>
          <p:cNvPicPr>
            <a:picLocks noChangeAspect="1"/>
          </p:cNvPicPr>
          <p:nvPr/>
        </p:nvPicPr>
        <p:blipFill>
          <a:blip r:embed="rId2" cstate="print"/>
          <a:stretch>
            <a:fillRect/>
          </a:stretch>
        </p:blipFill>
        <p:spPr>
          <a:xfrm>
            <a:off x="2339752" y="204320"/>
            <a:ext cx="4680520" cy="6653680"/>
          </a:xfrm>
          <a:prstGeom prst="rect">
            <a:avLst/>
          </a:prstGeom>
        </p:spPr>
      </p:pic>
      <p:sp>
        <p:nvSpPr>
          <p:cNvPr id="5" name="灯片编号占位符 4"/>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为什么感受不到</a:t>
            </a:r>
            <a:r>
              <a:rPr lang="en-US" altLang="zh-CN" dirty="0" smtClean="0"/>
              <a:t>OO</a:t>
            </a:r>
            <a:r>
              <a:rPr lang="zh-CN" altLang="en-US" dirty="0" smtClean="0"/>
              <a:t>的重要性？</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Java EE</a:t>
            </a:r>
            <a:r>
              <a:rPr lang="zh-CN" altLang="en-US" dirty="0" smtClean="0"/>
              <a:t>开发</a:t>
            </a:r>
            <a:endParaRPr lang="en-US" altLang="zh-CN" dirty="0" smtClean="0"/>
          </a:p>
          <a:p>
            <a:pPr lvl="1"/>
            <a:r>
              <a:rPr lang="zh-CN" altLang="en-US" dirty="0" smtClean="0"/>
              <a:t>框架已经搭好</a:t>
            </a:r>
            <a:r>
              <a:rPr lang="en-US" altLang="zh-CN" dirty="0" smtClean="0"/>
              <a:t>:  SSH</a:t>
            </a:r>
          </a:p>
          <a:p>
            <a:pPr lvl="1"/>
            <a:r>
              <a:rPr lang="zh-CN" altLang="en-US" dirty="0" smtClean="0"/>
              <a:t>最佳实践已经</a:t>
            </a:r>
            <a:r>
              <a:rPr lang="zh-CN" altLang="en-US" dirty="0" smtClean="0"/>
              <a:t>总结好</a:t>
            </a:r>
            <a:r>
              <a:rPr lang="en-US" altLang="zh-CN" dirty="0" smtClean="0"/>
              <a:t>:  AJAX</a:t>
            </a:r>
          </a:p>
          <a:p>
            <a:pPr lvl="1"/>
            <a:r>
              <a:rPr lang="zh-CN" altLang="en-US" dirty="0" smtClean="0"/>
              <a:t>职责已经划分清楚</a:t>
            </a:r>
            <a:r>
              <a:rPr lang="en-US" altLang="zh-CN" dirty="0" smtClean="0"/>
              <a:t>:    </a:t>
            </a:r>
            <a:r>
              <a:rPr lang="zh-CN" altLang="en-US" dirty="0" smtClean="0"/>
              <a:t>分层</a:t>
            </a:r>
            <a:endParaRPr lang="en-US" altLang="zh-CN" dirty="0" smtClean="0"/>
          </a:p>
          <a:p>
            <a:pPr lvl="1"/>
            <a:r>
              <a:rPr lang="zh-CN" altLang="en-US" dirty="0" smtClean="0"/>
              <a:t>根据业务填空</a:t>
            </a:r>
            <a:r>
              <a:rPr lang="en-US" altLang="zh-CN" dirty="0" smtClean="0"/>
              <a:t>,  </a:t>
            </a:r>
            <a:r>
              <a:rPr lang="zh-CN" altLang="en-US" dirty="0" smtClean="0"/>
              <a:t>戏称 </a:t>
            </a:r>
            <a:r>
              <a:rPr lang="en-US" altLang="zh-CN" dirty="0" smtClean="0"/>
              <a:t>“html</a:t>
            </a:r>
            <a:r>
              <a:rPr lang="zh-CN" altLang="en-US" dirty="0" smtClean="0"/>
              <a:t>构造人员</a:t>
            </a:r>
            <a:r>
              <a:rPr lang="en-US" altLang="zh-CN" dirty="0" smtClean="0"/>
              <a:t>”</a:t>
            </a:r>
          </a:p>
          <a:p>
            <a:r>
              <a:rPr lang="zh-CN" altLang="en-US" dirty="0" smtClean="0"/>
              <a:t>优秀的程序员</a:t>
            </a:r>
            <a:endParaRPr lang="en-US" altLang="zh-CN" dirty="0" smtClean="0"/>
          </a:p>
          <a:p>
            <a:pPr lvl="1"/>
            <a:r>
              <a:rPr lang="zh-CN" altLang="en-US" dirty="0" smtClean="0"/>
              <a:t>能够写可复用的组件（类，库，框架）让别人使用</a:t>
            </a:r>
            <a:endParaRPr lang="en-US" altLang="zh-CN" dirty="0" smtClean="0"/>
          </a:p>
          <a:p>
            <a:pPr lvl="1"/>
            <a:r>
              <a:rPr lang="zh-CN" altLang="en-US" dirty="0" smtClean="0"/>
              <a:t>没有良好的</a:t>
            </a:r>
            <a:r>
              <a:rPr lang="en-US" altLang="zh-CN" dirty="0" smtClean="0"/>
              <a:t>OO</a:t>
            </a:r>
            <a:r>
              <a:rPr lang="zh-CN" altLang="en-US" dirty="0" smtClean="0"/>
              <a:t>设计能力是不行的。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码农翻身</a:t>
            </a:r>
            <a:endParaRPr lang="zh-CN" altLang="en-US" dirty="0"/>
          </a:p>
        </p:txBody>
      </p:sp>
      <p:sp>
        <p:nvSpPr>
          <p:cNvPr id="5" name="内容占位符 2"/>
          <p:cNvSpPr>
            <a:spLocks noGrp="1"/>
          </p:cNvSpPr>
          <p:nvPr>
            <p:ph idx="1"/>
          </p:nvPr>
        </p:nvSpPr>
        <p:spPr>
          <a:xfrm>
            <a:off x="457200" y="1600200"/>
            <a:ext cx="8229600" cy="4525963"/>
          </a:xfrm>
        </p:spPr>
        <p:txBody>
          <a:bodyPr/>
          <a:lstStyle/>
          <a:p>
            <a:r>
              <a:rPr lang="zh-CN" altLang="en-US" dirty="0" smtClean="0"/>
              <a:t>微信公共号：</a:t>
            </a:r>
            <a:r>
              <a:rPr lang="en-US" altLang="zh-CN" dirty="0" smtClean="0"/>
              <a:t>coderising</a:t>
            </a:r>
          </a:p>
          <a:p>
            <a:r>
              <a:rPr lang="en-US" altLang="zh-CN" dirty="0" smtClean="0"/>
              <a:t>QQ</a:t>
            </a:r>
            <a:r>
              <a:rPr lang="zh-CN" altLang="en-US" dirty="0" smtClean="0"/>
              <a:t>群： </a:t>
            </a:r>
            <a:r>
              <a:rPr lang="zh-CN" altLang="en-US" dirty="0" smtClean="0">
                <a:latin typeface="黑体" pitchFamily="49" charset="-122"/>
                <a:ea typeface="黑体" pitchFamily="49" charset="-122"/>
                <a:cs typeface="Arial" charset="0"/>
              </a:rPr>
              <a:t>135769418</a:t>
            </a:r>
            <a:endParaRPr lang="en-US" altLang="zh-CN" dirty="0" smtClean="0">
              <a:latin typeface="黑体" pitchFamily="49" charset="-122"/>
              <a:ea typeface="黑体" pitchFamily="49" charset="-122"/>
              <a:cs typeface="Arial" charset="0"/>
            </a:endParaRPr>
          </a:p>
          <a:p>
            <a:endParaRPr lang="en-US" altLang="zh-CN" dirty="0" smtClean="0">
              <a:latin typeface="黑体" pitchFamily="49" charset="-122"/>
              <a:ea typeface="黑体" pitchFamily="49" charset="-122"/>
              <a:cs typeface="Arial" charset="0"/>
            </a:endParaRPr>
          </a:p>
          <a:p>
            <a:endParaRPr lang="zh-CN" altLang="en-US" dirty="0"/>
          </a:p>
        </p:txBody>
      </p:sp>
      <p:pic>
        <p:nvPicPr>
          <p:cNvPr id="6" name="Picture 4" descr="二维码"/>
          <p:cNvPicPr>
            <a:picLocks noChangeAspect="1" noChangeArrowheads="1"/>
          </p:cNvPicPr>
          <p:nvPr/>
        </p:nvPicPr>
        <p:blipFill>
          <a:blip r:embed="rId2" cstate="print"/>
          <a:srcRect/>
          <a:stretch>
            <a:fillRect/>
          </a:stretch>
        </p:blipFill>
        <p:spPr bwMode="auto">
          <a:xfrm>
            <a:off x="2843808" y="2924944"/>
            <a:ext cx="3276600" cy="3275012"/>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244408" y="6492875"/>
            <a:ext cx="1224136" cy="365125"/>
          </a:xfrm>
        </p:spPr>
        <p:txBody>
          <a:bodyPr/>
          <a:lstStyle/>
          <a:p>
            <a:pPr>
              <a:defRPr/>
            </a:pPr>
            <a:fld id="{DC7B55A4-C1BC-4C12-B73B-5D2DFCE95729}" type="slidenum">
              <a:rPr lang="zh-CN" altLang="en-US"/>
              <a:pPr>
                <a:defRPr/>
              </a:pPr>
              <a:t>4</a:t>
            </a:fld>
            <a:endParaRPr lang="en-US" sz="1800" b="1" dirty="0">
              <a:solidFill>
                <a:schemeClr val="tx1"/>
              </a:solidFill>
            </a:endParaRPr>
          </a:p>
        </p:txBody>
      </p:sp>
      <p:sp>
        <p:nvSpPr>
          <p:cNvPr id="15363" name="Content Placeholder 2"/>
          <p:cNvSpPr>
            <a:spLocks noGrp="1" noChangeArrowheads="1"/>
          </p:cNvSpPr>
          <p:nvPr>
            <p:ph idx="1"/>
          </p:nvPr>
        </p:nvSpPr>
        <p:spPr>
          <a:xfrm>
            <a:off x="393700" y="219075"/>
            <a:ext cx="8270875" cy="706438"/>
          </a:xfrm>
        </p:spPr>
        <p:txBody>
          <a:bodyPr>
            <a:normAutofit/>
          </a:bodyPr>
          <a:lstStyle/>
          <a:p>
            <a:pPr>
              <a:lnSpc>
                <a:spcPct val="130000"/>
              </a:lnSpc>
              <a:spcBef>
                <a:spcPct val="0"/>
              </a:spcBef>
            </a:pPr>
            <a:r>
              <a:rPr lang="zh-CN" altLang="en-US" sz="3000" b="1" dirty="0" smtClean="0">
                <a:ea typeface="宋体" charset="-122"/>
              </a:rPr>
              <a:t>一</a:t>
            </a:r>
            <a:r>
              <a:rPr lang="zh-CN" altLang="en-US" sz="3000" b="1" dirty="0" smtClean="0">
                <a:ea typeface="宋体" charset="-122"/>
              </a:rPr>
              <a:t>个笑话 （来自知乎网友 </a:t>
            </a:r>
            <a:r>
              <a:rPr lang="en-US" altLang="zh-CN" sz="3000" b="1" dirty="0" smtClean="0">
                <a:ea typeface="宋体" charset="-122"/>
              </a:rPr>
              <a:t>xi zhao</a:t>
            </a:r>
            <a:r>
              <a:rPr lang="zh-CN" altLang="en-US" sz="3000" b="1" dirty="0" smtClean="0">
                <a:ea typeface="宋体" charset="-122"/>
              </a:rPr>
              <a:t>）</a:t>
            </a:r>
            <a:endParaRPr lang="zh-CN" altLang="en-US" sz="3000" b="1" dirty="0" smtClean="0">
              <a:ea typeface="宋体" charset="-122"/>
            </a:endParaRPr>
          </a:p>
          <a:p>
            <a:pPr>
              <a:lnSpc>
                <a:spcPct val="130000"/>
              </a:lnSpc>
              <a:spcBef>
                <a:spcPct val="0"/>
              </a:spcBef>
            </a:pPr>
            <a:endParaRPr lang="zh-CN" altLang="en-US" sz="3000" b="1" dirty="0" smtClean="0"/>
          </a:p>
        </p:txBody>
      </p:sp>
      <p:sp>
        <p:nvSpPr>
          <p:cNvPr id="15364" name="Rectangle 3"/>
          <p:cNvSpPr>
            <a:spLocks noGrp="1" noChangeArrowheads="1"/>
          </p:cNvSpPr>
          <p:nvPr/>
        </p:nvSpPr>
        <p:spPr bwMode="auto">
          <a:xfrm>
            <a:off x="488950" y="1309688"/>
            <a:ext cx="8229600" cy="4525962"/>
          </a:xfrm>
          <a:prstGeom prst="rect">
            <a:avLst/>
          </a:prstGeom>
          <a:noFill/>
          <a:ln w="9525">
            <a:noFill/>
            <a:miter lim="800000"/>
            <a:headEnd/>
            <a:tailEnd/>
          </a:ln>
        </p:spPr>
        <p:txBody>
          <a:bodyPr/>
          <a:lstStyle/>
          <a:p>
            <a:pPr marL="342900" indent="-342900" defTabSz="0">
              <a:lnSpc>
                <a:spcPct val="110000"/>
              </a:lnSpc>
              <a:spcBef>
                <a:spcPct val="70000"/>
              </a:spcBef>
              <a:buClr>
                <a:srgbClr val="404040"/>
              </a:buClr>
              <a:buSzPct val="100000"/>
              <a:buFont typeface="Wingdings" pitchFamily="2" charset="2"/>
              <a:buChar char="l"/>
            </a:pPr>
            <a:r>
              <a:rPr lang="zh-CN" altLang="en-US" sz="2800" dirty="0" smtClean="0">
                <a:latin typeface="黑体" pitchFamily="49" charset="-122"/>
                <a:ea typeface="黑体" pitchFamily="49" charset="-122"/>
              </a:rPr>
              <a:t>面向对象是相对于面向过程的，比如你要充话费，你会想，可以下个支付宝，然后绑定银行</a:t>
            </a:r>
            <a:r>
              <a:rPr lang="zh-CN" altLang="en-US" sz="2800" dirty="0" smtClean="0">
                <a:latin typeface="黑体" pitchFamily="49" charset="-122"/>
                <a:ea typeface="黑体" pitchFamily="49" charset="-122"/>
              </a:rPr>
              <a:t>卡，然后在淘宝上买卡，自己冲，</a:t>
            </a:r>
            <a:r>
              <a:rPr lang="zh-CN" altLang="en-US" sz="2800" dirty="0" smtClean="0">
                <a:latin typeface="黑体" pitchFamily="49" charset="-122"/>
                <a:ea typeface="黑体" pitchFamily="49" charset="-122"/>
              </a:rPr>
              <a:t>这叫面向过程。</a:t>
            </a:r>
            <a:endParaRPr lang="en-US" altLang="zh-CN" sz="2800" dirty="0" smtClean="0">
              <a:latin typeface="黑体" pitchFamily="49" charset="-122"/>
              <a:ea typeface="黑体" pitchFamily="49" charset="-122"/>
            </a:endParaRPr>
          </a:p>
          <a:p>
            <a:pPr marL="342900" indent="-342900" defTabSz="0">
              <a:lnSpc>
                <a:spcPct val="110000"/>
              </a:lnSpc>
              <a:spcBef>
                <a:spcPct val="70000"/>
              </a:spcBef>
              <a:buClr>
                <a:srgbClr val="404040"/>
              </a:buClr>
              <a:buSzPct val="100000"/>
              <a:buFont typeface="Wingdings" pitchFamily="2" charset="2"/>
              <a:buChar char="l"/>
            </a:pPr>
            <a:r>
              <a:rPr lang="zh-CN" altLang="en-US" sz="2800" dirty="0" smtClean="0">
                <a:latin typeface="黑体" pitchFamily="49" charset="-122"/>
                <a:ea typeface="黑体" pitchFamily="49" charset="-122"/>
              </a:rPr>
              <a:t>但是</a:t>
            </a:r>
            <a:r>
              <a:rPr lang="zh-CN" altLang="en-US" sz="2800" dirty="0" smtClean="0">
                <a:latin typeface="黑体" pitchFamily="49" charset="-122"/>
                <a:ea typeface="黑体" pitchFamily="49" charset="-122"/>
              </a:rPr>
              <a:t>对于你女朋友就不一样了，她是面向“对象”的，她会想，谁会充话费呢？当然是你了，</a:t>
            </a:r>
            <a:r>
              <a:rPr lang="zh-CN" altLang="en-US" sz="2800" dirty="0" smtClean="0">
                <a:latin typeface="黑体" pitchFamily="49" charset="-122"/>
                <a:ea typeface="黑体" pitchFamily="49" charset="-122"/>
              </a:rPr>
              <a:t>她就调用了你的 “充话费”函数，你把脏活和累活很愉快的做了。 然后她收到了电话到账的短信， 这就是面向对象！</a:t>
            </a:r>
            <a:endParaRPr lang="en-US" altLang="zh-CN" sz="2800" dirty="0" smtClean="0">
              <a:latin typeface="黑体" pitchFamily="49" charset="-122"/>
              <a:ea typeface="黑体" pitchFamily="49" charset="-122"/>
            </a:endParaRPr>
          </a:p>
          <a:p>
            <a:pPr marL="342900" indent="-342900" defTabSz="0">
              <a:lnSpc>
                <a:spcPct val="110000"/>
              </a:lnSpc>
              <a:spcBef>
                <a:spcPct val="70000"/>
              </a:spcBef>
              <a:buClr>
                <a:srgbClr val="404040"/>
              </a:buClr>
              <a:buSzPct val="100000"/>
              <a:buFont typeface="Wingdings" pitchFamily="2" charset="2"/>
              <a:buChar char="l"/>
            </a:pPr>
            <a:r>
              <a:rPr lang="zh-CN" altLang="en-US" sz="2800" b="0" dirty="0" smtClean="0">
                <a:latin typeface="黑体" pitchFamily="49" charset="-122"/>
                <a:ea typeface="黑体" pitchFamily="49" charset="-122"/>
              </a:rPr>
              <a:t>重点： 你的女朋友不关心充话费的过程， 只关心结果</a:t>
            </a:r>
            <a:endParaRPr lang="zh-CN" altLang="en-US" sz="2800" b="0" dirty="0">
              <a:latin typeface="黑体" pitchFamily="49" charset="-122"/>
              <a:ea typeface="黑体" pitchFamily="49"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为什么叫面向对象，不叫面向类？</a:t>
            </a:r>
            <a:endParaRPr lang="zh-CN" altLang="en-US" dirty="0"/>
          </a:p>
        </p:txBody>
      </p:sp>
      <p:sp>
        <p:nvSpPr>
          <p:cNvPr id="3" name="内容占位符 2"/>
          <p:cNvSpPr>
            <a:spLocks noGrp="1"/>
          </p:cNvSpPr>
          <p:nvPr>
            <p:ph idx="1"/>
          </p:nvPr>
        </p:nvSpPr>
        <p:spPr/>
        <p:txBody>
          <a:bodyPr/>
          <a:lstStyle/>
          <a:p>
            <a:r>
              <a:rPr lang="zh-CN" altLang="en-US" dirty="0" smtClean="0"/>
              <a:t>类是个抽象的东西， 对象是个具体的东西</a:t>
            </a:r>
            <a:endParaRPr lang="en-US" altLang="zh-CN" dirty="0" smtClean="0"/>
          </a:p>
          <a:p>
            <a:endParaRPr lang="en-US" altLang="zh-CN" dirty="0" smtClean="0"/>
          </a:p>
          <a:p>
            <a:r>
              <a:rPr lang="zh-CN" altLang="en-US" dirty="0" smtClean="0"/>
              <a:t>人家</a:t>
            </a:r>
            <a:r>
              <a:rPr lang="zh-CN" altLang="en-US" dirty="0" smtClean="0"/>
              <a:t>问你跟谁谈恋爱，你说我跟</a:t>
            </a:r>
            <a:r>
              <a:rPr lang="zh-CN" altLang="en-US" b="1" dirty="0" smtClean="0">
                <a:solidFill>
                  <a:srgbClr val="FFC000"/>
                </a:solidFill>
              </a:rPr>
              <a:t>人类</a:t>
            </a:r>
            <a:r>
              <a:rPr lang="zh-CN" altLang="en-US" dirty="0" smtClean="0"/>
              <a:t>谈恋爱，显然说法不合情理，你会说我跟</a:t>
            </a:r>
            <a:r>
              <a:rPr lang="zh-CN" altLang="en-US" dirty="0" smtClean="0">
                <a:solidFill>
                  <a:srgbClr val="FFC000"/>
                </a:solidFill>
              </a:rPr>
              <a:t>某某人</a:t>
            </a:r>
            <a:r>
              <a:rPr lang="zh-CN" altLang="en-US" dirty="0" smtClean="0"/>
              <a:t>谈恋爱，某某人就是一个具体的</a:t>
            </a:r>
            <a:r>
              <a:rPr lang="zh-CN" altLang="en-US" dirty="0" smtClean="0"/>
              <a:t>对象</a:t>
            </a:r>
            <a:endParaRPr lang="en-US" altLang="zh-CN" dirty="0" smtClean="0"/>
          </a:p>
          <a:p>
            <a:endParaRPr lang="en-US" altLang="zh-CN" dirty="0" smtClean="0"/>
          </a:p>
          <a:p>
            <a:r>
              <a:rPr lang="zh-CN" altLang="en-US" dirty="0" smtClean="0"/>
              <a:t>编程实际上是对类的实例，也就是对象在操作。</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不同的编程泛型</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面向过程</a:t>
            </a:r>
            <a:endParaRPr lang="en-US" altLang="zh-CN"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结构化编程，数据和操作是分开的</a:t>
            </a:r>
            <a:endParaRPr lang="en-US" altLang="zh-CN" sz="2000"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基于对象</a:t>
            </a:r>
            <a:endParaRPr lang="en-US" altLang="zh-CN"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把数据和操作放到一起， 但是没有多态</a:t>
            </a:r>
            <a:endParaRPr lang="en-US" altLang="zh-CN" sz="2000"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面向对象</a:t>
            </a:r>
            <a:endParaRPr lang="en-US" altLang="zh-CN"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封装，继承</a:t>
            </a:r>
            <a:r>
              <a:rPr lang="zh-CN" altLang="en-US" dirty="0" smtClean="0">
                <a:latin typeface="微软雅黑" pitchFamily="34" charset="-122"/>
                <a:ea typeface="微软雅黑" pitchFamily="34" charset="-122"/>
              </a:rPr>
              <a:t>，</a:t>
            </a:r>
            <a:r>
              <a:rPr lang="zh-CN" altLang="en-US" sz="6000" dirty="0" smtClean="0">
                <a:latin typeface="微软雅黑" pitchFamily="34" charset="-122"/>
                <a:ea typeface="微软雅黑" pitchFamily="34" charset="-122"/>
              </a:rPr>
              <a:t>多态</a:t>
            </a:r>
            <a:endParaRPr lang="zh-CN" altLang="en-US" sz="6000"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面向对象设计</a:t>
            </a:r>
            <a:endParaRPr lang="zh-CN" altLang="en-US" dirty="0"/>
          </a:p>
        </p:txBody>
      </p:sp>
      <p:sp>
        <p:nvSpPr>
          <p:cNvPr id="3" name="内容占位符 2"/>
          <p:cNvSpPr>
            <a:spLocks noGrp="1"/>
          </p:cNvSpPr>
          <p:nvPr>
            <p:ph idx="1"/>
          </p:nvPr>
        </p:nvSpPr>
        <p:spPr/>
        <p:txBody>
          <a:bodyPr/>
          <a:lstStyle/>
          <a:p>
            <a:r>
              <a:rPr lang="zh-CN" altLang="en-US" dirty="0" smtClean="0">
                <a:solidFill>
                  <a:srgbClr val="FFC000"/>
                </a:solidFill>
              </a:rPr>
              <a:t>非常容易</a:t>
            </a:r>
            <a:r>
              <a:rPr lang="zh-CN" altLang="en-US" dirty="0" smtClean="0"/>
              <a:t>： 根据需求创建类，实现继承，多态</a:t>
            </a:r>
            <a:endParaRPr lang="en-US" altLang="zh-CN" dirty="0" smtClean="0"/>
          </a:p>
          <a:p>
            <a:pPr lvl="1"/>
            <a:r>
              <a:rPr lang="zh-CN" altLang="en-US" dirty="0" smtClean="0"/>
              <a:t>新手的设计容易导致代码的僵化、脆弱、复杂、晦涩</a:t>
            </a:r>
            <a:endParaRPr lang="en-US" altLang="zh-CN" dirty="0" smtClean="0"/>
          </a:p>
          <a:p>
            <a:endParaRPr lang="en-US" altLang="zh-CN" dirty="0" smtClean="0"/>
          </a:p>
          <a:p>
            <a:r>
              <a:rPr lang="zh-CN" altLang="en-US" dirty="0" smtClean="0">
                <a:solidFill>
                  <a:srgbClr val="FFC000"/>
                </a:solidFill>
              </a:rPr>
              <a:t>非常难</a:t>
            </a:r>
            <a:r>
              <a:rPr lang="zh-CN" altLang="en-US" dirty="0" smtClean="0"/>
              <a:t>：良好的面向对象</a:t>
            </a:r>
            <a:r>
              <a:rPr lang="zh-CN" altLang="en-US" b="1" dirty="0" smtClean="0"/>
              <a:t>设计</a:t>
            </a:r>
            <a:endParaRPr lang="en-US" altLang="zh-CN" b="1" dirty="0" smtClean="0"/>
          </a:p>
          <a:p>
            <a:pPr lvl="1"/>
            <a:r>
              <a:rPr lang="zh-CN" altLang="en-US" b="1" dirty="0" smtClean="0"/>
              <a:t>丰富的设计经验</a:t>
            </a:r>
            <a:endParaRPr lang="en-US" altLang="zh-CN" b="1" dirty="0" smtClean="0"/>
          </a:p>
          <a:p>
            <a:pPr lvl="1"/>
            <a:r>
              <a:rPr lang="zh-CN" altLang="en-US" b="1" dirty="0" smtClean="0"/>
              <a:t>敏锐的洞察力</a:t>
            </a:r>
            <a:endParaRPr lang="zh-CN" altLang="en-US"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面向对象的设计原则</a:t>
            </a:r>
            <a:endParaRPr lang="zh-CN" altLang="en-US" dirty="0"/>
          </a:p>
        </p:txBody>
      </p:sp>
      <p:sp>
        <p:nvSpPr>
          <p:cNvPr id="3" name="内容占位符 2"/>
          <p:cNvSpPr>
            <a:spLocks noGrp="1"/>
          </p:cNvSpPr>
          <p:nvPr>
            <p:ph idx="1"/>
          </p:nvPr>
        </p:nvSpPr>
        <p:spPr/>
        <p:txBody>
          <a:bodyPr/>
          <a:lstStyle/>
          <a:p>
            <a:r>
              <a:rPr lang="zh-CN" altLang="en-US" sz="4800" dirty="0" smtClean="0">
                <a:latin typeface="+mn-ea"/>
              </a:rPr>
              <a:t>单一职责原则</a:t>
            </a:r>
            <a:endParaRPr lang="en-US" altLang="zh-CN" sz="4800" dirty="0" smtClean="0">
              <a:latin typeface="+mn-ea"/>
            </a:endParaRPr>
          </a:p>
          <a:p>
            <a:r>
              <a:rPr lang="zh-CN" altLang="en-US" sz="4800" dirty="0" smtClean="0">
                <a:latin typeface="+mn-ea"/>
              </a:rPr>
              <a:t>开放</a:t>
            </a:r>
            <a:r>
              <a:rPr lang="en-US" altLang="zh-CN" sz="4800" dirty="0" smtClean="0">
                <a:latin typeface="+mn-ea"/>
              </a:rPr>
              <a:t>-</a:t>
            </a:r>
            <a:r>
              <a:rPr lang="zh-CN" altLang="en-US" sz="4800" dirty="0" smtClean="0">
                <a:latin typeface="+mn-ea"/>
              </a:rPr>
              <a:t>封闭原则</a:t>
            </a:r>
            <a:endParaRPr lang="en-US" altLang="zh-CN" sz="4800" dirty="0" smtClean="0">
              <a:latin typeface="+mn-ea"/>
            </a:endParaRPr>
          </a:p>
          <a:p>
            <a:r>
              <a:rPr lang="en-US" altLang="zh-CN" dirty="0" smtClean="0">
                <a:latin typeface="+mn-ea"/>
              </a:rPr>
              <a:t>Liskov</a:t>
            </a:r>
            <a:r>
              <a:rPr lang="zh-CN" altLang="en-US" dirty="0" smtClean="0">
                <a:latin typeface="+mn-ea"/>
              </a:rPr>
              <a:t>替换原则</a:t>
            </a:r>
            <a:endParaRPr lang="en-US" altLang="zh-CN" dirty="0" smtClean="0">
              <a:latin typeface="+mn-ea"/>
            </a:endParaRPr>
          </a:p>
          <a:p>
            <a:r>
              <a:rPr lang="zh-CN" altLang="en-US" dirty="0" smtClean="0">
                <a:latin typeface="+mn-ea"/>
              </a:rPr>
              <a:t>依赖倒置原则</a:t>
            </a:r>
            <a:endParaRPr lang="en-US" altLang="zh-CN" dirty="0" smtClean="0">
              <a:latin typeface="+mn-ea"/>
            </a:endParaRPr>
          </a:p>
          <a:p>
            <a:r>
              <a:rPr lang="zh-CN" altLang="en-US" dirty="0" smtClean="0">
                <a:latin typeface="+mn-ea"/>
              </a:rPr>
              <a:t>接口隔离原则</a:t>
            </a:r>
            <a:endParaRPr lang="zh-CN" altLang="en-US" dirty="0">
              <a:latin typeface="+mn-ea"/>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单一职责原则</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职责： 引起变化的原因</a:t>
            </a:r>
            <a:endParaRPr lang="en-US" altLang="zh-CN" dirty="0" smtClean="0"/>
          </a:p>
          <a:p>
            <a:pPr lvl="1"/>
            <a:r>
              <a:rPr lang="zh-CN" altLang="en-US" dirty="0" smtClean="0"/>
              <a:t>如果你能想到多于一个动机去改变一个类， 这个类就具有多于一个的原则。</a:t>
            </a:r>
            <a:endParaRPr lang="en-US" altLang="zh-CN" dirty="0" smtClean="0"/>
          </a:p>
          <a:p>
            <a:pPr lvl="1"/>
            <a:endParaRPr lang="en-US" altLang="zh-CN" dirty="0" smtClean="0"/>
          </a:p>
          <a:p>
            <a:r>
              <a:rPr lang="zh-CN" altLang="en-US" dirty="0" smtClean="0"/>
              <a:t>调制解调器</a:t>
            </a:r>
            <a:r>
              <a:rPr lang="en-US" altLang="zh-CN" dirty="0" smtClean="0"/>
              <a:t>(Modem)  </a:t>
            </a:r>
            <a:r>
              <a:rPr lang="zh-CN" altLang="en-US" dirty="0" smtClean="0"/>
              <a:t>的接口，有问题吗？</a:t>
            </a:r>
            <a:endParaRPr lang="en-US" altLang="zh-CN" dirty="0" smtClean="0"/>
          </a:p>
          <a:p>
            <a:pPr lvl="1">
              <a:buNone/>
            </a:pPr>
            <a:r>
              <a:rPr lang="en-US" altLang="zh-CN" dirty="0" smtClean="0"/>
              <a:t>p</a:t>
            </a:r>
            <a:r>
              <a:rPr lang="en-US" altLang="zh-CN" dirty="0" smtClean="0"/>
              <a:t>ublic  interface Modem{</a:t>
            </a:r>
          </a:p>
          <a:p>
            <a:pPr lvl="1">
              <a:buNone/>
            </a:pPr>
            <a:r>
              <a:rPr lang="en-US" altLang="zh-CN" dirty="0" smtClean="0"/>
              <a:t>	</a:t>
            </a:r>
            <a:r>
              <a:rPr lang="en-US" altLang="zh-CN" dirty="0" smtClean="0"/>
              <a:t>public void dail(String phoneNum);</a:t>
            </a:r>
          </a:p>
          <a:p>
            <a:pPr lvl="1">
              <a:buNone/>
            </a:pPr>
            <a:r>
              <a:rPr lang="en-US" altLang="zh-CN" dirty="0" smtClean="0"/>
              <a:t> </a:t>
            </a:r>
            <a:r>
              <a:rPr lang="en-US" altLang="zh-CN" dirty="0" smtClean="0"/>
              <a:t>   public void hangup();</a:t>
            </a:r>
          </a:p>
          <a:p>
            <a:pPr lvl="1">
              <a:buNone/>
            </a:pPr>
            <a:r>
              <a:rPr lang="en-US" altLang="zh-CN" dirty="0" smtClean="0"/>
              <a:t> </a:t>
            </a:r>
            <a:r>
              <a:rPr lang="en-US" altLang="zh-CN" dirty="0" smtClean="0"/>
              <a:t>   public void send(char c);</a:t>
            </a:r>
          </a:p>
          <a:p>
            <a:pPr lvl="1">
              <a:buNone/>
            </a:pPr>
            <a:r>
              <a:rPr lang="en-US" altLang="zh-CN" dirty="0" smtClean="0"/>
              <a:t> </a:t>
            </a:r>
            <a:r>
              <a:rPr lang="en-US" altLang="zh-CN" dirty="0" smtClean="0"/>
              <a:t>   public void receive();</a:t>
            </a:r>
          </a:p>
          <a:p>
            <a:pPr lvl="1">
              <a:buNone/>
            </a:pP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4929</TotalTime>
  <Words>1412</Words>
  <Application>Microsoft Office PowerPoint</Application>
  <PresentationFormat>全屏显示(4:3)</PresentationFormat>
  <Paragraphs>211</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面向对象那些事儿</vt:lpstr>
      <vt:lpstr>你应该修炼什么？</vt:lpstr>
      <vt:lpstr>为什么感受不到OO的重要性？</vt:lpstr>
      <vt:lpstr>幻灯片 4</vt:lpstr>
      <vt:lpstr>为什么叫面向对象，不叫面向类？</vt:lpstr>
      <vt:lpstr>不同的编程泛型</vt:lpstr>
      <vt:lpstr>面向对象设计</vt:lpstr>
      <vt:lpstr>面向对象的设计原则</vt:lpstr>
      <vt:lpstr>单一职责原则</vt:lpstr>
      <vt:lpstr>分离职责</vt:lpstr>
      <vt:lpstr>开放-封闭原则</vt:lpstr>
      <vt:lpstr>例子(1)</vt:lpstr>
      <vt:lpstr>例子(2)</vt:lpstr>
      <vt:lpstr>案例研究：薪水支付</vt:lpstr>
      <vt:lpstr>需求</vt:lpstr>
      <vt:lpstr>需求 续1</vt:lpstr>
      <vt:lpstr>需求 续2</vt:lpstr>
      <vt:lpstr>1. 设计不同的雇员类型</vt:lpstr>
      <vt:lpstr>2.抽象出Employee</vt:lpstr>
      <vt:lpstr>3.分离职责</vt:lpstr>
      <vt:lpstr>4. 支付方式</vt:lpstr>
      <vt:lpstr>5.欣赏一下</vt:lpstr>
      <vt:lpstr>6.更改雇员类型</vt:lpstr>
      <vt:lpstr>7.再欣赏一下</vt:lpstr>
      <vt:lpstr>8. 发薪日</vt:lpstr>
      <vt:lpstr>9. 支付时间表</vt:lpstr>
      <vt:lpstr>10.大功告成了吗？</vt:lpstr>
      <vt:lpstr>总结</vt:lpstr>
      <vt:lpstr>幻灯片 29</vt:lpstr>
      <vt:lpstr>码农翻身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面向对象那些事儿</dc:title>
  <dc:creator>Administrator</dc:creator>
  <cp:lastModifiedBy>Administrator</cp:lastModifiedBy>
  <cp:revision>224</cp:revision>
  <dcterms:created xsi:type="dcterms:W3CDTF">2015-12-31T02:36:09Z</dcterms:created>
  <dcterms:modified xsi:type="dcterms:W3CDTF">2016-01-03T12:56:32Z</dcterms:modified>
</cp:coreProperties>
</file>