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2"/>
  </p:notesMasterIdLst>
  <p:handoutMasterIdLst>
    <p:handoutMasterId r:id="rId43"/>
  </p:handoutMasterIdLst>
  <p:sldIdLst>
    <p:sldId id="450" r:id="rId2"/>
    <p:sldId id="400" r:id="rId3"/>
    <p:sldId id="401" r:id="rId4"/>
    <p:sldId id="402" r:id="rId5"/>
    <p:sldId id="403" r:id="rId6"/>
    <p:sldId id="438" r:id="rId7"/>
    <p:sldId id="404" r:id="rId8"/>
    <p:sldId id="405" r:id="rId9"/>
    <p:sldId id="406" r:id="rId10"/>
    <p:sldId id="451" r:id="rId11"/>
    <p:sldId id="453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32" r:id="rId33"/>
    <p:sldId id="433" r:id="rId34"/>
    <p:sldId id="434" r:id="rId35"/>
    <p:sldId id="435" r:id="rId36"/>
    <p:sldId id="436" r:id="rId37"/>
    <p:sldId id="437" r:id="rId38"/>
    <p:sldId id="439" r:id="rId39"/>
    <p:sldId id="440" r:id="rId40"/>
    <p:sldId id="45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FFFF"/>
    <a:srgbClr val="99FF33"/>
    <a:srgbClr val="FFFF66"/>
    <a:srgbClr val="FFFF99"/>
    <a:srgbClr val="EAEAEA"/>
    <a:srgbClr val="FF66FF"/>
    <a:srgbClr val="2EB7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47" autoAdjust="0"/>
    <p:restoredTop sz="75900" autoAdjust="0"/>
  </p:normalViewPr>
  <p:slideViewPr>
    <p:cSldViewPr snapToGrid="0">
      <p:cViewPr varScale="1">
        <p:scale>
          <a:sx n="51" d="100"/>
          <a:sy n="51" d="100"/>
        </p:scale>
        <p:origin x="-16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88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88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334DCE-9D94-4964-8E98-550679531E2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335C50-5CC0-4551-A243-6592B0E86BF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86DC0-5C6D-4CE7-9B83-B52FE858620B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54BB3-2C1F-4F97-AA7E-CB5FBE027B62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D0084-23D5-42A3-85A6-E7B0A9C3A758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5C505C-F288-45D7-A2D8-683E27BA8D09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CEBE2F-0316-46B2-A4FF-8DEFDBFF9A75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714D01-B851-427F-B777-AF1B3DB5DAF9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1359D2-548D-4C9A-BA61-400737209661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2"/>
          <p:cNvGrpSpPr>
            <a:grpSpLocks/>
          </p:cNvGrpSpPr>
          <p:nvPr/>
        </p:nvGrpSpPr>
        <p:grpSpPr bwMode="auto">
          <a:xfrm>
            <a:off x="0" y="1695450"/>
            <a:ext cx="9144000" cy="3486150"/>
            <a:chOff x="0" y="1068"/>
            <a:chExt cx="5760" cy="2196"/>
          </a:xfrm>
        </p:grpSpPr>
        <p:pic>
          <p:nvPicPr>
            <p:cNvPr id="55299" name="Picture 3" descr="27"/>
            <p:cNvPicPr>
              <a:picLocks noChangeAspect="1" noChangeArrowheads="1"/>
            </p:cNvPicPr>
            <p:nvPr userDrawn="1"/>
          </p:nvPicPr>
          <p:blipFill>
            <a:blip r:embed="rId2">
              <a:lum bright="60000" contrast="-60000"/>
            </a:blip>
            <a:srcRect r="51601"/>
            <a:stretch>
              <a:fillRect/>
            </a:stretch>
          </p:blipFill>
          <p:spPr bwMode="auto">
            <a:xfrm flipH="1">
              <a:off x="0" y="1068"/>
              <a:ext cx="5754" cy="2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300" name="Rectangle 4"/>
            <p:cNvSpPr>
              <a:spLocks noChangeArrowheads="1"/>
            </p:cNvSpPr>
            <p:nvPr/>
          </p:nvSpPr>
          <p:spPr bwMode="auto">
            <a:xfrm>
              <a:off x="0" y="1068"/>
              <a:ext cx="5760" cy="218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55301" name="Picture 5" descr="27"/>
          <p:cNvPicPr>
            <a:picLocks noChangeArrowheads="1"/>
          </p:cNvPicPr>
          <p:nvPr/>
        </p:nvPicPr>
        <p:blipFill>
          <a:blip r:embed="rId3"/>
          <a:srcRect b="748"/>
          <a:stretch>
            <a:fillRect/>
          </a:stretch>
        </p:blipFill>
        <p:spPr bwMode="auto">
          <a:xfrm>
            <a:off x="0" y="5168900"/>
            <a:ext cx="9144000" cy="1687513"/>
          </a:xfrm>
          <a:prstGeom prst="rect">
            <a:avLst/>
          </a:prstGeom>
          <a:noFill/>
        </p:spPr>
      </p:pic>
      <p:pic>
        <p:nvPicPr>
          <p:cNvPr id="55302" name="Picture 6" descr="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689100"/>
          </a:xfrm>
          <a:prstGeom prst="rect">
            <a:avLst/>
          </a:prstGeom>
          <a:noFill/>
        </p:spPr>
      </p:pic>
      <p:sp>
        <p:nvSpPr>
          <p:cNvPr id="553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90525" y="2493963"/>
            <a:ext cx="7954963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55304" name="Rectangle 8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106863"/>
            <a:ext cx="6400800" cy="10509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A8C36-D6B3-43A0-A443-49C33A7001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73813" y="620713"/>
            <a:ext cx="2087562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7950" y="620713"/>
            <a:ext cx="6113463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880C3-63B1-4568-8A83-566E27DBD9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620713"/>
            <a:ext cx="8245475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341438"/>
            <a:ext cx="3776663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341438"/>
            <a:ext cx="3776662" cy="2406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4713" y="3900488"/>
            <a:ext cx="3776662" cy="2408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53988" y="6502400"/>
            <a:ext cx="1006475" cy="320675"/>
          </a:xfrm>
        </p:spPr>
        <p:txBody>
          <a:bodyPr/>
          <a:lstStyle>
            <a:lvl1pPr>
              <a:defRPr/>
            </a:lvl1pPr>
          </a:lstStyle>
          <a:p>
            <a:fld id="{6CE86892-D1ED-4049-B5DD-A0F89161D9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620713"/>
            <a:ext cx="8245475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341438"/>
            <a:ext cx="3776663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341438"/>
            <a:ext cx="3776662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53988" y="6502400"/>
            <a:ext cx="1006475" cy="320675"/>
          </a:xfrm>
        </p:spPr>
        <p:txBody>
          <a:bodyPr/>
          <a:lstStyle>
            <a:lvl1pPr>
              <a:defRPr/>
            </a:lvl1pPr>
          </a:lstStyle>
          <a:p>
            <a:fld id="{B9D9CA54-116C-4D2D-B0E6-9150E0D9AC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A5476A-5ADA-41E4-BF20-437CECD9A9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2F480E-D2CA-427C-947F-7D9B64AF0C5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341438"/>
            <a:ext cx="3776663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341438"/>
            <a:ext cx="3776662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8C1CA9-72C4-4EDB-AF54-B3AA48F216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84A8AE-42E8-4320-AB1B-D62C9E1F66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679FF5-4BFB-4E7F-A63D-9688CA5396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9AFECB-E63C-4435-AE25-73F2DE3ABFF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A0D1D8-6D7D-4DB8-9BC5-00B9A4AABC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54B36C-DA6F-4243-81CD-476BCFB7C9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27"/>
          <p:cNvPicPr>
            <a:picLocks noChangeArrowheads="1"/>
          </p:cNvPicPr>
          <p:nvPr/>
        </p:nvPicPr>
        <p:blipFill>
          <a:blip r:embed="rId15"/>
          <a:srcRect b="748"/>
          <a:stretch>
            <a:fillRect/>
          </a:stretch>
        </p:blipFill>
        <p:spPr bwMode="auto">
          <a:xfrm>
            <a:off x="0" y="6470650"/>
            <a:ext cx="9144000" cy="385763"/>
          </a:xfrm>
          <a:prstGeom prst="rect">
            <a:avLst/>
          </a:prstGeom>
          <a:noFill/>
        </p:spPr>
      </p:pic>
      <p:pic>
        <p:nvPicPr>
          <p:cNvPr id="54275" name="Picture 3" descr="27"/>
          <p:cNvPicPr>
            <a:picLocks noChangeAspect="1" noChangeArrowheads="1"/>
          </p:cNvPicPr>
          <p:nvPr/>
        </p:nvPicPr>
        <p:blipFill>
          <a:blip r:embed="rId16"/>
          <a:srcRect b="25418"/>
          <a:stretch>
            <a:fillRect/>
          </a:stretch>
        </p:blipFill>
        <p:spPr bwMode="auto">
          <a:xfrm>
            <a:off x="0" y="0"/>
            <a:ext cx="9144000" cy="384175"/>
          </a:xfrm>
          <a:prstGeom prst="rect">
            <a:avLst/>
          </a:prstGeom>
          <a:noFill/>
        </p:spPr>
      </p:pic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620713"/>
            <a:ext cx="8245475" cy="49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41438"/>
            <a:ext cx="77057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3988" y="6502400"/>
            <a:ext cx="100647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00" b="1">
                <a:solidFill>
                  <a:schemeClr val="bg1"/>
                </a:solidFill>
                <a:ea typeface="+mn-ea"/>
              </a:defRPr>
            </a:lvl1pPr>
          </a:lstStyle>
          <a:p>
            <a:fld id="{67965F03-4705-432F-BB7A-7EA1F3A0ED6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black">
          <a:xfrm>
            <a:off x="827088" y="41275"/>
            <a:ext cx="18004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400" dirty="0" smtClean="0">
                <a:solidFill>
                  <a:schemeClr val="bg1"/>
                </a:solidFill>
                <a:ea typeface="宋体" pitchFamily="2" charset="-122"/>
              </a:rPr>
              <a:t>项目实战之单元测试</a:t>
            </a:r>
            <a:endParaRPr lang="zh-CN" altLang="en-US" sz="14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black">
          <a:xfrm>
            <a:off x="1447800" y="6502400"/>
            <a:ext cx="5940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altLang="zh-CN" sz="100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宋体" pitchFamily="2" charset="-122"/>
          <a:ea typeface="宋体" pitchFamily="2" charset="-122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宋体" pitchFamily="2" charset="-122"/>
          <a:ea typeface="宋体" pitchFamily="2" charset="-122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宋体" pitchFamily="2" charset="-122"/>
          <a:ea typeface="宋体" pitchFamily="2" charset="-122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宋体" pitchFamily="2" charset="-122"/>
          <a:ea typeface="宋体" pitchFamily="2" charset="-122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宋体" pitchFamily="2" charset="-122"/>
          <a:ea typeface="宋体" pitchFamily="2" charset="-122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宋体" pitchFamily="2" charset="-122"/>
          <a:ea typeface="宋体" pitchFamily="2" charset="-122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宋体" pitchFamily="2" charset="-122"/>
          <a:ea typeface="宋体" pitchFamily="2" charset="-122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宋体" pitchFamily="2" charset="-122"/>
          <a:ea typeface="宋体" pitchFamily="2" charset="-122"/>
          <a:cs typeface="Arial" charset="0"/>
        </a:defRPr>
      </a:lvl9pPr>
    </p:titleStyle>
    <p:bodyStyle>
      <a:lvl1pPr marL="228600" indent="-228600" algn="l" rtl="0" fontAlgn="base">
        <a:spcBef>
          <a:spcPct val="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fontAlgn="base">
        <a:spcBef>
          <a:spcPct val="25000"/>
        </a:spcBef>
        <a:spcAft>
          <a:spcPct val="1500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714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1714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943100" indent="-1714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1714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857500" indent="-1714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314700" indent="-1714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112" y="1929269"/>
            <a:ext cx="7345950" cy="1470025"/>
          </a:xfrm>
        </p:spPr>
        <p:txBody>
          <a:bodyPr/>
          <a:lstStyle/>
          <a:p>
            <a:r>
              <a:rPr lang="zh-CN" altLang="en-US" sz="6000" dirty="0" smtClean="0"/>
              <a:t>项目实战之单元测试</a:t>
            </a:r>
            <a:endParaRPr lang="zh-CN" altLang="en-US" sz="6000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4613970" y="3095321"/>
            <a:ext cx="4266983" cy="1276263"/>
          </a:xfrm>
        </p:spPr>
        <p:txBody>
          <a:bodyPr/>
          <a:lstStyle/>
          <a:p>
            <a:pPr algn="r">
              <a:lnSpc>
                <a:spcPct val="6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Arial Black" pitchFamily="34" charset="0"/>
                <a:ea typeface="黑体" pitchFamily="49" charset="-122"/>
                <a:sym typeface="Arial Black" pitchFamily="34" charset="0"/>
              </a:rPr>
              <a:t>码农翻身群 </a:t>
            </a:r>
            <a:r>
              <a:rPr lang="en-US" altLang="zh-CN" sz="2400" dirty="0" smtClean="0">
                <a:solidFill>
                  <a:schemeClr val="tx1"/>
                </a:solidFill>
                <a:ea typeface="黑体" pitchFamily="49" charset="-122"/>
              </a:rPr>
              <a:t>135769418</a:t>
            </a:r>
          </a:p>
          <a:p>
            <a:pPr algn="r">
              <a:lnSpc>
                <a:spcPct val="60000"/>
              </a:lnSpc>
            </a:pPr>
            <a:endParaRPr lang="en-US" altLang="zh-CN" sz="2400" dirty="0" smtClean="0">
              <a:solidFill>
                <a:schemeClr val="tx1"/>
              </a:solidFill>
              <a:ea typeface="黑体" pitchFamily="49" charset="-122"/>
            </a:endParaRPr>
          </a:p>
          <a:p>
            <a:pPr algn="r">
              <a:lnSpc>
                <a:spcPct val="60000"/>
              </a:lnSpc>
            </a:pPr>
            <a:r>
              <a:rPr lang="zh-CN" altLang="en-US" sz="2400" dirty="0" smtClean="0">
                <a:solidFill>
                  <a:schemeClr val="tx1"/>
                </a:solidFill>
                <a:ea typeface="黑体" pitchFamily="49" charset="-122"/>
              </a:rPr>
              <a:t>微信公共号</a:t>
            </a:r>
            <a:r>
              <a:rPr lang="en-US" sz="2400" dirty="0" smtClean="0">
                <a:solidFill>
                  <a:schemeClr val="tx1"/>
                </a:solidFill>
                <a:latin typeface="Arial Black" pitchFamily="34" charset="0"/>
                <a:ea typeface="黑体" pitchFamily="49" charset="-122"/>
                <a:sym typeface="Arial Black" pitchFamily="34" charset="0"/>
              </a:rPr>
              <a:t>  </a:t>
            </a:r>
            <a:r>
              <a:rPr lang="en-US" altLang="zh-CN" sz="2400" dirty="0" err="1" smtClean="0">
                <a:solidFill>
                  <a:schemeClr val="tx1"/>
                </a:solidFill>
                <a:ea typeface="黑体" pitchFamily="49" charset="-122"/>
              </a:rPr>
              <a:t>coderising</a:t>
            </a:r>
            <a:endParaRPr lang="zh-CN" altLang="en-US" sz="2400" dirty="0" smtClean="0">
              <a:solidFill>
                <a:schemeClr val="tx1"/>
              </a:solidFill>
              <a:ea typeface="黑体" pitchFamily="49" charset="-122"/>
            </a:endParaRPr>
          </a:p>
          <a:p>
            <a:pPr algn="r">
              <a:lnSpc>
                <a:spcPct val="60000"/>
              </a:lnSpc>
            </a:pPr>
            <a:endParaRPr lang="en-US" altLang="zh-CN" sz="2400" dirty="0" smtClean="0">
              <a:solidFill>
                <a:schemeClr val="tx1"/>
              </a:solidFill>
              <a:latin typeface="Arial Black" pitchFamily="34" charset="0"/>
              <a:ea typeface="黑体" pitchFamily="49" charset="-122"/>
              <a:sym typeface="Arial Black" pitchFamily="34" charset="0"/>
            </a:endParaRPr>
          </a:p>
          <a:p>
            <a:pPr algn="r">
              <a:lnSpc>
                <a:spcPct val="6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Arial Black" pitchFamily="34" charset="0"/>
                <a:ea typeface="黑体" pitchFamily="49" charset="-122"/>
                <a:sym typeface="Arial Black" pitchFamily="34" charset="0"/>
              </a:rPr>
              <a:t>刘欣  </a:t>
            </a:r>
            <a:r>
              <a:rPr lang="en-US" altLang="zh-CN" sz="2400" dirty="0" smtClean="0">
                <a:solidFill>
                  <a:schemeClr val="tx1"/>
                </a:solidFill>
                <a:ea typeface="黑体" pitchFamily="49" charset="-122"/>
              </a:rPr>
              <a:t>14703250</a:t>
            </a:r>
          </a:p>
          <a:p>
            <a:endParaRPr lang="zh-CN" altLang="en-US" sz="2400" dirty="0"/>
          </a:p>
        </p:txBody>
      </p:sp>
      <p:pic>
        <p:nvPicPr>
          <p:cNvPr id="2064" name="Picture 16" descr="j031877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90688"/>
            <a:ext cx="1320800" cy="34575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作者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CC6D7-1118-4C2B-8680-951C6F8AB1AA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584706" name="Picture 2" descr="c:\users\administrator\appdata\roaming\360se6\User Data\temp\4034970a304e251f909d61ada586c9177f3e537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728" y="1365858"/>
            <a:ext cx="2552700" cy="1838325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20449" y="3768594"/>
            <a:ext cx="2823793" cy="277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JUnit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极限编程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zh-CN" altLang="en-US" sz="2800" b="1" kern="0" dirty="0" smtClean="0">
                <a:latin typeface="+mn-lt"/>
                <a:cs typeface="+mn-cs"/>
              </a:rPr>
              <a:t>测试驱动开发</a:t>
            </a:r>
            <a:endParaRPr lang="en-US" altLang="zh-CN" sz="2800" b="1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84714" name="Picture 10" descr="c:\users\administrator\appdata\roaming\360se6\User Data\temp\erich_gam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3460" y="1210329"/>
            <a:ext cx="2161739" cy="2983200"/>
          </a:xfrm>
          <a:prstGeom prst="rect">
            <a:avLst/>
          </a:prstGeom>
          <a:noFill/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972833" y="4344792"/>
            <a:ext cx="4308953" cy="277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Junit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zh-CN" altLang="en-US" sz="2800" b="1" kern="0" dirty="0" smtClean="0">
                <a:latin typeface="+mn-lt"/>
                <a:cs typeface="+mn-cs"/>
              </a:rPr>
              <a:t>设计模式</a:t>
            </a:r>
            <a:endParaRPr lang="en-US" altLang="zh-CN" sz="2800" b="1" kern="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Eclipse JDT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sz="2800" b="1" kern="0" dirty="0" smtClean="0">
                <a:latin typeface="+mn-lt"/>
                <a:cs typeface="+mn-cs"/>
              </a:rPr>
              <a:t>IBM Jazz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Visual</a:t>
            </a:r>
            <a:r>
              <a:rPr kumimoji="0" lang="en-US" altLang="zh-CN" sz="28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Studio Online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5476A-5ADA-41E4-BF20-437CECD9A917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583682" name="Picture 2" descr="c:\users\administrator\appdata\roaming\360se6\User Data\temp\juni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4792" y="1940708"/>
            <a:ext cx="1524000" cy="609600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151123" y="3017033"/>
            <a:ext cx="4314390" cy="277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r>
              <a:rPr kumimoji="0" lang="en-US" altLang="zh-CN" sz="7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Demo</a:t>
            </a:r>
            <a:endParaRPr kumimoji="0" lang="en-US" altLang="zh-CN" sz="7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F91AF-67D3-42CD-BCEC-B0234E19018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议程</a:t>
            </a:r>
            <a:endParaRPr lang="zh-CN" altLang="en-US" b="0">
              <a:solidFill>
                <a:srgbClr val="0000FF"/>
              </a:solidFill>
            </a:endParaRP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6125" y="1244600"/>
            <a:ext cx="7670800" cy="4967288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单元测试介绍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常用的单元测试工具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/>
              <a:t>单元测试的原则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规范化测试用例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使用</a:t>
            </a:r>
            <a:r>
              <a:rPr lang="en-US" altLang="zh-CN" b="1">
                <a:solidFill>
                  <a:schemeClr val="hlink"/>
                </a:solidFill>
              </a:rPr>
              <a:t>Mock</a:t>
            </a:r>
            <a:r>
              <a:rPr lang="zh-CN" altLang="en-US" b="1">
                <a:solidFill>
                  <a:schemeClr val="hlink"/>
                </a:solidFill>
              </a:rPr>
              <a:t>对象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单元测试自动化</a:t>
            </a:r>
            <a:endParaRPr lang="en-US" altLang="zh-CN" b="1">
              <a:solidFill>
                <a:schemeClr val="hlink"/>
              </a:solidFill>
            </a:endParaRP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单元测试结果的评价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b="1">
                <a:solidFill>
                  <a:schemeClr val="hlink"/>
                </a:solidFill>
              </a:rPr>
              <a:t>Q&amp;A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endParaRPr lang="en-US" altLang="zh-CN" b="1">
              <a:solidFill>
                <a:schemeClr val="hlink"/>
              </a:solidFill>
            </a:endParaRPr>
          </a:p>
          <a:p>
            <a:pPr marL="342900" indent="-342900">
              <a:lnSpc>
                <a:spcPct val="80000"/>
              </a:lnSpc>
            </a:pPr>
            <a:endParaRPr lang="en-US" altLang="zh-CN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90D6B-E947-44F0-A6C1-A0180D2DEA66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单元测试的原则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25" y="1273175"/>
            <a:ext cx="7705725" cy="4967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测试代码和被测代码是同等重要的，需要被同时维护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测试代码不是附属品！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不但要重构代码，也要重构单元测试！</a:t>
            </a:r>
          </a:p>
          <a:p>
            <a:pPr>
              <a:lnSpc>
                <a:spcPct val="90000"/>
              </a:lnSpc>
            </a:pPr>
            <a:r>
              <a:rPr lang="zh-CN" altLang="en-US"/>
              <a:t>单元测试一定是隔离的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一个测试用例的运行结果不能影响其他测试用例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测试用不能互相依赖，应该能够以任何次序执行</a:t>
            </a:r>
          </a:p>
          <a:p>
            <a:pPr>
              <a:lnSpc>
                <a:spcPct val="90000"/>
              </a:lnSpc>
            </a:pPr>
            <a:r>
              <a:rPr lang="zh-CN" altLang="en-US"/>
              <a:t>单元测试一定是可以重复执行的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不能依赖环境的变化</a:t>
            </a:r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保持单元测试的简单性和可读性</a:t>
            </a:r>
          </a:p>
          <a:p>
            <a:pPr>
              <a:lnSpc>
                <a:spcPct val="90000"/>
              </a:lnSpc>
            </a:pPr>
            <a:endParaRPr lang="zh-CN" altLang="en-US"/>
          </a:p>
          <a:p>
            <a:pPr lvl="1"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D5B79-C7E1-4D9B-A849-66C128D16F9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单元测试的原则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25" y="1273175"/>
            <a:ext cx="7705725" cy="4967288"/>
          </a:xfrm>
        </p:spPr>
        <p:txBody>
          <a:bodyPr/>
          <a:lstStyle/>
          <a:p>
            <a:r>
              <a:rPr lang="zh-CN" altLang="en-US"/>
              <a:t>尽量对接口进行测试</a:t>
            </a:r>
          </a:p>
          <a:p>
            <a:endParaRPr lang="zh-CN" altLang="en-US"/>
          </a:p>
          <a:p>
            <a:r>
              <a:rPr lang="zh-CN" altLang="en-US"/>
              <a:t>单元测试应该可以迅速执行</a:t>
            </a:r>
          </a:p>
          <a:p>
            <a:pPr lvl="1"/>
            <a:r>
              <a:rPr lang="zh-CN" altLang="en-US"/>
              <a:t>给程序员提供及时的反馈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Mock</a:t>
            </a:r>
            <a:r>
              <a:rPr lang="zh-CN" altLang="en-US"/>
              <a:t>对象对数据库，网络的依赖进行解耦</a:t>
            </a:r>
          </a:p>
          <a:p>
            <a:pPr lvl="1"/>
            <a:endParaRPr lang="zh-CN" altLang="en-US"/>
          </a:p>
          <a:p>
            <a:r>
              <a:rPr lang="zh-CN" altLang="en-US"/>
              <a:t>自动化单元测试</a:t>
            </a:r>
          </a:p>
          <a:p>
            <a:pPr lvl="1"/>
            <a:r>
              <a:rPr lang="zh-CN" altLang="en-US"/>
              <a:t>集成到</a:t>
            </a:r>
            <a:r>
              <a:rPr lang="en-US" altLang="zh-CN"/>
              <a:t>build</a:t>
            </a:r>
            <a:r>
              <a:rPr lang="zh-CN" altLang="en-US"/>
              <a:t>过程中去</a:t>
            </a:r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2EC5F-6463-4CF6-A59B-13588F93920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议程</a:t>
            </a:r>
            <a:endParaRPr lang="zh-CN" altLang="en-US" b="0">
              <a:solidFill>
                <a:srgbClr val="0000FF"/>
              </a:solidFill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6125" y="1244600"/>
            <a:ext cx="7670800" cy="4967288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单元测试介绍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常用的单元测试工具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单元测试的原则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/>
              <a:t>规范化测试用例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使用</a:t>
            </a:r>
            <a:r>
              <a:rPr lang="en-US" altLang="zh-CN" b="1">
                <a:solidFill>
                  <a:schemeClr val="hlink"/>
                </a:solidFill>
              </a:rPr>
              <a:t>Mock</a:t>
            </a:r>
            <a:r>
              <a:rPr lang="zh-CN" altLang="en-US" b="1">
                <a:solidFill>
                  <a:schemeClr val="hlink"/>
                </a:solidFill>
              </a:rPr>
              <a:t>对象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单元测试自动化</a:t>
            </a:r>
            <a:endParaRPr lang="en-US" altLang="zh-CN" b="1">
              <a:solidFill>
                <a:schemeClr val="hlink"/>
              </a:solidFill>
            </a:endParaRP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单元测试结果的评价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b="1">
                <a:solidFill>
                  <a:schemeClr val="hlink"/>
                </a:solidFill>
              </a:rPr>
              <a:t>Q&amp;A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endParaRPr lang="en-US" altLang="zh-CN" b="1">
              <a:solidFill>
                <a:schemeClr val="hlink"/>
              </a:solidFill>
            </a:endParaRPr>
          </a:p>
          <a:p>
            <a:pPr marL="342900" indent="-342900">
              <a:lnSpc>
                <a:spcPct val="80000"/>
              </a:lnSpc>
            </a:pPr>
            <a:endParaRPr lang="en-US" altLang="zh-CN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7CE6E-8ECE-4FBE-A4F1-2B8439E0688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把单元测试放在哪儿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和被测代码放在一起</a:t>
            </a:r>
          </a:p>
          <a:p>
            <a:pPr lvl="1"/>
            <a:r>
              <a:rPr lang="zh-CN" altLang="en-US" b="1"/>
              <a:t>方便查找，但是会造成扰乱</a:t>
            </a:r>
          </a:p>
          <a:p>
            <a:pPr lvl="1"/>
            <a:endParaRPr lang="zh-CN" altLang="en-US" b="1"/>
          </a:p>
          <a:p>
            <a:r>
              <a:rPr lang="zh-CN" altLang="en-US" b="1"/>
              <a:t>放在单独的目录下</a:t>
            </a:r>
            <a:r>
              <a:rPr lang="en-US" altLang="zh-CN" b="1"/>
              <a:t>,</a:t>
            </a:r>
            <a:r>
              <a:rPr lang="zh-CN" altLang="en-US" b="1"/>
              <a:t>但是保证和被测代码位使用同样的包名</a:t>
            </a:r>
          </a:p>
          <a:p>
            <a:pPr lvl="1"/>
            <a:r>
              <a:rPr lang="zh-CN" altLang="en-US" b="1"/>
              <a:t>方便查找</a:t>
            </a:r>
          </a:p>
          <a:p>
            <a:pPr lvl="1"/>
            <a:r>
              <a:rPr lang="zh-CN" altLang="en-US" b="1"/>
              <a:t>可以直接访问包级的变量和方法</a:t>
            </a:r>
          </a:p>
          <a:p>
            <a:pPr lvl="1"/>
            <a:endParaRPr lang="zh-CN" altLang="en-US" b="1"/>
          </a:p>
          <a:p>
            <a:r>
              <a:rPr lang="zh-CN" altLang="en-US" b="1"/>
              <a:t>最好创建一个单元测试的</a:t>
            </a:r>
            <a:r>
              <a:rPr lang="en-US" altLang="zh-CN" b="1"/>
              <a:t>Project,</a:t>
            </a:r>
            <a:r>
              <a:rPr lang="zh-CN" altLang="en-US" b="1"/>
              <a:t>让它依赖被测试的</a:t>
            </a:r>
            <a:r>
              <a:rPr lang="en-US" altLang="zh-CN" b="1"/>
              <a:t>Project</a:t>
            </a:r>
          </a:p>
          <a:p>
            <a:pPr lvl="1"/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0544B-EDA7-4205-8B57-04395A00B4C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测试用例的组织和命名（推荐）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8388350" cy="4967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对每个</a:t>
            </a:r>
            <a:r>
              <a:rPr lang="en-US" altLang="zh-CN"/>
              <a:t>java project</a:t>
            </a:r>
            <a:r>
              <a:rPr lang="zh-CN" altLang="en-US"/>
              <a:t>创建一个单元测试的</a:t>
            </a:r>
            <a:r>
              <a:rPr lang="en-US" altLang="zh-CN"/>
              <a:t>project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对每个单元测试</a:t>
            </a:r>
            <a:r>
              <a:rPr lang="en-US" altLang="zh-CN"/>
              <a:t>project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创建一个</a:t>
            </a:r>
            <a:r>
              <a:rPr lang="en-US" altLang="zh-CN"/>
              <a:t>AllTest.java ,</a:t>
            </a:r>
            <a:r>
              <a:rPr lang="zh-CN" altLang="en-US"/>
              <a:t>它包含了所有的</a:t>
            </a:r>
            <a:r>
              <a:rPr lang="en-US" altLang="zh-CN"/>
              <a:t>package</a:t>
            </a:r>
            <a:r>
              <a:rPr lang="zh-CN" altLang="en-US"/>
              <a:t>级别的测试用例</a:t>
            </a:r>
          </a:p>
          <a:p>
            <a:pPr>
              <a:lnSpc>
                <a:spcPct val="90000"/>
              </a:lnSpc>
            </a:pPr>
            <a:r>
              <a:rPr lang="zh-CN" altLang="en-US"/>
              <a:t>对每个</a:t>
            </a:r>
            <a:r>
              <a:rPr lang="en-US" altLang="zh-CN"/>
              <a:t>Java package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创建一个</a:t>
            </a:r>
            <a:r>
              <a:rPr lang="en-US" altLang="zh-CN"/>
              <a:t>&lt;PackageName&gt;AllTest.java</a:t>
            </a:r>
            <a:r>
              <a:rPr lang="zh-CN" altLang="en-US"/>
              <a:t>， 它包含了同一</a:t>
            </a:r>
            <a:r>
              <a:rPr lang="en-US" altLang="zh-CN"/>
              <a:t>package</a:t>
            </a:r>
            <a:r>
              <a:rPr lang="zh-CN" altLang="en-US"/>
              <a:t>下所有的测试用例</a:t>
            </a:r>
          </a:p>
          <a:p>
            <a:pPr lvl="1"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对每个要测试的</a:t>
            </a:r>
            <a:r>
              <a:rPr lang="en-US" altLang="zh-CN"/>
              <a:t>java</a:t>
            </a:r>
            <a:r>
              <a:rPr lang="zh-CN" altLang="en-US"/>
              <a:t>类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提供一个或多个</a:t>
            </a:r>
            <a:r>
              <a:rPr lang="en-US" altLang="zh-CN"/>
              <a:t>XXXTest</a:t>
            </a:r>
            <a:r>
              <a:rPr lang="zh-CN" altLang="en-US"/>
              <a:t>的测试用例</a:t>
            </a:r>
          </a:p>
          <a:p>
            <a:pPr lvl="1">
              <a:lnSpc>
                <a:spcPct val="90000"/>
              </a:lnSpc>
            </a:pPr>
            <a:endParaRPr lang="zh-CN" altLang="en-US"/>
          </a:p>
          <a:p>
            <a:pPr lvl="1"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1263B-FFAA-4977-AB86-AF036726478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测试用例的组织和命名</a:t>
            </a:r>
          </a:p>
        </p:txBody>
      </p:sp>
      <p:graphicFrame>
        <p:nvGraphicFramePr>
          <p:cNvPr id="538628" name="Object 4"/>
          <p:cNvGraphicFramePr>
            <a:graphicFrameLocks noChangeAspect="1"/>
          </p:cNvGraphicFramePr>
          <p:nvPr>
            <p:ph idx="1"/>
          </p:nvPr>
        </p:nvGraphicFramePr>
        <p:xfrm>
          <a:off x="1074738" y="1341438"/>
          <a:ext cx="7067550" cy="4967287"/>
        </p:xfrm>
        <a:graphic>
          <a:graphicData uri="http://schemas.openxmlformats.org/presentationml/2006/ole">
            <p:oleObj spid="_x0000_s538628" name="Visio" r:id="rId3" imgW="8806934" imgH="619035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B1FF7-8019-406D-BBC1-0F28EDF7459A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议程</a:t>
            </a:r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46125" y="1244600"/>
            <a:ext cx="7670800" cy="4967288"/>
          </a:xfrm>
          <a:noFill/>
          <a:ln/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单元测试介绍</a:t>
            </a:r>
          </a:p>
          <a:p>
            <a:r>
              <a:rPr lang="zh-CN" altLang="en-US" b="1">
                <a:solidFill>
                  <a:schemeClr val="hlink"/>
                </a:solidFill>
              </a:rPr>
              <a:t>常用的单元测试工具</a:t>
            </a:r>
          </a:p>
          <a:p>
            <a:r>
              <a:rPr lang="zh-CN" altLang="en-US" b="1">
                <a:solidFill>
                  <a:schemeClr val="hlink"/>
                </a:solidFill>
              </a:rPr>
              <a:t>单元测试的原则</a:t>
            </a:r>
          </a:p>
          <a:p>
            <a:r>
              <a:rPr lang="zh-CN" altLang="en-US" b="1">
                <a:solidFill>
                  <a:schemeClr val="hlink"/>
                </a:solidFill>
              </a:rPr>
              <a:t>规范化测试用例</a:t>
            </a:r>
          </a:p>
          <a:p>
            <a:r>
              <a:rPr lang="zh-CN" altLang="en-US" b="1"/>
              <a:t>使用</a:t>
            </a:r>
            <a:r>
              <a:rPr lang="en-US" altLang="zh-CN" b="1"/>
              <a:t>Mock</a:t>
            </a:r>
            <a:r>
              <a:rPr lang="zh-CN" altLang="en-US" b="1"/>
              <a:t>对象</a:t>
            </a:r>
            <a:endParaRPr lang="zh-CN" altLang="en-US" b="1">
              <a:solidFill>
                <a:schemeClr val="hlink"/>
              </a:solidFill>
            </a:endParaRPr>
          </a:p>
          <a:p>
            <a:r>
              <a:rPr lang="zh-CN" altLang="en-US" b="1">
                <a:solidFill>
                  <a:schemeClr val="hlink"/>
                </a:solidFill>
              </a:rPr>
              <a:t>单元测试自动化</a:t>
            </a:r>
            <a:endParaRPr lang="en-US" altLang="zh-CN" b="1">
              <a:solidFill>
                <a:schemeClr val="hlink"/>
              </a:solidFill>
            </a:endParaRPr>
          </a:p>
          <a:p>
            <a:r>
              <a:rPr lang="zh-CN" altLang="en-US" b="1">
                <a:solidFill>
                  <a:schemeClr val="hlink"/>
                </a:solidFill>
              </a:rPr>
              <a:t>单元测试结果的评价</a:t>
            </a:r>
          </a:p>
          <a:p>
            <a:r>
              <a:rPr lang="en-US" altLang="zh-CN" b="1">
                <a:solidFill>
                  <a:schemeClr val="hlink"/>
                </a:solidFill>
              </a:rPr>
              <a:t>Q&amp;A</a:t>
            </a:r>
          </a:p>
          <a:p>
            <a:endParaRPr lang="en-US" altLang="zh-CN" b="1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361DF-9148-46E9-A476-2476CF893F6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议程</a:t>
            </a:r>
            <a:endParaRPr lang="zh-CN" altLang="en-US" b="0">
              <a:solidFill>
                <a:srgbClr val="0000FF"/>
              </a:solidFill>
            </a:endParaRP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6125" y="1244600"/>
            <a:ext cx="7670800" cy="4967288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zh-CN" altLang="en-US" b="1" dirty="0"/>
              <a:t>单元测试介绍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 dirty="0"/>
              <a:t>常用的单元测试工具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 dirty="0"/>
              <a:t>单元测试的原则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 dirty="0"/>
              <a:t>规范化测试用例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 dirty="0"/>
              <a:t>使用</a:t>
            </a:r>
            <a:r>
              <a:rPr lang="en-US" altLang="zh-CN" b="1" dirty="0"/>
              <a:t>Mock</a:t>
            </a:r>
            <a:r>
              <a:rPr lang="zh-CN" altLang="en-US" b="1" dirty="0"/>
              <a:t>对象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 dirty="0"/>
              <a:t>单元测试自动化</a:t>
            </a:r>
            <a:endParaRPr lang="en-US" altLang="zh-CN" b="1" dirty="0"/>
          </a:p>
          <a:p>
            <a:pPr marL="342900" indent="-342900">
              <a:lnSpc>
                <a:spcPct val="80000"/>
              </a:lnSpc>
            </a:pPr>
            <a:r>
              <a:rPr lang="zh-CN" altLang="en-US" b="1" dirty="0"/>
              <a:t>单元测试结果的评价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b="1" dirty="0"/>
              <a:t>Q&amp;A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endParaRPr lang="en-US" altLang="zh-CN" b="1" dirty="0"/>
          </a:p>
          <a:p>
            <a:pPr marL="342900" indent="-342900">
              <a:lnSpc>
                <a:spcPct val="80000"/>
              </a:lnSpc>
            </a:pPr>
            <a:endParaRPr lang="en-US" altLang="zh-C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7D383-324F-4D79-BE55-19414148D81B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为什么使用</a:t>
            </a:r>
            <a:r>
              <a:rPr lang="en-US" altLang="zh-CN"/>
              <a:t>Mock</a:t>
            </a:r>
            <a:r>
              <a:rPr lang="zh-CN" altLang="en-US"/>
              <a:t>对象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54125"/>
            <a:ext cx="7705725" cy="4967288"/>
          </a:xfrm>
        </p:spPr>
        <p:txBody>
          <a:bodyPr/>
          <a:lstStyle/>
          <a:p>
            <a:r>
              <a:rPr lang="zh-CN" altLang="en-US"/>
              <a:t>真实的对象不易构造</a:t>
            </a:r>
          </a:p>
          <a:p>
            <a:pPr lvl="1"/>
            <a:r>
              <a:rPr lang="zh-CN" altLang="en-US"/>
              <a:t>例如</a:t>
            </a:r>
            <a:r>
              <a:rPr lang="en-US" altLang="zh-CN"/>
              <a:t>httpservlet </a:t>
            </a:r>
            <a:r>
              <a:rPr lang="zh-CN" altLang="en-US"/>
              <a:t>必须在</a:t>
            </a:r>
            <a:r>
              <a:rPr lang="en-US" altLang="zh-CN"/>
              <a:t>servlet</a:t>
            </a:r>
            <a:r>
              <a:rPr lang="zh-CN" altLang="en-US"/>
              <a:t>容器中才能创建出来</a:t>
            </a:r>
          </a:p>
          <a:p>
            <a:r>
              <a:rPr lang="zh-CN" altLang="en-US"/>
              <a:t>真实的对象非常复杂</a:t>
            </a:r>
          </a:p>
          <a:p>
            <a:pPr lvl="1"/>
            <a:r>
              <a:rPr lang="zh-CN" altLang="en-US"/>
              <a:t>如</a:t>
            </a:r>
            <a:r>
              <a:rPr lang="en-US" altLang="zh-CN"/>
              <a:t>jdbc</a:t>
            </a:r>
            <a:r>
              <a:rPr lang="zh-CN" altLang="en-US"/>
              <a:t>中的</a:t>
            </a:r>
            <a:r>
              <a:rPr lang="en-US" altLang="zh-CN"/>
              <a:t>Connection, ResultSet</a:t>
            </a:r>
          </a:p>
          <a:p>
            <a:r>
              <a:rPr lang="zh-CN" altLang="en-US"/>
              <a:t>真实的对象的行为具有不确定性，难于控制他们的输出或者返回结果</a:t>
            </a:r>
          </a:p>
          <a:p>
            <a:r>
              <a:rPr lang="zh-CN" altLang="en-US"/>
              <a:t>真实的对象的有些行为难于触发， 例如硬盘已满，网络连接断开</a:t>
            </a:r>
          </a:p>
          <a:p>
            <a:r>
              <a:rPr lang="zh-CN" altLang="en-US"/>
              <a:t>真实的对象可能还不存在，例如依赖的另外一个模块还没开发完毕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F25C8-74F6-4C09-BE21-8237BA14633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为什么使用</a:t>
            </a:r>
            <a:r>
              <a:rPr lang="en-US" altLang="zh-CN"/>
              <a:t>Mock</a:t>
            </a:r>
            <a:r>
              <a:rPr lang="zh-CN" altLang="en-US"/>
              <a:t>对象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54125"/>
            <a:ext cx="7705725" cy="4967288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Mock </a:t>
            </a:r>
            <a:r>
              <a:rPr lang="zh-CN" altLang="en-US"/>
              <a:t>对象</a:t>
            </a:r>
            <a:r>
              <a:rPr lang="zh-CN" altLang="en-US">
                <a:latin typeface="Arial"/>
              </a:rPr>
              <a:t>“</a:t>
            </a:r>
            <a:r>
              <a:rPr lang="zh-CN" altLang="en-US"/>
              <a:t>替代</a:t>
            </a:r>
            <a:r>
              <a:rPr lang="zh-CN" altLang="en-US">
                <a:latin typeface="Arial"/>
              </a:rPr>
              <a:t>”</a:t>
            </a:r>
            <a:r>
              <a:rPr lang="zh-CN" altLang="en-US"/>
              <a:t>或者</a:t>
            </a:r>
            <a:r>
              <a:rPr lang="zh-CN" altLang="en-US">
                <a:latin typeface="Arial"/>
              </a:rPr>
              <a:t>“</a:t>
            </a:r>
            <a:r>
              <a:rPr lang="zh-CN" altLang="en-US"/>
              <a:t>冒充</a:t>
            </a:r>
            <a:r>
              <a:rPr lang="zh-CN" altLang="en-US">
                <a:latin typeface="Arial"/>
              </a:rPr>
              <a:t>”</a:t>
            </a:r>
            <a:r>
              <a:rPr lang="zh-CN" altLang="en-US"/>
              <a:t> 真实模块和被测试对象进行交互</a:t>
            </a:r>
          </a:p>
          <a:p>
            <a:pPr lvl="1"/>
            <a:r>
              <a:rPr lang="zh-CN" altLang="en-US"/>
              <a:t>开发人员可以精确的定制期待的行为</a:t>
            </a:r>
          </a:p>
          <a:p>
            <a:r>
              <a:rPr lang="zh-CN" altLang="en-US"/>
              <a:t>对</a:t>
            </a:r>
            <a:r>
              <a:rPr lang="en-US" altLang="zh-CN"/>
              <a:t>TDD</a:t>
            </a:r>
            <a:r>
              <a:rPr lang="zh-CN" altLang="en-US"/>
              <a:t>提供有力的支持</a:t>
            </a:r>
          </a:p>
          <a:p>
            <a:pPr lvl="1"/>
            <a:r>
              <a:rPr lang="zh-CN" altLang="zh-CN"/>
              <a:t>帮助你发现对象的角色和职责</a:t>
            </a:r>
            <a:endParaRPr lang="zh-CN" altLang="en-US"/>
          </a:p>
          <a:p>
            <a:pPr lvl="1"/>
            <a:r>
              <a:rPr lang="zh-CN" altLang="en-US"/>
              <a:t>对接口编程，而不是对实现编程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C1D31-2F79-422A-A679-0C3071E5CE4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Mock Object</a:t>
            </a:r>
            <a:r>
              <a:rPr lang="zh-CN" altLang="en-US"/>
              <a:t>例子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920750" y="1638300"/>
            <a:ext cx="7262813" cy="256381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public class URLParser{</a:t>
            </a:r>
          </a:p>
          <a:p>
            <a:r>
              <a:rPr lang="en-US" altLang="zh-CN">
                <a:ea typeface="宋体" pitchFamily="2" charset="-122"/>
              </a:rPr>
              <a:t>    public void parse(HttpServletRequest request){</a:t>
            </a:r>
          </a:p>
          <a:p>
            <a:r>
              <a:rPr lang="en-US" altLang="zh-CN">
                <a:ea typeface="宋体" pitchFamily="2" charset="-122"/>
              </a:rPr>
              <a:t>        String startRow = request.getParameter(“startRow”);</a:t>
            </a:r>
          </a:p>
          <a:p>
            <a:r>
              <a:rPr lang="en-US" altLang="zh-CN">
                <a:ea typeface="宋体" pitchFamily="2" charset="-122"/>
              </a:rPr>
              <a:t>        String endRow = request.getParameter(“endRow”);</a:t>
            </a:r>
          </a:p>
          <a:p>
            <a:r>
              <a:rPr lang="en-US" altLang="zh-CN">
                <a:ea typeface="宋体" pitchFamily="2" charset="-122"/>
              </a:rPr>
              <a:t>        … do some business logic…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   }</a:t>
            </a:r>
          </a:p>
          <a:p>
            <a:r>
              <a:rPr lang="en-US" altLang="zh-CN">
                <a:ea typeface="宋体" pitchFamily="2" charset="-122"/>
              </a:rPr>
              <a:t>}</a:t>
            </a: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44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08025" y="3998913"/>
            <a:ext cx="7705725" cy="4967287"/>
          </a:xfrm>
          <a:noFill/>
          <a:ln/>
        </p:spPr>
        <p:txBody>
          <a:bodyPr/>
          <a:lstStyle/>
          <a:p>
            <a:r>
              <a:rPr lang="zh-CN" altLang="en-US"/>
              <a:t>方法一：开发人员写一个对接口</a:t>
            </a:r>
            <a:r>
              <a:rPr lang="en-US" altLang="zh-CN"/>
              <a:t>HttpServletRequest</a:t>
            </a:r>
            <a:r>
              <a:rPr lang="zh-CN" altLang="en-US"/>
              <a:t>的实现类，然后实现</a:t>
            </a:r>
            <a:r>
              <a:rPr lang="en-US" altLang="zh-CN"/>
              <a:t>getParamter</a:t>
            </a:r>
            <a:r>
              <a:rPr lang="zh-CN" altLang="en-US"/>
              <a:t>方法</a:t>
            </a:r>
          </a:p>
          <a:p>
            <a:pPr lvl="1"/>
            <a:r>
              <a:rPr lang="zh-CN" altLang="en-US"/>
              <a:t>不得不实现几十个无用的空方法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EBADE-09CA-470A-A952-B7425B79A18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Mock Object</a:t>
            </a:r>
            <a:r>
              <a:rPr lang="zh-CN" altLang="en-US"/>
              <a:t>例子</a:t>
            </a:r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525463" y="1830388"/>
            <a:ext cx="8351837" cy="476091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ea typeface="宋体" pitchFamily="2" charset="-122"/>
              </a:rPr>
              <a:t>//step 1: </a:t>
            </a:r>
            <a:r>
              <a:rPr lang="zh-CN" altLang="en-US">
                <a:solidFill>
                  <a:srgbClr val="008000"/>
                </a:solidFill>
                <a:ea typeface="宋体" pitchFamily="2" charset="-122"/>
              </a:rPr>
              <a:t>创建</a:t>
            </a:r>
            <a:r>
              <a:rPr lang="en-US" altLang="zh-CN">
                <a:solidFill>
                  <a:srgbClr val="008000"/>
                </a:solidFill>
                <a:ea typeface="宋体" pitchFamily="2" charset="-122"/>
              </a:rPr>
              <a:t>mock </a:t>
            </a:r>
            <a:r>
              <a:rPr lang="zh-CN" altLang="en-US">
                <a:solidFill>
                  <a:srgbClr val="008000"/>
                </a:solidFill>
                <a:ea typeface="宋体" pitchFamily="2" charset="-122"/>
              </a:rPr>
              <a:t>对象</a:t>
            </a:r>
          </a:p>
          <a:p>
            <a:r>
              <a:rPr lang="en-US" altLang="zh-CN">
                <a:solidFill>
                  <a:srgbClr val="008000"/>
                </a:solidFill>
                <a:ea typeface="宋体" pitchFamily="2" charset="-122"/>
              </a:rPr>
              <a:t>MockControl control = MockControl.createControl(HttpServletRequest.class);</a:t>
            </a:r>
          </a:p>
          <a:p>
            <a:r>
              <a:rPr lang="en-US" altLang="zh-CN">
                <a:solidFill>
                  <a:srgbClr val="008000"/>
                </a:solidFill>
                <a:ea typeface="宋体" pitchFamily="2" charset="-122"/>
              </a:rPr>
              <a:t>HttpServletRequest request = (HttpServletRequest) control.getMock();</a:t>
            </a:r>
          </a:p>
          <a:p>
            <a:endParaRPr lang="en-US" altLang="zh-CN">
              <a:solidFill>
                <a:srgbClr val="008000"/>
              </a:solidFill>
              <a:ea typeface="宋体" pitchFamily="2" charset="-122"/>
            </a:endParaRPr>
          </a:p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//step1: 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设置并记录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mock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对象的行为</a:t>
            </a:r>
          </a:p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request.getParameter("startRow");</a:t>
            </a:r>
          </a:p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control.setReturnValue("10");</a:t>
            </a:r>
          </a:p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request.getParameter("endRow");</a:t>
            </a:r>
          </a:p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control.setReturnValue("20"); </a:t>
            </a:r>
          </a:p>
          <a:p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  <a:p>
            <a:r>
              <a:rPr lang="en-US" altLang="zh-CN">
                <a:solidFill>
                  <a:schemeClr val="folHlink"/>
                </a:solidFill>
                <a:ea typeface="宋体" pitchFamily="2" charset="-122"/>
              </a:rPr>
              <a:t>// step2: </a:t>
            </a:r>
            <a:r>
              <a:rPr lang="zh-CN" altLang="en-US">
                <a:solidFill>
                  <a:schemeClr val="folHlink"/>
                </a:solidFill>
                <a:ea typeface="宋体" pitchFamily="2" charset="-122"/>
              </a:rPr>
              <a:t>转换为回放模式</a:t>
            </a:r>
          </a:p>
          <a:p>
            <a:r>
              <a:rPr lang="en-US" altLang="zh-CN">
                <a:solidFill>
                  <a:schemeClr val="folHlink"/>
                </a:solidFill>
                <a:ea typeface="宋体" pitchFamily="2" charset="-122"/>
              </a:rPr>
              <a:t>control.replay();</a:t>
            </a:r>
          </a:p>
          <a:p>
            <a:endParaRPr lang="en-US" altLang="zh-CN">
              <a:solidFill>
                <a:schemeClr val="folHlink"/>
              </a:solidFill>
              <a:ea typeface="宋体" pitchFamily="2" charset="-122"/>
            </a:endParaRPr>
          </a:p>
          <a:p>
            <a:r>
              <a:rPr lang="en-US" altLang="zh-CN">
                <a:solidFill>
                  <a:srgbClr val="2EB7D2"/>
                </a:solidFill>
                <a:ea typeface="宋体" pitchFamily="2" charset="-122"/>
              </a:rPr>
              <a:t>// step 4: </a:t>
            </a:r>
            <a:r>
              <a:rPr lang="zh-CN" altLang="en-US">
                <a:solidFill>
                  <a:srgbClr val="2EB7D2"/>
                </a:solidFill>
                <a:ea typeface="宋体" pitchFamily="2" charset="-122"/>
              </a:rPr>
              <a:t>测试代码</a:t>
            </a:r>
          </a:p>
          <a:p>
            <a:r>
              <a:rPr lang="en-US" altLang="zh-CN">
                <a:solidFill>
                  <a:srgbClr val="2EB7D2"/>
                </a:solidFill>
                <a:ea typeface="宋体" pitchFamily="2" charset="-122"/>
              </a:rPr>
              <a:t>URLParser parser = new URLParser(request);</a:t>
            </a:r>
          </a:p>
          <a:p>
            <a:r>
              <a:rPr lang="en-US" altLang="zh-CN">
                <a:solidFill>
                  <a:srgbClr val="2EB7D2"/>
                </a:solidFill>
                <a:ea typeface="宋体" pitchFamily="2" charset="-122"/>
              </a:rPr>
              <a:t>parser.parse();</a:t>
            </a:r>
          </a:p>
          <a:p>
            <a:r>
              <a:rPr lang="en-US" altLang="zh-CN">
                <a:solidFill>
                  <a:srgbClr val="2EB7D2"/>
                </a:solidFill>
                <a:ea typeface="宋体" pitchFamily="2" charset="-122"/>
              </a:rPr>
              <a:t>Assert xxx</a:t>
            </a:r>
          </a:p>
        </p:txBody>
      </p:sp>
      <p:sp>
        <p:nvSpPr>
          <p:cNvPr id="545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79450" y="1169988"/>
            <a:ext cx="7705725" cy="731837"/>
          </a:xfrm>
          <a:noFill/>
          <a:ln/>
        </p:spPr>
        <p:txBody>
          <a:bodyPr/>
          <a:lstStyle/>
          <a:p>
            <a:r>
              <a:rPr lang="zh-CN" altLang="en-US"/>
              <a:t>方法二：使用</a:t>
            </a:r>
            <a:r>
              <a:rPr lang="en-US" altLang="zh-CN"/>
              <a:t>Mock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7877-633A-4854-82D9-4C95E839B7F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议程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6125" y="1244600"/>
            <a:ext cx="7670800" cy="4967288"/>
          </a:xfrm>
          <a:noFill/>
          <a:ln/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单元测试介绍</a:t>
            </a:r>
          </a:p>
          <a:p>
            <a:r>
              <a:rPr lang="zh-CN" altLang="en-US" b="1">
                <a:solidFill>
                  <a:schemeClr val="hlink"/>
                </a:solidFill>
              </a:rPr>
              <a:t>常用的单元测试工具</a:t>
            </a:r>
          </a:p>
          <a:p>
            <a:r>
              <a:rPr lang="zh-CN" altLang="en-US" b="1">
                <a:solidFill>
                  <a:schemeClr val="hlink"/>
                </a:solidFill>
              </a:rPr>
              <a:t>单元测试的原则</a:t>
            </a:r>
          </a:p>
          <a:p>
            <a:r>
              <a:rPr lang="zh-CN" altLang="en-US" b="1">
                <a:solidFill>
                  <a:schemeClr val="hlink"/>
                </a:solidFill>
              </a:rPr>
              <a:t>规范化测试用例</a:t>
            </a:r>
          </a:p>
          <a:p>
            <a:r>
              <a:rPr lang="zh-CN" altLang="en-US" b="1">
                <a:solidFill>
                  <a:schemeClr val="hlink"/>
                </a:solidFill>
              </a:rPr>
              <a:t>使用</a:t>
            </a:r>
            <a:r>
              <a:rPr lang="en-US" altLang="zh-CN" b="1">
                <a:solidFill>
                  <a:schemeClr val="hlink"/>
                </a:solidFill>
              </a:rPr>
              <a:t>Mock</a:t>
            </a:r>
            <a:r>
              <a:rPr lang="zh-CN" altLang="en-US" b="1">
                <a:solidFill>
                  <a:schemeClr val="hlink"/>
                </a:solidFill>
              </a:rPr>
              <a:t>对象</a:t>
            </a:r>
          </a:p>
          <a:p>
            <a:r>
              <a:rPr lang="zh-CN" altLang="en-US" sz="3000" b="1"/>
              <a:t>对遗留代码进行测试</a:t>
            </a:r>
          </a:p>
          <a:p>
            <a:r>
              <a:rPr lang="zh-CN" altLang="en-US" b="1">
                <a:solidFill>
                  <a:schemeClr val="hlink"/>
                </a:solidFill>
              </a:rPr>
              <a:t>单元测试自动化</a:t>
            </a:r>
            <a:endParaRPr lang="en-US" altLang="zh-CN" b="1">
              <a:solidFill>
                <a:schemeClr val="hlink"/>
              </a:solidFill>
            </a:endParaRPr>
          </a:p>
          <a:p>
            <a:r>
              <a:rPr lang="zh-CN" altLang="en-US" b="1">
                <a:solidFill>
                  <a:schemeClr val="hlink"/>
                </a:solidFill>
              </a:rPr>
              <a:t>单元测试结果的评价</a:t>
            </a:r>
          </a:p>
          <a:p>
            <a:r>
              <a:rPr lang="en-US" altLang="zh-CN" b="1">
                <a:solidFill>
                  <a:schemeClr val="hlink"/>
                </a:solidFill>
              </a:rPr>
              <a:t>Q&amp;A</a:t>
            </a:r>
          </a:p>
          <a:p>
            <a:endParaRPr lang="en-US" altLang="zh-CN" b="1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441EE-167B-4A5C-91AE-52FB1D174A1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遗留代码的问题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69988"/>
            <a:ext cx="8110538" cy="4919662"/>
          </a:xfrm>
          <a:noFill/>
          <a:ln/>
        </p:spPr>
        <p:txBody>
          <a:bodyPr/>
          <a:lstStyle/>
          <a:p>
            <a:r>
              <a:rPr lang="zh-CN" altLang="en-US" sz="2400"/>
              <a:t>遗留代码不可避免</a:t>
            </a:r>
          </a:p>
          <a:p>
            <a:pPr lvl="1"/>
            <a:r>
              <a:rPr lang="zh-CN" altLang="en-US" sz="2000"/>
              <a:t>虽然</a:t>
            </a:r>
            <a:r>
              <a:rPr lang="en-US" altLang="zh-CN" sz="2000"/>
              <a:t>TDD</a:t>
            </a:r>
            <a:r>
              <a:rPr lang="zh-CN" altLang="en-US" sz="2000"/>
              <a:t>是很有效的编程方法，但是我们的工作很少从第一行代码开始。</a:t>
            </a:r>
          </a:p>
          <a:p>
            <a:endParaRPr lang="zh-CN" altLang="en-US" sz="2400"/>
          </a:p>
          <a:p>
            <a:r>
              <a:rPr lang="zh-CN" altLang="en-US" sz="2400"/>
              <a:t>遗留代码不是坏代码</a:t>
            </a:r>
          </a:p>
          <a:p>
            <a:pPr lvl="1"/>
            <a:r>
              <a:rPr lang="zh-CN" altLang="en-US" sz="2000"/>
              <a:t>它是可以工作的软件</a:t>
            </a:r>
            <a:r>
              <a:rPr lang="en-US" altLang="zh-CN" sz="2000"/>
              <a:t>/</a:t>
            </a:r>
            <a:r>
              <a:rPr lang="zh-CN" altLang="en-US" sz="2000"/>
              <a:t>组件，但是</a:t>
            </a:r>
          </a:p>
          <a:p>
            <a:pPr lvl="1"/>
            <a:r>
              <a:rPr lang="zh-CN" altLang="en-US" sz="2000"/>
              <a:t>在设计和开发式没有考虑</a:t>
            </a:r>
            <a:r>
              <a:rPr lang="zh-CN" altLang="en-US" sz="2000">
                <a:latin typeface="Arial"/>
              </a:rPr>
              <a:t>“</a:t>
            </a:r>
            <a:r>
              <a:rPr lang="zh-CN" altLang="en-US" sz="2000"/>
              <a:t>可测试性</a:t>
            </a:r>
            <a:r>
              <a:rPr lang="zh-CN" altLang="en-US" sz="2000">
                <a:latin typeface="Arial"/>
              </a:rPr>
              <a:t>”</a:t>
            </a:r>
            <a:endParaRPr lang="zh-CN" altLang="en-US" sz="2000"/>
          </a:p>
          <a:p>
            <a:endParaRPr lang="zh-CN" altLang="en-US" sz="2400"/>
          </a:p>
          <a:p>
            <a:r>
              <a:rPr lang="zh-CN" altLang="en-US" sz="2400"/>
              <a:t>遗留代码难于测试</a:t>
            </a:r>
          </a:p>
          <a:p>
            <a:pPr lvl="1"/>
            <a:r>
              <a:rPr lang="zh-CN" altLang="en-US" sz="2000"/>
              <a:t>长久失修，导致业务逻辑难于理解</a:t>
            </a:r>
          </a:p>
          <a:p>
            <a:pPr lvl="1"/>
            <a:r>
              <a:rPr lang="zh-CN" altLang="en-US" sz="2000"/>
              <a:t>依赖的资源太多，导致测试无从下手 </a:t>
            </a:r>
          </a:p>
          <a:p>
            <a:pPr lvl="1"/>
            <a:r>
              <a:rPr lang="zh-CN" altLang="en-US" sz="2000"/>
              <a:t>不敢修改，害怕牵一发而动全身</a:t>
            </a:r>
          </a:p>
        </p:txBody>
      </p:sp>
      <p:pic>
        <p:nvPicPr>
          <p:cNvPr id="2989106" name="Picture 50" descr="j0078811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hidden">
          <a:xfrm>
            <a:off x="6753225" y="4081463"/>
            <a:ext cx="1716088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9B05-C4DA-45D8-AB7E-41E3045F1FC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处理遗留代码的策略</a:t>
            </a:r>
            <a:endParaRPr lang="en-US" altLang="zh-CN"/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69988"/>
            <a:ext cx="8110538" cy="4919662"/>
          </a:xfrm>
          <a:noFill/>
          <a:ln/>
        </p:spPr>
        <p:txBody>
          <a:bodyPr/>
          <a:lstStyle/>
          <a:p>
            <a:r>
              <a:rPr lang="zh-CN" altLang="en-US"/>
              <a:t>重构代码，提高可测试性</a:t>
            </a:r>
          </a:p>
          <a:p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Mock Object</a:t>
            </a:r>
            <a:r>
              <a:rPr lang="zh-CN" altLang="en-US"/>
              <a:t>解除依赖</a:t>
            </a:r>
          </a:p>
          <a:p>
            <a:endParaRPr lang="zh-CN" altLang="en-US"/>
          </a:p>
          <a:p>
            <a:r>
              <a:rPr lang="zh-CN" altLang="en-US"/>
              <a:t>测试分解</a:t>
            </a:r>
            <a:endParaRPr lang="en-US" altLang="zh-CN"/>
          </a:p>
          <a:p>
            <a:pPr lvl="1"/>
            <a:r>
              <a:rPr lang="zh-CN" altLang="en-US"/>
              <a:t>先写粗粒度的测试代码，然后编写细粒度的代码</a:t>
            </a:r>
          </a:p>
          <a:p>
            <a:pPr lvl="1"/>
            <a:r>
              <a:rPr lang="en-US" altLang="zh-CN"/>
              <a:t>Package -&gt; Class -&gt; method</a:t>
            </a:r>
          </a:p>
          <a:p>
            <a:pPr lvl="1"/>
            <a:endParaRPr lang="zh-CN" altLang="en-US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30074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7534275" y="4630738"/>
            <a:ext cx="1201738" cy="14874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7874B-882E-4F56-BDA5-6535B431F650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处理遗留代码的基本步骤</a:t>
            </a:r>
            <a:endParaRPr lang="en-US" altLang="zh-CN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69988"/>
            <a:ext cx="8110538" cy="4919662"/>
          </a:xfrm>
          <a:noFill/>
          <a:ln/>
        </p:spPr>
        <p:txBody>
          <a:bodyPr/>
          <a:lstStyle/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确定要测试的类和函数</a:t>
            </a:r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解除依赖</a:t>
            </a:r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编写测试用例</a:t>
            </a:r>
          </a:p>
          <a:p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重构代码</a:t>
            </a:r>
          </a:p>
          <a:p>
            <a:pPr lvl="1"/>
            <a:endParaRPr lang="zh-CN" altLang="en-US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30074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7534275" y="4630738"/>
            <a:ext cx="1201738" cy="14874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CF29F-2375-4733-8A0C-A60D92C4524F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重构的例子</a:t>
            </a:r>
            <a:endParaRPr lang="en-US" altLang="zh-CN"/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69988"/>
            <a:ext cx="8110538" cy="4919662"/>
          </a:xfrm>
          <a:noFill/>
          <a:ln/>
        </p:spPr>
        <p:txBody>
          <a:bodyPr/>
          <a:lstStyle/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589828" name="Picture 4" descr="ejb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963" y="1416050"/>
            <a:ext cx="5899150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9829" name="AutoShape 5"/>
          <p:cNvSpPr>
            <a:spLocks noChangeArrowheads="1"/>
          </p:cNvSpPr>
          <p:nvPr/>
        </p:nvSpPr>
        <p:spPr bwMode="auto">
          <a:xfrm>
            <a:off x="801688" y="3089275"/>
            <a:ext cx="2286000" cy="1066800"/>
          </a:xfrm>
          <a:prstGeom prst="wedgeRoundRectCallout">
            <a:avLst>
              <a:gd name="adj1" fmla="val 79306"/>
              <a:gd name="adj2" fmla="val 86755"/>
              <a:gd name="adj3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1000" b="1">
                <a:ea typeface="宋体" pitchFamily="2" charset="-122"/>
              </a:rPr>
              <a:t>业务逻辑位于</a:t>
            </a:r>
            <a:r>
              <a:rPr lang="en-US" altLang="zh-CN" sz="1000" b="1">
                <a:ea typeface="宋体" pitchFamily="2" charset="-122"/>
              </a:rPr>
              <a:t>EJB</a:t>
            </a:r>
            <a:r>
              <a:rPr lang="zh-CN" altLang="en-US" sz="1000" b="1">
                <a:ea typeface="宋体" pitchFamily="2" charset="-122"/>
              </a:rPr>
              <a:t>中，没有</a:t>
            </a:r>
            <a:r>
              <a:rPr lang="en-US" altLang="zh-CN" sz="1000" b="1">
                <a:ea typeface="宋体" pitchFamily="2" charset="-122"/>
              </a:rPr>
              <a:t>EJBContainer </a:t>
            </a:r>
            <a:r>
              <a:rPr lang="zh-CN" altLang="en-US" sz="1000" b="1">
                <a:ea typeface="宋体" pitchFamily="2" charset="-122"/>
              </a:rPr>
              <a:t>很难测试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75CCE-B97C-4500-B1A9-BCB52A3038B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重构的例子</a:t>
            </a:r>
            <a:endParaRPr lang="en-US" altLang="zh-CN"/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69988"/>
            <a:ext cx="8110538" cy="4919662"/>
          </a:xfrm>
          <a:noFill/>
          <a:ln/>
        </p:spPr>
        <p:txBody>
          <a:bodyPr/>
          <a:lstStyle/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590852" name="Picture 4" descr="ejb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314450"/>
            <a:ext cx="8848725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0853" name="AutoShape 5"/>
          <p:cNvSpPr>
            <a:spLocks noChangeArrowheads="1"/>
          </p:cNvSpPr>
          <p:nvPr/>
        </p:nvSpPr>
        <p:spPr bwMode="auto">
          <a:xfrm>
            <a:off x="6499225" y="2809875"/>
            <a:ext cx="2286000" cy="1066800"/>
          </a:xfrm>
          <a:prstGeom prst="wedgeRoundRectCallout">
            <a:avLst>
              <a:gd name="adj1" fmla="val 30833"/>
              <a:gd name="adj2" fmla="val 99403"/>
              <a:gd name="adj3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1000" b="1">
                <a:ea typeface="宋体" pitchFamily="2" charset="-122"/>
              </a:rPr>
              <a:t>业务逻辑经过重构后，放到</a:t>
            </a:r>
            <a:r>
              <a:rPr lang="en-US" altLang="zh-CN" sz="1000" b="1">
                <a:ea typeface="宋体" pitchFamily="2" charset="-122"/>
              </a:rPr>
              <a:t>AccountImpl</a:t>
            </a:r>
            <a:r>
              <a:rPr lang="zh-CN" altLang="en-US" sz="1000" b="1">
                <a:ea typeface="宋体" pitchFamily="2" charset="-122"/>
              </a:rPr>
              <a:t>，我们只对这个类进行测试</a:t>
            </a:r>
          </a:p>
        </p:txBody>
      </p:sp>
      <p:sp>
        <p:nvSpPr>
          <p:cNvPr id="590854" name="AutoShape 6"/>
          <p:cNvSpPr>
            <a:spLocks noChangeArrowheads="1"/>
          </p:cNvSpPr>
          <p:nvPr/>
        </p:nvSpPr>
        <p:spPr bwMode="auto">
          <a:xfrm>
            <a:off x="406400" y="3290888"/>
            <a:ext cx="2286000" cy="1066800"/>
          </a:xfrm>
          <a:prstGeom prst="wedgeRoundRectCallout">
            <a:avLst>
              <a:gd name="adj1" fmla="val 56528"/>
              <a:gd name="adj2" fmla="val 75000"/>
              <a:gd name="adj3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1000" b="1">
                <a:ea typeface="宋体" pitchFamily="2" charset="-122"/>
              </a:rPr>
              <a:t>现在</a:t>
            </a:r>
            <a:r>
              <a:rPr lang="en-US" altLang="zh-CN" sz="1000" b="1">
                <a:ea typeface="宋体" pitchFamily="2" charset="-122"/>
              </a:rPr>
              <a:t>AccountBean </a:t>
            </a:r>
            <a:r>
              <a:rPr lang="zh-CN" altLang="en-US" sz="1000" b="1">
                <a:ea typeface="宋体" pitchFamily="2" charset="-122"/>
              </a:rPr>
              <a:t>只剩下了一些系统级的代码，没有必要测试了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0B69B-868E-4D17-B1B7-957E5992F76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单元测试的误区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341438"/>
            <a:ext cx="7773987" cy="4967287"/>
          </a:xfrm>
        </p:spPr>
        <p:txBody>
          <a:bodyPr/>
          <a:lstStyle/>
          <a:p>
            <a:r>
              <a:rPr lang="zh-CN" altLang="en-US" sz="2400"/>
              <a:t>编译通过不就行了吗？</a:t>
            </a:r>
          </a:p>
          <a:p>
            <a:r>
              <a:rPr lang="zh-CN" altLang="en-US" sz="2400"/>
              <a:t>测试是测试小组的事情，程序员应该做些更有趣，更有创意的事情，比如学习一些新技术</a:t>
            </a:r>
          </a:p>
          <a:p>
            <a:r>
              <a:rPr lang="zh-CN" altLang="en-US" sz="2400"/>
              <a:t>我写完代码已经手工的测试过了</a:t>
            </a:r>
            <a:r>
              <a:rPr lang="en-US" altLang="zh-CN" sz="2400"/>
              <a:t>,</a:t>
            </a:r>
            <a:r>
              <a:rPr lang="zh-CN" altLang="en-US" sz="2400"/>
              <a:t>为什么还得写单元测试？</a:t>
            </a:r>
          </a:p>
          <a:p>
            <a:r>
              <a:rPr lang="zh-CN" altLang="en-US" sz="2400"/>
              <a:t>我用调试器把所有的分支都走过了，肯定没问题，提交！</a:t>
            </a:r>
          </a:p>
          <a:p>
            <a:r>
              <a:rPr lang="zh-CN" altLang="en-US" sz="2400"/>
              <a:t>管它什么单元测试， 时间已经不多了， 经理催的紧，先做个丑陋的修改，让它工作，有时间再改吧。</a:t>
            </a:r>
          </a:p>
          <a:p>
            <a:r>
              <a:rPr lang="zh-CN" altLang="en-US" sz="2400"/>
              <a:t>写测试太麻烦了，得准备一大堆数据，不值</a:t>
            </a:r>
          </a:p>
          <a:p>
            <a:r>
              <a:rPr lang="zh-CN" altLang="en-US" sz="2400"/>
              <a:t>那个长达</a:t>
            </a:r>
            <a:r>
              <a:rPr lang="en-US" altLang="zh-CN" sz="2400"/>
              <a:t>5000</a:t>
            </a:r>
            <a:r>
              <a:rPr lang="zh-CN" altLang="en-US" sz="2400"/>
              <a:t>行的函数已经好几年没动过了，作者已经离职了，现在没人敢碰它！</a:t>
            </a:r>
          </a:p>
          <a:p>
            <a:r>
              <a:rPr lang="zh-CN" altLang="en-US" sz="2400"/>
              <a:t>那些测试运行的时间是在太长了！</a:t>
            </a:r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6A49B-3D86-43B8-9134-D7BCD231928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重构的例子</a:t>
            </a:r>
            <a:endParaRPr lang="en-US" altLang="zh-CN"/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69988"/>
            <a:ext cx="8110538" cy="4919662"/>
          </a:xfrm>
          <a:noFill/>
          <a:ln/>
        </p:spPr>
        <p:txBody>
          <a:bodyPr/>
          <a:lstStyle/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617538" y="2255838"/>
            <a:ext cx="8218487" cy="30495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ea typeface="宋体" pitchFamily="2" charset="-122"/>
              </a:rPr>
              <a:t>public class Account{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ea typeface="宋体" pitchFamily="2" charset="-122"/>
              </a:rPr>
              <a:t>    public void transfer(){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ea typeface="宋体" pitchFamily="2" charset="-122"/>
              </a:rPr>
              <a:t>        </a:t>
            </a:r>
            <a:r>
              <a:rPr lang="en-US" altLang="zh-CN" sz="2400" b="1" dirty="0" err="1">
                <a:ea typeface="宋体" pitchFamily="2" charset="-122"/>
              </a:rPr>
              <a:t>TransactionManager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err="1">
                <a:ea typeface="宋体" pitchFamily="2" charset="-122"/>
              </a:rPr>
              <a:t>txManager</a:t>
            </a:r>
            <a:r>
              <a:rPr lang="en-US" altLang="zh-CN" sz="2400" b="1" dirty="0">
                <a:ea typeface="宋体" pitchFamily="2" charset="-122"/>
              </a:rPr>
              <a:t> = </a:t>
            </a:r>
            <a:r>
              <a:rPr lang="en-US" altLang="zh-CN" sz="2400" b="1" dirty="0">
                <a:solidFill>
                  <a:srgbClr val="3366FF"/>
                </a:solidFill>
                <a:ea typeface="宋体" pitchFamily="2" charset="-122"/>
              </a:rPr>
              <a:t>new </a:t>
            </a:r>
            <a:r>
              <a:rPr lang="en-US" altLang="zh-CN" sz="2400" b="1" dirty="0" err="1">
                <a:solidFill>
                  <a:srgbClr val="3366FF"/>
                </a:solidFill>
                <a:ea typeface="宋体" pitchFamily="2" charset="-122"/>
              </a:rPr>
              <a:t>TransactoinManagerImpl</a:t>
            </a:r>
            <a:r>
              <a:rPr lang="en-US" altLang="zh-CN" sz="2400" b="1" dirty="0">
                <a:solidFill>
                  <a:srgbClr val="3366FF"/>
                </a:solidFill>
                <a:ea typeface="宋体" pitchFamily="2" charset="-122"/>
              </a:rPr>
              <a:t>();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ea typeface="宋体" pitchFamily="2" charset="-122"/>
              </a:rPr>
              <a:t>        </a:t>
            </a:r>
            <a:r>
              <a:rPr lang="en-US" altLang="zh-CN" sz="2400" b="1" dirty="0" err="1">
                <a:ea typeface="宋体" pitchFamily="2" charset="-122"/>
              </a:rPr>
              <a:t>txManager.begin</a:t>
            </a:r>
            <a:r>
              <a:rPr lang="en-US" altLang="zh-CN" sz="2400" b="1" dirty="0">
                <a:ea typeface="宋体" pitchFamily="2" charset="-122"/>
              </a:rPr>
              <a:t>();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ea typeface="宋体" pitchFamily="2" charset="-122"/>
              </a:rPr>
              <a:t>        .... business logic ....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ea typeface="宋体" pitchFamily="2" charset="-122"/>
              </a:rPr>
              <a:t>        </a:t>
            </a:r>
            <a:r>
              <a:rPr lang="en-US" altLang="zh-CN" sz="2400" b="1" dirty="0" err="1">
                <a:ea typeface="宋体" pitchFamily="2" charset="-122"/>
              </a:rPr>
              <a:t>txManager.commit</a:t>
            </a:r>
            <a:r>
              <a:rPr lang="en-US" altLang="zh-CN" sz="2400" b="1" dirty="0">
                <a:ea typeface="宋体" pitchFamily="2" charset="-122"/>
              </a:rPr>
              <a:t>();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ea typeface="宋体" pitchFamily="2" charset="-122"/>
              </a:rPr>
              <a:t>   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ea typeface="宋体" pitchFamily="2" charset="-122"/>
              </a:rPr>
              <a:t>}</a:t>
            </a:r>
          </a:p>
        </p:txBody>
      </p:sp>
      <p:sp>
        <p:nvSpPr>
          <p:cNvPr id="591877" name="Rectangle 5"/>
          <p:cNvSpPr>
            <a:spLocks noChangeArrowheads="1"/>
          </p:cNvSpPr>
          <p:nvPr/>
        </p:nvSpPr>
        <p:spPr bwMode="auto">
          <a:xfrm>
            <a:off x="434975" y="1373188"/>
            <a:ext cx="8245475" cy="49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sz="1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91878" name="AutoShape 6"/>
          <p:cNvSpPr>
            <a:spLocks noChangeArrowheads="1"/>
          </p:cNvSpPr>
          <p:nvPr/>
        </p:nvSpPr>
        <p:spPr bwMode="auto">
          <a:xfrm>
            <a:off x="6162675" y="933450"/>
            <a:ext cx="2814638" cy="1230313"/>
          </a:xfrm>
          <a:prstGeom prst="wedgeRoundRectCallout">
            <a:avLst>
              <a:gd name="adj1" fmla="val -40750"/>
              <a:gd name="adj2" fmla="val 112324"/>
              <a:gd name="adj3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1600" b="1">
                <a:ea typeface="宋体" pitchFamily="2" charset="-122"/>
              </a:rPr>
              <a:t>如果业务逻辑依赖于其他服务的话，通常会用“</a:t>
            </a:r>
            <a:r>
              <a:rPr lang="en-US" altLang="zh-CN" sz="1600" b="1">
                <a:ea typeface="宋体" pitchFamily="2" charset="-122"/>
              </a:rPr>
              <a:t>new”</a:t>
            </a:r>
            <a:r>
              <a:rPr lang="zh-CN" altLang="en-US" sz="1600" b="1">
                <a:ea typeface="宋体" pitchFamily="2" charset="-122"/>
              </a:rPr>
              <a:t>操作或者单例模式来创建，这对测试造成了障碍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8CD96-69D4-4DF1-9346-C4B74F8C1B6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重构的例子</a:t>
            </a:r>
            <a:endParaRPr lang="en-US" altLang="zh-CN"/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69988"/>
            <a:ext cx="8110538" cy="4919662"/>
          </a:xfrm>
          <a:noFill/>
          <a:ln/>
        </p:spPr>
        <p:txBody>
          <a:bodyPr/>
          <a:lstStyle/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434975" y="1373188"/>
            <a:ext cx="8245475" cy="49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sz="1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92901" name="Text Box 5"/>
          <p:cNvSpPr txBox="1">
            <a:spLocks noChangeArrowheads="1"/>
          </p:cNvSpPr>
          <p:nvPr/>
        </p:nvSpPr>
        <p:spPr bwMode="auto">
          <a:xfrm>
            <a:off x="587375" y="1573213"/>
            <a:ext cx="7543800" cy="22383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200" b="1">
                <a:ea typeface="宋体" pitchFamily="2" charset="-122"/>
              </a:rPr>
              <a:t>public class Account{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200" b="1">
                <a:ea typeface="宋体" pitchFamily="2" charset="-122"/>
              </a:rPr>
              <a:t>    public void transfer(){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zh-CN" sz="1200" b="1"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200" b="1">
                <a:ea typeface="宋体" pitchFamily="2" charset="-122"/>
              </a:rPr>
              <a:t>        TransactionManager txManager = getTransactionManager();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200" b="1">
                <a:ea typeface="宋体" pitchFamily="2" charset="-122"/>
              </a:rPr>
              <a:t>        txManager.begin();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200" b="1">
                <a:ea typeface="宋体" pitchFamily="2" charset="-122"/>
              </a:rPr>
              <a:t>        .... business logic ....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200" b="1">
                <a:ea typeface="宋体" pitchFamily="2" charset="-122"/>
              </a:rPr>
              <a:t>        txManager.commit();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200" b="1">
                <a:ea typeface="宋体" pitchFamily="2" charset="-122"/>
              </a:rPr>
              <a:t>   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3366FF"/>
                </a:solidFill>
                <a:ea typeface="宋体" pitchFamily="2" charset="-122"/>
              </a:rPr>
              <a:t>    // create a new method to get the TransactionManager 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200" b="1">
                <a:ea typeface="宋体" pitchFamily="2" charset="-122"/>
              </a:rPr>
              <a:t>    protected TransactionManager getTransactionManager(){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200" b="1">
                <a:ea typeface="宋体" pitchFamily="2" charset="-122"/>
              </a:rPr>
              <a:t>        return TransactionManager.singleton();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200" b="1">
                <a:ea typeface="宋体" pitchFamily="2" charset="-122"/>
              </a:rPr>
              <a:t>    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200" b="1">
                <a:ea typeface="宋体" pitchFamily="2" charset="-122"/>
              </a:rPr>
              <a:t>}</a:t>
            </a:r>
          </a:p>
        </p:txBody>
      </p:sp>
      <p:sp>
        <p:nvSpPr>
          <p:cNvPr id="592902" name="AutoShape 6"/>
          <p:cNvSpPr>
            <a:spLocks noChangeArrowheads="1"/>
          </p:cNvSpPr>
          <p:nvPr/>
        </p:nvSpPr>
        <p:spPr bwMode="auto">
          <a:xfrm>
            <a:off x="5441950" y="1222375"/>
            <a:ext cx="2814638" cy="1230313"/>
          </a:xfrm>
          <a:prstGeom prst="wedgeRoundRectCallout">
            <a:avLst>
              <a:gd name="adj1" fmla="val -59532"/>
              <a:gd name="adj2" fmla="val 105356"/>
              <a:gd name="adj3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1600" b="1">
                <a:ea typeface="宋体" pitchFamily="2" charset="-122"/>
              </a:rPr>
              <a:t>如果业务逻辑依赖于其他服务的话，通常会用“</a:t>
            </a:r>
            <a:r>
              <a:rPr lang="en-US" altLang="zh-CN" sz="1600" b="1">
                <a:ea typeface="宋体" pitchFamily="2" charset="-122"/>
              </a:rPr>
              <a:t>new”</a:t>
            </a:r>
            <a:r>
              <a:rPr lang="zh-CN" altLang="en-US" sz="1600" b="1">
                <a:ea typeface="宋体" pitchFamily="2" charset="-122"/>
              </a:rPr>
              <a:t>操作或者单例模式来创建，这对测试造成了障碍</a:t>
            </a:r>
          </a:p>
        </p:txBody>
      </p:sp>
      <p:sp>
        <p:nvSpPr>
          <p:cNvPr id="592903" name="Text Box 7"/>
          <p:cNvSpPr txBox="1">
            <a:spLocks noChangeArrowheads="1"/>
          </p:cNvSpPr>
          <p:nvPr/>
        </p:nvSpPr>
        <p:spPr bwMode="auto">
          <a:xfrm>
            <a:off x="598488" y="4156075"/>
            <a:ext cx="7543800" cy="2012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3366FF"/>
                </a:solidFill>
                <a:ea typeface="宋体" pitchFamily="2" charset="-122"/>
              </a:rPr>
              <a:t>// </a:t>
            </a:r>
            <a:r>
              <a:rPr lang="zh-CN" altLang="en-US" sz="1400" b="1">
                <a:solidFill>
                  <a:srgbClr val="3366FF"/>
                </a:solidFill>
                <a:ea typeface="宋体" pitchFamily="2" charset="-122"/>
              </a:rPr>
              <a:t>在测试之前，创建一个</a:t>
            </a:r>
            <a:r>
              <a:rPr lang="en-US" altLang="zh-CN" sz="1400" b="1">
                <a:solidFill>
                  <a:srgbClr val="3366FF"/>
                </a:solidFill>
                <a:ea typeface="宋体" pitchFamily="2" charset="-122"/>
              </a:rPr>
              <a:t>Acount</a:t>
            </a:r>
            <a:r>
              <a:rPr lang="zh-CN" altLang="en-US" sz="1400" b="1">
                <a:solidFill>
                  <a:srgbClr val="3366FF"/>
                </a:solidFill>
                <a:ea typeface="宋体" pitchFamily="2" charset="-122"/>
              </a:rPr>
              <a:t>子类 </a:t>
            </a:r>
            <a:r>
              <a:rPr lang="en-US" altLang="zh-CN" sz="1400" b="1">
                <a:solidFill>
                  <a:srgbClr val="3366FF"/>
                </a:solidFill>
                <a:ea typeface="宋体" pitchFamily="2" charset="-122"/>
              </a:rPr>
              <a:t>,</a:t>
            </a:r>
            <a:r>
              <a:rPr lang="zh-CN" altLang="en-US" sz="1400" b="1">
                <a:solidFill>
                  <a:srgbClr val="3366FF"/>
                </a:solidFill>
                <a:ea typeface="宋体" pitchFamily="2" charset="-122"/>
              </a:rPr>
              <a:t>重写 </a:t>
            </a:r>
            <a:r>
              <a:rPr lang="en-US" altLang="zh-CN" sz="1400" b="1">
                <a:solidFill>
                  <a:srgbClr val="3366FF"/>
                </a:solidFill>
                <a:ea typeface="宋体" pitchFamily="2" charset="-122"/>
              </a:rPr>
              <a:t>getTransactionManger() </a:t>
            </a:r>
            <a:r>
              <a:rPr lang="zh-CN" altLang="en-US" sz="1400" b="1">
                <a:solidFill>
                  <a:srgbClr val="3366FF"/>
                </a:solidFill>
                <a:ea typeface="宋体" pitchFamily="2" charset="-122"/>
              </a:rPr>
              <a:t>方法来提供一个</a:t>
            </a:r>
            <a:r>
              <a:rPr lang="en-US" altLang="zh-CN" sz="1400" b="1">
                <a:solidFill>
                  <a:srgbClr val="3366FF"/>
                </a:solidFill>
                <a:ea typeface="宋体" pitchFamily="2" charset="-122"/>
              </a:rPr>
              <a:t>Mock</a:t>
            </a:r>
            <a:r>
              <a:rPr lang="zh-CN" altLang="en-US" sz="1400" b="1">
                <a:solidFill>
                  <a:srgbClr val="3366FF"/>
                </a:solidFill>
                <a:ea typeface="宋体" pitchFamily="2" charset="-122"/>
              </a:rPr>
              <a:t>实现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400" b="1">
                <a:ea typeface="宋体" pitchFamily="2" charset="-122"/>
              </a:rPr>
              <a:t>Account accout = new Account(){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400" b="1">
                <a:ea typeface="宋体" pitchFamily="2" charset="-122"/>
              </a:rPr>
              <a:t>      </a:t>
            </a:r>
            <a:r>
              <a:rPr lang="en-US" altLang="zh-CN" sz="1400" b="1">
                <a:solidFill>
                  <a:srgbClr val="3366FF"/>
                </a:solidFill>
                <a:ea typeface="宋体" pitchFamily="2" charset="-122"/>
              </a:rPr>
              <a:t>protected TransactionManager getTransactionManager(){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3366FF"/>
                </a:solidFill>
                <a:ea typeface="宋体" pitchFamily="2" charset="-122"/>
              </a:rPr>
              <a:t>        return new MockTransactionManager()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3366FF"/>
                </a:solidFill>
                <a:ea typeface="宋体" pitchFamily="2" charset="-122"/>
              </a:rPr>
              <a:t>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400" b="1">
                <a:ea typeface="宋体" pitchFamily="2" charset="-122"/>
              </a:rPr>
              <a:t>}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3366FF"/>
                </a:solidFill>
                <a:ea typeface="宋体" pitchFamily="2" charset="-122"/>
              </a:rPr>
              <a:t>// </a:t>
            </a:r>
            <a:r>
              <a:rPr lang="zh-CN" altLang="en-US" sz="1400" b="1">
                <a:solidFill>
                  <a:srgbClr val="3366FF"/>
                </a:solidFill>
                <a:ea typeface="宋体" pitchFamily="2" charset="-122"/>
              </a:rPr>
              <a:t>测试业务逻辑， </a:t>
            </a:r>
            <a:r>
              <a:rPr lang="en-US" altLang="zh-CN" sz="1400" b="1">
                <a:solidFill>
                  <a:srgbClr val="3366FF"/>
                </a:solidFill>
                <a:ea typeface="宋体" pitchFamily="2" charset="-122"/>
              </a:rPr>
              <a:t>Mock</a:t>
            </a:r>
            <a:r>
              <a:rPr lang="zh-CN" altLang="en-US" sz="1400" b="1">
                <a:solidFill>
                  <a:srgbClr val="3366FF"/>
                </a:solidFill>
                <a:ea typeface="宋体" pitchFamily="2" charset="-122"/>
              </a:rPr>
              <a:t>实现会被调用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400" b="1">
                <a:ea typeface="宋体" pitchFamily="2" charset="-122"/>
              </a:rPr>
              <a:t>account.transfer();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zh-CN" sz="14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DE12E-FB57-453F-8ADA-5CE9F97B8CB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议程</a:t>
            </a:r>
            <a:endParaRPr lang="zh-CN" altLang="en-US" b="0">
              <a:solidFill>
                <a:srgbClr val="0000FF"/>
              </a:solidFill>
            </a:endParaRP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6125" y="1244600"/>
            <a:ext cx="7670800" cy="4967288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单元测试介绍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常用的单元测试工具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单元测试的原则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规范化测试用例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使用</a:t>
            </a:r>
            <a:r>
              <a:rPr lang="en-US" altLang="zh-CN" b="1">
                <a:solidFill>
                  <a:schemeClr val="hlink"/>
                </a:solidFill>
              </a:rPr>
              <a:t>Mock</a:t>
            </a:r>
            <a:r>
              <a:rPr lang="zh-CN" altLang="en-US" b="1">
                <a:solidFill>
                  <a:schemeClr val="hlink"/>
                </a:solidFill>
              </a:rPr>
              <a:t>对象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对遗留代码进行测试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/>
              <a:t>单元测试自动化</a:t>
            </a:r>
            <a:endParaRPr lang="en-US" altLang="zh-CN" b="1"/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单元测试结果的评价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b="1">
                <a:solidFill>
                  <a:schemeClr val="hlink"/>
                </a:solidFill>
              </a:rPr>
              <a:t>Q&amp;A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endParaRPr lang="en-US" altLang="zh-CN" b="1">
              <a:solidFill>
                <a:schemeClr val="hlink"/>
              </a:solidFill>
            </a:endParaRPr>
          </a:p>
          <a:p>
            <a:pPr marL="342900" indent="-342900">
              <a:lnSpc>
                <a:spcPct val="80000"/>
              </a:lnSpc>
            </a:pPr>
            <a:endParaRPr lang="en-US" altLang="zh-CN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6C19-B71B-4BFD-BFAF-CC531414D73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IDE</a:t>
            </a:r>
            <a:r>
              <a:rPr lang="zh-CN" altLang="en-US"/>
              <a:t>中</a:t>
            </a:r>
            <a:endParaRPr lang="en-US" altLang="zh-CN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69988"/>
            <a:ext cx="8110538" cy="4919662"/>
          </a:xfrm>
          <a:noFill/>
          <a:ln/>
        </p:spPr>
        <p:txBody>
          <a:bodyPr/>
          <a:lstStyle/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grpSp>
        <p:nvGrpSpPr>
          <p:cNvPr id="570392" name="Group 24"/>
          <p:cNvGrpSpPr>
            <a:grpSpLocks/>
          </p:cNvGrpSpPr>
          <p:nvPr/>
        </p:nvGrpSpPr>
        <p:grpSpPr bwMode="auto">
          <a:xfrm>
            <a:off x="692150" y="1555750"/>
            <a:ext cx="1081088" cy="288925"/>
            <a:chOff x="295" y="1344"/>
            <a:chExt cx="681" cy="182"/>
          </a:xfrm>
        </p:grpSpPr>
        <p:sp>
          <p:nvSpPr>
            <p:cNvPr id="570376" name="Rectangle 8"/>
            <p:cNvSpPr>
              <a:spLocks noChangeArrowheads="1"/>
            </p:cNvSpPr>
            <p:nvPr/>
          </p:nvSpPr>
          <p:spPr bwMode="auto">
            <a:xfrm>
              <a:off x="567" y="1344"/>
              <a:ext cx="46" cy="46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77" name="Rectangle 9"/>
            <p:cNvSpPr>
              <a:spLocks noChangeArrowheads="1"/>
            </p:cNvSpPr>
            <p:nvPr/>
          </p:nvSpPr>
          <p:spPr bwMode="auto">
            <a:xfrm>
              <a:off x="658" y="1344"/>
              <a:ext cx="46" cy="46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78" name="Rectangle 10"/>
            <p:cNvSpPr>
              <a:spLocks noChangeArrowheads="1"/>
            </p:cNvSpPr>
            <p:nvPr/>
          </p:nvSpPr>
          <p:spPr bwMode="auto">
            <a:xfrm>
              <a:off x="748" y="1344"/>
              <a:ext cx="46" cy="46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79" name="Rectangle 11"/>
            <p:cNvSpPr>
              <a:spLocks noChangeArrowheads="1"/>
            </p:cNvSpPr>
            <p:nvPr/>
          </p:nvSpPr>
          <p:spPr bwMode="auto">
            <a:xfrm>
              <a:off x="839" y="1344"/>
              <a:ext cx="46" cy="46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80" name="Rectangle 12"/>
            <p:cNvSpPr>
              <a:spLocks noChangeArrowheads="1"/>
            </p:cNvSpPr>
            <p:nvPr/>
          </p:nvSpPr>
          <p:spPr bwMode="auto">
            <a:xfrm>
              <a:off x="930" y="1344"/>
              <a:ext cx="46" cy="46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81" name="Rectangle 13"/>
            <p:cNvSpPr>
              <a:spLocks noChangeArrowheads="1"/>
            </p:cNvSpPr>
            <p:nvPr/>
          </p:nvSpPr>
          <p:spPr bwMode="auto">
            <a:xfrm>
              <a:off x="476" y="1344"/>
              <a:ext cx="46" cy="46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82" name="Rectangle 14"/>
            <p:cNvSpPr>
              <a:spLocks noChangeArrowheads="1"/>
            </p:cNvSpPr>
            <p:nvPr/>
          </p:nvSpPr>
          <p:spPr bwMode="auto">
            <a:xfrm>
              <a:off x="386" y="1344"/>
              <a:ext cx="46" cy="46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83" name="Rectangle 15"/>
            <p:cNvSpPr>
              <a:spLocks noChangeArrowheads="1"/>
            </p:cNvSpPr>
            <p:nvPr/>
          </p:nvSpPr>
          <p:spPr bwMode="auto">
            <a:xfrm>
              <a:off x="295" y="1344"/>
              <a:ext cx="46" cy="46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84" name="Rectangle 16"/>
            <p:cNvSpPr>
              <a:spLocks noChangeArrowheads="1"/>
            </p:cNvSpPr>
            <p:nvPr/>
          </p:nvSpPr>
          <p:spPr bwMode="auto">
            <a:xfrm>
              <a:off x="567" y="1480"/>
              <a:ext cx="46" cy="46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85" name="Rectangle 17"/>
            <p:cNvSpPr>
              <a:spLocks noChangeArrowheads="1"/>
            </p:cNvSpPr>
            <p:nvPr/>
          </p:nvSpPr>
          <p:spPr bwMode="auto">
            <a:xfrm>
              <a:off x="476" y="1480"/>
              <a:ext cx="46" cy="46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86" name="Rectangle 18"/>
            <p:cNvSpPr>
              <a:spLocks noChangeArrowheads="1"/>
            </p:cNvSpPr>
            <p:nvPr/>
          </p:nvSpPr>
          <p:spPr bwMode="auto">
            <a:xfrm>
              <a:off x="748" y="1480"/>
              <a:ext cx="46" cy="46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87" name="Rectangle 19"/>
            <p:cNvSpPr>
              <a:spLocks noChangeArrowheads="1"/>
            </p:cNvSpPr>
            <p:nvPr/>
          </p:nvSpPr>
          <p:spPr bwMode="auto">
            <a:xfrm>
              <a:off x="839" y="1480"/>
              <a:ext cx="46" cy="46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88" name="Rectangle 20"/>
            <p:cNvSpPr>
              <a:spLocks noChangeArrowheads="1"/>
            </p:cNvSpPr>
            <p:nvPr/>
          </p:nvSpPr>
          <p:spPr bwMode="auto">
            <a:xfrm>
              <a:off x="930" y="1480"/>
              <a:ext cx="46" cy="46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89" name="Rectangle 21"/>
            <p:cNvSpPr>
              <a:spLocks noChangeArrowheads="1"/>
            </p:cNvSpPr>
            <p:nvPr/>
          </p:nvSpPr>
          <p:spPr bwMode="auto">
            <a:xfrm>
              <a:off x="658" y="1480"/>
              <a:ext cx="46" cy="46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90" name="Rectangle 22"/>
            <p:cNvSpPr>
              <a:spLocks noChangeArrowheads="1"/>
            </p:cNvSpPr>
            <p:nvPr/>
          </p:nvSpPr>
          <p:spPr bwMode="auto">
            <a:xfrm>
              <a:off x="386" y="1480"/>
              <a:ext cx="46" cy="46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91" name="Rectangle 23"/>
            <p:cNvSpPr>
              <a:spLocks noChangeArrowheads="1"/>
            </p:cNvSpPr>
            <p:nvPr/>
          </p:nvSpPr>
          <p:spPr bwMode="auto">
            <a:xfrm>
              <a:off x="295" y="1480"/>
              <a:ext cx="46" cy="46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0393" name="Rectangle 25"/>
          <p:cNvSpPr>
            <a:spLocks noChangeArrowheads="1"/>
          </p:cNvSpPr>
          <p:nvPr/>
        </p:nvSpPr>
        <p:spPr bwMode="auto">
          <a:xfrm>
            <a:off x="1762125" y="923925"/>
            <a:ext cx="7381875" cy="491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buClr>
                <a:schemeClr val="accent2"/>
              </a:buClr>
              <a:buFont typeface="Wingdings" pitchFamily="2" charset="2"/>
              <a:buChar char="§"/>
            </a:pPr>
            <a:endParaRPr lang="zh-CN" altLang="en-US" sz="2800">
              <a:latin typeface="宋体" pitchFamily="2" charset="-122"/>
              <a:ea typeface="宋体" pitchFamily="2" charset="-122"/>
            </a:endParaRPr>
          </a:p>
          <a:p>
            <a:pPr marL="228600" indent="-22860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80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分钟</a:t>
            </a:r>
          </a:p>
          <a:p>
            <a:pPr marL="514350" lvl="1" indent="-1714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每天运行一个小的单元测试集合来验证自己的代码</a:t>
            </a:r>
          </a:p>
          <a:p>
            <a:pPr marL="228600" indent="-228600">
              <a:buClr>
                <a:schemeClr val="accent2"/>
              </a:buClr>
              <a:buFont typeface="Wingdings" pitchFamily="2" charset="2"/>
              <a:buChar char="§"/>
            </a:pPr>
            <a:endParaRPr lang="zh-CN" altLang="en-US" sz="2800">
              <a:latin typeface="宋体" pitchFamily="2" charset="-122"/>
              <a:ea typeface="宋体" pitchFamily="2" charset="-122"/>
            </a:endParaRPr>
          </a:p>
          <a:p>
            <a:pPr marL="228600" indent="-22860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800">
                <a:latin typeface="宋体" pitchFamily="2" charset="-122"/>
                <a:ea typeface="宋体" pitchFamily="2" charset="-122"/>
              </a:rPr>
              <a:t>10 </a:t>
            </a:r>
            <a:r>
              <a:rPr lang="zh-CN" altLang="en-US" sz="2800">
                <a:latin typeface="宋体" pitchFamily="2" charset="-122"/>
                <a:ea typeface="宋体" pitchFamily="2" charset="-122"/>
              </a:rPr>
              <a:t>分钟</a:t>
            </a:r>
          </a:p>
          <a:p>
            <a:pPr marL="514350" lvl="1" indent="-1714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运行其他人的单元测试，确保自己的代码不会影响其他人</a:t>
            </a:r>
          </a:p>
          <a:p>
            <a:pPr marL="228600" indent="-228600">
              <a:buClr>
                <a:schemeClr val="accent2"/>
              </a:buClr>
              <a:buFont typeface="Wingdings" pitchFamily="2" charset="2"/>
              <a:buChar char="§"/>
            </a:pPr>
            <a:endParaRPr lang="zh-CN" altLang="en-US" sz="2800">
              <a:latin typeface="宋体" pitchFamily="2" charset="-122"/>
              <a:ea typeface="宋体" pitchFamily="2" charset="-122"/>
            </a:endParaRPr>
          </a:p>
          <a:p>
            <a:pPr marL="228600" indent="-228600"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800">
                <a:latin typeface="宋体" pitchFamily="2" charset="-122"/>
                <a:ea typeface="宋体" pitchFamily="2" charset="-122"/>
              </a:rPr>
              <a:t>每隔几小时</a:t>
            </a:r>
          </a:p>
          <a:p>
            <a:pPr marL="514350" lvl="1" indent="-1714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运行整个系统的单元测试</a:t>
            </a:r>
          </a:p>
          <a:p>
            <a:pPr marL="228600" indent="-228600">
              <a:buClr>
                <a:schemeClr val="accent2"/>
              </a:buClr>
              <a:buFont typeface="Wingdings" pitchFamily="2" charset="2"/>
              <a:buChar char="§"/>
            </a:pPr>
            <a:endParaRPr lang="zh-CN" altLang="en-US" sz="2800">
              <a:latin typeface="宋体" pitchFamily="2" charset="-122"/>
              <a:ea typeface="宋体" pitchFamily="2" charset="-122"/>
            </a:endParaRPr>
          </a:p>
          <a:p>
            <a:pPr marL="228600" indent="-228600">
              <a:buClr>
                <a:schemeClr val="accent2"/>
              </a:buClr>
              <a:buFont typeface="Wingdings" pitchFamily="2" charset="2"/>
              <a:buChar char="§"/>
            </a:pPr>
            <a:endParaRPr lang="en-US" altLang="zh-CN" sz="2800">
              <a:latin typeface="宋体" pitchFamily="2" charset="-122"/>
              <a:ea typeface="宋体" pitchFamily="2" charset="-122"/>
            </a:endParaRPr>
          </a:p>
          <a:p>
            <a:pPr marL="514350" lvl="1" indent="-1714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zh-CN" altLang="en-US" sz="2400">
              <a:latin typeface="宋体" pitchFamily="2" charset="-122"/>
              <a:ea typeface="宋体" pitchFamily="2" charset="-122"/>
            </a:endParaRPr>
          </a:p>
          <a:p>
            <a:pPr marL="514350" lvl="1" indent="-1714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n-US" altLang="zh-CN" sz="2400">
              <a:latin typeface="宋体" pitchFamily="2" charset="-122"/>
              <a:ea typeface="宋体" pitchFamily="2" charset="-122"/>
            </a:endParaRPr>
          </a:p>
          <a:p>
            <a:pPr marL="514350" lvl="1" indent="-17145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zh-CN" altLang="en-US" sz="240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70398" name="Group 30"/>
          <p:cNvGrpSpPr>
            <a:grpSpLocks/>
          </p:cNvGrpSpPr>
          <p:nvPr/>
        </p:nvGrpSpPr>
        <p:grpSpPr bwMode="auto">
          <a:xfrm>
            <a:off x="1303338" y="3295650"/>
            <a:ext cx="504825" cy="144463"/>
            <a:chOff x="633" y="1967"/>
            <a:chExt cx="318" cy="91"/>
          </a:xfrm>
        </p:grpSpPr>
        <p:sp>
          <p:nvSpPr>
            <p:cNvPr id="570394" name="Rectangle 26"/>
            <p:cNvSpPr>
              <a:spLocks noChangeArrowheads="1"/>
            </p:cNvSpPr>
            <p:nvPr/>
          </p:nvSpPr>
          <p:spPr bwMode="auto">
            <a:xfrm>
              <a:off x="633" y="1967"/>
              <a:ext cx="136" cy="91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95" name="Rectangle 27"/>
            <p:cNvSpPr>
              <a:spLocks noChangeArrowheads="1"/>
            </p:cNvSpPr>
            <p:nvPr/>
          </p:nvSpPr>
          <p:spPr bwMode="auto">
            <a:xfrm>
              <a:off x="814" y="1967"/>
              <a:ext cx="137" cy="91"/>
            </a:xfrm>
            <a:prstGeom prst="rect">
              <a:avLst/>
            </a:prstGeom>
            <a:solidFill>
              <a:srgbClr val="99FF3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0396" name="Rectangle 28"/>
          <p:cNvSpPr>
            <a:spLocks noChangeArrowheads="1"/>
          </p:cNvSpPr>
          <p:nvPr/>
        </p:nvSpPr>
        <p:spPr bwMode="auto">
          <a:xfrm>
            <a:off x="1130300" y="4943475"/>
            <a:ext cx="647700" cy="215900"/>
          </a:xfrm>
          <a:prstGeom prst="rect">
            <a:avLst/>
          </a:prstGeom>
          <a:solidFill>
            <a:srgbClr val="99FF3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70397" name="Picture 29" descr="bd07006_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76700"/>
            <a:ext cx="1108075" cy="2397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5C7BA-C367-4617-A8F3-CC676D790FC9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Build Process</a:t>
            </a:r>
            <a:r>
              <a:rPr lang="zh-CN" altLang="en-US"/>
              <a:t>中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69988"/>
            <a:ext cx="8110538" cy="4919662"/>
          </a:xfrm>
          <a:noFill/>
          <a:ln/>
        </p:spPr>
        <p:txBody>
          <a:bodyPr/>
          <a:lstStyle/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572443" name="Rectangle 27"/>
          <p:cNvSpPr>
            <a:spLocks noChangeArrowheads="1"/>
          </p:cNvSpPr>
          <p:nvPr/>
        </p:nvSpPr>
        <p:spPr bwMode="auto">
          <a:xfrm>
            <a:off x="485775" y="1208088"/>
            <a:ext cx="8231188" cy="256381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&lt;</a:t>
            </a:r>
            <a:r>
              <a:rPr lang="en-US" altLang="zh-CN" b="1">
                <a:ea typeface="宋体" pitchFamily="2" charset="-122"/>
              </a:rPr>
              <a:t>junit</a:t>
            </a:r>
            <a:r>
              <a:rPr lang="en-US" altLang="zh-CN">
                <a:ea typeface="宋体" pitchFamily="2" charset="-122"/>
              </a:rPr>
              <a:t> haltonfailure="no"&gt;</a:t>
            </a:r>
          </a:p>
          <a:p>
            <a:r>
              <a:rPr lang="en-US" altLang="zh-CN">
                <a:ea typeface="宋体" pitchFamily="2" charset="-122"/>
              </a:rPr>
              <a:t>	&lt;</a:t>
            </a:r>
            <a:r>
              <a:rPr lang="en-US" altLang="zh-CN" b="1">
                <a:ea typeface="宋体" pitchFamily="2" charset="-122"/>
              </a:rPr>
              <a:t>batchtest</a:t>
            </a:r>
            <a:r>
              <a:rPr lang="en-US" altLang="zh-CN">
                <a:ea typeface="宋体" pitchFamily="2" charset="-122"/>
              </a:rPr>
              <a:t> haltonfailure="no" failureproperty="junit.failed" todir="${</a:t>
            </a:r>
            <a:r>
              <a:rPr lang="en-US" altLang="zh-CN" b="1">
                <a:ea typeface="宋体" pitchFamily="2" charset="-122"/>
              </a:rPr>
              <a:t>report.xml.dir</a:t>
            </a:r>
            <a:r>
              <a:rPr lang="en-US" altLang="zh-CN">
                <a:ea typeface="宋体" pitchFamily="2" charset="-122"/>
              </a:rPr>
              <a:t>}"&gt;</a:t>
            </a:r>
          </a:p>
          <a:p>
            <a:r>
              <a:rPr lang="en-US" altLang="zh-CN">
                <a:ea typeface="宋体" pitchFamily="2" charset="-122"/>
              </a:rPr>
              <a:t>		&lt;fileset dir="${test.build.dir}/${test.project}"&gt;</a:t>
            </a:r>
          </a:p>
          <a:p>
            <a:r>
              <a:rPr lang="en-US" altLang="zh-CN">
                <a:ea typeface="宋体" pitchFamily="2" charset="-122"/>
              </a:rPr>
              <a:t>		   &lt;include name="**/*AllTest*.class" /&gt;</a:t>
            </a:r>
          </a:p>
          <a:p>
            <a:r>
              <a:rPr lang="en-US" altLang="zh-CN">
                <a:ea typeface="宋体" pitchFamily="2" charset="-122"/>
              </a:rPr>
              <a:t>		&lt;/fileset&gt;</a:t>
            </a:r>
          </a:p>
          <a:p>
            <a:r>
              <a:rPr lang="en-US" altLang="zh-CN">
                <a:ea typeface="宋体" pitchFamily="2" charset="-122"/>
              </a:rPr>
              <a:t>		&lt;formatter type="xml" /&gt;</a:t>
            </a:r>
          </a:p>
          <a:p>
            <a:r>
              <a:rPr lang="en-US" altLang="zh-CN">
                <a:ea typeface="宋体" pitchFamily="2" charset="-122"/>
              </a:rPr>
              <a:t>	&lt;/batchtest&gt;		</a:t>
            </a:r>
          </a:p>
          <a:p>
            <a:r>
              <a:rPr lang="en-US" altLang="zh-CN">
                <a:ea typeface="宋体" pitchFamily="2" charset="-122"/>
              </a:rPr>
              <a:t>&lt;/junit&gt;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72444" name="Rectangle 28"/>
          <p:cNvSpPr>
            <a:spLocks noChangeArrowheads="1"/>
          </p:cNvSpPr>
          <p:nvPr/>
        </p:nvSpPr>
        <p:spPr bwMode="auto">
          <a:xfrm>
            <a:off x="533400" y="4010025"/>
            <a:ext cx="7329488" cy="201453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	</a:t>
            </a:r>
          </a:p>
          <a:p>
            <a:r>
              <a:rPr lang="en-US" altLang="zh-CN">
                <a:ea typeface="宋体" pitchFamily="2" charset="-122"/>
              </a:rPr>
              <a:t>&lt;</a:t>
            </a:r>
            <a:r>
              <a:rPr lang="en-US" altLang="zh-CN" b="1">
                <a:ea typeface="宋体" pitchFamily="2" charset="-122"/>
              </a:rPr>
              <a:t>junitreport</a:t>
            </a:r>
            <a:r>
              <a:rPr lang="en-US" altLang="zh-CN">
                <a:ea typeface="宋体" pitchFamily="2" charset="-122"/>
              </a:rPr>
              <a:t> todir="${</a:t>
            </a:r>
            <a:r>
              <a:rPr lang="en-US" altLang="zh-CN" b="1">
                <a:ea typeface="宋体" pitchFamily="2" charset="-122"/>
              </a:rPr>
              <a:t>report.html.dir</a:t>
            </a:r>
            <a:r>
              <a:rPr lang="en-US" altLang="zh-CN">
                <a:ea typeface="宋体" pitchFamily="2" charset="-122"/>
              </a:rPr>
              <a:t>}"&gt;</a:t>
            </a:r>
          </a:p>
          <a:p>
            <a:r>
              <a:rPr lang="en-US" altLang="zh-CN">
                <a:ea typeface="宋体" pitchFamily="2" charset="-122"/>
              </a:rPr>
              <a:t>	&lt;fileset dir="${</a:t>
            </a:r>
            <a:r>
              <a:rPr lang="en-US" altLang="zh-CN" b="1">
                <a:ea typeface="宋体" pitchFamily="2" charset="-122"/>
              </a:rPr>
              <a:t>report.xml.dir</a:t>
            </a:r>
            <a:r>
              <a:rPr lang="en-US" altLang="zh-CN">
                <a:ea typeface="宋体" pitchFamily="2" charset="-122"/>
              </a:rPr>
              <a:t>}"&gt;</a:t>
            </a:r>
          </a:p>
          <a:p>
            <a:r>
              <a:rPr lang="en-US" altLang="zh-CN">
                <a:ea typeface="宋体" pitchFamily="2" charset="-122"/>
              </a:rPr>
              <a:t>		&lt;include name="TEST-*.xml" /&gt;</a:t>
            </a:r>
          </a:p>
          <a:p>
            <a:r>
              <a:rPr lang="en-US" altLang="zh-CN">
                <a:ea typeface="宋体" pitchFamily="2" charset="-122"/>
              </a:rPr>
              <a:t>	&lt;/fileset&gt;</a:t>
            </a:r>
          </a:p>
          <a:p>
            <a:r>
              <a:rPr lang="en-US" altLang="zh-CN">
                <a:ea typeface="宋体" pitchFamily="2" charset="-122"/>
              </a:rPr>
              <a:t>	&lt;report format="frames" todir="${report.html.dir}" /&gt;</a:t>
            </a:r>
          </a:p>
          <a:p>
            <a:r>
              <a:rPr lang="en-US" altLang="zh-CN">
                <a:ea typeface="宋体" pitchFamily="2" charset="-122"/>
              </a:rPr>
              <a:t>&lt;/junitreport&gt;	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1C71-1B24-4A5F-AFC5-12B6E666905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结果报告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pPr lvl="1"/>
            <a:endParaRPr lang="en-US" altLang="zh-CN" sz="2000"/>
          </a:p>
          <a:p>
            <a:pPr lvl="1"/>
            <a:endParaRPr lang="zh-CN" altLang="en-US" sz="2000"/>
          </a:p>
        </p:txBody>
      </p:sp>
      <p:graphicFrame>
        <p:nvGraphicFramePr>
          <p:cNvPr id="57344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85775" y="1243013"/>
          <a:ext cx="8093075" cy="4964112"/>
        </p:xfrm>
        <a:graphic>
          <a:graphicData uri="http://schemas.openxmlformats.org/presentationml/2006/ole">
            <p:oleObj spid="_x0000_s573446" name="Bitmap Image" r:id="rId3" imgW="7666667" imgH="547764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5C603-078D-406D-B4DC-F628DD8752F0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议程</a:t>
            </a:r>
            <a:endParaRPr lang="zh-CN" altLang="en-US" b="0">
              <a:solidFill>
                <a:srgbClr val="0000FF"/>
              </a:solidFill>
            </a:endParaRP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6125" y="1244600"/>
            <a:ext cx="7670800" cy="4967288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单元测试介绍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常用的单元测试工具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单元测试的原则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规范化测试用例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使用</a:t>
            </a:r>
            <a:r>
              <a:rPr lang="en-US" altLang="zh-CN" b="1">
                <a:solidFill>
                  <a:schemeClr val="hlink"/>
                </a:solidFill>
              </a:rPr>
              <a:t>Mock</a:t>
            </a:r>
            <a:r>
              <a:rPr lang="zh-CN" altLang="en-US" b="1">
                <a:solidFill>
                  <a:schemeClr val="hlink"/>
                </a:solidFill>
              </a:rPr>
              <a:t>对象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对遗留代码进行测试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单元测试自动化</a:t>
            </a:r>
            <a:endParaRPr lang="en-US" altLang="zh-CN" b="1">
              <a:solidFill>
                <a:schemeClr val="hlink"/>
              </a:solidFill>
            </a:endParaRPr>
          </a:p>
          <a:p>
            <a:pPr marL="342900" indent="-342900">
              <a:lnSpc>
                <a:spcPct val="80000"/>
              </a:lnSpc>
            </a:pPr>
            <a:r>
              <a:rPr lang="zh-CN" altLang="en-US" sz="3200" b="1"/>
              <a:t>单元测试的评价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b="1">
                <a:solidFill>
                  <a:schemeClr val="hlink"/>
                </a:solidFill>
              </a:rPr>
              <a:t>Q&amp;A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endParaRPr lang="en-US" altLang="zh-CN" b="1">
              <a:solidFill>
                <a:schemeClr val="hlink"/>
              </a:solidFill>
            </a:endParaRPr>
          </a:p>
          <a:p>
            <a:pPr marL="342900" indent="-342900">
              <a:lnSpc>
                <a:spcPct val="80000"/>
              </a:lnSpc>
            </a:pPr>
            <a:endParaRPr lang="en-US" altLang="zh-CN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BEB80-D09E-4496-9D4C-7C1AC20A8916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好的单元测试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25" y="1273175"/>
            <a:ext cx="7878763" cy="4967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简单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防止过度的</a:t>
            </a:r>
            <a:r>
              <a:rPr lang="en-US" altLang="zh-CN"/>
              <a:t>Setup,</a:t>
            </a:r>
            <a:r>
              <a:rPr lang="zh-CN" altLang="en-US"/>
              <a:t>否则不知道是测试用例的错误，还是业务逻辑的错误</a:t>
            </a:r>
          </a:p>
          <a:p>
            <a:pPr>
              <a:lnSpc>
                <a:spcPct val="90000"/>
              </a:lnSpc>
            </a:pPr>
            <a:r>
              <a:rPr lang="zh-CN" altLang="en-US"/>
              <a:t>隔离</a:t>
            </a:r>
          </a:p>
          <a:p>
            <a:pPr>
              <a:lnSpc>
                <a:spcPct val="90000"/>
              </a:lnSpc>
            </a:pPr>
            <a:r>
              <a:rPr lang="zh-CN" altLang="en-US"/>
              <a:t>可重复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防止在一台机器上可以运行，在另外一台机器上失败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防止今天成功，明天失败</a:t>
            </a:r>
          </a:p>
          <a:p>
            <a:pPr>
              <a:lnSpc>
                <a:spcPct val="90000"/>
              </a:lnSpc>
            </a:pPr>
            <a:r>
              <a:rPr lang="zh-CN" altLang="en-US"/>
              <a:t>运行快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防止长时间的运行</a:t>
            </a:r>
          </a:p>
          <a:p>
            <a:pPr>
              <a:lnSpc>
                <a:spcPct val="90000"/>
              </a:lnSpc>
            </a:pPr>
            <a:r>
              <a:rPr lang="zh-CN" altLang="en-US"/>
              <a:t>代码覆盖面广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防止测试通过，但是没测到什么代码</a:t>
            </a:r>
          </a:p>
          <a:p>
            <a:pPr>
              <a:lnSpc>
                <a:spcPct val="90000"/>
              </a:lnSpc>
            </a:pPr>
            <a:endParaRPr lang="zh-CN" altLang="en-US"/>
          </a:p>
        </p:txBody>
      </p:sp>
      <p:pic>
        <p:nvPicPr>
          <p:cNvPr id="580616" name="Picture 6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7691438" y="5175250"/>
            <a:ext cx="1108075" cy="1177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580619" name="AutoShape 11"/>
          <p:cNvSpPr>
            <a:spLocks noChangeArrowheads="1"/>
          </p:cNvSpPr>
          <p:nvPr/>
        </p:nvSpPr>
        <p:spPr bwMode="auto">
          <a:xfrm>
            <a:off x="5272088" y="4187825"/>
            <a:ext cx="3159125" cy="822325"/>
          </a:xfrm>
          <a:prstGeom prst="flowChartAlternateProces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ea typeface="宋体" pitchFamily="2" charset="-122"/>
              </a:rPr>
              <a:t>可以考虑在</a:t>
            </a:r>
            <a:r>
              <a:rPr lang="en-US" altLang="zh-CN">
                <a:ea typeface="宋体" pitchFamily="2" charset="-122"/>
              </a:rPr>
              <a:t>Review</a:t>
            </a:r>
            <a:r>
              <a:rPr lang="zh-CN" altLang="en-US">
                <a:ea typeface="宋体" pitchFamily="2" charset="-122"/>
              </a:rPr>
              <a:t>代码的同时</a:t>
            </a:r>
          </a:p>
          <a:p>
            <a:pPr algn="ctr"/>
            <a:r>
              <a:rPr lang="zh-CN" altLang="en-US">
                <a:ea typeface="宋体" pitchFamily="2" charset="-122"/>
              </a:rPr>
              <a:t>对单元测试进行</a:t>
            </a:r>
            <a:r>
              <a:rPr lang="en-US" altLang="zh-CN">
                <a:ea typeface="宋体" pitchFamily="2" charset="-122"/>
              </a:rPr>
              <a:t>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485E1-4C63-41B8-A1B4-18B979D2592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Code Coverage </a:t>
            </a:r>
            <a:r>
              <a:rPr lang="zh-CN" altLang="en-US"/>
              <a:t>工具</a:t>
            </a:r>
          </a:p>
        </p:txBody>
      </p:sp>
      <p:pic>
        <p:nvPicPr>
          <p:cNvPr id="58266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2975" y="5689600"/>
            <a:ext cx="1660525" cy="487363"/>
          </a:xfrm>
          <a:prstGeom prst="rect">
            <a:avLst/>
          </a:prstGeom>
          <a:noFill/>
        </p:spPr>
      </p:pic>
      <p:pic>
        <p:nvPicPr>
          <p:cNvPr id="58266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75" y="2582863"/>
            <a:ext cx="6769100" cy="2667000"/>
          </a:xfrm>
          <a:prstGeom prst="rect">
            <a:avLst/>
          </a:prstGeom>
          <a:noFill/>
        </p:spPr>
      </p:pic>
      <p:pic>
        <p:nvPicPr>
          <p:cNvPr id="58266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488" y="1681163"/>
            <a:ext cx="8283575" cy="358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28EFB-56FC-4D97-9ECA-DD73B6FDE62B}" type="slidenum">
              <a:rPr lang="en-US" altLang="zh-CN"/>
              <a:pPr/>
              <a:t>39</a:t>
            </a:fld>
            <a:endParaRPr lang="en-US" altLang="zh-CN"/>
          </a:p>
        </p:txBody>
      </p:sp>
      <p:pic>
        <p:nvPicPr>
          <p:cNvPr id="58368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84575" y="1341438"/>
            <a:ext cx="2047875" cy="496728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BB83C-2C59-4E69-A5E2-48A37AE2962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什么是单元测试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单元测试是开发人员编写的一小段代码，用于检验被测代码的一个有明确功能的小模块是否正确</a:t>
            </a:r>
          </a:p>
          <a:p>
            <a:pPr lvl="1"/>
            <a:r>
              <a:rPr lang="zh-CN" altLang="en-US"/>
              <a:t>通常是用来判断某个函数的行为</a:t>
            </a:r>
          </a:p>
          <a:p>
            <a:pPr lvl="1"/>
            <a:r>
              <a:rPr lang="zh-CN" altLang="en-US"/>
              <a:t>白盒测试</a:t>
            </a:r>
          </a:p>
          <a:p>
            <a:pPr lvl="1"/>
            <a:r>
              <a:rPr lang="zh-CN" altLang="en-US" b="1"/>
              <a:t>开发人员</a:t>
            </a:r>
            <a:r>
              <a:rPr lang="zh-CN" altLang="en-US"/>
              <a:t>是最大的收益者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 smtClean="0"/>
              <a:t>码农翻身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62838" y="1341438"/>
            <a:ext cx="9306838" cy="4967287"/>
          </a:xfrm>
        </p:spPr>
        <p:txBody>
          <a:bodyPr/>
          <a:lstStyle/>
          <a:p>
            <a:pPr marL="1028700" lvl="1" indent="-571500" defTabSz="0">
              <a:lnSpc>
                <a:spcPct val="110000"/>
              </a:lnSpc>
              <a:spcBef>
                <a:spcPct val="70000"/>
              </a:spcBef>
              <a:buClr>
                <a:srgbClr val="404040"/>
              </a:buClr>
              <a:buSzPct val="100000"/>
              <a:buFont typeface="Wingdings" pitchFamily="2" charset="2"/>
              <a:buChar char="l"/>
            </a:pPr>
            <a:r>
              <a:rPr lang="zh-CN" altLang="en-US" sz="3000" b="0" dirty="0" smtClean="0">
                <a:latin typeface="黑体" pitchFamily="49" charset="-122"/>
                <a:ea typeface="黑体" pitchFamily="49" charset="-122"/>
                <a:cs typeface="Arial" charset="0"/>
              </a:rPr>
              <a:t>微信公共号：coderising （定期文章）</a:t>
            </a:r>
            <a:endParaRPr lang="en-US" altLang="zh-CN" sz="3000" b="0" dirty="0" smtClean="0">
              <a:latin typeface="黑体" pitchFamily="49" charset="-122"/>
              <a:ea typeface="黑体" pitchFamily="49" charset="-122"/>
              <a:cs typeface="Arial" charset="0"/>
            </a:endParaRPr>
          </a:p>
          <a:p>
            <a:pPr marL="1028700" lvl="1" indent="-571500" defTabSz="0">
              <a:lnSpc>
                <a:spcPct val="110000"/>
              </a:lnSpc>
              <a:spcBef>
                <a:spcPct val="70000"/>
              </a:spcBef>
              <a:buClr>
                <a:srgbClr val="404040"/>
              </a:buClr>
              <a:buSzPct val="100000"/>
              <a:buFont typeface="Wingdings" pitchFamily="2" charset="2"/>
              <a:buChar char="l"/>
            </a:pPr>
            <a:r>
              <a:rPr lang="zh-CN" altLang="en-US" sz="3000" b="0" dirty="0" smtClean="0">
                <a:latin typeface="黑体" pitchFamily="49" charset="-122"/>
                <a:ea typeface="黑体" pitchFamily="49" charset="-122"/>
                <a:cs typeface="Arial" charset="0"/>
              </a:rPr>
              <a:t>QQ群： 135769418 (项目实战， 定期授课)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CC6D7-1118-4C2B-8680-951C6F8AB1AA}" type="slidenum">
              <a:rPr lang="en-US" altLang="zh-CN" smtClean="0"/>
              <a:pPr/>
              <a:t>40</a:t>
            </a:fld>
            <a:endParaRPr lang="en-US" altLang="zh-CN"/>
          </a:p>
        </p:txBody>
      </p:sp>
      <p:pic>
        <p:nvPicPr>
          <p:cNvPr id="5" name="Picture 4" descr="二维码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9846" y="3506202"/>
            <a:ext cx="2416762" cy="241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31845-77E5-4079-A087-05C3385ACE5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单元测试的优点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1341438"/>
            <a:ext cx="7812087" cy="4967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验证行为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保证代码的正确性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回归测试：即使到项目后期，我们仍然有勇气去增加新功能，修改程序结构，而不用担心破坏重要功能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给重构带来保证</a:t>
            </a:r>
          </a:p>
          <a:p>
            <a:pPr>
              <a:lnSpc>
                <a:spcPct val="90000"/>
              </a:lnSpc>
            </a:pPr>
            <a:r>
              <a:rPr lang="zh-CN" altLang="en-US"/>
              <a:t>设计行为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测试驱动迫使我们从调用者的角度去观察和思考问题，迫使我们把代码设计成可测试的，松耦合的。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文档行为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单元测试是一种无价的文档，精确的描述了代码的行为，是如何使用函数和类的最佳文档。</a:t>
            </a:r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E46DB-4049-490B-9DAC-16E6ED5292E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单元测试是一个团队的行为</a:t>
            </a:r>
            <a:endParaRPr lang="en-US" altLang="zh-CN"/>
          </a:p>
        </p:txBody>
      </p:sp>
      <p:sp>
        <p:nvSpPr>
          <p:cNvPr id="5816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53988" y="1311275"/>
            <a:ext cx="8612187" cy="4959350"/>
          </a:xfrm>
          <a:noFill/>
          <a:ln/>
        </p:spPr>
        <p:txBody>
          <a:bodyPr/>
          <a:lstStyle/>
          <a:p>
            <a:r>
              <a:rPr lang="zh-CN" altLang="en-US"/>
              <a:t>互相帮助，互相扶持，共同前进</a:t>
            </a:r>
            <a:endParaRPr lang="en-US" altLang="zh-CN"/>
          </a:p>
          <a:p>
            <a:pPr lvl="1"/>
            <a:r>
              <a:rPr lang="zh-CN" altLang="en-US" b="1"/>
              <a:t>你运行别人的测试用例：验证你的代码修改</a:t>
            </a:r>
          </a:p>
          <a:p>
            <a:pPr lvl="1"/>
            <a:r>
              <a:rPr lang="zh-CN" altLang="en-US" b="1"/>
              <a:t>别人运行你的测试用例：验证别人的代码修改</a:t>
            </a:r>
            <a:endParaRPr lang="zh-CN" altLang="en-US"/>
          </a:p>
          <a:p>
            <a:pPr lvl="1"/>
            <a:endParaRPr lang="en-US" altLang="zh-CN"/>
          </a:p>
        </p:txBody>
      </p:sp>
      <p:pic>
        <p:nvPicPr>
          <p:cNvPr id="581643" name="Picture 11" descr="bd07006_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6925" y="3144838"/>
            <a:ext cx="1108075" cy="2397125"/>
          </a:xfrm>
          <a:prstGeom prst="rect">
            <a:avLst/>
          </a:prstGeom>
          <a:noFill/>
        </p:spPr>
      </p:pic>
      <p:grpSp>
        <p:nvGrpSpPr>
          <p:cNvPr id="581649" name="Group 17"/>
          <p:cNvGrpSpPr>
            <a:grpSpLocks/>
          </p:cNvGrpSpPr>
          <p:nvPr/>
        </p:nvGrpSpPr>
        <p:grpSpPr bwMode="auto">
          <a:xfrm>
            <a:off x="1514475" y="3255963"/>
            <a:ext cx="1154113" cy="2344737"/>
            <a:chOff x="1020" y="1888"/>
            <a:chExt cx="727" cy="1477"/>
          </a:xfrm>
        </p:grpSpPr>
        <p:pic>
          <p:nvPicPr>
            <p:cNvPr id="581644" name="Picture 12" descr="j0288975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56" y="1888"/>
              <a:ext cx="423" cy="1477"/>
            </a:xfrm>
            <a:prstGeom prst="rect">
              <a:avLst/>
            </a:prstGeom>
            <a:noFill/>
          </p:spPr>
        </p:pic>
        <p:sp>
          <p:nvSpPr>
            <p:cNvPr id="581645" name="Line 13"/>
            <p:cNvSpPr>
              <a:spLocks noChangeShapeType="1"/>
            </p:cNvSpPr>
            <p:nvPr/>
          </p:nvSpPr>
          <p:spPr bwMode="auto">
            <a:xfrm flipV="1">
              <a:off x="1066" y="2115"/>
              <a:ext cx="681" cy="8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81646" name="Line 14"/>
            <p:cNvSpPr>
              <a:spLocks noChangeShapeType="1"/>
            </p:cNvSpPr>
            <p:nvPr/>
          </p:nvSpPr>
          <p:spPr bwMode="auto">
            <a:xfrm>
              <a:off x="1020" y="2115"/>
              <a:ext cx="681" cy="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81647" name="Text Box 15"/>
          <p:cNvSpPr txBox="1">
            <a:spLocks noChangeArrowheads="1"/>
          </p:cNvSpPr>
          <p:nvPr/>
        </p:nvSpPr>
        <p:spPr bwMode="auto">
          <a:xfrm>
            <a:off x="1806575" y="5857875"/>
            <a:ext cx="476250" cy="36671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No</a:t>
            </a:r>
          </a:p>
        </p:txBody>
      </p:sp>
      <p:sp>
        <p:nvSpPr>
          <p:cNvPr id="581648" name="Text Box 16"/>
          <p:cNvSpPr txBox="1">
            <a:spLocks noChangeArrowheads="1"/>
          </p:cNvSpPr>
          <p:nvPr/>
        </p:nvSpPr>
        <p:spPr bwMode="auto">
          <a:xfrm>
            <a:off x="6084888" y="5783263"/>
            <a:ext cx="577850" cy="36671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DEEF0-3473-4893-92A2-A47AFE66716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议程</a:t>
            </a:r>
            <a:endParaRPr lang="zh-CN" altLang="en-US" b="0">
              <a:solidFill>
                <a:srgbClr val="0000FF"/>
              </a:solidFill>
            </a:endParaRP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6125" y="1244600"/>
            <a:ext cx="7670800" cy="4967288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单元测试介绍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/>
              <a:t>常用的单元测试工具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单元测试的原则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规范化测试用例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使用</a:t>
            </a:r>
            <a:r>
              <a:rPr lang="en-US" altLang="zh-CN" b="1">
                <a:solidFill>
                  <a:schemeClr val="hlink"/>
                </a:solidFill>
              </a:rPr>
              <a:t>Mock</a:t>
            </a:r>
            <a:r>
              <a:rPr lang="zh-CN" altLang="en-US" b="1">
                <a:solidFill>
                  <a:schemeClr val="hlink"/>
                </a:solidFill>
              </a:rPr>
              <a:t>对象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对遗留代码进行测试</a:t>
            </a: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单元测试自动化</a:t>
            </a:r>
            <a:endParaRPr lang="en-US" altLang="zh-CN" b="1">
              <a:solidFill>
                <a:schemeClr val="hlink"/>
              </a:solidFill>
            </a:endParaRPr>
          </a:p>
          <a:p>
            <a:pPr marL="342900" indent="-342900"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</a:rPr>
              <a:t>单元测试结果的评价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b="1">
                <a:solidFill>
                  <a:schemeClr val="hlink"/>
                </a:solidFill>
              </a:rPr>
              <a:t>Q&amp;A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endParaRPr lang="en-US" altLang="zh-CN" b="1">
              <a:solidFill>
                <a:schemeClr val="hlink"/>
              </a:solidFill>
            </a:endParaRPr>
          </a:p>
          <a:p>
            <a:pPr marL="342900" indent="-342900">
              <a:lnSpc>
                <a:spcPct val="80000"/>
              </a:lnSpc>
            </a:pPr>
            <a:endParaRPr lang="en-US" altLang="zh-CN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0965D-1E45-46E9-839B-4BD9A95DB74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3213" y="1341438"/>
            <a:ext cx="5538787" cy="4967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JUnit</a:t>
            </a:r>
          </a:p>
          <a:p>
            <a:pPr lvl="1">
              <a:lnSpc>
                <a:spcPct val="90000"/>
              </a:lnSpc>
            </a:pPr>
            <a:r>
              <a:rPr lang="zh-CN" altLang="en-US" sz="1800"/>
              <a:t>非常流行的</a:t>
            </a:r>
            <a:r>
              <a:rPr lang="en-US" altLang="zh-CN" sz="1800"/>
              <a:t>java </a:t>
            </a:r>
            <a:r>
              <a:rPr lang="zh-CN" altLang="en-US" sz="1800"/>
              <a:t>测试框架</a:t>
            </a:r>
          </a:p>
          <a:p>
            <a:pPr lvl="1">
              <a:lnSpc>
                <a:spcPct val="90000"/>
              </a:lnSpc>
            </a:pPr>
            <a:r>
              <a:rPr lang="zh-CN" altLang="en-US" sz="1800"/>
              <a:t>很多</a:t>
            </a:r>
            <a:r>
              <a:rPr lang="en-US" altLang="zh-CN" sz="1800"/>
              <a:t>IDE</a:t>
            </a:r>
            <a:r>
              <a:rPr lang="zh-CN" altLang="en-US" sz="1800"/>
              <a:t>都内置支持</a:t>
            </a:r>
          </a:p>
          <a:p>
            <a:pPr lvl="1">
              <a:lnSpc>
                <a:spcPct val="90000"/>
              </a:lnSpc>
            </a:pPr>
            <a:r>
              <a:rPr lang="zh-CN" altLang="en-US" sz="1800"/>
              <a:t>很容易学习和使用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EasyMock</a:t>
            </a:r>
          </a:p>
          <a:p>
            <a:pPr lvl="1">
              <a:lnSpc>
                <a:spcPct val="90000"/>
              </a:lnSpc>
            </a:pPr>
            <a:r>
              <a:rPr lang="zh-CN" altLang="en-US" sz="1800"/>
              <a:t>为</a:t>
            </a:r>
            <a:r>
              <a:rPr lang="en-US" altLang="zh-CN" sz="1800"/>
              <a:t>Mock Objects</a:t>
            </a:r>
            <a:r>
              <a:rPr lang="zh-CN" altLang="en-US" sz="1800"/>
              <a:t>提供接口并在</a:t>
            </a:r>
            <a:r>
              <a:rPr lang="en-US" altLang="zh-CN" sz="1800"/>
              <a:t>JUnit</a:t>
            </a:r>
            <a:r>
              <a:rPr lang="zh-CN" altLang="en-US" sz="1800"/>
              <a:t>测试中利用</a:t>
            </a:r>
            <a:r>
              <a:rPr lang="en-US" altLang="zh-CN" sz="1800"/>
              <a:t>Java</a:t>
            </a:r>
            <a:r>
              <a:rPr lang="zh-CN" altLang="en-US" sz="1800"/>
              <a:t>的</a:t>
            </a:r>
            <a:r>
              <a:rPr lang="en-US" altLang="zh-CN" sz="1800"/>
              <a:t>proxy</a:t>
            </a:r>
            <a:r>
              <a:rPr lang="zh-CN" altLang="en-US" sz="1800"/>
              <a:t>设计模式生成它们的实例。</a:t>
            </a:r>
          </a:p>
          <a:p>
            <a:pPr lvl="1">
              <a:lnSpc>
                <a:spcPct val="90000"/>
              </a:lnSpc>
            </a:pPr>
            <a:r>
              <a:rPr lang="zh-CN" altLang="en-US" sz="1800"/>
              <a:t>最适合于测试驱动开发。</a:t>
            </a:r>
          </a:p>
          <a:p>
            <a:pPr lvl="1">
              <a:lnSpc>
                <a:spcPct val="90000"/>
              </a:lnSpc>
            </a:pPr>
            <a:r>
              <a:rPr lang="zh-CN" altLang="en-US" sz="1800"/>
              <a:t>记录和回放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其他测试工具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TestNG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JMock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StrutsTestCase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DDTUnit</a:t>
            </a:r>
          </a:p>
          <a:p>
            <a:pPr lvl="1">
              <a:lnSpc>
                <a:spcPct val="90000"/>
              </a:lnSpc>
            </a:pPr>
            <a:endParaRPr lang="zh-CN" altLang="en-US" sz="18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1800"/>
          </a:p>
          <a:p>
            <a:pPr lvl="1">
              <a:lnSpc>
                <a:spcPct val="90000"/>
              </a:lnSpc>
            </a:pPr>
            <a:endParaRPr lang="en-US" altLang="zh-CN" sz="1800"/>
          </a:p>
          <a:p>
            <a:pPr lvl="1">
              <a:lnSpc>
                <a:spcPct val="90000"/>
              </a:lnSpc>
            </a:pPr>
            <a:endParaRPr lang="en-US" altLang="zh-CN" sz="1800"/>
          </a:p>
        </p:txBody>
      </p:sp>
      <p:graphicFrame>
        <p:nvGraphicFramePr>
          <p:cNvPr id="52736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6000750" y="1379538"/>
          <a:ext cx="2952750" cy="1447800"/>
        </p:xfrm>
        <a:graphic>
          <a:graphicData uri="http://schemas.openxmlformats.org/presentationml/2006/ole">
            <p:oleObj spid="_x0000_s527364" name="Bitmap Image" r:id="rId3" imgW="2952381" imgH="1448002" progId="PBrush">
              <p:embed/>
            </p:oleObj>
          </a:graphicData>
        </a:graphic>
      </p:graphicFrame>
      <p:pic>
        <p:nvPicPr>
          <p:cNvPr id="52736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91225" y="3111500"/>
            <a:ext cx="2932113" cy="947738"/>
          </a:xfrm>
          <a:prstGeom prst="rect">
            <a:avLst/>
          </a:prstGeom>
          <a:noFill/>
        </p:spPr>
      </p:pic>
      <p:pic>
        <p:nvPicPr>
          <p:cNvPr id="527370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8688" y="4460875"/>
            <a:ext cx="2878137" cy="75406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3AC3-A26D-456B-A069-C08911E3021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Database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8186738" cy="4967287"/>
          </a:xfrm>
        </p:spPr>
        <p:txBody>
          <a:bodyPr/>
          <a:lstStyle/>
          <a:p>
            <a:r>
              <a:rPr lang="en-US" altLang="zh-CN"/>
              <a:t>JUnit</a:t>
            </a:r>
          </a:p>
          <a:p>
            <a:pPr lvl="1"/>
            <a:r>
              <a:rPr lang="zh-CN" altLang="en-US"/>
              <a:t>通过编写</a:t>
            </a:r>
            <a:r>
              <a:rPr lang="en-US" altLang="zh-CN"/>
              <a:t>java </a:t>
            </a:r>
            <a:r>
              <a:rPr lang="zh-CN" altLang="en-US"/>
              <a:t>代码，创建</a:t>
            </a:r>
            <a:r>
              <a:rPr lang="en-US" altLang="zh-CN"/>
              <a:t>connection, </a:t>
            </a:r>
            <a:r>
              <a:rPr lang="zh-CN" altLang="en-US"/>
              <a:t>调用</a:t>
            </a:r>
            <a:r>
              <a:rPr lang="en-US" altLang="zh-CN"/>
              <a:t>sql</a:t>
            </a:r>
            <a:r>
              <a:rPr lang="zh-CN" altLang="en-US"/>
              <a:t>来完成测试</a:t>
            </a:r>
          </a:p>
          <a:p>
            <a:r>
              <a:rPr lang="en-US" altLang="zh-CN"/>
              <a:t>SQLUnit</a:t>
            </a:r>
          </a:p>
          <a:p>
            <a:pPr lvl="1"/>
            <a:r>
              <a:rPr lang="zh-CN" altLang="en-US"/>
              <a:t>对存储过程和用户自定义函数进行测试</a:t>
            </a:r>
          </a:p>
          <a:p>
            <a:pPr lvl="1"/>
            <a:r>
              <a:rPr lang="zh-CN" altLang="en-US"/>
              <a:t>测试用例用纯</a:t>
            </a:r>
            <a:r>
              <a:rPr lang="en-US" altLang="zh-CN"/>
              <a:t>xml</a:t>
            </a:r>
            <a:r>
              <a:rPr lang="zh-CN" altLang="en-US"/>
              <a:t>进行编写，</a:t>
            </a:r>
            <a:r>
              <a:rPr lang="en-US" altLang="zh-CN"/>
              <a:t>SQLUnit</a:t>
            </a:r>
            <a:r>
              <a:rPr lang="zh-CN" altLang="en-US"/>
              <a:t>把</a:t>
            </a:r>
            <a:r>
              <a:rPr lang="en-US" altLang="zh-CN"/>
              <a:t>xml</a:t>
            </a:r>
            <a:r>
              <a:rPr lang="zh-CN" altLang="en-US"/>
              <a:t>测试用例转化为</a:t>
            </a:r>
            <a:r>
              <a:rPr lang="en-US" altLang="zh-CN"/>
              <a:t>jdbc</a:t>
            </a:r>
            <a:r>
              <a:rPr lang="zh-CN" altLang="en-US"/>
              <a:t>调用</a:t>
            </a:r>
          </a:p>
          <a:p>
            <a:r>
              <a:rPr lang="zh-CN" altLang="en-US"/>
              <a:t>其他测试工具</a:t>
            </a:r>
          </a:p>
          <a:p>
            <a:pPr lvl="1"/>
            <a:r>
              <a:rPr lang="en-US" altLang="zh-CN"/>
              <a:t>DBUnit</a:t>
            </a:r>
          </a:p>
          <a:p>
            <a:pPr lvl="1"/>
            <a:r>
              <a:rPr lang="en-US" altLang="zh-CN"/>
              <a:t>……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tex_whitebground">
  <a:themeElements>
    <a:clrScheme name="vortex_whitebground 2">
      <a:dk1>
        <a:srgbClr val="000000"/>
      </a:dk1>
      <a:lt1>
        <a:srgbClr val="FFFFFF"/>
      </a:lt1>
      <a:dk2>
        <a:srgbClr val="808080"/>
      </a:dk2>
      <a:lt2>
        <a:srgbClr val="CCCCFF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vortex_whitebground">
      <a:majorFont>
        <a:latin typeface="宋体"/>
        <a:ea typeface="宋体"/>
        <a:cs typeface="Arial"/>
      </a:majorFont>
      <a:minorFont>
        <a:latin typeface="宋体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vortex_whitebground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tex_whitebground 2">
        <a:dk1>
          <a:srgbClr val="000000"/>
        </a:dk1>
        <a:lt1>
          <a:srgbClr val="FFFFFF"/>
        </a:lt1>
        <a:dk2>
          <a:srgbClr val="808080"/>
        </a:dk2>
        <a:lt2>
          <a:srgbClr val="CCCCFF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tex_whitebground 3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vortex_whitebground</Template>
  <TotalTime>7082</TotalTime>
  <Words>1781</Words>
  <Application>Microsoft PowerPoint</Application>
  <PresentationFormat>全屏显示(4:3)</PresentationFormat>
  <Paragraphs>394</Paragraphs>
  <Slides>40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3" baseType="lpstr">
      <vt:lpstr>vortex_whitebground</vt:lpstr>
      <vt:lpstr>Bitmap Image</vt:lpstr>
      <vt:lpstr>Visio</vt:lpstr>
      <vt:lpstr>项目实战之单元测试</vt:lpstr>
      <vt:lpstr>议程</vt:lpstr>
      <vt:lpstr>单元测试的误区</vt:lpstr>
      <vt:lpstr>什么是单元测试</vt:lpstr>
      <vt:lpstr>单元测试的优点</vt:lpstr>
      <vt:lpstr>单元测试是一个团队的行为</vt:lpstr>
      <vt:lpstr>议程</vt:lpstr>
      <vt:lpstr>Java</vt:lpstr>
      <vt:lpstr>Database</vt:lpstr>
      <vt:lpstr>Junit 作者 </vt:lpstr>
      <vt:lpstr>幻灯片 11</vt:lpstr>
      <vt:lpstr>议程</vt:lpstr>
      <vt:lpstr>单元测试的原则</vt:lpstr>
      <vt:lpstr>单元测试的原则</vt:lpstr>
      <vt:lpstr>议程</vt:lpstr>
      <vt:lpstr>把单元测试放在哪儿?</vt:lpstr>
      <vt:lpstr>测试用例的组织和命名（推荐）</vt:lpstr>
      <vt:lpstr>测试用例的组织和命名</vt:lpstr>
      <vt:lpstr>议程</vt:lpstr>
      <vt:lpstr>为什么使用Mock对象</vt:lpstr>
      <vt:lpstr>为什么使用Mock对象</vt:lpstr>
      <vt:lpstr>Mock Object例子</vt:lpstr>
      <vt:lpstr>Mock Object例子</vt:lpstr>
      <vt:lpstr>议程</vt:lpstr>
      <vt:lpstr>遗留代码的问题</vt:lpstr>
      <vt:lpstr>处理遗留代码的策略</vt:lpstr>
      <vt:lpstr>处理遗留代码的基本步骤</vt:lpstr>
      <vt:lpstr>重构的例子</vt:lpstr>
      <vt:lpstr>重构的例子</vt:lpstr>
      <vt:lpstr>重构的例子</vt:lpstr>
      <vt:lpstr>重构的例子</vt:lpstr>
      <vt:lpstr>议程</vt:lpstr>
      <vt:lpstr>在IDE中</vt:lpstr>
      <vt:lpstr>在Build Process中</vt:lpstr>
      <vt:lpstr>结果报告</vt:lpstr>
      <vt:lpstr>议程</vt:lpstr>
      <vt:lpstr>好的单元测试</vt:lpstr>
      <vt:lpstr>使用Code Coverage 工具</vt:lpstr>
      <vt:lpstr>幻灯片 39</vt:lpstr>
      <vt:lpstr>码农翻身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1888</cp:revision>
  <dcterms:created xsi:type="dcterms:W3CDTF">2007-06-22T13:35:06Z</dcterms:created>
  <dcterms:modified xsi:type="dcterms:W3CDTF">2016-02-20T14:29:47Z</dcterms:modified>
</cp:coreProperties>
</file>