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6633"/>
    <a:srgbClr val="00B050"/>
    <a:srgbClr val="FF9900"/>
    <a:srgbClr val="FFFFFF"/>
    <a:srgbClr val="3399FF"/>
    <a:srgbClr val="6600FF"/>
    <a:srgbClr val="FF4CF8"/>
    <a:srgbClr val="A3A3A3"/>
    <a:srgbClr val="FFC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6B4480-3D8F-427C-A429-2C26EC58B80B}" v="2" dt="2021-06-25T20:14:59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, Xiangyu" userId="a8e021c7-6316-42a0-a95b-140e1044d2a4" providerId="ADAL" clId="{F46B4480-3D8F-427C-A429-2C26EC58B80B}"/>
    <pc:docChg chg="custSel modSld">
      <pc:chgData name="Yao, Xiangyu" userId="a8e021c7-6316-42a0-a95b-140e1044d2a4" providerId="ADAL" clId="{F46B4480-3D8F-427C-A429-2C26EC58B80B}" dt="2021-06-25T20:23:44.155" v="90" actId="2165"/>
      <pc:docMkLst>
        <pc:docMk/>
      </pc:docMkLst>
      <pc:sldChg chg="modSp mod">
        <pc:chgData name="Yao, Xiangyu" userId="a8e021c7-6316-42a0-a95b-140e1044d2a4" providerId="ADAL" clId="{F46B4480-3D8F-427C-A429-2C26EC58B80B}" dt="2021-06-25T19:51:37.935" v="4" actId="20577"/>
        <pc:sldMkLst>
          <pc:docMk/>
          <pc:sldMk cId="239446192" sldId="263"/>
        </pc:sldMkLst>
        <pc:graphicFrameChg chg="modGraphic">
          <ac:chgData name="Yao, Xiangyu" userId="a8e021c7-6316-42a0-a95b-140e1044d2a4" providerId="ADAL" clId="{F46B4480-3D8F-427C-A429-2C26EC58B80B}" dt="2021-06-25T19:51:37.935" v="4" actId="20577"/>
          <ac:graphicFrameMkLst>
            <pc:docMk/>
            <pc:sldMk cId="239446192" sldId="263"/>
            <ac:graphicFrameMk id="8" creationId="{00000000-0000-0000-0000-000000000000}"/>
          </ac:graphicFrameMkLst>
        </pc:graphicFrameChg>
      </pc:sldChg>
      <pc:sldChg chg="addSp modSp mod">
        <pc:chgData name="Yao, Xiangyu" userId="a8e021c7-6316-42a0-a95b-140e1044d2a4" providerId="ADAL" clId="{F46B4480-3D8F-427C-A429-2C26EC58B80B}" dt="2021-06-25T20:15:24.785" v="89" actId="20577"/>
        <pc:sldMkLst>
          <pc:docMk/>
          <pc:sldMk cId="2376836699" sldId="264"/>
        </pc:sldMkLst>
        <pc:spChg chg="add mod">
          <ac:chgData name="Yao, Xiangyu" userId="a8e021c7-6316-42a0-a95b-140e1044d2a4" providerId="ADAL" clId="{F46B4480-3D8F-427C-A429-2C26EC58B80B}" dt="2021-06-25T20:14:55.972" v="57" actId="20577"/>
          <ac:spMkLst>
            <pc:docMk/>
            <pc:sldMk cId="2376836699" sldId="264"/>
            <ac:spMk id="3" creationId="{D9D9A361-3147-4C2E-B34E-9AC9BD6488AE}"/>
          </ac:spMkLst>
        </pc:spChg>
        <pc:spChg chg="add mod">
          <ac:chgData name="Yao, Xiangyu" userId="a8e021c7-6316-42a0-a95b-140e1044d2a4" providerId="ADAL" clId="{F46B4480-3D8F-427C-A429-2C26EC58B80B}" dt="2021-06-25T20:15:24.785" v="89" actId="20577"/>
          <ac:spMkLst>
            <pc:docMk/>
            <pc:sldMk cId="2376836699" sldId="264"/>
            <ac:spMk id="15" creationId="{66FDC855-3257-4362-B504-0E0A93A914E3}"/>
          </ac:spMkLst>
        </pc:spChg>
        <pc:graphicFrameChg chg="modGraphic">
          <ac:chgData name="Yao, Xiangyu" userId="a8e021c7-6316-42a0-a95b-140e1044d2a4" providerId="ADAL" clId="{F46B4480-3D8F-427C-A429-2C26EC58B80B}" dt="2021-06-25T20:12:26.723" v="42" actId="20577"/>
          <ac:graphicFrameMkLst>
            <pc:docMk/>
            <pc:sldMk cId="2376836699" sldId="264"/>
            <ac:graphicFrameMk id="5" creationId="{00000000-0000-0000-0000-000000000000}"/>
          </ac:graphicFrameMkLst>
        </pc:graphicFrameChg>
        <pc:picChg chg="mod">
          <ac:chgData name="Yao, Xiangyu" userId="a8e021c7-6316-42a0-a95b-140e1044d2a4" providerId="ADAL" clId="{F46B4480-3D8F-427C-A429-2C26EC58B80B}" dt="2021-06-25T20:15:01.656" v="60" actId="1076"/>
          <ac:picMkLst>
            <pc:docMk/>
            <pc:sldMk cId="2376836699" sldId="264"/>
            <ac:picMk id="6" creationId="{00000000-0000-0000-0000-000000000000}"/>
          </ac:picMkLst>
        </pc:picChg>
      </pc:sldChg>
      <pc:sldChg chg="modSp mod">
        <pc:chgData name="Yao, Xiangyu" userId="a8e021c7-6316-42a0-a95b-140e1044d2a4" providerId="ADAL" clId="{F46B4480-3D8F-427C-A429-2C26EC58B80B}" dt="2021-06-25T20:23:44.155" v="90" actId="2165"/>
        <pc:sldMkLst>
          <pc:docMk/>
          <pc:sldMk cId="3919165829" sldId="267"/>
        </pc:sldMkLst>
        <pc:graphicFrameChg chg="modGraphic">
          <ac:chgData name="Yao, Xiangyu" userId="a8e021c7-6316-42a0-a95b-140e1044d2a4" providerId="ADAL" clId="{F46B4480-3D8F-427C-A429-2C26EC58B80B}" dt="2021-06-25T20:23:44.155" v="90" actId="2165"/>
          <ac:graphicFrameMkLst>
            <pc:docMk/>
            <pc:sldMk cId="3919165829" sldId="267"/>
            <ac:graphicFrameMk id="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03A5-1952-4487-88B2-4B9E34731C4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3252-D3BC-4632-B748-FB3A05B5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3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03A5-1952-4487-88B2-4B9E34731C4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3252-D3BC-4632-B748-FB3A05B5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03A5-1952-4487-88B2-4B9E34731C4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3252-D3BC-4632-B748-FB3A05B5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3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03A5-1952-4487-88B2-4B9E34731C4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3252-D3BC-4632-B748-FB3A05B5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4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03A5-1952-4487-88B2-4B9E34731C4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3252-D3BC-4632-B748-FB3A05B5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7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03A5-1952-4487-88B2-4B9E34731C4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3252-D3BC-4632-B748-FB3A05B5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03A5-1952-4487-88B2-4B9E34731C4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3252-D3BC-4632-B748-FB3A05B5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03A5-1952-4487-88B2-4B9E34731C4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3252-D3BC-4632-B748-FB3A05B5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4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03A5-1952-4487-88B2-4B9E34731C4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3252-D3BC-4632-B748-FB3A05B5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4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03A5-1952-4487-88B2-4B9E34731C4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3252-D3BC-4632-B748-FB3A05B5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2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03A5-1952-4487-88B2-4B9E34731C4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3252-D3BC-4632-B748-FB3A05B5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8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E03A5-1952-4487-88B2-4B9E34731C4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13252-D3BC-4632-B748-FB3A05B5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Xiangyu Yao, Group Meeting 6/25/2021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Robustness of oscillation in mammalian circadian clock</a:t>
            </a:r>
          </a:p>
        </p:txBody>
      </p:sp>
    </p:spTree>
    <p:extLst>
      <p:ext uri="{BB962C8B-B14F-4D97-AF65-F5344CB8AC3E}">
        <p14:creationId xmlns:p14="http://schemas.microsoft.com/office/powerpoint/2010/main" val="132243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SNF 1M8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777018"/>
              </p:ext>
            </p:extLst>
          </p:nvPr>
        </p:nvGraphicFramePr>
        <p:xfrm>
          <a:off x="838200" y="1786466"/>
          <a:ext cx="51104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240">
                  <a:extLst>
                    <a:ext uri="{9D8B030D-6E8A-4147-A177-3AD203B41FA5}">
                      <a16:colId xmlns:a16="http://schemas.microsoft.com/office/drawing/2014/main" val="835836866"/>
                    </a:ext>
                  </a:extLst>
                </a:gridCol>
                <a:gridCol w="2555240">
                  <a:extLst>
                    <a:ext uri="{9D8B030D-6E8A-4147-A177-3AD203B41FA5}">
                      <a16:colId xmlns:a16="http://schemas.microsoft.com/office/drawing/2014/main" val="130141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222222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Kd</a:t>
                      </a:r>
                      <a:r>
                        <a:rPr lang="en-US" dirty="0">
                          <a:solidFill>
                            <a:srgbClr val="222222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3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2222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8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9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Vmax</a:t>
                      </a:r>
                      <a:r>
                        <a:rPr lang="en-US" dirty="0"/>
                        <a:t> (MM degradation)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6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07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666442"/>
                  </a:ext>
                </a:extLst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294880" y="837565"/>
            <a:ext cx="4282440" cy="36937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5146477"/>
                <a:ext cx="2773680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en-US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dirty="0"/>
                  <a:t> = 2 </a:t>
                </a:r>
                <a:r>
                  <a:rPr lang="en-US" dirty="0" err="1"/>
                  <a:t>nM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46477"/>
                <a:ext cx="2773680" cy="402931"/>
              </a:xfrm>
              <a:prstGeom prst="rect">
                <a:avLst/>
              </a:prstGeom>
              <a:blipFill>
                <a:blip r:embed="rId3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77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NNF 1M8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81242"/>
              </p:ext>
            </p:extLst>
          </p:nvPr>
        </p:nvGraphicFramePr>
        <p:xfrm>
          <a:off x="838200" y="1786466"/>
          <a:ext cx="51104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240">
                  <a:extLst>
                    <a:ext uri="{9D8B030D-6E8A-4147-A177-3AD203B41FA5}">
                      <a16:colId xmlns:a16="http://schemas.microsoft.com/office/drawing/2014/main" val="835836866"/>
                    </a:ext>
                  </a:extLst>
                </a:gridCol>
                <a:gridCol w="2555240">
                  <a:extLst>
                    <a:ext uri="{9D8B030D-6E8A-4147-A177-3AD203B41FA5}">
                      <a16:colId xmlns:a16="http://schemas.microsoft.com/office/drawing/2014/main" val="130141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222222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Kd</a:t>
                      </a:r>
                      <a:r>
                        <a:rPr lang="en-US" dirty="0">
                          <a:solidFill>
                            <a:srgbClr val="222222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3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9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Vmax</a:t>
                      </a:r>
                      <a:r>
                        <a:rPr lang="en-US" dirty="0"/>
                        <a:t> (MM degradation)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6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07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66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33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Vmax</a:t>
                      </a:r>
                      <a:r>
                        <a:rPr lang="en-US" dirty="0"/>
                        <a:t> (max Rev)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01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Amax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7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Kv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8282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149" y="365125"/>
            <a:ext cx="6096851" cy="162900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203440" y="1944979"/>
            <a:ext cx="4340751" cy="22917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21040" y="3270542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amplitude ~ 10%</a:t>
            </a:r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7203440" y="4372357"/>
            <a:ext cx="4180840" cy="228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6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PNF 1M8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11397"/>
              </p:ext>
            </p:extLst>
          </p:nvPr>
        </p:nvGraphicFramePr>
        <p:xfrm>
          <a:off x="838200" y="1786466"/>
          <a:ext cx="511048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240">
                  <a:extLst>
                    <a:ext uri="{9D8B030D-6E8A-4147-A177-3AD203B41FA5}">
                      <a16:colId xmlns:a16="http://schemas.microsoft.com/office/drawing/2014/main" val="835836866"/>
                    </a:ext>
                  </a:extLst>
                </a:gridCol>
                <a:gridCol w="2555240">
                  <a:extLst>
                    <a:ext uri="{9D8B030D-6E8A-4147-A177-3AD203B41FA5}">
                      <a16:colId xmlns:a16="http://schemas.microsoft.com/office/drawing/2014/main" val="130141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222222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Kd</a:t>
                      </a:r>
                      <a:r>
                        <a:rPr lang="en-US" dirty="0">
                          <a:solidFill>
                            <a:srgbClr val="222222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3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2222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8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9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Vmax</a:t>
                      </a:r>
                      <a:r>
                        <a:rPr lang="en-US" dirty="0"/>
                        <a:t> (MM degradation)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6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07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66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33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Rmax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01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Amax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0796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3364"/>
            <a:ext cx="6182588" cy="170521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810375" y="1786466"/>
            <a:ext cx="4057650" cy="22733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772275" y="4202747"/>
            <a:ext cx="4133850" cy="2333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21040" y="3270542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amplitude ~ 30%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149" y="365125"/>
            <a:ext cx="609685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3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Goal: Tune parameters </a:t>
            </a:r>
            <a:r>
              <a:rPr lang="en-US" dirty="0" err="1"/>
              <a:t>Kv</a:t>
            </a:r>
            <a:r>
              <a:rPr lang="en-US" dirty="0"/>
              <a:t> and Kr such that oscillation amplitude of Bmal1 in NNF and PNF are similar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17" y="1780048"/>
            <a:ext cx="2772162" cy="866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17" y="3019097"/>
            <a:ext cx="6096851" cy="16290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8497457" y="3100647"/>
            <a:ext cx="185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At~6, </a:t>
            </a:r>
            <a:r>
              <a:rPr lang="en-US" dirty="0" err="1"/>
              <a:t>Kd</a:t>
            </a:r>
            <a:r>
              <a:rPr lang="en-US" dirty="0"/>
              <a:t>=0.3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27069" y="1978429"/>
            <a:ext cx="1230284" cy="257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189" y="1780048"/>
            <a:ext cx="5949126" cy="5886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817" y="4844963"/>
            <a:ext cx="6182588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3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 </a:t>
            </a:r>
            <a:r>
              <a:rPr lang="en-US" dirty="0" err="1"/>
              <a:t>Kv</a:t>
            </a:r>
            <a:r>
              <a:rPr lang="en-US" dirty="0"/>
              <a:t> for NNF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8102" y="448887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Kv</a:t>
            </a:r>
            <a:r>
              <a:rPr lang="en-US" dirty="0"/>
              <a:t>=0.1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48502" y="43493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Kv</a:t>
            </a:r>
            <a:r>
              <a:rPr lang="en-US" dirty="0"/>
              <a:t>=0.01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90" y="4955962"/>
            <a:ext cx="6096851" cy="1629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68" y="1493814"/>
            <a:ext cx="4194280" cy="23056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01833" y="1850737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amplitude ~ 12%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720" y="1493814"/>
            <a:ext cx="4176953" cy="24239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35240" y="2873249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amplitude ~ 26%</a:t>
            </a:r>
          </a:p>
        </p:txBody>
      </p:sp>
    </p:spTree>
    <p:extLst>
      <p:ext uri="{BB962C8B-B14F-4D97-AF65-F5344CB8AC3E}">
        <p14:creationId xmlns:p14="http://schemas.microsoft.com/office/powerpoint/2010/main" val="380883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 Kr for PNF model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78648"/>
            <a:ext cx="4057650" cy="2273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4313" y="4400204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Kr=0.1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8422" y="4400204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Kr=1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815" y="1578648"/>
            <a:ext cx="4121804" cy="23088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08422" y="2203383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amplitude ~ 37%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4837" y="2904211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amplitude ~ 36%</a:t>
            </a:r>
          </a:p>
        </p:txBody>
      </p:sp>
    </p:spTree>
    <p:extLst>
      <p:ext uri="{BB962C8B-B14F-4D97-AF65-F5344CB8AC3E}">
        <p14:creationId xmlns:p14="http://schemas.microsoft.com/office/powerpoint/2010/main" val="119336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161" y="253442"/>
            <a:ext cx="10515600" cy="1325563"/>
          </a:xfrm>
        </p:spPr>
        <p:txBody>
          <a:bodyPr/>
          <a:lstStyle/>
          <a:p>
            <a:r>
              <a:rPr lang="en-US" dirty="0"/>
              <a:t>Circadian clock adjusts our body to the changing environment</a:t>
            </a:r>
          </a:p>
        </p:txBody>
      </p:sp>
      <p:pic>
        <p:nvPicPr>
          <p:cNvPr id="1028" name="Picture 4" descr="The emerging link between cancer, metabolism, and circadian rhythms |  Nature Medic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1" y="1693269"/>
            <a:ext cx="652462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06429" y="6294528"/>
            <a:ext cx="342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Selma </a:t>
            </a:r>
            <a:r>
              <a:rPr lang="en-US" dirty="0" err="1"/>
              <a:t>Masri</a:t>
            </a:r>
            <a:r>
              <a:rPr lang="en-US" dirty="0"/>
              <a:t> et al.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5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67" y="580573"/>
            <a:ext cx="4505954" cy="4001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75768" y="6400800"/>
            <a:ext cx="207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Narumi et al, 2016</a:t>
            </a:r>
          </a:p>
        </p:txBody>
      </p:sp>
      <p:sp>
        <p:nvSpPr>
          <p:cNvPr id="8" name="Oval 7"/>
          <p:cNvSpPr/>
          <p:nvPr/>
        </p:nvSpPr>
        <p:spPr>
          <a:xfrm>
            <a:off x="6816436" y="1787236"/>
            <a:ext cx="423949" cy="232757"/>
          </a:xfrm>
          <a:prstGeom prst="ellipse">
            <a:avLst/>
          </a:prstGeom>
          <a:solidFill>
            <a:srgbClr val="00E39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16436" y="2323407"/>
            <a:ext cx="423949" cy="232757"/>
          </a:xfrm>
          <a:prstGeom prst="ellipse">
            <a:avLst/>
          </a:prstGeom>
          <a:solidFill>
            <a:srgbClr val="FF4C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89767" y="1718948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Promoting TF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9767" y="2255119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Inhibiting TF</a:t>
            </a:r>
          </a:p>
        </p:txBody>
      </p:sp>
      <p:sp>
        <p:nvSpPr>
          <p:cNvPr id="13" name="Rectangle 12"/>
          <p:cNvSpPr/>
          <p:nvPr/>
        </p:nvSpPr>
        <p:spPr>
          <a:xfrm flipV="1">
            <a:off x="6857999" y="3092336"/>
            <a:ext cx="340822" cy="191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50727" y="3003266"/>
            <a:ext cx="342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clock controlled elements</a:t>
            </a:r>
          </a:p>
        </p:txBody>
      </p:sp>
    </p:spTree>
    <p:extLst>
      <p:ext uri="{BB962C8B-B14F-4D97-AF65-F5344CB8AC3E}">
        <p14:creationId xmlns:p14="http://schemas.microsoft.com/office/powerpoint/2010/main" val="52716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and auxiliary feedback loops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4145" y="1457823"/>
            <a:ext cx="5247839" cy="503441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72908" y="1610093"/>
            <a:ext cx="636435" cy="349864"/>
          </a:xfrm>
          <a:prstGeom prst="ellipse">
            <a:avLst/>
          </a:prstGeom>
          <a:solidFill>
            <a:srgbClr val="FF4C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72907" y="2936002"/>
            <a:ext cx="636435" cy="349864"/>
          </a:xfrm>
          <a:prstGeom prst="ellipse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31097" y="2916534"/>
            <a:ext cx="71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31096" y="1600359"/>
            <a:ext cx="71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</a:t>
            </a:r>
          </a:p>
        </p:txBody>
      </p:sp>
      <p:sp>
        <p:nvSpPr>
          <p:cNvPr id="10" name="Oval 9"/>
          <p:cNvSpPr/>
          <p:nvPr/>
        </p:nvSpPr>
        <p:spPr>
          <a:xfrm>
            <a:off x="1850089" y="2985326"/>
            <a:ext cx="636435" cy="34986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41774" y="2990801"/>
            <a:ext cx="8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BMAL1</a:t>
            </a:r>
          </a:p>
        </p:txBody>
      </p:sp>
      <p:sp>
        <p:nvSpPr>
          <p:cNvPr id="12" name="Oval 11"/>
          <p:cNvSpPr/>
          <p:nvPr/>
        </p:nvSpPr>
        <p:spPr>
          <a:xfrm>
            <a:off x="2461731" y="2975772"/>
            <a:ext cx="636435" cy="349864"/>
          </a:xfrm>
          <a:prstGeom prst="ellipse">
            <a:avLst/>
          </a:prstGeom>
          <a:solidFill>
            <a:srgbClr val="66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10540" y="2981247"/>
            <a:ext cx="80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CLOCK</a:t>
            </a:r>
          </a:p>
        </p:txBody>
      </p:sp>
      <p:sp>
        <p:nvSpPr>
          <p:cNvPr id="19" name="Oval 18"/>
          <p:cNvSpPr/>
          <p:nvPr/>
        </p:nvSpPr>
        <p:spPr>
          <a:xfrm>
            <a:off x="2965163" y="2052272"/>
            <a:ext cx="636435" cy="349864"/>
          </a:xfrm>
          <a:prstGeom prst="ellipse">
            <a:avLst/>
          </a:prstGeom>
          <a:solidFill>
            <a:srgbClr val="FF4C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23351" y="2042538"/>
            <a:ext cx="71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</a:t>
            </a:r>
          </a:p>
        </p:txBody>
      </p:sp>
      <p:sp>
        <p:nvSpPr>
          <p:cNvPr id="21" name="Oval 20"/>
          <p:cNvSpPr/>
          <p:nvPr/>
        </p:nvSpPr>
        <p:spPr>
          <a:xfrm>
            <a:off x="3535096" y="2052272"/>
            <a:ext cx="636435" cy="349864"/>
          </a:xfrm>
          <a:prstGeom prst="ellipse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93286" y="2032804"/>
            <a:ext cx="71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</a:t>
            </a:r>
          </a:p>
        </p:txBody>
      </p:sp>
      <p:sp>
        <p:nvSpPr>
          <p:cNvPr id="23" name="Oval 22"/>
          <p:cNvSpPr/>
          <p:nvPr/>
        </p:nvSpPr>
        <p:spPr>
          <a:xfrm>
            <a:off x="948014" y="2118081"/>
            <a:ext cx="636435" cy="34986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39699" y="2123556"/>
            <a:ext cx="8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BMAL1</a:t>
            </a:r>
          </a:p>
        </p:txBody>
      </p:sp>
      <p:sp>
        <p:nvSpPr>
          <p:cNvPr id="25" name="Oval 24"/>
          <p:cNvSpPr/>
          <p:nvPr/>
        </p:nvSpPr>
        <p:spPr>
          <a:xfrm>
            <a:off x="1559656" y="2108527"/>
            <a:ext cx="636435" cy="349864"/>
          </a:xfrm>
          <a:prstGeom prst="ellipse">
            <a:avLst/>
          </a:prstGeom>
          <a:solidFill>
            <a:srgbClr val="66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08465" y="2114002"/>
            <a:ext cx="80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CLOCK</a:t>
            </a:r>
          </a:p>
        </p:txBody>
      </p:sp>
      <p:sp>
        <p:nvSpPr>
          <p:cNvPr id="27" name="Oval 26"/>
          <p:cNvSpPr/>
          <p:nvPr/>
        </p:nvSpPr>
        <p:spPr>
          <a:xfrm>
            <a:off x="964567" y="1813974"/>
            <a:ext cx="636435" cy="349864"/>
          </a:xfrm>
          <a:prstGeom prst="ellipse">
            <a:avLst/>
          </a:prstGeom>
          <a:solidFill>
            <a:srgbClr val="FF4C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22755" y="1804240"/>
            <a:ext cx="71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</a:t>
            </a:r>
          </a:p>
        </p:txBody>
      </p:sp>
      <p:sp>
        <p:nvSpPr>
          <p:cNvPr id="29" name="Oval 28"/>
          <p:cNvSpPr/>
          <p:nvPr/>
        </p:nvSpPr>
        <p:spPr>
          <a:xfrm>
            <a:off x="1534500" y="1813974"/>
            <a:ext cx="636435" cy="349864"/>
          </a:xfrm>
          <a:prstGeom prst="ellipse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92690" y="1794506"/>
            <a:ext cx="71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559659" y="2487356"/>
            <a:ext cx="440578" cy="418406"/>
          </a:xfrm>
          <a:prstGeom prst="straightConnector1">
            <a:avLst/>
          </a:prstGeom>
          <a:ln w="285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335120" y="2343334"/>
            <a:ext cx="444907" cy="355780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872875" y="3544576"/>
            <a:ext cx="18332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96091" y="3375299"/>
            <a:ext cx="668483" cy="338554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E-box</a:t>
            </a:r>
          </a:p>
        </p:txBody>
      </p:sp>
      <p:cxnSp>
        <p:nvCxnSpPr>
          <p:cNvPr id="49" name="Elbow Connector 48"/>
          <p:cNvCxnSpPr/>
          <p:nvPr/>
        </p:nvCxnSpPr>
        <p:spPr>
          <a:xfrm flipV="1">
            <a:off x="3230531" y="3097536"/>
            <a:ext cx="508000" cy="447040"/>
          </a:xfrm>
          <a:prstGeom prst="bentConnector3">
            <a:avLst>
              <a:gd name="adj1" fmla="val 2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53313" y="2975772"/>
            <a:ext cx="1031704" cy="338554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Per</a:t>
            </a:r>
            <a:r>
              <a:rPr lang="en-US" sz="1600" dirty="0"/>
              <a:t> mRNA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5026427" y="3144689"/>
            <a:ext cx="937493" cy="0"/>
          </a:xfrm>
          <a:prstGeom prst="line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0194" y="2069000"/>
            <a:ext cx="1" cy="666271"/>
          </a:xfrm>
          <a:prstGeom prst="straightConnector1">
            <a:avLst/>
          </a:prstGeom>
          <a:ln w="285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764648" y="2272631"/>
            <a:ext cx="1640671" cy="4813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388572" y="3354979"/>
            <a:ext cx="0" cy="488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316742" y="5727295"/>
            <a:ext cx="636435" cy="31325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308427" y="5732770"/>
            <a:ext cx="8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BMAL1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107625" y="5723730"/>
            <a:ext cx="1432389" cy="33855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Bmal1</a:t>
            </a:r>
            <a:r>
              <a:rPr lang="en-US" sz="1600" dirty="0"/>
              <a:t> mRNA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2279767" y="6132267"/>
            <a:ext cx="18332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flipV="1">
            <a:off x="3382414" y="5900243"/>
            <a:ext cx="697679" cy="232024"/>
          </a:xfrm>
          <a:prstGeom prst="bentConnector3">
            <a:avLst>
              <a:gd name="adj1" fmla="val 194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585227" y="5900243"/>
            <a:ext cx="545869" cy="0"/>
          </a:xfrm>
          <a:prstGeom prst="line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2971190" y="4872645"/>
            <a:ext cx="636435" cy="349864"/>
          </a:xfrm>
          <a:prstGeom prst="ellipse">
            <a:avLst/>
          </a:prstGeom>
          <a:solidFill>
            <a:srgbClr val="99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915873" y="4914266"/>
            <a:ext cx="9449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REV-ERB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559800" y="5974414"/>
            <a:ext cx="668483" cy="338554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RRE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 flipV="1">
            <a:off x="2972769" y="5648300"/>
            <a:ext cx="175060" cy="1250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3067043" y="5327405"/>
            <a:ext cx="224565" cy="36576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2116695" y="4872645"/>
            <a:ext cx="636435" cy="3498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162239" y="4878300"/>
            <a:ext cx="944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ROR</a:t>
            </a:r>
          </a:p>
        </p:txBody>
      </p:sp>
      <p:cxnSp>
        <p:nvCxnSpPr>
          <p:cNvPr id="105" name="Straight Connector 104"/>
          <p:cNvCxnSpPr/>
          <p:nvPr/>
        </p:nvCxnSpPr>
        <p:spPr>
          <a:xfrm>
            <a:off x="2495104" y="5327405"/>
            <a:ext cx="224288" cy="443809"/>
          </a:xfrm>
          <a:prstGeom prst="line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569929" y="4580446"/>
            <a:ext cx="636435" cy="34986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561614" y="4585921"/>
            <a:ext cx="8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BMAL1</a:t>
            </a:r>
          </a:p>
        </p:txBody>
      </p:sp>
      <p:sp>
        <p:nvSpPr>
          <p:cNvPr id="113" name="Oval 112"/>
          <p:cNvSpPr/>
          <p:nvPr/>
        </p:nvSpPr>
        <p:spPr>
          <a:xfrm>
            <a:off x="1181571" y="4570892"/>
            <a:ext cx="636435" cy="349864"/>
          </a:xfrm>
          <a:prstGeom prst="ellipse">
            <a:avLst/>
          </a:prstGeom>
          <a:solidFill>
            <a:srgbClr val="66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1140540" y="4576367"/>
            <a:ext cx="80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CLOCK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660400" y="5139696"/>
            <a:ext cx="1247407" cy="101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15931" y="4970419"/>
            <a:ext cx="668483" cy="338554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E-box</a:t>
            </a: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1640828" y="4968820"/>
            <a:ext cx="464094" cy="165041"/>
          </a:xfrm>
          <a:prstGeom prst="bentConnector3">
            <a:avLst>
              <a:gd name="adj1" fmla="val 1837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3963369" y="4570286"/>
            <a:ext cx="636435" cy="34986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955054" y="4575761"/>
            <a:ext cx="8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BMAL1</a:t>
            </a:r>
          </a:p>
        </p:txBody>
      </p:sp>
      <p:sp>
        <p:nvSpPr>
          <p:cNvPr id="132" name="Oval 131"/>
          <p:cNvSpPr/>
          <p:nvPr/>
        </p:nvSpPr>
        <p:spPr>
          <a:xfrm>
            <a:off x="4575011" y="4560732"/>
            <a:ext cx="636435" cy="349864"/>
          </a:xfrm>
          <a:prstGeom prst="ellipse">
            <a:avLst/>
          </a:prstGeom>
          <a:solidFill>
            <a:srgbClr val="66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4533980" y="4566207"/>
            <a:ext cx="80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CLOCK</a:t>
            </a:r>
          </a:p>
        </p:txBody>
      </p:sp>
      <p:cxnSp>
        <p:nvCxnSpPr>
          <p:cNvPr id="134" name="Straight Connector 133"/>
          <p:cNvCxnSpPr/>
          <p:nvPr/>
        </p:nvCxnSpPr>
        <p:spPr>
          <a:xfrm>
            <a:off x="4053840" y="5129536"/>
            <a:ext cx="1247407" cy="101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09371" y="4960259"/>
            <a:ext cx="668483" cy="338554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E-box</a:t>
            </a:r>
          </a:p>
        </p:txBody>
      </p:sp>
      <p:cxnSp>
        <p:nvCxnSpPr>
          <p:cNvPr id="136" name="Elbow Connector 135"/>
          <p:cNvCxnSpPr/>
          <p:nvPr/>
        </p:nvCxnSpPr>
        <p:spPr>
          <a:xfrm flipH="1" flipV="1">
            <a:off x="3703308" y="4958660"/>
            <a:ext cx="464094" cy="165041"/>
          </a:xfrm>
          <a:prstGeom prst="bentConnector3">
            <a:avLst>
              <a:gd name="adj1" fmla="val 1837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94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models of the core clock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34" y="1801415"/>
            <a:ext cx="7400448" cy="339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7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of Kim-Forger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02" y="2106350"/>
            <a:ext cx="6554115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5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of auxiliary loops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5219"/>
            <a:ext cx="6096851" cy="1629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8752"/>
            <a:ext cx="6182588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3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40991"/>
              </p:ext>
            </p:extLst>
          </p:nvPr>
        </p:nvGraphicFramePr>
        <p:xfrm>
          <a:off x="7589520" y="2803976"/>
          <a:ext cx="35864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240">
                  <a:extLst>
                    <a:ext uri="{9D8B030D-6E8A-4147-A177-3AD203B41FA5}">
                      <a16:colId xmlns:a16="http://schemas.microsoft.com/office/drawing/2014/main" val="3960164643"/>
                    </a:ext>
                  </a:extLst>
                </a:gridCol>
                <a:gridCol w="1793240">
                  <a:extLst>
                    <a:ext uri="{9D8B030D-6E8A-4147-A177-3AD203B41FA5}">
                      <a16:colId xmlns:a16="http://schemas.microsoft.com/office/drawing/2014/main" val="3098443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3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BMAL1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49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altLang="zh-CN" dirty="0"/>
                        <a:t>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2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REV-ERB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0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50495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22" y="152400"/>
            <a:ext cx="7097115" cy="65255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23480" y="750862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amplitude </a:t>
            </a:r>
            <a:r>
              <a:rPr lang="en-US"/>
              <a:t>of Bmal1 ~ 20</a:t>
            </a:r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3944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SNF 0M8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941999"/>
              </p:ext>
            </p:extLst>
          </p:nvPr>
        </p:nvGraphicFramePr>
        <p:xfrm>
          <a:off x="838200" y="1786466"/>
          <a:ext cx="511048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240">
                  <a:extLst>
                    <a:ext uri="{9D8B030D-6E8A-4147-A177-3AD203B41FA5}">
                      <a16:colId xmlns:a16="http://schemas.microsoft.com/office/drawing/2014/main" val="835836866"/>
                    </a:ext>
                  </a:extLst>
                </a:gridCol>
                <a:gridCol w="2555240">
                  <a:extLst>
                    <a:ext uri="{9D8B030D-6E8A-4147-A177-3AD203B41FA5}">
                      <a16:colId xmlns:a16="http://schemas.microsoft.com/office/drawing/2014/main" val="130141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222222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Kd</a:t>
                      </a:r>
                      <a:r>
                        <a:rPr lang="en-US" dirty="0">
                          <a:solidFill>
                            <a:srgbClr val="222222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3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2222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8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 (fold-change of Per transcription)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9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Vmax</a:t>
                      </a:r>
                      <a:r>
                        <a:rPr lang="en-US" dirty="0"/>
                        <a:t> (MM degradation)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6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073612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557734" y="628701"/>
            <a:ext cx="4078605" cy="312864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091679" y="4011506"/>
            <a:ext cx="4685665" cy="2613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5040" y="4704080"/>
            <a:ext cx="339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Dimensionless max(</a:t>
            </a:r>
            <a:r>
              <a:rPr lang="en-US" dirty="0" err="1"/>
              <a:t>Ptot</a:t>
            </a:r>
            <a:r>
              <a:rPr lang="en-US" dirty="0"/>
              <a:t>)= 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55040" y="5128957"/>
                <a:ext cx="1249188" cy="37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40" y="5128957"/>
                <a:ext cx="1249188" cy="378758"/>
              </a:xfrm>
              <a:prstGeom prst="rect">
                <a:avLst/>
              </a:prstGeom>
              <a:blipFill>
                <a:blip r:embed="rId4"/>
                <a:stretch>
                  <a:fillRect t="-111290" r="-25366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36320" y="5679440"/>
                <a:ext cx="3881120" cy="655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Based on # of Per protein molecule ~30,000,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/>
                  <a:t> ~ 100nM/max(</a:t>
                </a:r>
                <a:r>
                  <a:rPr lang="en-US" dirty="0" err="1"/>
                  <a:t>Ptot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5679440"/>
                <a:ext cx="3881120" cy="655757"/>
              </a:xfrm>
              <a:prstGeom prst="rect">
                <a:avLst/>
              </a:prstGeom>
              <a:blipFill>
                <a:blip r:embed="rId5"/>
                <a:stretch>
                  <a:fillRect l="-1256" t="-5607" b="-14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63585" y="6335197"/>
                <a:ext cx="2773680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en-US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dirty="0"/>
                  <a:t> = 2 </a:t>
                </a:r>
                <a:r>
                  <a:rPr lang="en-US" dirty="0" err="1"/>
                  <a:t>nM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85" y="6335197"/>
                <a:ext cx="2773680" cy="402931"/>
              </a:xfrm>
              <a:prstGeom prst="rect">
                <a:avLst/>
              </a:prstGeom>
              <a:blipFill>
                <a:blip r:embed="rId6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423160" y="5115876"/>
                <a:ext cx="1414105" cy="404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160" y="5115876"/>
                <a:ext cx="1414105" cy="404919"/>
              </a:xfrm>
              <a:prstGeom prst="rect">
                <a:avLst/>
              </a:prstGeom>
              <a:blipFill>
                <a:blip r:embed="rId7"/>
                <a:stretch>
                  <a:fillRect t="-101493" r="-32900" b="-155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9D9A361-3147-4C2E-B34E-9AC9BD6488AE}"/>
              </a:ext>
            </a:extLst>
          </p:cNvPr>
          <p:cNvSpPr txBox="1"/>
          <p:nvPr/>
        </p:nvSpPr>
        <p:spPr>
          <a:xfrm>
            <a:off x="9924176" y="1350285"/>
            <a:ext cx="110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tetra x4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FDC855-3257-4362-B504-0E0A93A914E3}"/>
              </a:ext>
            </a:extLst>
          </p:cNvPr>
          <p:cNvSpPr txBox="1"/>
          <p:nvPr/>
        </p:nvSpPr>
        <p:spPr>
          <a:xfrm>
            <a:off x="9774572" y="2256535"/>
            <a:ext cx="110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 diploid x2</a:t>
            </a:r>
          </a:p>
        </p:txBody>
      </p:sp>
    </p:spTree>
    <p:extLst>
      <p:ext uri="{BB962C8B-B14F-4D97-AF65-F5344CB8AC3E}">
        <p14:creationId xmlns:p14="http://schemas.microsoft.com/office/powerpoint/2010/main" val="237683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327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Symbol</vt:lpstr>
      <vt:lpstr>Office Theme</vt:lpstr>
      <vt:lpstr>Robustness of oscillation in mammalian circadian clock</vt:lpstr>
      <vt:lpstr>Circadian clock adjusts our body to the changing environment</vt:lpstr>
      <vt:lpstr>PowerPoint Presentation</vt:lpstr>
      <vt:lpstr>Core and auxiliary feedback loops</vt:lpstr>
      <vt:lpstr>Mathematical models of the core clock  </vt:lpstr>
      <vt:lpstr>Modification of Kim-Forger model</vt:lpstr>
      <vt:lpstr>Addition of auxiliary loops</vt:lpstr>
      <vt:lpstr>PowerPoint Presentation</vt:lpstr>
      <vt:lpstr>SNF 0M8 </vt:lpstr>
      <vt:lpstr>SNF 1M8</vt:lpstr>
      <vt:lpstr>NNF 1M8</vt:lpstr>
      <vt:lpstr>PNF 1M8</vt:lpstr>
      <vt:lpstr>Goal: Tune parameters Kv and Kr such that oscillation amplitude of Bmal1 in NNF and PNF are similar</vt:lpstr>
      <vt:lpstr>Tune Kv for NNF model</vt:lpstr>
      <vt:lpstr>Tune Kr for PNF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Robustness of oscillation in mammalian circadian clock</dc:title>
  <dc:creator>Yao, Xiangyu</dc:creator>
  <cp:lastModifiedBy>Yao, Xiangyu</cp:lastModifiedBy>
  <cp:revision>90</cp:revision>
  <dcterms:created xsi:type="dcterms:W3CDTF">2021-06-25T14:17:20Z</dcterms:created>
  <dcterms:modified xsi:type="dcterms:W3CDTF">2021-06-25T20:23:45Z</dcterms:modified>
</cp:coreProperties>
</file>