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57" r:id="rId5"/>
    <p:sldId id="304" r:id="rId6"/>
    <p:sldId id="322" r:id="rId7"/>
    <p:sldId id="323" r:id="rId8"/>
    <p:sldId id="326" r:id="rId9"/>
    <p:sldId id="331" r:id="rId10"/>
    <p:sldId id="329" r:id="rId11"/>
    <p:sldId id="332" r:id="rId13"/>
    <p:sldId id="341" r:id="rId14"/>
    <p:sldId id="334" r:id="rId15"/>
    <p:sldId id="260" r:id="rId16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673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50" y="69"/>
      </p:cViewPr>
      <p:guideLst>
        <p:guide pos="416"/>
        <p:guide pos="7673"/>
        <p:guide orient="horz" pos="648"/>
        <p:guide orient="horz" pos="712"/>
        <p:guide orient="horz" pos="3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0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10" name="任意多边形: 形状 9"/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53212" y="2333487"/>
            <a:ext cx="3689349" cy="1754326"/>
          </a:xfrm>
        </p:spPr>
        <p:txBody>
          <a:bodyPr wrap="square" anchor="b">
            <a:spAutoFit/>
          </a:bodyPr>
          <a:lstStyle>
            <a:lvl1pPr algn="l"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57973" y="4840396"/>
            <a:ext cx="3689349" cy="294632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r">
              <a:spcBef>
                <a:spcPct val="0"/>
              </a:spcBef>
            </a:pPr>
            <a:r>
              <a:rPr lang="en-US" altLang="zh-CN" dirty="0"/>
              <a:t>Speaker name and title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287" y="3713562"/>
            <a:ext cx="4154491" cy="757130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188287" y="4497677"/>
            <a:ext cx="4154491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206" name="组合 205"/>
          <p:cNvGrpSpPr/>
          <p:nvPr userDrawn="1"/>
        </p:nvGrpSpPr>
        <p:grpSpPr>
          <a:xfrm>
            <a:off x="848607" y="1461617"/>
            <a:ext cx="1199630" cy="1054044"/>
            <a:chOff x="10398125" y="445221"/>
            <a:chExt cx="981075" cy="862013"/>
          </a:xfrm>
        </p:grpSpPr>
        <p:sp>
          <p:nvSpPr>
            <p:cNvPr id="207" name="任意多边形: 形状 206"/>
            <p:cNvSpPr/>
            <p:nvPr/>
          </p:nvSpPr>
          <p:spPr bwMode="auto">
            <a:xfrm flipH="1">
              <a:off x="10434637" y="81352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 bwMode="auto">
            <a:xfrm flipH="1">
              <a:off x="10425112" y="80558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 bwMode="auto">
            <a:xfrm flipH="1">
              <a:off x="10398125" y="69922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 bwMode="auto">
            <a:xfrm flipH="1">
              <a:off x="10425112" y="68969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 bwMode="auto">
            <a:xfrm flipH="1">
              <a:off x="10793413" y="92464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 bwMode="auto">
            <a:xfrm flipH="1">
              <a:off x="10785475" y="91670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任意多边形: 形状 212"/>
            <p:cNvSpPr/>
            <p:nvPr/>
          </p:nvSpPr>
          <p:spPr bwMode="auto">
            <a:xfrm flipH="1">
              <a:off x="10793412" y="92940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任意多边形: 形状 213"/>
            <p:cNvSpPr/>
            <p:nvPr/>
          </p:nvSpPr>
          <p:spPr bwMode="auto">
            <a:xfrm flipH="1">
              <a:off x="11025188" y="104529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任意多边形: 形状 214"/>
            <p:cNvSpPr/>
            <p:nvPr/>
          </p:nvSpPr>
          <p:spPr bwMode="auto">
            <a:xfrm flipH="1">
              <a:off x="10785475" y="91670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 bwMode="auto">
            <a:xfrm flipH="1">
              <a:off x="10721975" y="92940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 bwMode="auto">
            <a:xfrm flipH="1">
              <a:off x="10709275" y="92147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 bwMode="auto">
            <a:xfrm flipH="1">
              <a:off x="10887075" y="112467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 bwMode="auto">
            <a:xfrm flipH="1">
              <a:off x="10501312" y="105005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 bwMode="auto">
            <a:xfrm flipH="1">
              <a:off x="10541000" y="108022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 bwMode="auto">
            <a:xfrm flipH="1">
              <a:off x="11033125" y="86273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任意多边形: 形状 221"/>
            <p:cNvSpPr/>
            <p:nvPr/>
          </p:nvSpPr>
          <p:spPr bwMode="auto">
            <a:xfrm flipH="1">
              <a:off x="10975975" y="112149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任意多边形: 形状 222"/>
            <p:cNvSpPr/>
            <p:nvPr/>
          </p:nvSpPr>
          <p:spPr bwMode="auto">
            <a:xfrm flipH="1">
              <a:off x="10869613" y="127707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任意多边形: 形状 223"/>
            <p:cNvSpPr/>
            <p:nvPr/>
          </p:nvSpPr>
          <p:spPr bwMode="auto">
            <a:xfrm flipH="1">
              <a:off x="10788650" y="65477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任意多边形: 形状 224"/>
            <p:cNvSpPr/>
            <p:nvPr/>
          </p:nvSpPr>
          <p:spPr bwMode="auto">
            <a:xfrm flipH="1">
              <a:off x="10953750" y="68493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任意多边形: 形状 225"/>
            <p:cNvSpPr/>
            <p:nvPr/>
          </p:nvSpPr>
          <p:spPr bwMode="auto">
            <a:xfrm flipH="1">
              <a:off x="11188700" y="53888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任意多边形: 形状 226"/>
            <p:cNvSpPr/>
            <p:nvPr/>
          </p:nvSpPr>
          <p:spPr bwMode="auto">
            <a:xfrm flipH="1">
              <a:off x="11282363" y="45792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任意多边形: 形状 227"/>
            <p:cNvSpPr/>
            <p:nvPr/>
          </p:nvSpPr>
          <p:spPr bwMode="auto">
            <a:xfrm flipH="1">
              <a:off x="11272837" y="44522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 userDrawn="1"/>
        </p:nvGrpSpPr>
        <p:grpSpPr>
          <a:xfrm flipH="1">
            <a:off x="8649002" y="1868476"/>
            <a:ext cx="1472968" cy="1996260"/>
            <a:chOff x="7867650" y="-1666154"/>
            <a:chExt cx="603250" cy="817563"/>
          </a:xfrm>
        </p:grpSpPr>
        <p:sp>
          <p:nvSpPr>
            <p:cNvPr id="230" name="任意多边形: 形状 229"/>
            <p:cNvSpPr/>
            <p:nvPr/>
          </p:nvSpPr>
          <p:spPr bwMode="auto">
            <a:xfrm flipH="1">
              <a:off x="8139113" y="-1088304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任意多边形: 形状 230"/>
            <p:cNvSpPr/>
            <p:nvPr/>
          </p:nvSpPr>
          <p:spPr bwMode="auto">
            <a:xfrm flipH="1">
              <a:off x="8129588" y="-1096241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任意多边形: 形状 231"/>
            <p:cNvSpPr/>
            <p:nvPr/>
          </p:nvSpPr>
          <p:spPr bwMode="auto">
            <a:xfrm flipH="1">
              <a:off x="7877175" y="-1510579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任意多边形: 形状 232"/>
            <p:cNvSpPr/>
            <p:nvPr/>
          </p:nvSpPr>
          <p:spPr bwMode="auto">
            <a:xfrm flipH="1">
              <a:off x="7867650" y="-1518516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任意多边形: 形状 233"/>
            <p:cNvSpPr/>
            <p:nvPr/>
          </p:nvSpPr>
          <p:spPr bwMode="auto">
            <a:xfrm flipH="1">
              <a:off x="7951788" y="-1470891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任意多边形: 形状 234"/>
            <p:cNvSpPr/>
            <p:nvPr/>
          </p:nvSpPr>
          <p:spPr bwMode="auto">
            <a:xfrm flipH="1">
              <a:off x="7943850" y="-1474066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任意多边形: 形状 235"/>
            <p:cNvSpPr/>
            <p:nvPr/>
          </p:nvSpPr>
          <p:spPr bwMode="auto">
            <a:xfrm flipH="1">
              <a:off x="7902575" y="-1278804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任意多边形: 形状 236"/>
            <p:cNvSpPr/>
            <p:nvPr/>
          </p:nvSpPr>
          <p:spPr bwMode="auto">
            <a:xfrm flipH="1">
              <a:off x="8258175" y="-1483591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任意多边形: 形状 237"/>
            <p:cNvSpPr/>
            <p:nvPr/>
          </p:nvSpPr>
          <p:spPr bwMode="auto">
            <a:xfrm flipH="1">
              <a:off x="7872412" y="-1207366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任意多边形: 形状 238"/>
            <p:cNvSpPr/>
            <p:nvPr/>
          </p:nvSpPr>
          <p:spPr bwMode="auto">
            <a:xfrm flipH="1">
              <a:off x="7877175" y="-1159741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任意多边形: 形状 239"/>
            <p:cNvSpPr/>
            <p:nvPr/>
          </p:nvSpPr>
          <p:spPr bwMode="auto">
            <a:xfrm flipH="1">
              <a:off x="8275637" y="-1666154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任意多边形: 形状 240"/>
            <p:cNvSpPr/>
            <p:nvPr/>
          </p:nvSpPr>
          <p:spPr bwMode="auto">
            <a:xfrm flipH="1">
              <a:off x="8337550" y="-1666154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任意多边形: 形状 241"/>
            <p:cNvSpPr/>
            <p:nvPr/>
          </p:nvSpPr>
          <p:spPr bwMode="auto">
            <a:xfrm flipH="1">
              <a:off x="8391525" y="-1589954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任意多边形: 形状 242"/>
            <p:cNvSpPr/>
            <p:nvPr/>
          </p:nvSpPr>
          <p:spPr bwMode="auto">
            <a:xfrm flipH="1">
              <a:off x="8094662" y="-1270866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任意多边形: 形状 243"/>
            <p:cNvSpPr/>
            <p:nvPr/>
          </p:nvSpPr>
          <p:spPr bwMode="auto">
            <a:xfrm flipH="1">
              <a:off x="8120063" y="-1288329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5" name="组合 244"/>
          <p:cNvGrpSpPr/>
          <p:nvPr userDrawn="1"/>
        </p:nvGrpSpPr>
        <p:grpSpPr>
          <a:xfrm flipH="1">
            <a:off x="2696099" y="5085177"/>
            <a:ext cx="811055" cy="856777"/>
            <a:chOff x="11442701" y="778596"/>
            <a:chExt cx="647700" cy="684213"/>
          </a:xfrm>
        </p:grpSpPr>
        <p:sp>
          <p:nvSpPr>
            <p:cNvPr id="246" name="任意多边形: 形状 245"/>
            <p:cNvSpPr/>
            <p:nvPr/>
          </p:nvSpPr>
          <p:spPr bwMode="auto">
            <a:xfrm flipH="1">
              <a:off x="11455401" y="90242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任意多边形: 形状 246"/>
            <p:cNvSpPr/>
            <p:nvPr/>
          </p:nvSpPr>
          <p:spPr bwMode="auto">
            <a:xfrm flipH="1">
              <a:off x="11442701" y="88972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任意多边形: 形状 247"/>
            <p:cNvSpPr/>
            <p:nvPr/>
          </p:nvSpPr>
          <p:spPr bwMode="auto">
            <a:xfrm flipH="1">
              <a:off x="11455400" y="90242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任意多边形: 形状 248"/>
            <p:cNvSpPr/>
            <p:nvPr/>
          </p:nvSpPr>
          <p:spPr bwMode="auto">
            <a:xfrm flipH="1">
              <a:off x="11445875" y="78812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任意多边形: 形状 249"/>
            <p:cNvSpPr/>
            <p:nvPr/>
          </p:nvSpPr>
          <p:spPr bwMode="auto">
            <a:xfrm flipH="1">
              <a:off x="11442701" y="77859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 bwMode="auto">
            <a:xfrm flipH="1">
              <a:off x="11677651" y="100560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 bwMode="auto">
            <a:xfrm flipH="1">
              <a:off x="11490325" y="97385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任意多边形: 形状 252"/>
            <p:cNvSpPr/>
            <p:nvPr/>
          </p:nvSpPr>
          <p:spPr bwMode="auto">
            <a:xfrm flipH="1">
              <a:off x="11699876" y="121833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任意多边形: 形状 253"/>
            <p:cNvSpPr/>
            <p:nvPr/>
          </p:nvSpPr>
          <p:spPr bwMode="auto">
            <a:xfrm flipH="1">
              <a:off x="11690351" y="121039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任意多边形: 形状 254"/>
            <p:cNvSpPr/>
            <p:nvPr/>
          </p:nvSpPr>
          <p:spPr bwMode="auto">
            <a:xfrm flipH="1">
              <a:off x="11699876" y="121833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任意多边形: 形状 255"/>
            <p:cNvSpPr/>
            <p:nvPr/>
          </p:nvSpPr>
          <p:spPr bwMode="auto">
            <a:xfrm flipH="1">
              <a:off x="11690351" y="110720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任意多边形: 形状 256"/>
            <p:cNvSpPr/>
            <p:nvPr/>
          </p:nvSpPr>
          <p:spPr bwMode="auto">
            <a:xfrm flipH="1">
              <a:off x="11690351" y="109450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 bwMode="auto">
            <a:xfrm flipH="1">
              <a:off x="11922126" y="132152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 bwMode="auto">
            <a:xfrm flipH="1">
              <a:off x="11734800" y="128977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任意多边形: 形状 10"/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6167" y="2719042"/>
            <a:ext cx="4848228" cy="1299715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7200" b="1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211" name="文本占位符 210"/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r">
              <a:spcBef>
                <a:spcPct val="0"/>
              </a:spcBef>
            </a:pPr>
            <a:r>
              <a:rPr lang="en-US" altLang="zh-CN" dirty="0"/>
              <a:t>Speaker name and title</a:t>
            </a:r>
            <a:endParaRPr lang="en-US" altLang="zh-CN" dirty="0"/>
          </a:p>
        </p:txBody>
      </p:sp>
      <p:sp>
        <p:nvSpPr>
          <p:cNvPr id="212" name="文本占位符 211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64174" y="3441482"/>
            <a:ext cx="3878387" cy="646331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前端授课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57973" y="4840396"/>
            <a:ext cx="3689349" cy="298287"/>
          </a:xfrm>
        </p:spPr>
        <p:txBody>
          <a:bodyPr/>
          <a:lstStyle/>
          <a:p>
            <a:r>
              <a:rPr lang="en-US" altLang="zh-CN" b="0" i="0" dirty="0">
                <a:solidFill>
                  <a:srgbClr val="1B1B1B"/>
                </a:solidFill>
                <a:effectLst/>
                <a:latin typeface="Inter"/>
              </a:rPr>
              <a:t>JavaScript 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是一门编程语言，可为网站添加交互功能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400" y="60047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The Front End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01624" y="1859340"/>
            <a:ext cx="4720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60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JavaScript</a:t>
            </a:r>
            <a:endParaRPr lang="zh-CN" altLang="en-US" sz="6000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943850" y="4419569"/>
            <a:ext cx="874092" cy="306467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交互功能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25809" y="4419569"/>
            <a:ext cx="1106443" cy="3064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初识</a:t>
            </a:r>
            <a:r>
              <a:rPr lang="en-US" altLang="zh-CN" sz="1200" b="1" dirty="0" err="1">
                <a:solidFill>
                  <a:schemeClr val="bg1"/>
                </a:solidFill>
                <a:cs typeface="+mn-ea"/>
                <a:sym typeface="+mn-lt"/>
              </a:rPr>
              <a:t>js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82" name="任意多边形: 形状 81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任意多边形: 形状 82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任意多边形: 形状 83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任意多边形: 形状 84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90" name="任意多边形: 形状 189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任意多边形: 形状 190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任意多边形: 形状 191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任意多边形: 形状 192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任意多边形: 形状 193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矩形 194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矩形 195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0" name="任意多边形: 形状 229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数据类型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: 形状 65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: 形状 70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438162" y="2203461"/>
            <a:ext cx="2256053" cy="1164240"/>
            <a:chOff x="8565384" y="2203461"/>
            <a:chExt cx="2256053" cy="1164240"/>
          </a:xfrm>
        </p:grpSpPr>
        <p:sp>
          <p:nvSpPr>
            <p:cNvPr id="5" name="文本框 4"/>
            <p:cNvSpPr txBox="1"/>
            <p:nvPr/>
          </p:nvSpPr>
          <p:spPr>
            <a:xfrm>
              <a:off x="8647299" y="2203461"/>
              <a:ext cx="1411971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string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565384" y="2584111"/>
              <a:ext cx="2256053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在 JavaScript 中并没有字符类型（char），字符串需要用 `""` 或 `''` 来表示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52266" y="2203461"/>
            <a:ext cx="2256053" cy="1164144"/>
            <a:chOff x="1591924" y="2203461"/>
            <a:chExt cx="2256053" cy="1164144"/>
          </a:xfrm>
        </p:grpSpPr>
        <p:sp>
          <p:nvSpPr>
            <p:cNvPr id="15" name="文本框 14"/>
            <p:cNvSpPr txBox="1"/>
            <p:nvPr/>
          </p:nvSpPr>
          <p:spPr>
            <a:xfrm>
              <a:off x="2299610" y="2203461"/>
              <a:ext cx="1548367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number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91924" y="2584015"/>
              <a:ext cx="2256053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1000" dirty="0">
                  <a:cs typeface="+mn-ea"/>
                  <a:sym typeface="+mn-lt"/>
                </a:rPr>
                <a:t>在 JavaScript 中是没有 int，float，double 之分的，所有的数字都是 number 类型的。</a:t>
              </a:r>
              <a:endParaRPr sz="1000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0077" y="5034122"/>
            <a:ext cx="2256053" cy="744602"/>
            <a:chOff x="8647299" y="4882655"/>
            <a:chExt cx="2256053" cy="744602"/>
          </a:xfrm>
        </p:grpSpPr>
        <p:sp>
          <p:nvSpPr>
            <p:cNvPr id="10" name="文本框 9"/>
            <p:cNvSpPr txBox="1"/>
            <p:nvPr/>
          </p:nvSpPr>
          <p:spPr>
            <a:xfrm>
              <a:off x="8647299" y="4882655"/>
              <a:ext cx="1411971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undefined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47299" y="5305312"/>
              <a:ext cx="2256053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一个值的数据类型，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未定义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52266" y="5034122"/>
            <a:ext cx="2256155" cy="723550"/>
            <a:chOff x="1591924" y="4882655"/>
            <a:chExt cx="2256155" cy="723550"/>
          </a:xfrm>
        </p:grpSpPr>
        <p:sp>
          <p:nvSpPr>
            <p:cNvPr id="25" name="文本框 24"/>
            <p:cNvSpPr txBox="1"/>
            <p:nvPr/>
          </p:nvSpPr>
          <p:spPr>
            <a:xfrm>
              <a:off x="2625069" y="4882655"/>
              <a:ext cx="1223010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null 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91924" y="5284260"/>
              <a:ext cx="2256053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一个值的数据类型，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空对象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92098" y="3618792"/>
            <a:ext cx="2281704" cy="1207112"/>
            <a:chOff x="1605378" y="3535175"/>
            <a:chExt cx="2281704" cy="1207112"/>
          </a:xfrm>
        </p:grpSpPr>
        <p:sp>
          <p:nvSpPr>
            <p:cNvPr id="31" name="文本框 30"/>
            <p:cNvSpPr txBox="1"/>
            <p:nvPr/>
          </p:nvSpPr>
          <p:spPr>
            <a:xfrm>
              <a:off x="2456078" y="3535175"/>
              <a:ext cx="1431004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boolean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05378" y="3958697"/>
              <a:ext cx="2256053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boolean 类型包括 `false` 与 `true` 两个值，它们分别表示逻辑运算的 `真` 和 `假`，这一点与其他的语言一样。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00797" y="3618792"/>
            <a:ext cx="2256053" cy="1185195"/>
            <a:chOff x="9100797" y="3535175"/>
            <a:chExt cx="2256053" cy="1185195"/>
          </a:xfrm>
        </p:grpSpPr>
        <p:sp>
          <p:nvSpPr>
            <p:cNvPr id="50" name="文本框 49"/>
            <p:cNvSpPr txBox="1"/>
            <p:nvPr/>
          </p:nvSpPr>
          <p:spPr>
            <a:xfrm>
              <a:off x="9100797" y="3535175"/>
              <a:ext cx="1185449" cy="40814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object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100797" y="3936780"/>
              <a:ext cx="2256053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JavaScript 中的其他所有“类型”都是对象。包括但不限于 Function (函数)、Object、String、Number......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31457" y="2151568"/>
            <a:ext cx="3865482" cy="3793114"/>
            <a:chOff x="4162663" y="2151568"/>
            <a:chExt cx="3865482" cy="3793114"/>
          </a:xfrm>
        </p:grpSpPr>
        <p:sp>
          <p:nvSpPr>
            <p:cNvPr id="2" name="任意多边形: 形状 1"/>
            <p:cNvSpPr/>
            <p:nvPr/>
          </p:nvSpPr>
          <p:spPr>
            <a:xfrm>
              <a:off x="4652941" y="2605066"/>
              <a:ext cx="2886118" cy="2886118"/>
            </a:xfrm>
            <a:custGeom>
              <a:avLst/>
              <a:gdLst>
                <a:gd name="T0" fmla="*/ 2605 w 8106"/>
                <a:gd name="T1" fmla="*/ 5973 h 8106"/>
                <a:gd name="T2" fmla="*/ 3840 w 8106"/>
                <a:gd name="T3" fmla="*/ 4266 h 8106"/>
                <a:gd name="T4" fmla="*/ 2349 w 8106"/>
                <a:gd name="T5" fmla="*/ 3840 h 8106"/>
                <a:gd name="T6" fmla="*/ 3840 w 8106"/>
                <a:gd name="T7" fmla="*/ 2133 h 8106"/>
                <a:gd name="T8" fmla="*/ 2349 w 8106"/>
                <a:gd name="T9" fmla="*/ 3840 h 8106"/>
                <a:gd name="T10" fmla="*/ 4266 w 8106"/>
                <a:gd name="T11" fmla="*/ 4266 h 8106"/>
                <a:gd name="T12" fmla="*/ 5501 w 8106"/>
                <a:gd name="T13" fmla="*/ 5973 h 8106"/>
                <a:gd name="T14" fmla="*/ 5757 w 8106"/>
                <a:gd name="T15" fmla="*/ 3840 h 8106"/>
                <a:gd name="T16" fmla="*/ 4266 w 8106"/>
                <a:gd name="T17" fmla="*/ 2133 h 8106"/>
                <a:gd name="T18" fmla="*/ 5757 w 8106"/>
                <a:gd name="T19" fmla="*/ 3840 h 8106"/>
                <a:gd name="T20" fmla="*/ 976 w 8106"/>
                <a:gd name="T21" fmla="*/ 5973 h 8106"/>
                <a:gd name="T22" fmla="*/ 1923 w 8106"/>
                <a:gd name="T23" fmla="*/ 4266 h 8106"/>
                <a:gd name="T24" fmla="*/ 433 w 8106"/>
                <a:gd name="T25" fmla="*/ 3840 h 8106"/>
                <a:gd name="T26" fmla="*/ 2174 w 8106"/>
                <a:gd name="T27" fmla="*/ 2133 h 8106"/>
                <a:gd name="T28" fmla="*/ 433 w 8106"/>
                <a:gd name="T29" fmla="*/ 3840 h 8106"/>
                <a:gd name="T30" fmla="*/ 6184 w 8106"/>
                <a:gd name="T31" fmla="*/ 4266 h 8106"/>
                <a:gd name="T32" fmla="*/ 7131 w 8106"/>
                <a:gd name="T33" fmla="*/ 5973 h 8106"/>
                <a:gd name="T34" fmla="*/ 7674 w 8106"/>
                <a:gd name="T35" fmla="*/ 3840 h 8106"/>
                <a:gd name="T36" fmla="*/ 5932 w 8106"/>
                <a:gd name="T37" fmla="*/ 2133 h 8106"/>
                <a:gd name="T38" fmla="*/ 7674 w 8106"/>
                <a:gd name="T39" fmla="*/ 3840 h 8106"/>
                <a:gd name="T40" fmla="*/ 3840 w 8106"/>
                <a:gd name="T41" fmla="*/ 7652 h 8106"/>
                <a:gd name="T42" fmla="*/ 2752 w 8106"/>
                <a:gd name="T43" fmla="*/ 6400 h 8106"/>
                <a:gd name="T44" fmla="*/ 4266 w 8106"/>
                <a:gd name="T45" fmla="*/ 6400 h 8106"/>
                <a:gd name="T46" fmla="*/ 5354 w 8106"/>
                <a:gd name="T47" fmla="*/ 6400 h 8106"/>
                <a:gd name="T48" fmla="*/ 2933 w 8106"/>
                <a:gd name="T49" fmla="*/ 7503 h 8106"/>
                <a:gd name="T50" fmla="*/ 1288 w 8106"/>
                <a:gd name="T51" fmla="*/ 6400 h 8106"/>
                <a:gd name="T52" fmla="*/ 5793 w 8106"/>
                <a:gd name="T53" fmla="*/ 6400 h 8106"/>
                <a:gd name="T54" fmla="*/ 6818 w 8106"/>
                <a:gd name="T55" fmla="*/ 6400 h 8106"/>
                <a:gd name="T56" fmla="*/ 3840 w 8106"/>
                <a:gd name="T57" fmla="*/ 1706 h 8106"/>
                <a:gd name="T58" fmla="*/ 2752 w 8106"/>
                <a:gd name="T59" fmla="*/ 1706 h 8106"/>
                <a:gd name="T60" fmla="*/ 4266 w 8106"/>
                <a:gd name="T61" fmla="*/ 454 h 8106"/>
                <a:gd name="T62" fmla="*/ 5354 w 8106"/>
                <a:gd name="T63" fmla="*/ 1706 h 8106"/>
                <a:gd name="T64" fmla="*/ 2313 w 8106"/>
                <a:gd name="T65" fmla="*/ 1706 h 8106"/>
                <a:gd name="T66" fmla="*/ 1288 w 8106"/>
                <a:gd name="T67" fmla="*/ 1706 h 8106"/>
                <a:gd name="T68" fmla="*/ 5173 w 8106"/>
                <a:gd name="T69" fmla="*/ 603 h 8106"/>
                <a:gd name="T70" fmla="*/ 6818 w 8106"/>
                <a:gd name="T71" fmla="*/ 1706 h 8106"/>
                <a:gd name="T72" fmla="*/ 0 w 8106"/>
                <a:gd name="T73" fmla="*/ 4053 h 8106"/>
                <a:gd name="T74" fmla="*/ 8106 w 8106"/>
                <a:gd name="T75" fmla="*/ 4053 h 8106"/>
                <a:gd name="T76" fmla="*/ 4266 w 8106"/>
                <a:gd name="T77" fmla="*/ 8106 h 8106"/>
                <a:gd name="T78" fmla="*/ 3840 w 8106"/>
                <a:gd name="T79" fmla="*/ 8101 h 8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06" h="8106">
                  <a:moveTo>
                    <a:pt x="2349" y="4266"/>
                  </a:moveTo>
                  <a:cubicBezTo>
                    <a:pt x="2366" y="4891"/>
                    <a:pt x="2458" y="5473"/>
                    <a:pt x="2605" y="5973"/>
                  </a:cubicBezTo>
                  <a:lnTo>
                    <a:pt x="3840" y="5973"/>
                  </a:lnTo>
                  <a:lnTo>
                    <a:pt x="3840" y="4266"/>
                  </a:lnTo>
                  <a:lnTo>
                    <a:pt x="2349" y="4266"/>
                  </a:lnTo>
                  <a:close/>
                  <a:moveTo>
                    <a:pt x="2349" y="3840"/>
                  </a:moveTo>
                  <a:lnTo>
                    <a:pt x="3840" y="3840"/>
                  </a:lnTo>
                  <a:lnTo>
                    <a:pt x="3840" y="2133"/>
                  </a:lnTo>
                  <a:lnTo>
                    <a:pt x="2605" y="2133"/>
                  </a:lnTo>
                  <a:cubicBezTo>
                    <a:pt x="2458" y="2633"/>
                    <a:pt x="2366" y="3215"/>
                    <a:pt x="2349" y="3840"/>
                  </a:cubicBezTo>
                  <a:close/>
                  <a:moveTo>
                    <a:pt x="5757" y="4266"/>
                  </a:moveTo>
                  <a:lnTo>
                    <a:pt x="4266" y="4266"/>
                  </a:lnTo>
                  <a:lnTo>
                    <a:pt x="4266" y="5973"/>
                  </a:lnTo>
                  <a:lnTo>
                    <a:pt x="5501" y="5973"/>
                  </a:lnTo>
                  <a:cubicBezTo>
                    <a:pt x="5648" y="5473"/>
                    <a:pt x="5740" y="4891"/>
                    <a:pt x="5757" y="4266"/>
                  </a:cubicBezTo>
                  <a:close/>
                  <a:moveTo>
                    <a:pt x="5757" y="3840"/>
                  </a:moveTo>
                  <a:cubicBezTo>
                    <a:pt x="5740" y="3215"/>
                    <a:pt x="5648" y="2633"/>
                    <a:pt x="5501" y="2133"/>
                  </a:cubicBezTo>
                  <a:lnTo>
                    <a:pt x="4266" y="2133"/>
                  </a:lnTo>
                  <a:lnTo>
                    <a:pt x="4266" y="3840"/>
                  </a:lnTo>
                  <a:lnTo>
                    <a:pt x="5757" y="3840"/>
                  </a:lnTo>
                  <a:close/>
                  <a:moveTo>
                    <a:pt x="433" y="4266"/>
                  </a:moveTo>
                  <a:cubicBezTo>
                    <a:pt x="467" y="4872"/>
                    <a:pt x="654" y="5459"/>
                    <a:pt x="976" y="5973"/>
                  </a:cubicBezTo>
                  <a:lnTo>
                    <a:pt x="2174" y="5973"/>
                  </a:lnTo>
                  <a:cubicBezTo>
                    <a:pt x="2028" y="5460"/>
                    <a:pt x="1940" y="4882"/>
                    <a:pt x="1923" y="4266"/>
                  </a:cubicBezTo>
                  <a:lnTo>
                    <a:pt x="433" y="4266"/>
                  </a:lnTo>
                  <a:close/>
                  <a:moveTo>
                    <a:pt x="433" y="3840"/>
                  </a:moveTo>
                  <a:lnTo>
                    <a:pt x="1923" y="3840"/>
                  </a:lnTo>
                  <a:cubicBezTo>
                    <a:pt x="1940" y="3224"/>
                    <a:pt x="2028" y="2646"/>
                    <a:pt x="2174" y="2133"/>
                  </a:cubicBezTo>
                  <a:lnTo>
                    <a:pt x="976" y="2133"/>
                  </a:lnTo>
                  <a:cubicBezTo>
                    <a:pt x="654" y="2647"/>
                    <a:pt x="467" y="3234"/>
                    <a:pt x="433" y="3840"/>
                  </a:cubicBezTo>
                  <a:close/>
                  <a:moveTo>
                    <a:pt x="7674" y="4266"/>
                  </a:moveTo>
                  <a:lnTo>
                    <a:pt x="6184" y="4266"/>
                  </a:lnTo>
                  <a:cubicBezTo>
                    <a:pt x="6167" y="4882"/>
                    <a:pt x="6078" y="5460"/>
                    <a:pt x="5932" y="5973"/>
                  </a:cubicBezTo>
                  <a:lnTo>
                    <a:pt x="7131" y="5973"/>
                  </a:lnTo>
                  <a:cubicBezTo>
                    <a:pt x="7452" y="5459"/>
                    <a:pt x="7639" y="4872"/>
                    <a:pt x="7674" y="4266"/>
                  </a:cubicBezTo>
                  <a:close/>
                  <a:moveTo>
                    <a:pt x="7674" y="3840"/>
                  </a:moveTo>
                  <a:cubicBezTo>
                    <a:pt x="7639" y="3234"/>
                    <a:pt x="7452" y="2647"/>
                    <a:pt x="7131" y="2133"/>
                  </a:cubicBezTo>
                  <a:lnTo>
                    <a:pt x="5932" y="2133"/>
                  </a:lnTo>
                  <a:cubicBezTo>
                    <a:pt x="6078" y="2646"/>
                    <a:pt x="6167" y="3224"/>
                    <a:pt x="6184" y="3840"/>
                  </a:cubicBezTo>
                  <a:lnTo>
                    <a:pt x="7674" y="3840"/>
                  </a:lnTo>
                  <a:close/>
                  <a:moveTo>
                    <a:pt x="2752" y="6400"/>
                  </a:moveTo>
                  <a:cubicBezTo>
                    <a:pt x="3022" y="7074"/>
                    <a:pt x="3405" y="7537"/>
                    <a:pt x="3840" y="7652"/>
                  </a:cubicBezTo>
                  <a:lnTo>
                    <a:pt x="3840" y="6400"/>
                  </a:lnTo>
                  <a:lnTo>
                    <a:pt x="2752" y="6400"/>
                  </a:lnTo>
                  <a:close/>
                  <a:moveTo>
                    <a:pt x="5354" y="6400"/>
                  </a:moveTo>
                  <a:lnTo>
                    <a:pt x="4266" y="6400"/>
                  </a:lnTo>
                  <a:lnTo>
                    <a:pt x="4266" y="7652"/>
                  </a:lnTo>
                  <a:cubicBezTo>
                    <a:pt x="4701" y="7536"/>
                    <a:pt x="5085" y="7074"/>
                    <a:pt x="5354" y="6400"/>
                  </a:cubicBezTo>
                  <a:close/>
                  <a:moveTo>
                    <a:pt x="1288" y="6400"/>
                  </a:moveTo>
                  <a:cubicBezTo>
                    <a:pt x="1723" y="6913"/>
                    <a:pt x="2293" y="7295"/>
                    <a:pt x="2933" y="7503"/>
                  </a:cubicBezTo>
                  <a:cubicBezTo>
                    <a:pt x="2690" y="7218"/>
                    <a:pt x="2479" y="6841"/>
                    <a:pt x="2313" y="6400"/>
                  </a:cubicBezTo>
                  <a:lnTo>
                    <a:pt x="1288" y="6400"/>
                  </a:lnTo>
                  <a:close/>
                  <a:moveTo>
                    <a:pt x="6818" y="6400"/>
                  </a:moveTo>
                  <a:lnTo>
                    <a:pt x="5793" y="6400"/>
                  </a:lnTo>
                  <a:cubicBezTo>
                    <a:pt x="5627" y="6841"/>
                    <a:pt x="5416" y="7218"/>
                    <a:pt x="5173" y="7503"/>
                  </a:cubicBezTo>
                  <a:cubicBezTo>
                    <a:pt x="5813" y="7295"/>
                    <a:pt x="6383" y="6913"/>
                    <a:pt x="6818" y="6400"/>
                  </a:cubicBezTo>
                  <a:close/>
                  <a:moveTo>
                    <a:pt x="2752" y="1706"/>
                  </a:moveTo>
                  <a:lnTo>
                    <a:pt x="3840" y="1706"/>
                  </a:lnTo>
                  <a:lnTo>
                    <a:pt x="3840" y="454"/>
                  </a:lnTo>
                  <a:cubicBezTo>
                    <a:pt x="3405" y="570"/>
                    <a:pt x="3021" y="1032"/>
                    <a:pt x="2752" y="1706"/>
                  </a:cubicBezTo>
                  <a:close/>
                  <a:moveTo>
                    <a:pt x="5354" y="1706"/>
                  </a:moveTo>
                  <a:cubicBezTo>
                    <a:pt x="5085" y="1032"/>
                    <a:pt x="4701" y="569"/>
                    <a:pt x="4266" y="454"/>
                  </a:cubicBezTo>
                  <a:lnTo>
                    <a:pt x="4266" y="1706"/>
                  </a:lnTo>
                  <a:lnTo>
                    <a:pt x="5354" y="1706"/>
                  </a:lnTo>
                  <a:close/>
                  <a:moveTo>
                    <a:pt x="1288" y="1706"/>
                  </a:moveTo>
                  <a:lnTo>
                    <a:pt x="2313" y="1706"/>
                  </a:lnTo>
                  <a:cubicBezTo>
                    <a:pt x="2479" y="1265"/>
                    <a:pt x="2690" y="888"/>
                    <a:pt x="2933" y="603"/>
                  </a:cubicBezTo>
                  <a:cubicBezTo>
                    <a:pt x="2293" y="811"/>
                    <a:pt x="1723" y="1193"/>
                    <a:pt x="1288" y="1706"/>
                  </a:cubicBezTo>
                  <a:close/>
                  <a:moveTo>
                    <a:pt x="6818" y="1706"/>
                  </a:moveTo>
                  <a:cubicBezTo>
                    <a:pt x="6383" y="1193"/>
                    <a:pt x="5813" y="811"/>
                    <a:pt x="5173" y="603"/>
                  </a:cubicBezTo>
                  <a:cubicBezTo>
                    <a:pt x="5416" y="888"/>
                    <a:pt x="5627" y="1265"/>
                    <a:pt x="5793" y="1706"/>
                  </a:cubicBezTo>
                  <a:lnTo>
                    <a:pt x="6818" y="1706"/>
                  </a:lnTo>
                  <a:close/>
                  <a:moveTo>
                    <a:pt x="3840" y="8101"/>
                  </a:moveTo>
                  <a:cubicBezTo>
                    <a:pt x="1700" y="7990"/>
                    <a:pt x="0" y="6220"/>
                    <a:pt x="0" y="4053"/>
                  </a:cubicBezTo>
                  <a:cubicBezTo>
                    <a:pt x="0" y="1814"/>
                    <a:pt x="1814" y="0"/>
                    <a:pt x="4053" y="0"/>
                  </a:cubicBezTo>
                  <a:cubicBezTo>
                    <a:pt x="6292" y="0"/>
                    <a:pt x="8106" y="1814"/>
                    <a:pt x="8106" y="4053"/>
                  </a:cubicBezTo>
                  <a:cubicBezTo>
                    <a:pt x="8106" y="6220"/>
                    <a:pt x="6406" y="7990"/>
                    <a:pt x="4266" y="8101"/>
                  </a:cubicBezTo>
                  <a:lnTo>
                    <a:pt x="4266" y="8106"/>
                  </a:lnTo>
                  <a:lnTo>
                    <a:pt x="3840" y="8106"/>
                  </a:lnTo>
                  <a:lnTo>
                    <a:pt x="3840" y="810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199443" y="2151568"/>
              <a:ext cx="3793114" cy="379311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24400" y="2657475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391402" y="2657475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24400" y="5354506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91402" y="5354506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162663" y="3994952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951945" y="3994952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9826" y="1130300"/>
            <a:ext cx="1084907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3200" b="1"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J</a:t>
            </a:r>
            <a:r>
              <a:rPr lang="en-US" altLang="zh-CN" dirty="0">
                <a:cs typeface="+mn-ea"/>
                <a:sym typeface="+mn-lt"/>
              </a:rPr>
              <a:t>avaScript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9826" y="1729495"/>
            <a:ext cx="1084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Basic Grammar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编程练习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497572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: 形状 65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: 形状 70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76167" y="2719042"/>
            <a:ext cx="4848228" cy="1299715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Thank you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LOGO H</a:t>
            </a:r>
            <a:r>
              <a:rPr lang="en-US" altLang="zh-CN" sz="135" b="1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ERE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10" name="任意多边形: 形状 9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5" name="任意多边形: 形状 14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任意多边形: 形状 21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056202" y="166840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4400" b="1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3734" y="3269365"/>
            <a:ext cx="2601307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认识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JavaScript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7710" y="3269365"/>
            <a:ext cx="1995386" cy="71508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JavaScript</a:t>
            </a:r>
            <a:r>
              <a:rPr lang="zh-CN" altLang="en-US" b="1" dirty="0">
                <a:cs typeface="+mn-ea"/>
                <a:sym typeface="+mn-lt"/>
              </a:rPr>
              <a:t>基本语法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93734" y="4904542"/>
            <a:ext cx="1995387" cy="71508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JavaScript</a:t>
            </a:r>
            <a:r>
              <a:rPr lang="zh-CN" altLang="en-US" b="1" dirty="0">
                <a:cs typeface="+mn-ea"/>
                <a:sym typeface="+mn-lt"/>
              </a:rPr>
              <a:t>基本类型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27710" y="4904542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回顾练习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56202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cs typeface="+mn-ea"/>
                <a:sym typeface="+mn-lt"/>
              </a:rPr>
              <a:t>01.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90177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cs typeface="+mn-ea"/>
                <a:sym typeface="+mn-lt"/>
              </a:rPr>
              <a:t>02.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56202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cs typeface="+mn-ea"/>
                <a:sym typeface="+mn-lt"/>
              </a:rPr>
              <a:t>03.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90177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cs typeface="+mn-ea"/>
                <a:sym typeface="+mn-lt"/>
              </a:rPr>
              <a:t>04.</a:t>
            </a:r>
            <a:endParaRPr lang="zh-CN" altLang="en-US" sz="40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认识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87825" y="2213813"/>
            <a:ext cx="2236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01.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: 形状 65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: 形状 70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973669" y="1980252"/>
            <a:ext cx="1012426" cy="808913"/>
          </a:xfrm>
          <a:custGeom>
            <a:avLst/>
            <a:gdLst/>
            <a:ahLst/>
            <a:cxnLst/>
            <a:rect l="l" t="t" r="r" b="b"/>
            <a:pathLst>
              <a:path w="1012426" h="808913">
                <a:moveTo>
                  <a:pt x="771911" y="0"/>
                </a:moveTo>
                <a:cubicBezTo>
                  <a:pt x="844545" y="0"/>
                  <a:pt x="904160" y="28437"/>
                  <a:pt x="950755" y="85311"/>
                </a:cubicBezTo>
                <a:cubicBezTo>
                  <a:pt x="991869" y="135333"/>
                  <a:pt x="1012426" y="194948"/>
                  <a:pt x="1012426" y="264156"/>
                </a:cubicBezTo>
                <a:cubicBezTo>
                  <a:pt x="1012426" y="346383"/>
                  <a:pt x="991527" y="430153"/>
                  <a:pt x="949728" y="515464"/>
                </a:cubicBezTo>
                <a:cubicBezTo>
                  <a:pt x="907929" y="600775"/>
                  <a:pt x="849341" y="679062"/>
                  <a:pt x="773967" y="750326"/>
                </a:cubicBezTo>
                <a:cubicBezTo>
                  <a:pt x="732167" y="789384"/>
                  <a:pt x="693109" y="808913"/>
                  <a:pt x="656792" y="808913"/>
                </a:cubicBezTo>
                <a:cubicBezTo>
                  <a:pt x="632124" y="808913"/>
                  <a:pt x="610025" y="802232"/>
                  <a:pt x="590496" y="788870"/>
                </a:cubicBezTo>
                <a:cubicBezTo>
                  <a:pt x="570967" y="775508"/>
                  <a:pt x="561203" y="760262"/>
                  <a:pt x="561203" y="743131"/>
                </a:cubicBezTo>
                <a:cubicBezTo>
                  <a:pt x="561203" y="732853"/>
                  <a:pt x="567712" y="721204"/>
                  <a:pt x="580732" y="708185"/>
                </a:cubicBezTo>
                <a:cubicBezTo>
                  <a:pt x="625272" y="662274"/>
                  <a:pt x="656107" y="624587"/>
                  <a:pt x="673238" y="595122"/>
                </a:cubicBezTo>
                <a:cubicBezTo>
                  <a:pt x="690369" y="565657"/>
                  <a:pt x="698934" y="535507"/>
                  <a:pt x="698934" y="504671"/>
                </a:cubicBezTo>
                <a:cubicBezTo>
                  <a:pt x="698934" y="482744"/>
                  <a:pt x="687285" y="463215"/>
                  <a:pt x="663987" y="446084"/>
                </a:cubicBezTo>
                <a:cubicBezTo>
                  <a:pt x="620818" y="412508"/>
                  <a:pt x="590154" y="379788"/>
                  <a:pt x="571995" y="347925"/>
                </a:cubicBezTo>
                <a:cubicBezTo>
                  <a:pt x="553837" y="316062"/>
                  <a:pt x="544757" y="278546"/>
                  <a:pt x="544757" y="235376"/>
                </a:cubicBezTo>
                <a:cubicBezTo>
                  <a:pt x="544757" y="167539"/>
                  <a:pt x="565999" y="111521"/>
                  <a:pt x="608484" y="67324"/>
                </a:cubicBezTo>
                <a:cubicBezTo>
                  <a:pt x="650968" y="23126"/>
                  <a:pt x="705444" y="685"/>
                  <a:pt x="771911" y="0"/>
                </a:cubicBezTo>
                <a:close/>
                <a:moveTo>
                  <a:pt x="227153" y="0"/>
                </a:moveTo>
                <a:cubicBezTo>
                  <a:pt x="299788" y="0"/>
                  <a:pt x="359403" y="28437"/>
                  <a:pt x="405998" y="85311"/>
                </a:cubicBezTo>
                <a:cubicBezTo>
                  <a:pt x="447112" y="135333"/>
                  <a:pt x="467669" y="195290"/>
                  <a:pt x="467669" y="265184"/>
                </a:cubicBezTo>
                <a:cubicBezTo>
                  <a:pt x="467669" y="346726"/>
                  <a:pt x="446598" y="430153"/>
                  <a:pt x="404457" y="515464"/>
                </a:cubicBezTo>
                <a:cubicBezTo>
                  <a:pt x="362315" y="600775"/>
                  <a:pt x="303557" y="679062"/>
                  <a:pt x="228181" y="750326"/>
                </a:cubicBezTo>
                <a:cubicBezTo>
                  <a:pt x="186382" y="789384"/>
                  <a:pt x="147324" y="808913"/>
                  <a:pt x="111007" y="808913"/>
                </a:cubicBezTo>
                <a:cubicBezTo>
                  <a:pt x="86339" y="808913"/>
                  <a:pt x="64240" y="802232"/>
                  <a:pt x="44711" y="788870"/>
                </a:cubicBezTo>
                <a:cubicBezTo>
                  <a:pt x="25182" y="775508"/>
                  <a:pt x="15418" y="760262"/>
                  <a:pt x="15418" y="743131"/>
                </a:cubicBezTo>
                <a:cubicBezTo>
                  <a:pt x="15418" y="732853"/>
                  <a:pt x="22270" y="721204"/>
                  <a:pt x="35974" y="708185"/>
                </a:cubicBezTo>
                <a:cubicBezTo>
                  <a:pt x="79829" y="662959"/>
                  <a:pt x="110493" y="625443"/>
                  <a:pt x="127966" y="595636"/>
                </a:cubicBezTo>
                <a:cubicBezTo>
                  <a:pt x="145440" y="565828"/>
                  <a:pt x="154177" y="535507"/>
                  <a:pt x="154177" y="504671"/>
                </a:cubicBezTo>
                <a:cubicBezTo>
                  <a:pt x="154177" y="482744"/>
                  <a:pt x="142528" y="463215"/>
                  <a:pt x="119230" y="446084"/>
                </a:cubicBezTo>
                <a:cubicBezTo>
                  <a:pt x="76060" y="411823"/>
                  <a:pt x="45396" y="378932"/>
                  <a:pt x="27238" y="347411"/>
                </a:cubicBezTo>
                <a:cubicBezTo>
                  <a:pt x="9079" y="315891"/>
                  <a:pt x="0" y="278546"/>
                  <a:pt x="0" y="235376"/>
                </a:cubicBezTo>
                <a:cubicBezTo>
                  <a:pt x="0" y="167539"/>
                  <a:pt x="21242" y="111521"/>
                  <a:pt x="63726" y="67324"/>
                </a:cubicBezTo>
                <a:cubicBezTo>
                  <a:pt x="106210" y="23126"/>
                  <a:pt x="160686" y="685"/>
                  <a:pt x="22715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5242" y="2509734"/>
            <a:ext cx="2981194" cy="119181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了解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JavaScript</a:t>
            </a:r>
            <a:endParaRPr kumimoji="0" lang="en-US" altLang="zh-CN" sz="32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2535" y="3701551"/>
            <a:ext cx="3073900" cy="263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是一种具有函数优先特性的轻量级、解释型或者说即时编译型的编程语言。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JavaScript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是一种基于原型、多范式、单线程的动态语言，并且支持面向对象、命令式和声明式（如函数式编程）风格。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21387" y="1490246"/>
            <a:ext cx="3187762" cy="3995328"/>
            <a:chOff x="4107655" y="1028700"/>
            <a:chExt cx="3333750" cy="4178300"/>
          </a:xfrm>
        </p:grpSpPr>
        <p:sp>
          <p:nvSpPr>
            <p:cNvPr id="11" name="矩形 10"/>
            <p:cNvSpPr/>
            <p:nvPr/>
          </p:nvSpPr>
          <p:spPr bwMode="auto">
            <a:xfrm flipH="1">
              <a:off x="7423942" y="1460500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flipH="1">
              <a:off x="7423942" y="2900363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 flipH="1">
              <a:off x="4107655" y="2624138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 flipH="1">
              <a:off x="4769643" y="3851275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 flipH="1">
              <a:off x="4760118" y="3841750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 flipH="1">
              <a:off x="4764880" y="3762375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 flipH="1">
              <a:off x="4760118" y="3748088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 flipH="1">
              <a:off x="5390355" y="4935538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 flipH="1">
              <a:off x="4826793" y="4619625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 flipH="1">
              <a:off x="4201318" y="1038225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 flipH="1">
              <a:off x="4191792" y="1028700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 flipH="1">
              <a:off x="4307680" y="1090613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 flipH="1">
              <a:off x="4293393" y="1085850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 flipH="1">
              <a:off x="4329905" y="1130300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 flipH="1">
              <a:off x="4320380" y="1122363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 flipH="1">
              <a:off x="4307680" y="3281363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 flipH="1">
              <a:off x="4293392" y="3263900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 flipH="1">
              <a:off x="5630067" y="4125913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 flipH="1">
              <a:off x="4196555" y="2784475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 flipH="1">
              <a:off x="7042943" y="1130300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 flipH="1">
              <a:off x="4196555" y="4948238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 flipH="1">
              <a:off x="5012530" y="4762500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 flipH="1">
              <a:off x="5249067" y="4197350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 flipH="1">
              <a:off x="4191793" y="4868863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 flipH="1">
              <a:off x="6976268" y="1166813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 flipH="1">
              <a:off x="4191793" y="2890838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 flipH="1">
              <a:off x="6096792" y="2011363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 flipH="1">
              <a:off x="6336505" y="1744663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 flipH="1">
              <a:off x="6319043" y="1793875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 flipH="1">
              <a:off x="6455567" y="1841500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 flipH="1">
              <a:off x="6207917" y="1997075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 flipH="1">
              <a:off x="6193630" y="1974850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 flipH="1">
              <a:off x="6385717" y="3068638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 flipH="1">
              <a:off x="6376193" y="3051175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 flipH="1">
              <a:off x="6203155" y="302895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 flipH="1">
              <a:off x="6190455" y="300672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 flipH="1">
              <a:off x="4555330" y="4273550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 flipH="1">
              <a:off x="4547393" y="4251325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 flipH="1">
              <a:off x="6020592" y="2947988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 flipH="1">
              <a:off x="6007892" y="2925763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 flipH="1">
              <a:off x="5839618" y="3236913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 flipH="1">
              <a:off x="5825330" y="3219450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flipH="1">
              <a:off x="4923630" y="3579813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 flipH="1">
              <a:off x="4910930" y="3562350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 bwMode="auto">
            <a:xfrm flipH="1">
              <a:off x="4742655" y="387350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 bwMode="auto">
            <a:xfrm flipH="1">
              <a:off x="4728367" y="385127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 bwMode="auto">
            <a:xfrm flipH="1">
              <a:off x="6571455" y="3175000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 bwMode="auto">
            <a:xfrm flipH="1">
              <a:off x="6558755" y="3157538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 bwMode="auto">
            <a:xfrm flipH="1">
              <a:off x="5652292" y="3014663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 bwMode="auto">
            <a:xfrm flipH="1">
              <a:off x="5644355" y="2992438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 flipH="1">
              <a:off x="5474492" y="3197225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/>
            <p:nvPr/>
          </p:nvSpPr>
          <p:spPr bwMode="auto">
            <a:xfrm flipH="1">
              <a:off x="5461792" y="3179763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任意多边形: 形状 63"/>
            <p:cNvSpPr/>
            <p:nvPr/>
          </p:nvSpPr>
          <p:spPr bwMode="auto">
            <a:xfrm flipH="1">
              <a:off x="5288755" y="3478213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任意多边形: 形状 64"/>
            <p:cNvSpPr/>
            <p:nvPr/>
          </p:nvSpPr>
          <p:spPr bwMode="auto">
            <a:xfrm flipH="1">
              <a:off x="5279230" y="3459163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任意多边形: 形状 65"/>
            <p:cNvSpPr/>
            <p:nvPr/>
          </p:nvSpPr>
          <p:spPr bwMode="auto">
            <a:xfrm flipH="1">
              <a:off x="5106192" y="3703638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 flipH="1">
              <a:off x="5098255" y="3686175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4502942" y="2238375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6833393" y="2735262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02051" y="3434977"/>
            <a:ext cx="1376127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什么是</a:t>
            </a:r>
            <a:r>
              <a:rPr lang="en-US" altLang="zh-CN" b="1" dirty="0">
                <a:cs typeface="+mn-ea"/>
                <a:sym typeface="+mn-lt"/>
              </a:rPr>
              <a:t>JS</a:t>
            </a:r>
            <a:r>
              <a:rPr lang="zh-CN" altLang="en-US" b="1" dirty="0">
                <a:cs typeface="+mn-ea"/>
                <a:sym typeface="+mn-lt"/>
              </a:rPr>
              <a:t>？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28008" y="3443435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它能做什么？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8228007" y="2610410"/>
            <a:ext cx="189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latin typeface="+mj-lt"/>
              </a:defRPr>
            </a:lvl1pPr>
          </a:lstStyle>
          <a:p>
            <a:pPr algn="ctr"/>
            <a:r>
              <a:rPr lang="en-US" altLang="zh-CN" sz="3200" b="1" dirty="0">
                <a:latin typeface="+mn-lt"/>
                <a:cs typeface="+mn-ea"/>
                <a:sym typeface="+mn-lt"/>
              </a:rPr>
              <a:t>03.</a:t>
            </a:r>
            <a:endParaRPr lang="zh-CN" altLang="en-US" sz="3200" b="1" dirty="0">
              <a:latin typeface="+mn-lt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52657" y="3434977"/>
            <a:ext cx="2227153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它看上去是什么样？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52657" y="2610410"/>
            <a:ext cx="222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02.</a:t>
            </a:r>
            <a:endParaRPr lang="zh-CN" altLang="en-US" sz="3200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9826" y="1350219"/>
            <a:ext cx="1084907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cs typeface="+mn-ea"/>
                <a:sym typeface="+mn-lt"/>
              </a:rPr>
              <a:t>J</a:t>
            </a:r>
            <a:r>
              <a:rPr lang="en-US" altLang="zh-CN" sz="3200" b="1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cs typeface="+mn-ea"/>
                <a:sym typeface="+mn-lt"/>
              </a:rPr>
              <a:t>avaScript</a:t>
            </a:r>
            <a:endParaRPr kumimoji="0" lang="en-US" sz="32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826" y="1949414"/>
            <a:ext cx="1084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What is JavaScript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30268" y="2610410"/>
            <a:ext cx="144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01.</a:t>
            </a:r>
            <a:endParaRPr lang="zh-CN" altLang="en-US" sz="3200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基础语法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: 形状 65"/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: 形状 70"/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/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任意多边形: 形状 74"/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任意多边形: 形状 77"/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20077" y="2203461"/>
            <a:ext cx="2256053" cy="696237"/>
            <a:chOff x="8647299" y="2203461"/>
            <a:chExt cx="2256053" cy="696237"/>
          </a:xfrm>
        </p:grpSpPr>
        <p:sp>
          <p:nvSpPr>
            <p:cNvPr id="5" name="文本框 4"/>
            <p:cNvSpPr txBox="1"/>
            <p:nvPr/>
          </p:nvSpPr>
          <p:spPr>
            <a:xfrm>
              <a:off x="8647299" y="2203461"/>
              <a:ext cx="1411971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如何运行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647299" y="2605066"/>
              <a:ext cx="2256053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n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doe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命令、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html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内嵌等等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52266" y="2203461"/>
            <a:ext cx="2256053" cy="907108"/>
            <a:chOff x="1591924" y="2203461"/>
            <a:chExt cx="2256053" cy="907108"/>
          </a:xfrm>
        </p:grpSpPr>
        <p:sp>
          <p:nvSpPr>
            <p:cNvPr id="15" name="文本框 14"/>
            <p:cNvSpPr txBox="1"/>
            <p:nvPr/>
          </p:nvSpPr>
          <p:spPr>
            <a:xfrm>
              <a:off x="2299610" y="2203461"/>
              <a:ext cx="1548367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变量声明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91924" y="2584015"/>
              <a:ext cx="2256053" cy="526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在</a:t>
              </a:r>
              <a:r>
                <a:rPr lang="en-US" altLang="zh-CN" sz="1000" dirty="0">
                  <a:cs typeface="+mn-ea"/>
                  <a:sym typeface="+mn-lt"/>
                </a:rPr>
                <a:t>JavaScript</a:t>
              </a:r>
              <a:r>
                <a:rPr lang="zh-CN" altLang="en-US" sz="1000" dirty="0">
                  <a:cs typeface="+mn-ea"/>
                  <a:sym typeface="+mn-lt"/>
                </a:rPr>
                <a:t>中有三种变量声明的方式，分别为</a:t>
              </a:r>
              <a:r>
                <a:rPr lang="en-US" altLang="zh-CN" sz="1000" dirty="0">
                  <a:cs typeface="+mn-ea"/>
                  <a:sym typeface="+mn-lt"/>
                </a:rPr>
                <a:t>const</a:t>
              </a:r>
              <a:r>
                <a:rPr lang="zh-CN" altLang="en-US" sz="1000" dirty="0">
                  <a:cs typeface="+mn-ea"/>
                  <a:sym typeface="+mn-lt"/>
                </a:rPr>
                <a:t>、</a:t>
              </a:r>
              <a:r>
                <a:rPr lang="en-US" altLang="zh-CN" sz="1000" dirty="0">
                  <a:cs typeface="+mn-ea"/>
                  <a:sym typeface="+mn-lt"/>
                </a:rPr>
                <a:t>let</a:t>
              </a:r>
              <a:r>
                <a:rPr lang="zh-CN" altLang="en-US" sz="1000" dirty="0">
                  <a:cs typeface="+mn-ea"/>
                  <a:sym typeface="+mn-lt"/>
                </a:rPr>
                <a:t>、</a:t>
              </a:r>
              <a:r>
                <a:rPr lang="en-US" altLang="zh-CN" sz="1000" dirty="0">
                  <a:cs typeface="+mn-ea"/>
                  <a:sym typeface="+mn-lt"/>
                </a:rPr>
                <a:t>var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0077" y="5034122"/>
            <a:ext cx="2256053" cy="1178954"/>
            <a:chOff x="8647299" y="4882655"/>
            <a:chExt cx="2256053" cy="1178954"/>
          </a:xfrm>
        </p:grpSpPr>
        <p:sp>
          <p:nvSpPr>
            <p:cNvPr id="10" name="文本框 9"/>
            <p:cNvSpPr txBox="1"/>
            <p:nvPr/>
          </p:nvSpPr>
          <p:spPr>
            <a:xfrm>
              <a:off x="8647299" y="4882655"/>
              <a:ext cx="1411971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三元运算符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47299" y="5305312"/>
              <a:ext cx="2256053" cy="75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使用三个操作数的运算符：一个条件后跟着一个问号，根据真假值执行后面的表达式。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52266" y="5034122"/>
            <a:ext cx="2256054" cy="696237"/>
            <a:chOff x="1591924" y="4882655"/>
            <a:chExt cx="2256054" cy="696237"/>
          </a:xfrm>
        </p:grpSpPr>
        <p:sp>
          <p:nvSpPr>
            <p:cNvPr id="25" name="文本框 24"/>
            <p:cNvSpPr txBox="1"/>
            <p:nvPr/>
          </p:nvSpPr>
          <p:spPr>
            <a:xfrm>
              <a:off x="2502202" y="4882655"/>
              <a:ext cx="1345776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输出语句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91924" y="5284260"/>
              <a:ext cx="2256053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Console.log()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92098" y="3618792"/>
            <a:ext cx="2281704" cy="719244"/>
            <a:chOff x="1605378" y="3535175"/>
            <a:chExt cx="2281704" cy="719244"/>
          </a:xfrm>
        </p:grpSpPr>
        <p:sp>
          <p:nvSpPr>
            <p:cNvPr id="31" name="文本框 30"/>
            <p:cNvSpPr txBox="1"/>
            <p:nvPr/>
          </p:nvSpPr>
          <p:spPr>
            <a:xfrm>
              <a:off x="2456078" y="3535175"/>
              <a:ext cx="1431004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注释语句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05378" y="3958697"/>
              <a:ext cx="2256053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//           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以及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	/**/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00797" y="3618792"/>
            <a:ext cx="2256053" cy="696237"/>
            <a:chOff x="9100797" y="3535175"/>
            <a:chExt cx="2256053" cy="696237"/>
          </a:xfrm>
        </p:grpSpPr>
        <p:sp>
          <p:nvSpPr>
            <p:cNvPr id="50" name="文本框 49"/>
            <p:cNvSpPr txBox="1"/>
            <p:nvPr/>
          </p:nvSpPr>
          <p:spPr>
            <a:xfrm>
              <a:off x="9100797" y="3535175"/>
              <a:ext cx="1185449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 dirty="0">
                  <a:cs typeface="+mn-ea"/>
                  <a:sym typeface="+mn-lt"/>
                </a:rPr>
                <a:t>循环遍历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100797" y="3936780"/>
              <a:ext cx="2256053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for map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31457" y="2151568"/>
            <a:ext cx="3865482" cy="3793114"/>
            <a:chOff x="4162663" y="2151568"/>
            <a:chExt cx="3865482" cy="3793114"/>
          </a:xfrm>
        </p:grpSpPr>
        <p:sp>
          <p:nvSpPr>
            <p:cNvPr id="2" name="任意多边形: 形状 1"/>
            <p:cNvSpPr/>
            <p:nvPr/>
          </p:nvSpPr>
          <p:spPr>
            <a:xfrm>
              <a:off x="4652941" y="2605066"/>
              <a:ext cx="2886118" cy="2886118"/>
            </a:xfrm>
            <a:custGeom>
              <a:avLst/>
              <a:gdLst>
                <a:gd name="T0" fmla="*/ 2605 w 8106"/>
                <a:gd name="T1" fmla="*/ 5973 h 8106"/>
                <a:gd name="T2" fmla="*/ 3840 w 8106"/>
                <a:gd name="T3" fmla="*/ 4266 h 8106"/>
                <a:gd name="T4" fmla="*/ 2349 w 8106"/>
                <a:gd name="T5" fmla="*/ 3840 h 8106"/>
                <a:gd name="T6" fmla="*/ 3840 w 8106"/>
                <a:gd name="T7" fmla="*/ 2133 h 8106"/>
                <a:gd name="T8" fmla="*/ 2349 w 8106"/>
                <a:gd name="T9" fmla="*/ 3840 h 8106"/>
                <a:gd name="T10" fmla="*/ 4266 w 8106"/>
                <a:gd name="T11" fmla="*/ 4266 h 8106"/>
                <a:gd name="T12" fmla="*/ 5501 w 8106"/>
                <a:gd name="T13" fmla="*/ 5973 h 8106"/>
                <a:gd name="T14" fmla="*/ 5757 w 8106"/>
                <a:gd name="T15" fmla="*/ 3840 h 8106"/>
                <a:gd name="T16" fmla="*/ 4266 w 8106"/>
                <a:gd name="T17" fmla="*/ 2133 h 8106"/>
                <a:gd name="T18" fmla="*/ 5757 w 8106"/>
                <a:gd name="T19" fmla="*/ 3840 h 8106"/>
                <a:gd name="T20" fmla="*/ 976 w 8106"/>
                <a:gd name="T21" fmla="*/ 5973 h 8106"/>
                <a:gd name="T22" fmla="*/ 1923 w 8106"/>
                <a:gd name="T23" fmla="*/ 4266 h 8106"/>
                <a:gd name="T24" fmla="*/ 433 w 8106"/>
                <a:gd name="T25" fmla="*/ 3840 h 8106"/>
                <a:gd name="T26" fmla="*/ 2174 w 8106"/>
                <a:gd name="T27" fmla="*/ 2133 h 8106"/>
                <a:gd name="T28" fmla="*/ 433 w 8106"/>
                <a:gd name="T29" fmla="*/ 3840 h 8106"/>
                <a:gd name="T30" fmla="*/ 6184 w 8106"/>
                <a:gd name="T31" fmla="*/ 4266 h 8106"/>
                <a:gd name="T32" fmla="*/ 7131 w 8106"/>
                <a:gd name="T33" fmla="*/ 5973 h 8106"/>
                <a:gd name="T34" fmla="*/ 7674 w 8106"/>
                <a:gd name="T35" fmla="*/ 3840 h 8106"/>
                <a:gd name="T36" fmla="*/ 5932 w 8106"/>
                <a:gd name="T37" fmla="*/ 2133 h 8106"/>
                <a:gd name="T38" fmla="*/ 7674 w 8106"/>
                <a:gd name="T39" fmla="*/ 3840 h 8106"/>
                <a:gd name="T40" fmla="*/ 3840 w 8106"/>
                <a:gd name="T41" fmla="*/ 7652 h 8106"/>
                <a:gd name="T42" fmla="*/ 2752 w 8106"/>
                <a:gd name="T43" fmla="*/ 6400 h 8106"/>
                <a:gd name="T44" fmla="*/ 4266 w 8106"/>
                <a:gd name="T45" fmla="*/ 6400 h 8106"/>
                <a:gd name="T46" fmla="*/ 5354 w 8106"/>
                <a:gd name="T47" fmla="*/ 6400 h 8106"/>
                <a:gd name="T48" fmla="*/ 2933 w 8106"/>
                <a:gd name="T49" fmla="*/ 7503 h 8106"/>
                <a:gd name="T50" fmla="*/ 1288 w 8106"/>
                <a:gd name="T51" fmla="*/ 6400 h 8106"/>
                <a:gd name="T52" fmla="*/ 5793 w 8106"/>
                <a:gd name="T53" fmla="*/ 6400 h 8106"/>
                <a:gd name="T54" fmla="*/ 6818 w 8106"/>
                <a:gd name="T55" fmla="*/ 6400 h 8106"/>
                <a:gd name="T56" fmla="*/ 3840 w 8106"/>
                <a:gd name="T57" fmla="*/ 1706 h 8106"/>
                <a:gd name="T58" fmla="*/ 2752 w 8106"/>
                <a:gd name="T59" fmla="*/ 1706 h 8106"/>
                <a:gd name="T60" fmla="*/ 4266 w 8106"/>
                <a:gd name="T61" fmla="*/ 454 h 8106"/>
                <a:gd name="T62" fmla="*/ 5354 w 8106"/>
                <a:gd name="T63" fmla="*/ 1706 h 8106"/>
                <a:gd name="T64" fmla="*/ 2313 w 8106"/>
                <a:gd name="T65" fmla="*/ 1706 h 8106"/>
                <a:gd name="T66" fmla="*/ 1288 w 8106"/>
                <a:gd name="T67" fmla="*/ 1706 h 8106"/>
                <a:gd name="T68" fmla="*/ 5173 w 8106"/>
                <a:gd name="T69" fmla="*/ 603 h 8106"/>
                <a:gd name="T70" fmla="*/ 6818 w 8106"/>
                <a:gd name="T71" fmla="*/ 1706 h 8106"/>
                <a:gd name="T72" fmla="*/ 0 w 8106"/>
                <a:gd name="T73" fmla="*/ 4053 h 8106"/>
                <a:gd name="T74" fmla="*/ 8106 w 8106"/>
                <a:gd name="T75" fmla="*/ 4053 h 8106"/>
                <a:gd name="T76" fmla="*/ 4266 w 8106"/>
                <a:gd name="T77" fmla="*/ 8106 h 8106"/>
                <a:gd name="T78" fmla="*/ 3840 w 8106"/>
                <a:gd name="T79" fmla="*/ 8101 h 8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06" h="8106">
                  <a:moveTo>
                    <a:pt x="2349" y="4266"/>
                  </a:moveTo>
                  <a:cubicBezTo>
                    <a:pt x="2366" y="4891"/>
                    <a:pt x="2458" y="5473"/>
                    <a:pt x="2605" y="5973"/>
                  </a:cubicBezTo>
                  <a:lnTo>
                    <a:pt x="3840" y="5973"/>
                  </a:lnTo>
                  <a:lnTo>
                    <a:pt x="3840" y="4266"/>
                  </a:lnTo>
                  <a:lnTo>
                    <a:pt x="2349" y="4266"/>
                  </a:lnTo>
                  <a:close/>
                  <a:moveTo>
                    <a:pt x="2349" y="3840"/>
                  </a:moveTo>
                  <a:lnTo>
                    <a:pt x="3840" y="3840"/>
                  </a:lnTo>
                  <a:lnTo>
                    <a:pt x="3840" y="2133"/>
                  </a:lnTo>
                  <a:lnTo>
                    <a:pt x="2605" y="2133"/>
                  </a:lnTo>
                  <a:cubicBezTo>
                    <a:pt x="2458" y="2633"/>
                    <a:pt x="2366" y="3215"/>
                    <a:pt x="2349" y="3840"/>
                  </a:cubicBezTo>
                  <a:close/>
                  <a:moveTo>
                    <a:pt x="5757" y="4266"/>
                  </a:moveTo>
                  <a:lnTo>
                    <a:pt x="4266" y="4266"/>
                  </a:lnTo>
                  <a:lnTo>
                    <a:pt x="4266" y="5973"/>
                  </a:lnTo>
                  <a:lnTo>
                    <a:pt x="5501" y="5973"/>
                  </a:lnTo>
                  <a:cubicBezTo>
                    <a:pt x="5648" y="5473"/>
                    <a:pt x="5740" y="4891"/>
                    <a:pt x="5757" y="4266"/>
                  </a:cubicBezTo>
                  <a:close/>
                  <a:moveTo>
                    <a:pt x="5757" y="3840"/>
                  </a:moveTo>
                  <a:cubicBezTo>
                    <a:pt x="5740" y="3215"/>
                    <a:pt x="5648" y="2633"/>
                    <a:pt x="5501" y="2133"/>
                  </a:cubicBezTo>
                  <a:lnTo>
                    <a:pt x="4266" y="2133"/>
                  </a:lnTo>
                  <a:lnTo>
                    <a:pt x="4266" y="3840"/>
                  </a:lnTo>
                  <a:lnTo>
                    <a:pt x="5757" y="3840"/>
                  </a:lnTo>
                  <a:close/>
                  <a:moveTo>
                    <a:pt x="433" y="4266"/>
                  </a:moveTo>
                  <a:cubicBezTo>
                    <a:pt x="467" y="4872"/>
                    <a:pt x="654" y="5459"/>
                    <a:pt x="976" y="5973"/>
                  </a:cubicBezTo>
                  <a:lnTo>
                    <a:pt x="2174" y="5973"/>
                  </a:lnTo>
                  <a:cubicBezTo>
                    <a:pt x="2028" y="5460"/>
                    <a:pt x="1940" y="4882"/>
                    <a:pt x="1923" y="4266"/>
                  </a:cubicBezTo>
                  <a:lnTo>
                    <a:pt x="433" y="4266"/>
                  </a:lnTo>
                  <a:close/>
                  <a:moveTo>
                    <a:pt x="433" y="3840"/>
                  </a:moveTo>
                  <a:lnTo>
                    <a:pt x="1923" y="3840"/>
                  </a:lnTo>
                  <a:cubicBezTo>
                    <a:pt x="1940" y="3224"/>
                    <a:pt x="2028" y="2646"/>
                    <a:pt x="2174" y="2133"/>
                  </a:cubicBezTo>
                  <a:lnTo>
                    <a:pt x="976" y="2133"/>
                  </a:lnTo>
                  <a:cubicBezTo>
                    <a:pt x="654" y="2647"/>
                    <a:pt x="467" y="3234"/>
                    <a:pt x="433" y="3840"/>
                  </a:cubicBezTo>
                  <a:close/>
                  <a:moveTo>
                    <a:pt x="7674" y="4266"/>
                  </a:moveTo>
                  <a:lnTo>
                    <a:pt x="6184" y="4266"/>
                  </a:lnTo>
                  <a:cubicBezTo>
                    <a:pt x="6167" y="4882"/>
                    <a:pt x="6078" y="5460"/>
                    <a:pt x="5932" y="5973"/>
                  </a:cubicBezTo>
                  <a:lnTo>
                    <a:pt x="7131" y="5973"/>
                  </a:lnTo>
                  <a:cubicBezTo>
                    <a:pt x="7452" y="5459"/>
                    <a:pt x="7639" y="4872"/>
                    <a:pt x="7674" y="4266"/>
                  </a:cubicBezTo>
                  <a:close/>
                  <a:moveTo>
                    <a:pt x="7674" y="3840"/>
                  </a:moveTo>
                  <a:cubicBezTo>
                    <a:pt x="7639" y="3234"/>
                    <a:pt x="7452" y="2647"/>
                    <a:pt x="7131" y="2133"/>
                  </a:cubicBezTo>
                  <a:lnTo>
                    <a:pt x="5932" y="2133"/>
                  </a:lnTo>
                  <a:cubicBezTo>
                    <a:pt x="6078" y="2646"/>
                    <a:pt x="6167" y="3224"/>
                    <a:pt x="6184" y="3840"/>
                  </a:cubicBezTo>
                  <a:lnTo>
                    <a:pt x="7674" y="3840"/>
                  </a:lnTo>
                  <a:close/>
                  <a:moveTo>
                    <a:pt x="2752" y="6400"/>
                  </a:moveTo>
                  <a:cubicBezTo>
                    <a:pt x="3022" y="7074"/>
                    <a:pt x="3405" y="7537"/>
                    <a:pt x="3840" y="7652"/>
                  </a:cubicBezTo>
                  <a:lnTo>
                    <a:pt x="3840" y="6400"/>
                  </a:lnTo>
                  <a:lnTo>
                    <a:pt x="2752" y="6400"/>
                  </a:lnTo>
                  <a:close/>
                  <a:moveTo>
                    <a:pt x="5354" y="6400"/>
                  </a:moveTo>
                  <a:lnTo>
                    <a:pt x="4266" y="6400"/>
                  </a:lnTo>
                  <a:lnTo>
                    <a:pt x="4266" y="7652"/>
                  </a:lnTo>
                  <a:cubicBezTo>
                    <a:pt x="4701" y="7536"/>
                    <a:pt x="5085" y="7074"/>
                    <a:pt x="5354" y="6400"/>
                  </a:cubicBezTo>
                  <a:close/>
                  <a:moveTo>
                    <a:pt x="1288" y="6400"/>
                  </a:moveTo>
                  <a:cubicBezTo>
                    <a:pt x="1723" y="6913"/>
                    <a:pt x="2293" y="7295"/>
                    <a:pt x="2933" y="7503"/>
                  </a:cubicBezTo>
                  <a:cubicBezTo>
                    <a:pt x="2690" y="7218"/>
                    <a:pt x="2479" y="6841"/>
                    <a:pt x="2313" y="6400"/>
                  </a:cubicBezTo>
                  <a:lnTo>
                    <a:pt x="1288" y="6400"/>
                  </a:lnTo>
                  <a:close/>
                  <a:moveTo>
                    <a:pt x="6818" y="6400"/>
                  </a:moveTo>
                  <a:lnTo>
                    <a:pt x="5793" y="6400"/>
                  </a:lnTo>
                  <a:cubicBezTo>
                    <a:pt x="5627" y="6841"/>
                    <a:pt x="5416" y="7218"/>
                    <a:pt x="5173" y="7503"/>
                  </a:cubicBezTo>
                  <a:cubicBezTo>
                    <a:pt x="5813" y="7295"/>
                    <a:pt x="6383" y="6913"/>
                    <a:pt x="6818" y="6400"/>
                  </a:cubicBezTo>
                  <a:close/>
                  <a:moveTo>
                    <a:pt x="2752" y="1706"/>
                  </a:moveTo>
                  <a:lnTo>
                    <a:pt x="3840" y="1706"/>
                  </a:lnTo>
                  <a:lnTo>
                    <a:pt x="3840" y="454"/>
                  </a:lnTo>
                  <a:cubicBezTo>
                    <a:pt x="3405" y="570"/>
                    <a:pt x="3021" y="1032"/>
                    <a:pt x="2752" y="1706"/>
                  </a:cubicBezTo>
                  <a:close/>
                  <a:moveTo>
                    <a:pt x="5354" y="1706"/>
                  </a:moveTo>
                  <a:cubicBezTo>
                    <a:pt x="5085" y="1032"/>
                    <a:pt x="4701" y="569"/>
                    <a:pt x="4266" y="454"/>
                  </a:cubicBezTo>
                  <a:lnTo>
                    <a:pt x="4266" y="1706"/>
                  </a:lnTo>
                  <a:lnTo>
                    <a:pt x="5354" y="1706"/>
                  </a:lnTo>
                  <a:close/>
                  <a:moveTo>
                    <a:pt x="1288" y="1706"/>
                  </a:moveTo>
                  <a:lnTo>
                    <a:pt x="2313" y="1706"/>
                  </a:lnTo>
                  <a:cubicBezTo>
                    <a:pt x="2479" y="1265"/>
                    <a:pt x="2690" y="888"/>
                    <a:pt x="2933" y="603"/>
                  </a:cubicBezTo>
                  <a:cubicBezTo>
                    <a:pt x="2293" y="811"/>
                    <a:pt x="1723" y="1193"/>
                    <a:pt x="1288" y="1706"/>
                  </a:cubicBezTo>
                  <a:close/>
                  <a:moveTo>
                    <a:pt x="6818" y="1706"/>
                  </a:moveTo>
                  <a:cubicBezTo>
                    <a:pt x="6383" y="1193"/>
                    <a:pt x="5813" y="811"/>
                    <a:pt x="5173" y="603"/>
                  </a:cubicBezTo>
                  <a:cubicBezTo>
                    <a:pt x="5416" y="888"/>
                    <a:pt x="5627" y="1265"/>
                    <a:pt x="5793" y="1706"/>
                  </a:cubicBezTo>
                  <a:lnTo>
                    <a:pt x="6818" y="1706"/>
                  </a:lnTo>
                  <a:close/>
                  <a:moveTo>
                    <a:pt x="3840" y="8101"/>
                  </a:moveTo>
                  <a:cubicBezTo>
                    <a:pt x="1700" y="7990"/>
                    <a:pt x="0" y="6220"/>
                    <a:pt x="0" y="4053"/>
                  </a:cubicBezTo>
                  <a:cubicBezTo>
                    <a:pt x="0" y="1814"/>
                    <a:pt x="1814" y="0"/>
                    <a:pt x="4053" y="0"/>
                  </a:cubicBezTo>
                  <a:cubicBezTo>
                    <a:pt x="6292" y="0"/>
                    <a:pt x="8106" y="1814"/>
                    <a:pt x="8106" y="4053"/>
                  </a:cubicBezTo>
                  <a:cubicBezTo>
                    <a:pt x="8106" y="6220"/>
                    <a:pt x="6406" y="7990"/>
                    <a:pt x="4266" y="8101"/>
                  </a:cubicBezTo>
                  <a:lnTo>
                    <a:pt x="4266" y="8106"/>
                  </a:lnTo>
                  <a:lnTo>
                    <a:pt x="3840" y="8106"/>
                  </a:lnTo>
                  <a:lnTo>
                    <a:pt x="3840" y="810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199443" y="2151568"/>
              <a:ext cx="3793114" cy="379311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24400" y="2657475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391402" y="2657475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24400" y="5354506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91402" y="5354506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162663" y="3994952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951945" y="3994952"/>
              <a:ext cx="76200" cy="76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9826" y="1130300"/>
            <a:ext cx="1084907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3200" b="1"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</a:defRPr>
            </a:lvl1pPr>
          </a:lstStyle>
          <a:p>
            <a:r>
              <a:rPr lang="en-US" dirty="0">
                <a:cs typeface="+mn-ea"/>
                <a:sym typeface="+mn-lt"/>
              </a:rPr>
              <a:t>J</a:t>
            </a:r>
            <a:r>
              <a:rPr lang="en-US" altLang="zh-CN" dirty="0">
                <a:cs typeface="+mn-ea"/>
                <a:sym typeface="+mn-lt"/>
              </a:rPr>
              <a:t>avaScript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9826" y="1729495"/>
            <a:ext cx="1084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Basic Grammar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基础语法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530448" y="3743386"/>
            <a:ext cx="312969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algn="l"/>
            <a:r>
              <a:rPr lang="zh-CN" altLang="en-US" dirty="0">
                <a:cs typeface="+mn-ea"/>
                <a:sym typeface="+mn-lt"/>
              </a:rPr>
              <a:t>可能的假值表达式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30448" y="3037329"/>
            <a:ext cx="312969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algn="l"/>
            <a:r>
              <a:rPr lang="zh-CN" altLang="en-US" dirty="0">
                <a:cs typeface="+mn-ea"/>
                <a:sym typeface="+mn-lt"/>
              </a:rPr>
              <a:t>语法（</a:t>
            </a:r>
            <a:r>
              <a:rPr lang="en-US" altLang="zh-CN" dirty="0">
                <a:cs typeface="+mn-ea"/>
                <a:sym typeface="+mn-lt"/>
              </a:rPr>
              <a:t>1?2:3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30448" y="4449441"/>
            <a:ext cx="312969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algn="l"/>
            <a:r>
              <a:rPr lang="zh-CN" altLang="en-US" dirty="0">
                <a:cs typeface="+mn-ea"/>
                <a:sym typeface="+mn-lt"/>
              </a:rPr>
              <a:t>处理</a:t>
            </a:r>
            <a:r>
              <a:rPr lang="en-US" altLang="zh-CN" dirty="0">
                <a:cs typeface="+mn-ea"/>
                <a:sym typeface="+mn-lt"/>
              </a:rPr>
              <a:t>null</a:t>
            </a:r>
            <a:r>
              <a:rPr lang="zh-CN" altLang="en-US" dirty="0">
                <a:cs typeface="+mn-ea"/>
                <a:sym typeface="+mn-lt"/>
              </a:rPr>
              <a:t>值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30448" y="5155497"/>
            <a:ext cx="312969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algn="l"/>
            <a:r>
              <a:rPr lang="zh-CN" altLang="en-US" dirty="0">
                <a:cs typeface="+mn-ea"/>
                <a:sym typeface="+mn-lt"/>
              </a:rPr>
              <a:t>条件链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9826" y="1130300"/>
            <a:ext cx="1084907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3200" b="1"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>
                <a:cs typeface="+mn-ea"/>
                <a:sym typeface="+mn-lt"/>
              </a:rPr>
              <a:t>三元运算符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826" y="1729495"/>
            <a:ext cx="1084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表达式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？表达式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：表达式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基础语法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583914" y="3057490"/>
            <a:ext cx="403225" cy="368300"/>
            <a:chOff x="4849018" y="5118100"/>
            <a:chExt cx="403225" cy="368300"/>
          </a:xfrm>
        </p:grpSpPr>
        <p:sp>
          <p:nvSpPr>
            <p:cNvPr id="37" name="任意多边形: 形状 36"/>
            <p:cNvSpPr/>
            <p:nvPr/>
          </p:nvSpPr>
          <p:spPr bwMode="auto">
            <a:xfrm flipH="1">
              <a:off x="4856955" y="5241925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 flipH="1">
              <a:off x="4849018" y="5232400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 flipH="1">
              <a:off x="4856956" y="5241925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 flipH="1">
              <a:off x="4853780" y="5130800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 flipH="1">
              <a:off x="4849018" y="5118100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 flipH="1">
              <a:off x="5083968" y="5343525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 flipH="1">
              <a:off x="4893468" y="5313362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83914" y="3766535"/>
            <a:ext cx="403225" cy="368300"/>
            <a:chOff x="4849018" y="5118100"/>
            <a:chExt cx="403225" cy="368300"/>
          </a:xfrm>
        </p:grpSpPr>
        <p:sp>
          <p:nvSpPr>
            <p:cNvPr id="50" name="任意多边形: 形状 49"/>
            <p:cNvSpPr/>
            <p:nvPr/>
          </p:nvSpPr>
          <p:spPr bwMode="auto">
            <a:xfrm flipH="1">
              <a:off x="4856955" y="5241925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 flipH="1">
              <a:off x="4849018" y="5232400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 flipH="1">
              <a:off x="4856956" y="5241925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 bwMode="auto">
            <a:xfrm flipH="1">
              <a:off x="4853780" y="5130800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 bwMode="auto">
            <a:xfrm flipH="1">
              <a:off x="4849018" y="5118100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 flipH="1">
              <a:off x="5083968" y="5343525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 flipH="1">
              <a:off x="4893468" y="5313362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83914" y="4475581"/>
            <a:ext cx="403225" cy="368300"/>
            <a:chOff x="4849018" y="5118100"/>
            <a:chExt cx="403225" cy="368300"/>
          </a:xfrm>
        </p:grpSpPr>
        <p:sp>
          <p:nvSpPr>
            <p:cNvPr id="64" name="任意多边形: 形状 63"/>
            <p:cNvSpPr/>
            <p:nvPr/>
          </p:nvSpPr>
          <p:spPr bwMode="auto">
            <a:xfrm flipH="1">
              <a:off x="4856955" y="5241925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任意多边形: 形状 64"/>
            <p:cNvSpPr/>
            <p:nvPr/>
          </p:nvSpPr>
          <p:spPr bwMode="auto">
            <a:xfrm flipH="1">
              <a:off x="4849018" y="5232400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 flipH="1">
              <a:off x="4856956" y="5241925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任意多边形: 形状 68"/>
            <p:cNvSpPr/>
            <p:nvPr/>
          </p:nvSpPr>
          <p:spPr bwMode="auto">
            <a:xfrm flipH="1">
              <a:off x="4853780" y="5130800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 flipH="1">
              <a:off x="4849018" y="5118100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 flipH="1">
              <a:off x="5083968" y="5343525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 flipH="1">
              <a:off x="4893468" y="5313362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83914" y="5184626"/>
            <a:ext cx="403225" cy="368300"/>
            <a:chOff x="4849018" y="5118100"/>
            <a:chExt cx="403225" cy="368300"/>
          </a:xfrm>
        </p:grpSpPr>
        <p:sp>
          <p:nvSpPr>
            <p:cNvPr id="78" name="任意多边形: 形状 77"/>
            <p:cNvSpPr/>
            <p:nvPr/>
          </p:nvSpPr>
          <p:spPr bwMode="auto">
            <a:xfrm flipH="1">
              <a:off x="4856955" y="5241925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任意多边形: 形状 78"/>
            <p:cNvSpPr/>
            <p:nvPr/>
          </p:nvSpPr>
          <p:spPr bwMode="auto">
            <a:xfrm flipH="1">
              <a:off x="4849018" y="5232400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任意多边形: 形状 79"/>
            <p:cNvSpPr/>
            <p:nvPr/>
          </p:nvSpPr>
          <p:spPr bwMode="auto">
            <a:xfrm flipH="1">
              <a:off x="4856956" y="5241925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任意多边形: 形状 80"/>
            <p:cNvSpPr/>
            <p:nvPr/>
          </p:nvSpPr>
          <p:spPr bwMode="auto">
            <a:xfrm flipH="1">
              <a:off x="4853780" y="5130800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任意多边形: 形状 81"/>
            <p:cNvSpPr/>
            <p:nvPr/>
          </p:nvSpPr>
          <p:spPr bwMode="auto">
            <a:xfrm flipH="1">
              <a:off x="4849018" y="5118100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 flipH="1">
              <a:off x="5083968" y="5343525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 flipH="1">
              <a:off x="4893468" y="5313362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68964" y="3181315"/>
            <a:ext cx="3726422" cy="2434719"/>
            <a:chOff x="6571455" y="3633788"/>
            <a:chExt cx="1909763" cy="1247775"/>
          </a:xfrm>
        </p:grpSpPr>
        <p:sp>
          <p:nvSpPr>
            <p:cNvPr id="87" name="任意多边形: 形状 86"/>
            <p:cNvSpPr/>
            <p:nvPr/>
          </p:nvSpPr>
          <p:spPr bwMode="auto">
            <a:xfrm flipH="1">
              <a:off x="6650830" y="4570413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任意多边形: 形状 87"/>
            <p:cNvSpPr/>
            <p:nvPr/>
          </p:nvSpPr>
          <p:spPr bwMode="auto">
            <a:xfrm flipH="1">
              <a:off x="6571455" y="4735513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任意多边形: 形状 88"/>
            <p:cNvSpPr/>
            <p:nvPr/>
          </p:nvSpPr>
          <p:spPr bwMode="auto">
            <a:xfrm flipH="1">
              <a:off x="7282655" y="3695700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任意多边形: 形状 89"/>
            <p:cNvSpPr/>
            <p:nvPr/>
          </p:nvSpPr>
          <p:spPr bwMode="auto">
            <a:xfrm flipH="1">
              <a:off x="7273130" y="3686175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任意多边形: 形状 90"/>
            <p:cNvSpPr/>
            <p:nvPr/>
          </p:nvSpPr>
          <p:spPr bwMode="auto">
            <a:xfrm flipH="1">
              <a:off x="7228680" y="3641725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任意多边形: 形状 91"/>
            <p:cNvSpPr/>
            <p:nvPr/>
          </p:nvSpPr>
          <p:spPr bwMode="auto">
            <a:xfrm flipH="1">
              <a:off x="7273130" y="3633788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 flipH="1">
              <a:off x="7614443" y="4308475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 flipH="1">
              <a:off x="8312942" y="4197350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 flipH="1">
              <a:off x="8174830" y="4273550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 flipH="1">
              <a:off x="7614443" y="3802063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 flipH="1">
              <a:off x="8058942" y="3792538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任意多边形: 形状 97"/>
            <p:cNvSpPr/>
            <p:nvPr/>
          </p:nvSpPr>
          <p:spPr bwMode="auto">
            <a:xfrm flipH="1">
              <a:off x="7658893" y="3819525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任意多边形: 形状 98"/>
            <p:cNvSpPr/>
            <p:nvPr/>
          </p:nvSpPr>
          <p:spPr bwMode="auto">
            <a:xfrm flipH="1">
              <a:off x="6673055" y="4224338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任意多边形: 形状 99"/>
            <p:cNvSpPr/>
            <p:nvPr/>
          </p:nvSpPr>
          <p:spPr bwMode="auto">
            <a:xfrm flipH="1">
              <a:off x="6660355" y="4214813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任意多边形: 形状 100"/>
            <p:cNvSpPr/>
            <p:nvPr/>
          </p:nvSpPr>
          <p:spPr bwMode="auto">
            <a:xfrm flipH="1">
              <a:off x="6665118" y="4654550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任意多边形: 形状 101"/>
            <p:cNvSpPr/>
            <p:nvPr/>
          </p:nvSpPr>
          <p:spPr bwMode="auto">
            <a:xfrm flipH="1">
              <a:off x="6655592" y="4641850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任意多边形: 形状 102"/>
            <p:cNvSpPr/>
            <p:nvPr/>
          </p:nvSpPr>
          <p:spPr bwMode="auto">
            <a:xfrm flipH="1">
              <a:off x="6754018" y="4308475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任意多边形: 形状 103"/>
            <p:cNvSpPr/>
            <p:nvPr/>
          </p:nvSpPr>
          <p:spPr bwMode="auto">
            <a:xfrm flipH="1">
              <a:off x="7046118" y="4291013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任意多边形: 形状 104"/>
            <p:cNvSpPr/>
            <p:nvPr/>
          </p:nvSpPr>
          <p:spPr bwMode="auto">
            <a:xfrm flipH="1">
              <a:off x="6847680" y="4557713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任意多边形: 形状 105"/>
            <p:cNvSpPr/>
            <p:nvPr/>
          </p:nvSpPr>
          <p:spPr bwMode="auto">
            <a:xfrm flipH="1">
              <a:off x="7535067" y="4073525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任意多边形: 形状 106"/>
            <p:cNvSpPr/>
            <p:nvPr/>
          </p:nvSpPr>
          <p:spPr bwMode="auto">
            <a:xfrm flipH="1">
              <a:off x="7547767" y="4002088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 bwMode="auto">
            <a:xfrm flipH="1">
              <a:off x="8135142" y="3967163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 flipH="1">
              <a:off x="7500143" y="4335463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 bwMode="auto">
            <a:xfrm flipH="1">
              <a:off x="7925592" y="4010025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任意多边形: 形状 110"/>
            <p:cNvSpPr/>
            <p:nvPr/>
          </p:nvSpPr>
          <p:spPr bwMode="auto">
            <a:xfrm flipH="1">
              <a:off x="8009730" y="3962400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任意多边形: 形状 111"/>
            <p:cNvSpPr/>
            <p:nvPr/>
          </p:nvSpPr>
          <p:spPr bwMode="auto">
            <a:xfrm flipH="1">
              <a:off x="7841455" y="3962400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任意多边形: 形状 112"/>
            <p:cNvSpPr/>
            <p:nvPr/>
          </p:nvSpPr>
          <p:spPr bwMode="auto">
            <a:xfrm flipH="1">
              <a:off x="7925592" y="3913188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66088" y="2848658"/>
            <a:ext cx="4502716" cy="401940"/>
            <a:chOff x="777100" y="2774210"/>
            <a:chExt cx="4502716" cy="408623"/>
          </a:xfrm>
        </p:grpSpPr>
        <p:sp>
          <p:nvSpPr>
            <p:cNvPr id="28" name="文本框 27"/>
            <p:cNvSpPr txBox="1"/>
            <p:nvPr/>
          </p:nvSpPr>
          <p:spPr>
            <a:xfrm>
              <a:off x="777100" y="2774210"/>
              <a:ext cx="1591611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for</a:t>
              </a:r>
              <a:r>
                <a:rPr lang="zh-CN" altLang="en-US" dirty="0">
                  <a:cs typeface="+mn-ea"/>
                  <a:sym typeface="+mn-lt"/>
                </a:rPr>
                <a:t>循环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368711" y="2830660"/>
              <a:ext cx="2911105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类似</a:t>
              </a:r>
              <a:r>
                <a:rPr lang="en-US" altLang="zh-CN" sz="1000" dirty="0">
                  <a:cs typeface="+mn-ea"/>
                  <a:sym typeface="+mn-lt"/>
                </a:rPr>
                <a:t>C</a:t>
              </a:r>
              <a:r>
                <a:rPr lang="zh-CN" altLang="en-US" sz="1000" dirty="0">
                  <a:cs typeface="+mn-ea"/>
                  <a:sym typeface="+mn-lt"/>
                </a:rPr>
                <a:t>语言的循环，包含三个可选的表达式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6088" y="3937947"/>
            <a:ext cx="4502716" cy="401940"/>
            <a:chOff x="3678494" y="2774210"/>
            <a:chExt cx="4502716" cy="408623"/>
          </a:xfrm>
        </p:grpSpPr>
        <p:sp>
          <p:nvSpPr>
            <p:cNvPr id="26" name="文本框 25"/>
            <p:cNvSpPr txBox="1"/>
            <p:nvPr/>
          </p:nvSpPr>
          <p:spPr>
            <a:xfrm>
              <a:off x="3678494" y="2774210"/>
              <a:ext cx="1591611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Map</a:t>
              </a:r>
              <a:r>
                <a:rPr lang="zh-CN" altLang="en-US" dirty="0">
                  <a:cs typeface="+mn-ea"/>
                  <a:sym typeface="+mn-lt"/>
                </a:rPr>
                <a:t>遍历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70105" y="2830660"/>
              <a:ext cx="2911105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Map</a:t>
              </a:r>
              <a:r>
                <a:rPr lang="zh-CN" altLang="en-US" sz="1000" dirty="0">
                  <a:cs typeface="+mn-ea"/>
                  <a:sym typeface="+mn-lt"/>
                </a:rPr>
                <a:t>遍历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66088" y="4955014"/>
            <a:ext cx="4502716" cy="448530"/>
            <a:chOff x="6579888" y="2774210"/>
            <a:chExt cx="4502716" cy="408623"/>
          </a:xfrm>
        </p:grpSpPr>
        <p:sp>
          <p:nvSpPr>
            <p:cNvPr id="44" name="文本框 43"/>
            <p:cNvSpPr txBox="1"/>
            <p:nvPr/>
          </p:nvSpPr>
          <p:spPr>
            <a:xfrm>
              <a:off x="6579888" y="2774210"/>
              <a:ext cx="1591611" cy="40862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For…of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171499" y="2830660"/>
              <a:ext cx="2911105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在可迭代的对象上创建迭代循环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69826" y="1130300"/>
            <a:ext cx="1084907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defPPr>
              <a:defRPr lang="zh-CN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3200" b="1"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>
                <a:cs typeface="+mn-ea"/>
                <a:sym typeface="+mn-lt"/>
              </a:rPr>
              <a:t>循环遍历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9826" y="1729495"/>
            <a:ext cx="1084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Required skills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基础语法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20364" y="2981475"/>
            <a:ext cx="3069238" cy="2633522"/>
            <a:chOff x="5780880" y="4851400"/>
            <a:chExt cx="760413" cy="652463"/>
          </a:xfrm>
        </p:grpSpPr>
        <p:sp>
          <p:nvSpPr>
            <p:cNvPr id="38" name="任意多边形: 形状 37"/>
            <p:cNvSpPr/>
            <p:nvPr/>
          </p:nvSpPr>
          <p:spPr bwMode="auto">
            <a:xfrm flipH="1">
              <a:off x="5817392" y="5010150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 flipH="1">
              <a:off x="5807867" y="5002213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 flipH="1">
              <a:off x="5780880" y="4895850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 flipH="1">
              <a:off x="5807867" y="4886325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 flipH="1">
              <a:off x="6176168" y="5121275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 flipH="1">
              <a:off x="6168230" y="5113338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 flipH="1">
              <a:off x="6176167" y="5126038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 flipH="1">
              <a:off x="6407943" y="5241925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 flipH="1">
              <a:off x="6168230" y="5113338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 flipH="1">
              <a:off x="6104730" y="5126038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flipH="1">
              <a:off x="6092030" y="5118100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 flipH="1">
              <a:off x="6269830" y="5321300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 flipH="1">
              <a:off x="5884067" y="5246688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 flipH="1">
              <a:off x="5923755" y="5276850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 bwMode="auto">
            <a:xfrm flipH="1">
              <a:off x="6415880" y="5059363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 bwMode="auto">
            <a:xfrm flipH="1">
              <a:off x="6358730" y="5318125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/>
            <p:nvPr/>
          </p:nvSpPr>
          <p:spPr bwMode="auto">
            <a:xfrm flipH="1">
              <a:off x="6252368" y="5473700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/>
            <p:nvPr/>
          </p:nvSpPr>
          <p:spPr bwMode="auto">
            <a:xfrm flipH="1">
              <a:off x="6171405" y="4851400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 flipH="1">
              <a:off x="6336505" y="4881563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TEMPLATE" val="https://www.islide.cc;"/>
</p:tagLst>
</file>

<file path=ppt/tags/tag10.xml><?xml version="1.0" encoding="utf-8"?>
<p:tagLst xmlns:p="http://schemas.openxmlformats.org/presentationml/2006/main">
  <p:tag name="commondata" val="eyJoZGlkIjoiMTY5Yzg5ODI2NjkwOTkyYWRlN2VkMDczMzY4MDdlN2IifQ=="/>
</p:tagLst>
</file>

<file path=ppt/tags/tag2.xml><?xml version="1.0" encoding="utf-8"?>
<p:tagLst xmlns:p="http://schemas.openxmlformats.org/presentationml/2006/main">
  <p:tag name="ISLIDE.TEMPLATE" val="https://www.islide.cc;"/>
</p:tagLst>
</file>

<file path=ppt/tags/tag3.xml><?xml version="1.0" encoding="utf-8"?>
<p:tagLst xmlns:p="http://schemas.openxmlformats.org/presentationml/2006/main">
  <p:tag name="ISLIDE.ICON" val="#370906;"/>
  <p:tag name="ISLIDE.TEMPLATE" val="https://www.islide.cc;"/>
</p:tagLst>
</file>

<file path=ppt/tags/tag4.xml><?xml version="1.0" encoding="utf-8"?>
<p:tagLst xmlns:p="http://schemas.openxmlformats.org/presentationml/2006/main">
  <p:tag name="ISLIDE.TEMPLATE" val="https://www.islide.cc;"/>
</p:tagLst>
</file>

<file path=ppt/tags/tag5.xml><?xml version="1.0" encoding="utf-8"?>
<p:tagLst xmlns:p="http://schemas.openxmlformats.org/presentationml/2006/main">
  <p:tag name="ISLIDE.TEMPLATE" val="https://www.islide.cc;"/>
</p:tagLst>
</file>

<file path=ppt/tags/tag6.xml><?xml version="1.0" encoding="utf-8"?>
<p:tagLst xmlns:p="http://schemas.openxmlformats.org/presentationml/2006/main">
  <p:tag name="ISLIDE.ICON" val="#370906;"/>
  <p:tag name="ISLIDE.TEMPLATE" val="https://www.islide.cc;"/>
</p:tagLst>
</file>

<file path=ppt/theme/theme1.xml><?xml version="1.0" encoding="utf-8"?>
<a:theme xmlns:a="http://schemas.openxmlformats.org/drawingml/2006/main" name="OfficePLUS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CC1B"/>
      </a:accent1>
      <a:accent2>
        <a:srgbClr val="E2B500"/>
      </a:accent2>
      <a:accent3>
        <a:srgbClr val="F8CC1B"/>
      </a:accent3>
      <a:accent4>
        <a:srgbClr val="D3C074"/>
      </a:accent4>
      <a:accent5>
        <a:srgbClr val="DAD0A8"/>
      </a:accent5>
      <a:accent6>
        <a:srgbClr val="C8C8C8"/>
      </a:accent6>
      <a:hlink>
        <a:srgbClr val="F84D4D"/>
      </a:hlink>
      <a:folHlink>
        <a:srgbClr val="BFBFBF"/>
      </a:folHlink>
    </a:clrScheme>
    <a:fontScheme name="25ahvy1v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D 1 4 4 3 A 8 E F 6 2 D E 4 4 4 B 1 F F 0 7 9 1 7 E 2 2 E F 7 2 "   m a : c o n t e n t T y p e V e r s i o n = " 1 7 "   m a : c o n t e n t T y p e D e s c r i p t i o n = " C r e a t e   a   n e w   d o c u m e n t . "   m a : c o n t e n t T y p e S c o p e = " "   m a : v e r s i o n I D = " a e 8 0 9 6 2 6 c 8 a b f 5 6 8 b 6 a 4 1 5 2 2 6 a f 2 1 c e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f f e 3 d b 4 c 8 c 9 7 a 2 4 d a 9 8 b 2 b 5 f 9 6 3 e c 2 8 "   n s 1 : _ = "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0 a 5 c 0 d e a - e 5 d 7 - 4 2 2 8 - 9 2 5 6 - 3 7 9 3 b b 4 2 f a a 5 "   x m l n s : n s 3 = " 9 7 9 3 4 b 4 b - e b a 6 - 4 8 6 d - b f c 1 - 4 b 8 e 3 f e 3 9 0 9 2 " >  
 < x s d : i m p o r t   n a m e s p a c e = " h t t p : / / s c h e m a s . m i c r o s o f t . c o m / s h a r e p o i n t / v 3 " / >  
 < x s d : i m p o r t   n a m e s p a c e = " 0 a 5 c 0 d e a - e 5 d 7 - 4 2 2 8 - 9 2 5 6 - 3 7 9 3 b b 4 2 f a a 5 " / >  
 < x s d : i m p o r t   n a m e s p a c e = " 9 7 9 3 4 b 4 b - e b a 6 - 4 8 6 d - b f c 1 - 4 b 8 e 3 f e 3 9 0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O n e N o t e F l u i d _ F i l e O r d e r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3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4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0 a 5 c 0 d e a - e 5 d 7 - 4 2 2 8 - 9 2 5 6 - 3 7 9 3 b b 4 2 f a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O n e N o t e F l u i d _ F i l e O r d e r "   m a : i n d e x = " 8 "   n i l l a b l e = " t r u e "   m a : d i s p l a y N a m e = " O n e N o t e F l u i d _ F i l e O r d e r "   m a : i n t e r n a l N a m e = " O n e N o t e F l u i d _ F i l e O r d e r " >  
 < x s d : s i m p l e T y p e >  
 < x s d : r e s t r i c t i o n   b a s e = " d m s : T e x t " >  
 < x s d : m a x L e n g t h   v a l u e = " 2 5 5 " / >  
 < / x s d : r e s t r i c t i o n >  
 < / x s d : s i m p l e T y p e >  
 < / x s d : e l e m e n t >  
 < x s d : e l e m e n t   n a m e = " M e d i a S e r v i c e M e t a d a t a "   m a : i n d e x = " 9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0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1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2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c f 7 6 f 1 5 5 c e d 4 d d c b 4 0 9 7 1 3 4 f f 3 c 3 3 2 f "   m a : i n d e x = " 1 8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2 0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9 7 9 3 4 b 4 b - e b a 6 - 4 8 6 d - b f c 1 - 4 b 8 e 3 f e 3 9 0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3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4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9 "   n i l l a b l e = " t r u e "   m a : d i s p l a y N a m e = " T a x o n o m y   C a t c h   A l l   C o l u m n "   m a : h i d d e n = " t r u e "   m a : l i s t = " { a 8 8 5 a a 0 b - 3 3 4 b - 4 8 3 f - 9 1 2 5 - 6 4 0 9 c 6 3 3 5 a 4 b } "   m a : i n t e r n a l N a m e = " T a x C a t c h A l l "   m a : s h o w F i e l d = " C a t c h A l l D a t a "   m a : w e b = " 9 7 9 3 4 b 4 b - e b a 6 - 4 8 6 d - b f c 1 - 4 b 8 e 3 f e 3 9 0 9 2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T a x C a t c h A l l   x m l n s = " 9 7 9 3 4 b 4 b - e b a 6 - 4 8 6 d - b f c 1 - 4 b 8 e 3 f e 3 9 0 9 2 "   x s i : n i l = " t r u e " / > < l c f 7 6 f 1 5 5 c e d 4 d d c b 4 0 9 7 1 3 4 f f 3 c 3 3 2 f   x m l n s = " 0 a 5 c 0 d e a - e 5 d 7 - 4 2 2 8 - 9 2 5 6 - 3 7 9 3 b b 4 2 f a a 5 " > < T e r m s   x m l n s = " h t t p : / / s c h e m a s . m i c r o s o f t . c o m / o f f i c e / i n f o p a t h / 2 0 0 7 / P a r t n e r C o n t r o l s " > < / T e r m s > < / l c f 7 6 f 1 5 5 c e d 4 d d c b 4 0 9 7 1 3 4 f f 3 c 3 3 2 f > < O n e N o t e F l u i d _ F i l e O r d e r   x m l n s = " 0 a 5 c 0 d e a - e 5 d 7 - 4 2 2 8 - 9 2 5 6 - 3 7 9 3 b b 4 2 f a a 5 "   x s i : n i l = " t r u e " / > < _ i p _ U n i f i e d C o m p l i a n c e P o l i c y U I A c t i o n   x m l n s = " h t t p : / / s c h e m a s . m i c r o s o f t . c o m / s h a r e p o i n t / v 3 "   x s i : n i l = " t r u e " / > < _ i p _ U n i f i e d C o m p l i a n c e P o l i c y P r o p e r t i e s   x m l n s = " h t t p : / / s c h e m a s . m i c r o s o f t . c o m / s h a r e p o i n t / v 3 "   x s i : n i l = " t r u e " / > < / d o c u m e n t M a n a g e m e n t > < / p : p r o p e r t i e s > 
</file>

<file path=customXml/itemProps7.xml><?xml version="1.0" encoding="utf-8"?>
<ds:datastoreItem xmlns:ds="http://schemas.openxmlformats.org/officeDocument/2006/customXml" ds:itemID="{A6E321F2-687A-47B6-8FC2-47638B71010B}">
  <ds:schemaRefs/>
</ds:datastoreItem>
</file>

<file path=customXml/itemProps8.xml><?xml version="1.0" encoding="utf-8"?>
<ds:datastoreItem xmlns:ds="http://schemas.openxmlformats.org/officeDocument/2006/customXml" ds:itemID="{7F89CA6B-3A25-4F4E-AE3A-300FE0DC6F96}">
  <ds:schemaRefs/>
</ds:datastoreItem>
</file>

<file path=customXml/itemProps9.xml><?xml version="1.0" encoding="utf-8"?>
<ds:datastoreItem xmlns:ds="http://schemas.openxmlformats.org/officeDocument/2006/customXml" ds:itemID="{55A55DE5-97B1-4F05-A572-71D23EE02BB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1150</Words>
  <Application>WPS 演示</Application>
  <PresentationFormat>宽屏</PresentationFormat>
  <Paragraphs>181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Inter</vt:lpstr>
      <vt:lpstr>Segoe Print</vt:lpstr>
      <vt:lpstr>微软雅黑</vt:lpstr>
      <vt:lpstr>Arial Unicode MS</vt:lpstr>
      <vt:lpstr>等线</vt:lpstr>
      <vt:lpstr>Calibri</vt:lpstr>
      <vt:lpstr>OfficePLUS</vt:lpstr>
      <vt:lpstr># 前端授课 #</vt:lpstr>
      <vt:lpstr>PowerPoint 演示文稿</vt:lpstr>
      <vt:lpstr># 认识JavaScript #</vt:lpstr>
      <vt:lpstr># JavaScript #</vt:lpstr>
      <vt:lpstr># JavaScript #</vt:lpstr>
      <vt:lpstr># JavaScript基础语法 #</vt:lpstr>
      <vt:lpstr># 基础语法 #</vt:lpstr>
      <vt:lpstr># 基础语法 #</vt:lpstr>
      <vt:lpstr># 基础语法 #</vt:lpstr>
      <vt:lpstr># 数据类型 #</vt:lpstr>
      <vt:lpstr># 基础语法 #</vt:lpstr>
      <vt:lpstr># 编程练习 #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牟姝彦</dc:creator>
  <cp:lastModifiedBy>WPS_1661430601</cp:lastModifiedBy>
  <cp:revision>28</cp:revision>
  <dcterms:created xsi:type="dcterms:W3CDTF">2021-01-18T05:36:00Z</dcterms:created>
  <dcterms:modified xsi:type="dcterms:W3CDTF">2023-11-21T11:47:45Z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ICV">
    <vt:lpwstr>4357831FFD6546E8BBEAC4F1E0B8DEE9_12</vt:lpwstr>
  </property>
  <property fmtid="{D5CDD505-2E9C-101B-9397-08002B2CF9AE}" pid="4" name="KSOProductBuildVer">
    <vt:lpwstr>2052-12.1.0.15712</vt:lpwstr>
  </property>
</Properties>
</file>