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4" autoAdjust="0"/>
    <p:restoredTop sz="94660"/>
  </p:normalViewPr>
  <p:slideViewPr>
    <p:cSldViewPr snapToGrid="0">
      <p:cViewPr>
        <p:scale>
          <a:sx n="200" d="100"/>
          <a:sy n="200" d="100"/>
        </p:scale>
        <p:origin x="-720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08B6F-C8FB-C719-19CE-E21B2ABFD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F0FEF7-0017-A4BC-F08E-B31418706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3729E9-BC42-8E59-EDD3-B3D71679E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65DA-78D1-4FF4-806B-6651588CACF1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FCAA7A-E43B-8A57-B6D0-DFCAF86E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757F57-D87C-DBA0-844C-2E5B8760E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64F3-5CB8-4755-92F3-92D16092F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92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3ED42-5E7E-5F25-224B-97C092FB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AE764A-485E-BA19-164C-1A7918AD8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DE191-1082-C944-1AB2-F3174D03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65DA-78D1-4FF4-806B-6651588CACF1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DB613D-62DD-61D8-4BBF-D8E11F3E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296DF6-0799-FE1A-1A17-2509C550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64F3-5CB8-4755-92F3-92D16092F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94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527547-C238-299E-156B-95E2C416F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570D42-FA99-3853-B722-27E58627A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E0A441-7EB2-9F0C-6791-AA140953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65DA-78D1-4FF4-806B-6651588CACF1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7D8B41-A768-5538-D402-E6A489B4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2626DF-0D3D-FB75-16D7-B813C44C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64F3-5CB8-4755-92F3-92D16092F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11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8492C-2E40-0AD0-AA85-45532A88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E60DDC-D00B-A982-9999-4C87ECBC6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2F8BE-893B-56F6-ED83-F157BBF87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65DA-78D1-4FF4-806B-6651588CACF1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41EA3-AB6A-1939-7A35-28AFA45C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C1B84B-1012-CB77-4221-A1FD970C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64F3-5CB8-4755-92F3-92D16092F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62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476C1-78E9-AB53-E545-C2E6074AE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1A2767-1D08-5C32-03B6-826C9FC17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BC6607-7FA3-BD4F-E4C3-FE04241B3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65DA-78D1-4FF4-806B-6651588CACF1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883C97-185E-06A9-F5DB-97605570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8D2148-384A-3AC4-00F1-20C855AD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64F3-5CB8-4755-92F3-92D16092F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78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6E82A-971B-6814-8ED3-35A16A0D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807380-B5DB-AD90-A8E1-E0DDDA4E8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A03A46-788B-4511-448F-F7E423AD5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6553A7-06DE-D673-5264-39965BED1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65DA-78D1-4FF4-806B-6651588CACF1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1DB6DB-8340-4502-29BB-63F868CEB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48191C-2A65-66BE-5002-3512B291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64F3-5CB8-4755-92F3-92D16092F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17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7E9D3-BC06-2CE6-C296-474DAE88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5AF22F-0454-FBAA-849E-ED2199701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C07C59-5DB0-CCCA-CFDA-6117C4CFA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EB7767-4FA1-D1DC-38EA-59D038E6F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E8AB1E-27EC-AB5B-214A-30E322DA5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571605-7BE1-3EE6-34EB-2FCAC08F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65DA-78D1-4FF4-806B-6651588CACF1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A18237-5DAA-61A7-6C82-FB034E9B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146FDF-52F8-0539-5D3B-B3C52624D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64F3-5CB8-4755-92F3-92D16092F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21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470BE-DFDB-9EE0-B0F6-2F80949D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7505EE-127D-49B5-8D02-8AF53632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65DA-78D1-4FF4-806B-6651588CACF1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6F4941-ACC0-C429-5067-D9D87FA01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255272-0303-5750-2967-E69FD1B0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64F3-5CB8-4755-92F3-92D16092F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73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E722C2-A10D-B301-043E-D43CB6802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65DA-78D1-4FF4-806B-6651588CACF1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524F5D-407C-DE61-1994-EE9101E0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61F81E-7310-2FB8-6BAB-21138EE4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64F3-5CB8-4755-92F3-92D16092F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12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989BE-97AA-6091-7BB6-51D5B474A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D3E6A-919E-CC0D-E55C-32BAE938D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CEF015-0E36-3C18-47A2-3A3A58B26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3C732A-3F7C-0175-76D8-BAA10E43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65DA-78D1-4FF4-806B-6651588CACF1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98423B-3C35-7C63-BE32-8D3C4A04D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D9D640-5850-B415-3546-B743D23A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64F3-5CB8-4755-92F3-92D16092F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18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CAD30-6F32-4F2D-5E6D-8D409570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D06AA4-2D2E-4819-7F27-B357C6FB8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9992FE-EF8E-183B-0867-7CB8014BA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BBEB1-D34B-9432-F427-676D436A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65DA-78D1-4FF4-806B-6651588CACF1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A0B7CC-D754-9BD0-1283-44363054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669C75-57B3-C8DC-2A3E-15A71382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64F3-5CB8-4755-92F3-92D16092F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20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5F71EA-84CA-AC05-31F0-2F1D102A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BB2289-CC1A-27FB-59B0-CFB487A7F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6C8890-F9EA-8424-9436-E62EE084F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565DA-78D1-4FF4-806B-6651588CACF1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4AA9E4-98F9-99BD-8D58-0A820E05E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D1E525-4449-F01C-0F98-D6C49DF60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364F3-5CB8-4755-92F3-92D16092F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73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245361FD-C653-A753-1BAD-783B1D89C583}"/>
              </a:ext>
            </a:extLst>
          </p:cNvPr>
          <p:cNvSpPr/>
          <p:nvPr/>
        </p:nvSpPr>
        <p:spPr>
          <a:xfrm>
            <a:off x="8795805" y="1049525"/>
            <a:ext cx="2037216" cy="26026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A2155938-6779-AEC5-0A8E-E23D041DF4BA}"/>
              </a:ext>
            </a:extLst>
          </p:cNvPr>
          <p:cNvSpPr/>
          <p:nvPr/>
        </p:nvSpPr>
        <p:spPr>
          <a:xfrm>
            <a:off x="2950950" y="1061299"/>
            <a:ext cx="1209559" cy="26026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62DE1BBA-3244-9A99-A2C6-8A70C647EECF}"/>
              </a:ext>
            </a:extLst>
          </p:cNvPr>
          <p:cNvGrpSpPr/>
          <p:nvPr/>
        </p:nvGrpSpPr>
        <p:grpSpPr>
          <a:xfrm>
            <a:off x="3114626" y="1320410"/>
            <a:ext cx="1081138" cy="1040880"/>
            <a:chOff x="3039985" y="1191323"/>
            <a:chExt cx="1209559" cy="1291376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1AE19B17-B1DD-B950-EC48-30F07FEF6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917" b="89941" l="9843" r="89933">
                          <a14:foregroundMark x1="50336" y1="5917" x2="57047" y2="1183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39985" y="1191323"/>
              <a:ext cx="1209559" cy="1291376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EBB684C0-C478-0DCE-B301-8F4209C55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852" b="89941" l="9843" r="89933">
                          <a14:foregroundMark x1="52796" y1="4852" x2="52796" y2="1574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15477" y="1467910"/>
              <a:ext cx="672795" cy="718304"/>
            </a:xfrm>
            <a:prstGeom prst="rect">
              <a:avLst/>
            </a:prstGeom>
          </p:spPr>
        </p:pic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74EDABA0-8171-8014-BFD4-7972CE4F16C1}"/>
              </a:ext>
            </a:extLst>
          </p:cNvPr>
          <p:cNvSpPr txBox="1"/>
          <p:nvPr/>
        </p:nvSpPr>
        <p:spPr>
          <a:xfrm>
            <a:off x="1378042" y="678265"/>
            <a:ext cx="1209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Franklin Gothic Demi" panose="020B0703020102020204" pitchFamily="34" charset="0"/>
              </a:rPr>
              <a:t>Datasets</a:t>
            </a:r>
            <a:endParaRPr lang="zh-CN" altLang="en-US" sz="1400" dirty="0">
              <a:latin typeface="Franklin Gothic Demi" panose="020B07030201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686E176-6A8C-A544-EEBF-D816545E65BE}"/>
              </a:ext>
            </a:extLst>
          </p:cNvPr>
          <p:cNvSpPr txBox="1"/>
          <p:nvPr/>
        </p:nvSpPr>
        <p:spPr>
          <a:xfrm>
            <a:off x="3193550" y="1073964"/>
            <a:ext cx="788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ahnschrift Light Condensed" panose="020B0502040204020203" pitchFamily="34" charset="0"/>
              </a:rPr>
              <a:t>Backbone</a:t>
            </a:r>
            <a:endParaRPr lang="zh-CN" altLang="en-US" sz="1400" dirty="0">
              <a:latin typeface="Bahnschrift Light Condensed" panose="020B0502040204020203" pitchFamily="34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302EB77-59AE-C1D9-E235-302090DEA9B5}"/>
              </a:ext>
            </a:extLst>
          </p:cNvPr>
          <p:cNvCxnSpPr>
            <a:cxnSpLocks/>
            <a:stCxn id="62" idx="3"/>
            <a:endCxn id="38" idx="1"/>
          </p:cNvCxnSpPr>
          <p:nvPr/>
        </p:nvCxnSpPr>
        <p:spPr>
          <a:xfrm>
            <a:off x="2605252" y="2359957"/>
            <a:ext cx="345698" cy="2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DEE17F1-7E1D-1A4D-4D56-42E783B02524}"/>
              </a:ext>
            </a:extLst>
          </p:cNvPr>
          <p:cNvSpPr txBox="1"/>
          <p:nvPr/>
        </p:nvSpPr>
        <p:spPr>
          <a:xfrm>
            <a:off x="2433209" y="686301"/>
            <a:ext cx="2341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Franklin Gothic Demi" panose="020B0703020102020204" pitchFamily="34" charset="0"/>
              </a:defRPr>
            </a:lvl1pPr>
          </a:lstStyle>
          <a:p>
            <a:pPr algn="ctr"/>
            <a:r>
              <a:rPr lang="en-US" altLang="zh-CN" sz="1400" dirty="0"/>
              <a:t>Feature extraction network</a:t>
            </a:r>
            <a:endParaRPr lang="zh-CN" altLang="en-US" sz="1400" dirty="0"/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5F6114C1-F2A0-AA9C-6770-F6383632C1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532" b="90390" l="9453" r="89055">
                        <a14:foregroundMark x1="72637" y1="7792" x2="83582" y2="9351"/>
                        <a14:foregroundMark x1="21393" y1="90390" x2="34328" y2="901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29141" y="2533851"/>
            <a:ext cx="594184" cy="1138113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5F6114C1-F2A0-AA9C-6770-F6383632C1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532" b="90390" l="9453" r="89055">
                        <a14:foregroundMark x1="72637" y1="7792" x2="83582" y2="9351"/>
                        <a14:foregroundMark x1="21393" y1="90390" x2="34328" y2="901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98233" y="2684892"/>
            <a:ext cx="425092" cy="814231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5F6114C1-F2A0-AA9C-6770-F6383632C1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532" b="90390" l="9453" r="89055">
                        <a14:foregroundMark x1="72637" y1="7792" x2="83582" y2="9351"/>
                        <a14:foregroundMark x1="21393" y1="90390" x2="34328" y2="901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29322" y="2815971"/>
            <a:ext cx="309578" cy="592973"/>
          </a:xfrm>
          <a:prstGeom prst="rect">
            <a:avLst/>
          </a:prstGeom>
        </p:spPr>
      </p:pic>
      <p:grpSp>
        <p:nvGrpSpPr>
          <p:cNvPr id="70" name="组合 69">
            <a:extLst>
              <a:ext uri="{FF2B5EF4-FFF2-40B4-BE49-F238E27FC236}">
                <a16:creationId xmlns:a16="http://schemas.microsoft.com/office/drawing/2014/main" id="{30505226-A52F-807F-91C4-523B9B2D83D9}"/>
              </a:ext>
            </a:extLst>
          </p:cNvPr>
          <p:cNvGrpSpPr/>
          <p:nvPr/>
        </p:nvGrpSpPr>
        <p:grpSpPr>
          <a:xfrm>
            <a:off x="1395693" y="1058631"/>
            <a:ext cx="1209559" cy="2602651"/>
            <a:chOff x="1119463" y="1058631"/>
            <a:chExt cx="1209559" cy="2602651"/>
          </a:xfrm>
        </p:grpSpPr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B8AC18EF-F897-257B-538B-33134DE58C12}"/>
                </a:ext>
              </a:extLst>
            </p:cNvPr>
            <p:cNvSpPr/>
            <p:nvPr/>
          </p:nvSpPr>
          <p:spPr>
            <a:xfrm>
              <a:off x="1119463" y="1058631"/>
              <a:ext cx="1209559" cy="260265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CDFE59C6-ABD4-1328-B8CF-CAE9A5726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255" t="28" b="206"/>
            <a:stretch/>
          </p:blipFill>
          <p:spPr>
            <a:xfrm>
              <a:off x="1337252" y="1891726"/>
              <a:ext cx="739200" cy="663298"/>
            </a:xfrm>
            <a:prstGeom prst="rect">
              <a:avLst/>
            </a:prstGeom>
          </p:spPr>
        </p:pic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A8DB87DB-3FF2-82DE-F832-53F9C8452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837"/>
            <a:stretch/>
          </p:blipFill>
          <p:spPr>
            <a:xfrm>
              <a:off x="1337252" y="1148503"/>
              <a:ext cx="739200" cy="659662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32AEEBB5-0917-9E50-221F-E26BC8F6B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7251" y="2627481"/>
              <a:ext cx="739200" cy="673836"/>
            </a:xfrm>
            <a:prstGeom prst="rect">
              <a:avLst/>
            </a:prstGeom>
          </p:spPr>
        </p:pic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F2517AC7-EA60-4836-748C-07BF0ED3A81D}"/>
                </a:ext>
              </a:extLst>
            </p:cNvPr>
            <p:cNvSpPr txBox="1"/>
            <p:nvPr/>
          </p:nvSpPr>
          <p:spPr>
            <a:xfrm>
              <a:off x="1543050" y="3278314"/>
              <a:ext cx="120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2FBF0772-58D4-AEC9-5448-3B4D47B6A362}"/>
              </a:ext>
            </a:extLst>
          </p:cNvPr>
          <p:cNvSpPr txBox="1"/>
          <p:nvPr/>
        </p:nvSpPr>
        <p:spPr>
          <a:xfrm>
            <a:off x="3349108" y="2294877"/>
            <a:ext cx="788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ahnschrift Light Condensed" panose="020B0502040204020203" pitchFamily="34" charset="0"/>
              </a:rPr>
              <a:t>SIRB</a:t>
            </a:r>
            <a:endParaRPr lang="zh-CN" altLang="en-US" sz="1400" dirty="0">
              <a:latin typeface="Bahnschrift Light Condensed" panose="020B0502040204020203" pitchFamily="34" charset="0"/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3D38566D-FA27-FD84-F290-ABCAD25E6463}"/>
              </a:ext>
            </a:extLst>
          </p:cNvPr>
          <p:cNvCxnSpPr>
            <a:cxnSpLocks/>
          </p:cNvCxnSpPr>
          <p:nvPr/>
        </p:nvCxnSpPr>
        <p:spPr>
          <a:xfrm>
            <a:off x="4195764" y="1824975"/>
            <a:ext cx="219074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4A8D4D98-B96A-DF85-2874-7E08157805A9}"/>
              </a:ext>
            </a:extLst>
          </p:cNvPr>
          <p:cNvCxnSpPr/>
          <p:nvPr/>
        </p:nvCxnSpPr>
        <p:spPr>
          <a:xfrm>
            <a:off x="4195764" y="3009707"/>
            <a:ext cx="219074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0C159866-B9D8-B3D8-3A6A-CE8475D82DA5}"/>
              </a:ext>
            </a:extLst>
          </p:cNvPr>
          <p:cNvCxnSpPr>
            <a:cxnSpLocks/>
          </p:cNvCxnSpPr>
          <p:nvPr/>
        </p:nvCxnSpPr>
        <p:spPr>
          <a:xfrm>
            <a:off x="4414838" y="1824975"/>
            <a:ext cx="0" cy="1184732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8E9F4B4-BC4B-80BF-CA6D-002AD44A3769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4428289" y="2374983"/>
            <a:ext cx="224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9" name="图片 78">
            <a:extLst>
              <a:ext uri="{FF2B5EF4-FFF2-40B4-BE49-F238E27FC236}">
                <a16:creationId xmlns:a16="http://schemas.microsoft.com/office/drawing/2014/main" id="{F25E703A-8B08-5FE0-81F6-BB04258781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52365" y="1990935"/>
            <a:ext cx="757428" cy="768096"/>
          </a:xfrm>
          <a:prstGeom prst="rect">
            <a:avLst/>
          </a:prstGeom>
        </p:spPr>
      </p:pic>
      <p:sp>
        <p:nvSpPr>
          <p:cNvPr id="80" name="文本框 79">
            <a:extLst>
              <a:ext uri="{FF2B5EF4-FFF2-40B4-BE49-F238E27FC236}">
                <a16:creationId xmlns:a16="http://schemas.microsoft.com/office/drawing/2014/main" id="{6F320131-F83A-864F-D915-26EF3E050877}"/>
              </a:ext>
            </a:extLst>
          </p:cNvPr>
          <p:cNvSpPr txBox="1"/>
          <p:nvPr/>
        </p:nvSpPr>
        <p:spPr>
          <a:xfrm>
            <a:off x="4305301" y="1546555"/>
            <a:ext cx="788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i="1" dirty="0">
                <a:latin typeface="Bahnschrift Light Condensed" panose="020B0502040204020203" pitchFamily="34" charset="0"/>
              </a:rPr>
              <a:t>upscaling</a:t>
            </a:r>
            <a:endParaRPr lang="zh-CN" altLang="en-US" sz="1100" i="1" dirty="0">
              <a:latin typeface="Bahnschrift Light Condensed" panose="020B0502040204020203" pitchFamily="34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34BB565E-F1B7-64CF-A812-F15635EABF16}"/>
              </a:ext>
            </a:extLst>
          </p:cNvPr>
          <p:cNvSpPr txBox="1"/>
          <p:nvPr/>
        </p:nvSpPr>
        <p:spPr>
          <a:xfrm>
            <a:off x="6329799" y="3142506"/>
            <a:ext cx="37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CD1E25DB-55DE-B608-F5BE-1F3771CF3B97}"/>
              </a:ext>
            </a:extLst>
          </p:cNvPr>
          <p:cNvSpPr txBox="1"/>
          <p:nvPr/>
        </p:nvSpPr>
        <p:spPr>
          <a:xfrm>
            <a:off x="5086718" y="678265"/>
            <a:ext cx="2330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Franklin Gothic Demi" panose="020B0703020102020204" pitchFamily="34" charset="0"/>
              </a:defRPr>
            </a:lvl1pPr>
          </a:lstStyle>
          <a:p>
            <a:r>
              <a:rPr lang="en-US" altLang="zh-CN" sz="1400" dirty="0"/>
              <a:t>Structured Mask Attention</a:t>
            </a:r>
            <a:endParaRPr lang="zh-CN" altLang="en-US" sz="1400" dirty="0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42F4966F-F6EA-DE0A-C620-3E57C3F4D475}"/>
              </a:ext>
            </a:extLst>
          </p:cNvPr>
          <p:cNvCxnSpPr>
            <a:cxnSpLocks/>
            <a:stCxn id="79" idx="3"/>
            <a:endCxn id="85" idx="1"/>
          </p:cNvCxnSpPr>
          <p:nvPr/>
        </p:nvCxnSpPr>
        <p:spPr>
          <a:xfrm flipV="1">
            <a:off x="5409793" y="2370639"/>
            <a:ext cx="236569" cy="43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904BD180-2EF2-D956-38DA-2A4B43EA4DB9}"/>
              </a:ext>
            </a:extLst>
          </p:cNvPr>
          <p:cNvCxnSpPr>
            <a:cxnSpLocks/>
          </p:cNvCxnSpPr>
          <p:nvPr/>
        </p:nvCxnSpPr>
        <p:spPr>
          <a:xfrm>
            <a:off x="6892332" y="2355612"/>
            <a:ext cx="5658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EE3B7BDC-1113-5A98-0C42-DFA01280E3C7}"/>
              </a:ext>
            </a:extLst>
          </p:cNvPr>
          <p:cNvSpPr txBox="1"/>
          <p:nvPr/>
        </p:nvSpPr>
        <p:spPr>
          <a:xfrm>
            <a:off x="6719787" y="1958363"/>
            <a:ext cx="9072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i="1" dirty="0">
                <a:latin typeface="Bahnschrift Light Condensed" panose="020B0502040204020203" pitchFamily="34" charset="0"/>
              </a:rPr>
              <a:t>Detection </a:t>
            </a:r>
          </a:p>
          <a:p>
            <a:pPr algn="ctr"/>
            <a:r>
              <a:rPr lang="en-US" altLang="zh-CN" sz="1100" i="1" dirty="0">
                <a:latin typeface="Bahnschrift Light Condensed" panose="020B0502040204020203" pitchFamily="34" charset="0"/>
              </a:rPr>
              <a:t>head</a:t>
            </a:r>
            <a:endParaRPr lang="zh-CN" altLang="en-US" sz="1100" i="1" dirty="0">
              <a:latin typeface="Bahnschrift Light Condensed" panose="020B0502040204020203" pitchFamily="34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E6CE7E5-FF13-316A-9845-800B447CFB5F}"/>
              </a:ext>
            </a:extLst>
          </p:cNvPr>
          <p:cNvSpPr txBox="1"/>
          <p:nvPr/>
        </p:nvSpPr>
        <p:spPr>
          <a:xfrm>
            <a:off x="8835708" y="686300"/>
            <a:ext cx="195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Franklin Gothic Demi" panose="020B0703020102020204" pitchFamily="34" charset="0"/>
              </a:defRPr>
            </a:lvl1pPr>
          </a:lstStyle>
          <a:p>
            <a:pPr algn="ctr"/>
            <a:r>
              <a:rPr lang="en-US" altLang="zh-CN" dirty="0"/>
              <a:t>Parameter Estimation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B49986F2-E604-13E3-B683-5CC9737B7F05}"/>
              </a:ext>
            </a:extLst>
          </p:cNvPr>
          <p:cNvCxnSpPr>
            <a:cxnSpLocks/>
            <a:stCxn id="13" idx="3"/>
            <a:endCxn id="103" idx="1"/>
          </p:cNvCxnSpPr>
          <p:nvPr/>
        </p:nvCxnSpPr>
        <p:spPr>
          <a:xfrm>
            <a:off x="8522415" y="2349052"/>
            <a:ext cx="273390" cy="17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0D5EEFE7-95BC-B4E1-FCFE-05A0A75766E8}"/>
              </a:ext>
            </a:extLst>
          </p:cNvPr>
          <p:cNvSpPr txBox="1"/>
          <p:nvPr/>
        </p:nvSpPr>
        <p:spPr>
          <a:xfrm>
            <a:off x="9288767" y="1039579"/>
            <a:ext cx="1051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ahnschrift Light Condensed" panose="020B0502040204020203" pitchFamily="34" charset="0"/>
              </a:rPr>
              <a:t>Kalman Filter</a:t>
            </a:r>
            <a:endParaRPr lang="zh-CN" altLang="en-US" sz="1400" dirty="0">
              <a:latin typeface="Bahnschrift Light Condensed" panose="020B0502040204020203" pitchFamily="34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DD73513B-68B6-C948-FFC3-FCF51A93375C}"/>
              </a:ext>
            </a:extLst>
          </p:cNvPr>
          <p:cNvSpPr txBox="1"/>
          <p:nvPr/>
        </p:nvSpPr>
        <p:spPr>
          <a:xfrm>
            <a:off x="8852619" y="2031605"/>
            <a:ext cx="2037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Bahnschrift Light Condensed" panose="020B0502040204020203" pitchFamily="34" charset="0"/>
              </a:rPr>
              <a:t>Speed, Direction &amp; Altitude Estimation</a:t>
            </a:r>
            <a:endParaRPr lang="zh-CN" altLang="en-US" sz="1100" dirty="0">
              <a:latin typeface="Bahnschrift Light Condensed" panose="020B0502040204020203" pitchFamily="34" charset="0"/>
            </a:endParaRPr>
          </a:p>
        </p:txBody>
      </p:sp>
      <p:pic>
        <p:nvPicPr>
          <p:cNvPr id="110" name="图片 109">
            <a:extLst>
              <a:ext uri="{FF2B5EF4-FFF2-40B4-BE49-F238E27FC236}">
                <a16:creationId xmlns:a16="http://schemas.microsoft.com/office/drawing/2014/main" id="{67E7C64D-B185-3F31-C5CA-CC8D893906D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092" y="2393527"/>
            <a:ext cx="1051789" cy="986432"/>
          </a:xfrm>
          <a:prstGeom prst="rect">
            <a:avLst/>
          </a:prstGeom>
        </p:spPr>
      </p:pic>
      <p:sp>
        <p:nvSpPr>
          <p:cNvPr id="111" name="文本框 110">
            <a:extLst>
              <a:ext uri="{FF2B5EF4-FFF2-40B4-BE49-F238E27FC236}">
                <a16:creationId xmlns:a16="http://schemas.microsoft.com/office/drawing/2014/main" id="{002D3348-BC54-3484-2281-2380ADF4BE19}"/>
              </a:ext>
            </a:extLst>
          </p:cNvPr>
          <p:cNvSpPr txBox="1"/>
          <p:nvPr/>
        </p:nvSpPr>
        <p:spPr>
          <a:xfrm>
            <a:off x="7517051" y="1451523"/>
            <a:ext cx="1051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ahnschrift Light Condensed" panose="020B0502040204020203" pitchFamily="34" charset="0"/>
              </a:rPr>
              <a:t>Bonding Boxes</a:t>
            </a:r>
            <a:endParaRPr lang="zh-CN" altLang="en-US" sz="1400" dirty="0">
              <a:latin typeface="Bahnschrift Light Condensed" panose="020B0502040204020203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FEC5942-4F0C-FE10-13E2-F798FD692BE6}"/>
              </a:ext>
            </a:extLst>
          </p:cNvPr>
          <p:cNvGrpSpPr/>
          <p:nvPr/>
        </p:nvGrpSpPr>
        <p:grpSpPr>
          <a:xfrm>
            <a:off x="8853520" y="2512276"/>
            <a:ext cx="833515" cy="752719"/>
            <a:chOff x="7284749" y="1626496"/>
            <a:chExt cx="2713294" cy="11833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1FCC7ACB-FF52-5EE8-9F4A-820BF8096BAD}"/>
                    </a:ext>
                  </a:extLst>
                </p:cNvPr>
                <p:cNvSpPr txBox="1"/>
                <p:nvPr/>
              </p:nvSpPr>
              <p:spPr>
                <a:xfrm>
                  <a:off x="7284749" y="2226839"/>
                  <a:ext cx="952628" cy="2086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𝑝𝑙𝑎𝑛𝑒</m:t>
                            </m:r>
                          </m:sub>
                        </m:sSub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1FCC7ACB-FF52-5EE8-9F4A-820BF8096B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4749" y="2226839"/>
                  <a:ext cx="952628" cy="208667"/>
                </a:xfrm>
                <a:prstGeom prst="rect">
                  <a:avLst/>
                </a:prstGeom>
                <a:blipFill>
                  <a:blip r:embed="rId14"/>
                  <a:stretch>
                    <a:fillRect l="-6250" r="-6250" b="-227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048FEB1D-E1D7-8AF1-F5F6-5A9461FBD837}"/>
                    </a:ext>
                  </a:extLst>
                </p:cNvPr>
                <p:cNvSpPr txBox="1"/>
                <p:nvPr/>
              </p:nvSpPr>
              <p:spPr>
                <a:xfrm>
                  <a:off x="8716668" y="1870002"/>
                  <a:ext cx="1281375" cy="1935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𝑠𝑎𝑡𝑒𝑙𝑙𝑖𝑡𝑒</m:t>
                            </m:r>
                          </m:sub>
                        </m:sSub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048FEB1D-E1D7-8AF1-F5F6-5A9461FBD8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6668" y="1870002"/>
                  <a:ext cx="1281375" cy="193547"/>
                </a:xfrm>
                <a:prstGeom prst="rect">
                  <a:avLst/>
                </a:prstGeom>
                <a:blipFill>
                  <a:blip r:embed="rId15"/>
                  <a:stretch>
                    <a:fillRect l="-4688" r="-1563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A37CD1BA-CCF8-62D1-68BE-98949A88673C}"/>
                    </a:ext>
                  </a:extLst>
                </p:cNvPr>
                <p:cNvSpPr txBox="1"/>
                <p:nvPr/>
              </p:nvSpPr>
              <p:spPr>
                <a:xfrm>
                  <a:off x="7290595" y="1626496"/>
                  <a:ext cx="1410992" cy="2086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𝑎𝑝𝑝𝑎𝑟𝑒𝑛𝑡</m:t>
                            </m:r>
                          </m:sub>
                        </m:sSub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A37CD1BA-CCF8-62D1-68BE-98949A8867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0595" y="1626496"/>
                  <a:ext cx="1410992" cy="208667"/>
                </a:xfrm>
                <a:prstGeom prst="rect">
                  <a:avLst/>
                </a:prstGeom>
                <a:blipFill>
                  <a:blip r:embed="rId16"/>
                  <a:stretch>
                    <a:fillRect l="-4225" r="-2817" b="-227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F86B85A-3B97-2CA2-EA35-38465CF9B653}"/>
                </a:ext>
              </a:extLst>
            </p:cNvPr>
            <p:cNvGrpSpPr/>
            <p:nvPr/>
          </p:nvGrpSpPr>
          <p:grpSpPr>
            <a:xfrm>
              <a:off x="8077529" y="1890712"/>
              <a:ext cx="1259464" cy="919157"/>
              <a:chOff x="8127654" y="1890713"/>
              <a:chExt cx="520214" cy="595312"/>
            </a:xfrm>
          </p:grpSpPr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6670C020-A81F-8E0B-728C-D7D144F856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62925" y="1890713"/>
                <a:ext cx="452438" cy="595312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D7C288E7-E740-07D0-4E9E-8A5CDBE0D2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30420" y="2116473"/>
                <a:ext cx="484943" cy="369552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40F6ADF3-7F17-001B-D844-4474F75AD3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15363" y="2226085"/>
                <a:ext cx="32505" cy="25994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F1C27971-8ADB-144F-E555-F35BB52F7D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4115" y="1890713"/>
                <a:ext cx="483753" cy="34478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4DDE0C17-2CD4-E600-C2A6-9D74D6BBF4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27654" y="1909763"/>
                <a:ext cx="35270" cy="20671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9" name="图片 38">
            <a:extLst>
              <a:ext uri="{FF2B5EF4-FFF2-40B4-BE49-F238E27FC236}">
                <a16:creationId xmlns:a16="http://schemas.microsoft.com/office/drawing/2014/main" id="{FD2B17B3-36C5-560F-771D-A49263F60C5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843038" y="1320410"/>
            <a:ext cx="1942749" cy="688057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577C6583-C2B4-C4FB-D3D7-048409116510}"/>
              </a:ext>
            </a:extLst>
          </p:cNvPr>
          <p:cNvGrpSpPr/>
          <p:nvPr/>
        </p:nvGrpSpPr>
        <p:grpSpPr>
          <a:xfrm>
            <a:off x="5646362" y="1069313"/>
            <a:ext cx="1209559" cy="2602651"/>
            <a:chOff x="5919412" y="1069313"/>
            <a:chExt cx="1209559" cy="2602651"/>
          </a:xfrm>
        </p:grpSpPr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D6545D82-A67C-3805-2363-647F8B2E38DD}"/>
                </a:ext>
              </a:extLst>
            </p:cNvPr>
            <p:cNvSpPr/>
            <p:nvPr/>
          </p:nvSpPr>
          <p:spPr>
            <a:xfrm>
              <a:off x="5919412" y="1069313"/>
              <a:ext cx="1209559" cy="260265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8F7816C6-264F-AE73-A111-3D821CF8800E}"/>
                </a:ext>
              </a:extLst>
            </p:cNvPr>
            <p:cNvSpPr txBox="1"/>
            <p:nvPr/>
          </p:nvSpPr>
          <p:spPr>
            <a:xfrm>
              <a:off x="6027342" y="1185105"/>
              <a:ext cx="10512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Bahnschrift Light Condensed" panose="020B0502040204020203" pitchFamily="34" charset="0"/>
                </a:rPr>
                <a:t>Toeplitz Matrix</a:t>
              </a:r>
              <a:endParaRPr lang="zh-CN" altLang="en-US" sz="1400" dirty="0">
                <a:latin typeface="Bahnschrift Light Condensed" panose="020B0502040204020203" pitchFamily="34" charset="0"/>
              </a:endParaRPr>
            </a:p>
          </p:txBody>
        </p:sp>
        <p:pic>
          <p:nvPicPr>
            <p:cNvPr id="87" name="图片 86">
              <a:extLst>
                <a:ext uri="{FF2B5EF4-FFF2-40B4-BE49-F238E27FC236}">
                  <a16:creationId xmlns:a16="http://schemas.microsoft.com/office/drawing/2014/main" id="{F6E3897E-4382-8B95-30DA-BB40F24CA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 t="276"/>
            <a:stretch/>
          </p:blipFill>
          <p:spPr>
            <a:xfrm>
              <a:off x="6177120" y="1587454"/>
              <a:ext cx="695299" cy="698480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84895974-EAF7-9D66-61BD-D99B9FBBA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16200000">
              <a:off x="6170213" y="2339644"/>
              <a:ext cx="698479" cy="705933"/>
            </a:xfrm>
            <a:prstGeom prst="rect">
              <a:avLst/>
            </a:prstGeom>
          </p:spPr>
        </p:pic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9A3A87E2-BEBB-0AF3-56C5-D5F0D78A345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947" y="1881918"/>
            <a:ext cx="1043468" cy="93426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5C1B0D2-C15B-DD59-07F6-C2C0A7EC9935}"/>
              </a:ext>
            </a:extLst>
          </p:cNvPr>
          <p:cNvSpPr txBox="1"/>
          <p:nvPr/>
        </p:nvSpPr>
        <p:spPr>
          <a:xfrm>
            <a:off x="6094496" y="3244334"/>
            <a:ext cx="12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555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8E30E9B-7710-2A55-036F-3FDD3A421A07}"/>
              </a:ext>
            </a:extLst>
          </p:cNvPr>
          <p:cNvGrpSpPr/>
          <p:nvPr/>
        </p:nvGrpSpPr>
        <p:grpSpPr>
          <a:xfrm>
            <a:off x="4687915" y="512140"/>
            <a:ext cx="460320" cy="1023008"/>
            <a:chOff x="4752434" y="2374106"/>
            <a:chExt cx="460320" cy="1023008"/>
          </a:xfrm>
        </p:grpSpPr>
        <p:sp>
          <p:nvSpPr>
            <p:cNvPr id="3" name="平行四边形 2">
              <a:extLst>
                <a:ext uri="{FF2B5EF4-FFF2-40B4-BE49-F238E27FC236}">
                  <a16:creationId xmlns:a16="http://schemas.microsoft.com/office/drawing/2014/main" id="{F3FD6CE1-C2C9-D7DA-145D-A301024EDF05}"/>
                </a:ext>
              </a:extLst>
            </p:cNvPr>
            <p:cNvSpPr/>
            <p:nvPr/>
          </p:nvSpPr>
          <p:spPr>
            <a:xfrm rot="18607180">
              <a:off x="4507421" y="2673704"/>
              <a:ext cx="992244" cy="418423"/>
            </a:xfrm>
            <a:prstGeom prst="parallelogram">
              <a:avLst>
                <a:gd name="adj" fmla="val 120143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DC805FC-69EF-95F3-2232-44AE803E8B91}"/>
                </a:ext>
              </a:extLst>
            </p:cNvPr>
            <p:cNvSpPr/>
            <p:nvPr/>
          </p:nvSpPr>
          <p:spPr>
            <a:xfrm>
              <a:off x="4752434" y="2747962"/>
              <a:ext cx="95791" cy="64915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FB387252-2B80-29FD-8A51-FF5C7A995B69}"/>
                </a:ext>
              </a:extLst>
            </p:cNvPr>
            <p:cNvSpPr/>
            <p:nvPr/>
          </p:nvSpPr>
          <p:spPr>
            <a:xfrm>
              <a:off x="4752435" y="2374106"/>
              <a:ext cx="410116" cy="373856"/>
            </a:xfrm>
            <a:prstGeom prst="parallelogram">
              <a:avLst>
                <a:gd name="adj" fmla="val 85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2823F8F0-37FA-E9E4-51BC-FA88954B4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313" y="2368456"/>
            <a:ext cx="672716" cy="6727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37A343F-912C-4C55-D104-F4A518FDC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339" y="3761607"/>
            <a:ext cx="672716" cy="672716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3B4B803-E803-A29C-2031-28EF71CB8863}"/>
              </a:ext>
            </a:extLst>
          </p:cNvPr>
          <p:cNvCxnSpPr>
            <a:cxnSpLocks/>
          </p:cNvCxnSpPr>
          <p:nvPr/>
        </p:nvCxnSpPr>
        <p:spPr>
          <a:xfrm>
            <a:off x="3260725" y="3009900"/>
            <a:ext cx="614589" cy="80735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CD0290F-88A0-805F-92E3-2022FC6F4B20}"/>
              </a:ext>
            </a:extLst>
          </p:cNvPr>
          <p:cNvCxnSpPr>
            <a:cxnSpLocks/>
          </p:cNvCxnSpPr>
          <p:nvPr/>
        </p:nvCxnSpPr>
        <p:spPr>
          <a:xfrm>
            <a:off x="4342651" y="4447832"/>
            <a:ext cx="575424" cy="70836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05525E3-22BA-BD3F-320F-C6BCC8D173D0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450029" y="2704814"/>
            <a:ext cx="1512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8CE2C01-823F-B5A1-E35E-61D4FF5926DA}"/>
              </a:ext>
            </a:extLst>
          </p:cNvPr>
          <p:cNvCxnSpPr>
            <a:cxnSpLocks/>
          </p:cNvCxnSpPr>
          <p:nvPr/>
        </p:nvCxnSpPr>
        <p:spPr>
          <a:xfrm flipH="1">
            <a:off x="4918075" y="2704814"/>
            <a:ext cx="44450" cy="24513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65F3845-CEA1-BCEA-3791-D9D6FF1A93B6}"/>
              </a:ext>
            </a:extLst>
          </p:cNvPr>
          <p:cNvCxnSpPr>
            <a:cxnSpLocks/>
          </p:cNvCxnSpPr>
          <p:nvPr/>
        </p:nvCxnSpPr>
        <p:spPr>
          <a:xfrm>
            <a:off x="4583498" y="4125843"/>
            <a:ext cx="356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右大括号 29">
            <a:extLst>
              <a:ext uri="{FF2B5EF4-FFF2-40B4-BE49-F238E27FC236}">
                <a16:creationId xmlns:a16="http://schemas.microsoft.com/office/drawing/2014/main" id="{C2FA4273-DA37-39BB-8BDA-B321716BEB1D}"/>
              </a:ext>
            </a:extLst>
          </p:cNvPr>
          <p:cNvSpPr/>
          <p:nvPr/>
        </p:nvSpPr>
        <p:spPr>
          <a:xfrm>
            <a:off x="4962525" y="4132544"/>
            <a:ext cx="114300" cy="970372"/>
          </a:xfrm>
          <a:prstGeom prst="rightBrace">
            <a:avLst>
              <a:gd name="adj1" fmla="val 5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3B7EC91-4435-791E-D089-B6C065D0086F}"/>
              </a:ext>
            </a:extLst>
          </p:cNvPr>
          <p:cNvCxnSpPr>
            <a:cxnSpLocks/>
          </p:cNvCxnSpPr>
          <p:nvPr/>
        </p:nvCxnSpPr>
        <p:spPr>
          <a:xfrm>
            <a:off x="2595563" y="5154758"/>
            <a:ext cx="2791051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FF1AC40-A51B-1A28-2C76-4CDBCE0BB093}"/>
              </a:ext>
            </a:extLst>
          </p:cNvPr>
          <p:cNvSpPr txBox="1"/>
          <p:nvPr/>
        </p:nvSpPr>
        <p:spPr>
          <a:xfrm>
            <a:off x="5036705" y="4457424"/>
            <a:ext cx="924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ahnschrift Light Condensed" panose="020B0502040204020203" pitchFamily="34" charset="0"/>
              </a:rPr>
              <a:t>Altitude</a:t>
            </a:r>
            <a:endParaRPr lang="zh-CN" altLang="en-US" dirty="0">
              <a:latin typeface="Bahnschrift Light Condensed" panose="020B0502040204020203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99E01B-84C1-910E-982D-BF657A7A9464}"/>
              </a:ext>
            </a:extLst>
          </p:cNvPr>
          <p:cNvSpPr txBox="1"/>
          <p:nvPr/>
        </p:nvSpPr>
        <p:spPr>
          <a:xfrm>
            <a:off x="3134324" y="4795139"/>
            <a:ext cx="985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Bahnschrift Light Condensed" panose="020B0502040204020203" pitchFamily="34" charset="0"/>
              </a:rPr>
              <a:t>Ground</a:t>
            </a:r>
            <a:endParaRPr lang="zh-CN" altLang="en-US" sz="2000" dirty="0">
              <a:latin typeface="Bahnschrift Light Condensed" panose="020B0502040204020203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DEC03826-3E23-384F-297D-1F7A16C607B1}"/>
              </a:ext>
            </a:extLst>
          </p:cNvPr>
          <p:cNvGrpSpPr/>
          <p:nvPr/>
        </p:nvGrpSpPr>
        <p:grpSpPr>
          <a:xfrm>
            <a:off x="7465269" y="1577590"/>
            <a:ext cx="1307216" cy="698885"/>
            <a:chOff x="7465271" y="1577590"/>
            <a:chExt cx="2042799" cy="1232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9C31B94-AF88-47DF-C213-9C12374A93B3}"/>
                    </a:ext>
                  </a:extLst>
                </p:cNvPr>
                <p:cNvSpPr txBox="1"/>
                <p:nvPr/>
              </p:nvSpPr>
              <p:spPr>
                <a:xfrm>
                  <a:off x="9050752" y="1910600"/>
                  <a:ext cx="457318" cy="2340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𝑝𝑙𝑎𝑛𝑒</m:t>
                            </m:r>
                          </m:sub>
                        </m:sSub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9C31B94-AF88-47DF-C213-9C12374A9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0752" y="1910600"/>
                  <a:ext cx="457318" cy="234029"/>
                </a:xfrm>
                <a:prstGeom prst="rect">
                  <a:avLst/>
                </a:prstGeom>
                <a:blipFill>
                  <a:blip r:embed="rId4"/>
                  <a:stretch>
                    <a:fillRect l="-6250" r="-6250" b="-227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931A61D4-47B7-198D-FBB1-6F2263B01A57}"/>
                    </a:ext>
                  </a:extLst>
                </p:cNvPr>
                <p:cNvSpPr txBox="1"/>
                <p:nvPr/>
              </p:nvSpPr>
              <p:spPr>
                <a:xfrm>
                  <a:off x="7465271" y="2358948"/>
                  <a:ext cx="615134" cy="2170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𝑠𝑎𝑡𝑒𝑙𝑙𝑖𝑡𝑒</m:t>
                            </m:r>
                          </m:sub>
                        </m:sSub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931A61D4-47B7-198D-FBB1-6F2263B01A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5271" y="2358948"/>
                  <a:ext cx="615134" cy="217070"/>
                </a:xfrm>
                <a:prstGeom prst="rect">
                  <a:avLst/>
                </a:prstGeom>
                <a:blipFill>
                  <a:blip r:embed="rId5"/>
                  <a:stretch>
                    <a:fillRect l="-4688" r="-1563" b="-190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31F2DB1F-F1AC-91E7-85C4-964E3A108DAA}"/>
                    </a:ext>
                  </a:extLst>
                </p:cNvPr>
                <p:cNvSpPr txBox="1"/>
                <p:nvPr/>
              </p:nvSpPr>
              <p:spPr>
                <a:xfrm>
                  <a:off x="7592865" y="1577590"/>
                  <a:ext cx="677360" cy="2340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𝑎𝑝𝑝𝑎𝑟𝑒𝑛𝑡</m:t>
                            </m:r>
                          </m:sub>
                        </m:sSub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31F2DB1F-F1AC-91E7-85C4-964E3A108D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2865" y="1577590"/>
                  <a:ext cx="677360" cy="234029"/>
                </a:xfrm>
                <a:prstGeom prst="rect">
                  <a:avLst/>
                </a:prstGeom>
                <a:blipFill>
                  <a:blip r:embed="rId6"/>
                  <a:stretch>
                    <a:fillRect l="-4225" r="-2817" b="-227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C132EC79-1B0C-CE6A-B40B-86E71FD0FF3F}"/>
                </a:ext>
              </a:extLst>
            </p:cNvPr>
            <p:cNvGrpSpPr/>
            <p:nvPr/>
          </p:nvGrpSpPr>
          <p:grpSpPr>
            <a:xfrm>
              <a:off x="8162924" y="1890712"/>
              <a:ext cx="1095375" cy="919157"/>
              <a:chOff x="8162925" y="1890713"/>
              <a:chExt cx="452438" cy="595312"/>
            </a:xfrm>
          </p:grpSpPr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32C0B4D4-36DF-13B7-484D-A0626C182E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62925" y="1890713"/>
                <a:ext cx="452438" cy="595312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3A8CBFA5-1F16-7C9A-3653-727C4D7BB9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236744" y="2314575"/>
                <a:ext cx="378619" cy="17145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F8A819B5-074B-EC7E-C74A-B3293C1539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529638" y="2062163"/>
                <a:ext cx="85725" cy="423862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CFD422EC-2164-93BE-C161-B971E764E6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4115" y="1890713"/>
                <a:ext cx="366713" cy="17145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5B2004BD-2698-E0E1-24B2-6FE1EF9B13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2925" y="1909763"/>
                <a:ext cx="77986" cy="41112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5" name="图片 44">
            <a:extLst>
              <a:ext uri="{FF2B5EF4-FFF2-40B4-BE49-F238E27FC236}">
                <a16:creationId xmlns:a16="http://schemas.microsoft.com/office/drawing/2014/main" id="{391F0B8A-EBA0-79E8-E2F2-8EDE753DF7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8404860" y="3825239"/>
            <a:ext cx="2101689" cy="210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1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37</Words>
  <Application>Microsoft Office PowerPoint</Application>
  <PresentationFormat>宽屏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Arial</vt:lpstr>
      <vt:lpstr>Bahnschrift Light Condensed</vt:lpstr>
      <vt:lpstr>Cambria Math</vt:lpstr>
      <vt:lpstr>Franklin Gothic Demi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YXY</dc:creator>
  <cp:lastModifiedBy>YXY</cp:lastModifiedBy>
  <cp:revision>6</cp:revision>
  <dcterms:created xsi:type="dcterms:W3CDTF">2024-11-12T07:18:14Z</dcterms:created>
  <dcterms:modified xsi:type="dcterms:W3CDTF">2024-11-13T12:38:04Z</dcterms:modified>
</cp:coreProperties>
</file>