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3"/>
  </p:notesMasterIdLst>
  <p:sldIdLst>
    <p:sldId id="313" r:id="rId2"/>
    <p:sldId id="293" r:id="rId3"/>
    <p:sldId id="294" r:id="rId4"/>
    <p:sldId id="292" r:id="rId5"/>
    <p:sldId id="315" r:id="rId6"/>
    <p:sldId id="303" r:id="rId7"/>
    <p:sldId id="273" r:id="rId8"/>
    <p:sldId id="295" r:id="rId9"/>
    <p:sldId id="296" r:id="rId10"/>
    <p:sldId id="297" r:id="rId11"/>
    <p:sldId id="311" r:id="rId12"/>
    <p:sldId id="312" r:id="rId13"/>
    <p:sldId id="300" r:id="rId14"/>
    <p:sldId id="301" r:id="rId15"/>
    <p:sldId id="306" r:id="rId16"/>
    <p:sldId id="307" r:id="rId17"/>
    <p:sldId id="317" r:id="rId18"/>
    <p:sldId id="316" r:id="rId19"/>
    <p:sldId id="272" r:id="rId20"/>
    <p:sldId id="26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9BC1"/>
    <a:srgbClr val="808080"/>
    <a:srgbClr val="2500FF"/>
    <a:srgbClr val="706BFF"/>
    <a:srgbClr val="BCBCBC"/>
    <a:srgbClr val="1A9850"/>
    <a:srgbClr val="6BAED6"/>
    <a:srgbClr val="BFBFBF"/>
    <a:srgbClr val="6A51A3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9"/>
    <p:restoredTop sz="91667"/>
  </p:normalViewPr>
  <p:slideViewPr>
    <p:cSldViewPr snapToGrid="0" snapToObjects="1">
      <p:cViewPr varScale="1">
        <p:scale>
          <a:sx n="72" d="100"/>
          <a:sy n="72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EA86C-46A4-B54F-8A61-C6B98DADAF9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18003-0FA4-4F4C-AF0F-9D742233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7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each trial you will encounter a trashcan. The grey shade indicates how much trash it contains. </a:t>
            </a:r>
          </a:p>
          <a:p>
            <a:endParaRPr lang="en-US" dirty="0"/>
          </a:p>
          <a:p>
            <a:r>
              <a:rPr lang="en-US" dirty="0"/>
              <a:t>If you decide to recycle it, it will take you sometime to finish the recycling and at the end of the trial you will get a feedback about how much you earn</a:t>
            </a:r>
          </a:p>
          <a:p>
            <a:r>
              <a:rPr lang="en-US" dirty="0"/>
              <a:t>If you decide to forgo it, you will not spend any extra time, and you will also receive a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8828B-86C6-FD4D-A810-628816F3D0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73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3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00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3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23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2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9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91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81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0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1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7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5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5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3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3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35F4-EF59-EA4D-A357-7F16E730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 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5834C-658F-344E-B9EB-EB68112E7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waste your time</a:t>
            </a:r>
          </a:p>
        </p:txBody>
      </p:sp>
    </p:spTree>
    <p:extLst>
      <p:ext uri="{BB962C8B-B14F-4D97-AF65-F5344CB8AC3E}">
        <p14:creationId xmlns:p14="http://schemas.microsoft.com/office/powerpoint/2010/main" val="30685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recycle...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38768" y="1753128"/>
            <a:ext cx="46613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When the blue bar disappears entirely, the grey bar starts shrinking, indicating the recycling process.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60067D-B746-3744-94CC-82FF46DA7DA6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FAC32EF-ABA8-0C45-82C6-C2AEDF398095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2975887" y="881775"/>
              <a:chExt cx="5620969" cy="355581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79B715-9144-0E4D-A5D5-9B24A4BFB916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379045C-D088-3D49-A28F-CC5954786C28}"/>
                  </a:ext>
                </a:extLst>
              </p:cNvPr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2072DF1A-0826-4045-9BED-7DD3971553B2}"/>
                    </a:ext>
                  </a:extLst>
                </p:cNvPr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3C66AE2E-B7E7-9547-95DE-FC5B1F3A693D}"/>
                      </a:ext>
                    </a:extLst>
                  </p:cNvPr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88ECF0DB-CF77-7D45-85B1-C53EE9D3F683}"/>
                      </a:ext>
                    </a:extLst>
                  </p:cNvPr>
                  <p:cNvSpPr/>
                  <p:nvPr/>
                </p:nvSpPr>
                <p:spPr>
                  <a:xfrm>
                    <a:off x="4778062" y="4865175"/>
                    <a:ext cx="1078992" cy="14470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7064A0CC-80FE-8145-AD65-EE35FC4DEB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rgbClr val="706BFF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6F047E3-6C8D-3B44-950D-6F5459DD8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295" t="37178" r="39598" b="43948"/>
            <a:stretch/>
          </p:blipFill>
          <p:spPr>
            <a:xfrm>
              <a:off x="2968305" y="3590837"/>
              <a:ext cx="695459" cy="673413"/>
            </a:xfrm>
            <a:prstGeom prst="rect">
              <a:avLst/>
            </a:prstGeom>
          </p:spPr>
        </p:pic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F6699B-026A-2B47-83B8-A9D1702D377D}"/>
              </a:ext>
            </a:extLst>
          </p:cNvPr>
          <p:cNvCxnSpPr/>
          <p:nvPr/>
        </p:nvCxnSpPr>
        <p:spPr>
          <a:xfrm flipH="1">
            <a:off x="4442238" y="2984936"/>
            <a:ext cx="2607827" cy="12135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607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recycle: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04849" y="2239578"/>
            <a:ext cx="4789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Once the recycling is completed, the blue bar appears again, indicating that you start searching for the next trash can.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Also, during the search period, the reward  for the last trial is shown.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8B2867-71D7-3643-BFD9-691C78B28DAB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5" name="Rectangle 4"/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825455" y="3253793"/>
              <a:ext cx="1061850" cy="1031910"/>
              <a:chOff x="5107193" y="2913659"/>
              <a:chExt cx="1061850" cy="103191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5E157DE-D172-364D-8BE3-1246BC904664}"/>
                  </a:ext>
                </a:extLst>
              </p:cNvPr>
              <p:cNvSpPr/>
              <p:nvPr/>
            </p:nvSpPr>
            <p:spPr>
              <a:xfrm>
                <a:off x="5107193" y="2913659"/>
                <a:ext cx="1061850" cy="103191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B3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305A25-4444-5048-899F-C2C913E38D55}"/>
                  </a:ext>
                </a:extLst>
              </p:cNvPr>
              <p:cNvSpPr txBox="1"/>
              <p:nvPr/>
            </p:nvSpPr>
            <p:spPr>
              <a:xfrm>
                <a:off x="5149396" y="2967949"/>
                <a:ext cx="101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FF00B3"/>
                    </a:solidFill>
                  </a:rPr>
                  <a:t>1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8A0CF4-067E-0949-A2AA-C7342A43F73C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83BB15-0046-5C44-BB29-FC24C523509B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5F3130-F663-E845-8AE9-50133B6EC793}"/>
              </a:ext>
            </a:extLst>
          </p:cNvPr>
          <p:cNvCxnSpPr>
            <a:cxnSpLocks/>
          </p:cNvCxnSpPr>
          <p:nvPr/>
        </p:nvCxnSpPr>
        <p:spPr>
          <a:xfrm flipH="1">
            <a:off x="4559121" y="2982686"/>
            <a:ext cx="1819908" cy="61052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0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recycle...</a:t>
            </a:r>
            <a:endParaRPr lang="en-US" sz="7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78902" y="1690688"/>
            <a:ext cx="45489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/>
          </a:p>
          <a:p>
            <a:pPr algn="just"/>
            <a:r>
              <a:rPr lang="en-US" sz="2800" dirty="0"/>
              <a:t>As we mentioned before, you can receive either 1 or 3 points for each trash can(50-50 chance).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800" b="1" dirty="0"/>
              <a:t>The reward is independent from the time you need to recycle the trashcan and is not predictable.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A5DBDF-F9EB-5E40-BDDF-0B0E2E604666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B04EF35-5161-A744-9EFF-A0DA2A02A8D9}"/>
                </a:ext>
              </a:extLst>
            </p:cNvPr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31971C8-37FB-1F4E-8206-4AFD1C97BDBC}"/>
                </a:ext>
              </a:extLst>
            </p:cNvPr>
            <p:cNvGrpSpPr/>
            <p:nvPr/>
          </p:nvGrpSpPr>
          <p:grpSpPr>
            <a:xfrm>
              <a:off x="2825455" y="3253793"/>
              <a:ext cx="1061850" cy="1031910"/>
              <a:chOff x="5107193" y="2913659"/>
              <a:chExt cx="1061850" cy="103191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06C8B16-30A5-8649-A080-61636960AE44}"/>
                  </a:ext>
                </a:extLst>
              </p:cNvPr>
              <p:cNvSpPr/>
              <p:nvPr/>
            </p:nvSpPr>
            <p:spPr>
              <a:xfrm>
                <a:off x="5107193" y="2913659"/>
                <a:ext cx="1061850" cy="103191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B3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8268BF-6F46-7E4B-9486-39C8433BE0AF}"/>
                  </a:ext>
                </a:extLst>
              </p:cNvPr>
              <p:cNvSpPr txBox="1"/>
              <p:nvPr/>
            </p:nvSpPr>
            <p:spPr>
              <a:xfrm>
                <a:off x="5149396" y="2967949"/>
                <a:ext cx="101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FF00B3"/>
                    </a:solidFill>
                  </a:rPr>
                  <a:t>1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0DEAB-6209-3B4A-90DB-85FF9E5737F4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E171C6-CC65-A14B-8331-30BC7C9B35AD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82EA1D-E293-1E49-8925-88515AE8B7C2}"/>
              </a:ext>
            </a:extLst>
          </p:cNvPr>
          <p:cNvCxnSpPr>
            <a:cxnSpLocks/>
          </p:cNvCxnSpPr>
          <p:nvPr/>
        </p:nvCxnSpPr>
        <p:spPr>
          <a:xfrm flipH="1">
            <a:off x="4559121" y="2917371"/>
            <a:ext cx="1994079" cy="67583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8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en-GB" sz="4800" b="1" dirty="0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</a:t>
            </a:r>
            <a:r>
              <a:rPr lang="de-DE" sz="4800" b="1" dirty="0" err="1"/>
              <a:t>forgo</a:t>
            </a:r>
            <a:r>
              <a:rPr lang="de-DE" sz="4800" b="1" dirty="0"/>
              <a:t>:</a:t>
            </a:r>
            <a:endParaRPr lang="en-US" sz="48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44F5E1-1428-FD49-870E-114B28C2735C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1097280" y="1873448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1097280" y="1873448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239019" y="1893387"/>
                <a:ext cx="1094704" cy="1532586"/>
                <a:chOff x="4778062" y="3477296"/>
                <a:chExt cx="1094704" cy="153258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778062" y="3477296"/>
                  <a:ext cx="1081826" cy="1532586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4778062" y="4627035"/>
                  <a:ext cx="1094704" cy="382847"/>
                </a:xfrm>
                <a:prstGeom prst="rect">
                  <a:avLst/>
                </a:prstGeom>
                <a:solidFill>
                  <a:srgbClr val="BCBC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33930" t="32721" r="50977" b="49036"/>
            <a:stretch/>
          </p:blipFill>
          <p:spPr>
            <a:xfrm>
              <a:off x="3609146" y="3213461"/>
              <a:ext cx="584357" cy="63106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395470" y="4626771"/>
              <a:ext cx="3348507" cy="296215"/>
              <a:chOff x="3915177" y="5003441"/>
              <a:chExt cx="3348507" cy="29621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915177" y="5003441"/>
                <a:ext cx="3348507" cy="2962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3947374" y="5037569"/>
                <a:ext cx="637505" cy="245950"/>
              </a:xfrm>
              <a:prstGeom prst="rect">
                <a:avLst/>
              </a:prstGeom>
              <a:solidFill>
                <a:srgbClr val="4B9B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7392472" y="1873448"/>
            <a:ext cx="44169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you  forgo (“D”) a trash can, the symbol turns red. </a:t>
            </a:r>
          </a:p>
          <a:p>
            <a:endParaRPr lang="en-US" sz="2800" dirty="0"/>
          </a:p>
          <a:p>
            <a:r>
              <a:rPr lang="en-US" sz="2800" dirty="0"/>
              <a:t>You don’t not spend any time recycling on the forgone trial yet you still need to wait until the blue bar disappears.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193504" y="2704563"/>
            <a:ext cx="2941392" cy="7984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39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</a:t>
            </a:r>
            <a:r>
              <a:rPr lang="de-DE" sz="4800" b="1" dirty="0" err="1"/>
              <a:t>forgo</a:t>
            </a:r>
            <a:r>
              <a:rPr lang="de-DE" sz="4800" b="1" dirty="0"/>
              <a:t>:</a:t>
            </a:r>
            <a:endParaRPr lang="en-US" sz="4800" b="1" dirty="0"/>
          </a:p>
        </p:txBody>
      </p:sp>
      <p:sp>
        <p:nvSpPr>
          <p:cNvPr id="3" name="Rectangle 2"/>
          <p:cNvSpPr/>
          <p:nvPr/>
        </p:nvSpPr>
        <p:spPr>
          <a:xfrm>
            <a:off x="6712085" y="1873448"/>
            <a:ext cx="464171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As soon as the previous blue bar disappears, you start searching the next trash can.</a:t>
            </a:r>
          </a:p>
          <a:p>
            <a:endParaRPr lang="en-US" sz="2800" dirty="0"/>
          </a:p>
          <a:p>
            <a:r>
              <a:rPr lang="en-US" sz="2800" dirty="0"/>
              <a:t>The red number indicates you don’t earn any reward in the forgone trial.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3B53ED-61BE-9C49-8A45-4A8C448DEB26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FC7DA2-4F30-7C4C-8158-507B442E1016}"/>
                </a:ext>
              </a:extLst>
            </p:cNvPr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D7588A-E473-634F-B832-5CE1ABBDACED}"/>
                </a:ext>
              </a:extLst>
            </p:cNvPr>
            <p:cNvGrpSpPr/>
            <p:nvPr/>
          </p:nvGrpSpPr>
          <p:grpSpPr>
            <a:xfrm>
              <a:off x="2825455" y="3253793"/>
              <a:ext cx="1061850" cy="1031910"/>
              <a:chOff x="5107193" y="2913659"/>
              <a:chExt cx="1061850" cy="103191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B2AAC9C-DAD7-7340-9791-71DE2A0618A1}"/>
                  </a:ext>
                </a:extLst>
              </p:cNvPr>
              <p:cNvSpPr/>
              <p:nvPr/>
            </p:nvSpPr>
            <p:spPr>
              <a:xfrm>
                <a:off x="5107193" y="2913659"/>
                <a:ext cx="1061850" cy="103191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B3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B39752-2F4D-F74D-A84C-203324909C10}"/>
                  </a:ext>
                </a:extLst>
              </p:cNvPr>
              <p:cNvSpPr txBox="1"/>
              <p:nvPr/>
            </p:nvSpPr>
            <p:spPr>
              <a:xfrm>
                <a:off x="5149396" y="2967949"/>
                <a:ext cx="101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FF00B3"/>
                    </a:solidFill>
                  </a:rPr>
                  <a:t>0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D7E27B-011E-A040-B844-F737257D8D1E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7DCCFA-9949-C246-BB9C-60F45091E100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846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If you miss a trial: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0BA6B-0200-F247-936C-D92D157A90DB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1097280" y="1873448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1097280" y="1873448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778062" y="4082411"/>
                    <a:ext cx="1078992" cy="927471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85C9102-3522-3547-805E-9DA73DC64D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6" name="Rectangle 15"/>
            <p:cNvSpPr/>
            <p:nvPr/>
          </p:nvSpPr>
          <p:spPr>
            <a:xfrm>
              <a:off x="2395470" y="4626771"/>
              <a:ext cx="3348507" cy="2962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602107" y="2541106"/>
            <a:ext cx="5043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If you don’t make the decision before the blue bar disappears entirely, you miss a trial.</a:t>
            </a:r>
          </a:p>
        </p:txBody>
      </p:sp>
    </p:spTree>
    <p:extLst>
      <p:ext uri="{BB962C8B-B14F-4D97-AF65-F5344CB8AC3E}">
        <p14:creationId xmlns:p14="http://schemas.microsoft.com/office/powerpoint/2010/main" val="1299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If you miss a trial:</a:t>
            </a:r>
            <a:endParaRPr lang="en-US" sz="11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FEC9D1-E7EC-564F-80E8-34C9BB608CA7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1097280" y="1873448"/>
            <a:chExt cx="5620969" cy="3555810"/>
          </a:xfrm>
        </p:grpSpPr>
        <p:sp>
          <p:nvSpPr>
            <p:cNvPr id="5" name="Rectangle 4"/>
            <p:cNvSpPr/>
            <p:nvPr/>
          </p:nvSpPr>
          <p:spPr>
            <a:xfrm>
              <a:off x="1097280" y="1873448"/>
              <a:ext cx="5620969" cy="35558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395470" y="4626771"/>
              <a:ext cx="3348507" cy="296215"/>
              <a:chOff x="3915177" y="5003441"/>
              <a:chExt cx="3348507" cy="29621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915177" y="5003441"/>
                <a:ext cx="3348507" cy="2962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 flipV="1">
                <a:off x="3944516" y="5037569"/>
                <a:ext cx="3207483" cy="245950"/>
              </a:xfrm>
              <a:prstGeom prst="rect">
                <a:avLst/>
              </a:prstGeom>
              <a:solidFill>
                <a:srgbClr val="4B9B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376839" y="3135398"/>
              <a:ext cx="1061850" cy="1031910"/>
              <a:chOff x="5107193" y="2913659"/>
              <a:chExt cx="1061850" cy="103191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5E157DE-D172-364D-8BE3-1246BC904664}"/>
                  </a:ext>
                </a:extLst>
              </p:cNvPr>
              <p:cNvSpPr/>
              <p:nvPr/>
            </p:nvSpPr>
            <p:spPr>
              <a:xfrm>
                <a:off x="5107193" y="2913659"/>
                <a:ext cx="1061850" cy="103191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B3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305A25-4444-5048-899F-C2C913E38D55}"/>
                  </a:ext>
                </a:extLst>
              </p:cNvPr>
              <p:cNvSpPr txBox="1"/>
              <p:nvPr/>
            </p:nvSpPr>
            <p:spPr>
              <a:xfrm>
                <a:off x="5107193" y="2967949"/>
                <a:ext cx="101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FF00B3"/>
                    </a:solidFill>
                  </a:rPr>
                  <a:t>-2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6750444" y="2221992"/>
            <a:ext cx="3830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will be penalized with a 2 point loss if you miss a trial.</a:t>
            </a:r>
          </a:p>
        </p:txBody>
      </p:sp>
    </p:spTree>
    <p:extLst>
      <p:ext uri="{BB962C8B-B14F-4D97-AF65-F5344CB8AC3E}">
        <p14:creationId xmlns:p14="http://schemas.microsoft.com/office/powerpoint/2010/main" val="244756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96881-96C8-554A-B5E8-FF250F813023}"/>
              </a:ext>
            </a:extLst>
          </p:cNvPr>
          <p:cNvSpPr txBox="1"/>
          <p:nvPr/>
        </p:nvSpPr>
        <p:spPr>
          <a:xfrm>
            <a:off x="627529" y="555812"/>
            <a:ext cx="99328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experiment has two blocks, each with 20 mins, indicated by different background colors. </a:t>
            </a:r>
          </a:p>
          <a:p>
            <a:endParaRPr lang="en-US" sz="2800" dirty="0"/>
          </a:p>
          <a:p>
            <a:r>
              <a:rPr lang="en-US" sz="2800" dirty="0"/>
              <a:t>In each block, you search for and recycle trashcans in different campuses. </a:t>
            </a:r>
          </a:p>
          <a:p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58EC23-232B-8C4C-BF44-C060FF06713B}"/>
              </a:ext>
            </a:extLst>
          </p:cNvPr>
          <p:cNvGrpSpPr/>
          <p:nvPr/>
        </p:nvGrpSpPr>
        <p:grpSpPr>
          <a:xfrm>
            <a:off x="627529" y="3233468"/>
            <a:ext cx="4227361" cy="2674217"/>
            <a:chOff x="511288" y="1855519"/>
            <a:chExt cx="5620969" cy="35558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8BC5337-A0D2-AB49-BA1A-39860E5F8315}"/>
                </a:ext>
              </a:extLst>
            </p:cNvPr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F450FB-EB0F-6349-B1C8-4191AAA13586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7A21C37-8425-7946-A0AF-51303893A733}"/>
                  </a:ext>
                </a:extLst>
              </p:cNvPr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98A5D287-C60B-7F4B-9376-544E9EACAE67}"/>
                    </a:ext>
                  </a:extLst>
                </p:cNvPr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7816815-7B08-4F44-A941-4494981603FE}"/>
                      </a:ext>
                    </a:extLst>
                  </p:cNvPr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D8C7348E-8927-6D45-B592-1B5264AA5D9D}"/>
                      </a:ext>
                    </a:extLst>
                  </p:cNvPr>
                  <p:cNvSpPr/>
                  <p:nvPr/>
                </p:nvSpPr>
                <p:spPr>
                  <a:xfrm>
                    <a:off x="4778062" y="4627035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AE4BE4C2-39C0-7441-BA1B-1E747EC403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7013390-9177-FB47-95D3-0D3CE44DB59B}"/>
                </a:ext>
              </a:extLst>
            </p:cNvPr>
            <p:cNvGrpSpPr/>
            <p:nvPr/>
          </p:nvGrpSpPr>
          <p:grpSpPr>
            <a:xfrm>
              <a:off x="1648292" y="4597779"/>
              <a:ext cx="3348507" cy="311177"/>
              <a:chOff x="1648294" y="4545528"/>
              <a:chExt cx="3348507" cy="31117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19C6443-3587-8E4D-8FDA-55DF9E355BAC}"/>
                  </a:ext>
                </a:extLst>
              </p:cNvPr>
              <p:cNvSpPr/>
              <p:nvPr/>
            </p:nvSpPr>
            <p:spPr>
              <a:xfrm>
                <a:off x="1648294" y="4545528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5E55BE-290B-F844-A70C-227D702D0FC8}"/>
                  </a:ext>
                </a:extLst>
              </p:cNvPr>
              <p:cNvSpPr/>
              <p:nvPr/>
            </p:nvSpPr>
            <p:spPr>
              <a:xfrm flipV="1">
                <a:off x="1648294" y="4571932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70A58E-FDAD-5446-8B9F-8192D445807F}"/>
              </a:ext>
            </a:extLst>
          </p:cNvPr>
          <p:cNvGrpSpPr/>
          <p:nvPr/>
        </p:nvGrpSpPr>
        <p:grpSpPr>
          <a:xfrm>
            <a:off x="6150419" y="3233468"/>
            <a:ext cx="4227361" cy="2674217"/>
            <a:chOff x="511288" y="1855519"/>
            <a:chExt cx="5620969" cy="35558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407A37D-8153-5B43-A553-6C2D896F0477}"/>
                </a:ext>
              </a:extLst>
            </p:cNvPr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129D900-D5ED-E543-9FA3-7F20FFFC4111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DA130DB-9108-BC48-BC78-AD139B2B2C8F}"/>
                  </a:ext>
                </a:extLst>
              </p:cNvPr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3FB7B69-7793-5F43-8834-A8B238507FB4}"/>
                    </a:ext>
                  </a:extLst>
                </p:cNvPr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5C369F38-8EBB-4A45-9FD2-AA514891BF70}"/>
                      </a:ext>
                    </a:extLst>
                  </p:cNvPr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0304BA14-D4B7-494C-8C72-B1DB40BE1721}"/>
                      </a:ext>
                    </a:extLst>
                  </p:cNvPr>
                  <p:cNvSpPr/>
                  <p:nvPr/>
                </p:nvSpPr>
                <p:spPr>
                  <a:xfrm>
                    <a:off x="4778062" y="4627035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4BA6EF00-1BCD-B14A-B1A7-1851BA345B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A055EF0-B028-474E-A438-78A3D44BCA79}"/>
                </a:ext>
              </a:extLst>
            </p:cNvPr>
            <p:cNvGrpSpPr/>
            <p:nvPr/>
          </p:nvGrpSpPr>
          <p:grpSpPr>
            <a:xfrm>
              <a:off x="1648292" y="4597779"/>
              <a:ext cx="3348507" cy="311177"/>
              <a:chOff x="1648294" y="4545528"/>
              <a:chExt cx="3348507" cy="31117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E1AF5A0-615E-B34E-A8B6-0A7027E0D991}"/>
                  </a:ext>
                </a:extLst>
              </p:cNvPr>
              <p:cNvSpPr/>
              <p:nvPr/>
            </p:nvSpPr>
            <p:spPr>
              <a:xfrm>
                <a:off x="1648294" y="4545528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9BF7649-DA15-BE4E-99F6-30D51B02A86A}"/>
                  </a:ext>
                </a:extLst>
              </p:cNvPr>
              <p:cNvSpPr/>
              <p:nvPr/>
            </p:nvSpPr>
            <p:spPr>
              <a:xfrm flipV="1">
                <a:off x="1648294" y="4571932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F6B50A4-7E5E-4342-B552-A307ED8A653C}"/>
              </a:ext>
            </a:extLst>
          </p:cNvPr>
          <p:cNvSpPr txBox="1"/>
          <p:nvPr/>
        </p:nvSpPr>
        <p:spPr>
          <a:xfrm>
            <a:off x="2240974" y="6056641"/>
            <a:ext cx="29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Campus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0F95B-D73A-484D-ACCB-24B2BC612A70}"/>
              </a:ext>
            </a:extLst>
          </p:cNvPr>
          <p:cNvSpPr txBox="1"/>
          <p:nvPr/>
        </p:nvSpPr>
        <p:spPr>
          <a:xfrm>
            <a:off x="7838167" y="6056641"/>
            <a:ext cx="29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Campus 2</a:t>
            </a:r>
          </a:p>
        </p:txBody>
      </p:sp>
    </p:spTree>
    <p:extLst>
      <p:ext uri="{BB962C8B-B14F-4D97-AF65-F5344CB8AC3E}">
        <p14:creationId xmlns:p14="http://schemas.microsoft.com/office/powerpoint/2010/main" val="1071109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96881-96C8-554A-B5E8-FF250F813023}"/>
              </a:ext>
            </a:extLst>
          </p:cNvPr>
          <p:cNvSpPr txBox="1"/>
          <p:nvPr/>
        </p:nvSpPr>
        <p:spPr>
          <a:xfrm>
            <a:off x="627529" y="555812"/>
            <a:ext cx="99328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task remains the same across blocks. However,  in different campuses, the amount of trash in the trashcan differ. </a:t>
            </a:r>
          </a:p>
          <a:p>
            <a:endParaRPr lang="en-US" sz="2800" dirty="0"/>
          </a:p>
          <a:p>
            <a:r>
              <a:rPr lang="en-US" sz="2800" dirty="0"/>
              <a:t>Consequently, the distribution of the recycling time is different across blocks. </a:t>
            </a:r>
          </a:p>
        </p:txBody>
      </p:sp>
    </p:spTree>
    <p:extLst>
      <p:ext uri="{BB962C8B-B14F-4D97-AF65-F5344CB8AC3E}">
        <p14:creationId xmlns:p14="http://schemas.microsoft.com/office/powerpoint/2010/main" val="301644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25D477-B75C-2F4D-B80E-849F7F89C84E}"/>
              </a:ext>
            </a:extLst>
          </p:cNvPr>
          <p:cNvSpPr txBox="1"/>
          <p:nvPr/>
        </p:nvSpPr>
        <p:spPr>
          <a:xfrm>
            <a:off x="1021975" y="502024"/>
            <a:ext cx="101659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You receive $12 per hour as the baseline payment for participating.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In addition, for every 20 points you earn in the experiment, you receive extra $1. </a:t>
            </a:r>
          </a:p>
        </p:txBody>
      </p:sp>
    </p:spTree>
    <p:extLst>
      <p:ext uri="{BB962C8B-B14F-4D97-AF65-F5344CB8AC3E}">
        <p14:creationId xmlns:p14="http://schemas.microsoft.com/office/powerpoint/2010/main" val="156221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06337A-1EF2-1D47-8A30-46833909EF89}"/>
              </a:ext>
            </a:extLst>
          </p:cNvPr>
          <p:cNvSpPr txBox="1"/>
          <p:nvPr/>
        </p:nvSpPr>
        <p:spPr>
          <a:xfrm>
            <a:off x="999565" y="1013564"/>
            <a:ext cx="99012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You will complete a computer-based  decision-making experiment today, which is called “Recycle Man”.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First, we will go through the instructions and do some practice. Then, the main experiment will take 40 mins.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With better decisions, you can earn more rewards in the 40 mins. </a:t>
            </a:r>
          </a:p>
        </p:txBody>
      </p:sp>
    </p:spTree>
    <p:extLst>
      <p:ext uri="{BB962C8B-B14F-4D97-AF65-F5344CB8AC3E}">
        <p14:creationId xmlns:p14="http://schemas.microsoft.com/office/powerpoint/2010/main" val="207733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de-DE" sz="4800" b="1" dirty="0"/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197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Your task is searching for trashcans and decide whether to recycle or forgo them.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grey bar within each trashcan indicates the associated recycling time.</a:t>
            </a:r>
          </a:p>
          <a:p>
            <a:pPr marL="228600" lvl="1" algn="just">
              <a:lnSpc>
                <a:spcPct val="150000"/>
              </a:lnSpc>
              <a:spcBef>
                <a:spcPts val="1000"/>
              </a:spcBef>
            </a:pPr>
            <a:r>
              <a:rPr lang="en-US" sz="2800" dirty="0"/>
              <a:t>Each trashcan is rewarded with 1 or 3 points, with a 50-50 chance. </a:t>
            </a:r>
          </a:p>
          <a:p>
            <a:pPr marL="228600" lvl="1" algn="just">
              <a:lnSpc>
                <a:spcPct val="150000"/>
              </a:lnSpc>
              <a:spcBef>
                <a:spcPts val="1000"/>
              </a:spcBef>
            </a:pPr>
            <a:r>
              <a:rPr lang="en-US" sz="2800" dirty="0"/>
              <a:t>The reward is unpredictable  and independent from the recycling time. </a:t>
            </a:r>
            <a:r>
              <a:rPr lang="en-US" sz="2800" b="1" dirty="0"/>
              <a:t>You should base your decision on the recycling time.</a:t>
            </a:r>
          </a:p>
          <a:p>
            <a:pPr marL="228600" lvl="1" algn="just">
              <a:lnSpc>
                <a:spcPct val="150000"/>
              </a:lnSpc>
              <a:spcBef>
                <a:spcPts val="1000"/>
              </a:spcBef>
            </a:pPr>
            <a:r>
              <a:rPr lang="en-US" sz="2800" dirty="0"/>
              <a:t>For every 20 points you earn in the experiment, you receive extra $1, plus a $12/hour baseline payment. </a:t>
            </a:r>
            <a:endParaRPr lang="en-US" sz="2800" b="1" dirty="0"/>
          </a:p>
          <a:p>
            <a:pPr marL="228600" lvl="1" algn="just">
              <a:lnSpc>
                <a:spcPct val="150000"/>
              </a:lnSpc>
              <a:spcBef>
                <a:spcPts val="1000"/>
              </a:spcBef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6965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4800" b="1" dirty="0" err="1"/>
              <a:t>Any</a:t>
            </a:r>
            <a:r>
              <a:rPr lang="de-DE" sz="4800" b="1" dirty="0"/>
              <a:t> </a:t>
            </a:r>
            <a:r>
              <a:rPr lang="de-DE" sz="4800" b="1" dirty="0" err="1"/>
              <a:t>Questions</a:t>
            </a:r>
            <a:r>
              <a:rPr lang="de-DE" sz="4800" b="1" dirty="0"/>
              <a:t>?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2800" b="1" dirty="0"/>
          </a:p>
          <a:p>
            <a:pPr marL="0" indent="0" algn="ctr">
              <a:buNone/>
            </a:pPr>
            <a:r>
              <a:rPr lang="de-DE" sz="2800" b="1" dirty="0"/>
              <a:t>-Have Fun-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333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FD7D309-4DE6-5F49-B0AC-5BB11CF38902}"/>
              </a:ext>
            </a:extLst>
          </p:cNvPr>
          <p:cNvSpPr txBox="1"/>
          <p:nvPr/>
        </p:nvSpPr>
        <p:spPr>
          <a:xfrm>
            <a:off x="1062339" y="831863"/>
            <a:ext cx="101052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3200" dirty="0"/>
          </a:p>
          <a:p>
            <a:pPr algn="just"/>
            <a:r>
              <a:rPr lang="en-US" sz="3200" dirty="0"/>
              <a:t>In the “Recycle Man” experiment, the players search and recycle trashcans to earn rewards.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On each trial, you will spend some time searching for a trashcan and deciding whether to recycle it.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If you decide to recycle it, you will spend some time completing the recycling and get a reward after that. 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57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84663" y="2205318"/>
            <a:ext cx="9345909" cy="2881810"/>
            <a:chOff x="1715465" y="3002758"/>
            <a:chExt cx="7057645" cy="2176224"/>
          </a:xfrm>
        </p:grpSpPr>
        <p:sp>
          <p:nvSpPr>
            <p:cNvPr id="5" name="Rounded Rectangle 4"/>
            <p:cNvSpPr/>
            <p:nvPr/>
          </p:nvSpPr>
          <p:spPr>
            <a:xfrm>
              <a:off x="1715465" y="3303688"/>
              <a:ext cx="1389888" cy="694944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Decision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798775" y="3002758"/>
              <a:ext cx="1389888" cy="48003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Recycle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98775" y="3722812"/>
              <a:ext cx="1389888" cy="480036"/>
            </a:xfrm>
            <a:prstGeom prst="roundRect">
              <a:avLst/>
            </a:prstGeom>
            <a:solidFill>
              <a:srgbClr val="D430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Forgo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383222" y="3325798"/>
              <a:ext cx="1389888" cy="694944"/>
            </a:xfrm>
            <a:prstGeom prst="roundRect">
              <a:avLst/>
            </a:prstGeom>
            <a:solidFill>
              <a:srgbClr val="6A5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Feedback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354778" y="3002758"/>
              <a:ext cx="1389888" cy="48003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Recycling</a:t>
              </a:r>
            </a:p>
          </p:txBody>
        </p:sp>
        <p:cxnSp>
          <p:nvCxnSpPr>
            <p:cNvPr id="8" name="Straight Arrow Connector 7"/>
            <p:cNvCxnSpPr>
              <a:stCxn id="5" idx="3"/>
              <a:endCxn id="15" idx="1"/>
            </p:cNvCxnSpPr>
            <p:nvPr/>
          </p:nvCxnSpPr>
          <p:spPr>
            <a:xfrm flipV="1">
              <a:off x="3105353" y="3242776"/>
              <a:ext cx="693422" cy="40838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9" idx="1"/>
            </p:cNvCxnSpPr>
            <p:nvPr/>
          </p:nvCxnSpPr>
          <p:spPr>
            <a:xfrm>
              <a:off x="3105353" y="3651160"/>
              <a:ext cx="693422" cy="31167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3"/>
              <a:endCxn id="21" idx="1"/>
            </p:cNvCxnSpPr>
            <p:nvPr/>
          </p:nvCxnSpPr>
          <p:spPr>
            <a:xfrm>
              <a:off x="6744666" y="3242776"/>
              <a:ext cx="638556" cy="43049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21" idx="1"/>
            </p:cNvCxnSpPr>
            <p:nvPr/>
          </p:nvCxnSpPr>
          <p:spPr>
            <a:xfrm flipV="1">
              <a:off x="5188663" y="3673270"/>
              <a:ext cx="2194559" cy="28956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3"/>
              <a:endCxn id="22" idx="1"/>
            </p:cNvCxnSpPr>
            <p:nvPr/>
          </p:nvCxnSpPr>
          <p:spPr>
            <a:xfrm>
              <a:off x="5188663" y="3242776"/>
              <a:ext cx="166115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21" idx="3"/>
            </p:cNvCxnSpPr>
            <p:nvPr/>
          </p:nvCxnSpPr>
          <p:spPr>
            <a:xfrm flipH="1">
              <a:off x="5525036" y="3673270"/>
              <a:ext cx="3248074" cy="1505712"/>
            </a:xfrm>
            <a:prstGeom prst="bentConnector3">
              <a:avLst>
                <a:gd name="adj1" fmla="val -7038"/>
              </a:avLst>
            </a:prstGeom>
            <a:ln w="508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endCxn id="5" idx="2"/>
            </p:cNvCxnSpPr>
            <p:nvPr/>
          </p:nvCxnSpPr>
          <p:spPr>
            <a:xfrm rot="10800000">
              <a:off x="2410410" y="3998632"/>
              <a:ext cx="3114627" cy="1180350"/>
            </a:xfrm>
            <a:prstGeom prst="bentConnector2">
              <a:avLst/>
            </a:prstGeom>
            <a:ln w="508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63098" y="4676992"/>
              <a:ext cx="4973247" cy="44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Searching for a new trashcan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76F46F-719D-934F-8E02-ED0EA600A027}"/>
              </a:ext>
            </a:extLst>
          </p:cNvPr>
          <p:cNvSpPr txBox="1"/>
          <p:nvPr/>
        </p:nvSpPr>
        <p:spPr>
          <a:xfrm>
            <a:off x="765039" y="556689"/>
            <a:ext cx="10077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If we summarize the previous slide in schematics,  every trial in the experiment follows the following structure:</a:t>
            </a:r>
          </a:p>
        </p:txBody>
      </p:sp>
    </p:spTree>
    <p:extLst>
      <p:ext uri="{BB962C8B-B14F-4D97-AF65-F5344CB8AC3E}">
        <p14:creationId xmlns:p14="http://schemas.microsoft.com/office/powerpoint/2010/main" val="74789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54E4A4D-5DBA-9E4C-B79E-8F251835DAC8}"/>
              </a:ext>
            </a:extLst>
          </p:cNvPr>
          <p:cNvSpPr txBox="1"/>
          <p:nvPr/>
        </p:nvSpPr>
        <p:spPr>
          <a:xfrm>
            <a:off x="1028891" y="324711"/>
            <a:ext cx="1037848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Some useful information:</a:t>
            </a:r>
          </a:p>
          <a:p>
            <a:pPr algn="just"/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You can observe the amount of trash in the trashcan.  And a fuller trashcan requires longer time to recycle.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reward per trashcan is either 1 pt. or 3 pt., which is randomly decided (50 – 50 chance) and independent of the required recycling time.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Since you can not predict whether the reward is 1 pt. or 3 </a:t>
            </a:r>
            <a:r>
              <a:rPr lang="en-US" sz="2800" dirty="0" err="1"/>
              <a:t>pt</a:t>
            </a:r>
            <a:r>
              <a:rPr lang="en-US" sz="2800" dirty="0"/>
              <a:t>, </a:t>
            </a:r>
            <a:r>
              <a:rPr lang="en-US" sz="2800" b="1" dirty="0"/>
              <a:t>it is better to make decisions only based on the recycling time.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295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82622" y="1753265"/>
            <a:ext cx="4149576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Y</a:t>
            </a:r>
            <a:r>
              <a:rPr lang="en-US" sz="2800" dirty="0"/>
              <a:t>ou start each trial by searching for a trashcan.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sz="2800" dirty="0"/>
              <a:t>shrinking </a:t>
            </a:r>
            <a:r>
              <a:rPr lang="en-US" sz="2800" dirty="0">
                <a:solidFill>
                  <a:srgbClr val="00B0F0"/>
                </a:solidFill>
              </a:rPr>
              <a:t>blue</a:t>
            </a:r>
            <a:r>
              <a:rPr lang="en-US" sz="2800" dirty="0"/>
              <a:t> bar  indicates the elapsed time since you start searching.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2062" y="2220815"/>
            <a:ext cx="5620969" cy="355581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47E402-AAE0-0348-AF73-C271AA8A94B9}"/>
              </a:ext>
            </a:extLst>
          </p:cNvPr>
          <p:cNvGrpSpPr/>
          <p:nvPr/>
        </p:nvGrpSpPr>
        <p:grpSpPr>
          <a:xfrm>
            <a:off x="1648292" y="4597779"/>
            <a:ext cx="3348507" cy="311177"/>
            <a:chOff x="1648294" y="4545528"/>
            <a:chExt cx="3348507" cy="311177"/>
          </a:xfrm>
        </p:grpSpPr>
        <p:sp>
          <p:nvSpPr>
            <p:cNvPr id="39" name="Rectangle 38"/>
            <p:cNvSpPr/>
            <p:nvPr/>
          </p:nvSpPr>
          <p:spPr>
            <a:xfrm>
              <a:off x="1648294" y="4545528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flipV="1">
              <a:off x="1648294" y="4571932"/>
              <a:ext cx="3251916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D680C1-E8A7-B845-A53D-B4343641A378}"/>
              </a:ext>
            </a:extLst>
          </p:cNvPr>
          <p:cNvCxnSpPr>
            <a:cxnSpLocks/>
          </p:cNvCxnSpPr>
          <p:nvPr/>
        </p:nvCxnSpPr>
        <p:spPr>
          <a:xfrm flipH="1">
            <a:off x="5262359" y="3651353"/>
            <a:ext cx="1958899" cy="6482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52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327102" y="1546232"/>
            <a:ext cx="40053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Once you find a trashcan, a trashcan pops up.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amount of trash is indicated by the grey bar.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4012DE-1ADF-404D-8D0D-A22CCF04E0E0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1288" y="1855519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778062" y="4627035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85C9102-3522-3547-805E-9DA73DC64D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AFDAC7-1FE5-EB42-8181-C65BAA6FDB73}"/>
                </a:ext>
              </a:extLst>
            </p:cNvPr>
            <p:cNvGrpSpPr/>
            <p:nvPr/>
          </p:nvGrpSpPr>
          <p:grpSpPr>
            <a:xfrm>
              <a:off x="1648292" y="4597779"/>
              <a:ext cx="3348507" cy="311177"/>
              <a:chOff x="1648294" y="4545528"/>
              <a:chExt cx="3348507" cy="31117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194E41-85FA-9045-955F-5B8400C47194}"/>
                  </a:ext>
                </a:extLst>
              </p:cNvPr>
              <p:cNvSpPr/>
              <p:nvPr/>
            </p:nvSpPr>
            <p:spPr>
              <a:xfrm>
                <a:off x="1648294" y="4545528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4A1C552-903D-084D-9B4E-0FF69DB7ECB0}"/>
                  </a:ext>
                </a:extLst>
              </p:cNvPr>
              <p:cNvSpPr/>
              <p:nvPr/>
            </p:nvSpPr>
            <p:spPr>
              <a:xfrm flipV="1">
                <a:off x="1648294" y="4571932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070735-3C38-444F-AFD3-57494F35069E}"/>
              </a:ext>
            </a:extLst>
          </p:cNvPr>
          <p:cNvCxnSpPr>
            <a:cxnSpLocks/>
          </p:cNvCxnSpPr>
          <p:nvPr/>
        </p:nvCxnSpPr>
        <p:spPr>
          <a:xfrm flipH="1">
            <a:off x="4251372" y="3469597"/>
            <a:ext cx="3075730" cy="7542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00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128" y="750242"/>
            <a:ext cx="10058400" cy="1450757"/>
          </a:xfrm>
        </p:spPr>
        <p:txBody>
          <a:bodyPr>
            <a:normAutofit/>
          </a:bodyPr>
          <a:lstStyle/>
          <a:p>
            <a:br>
              <a:rPr lang="de-DE" sz="2800" dirty="0"/>
            </a:b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560753" y="1846639"/>
            <a:ext cx="49140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You shall decide whether to recycle or forgo this trash can.</a:t>
            </a:r>
          </a:p>
          <a:p>
            <a:pPr algn="just"/>
            <a:r>
              <a:rPr lang="en-US" sz="2800" b="1" dirty="0"/>
              <a:t>K: recycle</a:t>
            </a:r>
          </a:p>
          <a:p>
            <a:pPr algn="just"/>
            <a:r>
              <a:rPr lang="en-US" sz="2800" b="1" dirty="0"/>
              <a:t>D: forgo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Your have to decide before the blue bar disappears entirely.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645841-26E0-D542-B581-CD21204E0FA4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1847499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512064" y="1847499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234455" y="1893387"/>
                <a:ext cx="1078992" cy="1532586"/>
                <a:chOff x="3600458" y="3528812"/>
                <a:chExt cx="1078992" cy="153258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600458" y="3528812"/>
                  <a:ext cx="1078992" cy="1532586"/>
                  <a:chOff x="4773498" y="3477296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773498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773498" y="4627035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85C9102-3522-3547-805E-9DA73DC64D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rgbClr val="706BFF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4BB4327-0632-F349-ABB9-E121243E29B4}"/>
                </a:ext>
              </a:extLst>
            </p:cNvPr>
            <p:cNvGrpSpPr/>
            <p:nvPr/>
          </p:nvGrpSpPr>
          <p:grpSpPr>
            <a:xfrm>
              <a:off x="1648292" y="4597779"/>
              <a:ext cx="3348507" cy="311177"/>
              <a:chOff x="1648294" y="4545528"/>
              <a:chExt cx="3348507" cy="31117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BC0CC67-85F2-214F-89E1-9EF55BE2E0D6}"/>
                  </a:ext>
                </a:extLst>
              </p:cNvPr>
              <p:cNvSpPr/>
              <p:nvPr/>
            </p:nvSpPr>
            <p:spPr>
              <a:xfrm>
                <a:off x="1648294" y="4545528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4F8EC3B-A11A-2845-8214-88D6440A15D2}"/>
                  </a:ext>
                </a:extLst>
              </p:cNvPr>
              <p:cNvSpPr/>
              <p:nvPr/>
            </p:nvSpPr>
            <p:spPr>
              <a:xfrm flipV="1">
                <a:off x="1648294" y="4571932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939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402076"/>
            <a:ext cx="10515600" cy="1325563"/>
          </a:xfrm>
        </p:spPr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recycle: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413866" y="2205842"/>
            <a:ext cx="3953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decide to recycle (“K”) the trash can, the symbol turns blue.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085939-83B9-C441-B235-03DB8BE11586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DC740C9-F53A-9F44-BE1C-14F155C44F68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512064" y="1847499"/>
              <a:chExt cx="5620969" cy="355581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BB1D0DA-C6D6-924F-8305-FF40397506D0}"/>
                  </a:ext>
                </a:extLst>
              </p:cNvPr>
              <p:cNvGrpSpPr/>
              <p:nvPr/>
            </p:nvGrpSpPr>
            <p:grpSpPr>
              <a:xfrm>
                <a:off x="512064" y="1847499"/>
                <a:ext cx="5620969" cy="3555810"/>
                <a:chOff x="2975887" y="881775"/>
                <a:chExt cx="5620969" cy="355581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0766EAF-139E-0549-9ACF-1C9C78F75A26}"/>
                    </a:ext>
                  </a:extLst>
                </p:cNvPr>
                <p:cNvSpPr/>
                <p:nvPr/>
              </p:nvSpPr>
              <p:spPr>
                <a:xfrm>
                  <a:off x="2975887" y="881775"/>
                  <a:ext cx="5620969" cy="355581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70F61CF3-6095-6743-9688-97AE869475E1}"/>
                    </a:ext>
                  </a:extLst>
                </p:cNvPr>
                <p:cNvGrpSpPr/>
                <p:nvPr/>
              </p:nvGrpSpPr>
              <p:grpSpPr>
                <a:xfrm>
                  <a:off x="5239019" y="1893387"/>
                  <a:ext cx="1078992" cy="1532586"/>
                  <a:chOff x="3605022" y="3528812"/>
                  <a:chExt cx="1078992" cy="1532586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FC7A3559-C477-EA46-8397-C57F777BD18D}"/>
                      </a:ext>
                    </a:extLst>
                  </p:cNvPr>
                  <p:cNvGrpSpPr/>
                  <p:nvPr/>
                </p:nvGrpSpPr>
                <p:grpSpPr>
                  <a:xfrm>
                    <a:off x="3605022" y="3528812"/>
                    <a:ext cx="1078992" cy="1532586"/>
                    <a:chOff x="4778062" y="3477296"/>
                    <a:chExt cx="1078992" cy="1532586"/>
                  </a:xfrm>
                </p:grpSpPr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D6F58FAF-AAB4-524F-9A35-24E168D74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8062" y="3477296"/>
                      <a:ext cx="1078992" cy="1532586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DCB64CBA-1A1A-1F46-B831-AD2E3AA53B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8062" y="4627035"/>
                      <a:ext cx="1078992" cy="382847"/>
                    </a:xfrm>
                    <a:prstGeom prst="rect">
                      <a:avLst/>
                    </a:prstGeom>
                    <a:solidFill>
                      <a:srgbClr val="BCBCBC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40" name="Picture 39">
                    <a:extLst>
                      <a:ext uri="{FF2B5EF4-FFF2-40B4-BE49-F238E27FC236}">
                        <a16:creationId xmlns:a16="http://schemas.microsoft.com/office/drawing/2014/main" id="{4EE8B434-1908-6F40-8745-A74186A664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prstClr val="black"/>
                      <a:srgbClr val="706B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>
                            <a14:imgEffect>
                              <a14:brightnessContrast bright="-100000" contras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82266" y="3886045"/>
                    <a:ext cx="713716" cy="684132"/>
                  </a:xfrm>
                  <a:prstGeom prst="rect">
                    <a:avLst/>
                  </a:prstGeom>
                  <a:noFill/>
                </p:spPr>
              </p:pic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18D9CE1-C4A1-8A48-B22A-1744DFFD47DB}"/>
                  </a:ext>
                </a:extLst>
              </p:cNvPr>
              <p:cNvGrpSpPr/>
              <p:nvPr/>
            </p:nvGrpSpPr>
            <p:grpSpPr>
              <a:xfrm>
                <a:off x="1648292" y="4597779"/>
                <a:ext cx="3348507" cy="311177"/>
                <a:chOff x="1648294" y="4545528"/>
                <a:chExt cx="3348507" cy="311177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BA1217C-F9F7-BD44-865A-B1C103045F4B}"/>
                    </a:ext>
                  </a:extLst>
                </p:cNvPr>
                <p:cNvSpPr/>
                <p:nvPr/>
              </p:nvSpPr>
              <p:spPr>
                <a:xfrm>
                  <a:off x="1648294" y="4545528"/>
                  <a:ext cx="3348507" cy="31117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0B6BED9-1355-DC4E-A1BC-63E833E33DC5}"/>
                    </a:ext>
                  </a:extLst>
                </p:cNvPr>
                <p:cNvSpPr/>
                <p:nvPr/>
              </p:nvSpPr>
              <p:spPr>
                <a:xfrm flipV="1">
                  <a:off x="1648294" y="4571932"/>
                  <a:ext cx="457200" cy="258367"/>
                </a:xfrm>
                <a:prstGeom prst="rect">
                  <a:avLst/>
                </a:prstGeom>
                <a:solidFill>
                  <a:srgbClr val="4B9BC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C4C59C3-7727-A740-AAD5-6819D535E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295" t="37178" r="39598" b="43948"/>
            <a:stretch/>
          </p:blipFill>
          <p:spPr>
            <a:xfrm>
              <a:off x="2968305" y="3590837"/>
              <a:ext cx="695459" cy="673413"/>
            </a:xfrm>
            <a:prstGeom prst="rect">
              <a:avLst/>
            </a:prstGeom>
          </p:spPr>
        </p:pic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56FD0-CAF7-9143-A7DE-35E8A479D828}"/>
              </a:ext>
            </a:extLst>
          </p:cNvPr>
          <p:cNvCxnSpPr>
            <a:cxnSpLocks/>
          </p:cNvCxnSpPr>
          <p:nvPr/>
        </p:nvCxnSpPr>
        <p:spPr>
          <a:xfrm flipH="1">
            <a:off x="4654695" y="3090930"/>
            <a:ext cx="2570354" cy="12924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6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2122</TotalTime>
  <Words>864</Words>
  <Application>Microsoft Macintosh PowerPoint</Application>
  <PresentationFormat>Widescreen</PresentationFormat>
  <Paragraphs>109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Recycle 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If you decide to recycle:</vt:lpstr>
      <vt:lpstr>If you decide to recycle...</vt:lpstr>
      <vt:lpstr>If you decide to recycle:</vt:lpstr>
      <vt:lpstr>If you decide to recycle...</vt:lpstr>
      <vt:lpstr>If you decide to forgo:</vt:lpstr>
      <vt:lpstr>If you decide to forgo:</vt:lpstr>
      <vt:lpstr>If you miss a trial:</vt:lpstr>
      <vt:lpstr>If you miss a trial: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Li, Tiantian</dc:creator>
  <cp:lastModifiedBy>Microsoft Office User</cp:lastModifiedBy>
  <cp:revision>290</cp:revision>
  <dcterms:created xsi:type="dcterms:W3CDTF">2019-11-04T18:01:13Z</dcterms:created>
  <dcterms:modified xsi:type="dcterms:W3CDTF">2019-12-13T17:55:44Z</dcterms:modified>
</cp:coreProperties>
</file>