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313" r:id="rId2"/>
    <p:sldId id="293" r:id="rId3"/>
    <p:sldId id="294" r:id="rId4"/>
    <p:sldId id="292" r:id="rId5"/>
    <p:sldId id="315" r:id="rId6"/>
    <p:sldId id="303" r:id="rId7"/>
    <p:sldId id="273" r:id="rId8"/>
    <p:sldId id="295" r:id="rId9"/>
    <p:sldId id="296" r:id="rId10"/>
    <p:sldId id="297" r:id="rId11"/>
    <p:sldId id="311" r:id="rId12"/>
    <p:sldId id="312" r:id="rId13"/>
    <p:sldId id="300" r:id="rId14"/>
    <p:sldId id="301" r:id="rId15"/>
    <p:sldId id="306" r:id="rId16"/>
    <p:sldId id="307" r:id="rId17"/>
    <p:sldId id="317" r:id="rId18"/>
    <p:sldId id="316" r:id="rId19"/>
    <p:sldId id="272" r:id="rId20"/>
    <p:sldId id="26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BC1"/>
    <a:srgbClr val="808080"/>
    <a:srgbClr val="2500FF"/>
    <a:srgbClr val="706BFF"/>
    <a:srgbClr val="BCBCBC"/>
    <a:srgbClr val="1A9850"/>
    <a:srgbClr val="6BAED6"/>
    <a:srgbClr val="BFBFBF"/>
    <a:srgbClr val="6A51A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2"/>
    <p:restoredTop sz="91705"/>
  </p:normalViewPr>
  <p:slideViewPr>
    <p:cSldViewPr snapToGrid="0" snapToObjects="1">
      <p:cViewPr varScale="1">
        <p:scale>
          <a:sx n="103" d="100"/>
          <a:sy n="103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each trial you will encounter a trashcan. The grey shade indicates how much trash it contains. </a:t>
            </a:r>
          </a:p>
          <a:p>
            <a:endParaRPr lang="en-US" dirty="0"/>
          </a:p>
          <a:p>
            <a:r>
              <a:rPr lang="en-US" dirty="0"/>
              <a:t>If you decide to recycle it, it will take you sometime to finish the recycling and at the end of the trial you will get a feedback about how much you earn</a:t>
            </a:r>
          </a:p>
          <a:p>
            <a:r>
              <a:rPr lang="en-US" dirty="0"/>
              <a:t>If you decide to forgo it, you will not spend any extra time, and you will also receive a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recycle...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38768" y="1753128"/>
            <a:ext cx="4661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When the blue bar disappears entirely, the grey bar starts shrinking, indicating the recycling process.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F6699B-026A-2B47-83B8-A9D1702D377D}"/>
              </a:ext>
            </a:extLst>
          </p:cNvPr>
          <p:cNvCxnSpPr/>
          <p:nvPr/>
        </p:nvCxnSpPr>
        <p:spPr>
          <a:xfrm flipH="1">
            <a:off x="4442238" y="2984936"/>
            <a:ext cx="2607827" cy="12135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Also, during the search period, the reward  for the last trial is shown.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E157DE-D172-364D-8BE3-1246BC90466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05A25-4444-5048-899F-C2C913E38D55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1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5F3130-F663-E845-8AE9-50133B6EC793}"/>
              </a:ext>
            </a:extLst>
          </p:cNvPr>
          <p:cNvCxnSpPr>
            <a:cxnSpLocks/>
          </p:cNvCxnSpPr>
          <p:nvPr/>
        </p:nvCxnSpPr>
        <p:spPr>
          <a:xfrm flipH="1">
            <a:off x="4559121" y="2982686"/>
            <a:ext cx="1819908" cy="6105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recycle...</a:t>
            </a:r>
            <a:endParaRPr lang="en-US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78902" y="1690688"/>
            <a:ext cx="4548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As we mentioned before, you can receive either 1 or 3 points for each trash can(50-50 chance).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The reward is independent from the time you need to recycle the trashcan and is not predictable.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5DBDF-F9EB-5E40-BDDF-0B0E2E60466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04EF35-5161-A744-9EFF-A0DA2A02A8D9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1971C8-37FB-1F4E-8206-4AFD1C97BDBC}"/>
                </a:ext>
              </a:extLst>
            </p:cNvPr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6C8B16-30A5-8649-A080-61636960AE4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8268BF-6F46-7E4B-9486-39C8433BE0AF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1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0DEAB-6209-3B4A-90DB-85FF9E5737F4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E171C6-CC65-A14B-8331-30BC7C9B35AD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82EA1D-E293-1E49-8925-88515AE8B7C2}"/>
              </a:ext>
            </a:extLst>
          </p:cNvPr>
          <p:cNvCxnSpPr>
            <a:cxnSpLocks/>
          </p:cNvCxnSpPr>
          <p:nvPr/>
        </p:nvCxnSpPr>
        <p:spPr>
          <a:xfrm flipH="1">
            <a:off x="4559121" y="2917371"/>
            <a:ext cx="1994079" cy="6758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8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4" y="5037569"/>
                <a:ext cx="637505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3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previous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The red number indicates 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D7588A-E473-634F-B832-5CE1ABBDACED}"/>
                </a:ext>
              </a:extLst>
            </p:cNvPr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B2AAC9C-DAD7-7340-9791-71DE2A0618A1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B39752-2F4D-F74D-A84C-203324909C10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0BA6B-0200-F247-936C-D92D157A90DB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082411"/>
                    <a:ext cx="1078992" cy="927471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6" name="Rectangle 15"/>
            <p:cNvSpPr/>
            <p:nvPr/>
          </p:nvSpPr>
          <p:spPr>
            <a:xfrm>
              <a:off x="2395470" y="4626771"/>
              <a:ext cx="3348507" cy="2962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FEC9D1-E7EC-564F-80E8-34C9BB608CA7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sp>
          <p:nvSpPr>
            <p:cNvPr id="5" name="Rectangle 4"/>
            <p:cNvSpPr/>
            <p:nvPr/>
          </p:nvSpPr>
          <p:spPr>
            <a:xfrm>
              <a:off x="1097280" y="1873448"/>
              <a:ext cx="5620969" cy="35558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 flipV="1">
                <a:off x="3944516" y="5037569"/>
                <a:ext cx="3207483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6839" y="3135398"/>
              <a:ext cx="1061850" cy="1031910"/>
              <a:chOff x="5107193" y="2913659"/>
              <a:chExt cx="1061850" cy="103191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5E157DE-D172-364D-8BE3-1246BC90466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305A25-4444-5048-899F-C2C913E38D55}"/>
                  </a:ext>
                </a:extLst>
              </p:cNvPr>
              <p:cNvSpPr txBox="1"/>
              <p:nvPr/>
            </p:nvSpPr>
            <p:spPr>
              <a:xfrm>
                <a:off x="5107193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-2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experiment has two blocks, each with 20 mins, indicated by different background colors. </a:t>
            </a:r>
          </a:p>
          <a:p>
            <a:endParaRPr lang="en-US" sz="2800" dirty="0"/>
          </a:p>
          <a:p>
            <a:r>
              <a:rPr lang="en-US" sz="2800" dirty="0"/>
              <a:t>In each block, you search for and recycle trashcans in different campuses. </a:t>
            </a:r>
          </a:p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8EC23-232B-8C4C-BF44-C060FF06713B}"/>
              </a:ext>
            </a:extLst>
          </p:cNvPr>
          <p:cNvGrpSpPr/>
          <p:nvPr/>
        </p:nvGrpSpPr>
        <p:grpSpPr>
          <a:xfrm>
            <a:off x="627529" y="3233468"/>
            <a:ext cx="4227361" cy="2674217"/>
            <a:chOff x="511288" y="1855519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BC5337-A0D2-AB49-BA1A-39860E5F8315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F450FB-EB0F-6349-B1C8-4191AAA1358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A21C37-8425-7946-A0AF-51303893A733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8A5D287-C60B-7F4B-9376-544E9EACAE67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7816815-7B08-4F44-A941-4494981603FE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C7348E-8927-6D45-B592-1B5264AA5D9D}"/>
                      </a:ext>
                    </a:extLst>
                  </p:cNvPr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E4BE4C2-39C0-7441-BA1B-1E747EC403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013390-9177-FB47-95D3-0D3CE44DB59B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9C6443-3587-8E4D-8FDA-55DF9E355BAC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5E55BE-290B-F844-A70C-227D702D0FC8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0A58E-FDAD-5446-8B9F-8192D445807F}"/>
              </a:ext>
            </a:extLst>
          </p:cNvPr>
          <p:cNvGrpSpPr/>
          <p:nvPr/>
        </p:nvGrpSpPr>
        <p:grpSpPr>
          <a:xfrm>
            <a:off x="6150419" y="3233468"/>
            <a:ext cx="4227361" cy="2674217"/>
            <a:chOff x="511288" y="1855519"/>
            <a:chExt cx="5620969" cy="35558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07A37D-8153-5B43-A553-6C2D896F0477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29D900-D5ED-E543-9FA3-7F20FFFC4111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DA130DB-9108-BC48-BC78-AD139B2B2C8F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3FB7B69-7793-5F43-8834-A8B238507FB4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C369F38-8EBB-4A45-9FD2-AA514891BF70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304BA14-D4B7-494C-8C72-B1DB40BE1721}"/>
                      </a:ext>
                    </a:extLst>
                  </p:cNvPr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BA6EF00-1BCD-B14A-B1A7-1851BA345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055EF0-B028-474E-A438-78A3D44BCA79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1AF5A0-615E-B34E-A8B6-0A7027E0D991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BF7649-DA15-BE4E-99F6-30D51B02A86A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F6B50A4-7E5E-4342-B552-A307ED8A653C}"/>
              </a:ext>
            </a:extLst>
          </p:cNvPr>
          <p:cNvSpPr txBox="1"/>
          <p:nvPr/>
        </p:nvSpPr>
        <p:spPr>
          <a:xfrm>
            <a:off x="2240974" y="6056641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0F95B-D73A-484D-ACCB-24B2BC612A70}"/>
              </a:ext>
            </a:extLst>
          </p:cNvPr>
          <p:cNvSpPr txBox="1"/>
          <p:nvPr/>
        </p:nvSpPr>
        <p:spPr>
          <a:xfrm>
            <a:off x="7838167" y="6056641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</p:spTree>
    <p:extLst>
      <p:ext uri="{BB962C8B-B14F-4D97-AF65-F5344CB8AC3E}">
        <p14:creationId xmlns:p14="http://schemas.microsoft.com/office/powerpoint/2010/main" val="107110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task remains the same across blocks. However,  in different campuses, the amount of trash in the trashcan differ. </a:t>
            </a:r>
          </a:p>
          <a:p>
            <a:endParaRPr lang="en-US" sz="2800" dirty="0"/>
          </a:p>
          <a:p>
            <a:r>
              <a:rPr lang="en-US" sz="2800" dirty="0"/>
              <a:t>Consequently, the distribution of the recycling time is different across blocks. </a:t>
            </a:r>
          </a:p>
        </p:txBody>
      </p:sp>
    </p:spTree>
    <p:extLst>
      <p:ext uri="{BB962C8B-B14F-4D97-AF65-F5344CB8AC3E}">
        <p14:creationId xmlns:p14="http://schemas.microsoft.com/office/powerpoint/2010/main" val="30164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25D477-B75C-2F4D-B80E-849F7F89C84E}"/>
              </a:ext>
            </a:extLst>
          </p:cNvPr>
          <p:cNvSpPr txBox="1"/>
          <p:nvPr/>
        </p:nvSpPr>
        <p:spPr>
          <a:xfrm>
            <a:off x="1021975" y="502024"/>
            <a:ext cx="10165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receive $12 per hour as the baseline payment for participating.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In addition, for every 20 points you earn in the experiment, you receive extra $1. </a:t>
            </a:r>
          </a:p>
        </p:txBody>
      </p:sp>
    </p:spTree>
    <p:extLst>
      <p:ext uri="{BB962C8B-B14F-4D97-AF65-F5344CB8AC3E}">
        <p14:creationId xmlns:p14="http://schemas.microsoft.com/office/powerpoint/2010/main" val="15622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6337A-1EF2-1D47-8A30-46833909EF89}"/>
              </a:ext>
            </a:extLst>
          </p:cNvPr>
          <p:cNvSpPr txBox="1"/>
          <p:nvPr/>
        </p:nvSpPr>
        <p:spPr>
          <a:xfrm>
            <a:off x="999565" y="1013564"/>
            <a:ext cx="99012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will complete a computer-based  decision-making experiment today, which is called “Recycle Man”.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First, we will go through the instructions and do some practice. Then, 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With better decisions, you can earn more rewards in the 40 mins. </a:t>
            </a:r>
          </a:p>
        </p:txBody>
      </p:sp>
    </p:spTree>
    <p:extLst>
      <p:ext uri="{BB962C8B-B14F-4D97-AF65-F5344CB8AC3E}">
        <p14:creationId xmlns:p14="http://schemas.microsoft.com/office/powerpoint/2010/main" val="207733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de-DE" sz="4800" b="1" dirty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Your task is searching for trashcans and decide whether to recycle or forgo them.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grey bar within each trashcan indicates the associated recycling time.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Each trashcan is rewarded with 1 or 3 points, with a 50-50 chance. 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The reward is unpredictable  and independent from the recycling time. </a:t>
            </a:r>
            <a:r>
              <a:rPr lang="en-US" sz="2800" b="1" dirty="0"/>
              <a:t>You should base your decision on the recycling time.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For every 20 points you earn in the experiment, you receive extra $1, plus a $12/hour baseline payment. </a:t>
            </a:r>
            <a:endParaRPr lang="en-US" sz="2800" b="1" dirty="0"/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96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4800" b="1" dirty="0" err="1"/>
              <a:t>Any</a:t>
            </a:r>
            <a:r>
              <a:rPr lang="de-DE" sz="4800" b="1" dirty="0"/>
              <a:t> </a:t>
            </a:r>
            <a:r>
              <a:rPr lang="de-DE" sz="4800" b="1" dirty="0" err="1"/>
              <a:t>Questions</a:t>
            </a:r>
            <a:r>
              <a:rPr lang="de-DE" sz="4800" b="1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-Have Fun-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333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D7D309-4DE6-5F49-B0AC-5BB11CF38902}"/>
              </a:ext>
            </a:extLst>
          </p:cNvPr>
          <p:cNvSpPr txBox="1"/>
          <p:nvPr/>
        </p:nvSpPr>
        <p:spPr>
          <a:xfrm>
            <a:off x="1062339" y="831863"/>
            <a:ext cx="101052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/>
              <a:t>In the “Recycle Man” experiment, the players search and recycle trashcans to earn rewards.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On each trial, you will spend some time searching for a trashcan and deciding whether to recycle it.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If you decide to recycle it, you will spend some time completing the recycling and get a reward after that. 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5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If we summarize the previous slide in schematics,  every trial in the experiment follows the following structure:</a:t>
            </a:r>
          </a:p>
        </p:txBody>
      </p:sp>
    </p:spTree>
    <p:extLst>
      <p:ext uri="{BB962C8B-B14F-4D97-AF65-F5344CB8AC3E}">
        <p14:creationId xmlns:p14="http://schemas.microsoft.com/office/powerpoint/2010/main" val="74789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E4A4D-5DBA-9E4C-B79E-8F251835DAC8}"/>
              </a:ext>
            </a:extLst>
          </p:cNvPr>
          <p:cNvSpPr txBox="1"/>
          <p:nvPr/>
        </p:nvSpPr>
        <p:spPr>
          <a:xfrm>
            <a:off x="1028891" y="324711"/>
            <a:ext cx="103784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Some useful information: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observe the amount of trash in the trashcan.  And a fuller trashcan requires longer time to recycle.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reward per trashcan is either 1 pt. or 3 pt., which is randomly decided (50 – 50 chance) and independent of the required recycling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Since you can not predict whether the reward is 1 pt. or 3 </a:t>
            </a:r>
            <a:r>
              <a:rPr lang="en-US" sz="2800" dirty="0" err="1"/>
              <a:t>pt</a:t>
            </a:r>
            <a:r>
              <a:rPr lang="en-US" sz="2800" dirty="0"/>
              <a:t>, </a:t>
            </a:r>
            <a:r>
              <a:rPr lang="en-US" sz="2800" b="1" dirty="0"/>
              <a:t>it is better to make decisions only based on the recycling time.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82622" y="1753265"/>
            <a:ext cx="4149576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2062" y="2220815"/>
            <a:ext cx="5620969" cy="355581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47E402-AAE0-0348-AF73-C271AA8A94B9}"/>
              </a:ext>
            </a:extLst>
          </p:cNvPr>
          <p:cNvGrpSpPr/>
          <p:nvPr/>
        </p:nvGrpSpPr>
        <p:grpSpPr>
          <a:xfrm>
            <a:off x="1648292" y="4597779"/>
            <a:ext cx="3348507" cy="311177"/>
            <a:chOff x="1648294" y="4545528"/>
            <a:chExt cx="3348507" cy="311177"/>
          </a:xfrm>
        </p:grpSpPr>
        <p:sp>
          <p:nvSpPr>
            <p:cNvPr id="39" name="Rectangle 38"/>
            <p:cNvSpPr/>
            <p:nvPr/>
          </p:nvSpPr>
          <p:spPr>
            <a:xfrm>
              <a:off x="1648294" y="4545528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V="1">
              <a:off x="1648294" y="4571932"/>
              <a:ext cx="3251916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680C1-E8A7-B845-A53D-B4343641A378}"/>
              </a:ext>
            </a:extLst>
          </p:cNvPr>
          <p:cNvCxnSpPr>
            <a:cxnSpLocks/>
          </p:cNvCxnSpPr>
          <p:nvPr/>
        </p:nvCxnSpPr>
        <p:spPr>
          <a:xfrm flipH="1">
            <a:off x="5262359" y="3651353"/>
            <a:ext cx="1958899" cy="6482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you find a trashcan,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70735-3C38-444F-AFD3-57494F35069E}"/>
              </a:ext>
            </a:extLst>
          </p:cNvPr>
          <p:cNvCxnSpPr>
            <a:cxnSpLocks/>
          </p:cNvCxnSpPr>
          <p:nvPr/>
        </p:nvCxnSpPr>
        <p:spPr>
          <a:xfrm flipH="1">
            <a:off x="4251372" y="3469597"/>
            <a:ext cx="3075730" cy="7542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28" y="750242"/>
            <a:ext cx="10058400" cy="1450757"/>
          </a:xfrm>
        </p:spPr>
        <p:txBody>
          <a:bodyPr>
            <a:normAutofit/>
          </a:bodyPr>
          <a:lstStyle/>
          <a:p>
            <a:br>
              <a:rPr lang="de-DE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560753" y="1846639"/>
            <a:ext cx="4914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shall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Your have to decide before the blue bar disappears entirely.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645841-26E0-D542-B581-CD21204E0FA4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184749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2064" y="184749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4455" y="1893387"/>
                <a:ext cx="1078992" cy="1532586"/>
                <a:chOff x="3600458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0458" y="3528812"/>
                  <a:ext cx="1078992" cy="1532586"/>
                  <a:chOff x="4773498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3498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3498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BB4327-0632-F349-ABB9-E121243E29B4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C0CC67-85F2-214F-89E1-9EF55BE2E0D6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F8EC3B-A11A-2845-8214-88D6440A15D2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3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3953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decide to recycle (“K”) the trash can, the symbol turns blue.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56FD0-CAF7-9143-A7DE-35E8A479D828}"/>
              </a:ext>
            </a:extLst>
          </p:cNvPr>
          <p:cNvCxnSpPr>
            <a:cxnSpLocks/>
          </p:cNvCxnSpPr>
          <p:nvPr/>
        </p:nvCxnSpPr>
        <p:spPr>
          <a:xfrm flipH="1">
            <a:off x="4654695" y="3090930"/>
            <a:ext cx="2570354" cy="12924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863</Words>
  <Application>Microsoft Macintosh PowerPoint</Application>
  <PresentationFormat>Widescreen</PresentationFormat>
  <Paragraphs>109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If you decide to recycle:</vt:lpstr>
      <vt:lpstr>If you decide to recycle...</vt:lpstr>
      <vt:lpstr>If you decide to recycle:</vt:lpstr>
      <vt:lpstr>If you decide to recycle...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290</cp:revision>
  <dcterms:created xsi:type="dcterms:W3CDTF">2019-11-04T18:01:13Z</dcterms:created>
  <dcterms:modified xsi:type="dcterms:W3CDTF">2019-12-04T21:39:34Z</dcterms:modified>
</cp:coreProperties>
</file>