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embeddedFontLst>
    <p:embeddedFont>
      <p:font typeface="Raleway"/>
      <p:regular r:id="rId13"/>
      <p:bold r:id="rId14"/>
      <p:italic r:id="rId15"/>
      <p:boldItalic r:id="rId16"/>
    </p:embeddedFont>
    <p:embeddedFont>
      <p:font typeface="Roboto"/>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3D2498F-A7F4-4EF8-A5A3-5FA0C2888EA5}">
  <a:tblStyle styleId="{E3D2498F-A7F4-4EF8-A5A3-5FA0C2888EA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5.xml"/><Relationship Id="rId22" Type="http://schemas.openxmlformats.org/officeDocument/2006/relationships/font" Target="fonts/Lato-bold.fntdata"/><Relationship Id="rId10" Type="http://schemas.openxmlformats.org/officeDocument/2006/relationships/slide" Target="slides/slide4.xml"/><Relationship Id="rId21" Type="http://schemas.openxmlformats.org/officeDocument/2006/relationships/font" Target="fonts/Lato-regular.fntdata"/><Relationship Id="rId13" Type="http://schemas.openxmlformats.org/officeDocument/2006/relationships/font" Target="fonts/Raleway-regular.fntdata"/><Relationship Id="rId24" Type="http://schemas.openxmlformats.org/officeDocument/2006/relationships/font" Target="fonts/Lato-boldItalic.fntdata"/><Relationship Id="rId12" Type="http://schemas.openxmlformats.org/officeDocument/2006/relationships/slide" Target="slides/slide6.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Roboto-regular.fntdata"/><Relationship Id="rId16" Type="http://schemas.openxmlformats.org/officeDocument/2006/relationships/font" Target="fonts/Raleway-boldItalic.fntdata"/><Relationship Id="rId5" Type="http://schemas.openxmlformats.org/officeDocument/2006/relationships/slideMaster" Target="slideMasters/slideMaster1.xml"/><Relationship Id="rId19" Type="http://schemas.openxmlformats.org/officeDocument/2006/relationships/font" Target="fonts/Roboto-italic.fntdata"/><Relationship Id="rId6" Type="http://schemas.openxmlformats.org/officeDocument/2006/relationships/notesMaster" Target="notesMasters/notesMaster1.xml"/><Relationship Id="rId18"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f642a7ca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f642a7ca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Neda</a:t>
            </a:r>
            <a:endParaRPr/>
          </a:p>
          <a:p>
            <a:pPr indent="-298450" lvl="0" marL="457200" rtl="0" algn="l">
              <a:spcBef>
                <a:spcPts val="0"/>
              </a:spcBef>
              <a:spcAft>
                <a:spcPts val="0"/>
              </a:spcAft>
              <a:buSzPts val="1100"/>
              <a:buAutoNum type="arabicPeriod"/>
            </a:pPr>
            <a:r>
              <a:rPr lang="en"/>
              <a:t>CSV file from kaggle that utilized a tracking project with the NY Times. This included date, state, county, death, total cases, and fips … fips is </a:t>
            </a:r>
            <a:r>
              <a:rPr b="1" lang="en" sz="1050">
                <a:solidFill>
                  <a:srgbClr val="202124"/>
                </a:solidFill>
                <a:highlight>
                  <a:srgbClr val="FFFFFF"/>
                </a:highlight>
                <a:latin typeface="Roboto"/>
                <a:ea typeface="Roboto"/>
                <a:cs typeface="Roboto"/>
                <a:sym typeface="Roboto"/>
              </a:rPr>
              <a:t>Federal Information Processing System</a:t>
            </a:r>
            <a:r>
              <a:rPr lang="en" sz="1050">
                <a:solidFill>
                  <a:srgbClr val="202124"/>
                </a:solidFill>
                <a:highlight>
                  <a:srgbClr val="FFFFFF"/>
                </a:highlight>
                <a:latin typeface="Roboto"/>
                <a:ea typeface="Roboto"/>
                <a:cs typeface="Roboto"/>
                <a:sym typeface="Roboto"/>
              </a:rPr>
              <a:t> (FIPS) Codes for States and Counties. FIPS codes are numbers which uniquely identify geographic areas.</a:t>
            </a:r>
            <a:r>
              <a:rPr lang="en"/>
              <a:t> </a:t>
            </a:r>
            <a:endParaRPr/>
          </a:p>
          <a:p>
            <a:pPr indent="-298450" lvl="0" marL="457200" rtl="0" algn="l">
              <a:spcBef>
                <a:spcPts val="0"/>
              </a:spcBef>
              <a:spcAft>
                <a:spcPts val="0"/>
              </a:spcAft>
              <a:buSzPts val="1100"/>
              <a:buAutoNum type="arabicPeriod"/>
            </a:pPr>
            <a:r>
              <a:rPr lang="en"/>
              <a:t>This is our API that we extracted the most current data in reference to the CDCs transmission level by county .. 0 was low to 3 being high. Mention that unknown iss.. </a:t>
            </a:r>
            <a:r>
              <a:rPr lang="en" sz="1200">
                <a:solidFill>
                  <a:srgbClr val="1C1E21"/>
                </a:solidFill>
                <a:latin typeface="Roboto"/>
                <a:ea typeface="Roboto"/>
                <a:cs typeface="Roboto"/>
                <a:sym typeface="Roboto"/>
              </a:rPr>
              <a:t> when both case data and test positivity data are missing for at least 15 days. The CDC does not have an "Unknown" level and instead will designate a location as "Low" when case and test positivity data are missing.</a:t>
            </a:r>
            <a:endParaRPr/>
          </a:p>
          <a:p>
            <a:pPr indent="0" lvl="0" marL="45720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9f63900d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9f63900d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Anthony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Json file: dropped columns with NaN values such as “lat” or contained dictionaries which was not useful.. Leaving us with a handful of useful data. We ran into an issue with two of the columns throwing errors for “undefined columns”.. The solution was to rename and lowercase the names of the columns..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f9f63900d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f9f63900d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Cecilia</a:t>
            </a:r>
            <a:endParaRPr/>
          </a:p>
          <a:p>
            <a:pPr indent="0" lvl="0" marL="0" rtl="0" algn="l">
              <a:spcBef>
                <a:spcPts val="0"/>
              </a:spcBef>
              <a:spcAft>
                <a:spcPts val="0"/>
              </a:spcAft>
              <a:buNone/>
            </a:pPr>
            <a:r>
              <a:rPr lang="en"/>
              <a:t>Csv file: coded the fips column to a int </a:t>
            </a:r>
            <a:r>
              <a:rPr lang="en"/>
              <a:t>instead of a float.. Then we dropped the null values to keep only usable data..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fab09478bd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fab09478bd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Sahar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utilized postgres to do our loading … we chose postgres because we wanted a challenge and it is a common sql database so what better database to use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f9f63900d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f9f63900d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hyperlink" Target="https://www.kaggle.com/sudalairajkumar/covid19-in-usa?select=us_counties_covid19_daily.csv" TargetMode="External"/><Relationship Id="rId4" Type="http://schemas.openxmlformats.org/officeDocument/2006/relationships/hyperlink" Target="https://apidocs.covidactnow.org/data-definition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274125" y="551850"/>
            <a:ext cx="4098300" cy="750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000">
                <a:latin typeface="Times New Roman"/>
                <a:ea typeface="Times New Roman"/>
                <a:cs typeface="Times New Roman"/>
                <a:sym typeface="Times New Roman"/>
              </a:rPr>
              <a:t>Covid-19 Datasets</a:t>
            </a:r>
            <a:r>
              <a:rPr lang="en" sz="4000">
                <a:latin typeface="Times New Roman"/>
                <a:ea typeface="Times New Roman"/>
                <a:cs typeface="Times New Roman"/>
                <a:sym typeface="Times New Roman"/>
              </a:rPr>
              <a:t> </a:t>
            </a:r>
            <a:endParaRPr sz="4000">
              <a:latin typeface="Times New Roman"/>
              <a:ea typeface="Times New Roman"/>
              <a:cs typeface="Times New Roman"/>
              <a:sym typeface="Times New Roman"/>
            </a:endParaRPr>
          </a:p>
        </p:txBody>
      </p:sp>
      <p:sp>
        <p:nvSpPr>
          <p:cNvPr id="87" name="Google Shape;87;p13"/>
          <p:cNvSpPr txBox="1"/>
          <p:nvPr>
            <p:ph idx="1" type="subTitle"/>
          </p:nvPr>
        </p:nvSpPr>
        <p:spPr>
          <a:xfrm>
            <a:off x="1996500" y="1261800"/>
            <a:ext cx="5217600" cy="606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300">
                <a:solidFill>
                  <a:schemeClr val="dk1"/>
                </a:solidFill>
                <a:latin typeface="Times New Roman"/>
                <a:ea typeface="Times New Roman"/>
                <a:cs typeface="Times New Roman"/>
                <a:sym typeface="Times New Roman"/>
              </a:rPr>
              <a:t>Team 3</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300">
                <a:solidFill>
                  <a:schemeClr val="dk1"/>
                </a:solidFill>
                <a:latin typeface="Times New Roman"/>
                <a:ea typeface="Times New Roman"/>
                <a:cs typeface="Times New Roman"/>
                <a:sym typeface="Times New Roman"/>
              </a:rPr>
              <a:t>Anthony Stevens, Cecilia Zhang, Neda Mehdizadeh, and Sahar Jamal</a:t>
            </a:r>
            <a:r>
              <a:rPr lang="e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p:txBody>
      </p:sp>
      <p:pic>
        <p:nvPicPr>
          <p:cNvPr id="88" name="Google Shape;88;p13"/>
          <p:cNvPicPr preferRelativeResize="0"/>
          <p:nvPr/>
        </p:nvPicPr>
        <p:blipFill>
          <a:blip r:embed="rId3">
            <a:alphaModFix/>
          </a:blip>
          <a:stretch>
            <a:fillRect/>
          </a:stretch>
        </p:blipFill>
        <p:spPr>
          <a:xfrm>
            <a:off x="2279700" y="1897450"/>
            <a:ext cx="4584605" cy="2578000"/>
          </a:xfrm>
          <a:prstGeom prst="rect">
            <a:avLst/>
          </a:prstGeom>
          <a:noFill/>
          <a:ln>
            <a:noFill/>
          </a:ln>
        </p:spPr>
      </p:pic>
      <p:sp>
        <p:nvSpPr>
          <p:cNvPr id="89" name="Google Shape;89;p13"/>
          <p:cNvSpPr txBox="1"/>
          <p:nvPr/>
        </p:nvSpPr>
        <p:spPr>
          <a:xfrm>
            <a:off x="3473225" y="4570125"/>
            <a:ext cx="20658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700">
                <a:solidFill>
                  <a:srgbClr val="A9A9A9"/>
                </a:solidFill>
                <a:highlight>
                  <a:srgbClr val="FFFFFF"/>
                </a:highlight>
              </a:rPr>
              <a:t>Illustration Credit: Kateryna Kon / Shutterstock</a:t>
            </a:r>
            <a:endParaRPr sz="900"/>
          </a:p>
        </p:txBody>
      </p:sp>
      <p:sp>
        <p:nvSpPr>
          <p:cNvPr id="90" name="Google Shape;90;p13"/>
          <p:cNvSpPr txBox="1"/>
          <p:nvPr/>
        </p:nvSpPr>
        <p:spPr>
          <a:xfrm>
            <a:off x="274125" y="-42450"/>
            <a:ext cx="6176400" cy="55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900">
                <a:solidFill>
                  <a:schemeClr val="dk2"/>
                </a:solidFill>
                <a:latin typeface="Times New Roman"/>
                <a:ea typeface="Times New Roman"/>
                <a:cs typeface="Times New Roman"/>
                <a:sym typeface="Times New Roman"/>
              </a:rPr>
              <a:t>Project 2- A Case Study of </a:t>
            </a:r>
            <a:r>
              <a:rPr b="1" lang="en" sz="2900">
                <a:solidFill>
                  <a:schemeClr val="dk2"/>
                </a:solidFill>
                <a:latin typeface="Times New Roman"/>
                <a:ea typeface="Times New Roman"/>
                <a:cs typeface="Times New Roman"/>
                <a:sym typeface="Times New Roman"/>
              </a:rPr>
              <a:t>ETL  </a:t>
            </a:r>
            <a:endParaRPr sz="3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311700" y="0"/>
            <a:ext cx="4166700" cy="45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solidFill>
                  <a:srgbClr val="000000"/>
                </a:solidFill>
                <a:latin typeface="Times New Roman"/>
                <a:ea typeface="Times New Roman"/>
                <a:cs typeface="Times New Roman"/>
                <a:sym typeface="Times New Roman"/>
              </a:rPr>
              <a:t>Extract: </a:t>
            </a:r>
            <a:r>
              <a:rPr lang="en" sz="2940">
                <a:latin typeface="Times New Roman"/>
                <a:ea typeface="Times New Roman"/>
                <a:cs typeface="Times New Roman"/>
                <a:sym typeface="Times New Roman"/>
              </a:rPr>
              <a:t>Data Sources</a:t>
            </a:r>
            <a:endParaRPr sz="2940">
              <a:latin typeface="Times New Roman"/>
              <a:ea typeface="Times New Roman"/>
              <a:cs typeface="Times New Roman"/>
              <a:sym typeface="Times New Roman"/>
            </a:endParaRPr>
          </a:p>
        </p:txBody>
      </p:sp>
      <p:sp>
        <p:nvSpPr>
          <p:cNvPr id="96" name="Google Shape;96;p14"/>
          <p:cNvSpPr txBox="1"/>
          <p:nvPr>
            <p:ph idx="1" type="body"/>
          </p:nvPr>
        </p:nvSpPr>
        <p:spPr>
          <a:xfrm>
            <a:off x="347075" y="1571338"/>
            <a:ext cx="5670000" cy="27945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AutoNum type="arabicPeriod"/>
            </a:pPr>
            <a:r>
              <a:rPr b="1" lang="en" sz="1400">
                <a:solidFill>
                  <a:schemeClr val="dk1"/>
                </a:solidFill>
                <a:latin typeface="Times New Roman"/>
                <a:ea typeface="Times New Roman"/>
                <a:cs typeface="Times New Roman"/>
                <a:sym typeface="Times New Roman"/>
              </a:rPr>
              <a:t>Covid-19 in USA-Number of Novel Corona Virus 2019 cases in USA from Kaggle.com 3 csv files (primary)</a:t>
            </a:r>
            <a:br>
              <a:rPr b="1" lang="en" sz="1400">
                <a:solidFill>
                  <a:schemeClr val="dk1"/>
                </a:solidFill>
                <a:latin typeface="Times New Roman"/>
                <a:ea typeface="Times New Roman"/>
                <a:cs typeface="Times New Roman"/>
                <a:sym typeface="Times New Roman"/>
              </a:rPr>
            </a:br>
            <a:r>
              <a:rPr lang="en" sz="1400">
                <a:solidFill>
                  <a:schemeClr val="hlink"/>
                </a:solidFill>
                <a:latin typeface="Times New Roman"/>
                <a:ea typeface="Times New Roman"/>
                <a:cs typeface="Times New Roman"/>
                <a:sym typeface="Times New Roman"/>
              </a:rPr>
              <a:t>Reference Link: </a:t>
            </a:r>
            <a:r>
              <a:rPr lang="en" sz="1400">
                <a:solidFill>
                  <a:schemeClr val="hlink"/>
                </a:solidFill>
                <a:uFill>
                  <a:noFill/>
                </a:uFill>
                <a:latin typeface="Times New Roman"/>
                <a:ea typeface="Times New Roman"/>
                <a:cs typeface="Times New Roman"/>
                <a:sym typeface="Times New Roman"/>
                <a:hlinkClick r:id="rId3"/>
              </a:rPr>
              <a:t>https://www.kaggle.com/sudalairajkumar/covid19-in-usa?select=us_counties_covid19_daily.csv</a:t>
            </a:r>
            <a:endParaRPr sz="1400">
              <a:solidFill>
                <a:schemeClr val="hlink"/>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1400">
              <a:solidFill>
                <a:schemeClr val="hlink"/>
              </a:solidFill>
            </a:endParaRPr>
          </a:p>
          <a:p>
            <a:pPr indent="-317500" lvl="0" marL="457200" rtl="0" algn="l">
              <a:spcBef>
                <a:spcPts val="1200"/>
              </a:spcBef>
              <a:spcAft>
                <a:spcPts val="0"/>
              </a:spcAft>
              <a:buClr>
                <a:schemeClr val="dk1"/>
              </a:buClr>
              <a:buSzPts val="1400"/>
              <a:buAutoNum type="arabicPeriod"/>
            </a:pPr>
            <a:r>
              <a:rPr b="1" lang="en" sz="1400">
                <a:solidFill>
                  <a:schemeClr val="dk1"/>
                </a:solidFill>
                <a:latin typeface="Times New Roman"/>
                <a:ea typeface="Times New Roman"/>
                <a:cs typeface="Times New Roman"/>
                <a:sym typeface="Times New Roman"/>
              </a:rPr>
              <a:t>State, County, CBSA, Country API Data from Covid Act Now (primary)</a:t>
            </a:r>
            <a:br>
              <a:rPr b="1" lang="en" sz="1400">
                <a:solidFill>
                  <a:schemeClr val="dk1"/>
                </a:solidFill>
                <a:latin typeface="Times New Roman"/>
                <a:ea typeface="Times New Roman"/>
                <a:cs typeface="Times New Roman"/>
                <a:sym typeface="Times New Roman"/>
              </a:rPr>
            </a:br>
            <a:r>
              <a:rPr lang="en" sz="1400">
                <a:solidFill>
                  <a:schemeClr val="hlink"/>
                </a:solidFill>
                <a:latin typeface="Times New Roman"/>
                <a:ea typeface="Times New Roman"/>
                <a:cs typeface="Times New Roman"/>
                <a:sym typeface="Times New Roman"/>
              </a:rPr>
              <a:t>Reference Link: </a:t>
            </a:r>
            <a:r>
              <a:rPr lang="en" sz="1400">
                <a:solidFill>
                  <a:schemeClr val="hlink"/>
                </a:solidFill>
                <a:uFill>
                  <a:noFill/>
                </a:uFill>
                <a:latin typeface="Times New Roman"/>
                <a:ea typeface="Times New Roman"/>
                <a:cs typeface="Times New Roman"/>
                <a:sym typeface="Times New Roman"/>
                <a:hlinkClick r:id="rId4"/>
              </a:rPr>
              <a:t>https://apidocs.covidactnow.org/data-definitions/</a:t>
            </a:r>
            <a:endParaRPr>
              <a:latin typeface="Times New Roman"/>
              <a:ea typeface="Times New Roman"/>
              <a:cs typeface="Times New Roman"/>
              <a:sym typeface="Times New Roman"/>
            </a:endParaRPr>
          </a:p>
        </p:txBody>
      </p:sp>
      <p:graphicFrame>
        <p:nvGraphicFramePr>
          <p:cNvPr id="97" name="Google Shape;97;p14"/>
          <p:cNvGraphicFramePr/>
          <p:nvPr/>
        </p:nvGraphicFramePr>
        <p:xfrm>
          <a:off x="6200875" y="1571325"/>
          <a:ext cx="3000000" cy="3000000"/>
        </p:xfrm>
        <a:graphic>
          <a:graphicData uri="http://schemas.openxmlformats.org/drawingml/2006/table">
            <a:tbl>
              <a:tblPr>
                <a:noFill/>
                <a:tableStyleId>{E3D2498F-A7F4-4EF8-A5A3-5FA0C2888EA5}</a:tableStyleId>
              </a:tblPr>
              <a:tblGrid>
                <a:gridCol w="823450"/>
                <a:gridCol w="1902700"/>
              </a:tblGrid>
              <a:tr h="657525">
                <a:tc>
                  <a:txBody>
                    <a:bodyPr/>
                    <a:lstStyle/>
                    <a:p>
                      <a:pPr indent="0" lvl="0" marL="0" rtl="0" algn="l">
                        <a:spcBef>
                          <a:spcPts val="0"/>
                        </a:spcBef>
                        <a:spcAft>
                          <a:spcPts val="0"/>
                        </a:spcAft>
                        <a:buNone/>
                      </a:pPr>
                      <a:r>
                        <a:rPr lang="en"/>
                        <a:t>API Value</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CDC Community Transmission Level</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27400">
                <a:tc>
                  <a:txBody>
                    <a:bodyPr/>
                    <a:lstStyle/>
                    <a:p>
                      <a:pPr indent="0" lvl="0" marL="0" rtl="0" algn="l">
                        <a:spcBef>
                          <a:spcPts val="0"/>
                        </a:spcBef>
                        <a:spcAft>
                          <a:spcPts val="0"/>
                        </a:spcAft>
                        <a:buNone/>
                      </a:pPr>
                      <a:r>
                        <a:rPr lang="en"/>
                        <a:t>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Low</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27400">
                <a:tc>
                  <a:txBody>
                    <a:bodyPr/>
                    <a:lstStyle/>
                    <a:p>
                      <a:pPr indent="0" lvl="0" marL="0" rtl="0" algn="l">
                        <a:spcBef>
                          <a:spcPts val="0"/>
                        </a:spcBef>
                        <a:spcAft>
                          <a:spcPts val="0"/>
                        </a:spcAft>
                        <a:buNone/>
                      </a:pPr>
                      <a:r>
                        <a:rPr lang="en"/>
                        <a:t>1</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Moderate</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27400">
                <a:tc>
                  <a:txBody>
                    <a:bodyPr/>
                    <a:lstStyle/>
                    <a:p>
                      <a:pPr indent="0" lvl="0" marL="0" rtl="0" algn="l">
                        <a:spcBef>
                          <a:spcPts val="0"/>
                        </a:spcBef>
                        <a:spcAft>
                          <a:spcPts val="0"/>
                        </a:spcAft>
                        <a:buNone/>
                      </a:pPr>
                      <a:r>
                        <a:rPr lang="en"/>
                        <a:t>2</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Substantial</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27400">
                <a:tc>
                  <a:txBody>
                    <a:bodyPr/>
                    <a:lstStyle/>
                    <a:p>
                      <a:pPr indent="0" lvl="0" marL="0" rtl="0" algn="l">
                        <a:spcBef>
                          <a:spcPts val="0"/>
                        </a:spcBef>
                        <a:spcAft>
                          <a:spcPts val="0"/>
                        </a:spcAft>
                        <a:buNone/>
                      </a:pPr>
                      <a:r>
                        <a:rPr lang="en"/>
                        <a:t>3</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High</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27400">
                <a:tc>
                  <a:txBody>
                    <a:bodyPr/>
                    <a:lstStyle/>
                    <a:p>
                      <a:pPr indent="0" lvl="0" marL="0" rtl="0" algn="l">
                        <a:spcBef>
                          <a:spcPts val="0"/>
                        </a:spcBef>
                        <a:spcAft>
                          <a:spcPts val="0"/>
                        </a:spcAft>
                        <a:buNone/>
                      </a:pPr>
                      <a:r>
                        <a:rPr lang="en"/>
                        <a:t>4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“Unknown”</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xEl>
                                              <p:pRg end="0" st="0"/>
                                            </p:txEl>
                                          </p:spTgt>
                                        </p:tgtEl>
                                        <p:attrNameLst>
                                          <p:attrName>style.visibility</p:attrName>
                                        </p:attrNameLst>
                                      </p:cBhvr>
                                      <p:to>
                                        <p:strVal val="visible"/>
                                      </p:to>
                                    </p:set>
                                    <p:animEffect filter="fade" transition="in">
                                      <p:cBhvr>
                                        <p:cTn dur="1000"/>
                                        <p:tgtEl>
                                          <p:spTgt spid="9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xEl>
                                              <p:pRg end="1" st="1"/>
                                            </p:txEl>
                                          </p:spTgt>
                                        </p:tgtEl>
                                        <p:attrNameLst>
                                          <p:attrName>style.visibility</p:attrName>
                                        </p:attrNameLst>
                                      </p:cBhvr>
                                      <p:to>
                                        <p:strVal val="visible"/>
                                      </p:to>
                                    </p:set>
                                    <p:animEffect filter="fade" transition="in">
                                      <p:cBhvr>
                                        <p:cTn dur="1000"/>
                                        <p:tgtEl>
                                          <p:spTgt spid="9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xEl>
                                              <p:pRg end="2" st="2"/>
                                            </p:txEl>
                                          </p:spTgt>
                                        </p:tgtEl>
                                        <p:attrNameLst>
                                          <p:attrName>style.visibility</p:attrName>
                                        </p:attrNameLst>
                                      </p:cBhvr>
                                      <p:to>
                                        <p:strVal val="visible"/>
                                      </p:to>
                                    </p:set>
                                    <p:animEffect filter="fade" transition="in">
                                      <p:cBhvr>
                                        <p:cTn dur="1000"/>
                                        <p:tgtEl>
                                          <p:spTgt spid="9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235500" y="0"/>
            <a:ext cx="5792700" cy="45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900">
                <a:solidFill>
                  <a:srgbClr val="000000"/>
                </a:solidFill>
                <a:latin typeface="Times New Roman"/>
                <a:ea typeface="Times New Roman"/>
                <a:cs typeface="Times New Roman"/>
                <a:sym typeface="Times New Roman"/>
              </a:rPr>
              <a:t>Transform: </a:t>
            </a:r>
            <a:r>
              <a:rPr lang="en" sz="2900">
                <a:latin typeface="Times New Roman"/>
                <a:ea typeface="Times New Roman"/>
                <a:cs typeface="Times New Roman"/>
                <a:sym typeface="Times New Roman"/>
              </a:rPr>
              <a:t>Data Wrangling pt.1</a:t>
            </a:r>
            <a:endParaRPr sz="2900">
              <a:latin typeface="Times New Roman"/>
              <a:ea typeface="Times New Roman"/>
              <a:cs typeface="Times New Roman"/>
              <a:sym typeface="Times New Roman"/>
            </a:endParaRPr>
          </a:p>
          <a:p>
            <a:pPr indent="0" lvl="0" marL="0" rtl="0" algn="l">
              <a:spcBef>
                <a:spcPts val="0"/>
              </a:spcBef>
              <a:spcAft>
                <a:spcPts val="0"/>
              </a:spcAft>
              <a:buNone/>
            </a:pPr>
            <a:r>
              <a:t/>
            </a:r>
            <a:endParaRPr sz="2900">
              <a:latin typeface="Times New Roman"/>
              <a:ea typeface="Times New Roman"/>
              <a:cs typeface="Times New Roman"/>
              <a:sym typeface="Times New Roman"/>
            </a:endParaRPr>
          </a:p>
        </p:txBody>
      </p:sp>
      <p:pic>
        <p:nvPicPr>
          <p:cNvPr id="103" name="Google Shape;103;p15"/>
          <p:cNvPicPr preferRelativeResize="0"/>
          <p:nvPr/>
        </p:nvPicPr>
        <p:blipFill rotWithShape="1">
          <a:blip r:embed="rId3">
            <a:alphaModFix/>
          </a:blip>
          <a:srcRect b="0" l="0" r="0" t="14922"/>
          <a:stretch/>
        </p:blipFill>
        <p:spPr>
          <a:xfrm>
            <a:off x="341676" y="804650"/>
            <a:ext cx="6295835" cy="2547000"/>
          </a:xfrm>
          <a:prstGeom prst="rect">
            <a:avLst/>
          </a:prstGeom>
          <a:noFill/>
          <a:ln>
            <a:noFill/>
          </a:ln>
        </p:spPr>
      </p:pic>
      <p:pic>
        <p:nvPicPr>
          <p:cNvPr id="104" name="Google Shape;104;p15"/>
          <p:cNvPicPr preferRelativeResize="0"/>
          <p:nvPr/>
        </p:nvPicPr>
        <p:blipFill>
          <a:blip r:embed="rId4">
            <a:alphaModFix/>
          </a:blip>
          <a:stretch>
            <a:fillRect/>
          </a:stretch>
        </p:blipFill>
        <p:spPr>
          <a:xfrm>
            <a:off x="341613" y="3600623"/>
            <a:ext cx="5792601" cy="1380375"/>
          </a:xfrm>
          <a:prstGeom prst="rect">
            <a:avLst/>
          </a:prstGeom>
          <a:noFill/>
          <a:ln>
            <a:noFill/>
          </a:ln>
        </p:spPr>
      </p:pic>
      <p:sp>
        <p:nvSpPr>
          <p:cNvPr id="105" name="Google Shape;105;p15"/>
          <p:cNvSpPr txBox="1"/>
          <p:nvPr/>
        </p:nvSpPr>
        <p:spPr>
          <a:xfrm>
            <a:off x="341625" y="461850"/>
            <a:ext cx="2837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Times New Roman"/>
                <a:ea typeface="Times New Roman"/>
                <a:cs typeface="Times New Roman"/>
                <a:sym typeface="Times New Roman"/>
              </a:rPr>
              <a:t>Json file before cleaning</a:t>
            </a:r>
            <a:endParaRPr sz="1300">
              <a:latin typeface="Times New Roman"/>
              <a:ea typeface="Times New Roman"/>
              <a:cs typeface="Times New Roman"/>
              <a:sym typeface="Times New Roman"/>
            </a:endParaRPr>
          </a:p>
        </p:txBody>
      </p:sp>
      <p:sp>
        <p:nvSpPr>
          <p:cNvPr id="106" name="Google Shape;106;p15"/>
          <p:cNvSpPr txBox="1"/>
          <p:nvPr/>
        </p:nvSpPr>
        <p:spPr>
          <a:xfrm>
            <a:off x="341675" y="3258175"/>
            <a:ext cx="3169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Times New Roman"/>
                <a:ea typeface="Times New Roman"/>
                <a:cs typeface="Times New Roman"/>
                <a:sym typeface="Times New Roman"/>
              </a:rPr>
              <a:t>Json file after cleaning</a:t>
            </a:r>
            <a:endParaRPr sz="13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324375" y="-28300"/>
            <a:ext cx="7688700" cy="45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940">
                <a:latin typeface="Times New Roman"/>
                <a:ea typeface="Times New Roman"/>
                <a:cs typeface="Times New Roman"/>
                <a:sym typeface="Times New Roman"/>
              </a:rPr>
              <a:t>Data Wrangling pt. 2</a:t>
            </a:r>
            <a:endParaRPr sz="2940">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2340"/>
          </a:p>
        </p:txBody>
      </p:sp>
      <p:pic>
        <p:nvPicPr>
          <p:cNvPr id="112" name="Google Shape;112;p16"/>
          <p:cNvPicPr preferRelativeResize="0"/>
          <p:nvPr/>
        </p:nvPicPr>
        <p:blipFill>
          <a:blip r:embed="rId3">
            <a:alphaModFix/>
          </a:blip>
          <a:stretch>
            <a:fillRect/>
          </a:stretch>
        </p:blipFill>
        <p:spPr>
          <a:xfrm>
            <a:off x="452788" y="1038425"/>
            <a:ext cx="6105525" cy="752475"/>
          </a:xfrm>
          <a:prstGeom prst="rect">
            <a:avLst/>
          </a:prstGeom>
          <a:noFill/>
          <a:ln>
            <a:noFill/>
          </a:ln>
        </p:spPr>
      </p:pic>
      <p:pic>
        <p:nvPicPr>
          <p:cNvPr id="113" name="Google Shape;113;p16"/>
          <p:cNvPicPr preferRelativeResize="0"/>
          <p:nvPr/>
        </p:nvPicPr>
        <p:blipFill>
          <a:blip r:embed="rId4">
            <a:alphaModFix/>
          </a:blip>
          <a:stretch>
            <a:fillRect/>
          </a:stretch>
        </p:blipFill>
        <p:spPr>
          <a:xfrm>
            <a:off x="452800" y="1895425"/>
            <a:ext cx="4362450" cy="1600200"/>
          </a:xfrm>
          <a:prstGeom prst="rect">
            <a:avLst/>
          </a:prstGeom>
          <a:noFill/>
          <a:ln>
            <a:noFill/>
          </a:ln>
        </p:spPr>
      </p:pic>
      <p:sp>
        <p:nvSpPr>
          <p:cNvPr id="114" name="Google Shape;114;p16"/>
          <p:cNvSpPr txBox="1"/>
          <p:nvPr/>
        </p:nvSpPr>
        <p:spPr>
          <a:xfrm>
            <a:off x="424500" y="601375"/>
            <a:ext cx="2405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Times New Roman"/>
                <a:ea typeface="Times New Roman"/>
                <a:cs typeface="Times New Roman"/>
                <a:sym typeface="Times New Roman"/>
              </a:rPr>
              <a:t>Reading csv file</a:t>
            </a:r>
            <a:endParaRPr sz="1300">
              <a:latin typeface="Times New Roman"/>
              <a:ea typeface="Times New Roman"/>
              <a:cs typeface="Times New Roman"/>
              <a:sym typeface="Times New Roman"/>
            </a:endParaRPr>
          </a:p>
        </p:txBody>
      </p:sp>
      <p:pic>
        <p:nvPicPr>
          <p:cNvPr id="115" name="Google Shape;115;p16"/>
          <p:cNvPicPr preferRelativeResize="0"/>
          <p:nvPr/>
        </p:nvPicPr>
        <p:blipFill>
          <a:blip r:embed="rId5">
            <a:alphaModFix/>
          </a:blip>
          <a:stretch>
            <a:fillRect/>
          </a:stretch>
        </p:blipFill>
        <p:spPr>
          <a:xfrm>
            <a:off x="452800" y="3633875"/>
            <a:ext cx="3341575" cy="536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411075" y="0"/>
            <a:ext cx="7688700" cy="45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40">
                <a:latin typeface="Times New Roman"/>
                <a:ea typeface="Times New Roman"/>
                <a:cs typeface="Times New Roman"/>
                <a:sym typeface="Times New Roman"/>
              </a:rPr>
              <a:t>Confirm data has been added by using pgAdmin</a:t>
            </a:r>
            <a:endParaRPr sz="2340">
              <a:latin typeface="Times New Roman"/>
              <a:ea typeface="Times New Roman"/>
              <a:cs typeface="Times New Roman"/>
              <a:sym typeface="Times New Roman"/>
            </a:endParaRPr>
          </a:p>
        </p:txBody>
      </p:sp>
      <p:sp>
        <p:nvSpPr>
          <p:cNvPr id="121" name="Google Shape;121;p17"/>
          <p:cNvSpPr txBox="1"/>
          <p:nvPr/>
        </p:nvSpPr>
        <p:spPr>
          <a:xfrm>
            <a:off x="158950" y="573075"/>
            <a:ext cx="2536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Times New Roman"/>
                <a:ea typeface="Times New Roman"/>
                <a:cs typeface="Times New Roman"/>
                <a:sym typeface="Times New Roman"/>
              </a:rPr>
              <a:t>Reading table “daily” </a:t>
            </a:r>
            <a:endParaRPr sz="1300">
              <a:latin typeface="Times New Roman"/>
              <a:ea typeface="Times New Roman"/>
              <a:cs typeface="Times New Roman"/>
              <a:sym typeface="Times New Roman"/>
            </a:endParaRPr>
          </a:p>
        </p:txBody>
      </p:sp>
      <p:pic>
        <p:nvPicPr>
          <p:cNvPr id="122" name="Google Shape;122;p17"/>
          <p:cNvPicPr preferRelativeResize="0"/>
          <p:nvPr/>
        </p:nvPicPr>
        <p:blipFill>
          <a:blip r:embed="rId3">
            <a:alphaModFix/>
          </a:blip>
          <a:stretch>
            <a:fillRect/>
          </a:stretch>
        </p:blipFill>
        <p:spPr>
          <a:xfrm>
            <a:off x="187250" y="1071150"/>
            <a:ext cx="3868850" cy="2478175"/>
          </a:xfrm>
          <a:prstGeom prst="rect">
            <a:avLst/>
          </a:prstGeom>
          <a:noFill/>
          <a:ln>
            <a:noFill/>
          </a:ln>
        </p:spPr>
      </p:pic>
      <p:pic>
        <p:nvPicPr>
          <p:cNvPr id="123" name="Google Shape;123;p17"/>
          <p:cNvPicPr preferRelativeResize="0"/>
          <p:nvPr/>
        </p:nvPicPr>
        <p:blipFill>
          <a:blip r:embed="rId4">
            <a:alphaModFix/>
          </a:blip>
          <a:stretch>
            <a:fillRect/>
          </a:stretch>
        </p:blipFill>
        <p:spPr>
          <a:xfrm>
            <a:off x="4273275" y="1252525"/>
            <a:ext cx="4620875" cy="2191300"/>
          </a:xfrm>
          <a:prstGeom prst="rect">
            <a:avLst/>
          </a:prstGeom>
          <a:noFill/>
          <a:ln>
            <a:noFill/>
          </a:ln>
        </p:spPr>
      </p:pic>
      <p:sp>
        <p:nvSpPr>
          <p:cNvPr id="124" name="Google Shape;124;p17"/>
          <p:cNvSpPr txBox="1"/>
          <p:nvPr/>
        </p:nvSpPr>
        <p:spPr>
          <a:xfrm>
            <a:off x="4273275" y="622600"/>
            <a:ext cx="3084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Times New Roman"/>
                <a:ea typeface="Times New Roman"/>
                <a:cs typeface="Times New Roman"/>
                <a:sym typeface="Times New Roman"/>
              </a:rPr>
              <a:t>Reading table “current_data” </a:t>
            </a:r>
            <a:endParaRPr>
              <a:latin typeface="Lato"/>
              <a:ea typeface="Lato"/>
              <a:cs typeface="Lato"/>
              <a:sym typeface="Lato"/>
            </a:endParaRPr>
          </a:p>
        </p:txBody>
      </p:sp>
      <p:pic>
        <p:nvPicPr>
          <p:cNvPr id="125" name="Google Shape;125;p17"/>
          <p:cNvPicPr preferRelativeResize="0"/>
          <p:nvPr/>
        </p:nvPicPr>
        <p:blipFill rotWithShape="1">
          <a:blip r:embed="rId5">
            <a:alphaModFix/>
          </a:blip>
          <a:srcRect b="27281" l="0" r="0" t="14548"/>
          <a:stretch/>
        </p:blipFill>
        <p:spPr>
          <a:xfrm>
            <a:off x="782238" y="4160575"/>
            <a:ext cx="6946376" cy="483125"/>
          </a:xfrm>
          <a:prstGeom prst="rect">
            <a:avLst/>
          </a:prstGeom>
          <a:noFill/>
          <a:ln>
            <a:noFill/>
          </a:ln>
        </p:spPr>
      </p:pic>
      <p:sp>
        <p:nvSpPr>
          <p:cNvPr id="126" name="Google Shape;126;p17"/>
          <p:cNvSpPr txBox="1"/>
          <p:nvPr/>
        </p:nvSpPr>
        <p:spPr>
          <a:xfrm>
            <a:off x="782250" y="3775675"/>
            <a:ext cx="73578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Times New Roman"/>
                <a:ea typeface="Times New Roman"/>
                <a:cs typeface="Times New Roman"/>
                <a:sym typeface="Times New Roman"/>
              </a:rPr>
              <a:t>Connect to local database and Use pandas to load csv/json converted DataFrame into database</a:t>
            </a:r>
            <a:endParaRPr sz="13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par>
                                <p:cTn fill="hold" nodeType="with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nvSpPr>
        <p:spPr>
          <a:xfrm>
            <a:off x="908550" y="1793850"/>
            <a:ext cx="73269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800">
                <a:solidFill>
                  <a:schemeClr val="dk1"/>
                </a:solidFill>
                <a:latin typeface="Times New Roman"/>
                <a:ea typeface="Times New Roman"/>
                <a:cs typeface="Times New Roman"/>
                <a:sym typeface="Times New Roman"/>
              </a:rPr>
              <a:t>Thank You!</a:t>
            </a:r>
            <a:endParaRPr sz="48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