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277A26-2089-4358-8013-938183A1F0A0}">
  <a:tblStyle styleId="{36277A26-2089-4358-8013-938183A1F0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27"/>
    <p:restoredTop sz="94699"/>
  </p:normalViewPr>
  <p:slideViewPr>
    <p:cSldViewPr snapToGrid="0">
      <p:cViewPr varScale="1">
        <p:scale>
          <a:sx n="174" d="100"/>
          <a:sy n="174" d="100"/>
        </p:scale>
        <p:origin x="176" y="9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f642a7ca8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f642a7ca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Neda</a:t>
            </a:r>
            <a:endParaRPr/>
          </a:p>
          <a:p>
            <a:pPr marL="457200" lvl="0" indent="-298450" algn="l" rtl="0">
              <a:spcBef>
                <a:spcPts val="0"/>
              </a:spcBef>
              <a:spcAft>
                <a:spcPts val="0"/>
              </a:spcAft>
              <a:buSzPts val="1100"/>
              <a:buAutoNum type="arabicPeriod"/>
            </a:pPr>
            <a:r>
              <a:rPr lang="en"/>
              <a:t>CSV file from kaggle that utilized a tracking project with the NY Times. This included date, state, county, death, total cases, and fips … fips is </a:t>
            </a:r>
            <a:r>
              <a:rPr lang="en" sz="1050" b="1">
                <a:solidFill>
                  <a:srgbClr val="202124"/>
                </a:solidFill>
                <a:highlight>
                  <a:srgbClr val="FFFFFF"/>
                </a:highlight>
                <a:latin typeface="Roboto"/>
                <a:ea typeface="Roboto"/>
                <a:cs typeface="Roboto"/>
                <a:sym typeface="Roboto"/>
              </a:rPr>
              <a:t>Federal Information Processing System</a:t>
            </a:r>
            <a:r>
              <a:rPr lang="en" sz="1050">
                <a:solidFill>
                  <a:srgbClr val="202124"/>
                </a:solidFill>
                <a:highlight>
                  <a:srgbClr val="FFFFFF"/>
                </a:highlight>
                <a:latin typeface="Roboto"/>
                <a:ea typeface="Roboto"/>
                <a:cs typeface="Roboto"/>
                <a:sym typeface="Roboto"/>
              </a:rPr>
              <a:t> (FIPS) Codes for States and Counties. FIPS codes are numbers which uniquely identify geographic areas.</a:t>
            </a:r>
            <a:r>
              <a:rPr lang="en"/>
              <a:t> </a:t>
            </a:r>
            <a:endParaRPr/>
          </a:p>
          <a:p>
            <a:pPr marL="457200" lvl="0" indent="-298450" algn="l" rtl="0">
              <a:spcBef>
                <a:spcPts val="0"/>
              </a:spcBef>
              <a:spcAft>
                <a:spcPts val="0"/>
              </a:spcAft>
              <a:buSzPts val="1100"/>
              <a:buAutoNum type="arabicPeriod"/>
            </a:pPr>
            <a:r>
              <a:rPr lang="en"/>
              <a:t>This is our API that we extracted the most current data in reference to the CDCs transmission level by county .. 0 was low to 3 being high. Mention that unknown iss.. </a:t>
            </a:r>
            <a:r>
              <a:rPr lang="en" sz="1200">
                <a:solidFill>
                  <a:srgbClr val="1C1E21"/>
                </a:solidFill>
                <a:latin typeface="Roboto"/>
                <a:ea typeface="Roboto"/>
                <a:cs typeface="Roboto"/>
                <a:sym typeface="Roboto"/>
              </a:rPr>
              <a:t> when both case data and test positivity data are missing for at least 15 days. The CDC does not have an "Unknown" level and instead will designate a location as "Low" when case and test positivity data are missing.</a:t>
            </a:r>
            <a:endParaRPr/>
          </a:p>
          <a:p>
            <a:pPr marL="45720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9f63900de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f9f63900d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Anthony</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Json file: dropped columns with NaN values such as “lat” or contained dictionaries which was not useful.. Leaving us with a handful of useful data. We ran into an issue with two of the columns throwing errors for “undefined columns”.. The solution was to rename and lowercase the names of the columns..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f9f63900d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f9f63900d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Cecilia</a:t>
            </a:r>
            <a:endParaRPr/>
          </a:p>
          <a:p>
            <a:pPr marL="0" lvl="0" indent="0" algn="l" rtl="0">
              <a:spcBef>
                <a:spcPts val="0"/>
              </a:spcBef>
              <a:spcAft>
                <a:spcPts val="0"/>
              </a:spcAft>
              <a:buNone/>
            </a:pPr>
            <a:r>
              <a:rPr lang="en"/>
              <a:t>Csv file: coded the fips column to a int instead of a float.. Then we dropped the null values to keep only usable data..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42a7ca8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42a7ca8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Sahar</a:t>
            </a:r>
            <a:endParaRPr/>
          </a:p>
          <a:p>
            <a:pPr marL="0" lvl="0" indent="0" algn="l" rtl="0">
              <a:spcBef>
                <a:spcPts val="0"/>
              </a:spcBef>
              <a:spcAft>
                <a:spcPts val="0"/>
              </a:spcAft>
              <a:buNone/>
            </a:pPr>
            <a:r>
              <a:rPr lang="en"/>
              <a:t>We utilized postgres to do our loading … we chose postgres because we wanted a challenge and it is a common sql database so what better database to use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9f63900de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9f63900d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DDDDDD"/>
            </a:gs>
            <a:gs pos="100000">
              <a:srgbClr val="919191"/>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sudalairajkumar/covid19-in-usa?select=us_counties_covid19_daily.csv"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apidocs.covidactnow.org/data-definition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45000" y="285025"/>
            <a:ext cx="8520600" cy="79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000"/>
              <a:t>Covid-19 Project </a:t>
            </a:r>
            <a:endParaRPr sz="4000"/>
          </a:p>
        </p:txBody>
      </p:sp>
      <p:sp>
        <p:nvSpPr>
          <p:cNvPr id="55" name="Google Shape;55;p13"/>
          <p:cNvSpPr txBox="1">
            <a:spLocks noGrp="1"/>
          </p:cNvSpPr>
          <p:nvPr>
            <p:ph type="subTitle" idx="1"/>
          </p:nvPr>
        </p:nvSpPr>
        <p:spPr>
          <a:xfrm>
            <a:off x="2543525" y="2110075"/>
            <a:ext cx="3805200" cy="518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600"/>
              <a:t>Anthony, Cecilia, Neda, &amp; Sahar </a:t>
            </a:r>
            <a:endParaRPr sz="1600"/>
          </a:p>
        </p:txBody>
      </p:sp>
      <p:pic>
        <p:nvPicPr>
          <p:cNvPr id="56" name="Google Shape;56;p13"/>
          <p:cNvPicPr preferRelativeResize="0"/>
          <p:nvPr/>
        </p:nvPicPr>
        <p:blipFill>
          <a:blip r:embed="rId3">
            <a:alphaModFix/>
          </a:blip>
          <a:stretch>
            <a:fillRect/>
          </a:stretch>
        </p:blipFill>
        <p:spPr>
          <a:xfrm>
            <a:off x="2950650" y="2828950"/>
            <a:ext cx="2990974" cy="1681875"/>
          </a:xfrm>
          <a:prstGeom prst="rect">
            <a:avLst/>
          </a:prstGeom>
          <a:noFill/>
          <a:ln>
            <a:noFill/>
          </a:ln>
        </p:spPr>
      </p:pic>
      <p:sp>
        <p:nvSpPr>
          <p:cNvPr id="57" name="Google Shape;57;p13"/>
          <p:cNvSpPr txBox="1"/>
          <p:nvPr/>
        </p:nvSpPr>
        <p:spPr>
          <a:xfrm>
            <a:off x="3303425" y="4563050"/>
            <a:ext cx="20658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i="1">
                <a:solidFill>
                  <a:srgbClr val="A9A9A9"/>
                </a:solidFill>
                <a:highlight>
                  <a:srgbClr val="FFFFFF"/>
                </a:highlight>
              </a:rPr>
              <a:t>Illustration Credit: Kateryna Kon / Shutterstock</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Sources</a:t>
            </a:r>
            <a:endParaRPr/>
          </a:p>
        </p:txBody>
      </p:sp>
      <p:sp>
        <p:nvSpPr>
          <p:cNvPr id="63" name="Google Shape;63;p14"/>
          <p:cNvSpPr txBox="1">
            <a:spLocks noGrp="1"/>
          </p:cNvSpPr>
          <p:nvPr>
            <p:ph type="body" idx="1"/>
          </p:nvPr>
        </p:nvSpPr>
        <p:spPr>
          <a:xfrm>
            <a:off x="311700" y="1389600"/>
            <a:ext cx="5670000" cy="34353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Clr>
                <a:schemeClr val="dk1"/>
              </a:buClr>
              <a:buSzPts val="1400"/>
              <a:buAutoNum type="arabicPeriod"/>
            </a:pPr>
            <a:r>
              <a:rPr lang="en" sz="1400">
                <a:solidFill>
                  <a:schemeClr val="dk1"/>
                </a:solidFill>
              </a:rPr>
              <a:t>Covid-19 in USA-Number of Novel Corona Virus 2019 cases in USA from Kaggle.com 3 csv files (primary)</a:t>
            </a:r>
            <a:br>
              <a:rPr lang="en" sz="1400">
                <a:solidFill>
                  <a:schemeClr val="dk1"/>
                </a:solidFill>
              </a:rPr>
            </a:br>
            <a:r>
              <a:rPr lang="en" sz="1400">
                <a:solidFill>
                  <a:schemeClr val="dk1"/>
                </a:solidFill>
              </a:rPr>
              <a:t>Reference Link:</a:t>
            </a:r>
            <a:r>
              <a:rPr lang="en" sz="1400">
                <a:solidFill>
                  <a:srgbClr val="C9D1D9"/>
                </a:solidFill>
              </a:rPr>
              <a:t> </a:t>
            </a:r>
            <a:r>
              <a:rPr lang="en" sz="1400">
                <a:solidFill>
                  <a:schemeClr val="hlink"/>
                </a:solidFill>
                <a:uFill>
                  <a:noFill/>
                </a:uFill>
                <a:hlinkClick r:id="rId3"/>
              </a:rPr>
              <a:t>https://www.kaggle.com/sudalairajkumar/covid19-in-usa?select=us_counties_covid19_daily.csv</a:t>
            </a:r>
            <a:endParaRPr sz="1400">
              <a:solidFill>
                <a:schemeClr val="hlink"/>
              </a:solidFill>
            </a:endParaRPr>
          </a:p>
          <a:p>
            <a:pPr marL="0" lvl="0" indent="0" algn="l" rtl="0">
              <a:spcBef>
                <a:spcPts val="1200"/>
              </a:spcBef>
              <a:spcAft>
                <a:spcPts val="0"/>
              </a:spcAft>
              <a:buNone/>
            </a:pPr>
            <a:endParaRPr sz="1400">
              <a:solidFill>
                <a:schemeClr val="hlink"/>
              </a:solidFill>
            </a:endParaRPr>
          </a:p>
          <a:p>
            <a:pPr marL="457200" lvl="0" indent="-317500" algn="l" rtl="0">
              <a:spcBef>
                <a:spcPts val="1200"/>
              </a:spcBef>
              <a:spcAft>
                <a:spcPts val="0"/>
              </a:spcAft>
              <a:buClr>
                <a:schemeClr val="dk1"/>
              </a:buClr>
              <a:buSzPts val="1400"/>
              <a:buAutoNum type="arabicPeriod"/>
            </a:pPr>
            <a:r>
              <a:rPr lang="en" sz="1400">
                <a:solidFill>
                  <a:schemeClr val="dk1"/>
                </a:solidFill>
              </a:rPr>
              <a:t>State, County, CBSA, Country API Data from Covid Act Now (primary)</a:t>
            </a:r>
            <a:br>
              <a:rPr lang="en" sz="1400">
                <a:solidFill>
                  <a:schemeClr val="dk1"/>
                </a:solidFill>
              </a:rPr>
            </a:br>
            <a:r>
              <a:rPr lang="en" sz="1400">
                <a:solidFill>
                  <a:schemeClr val="dk1"/>
                </a:solidFill>
              </a:rPr>
              <a:t>Reference Link:</a:t>
            </a:r>
            <a:r>
              <a:rPr lang="en" sz="1400">
                <a:solidFill>
                  <a:srgbClr val="C9D1D9"/>
                </a:solidFill>
              </a:rPr>
              <a:t> </a:t>
            </a:r>
            <a:r>
              <a:rPr lang="en" sz="1400">
                <a:solidFill>
                  <a:schemeClr val="hlink"/>
                </a:solidFill>
                <a:uFill>
                  <a:noFill/>
                </a:uFill>
                <a:hlinkClick r:id="rId4"/>
              </a:rPr>
              <a:t>https://apidocs.covidactnow.org/data-definitions/</a:t>
            </a:r>
            <a:endParaRPr sz="1400">
              <a:solidFill>
                <a:schemeClr val="hlink"/>
              </a:solidFill>
            </a:endParaRPr>
          </a:p>
          <a:p>
            <a:pPr marL="0" lvl="0" indent="0" algn="l" rtl="0">
              <a:spcBef>
                <a:spcPts val="1200"/>
              </a:spcBef>
              <a:spcAft>
                <a:spcPts val="0"/>
              </a:spcAft>
              <a:buNone/>
            </a:pPr>
            <a:endParaRPr sz="1200">
              <a:solidFill>
                <a:schemeClr val="hlink"/>
              </a:solidFill>
            </a:endParaRPr>
          </a:p>
          <a:p>
            <a:pPr marL="0" lvl="0" indent="0" algn="l" rtl="0">
              <a:spcBef>
                <a:spcPts val="1200"/>
              </a:spcBef>
              <a:spcAft>
                <a:spcPts val="1200"/>
              </a:spcAft>
              <a:buNone/>
            </a:pPr>
            <a:endParaRPr/>
          </a:p>
        </p:txBody>
      </p:sp>
      <p:graphicFrame>
        <p:nvGraphicFramePr>
          <p:cNvPr id="64" name="Google Shape;64;p14"/>
          <p:cNvGraphicFramePr/>
          <p:nvPr/>
        </p:nvGraphicFramePr>
        <p:xfrm>
          <a:off x="6165500" y="1389600"/>
          <a:ext cx="3000000" cy="3000000"/>
        </p:xfrm>
        <a:graphic>
          <a:graphicData uri="http://schemas.openxmlformats.org/drawingml/2006/table">
            <a:tbl>
              <a:tblPr>
                <a:noFill/>
                <a:tableStyleId>{36277A26-2089-4358-8013-938183A1F0A0}</a:tableStyleId>
              </a:tblPr>
              <a:tblGrid>
                <a:gridCol w="762550">
                  <a:extLst>
                    <a:ext uri="{9D8B030D-6E8A-4147-A177-3AD203B41FA5}">
                      <a16:colId xmlns:a16="http://schemas.microsoft.com/office/drawing/2014/main" val="20000"/>
                    </a:ext>
                  </a:extLst>
                </a:gridCol>
                <a:gridCol w="1761975">
                  <a:extLst>
                    <a:ext uri="{9D8B030D-6E8A-4147-A177-3AD203B41FA5}">
                      <a16:colId xmlns:a16="http://schemas.microsoft.com/office/drawing/2014/main" val="20001"/>
                    </a:ext>
                  </a:extLst>
                </a:gridCol>
              </a:tblGrid>
              <a:tr h="465175">
                <a:tc>
                  <a:txBody>
                    <a:bodyPr/>
                    <a:lstStyle/>
                    <a:p>
                      <a:pPr marL="0" lvl="0" indent="0" algn="l" rtl="0">
                        <a:spcBef>
                          <a:spcPts val="0"/>
                        </a:spcBef>
                        <a:spcAft>
                          <a:spcPts val="0"/>
                        </a:spcAft>
                        <a:buNone/>
                      </a:pPr>
                      <a:r>
                        <a:rPr lang="en"/>
                        <a:t>API Value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CDC Community Transmission Level</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08950">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Low</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08950">
                <a:tc>
                  <a:txBody>
                    <a:bodyPr/>
                    <a:lstStyle/>
                    <a:p>
                      <a:pPr marL="0" lvl="0" indent="0" algn="l" rtl="0">
                        <a:spcBef>
                          <a:spcPts val="0"/>
                        </a:spcBef>
                        <a:spcAft>
                          <a:spcPts val="0"/>
                        </a:spcAft>
                        <a:buNone/>
                      </a:pPr>
                      <a:r>
                        <a:rPr lang="e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Moderate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08950">
                <a:tc>
                  <a:txBody>
                    <a:bodyPr/>
                    <a:lstStyle/>
                    <a:p>
                      <a:pPr marL="0" lvl="0" indent="0" algn="l" rtl="0">
                        <a:spcBef>
                          <a:spcPts val="0"/>
                        </a:spcBef>
                        <a:spcAft>
                          <a:spcPts val="0"/>
                        </a:spcAft>
                        <a:buNone/>
                      </a:pPr>
                      <a:r>
                        <a:rPr lang="en"/>
                        <a:t>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Substantial</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08950">
                <a:tc>
                  <a:txBody>
                    <a:bodyPr/>
                    <a:lstStyle/>
                    <a:p>
                      <a:pPr marL="0" lvl="0" indent="0" algn="l" rtl="0">
                        <a:spcBef>
                          <a:spcPts val="0"/>
                        </a:spcBef>
                        <a:spcAft>
                          <a:spcPts val="0"/>
                        </a:spcAft>
                        <a:buNone/>
                      </a:pPr>
                      <a:r>
                        <a:rPr lang="en"/>
                        <a:t>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High</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08950">
                <a:tc>
                  <a:txBody>
                    <a:bodyPr/>
                    <a:lstStyle/>
                    <a:p>
                      <a:pPr marL="0" lvl="0" indent="0" algn="l" rtl="0">
                        <a:spcBef>
                          <a:spcPts val="0"/>
                        </a:spcBef>
                        <a:spcAft>
                          <a:spcPts val="0"/>
                        </a:spcAft>
                        <a:buNone/>
                      </a:pPr>
                      <a:r>
                        <a:rPr lang="en"/>
                        <a:t>4 </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“Unknown”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animEffect transition="in" filter="fade">
                                      <p:cBhvr>
                                        <p:cTn id="7" dur="1000"/>
                                        <p:tgtEl>
                                          <p:spTgt spid="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xEl>
                                              <p:pRg st="1" end="1"/>
                                            </p:txEl>
                                          </p:spTgt>
                                        </p:tgtEl>
                                        <p:attrNameLst>
                                          <p:attrName>style.visibility</p:attrName>
                                        </p:attrNameLst>
                                      </p:cBhvr>
                                      <p:to>
                                        <p:strVal val="visible"/>
                                      </p:to>
                                    </p:set>
                                    <p:animEffect transition="in" filter="fade">
                                      <p:cBhvr>
                                        <p:cTn id="12" dur="1000"/>
                                        <p:tgtEl>
                                          <p:spTgt spid="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
                                            <p:txEl>
                                              <p:pRg st="2" end="2"/>
                                            </p:txEl>
                                          </p:spTgt>
                                        </p:tgtEl>
                                        <p:attrNameLst>
                                          <p:attrName>style.visibility</p:attrName>
                                        </p:attrNameLst>
                                      </p:cBhvr>
                                      <p:to>
                                        <p:strVal val="visible"/>
                                      </p:to>
                                    </p:set>
                                    <p:animEffect transition="in" filter="fade">
                                      <p:cBhvr>
                                        <p:cTn id="17" dur="1000"/>
                                        <p:tgtEl>
                                          <p:spTgt spid="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3">
                                            <p:txEl>
                                              <p:pRg st="3" end="3"/>
                                            </p:txEl>
                                          </p:spTgt>
                                        </p:tgtEl>
                                        <p:attrNameLst>
                                          <p:attrName>style.visibility</p:attrName>
                                        </p:attrNameLst>
                                      </p:cBhvr>
                                      <p:to>
                                        <p:strVal val="visible"/>
                                      </p:to>
                                    </p:set>
                                    <p:animEffect transition="in" filter="fade">
                                      <p:cBhvr>
                                        <p:cTn id="22" dur="1000"/>
                                        <p:tgtEl>
                                          <p:spTgt spid="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3">
                                            <p:txEl>
                                              <p:pRg st="4" end="4"/>
                                            </p:txEl>
                                          </p:spTgt>
                                        </p:tgtEl>
                                        <p:attrNameLst>
                                          <p:attrName>style.visibility</p:attrName>
                                        </p:attrNameLst>
                                      </p:cBhvr>
                                      <p:to>
                                        <p:strVal val="visible"/>
                                      </p:to>
                                    </p:set>
                                    <p:animEffect transition="in" filter="fade">
                                      <p:cBhvr>
                                        <p:cTn id="27" dur="1000"/>
                                        <p:tgtEl>
                                          <p:spTgt spid="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Data Wrangling</a:t>
            </a:r>
            <a:endParaRPr/>
          </a:p>
          <a:p>
            <a:pPr marL="0" lvl="0" indent="0" algn="l" rtl="0">
              <a:spcBef>
                <a:spcPts val="0"/>
              </a:spcBef>
              <a:spcAft>
                <a:spcPts val="0"/>
              </a:spcAft>
              <a:buNone/>
            </a:pPr>
            <a:endParaRPr/>
          </a:p>
        </p:txBody>
      </p:sp>
      <p:pic>
        <p:nvPicPr>
          <p:cNvPr id="70" name="Google Shape;70;p15"/>
          <p:cNvPicPr preferRelativeResize="0"/>
          <p:nvPr/>
        </p:nvPicPr>
        <p:blipFill rotWithShape="1">
          <a:blip r:embed="rId3">
            <a:alphaModFix/>
          </a:blip>
          <a:srcRect t="14922"/>
          <a:stretch/>
        </p:blipFill>
        <p:spPr>
          <a:xfrm>
            <a:off x="1424076" y="965225"/>
            <a:ext cx="6295835" cy="2547000"/>
          </a:xfrm>
          <a:prstGeom prst="rect">
            <a:avLst/>
          </a:prstGeom>
          <a:noFill/>
          <a:ln>
            <a:noFill/>
          </a:ln>
        </p:spPr>
      </p:pic>
      <p:pic>
        <p:nvPicPr>
          <p:cNvPr id="71" name="Google Shape;71;p15"/>
          <p:cNvPicPr preferRelativeResize="0"/>
          <p:nvPr/>
        </p:nvPicPr>
        <p:blipFill>
          <a:blip r:embed="rId4">
            <a:alphaModFix/>
          </a:blip>
          <a:stretch>
            <a:fillRect/>
          </a:stretch>
        </p:blipFill>
        <p:spPr>
          <a:xfrm>
            <a:off x="1675688" y="3565248"/>
            <a:ext cx="5792601" cy="1380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fade">
                                      <p:cBhvr>
                                        <p:cTn id="12"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Data Wrangling Pt. 2</a:t>
            </a:r>
            <a:endParaRPr/>
          </a:p>
          <a:p>
            <a:pPr marL="0" lvl="0" indent="0" algn="l" rtl="0">
              <a:spcBef>
                <a:spcPts val="0"/>
              </a:spcBef>
              <a:spcAft>
                <a:spcPts val="0"/>
              </a:spcAft>
              <a:buNone/>
            </a:pPr>
            <a:endParaRPr/>
          </a:p>
        </p:txBody>
      </p:sp>
      <p:pic>
        <p:nvPicPr>
          <p:cNvPr id="77" name="Google Shape;77;p16"/>
          <p:cNvPicPr preferRelativeResize="0"/>
          <p:nvPr/>
        </p:nvPicPr>
        <p:blipFill>
          <a:blip r:embed="rId3">
            <a:alphaModFix/>
          </a:blip>
          <a:stretch>
            <a:fillRect/>
          </a:stretch>
        </p:blipFill>
        <p:spPr>
          <a:xfrm>
            <a:off x="1584613" y="1331475"/>
            <a:ext cx="6105525" cy="752475"/>
          </a:xfrm>
          <a:prstGeom prst="rect">
            <a:avLst/>
          </a:prstGeom>
          <a:noFill/>
          <a:ln>
            <a:noFill/>
          </a:ln>
        </p:spPr>
      </p:pic>
      <p:pic>
        <p:nvPicPr>
          <p:cNvPr id="78" name="Google Shape;78;p16"/>
          <p:cNvPicPr preferRelativeResize="0"/>
          <p:nvPr/>
        </p:nvPicPr>
        <p:blipFill>
          <a:blip r:embed="rId4">
            <a:alphaModFix/>
          </a:blip>
          <a:stretch>
            <a:fillRect/>
          </a:stretch>
        </p:blipFill>
        <p:spPr>
          <a:xfrm>
            <a:off x="2456150" y="2397725"/>
            <a:ext cx="4362450" cy="1600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fade">
                                      <p:cBhvr>
                                        <p:cTn id="12"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Loading the Data on PostgreSQL</a:t>
            </a:r>
            <a:endParaRPr/>
          </a:p>
        </p:txBody>
      </p:sp>
      <p:pic>
        <p:nvPicPr>
          <p:cNvPr id="84" name="Google Shape;84;p17"/>
          <p:cNvPicPr preferRelativeResize="0"/>
          <p:nvPr/>
        </p:nvPicPr>
        <p:blipFill>
          <a:blip r:embed="rId3">
            <a:alphaModFix/>
          </a:blip>
          <a:stretch>
            <a:fillRect/>
          </a:stretch>
        </p:blipFill>
        <p:spPr>
          <a:xfrm>
            <a:off x="4726853" y="1370450"/>
            <a:ext cx="3166575" cy="2079200"/>
          </a:xfrm>
          <a:prstGeom prst="rect">
            <a:avLst/>
          </a:prstGeom>
          <a:noFill/>
          <a:ln>
            <a:noFill/>
          </a:ln>
        </p:spPr>
      </p:pic>
      <p:pic>
        <p:nvPicPr>
          <p:cNvPr id="85" name="Google Shape;85;p17"/>
          <p:cNvPicPr preferRelativeResize="0"/>
          <p:nvPr/>
        </p:nvPicPr>
        <p:blipFill>
          <a:blip r:embed="rId4">
            <a:alphaModFix/>
          </a:blip>
          <a:stretch>
            <a:fillRect/>
          </a:stretch>
        </p:blipFill>
        <p:spPr>
          <a:xfrm>
            <a:off x="1044600" y="1370450"/>
            <a:ext cx="2937475" cy="2079200"/>
          </a:xfrm>
          <a:prstGeom prst="rect">
            <a:avLst/>
          </a:prstGeom>
          <a:noFill/>
          <a:ln>
            <a:noFill/>
          </a:ln>
        </p:spPr>
      </p:pic>
      <p:pic>
        <p:nvPicPr>
          <p:cNvPr id="86" name="Google Shape;86;p17"/>
          <p:cNvPicPr preferRelativeResize="0"/>
          <p:nvPr/>
        </p:nvPicPr>
        <p:blipFill>
          <a:blip r:embed="rId5">
            <a:alphaModFix/>
          </a:blip>
          <a:stretch>
            <a:fillRect/>
          </a:stretch>
        </p:blipFill>
        <p:spPr>
          <a:xfrm>
            <a:off x="729750" y="3684275"/>
            <a:ext cx="7886700" cy="942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10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10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fade">
                                      <p:cBhvr>
                                        <p:cTn id="17" dur="1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p:nvPr/>
        </p:nvSpPr>
        <p:spPr>
          <a:xfrm>
            <a:off x="908550" y="1793850"/>
            <a:ext cx="73269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a:solidFill>
                  <a:schemeClr val="dk1"/>
                </a:solidFill>
              </a:rPr>
              <a:t>Thank You!</a:t>
            </a:r>
            <a:endParaRPr sz="480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384</Words>
  <Application>Microsoft Macintosh PowerPoint</Application>
  <PresentationFormat>On-screen Show (16:9)</PresentationFormat>
  <Paragraphs>32</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Roboto</vt:lpstr>
      <vt:lpstr>Arial</vt:lpstr>
      <vt:lpstr>Simple Light</vt:lpstr>
      <vt:lpstr>Covid-19 Project </vt:lpstr>
      <vt:lpstr>Data Sources</vt:lpstr>
      <vt:lpstr>Data Wrangling </vt:lpstr>
      <vt:lpstr>Data Wrangling Pt. 2 </vt:lpstr>
      <vt:lpstr>Loading the Data on PostgreSQL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Project </dc:title>
  <cp:lastModifiedBy>Sahar  Jamal</cp:lastModifiedBy>
  <cp:revision>1</cp:revision>
  <dcterms:modified xsi:type="dcterms:W3CDTF">2021-10-22T01:03:48Z</dcterms:modified>
</cp:coreProperties>
</file>