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7" r:id="rId3"/>
    <p:sldId id="267" r:id="rId4"/>
    <p:sldId id="265" r:id="rId5"/>
    <p:sldId id="278" r:id="rId6"/>
    <p:sldId id="281" r:id="rId7"/>
    <p:sldId id="268" r:id="rId8"/>
    <p:sldId id="282" r:id="rId9"/>
    <p:sldId id="283" r:id="rId10"/>
    <p:sldId id="280"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41" autoAdjust="0"/>
    <p:restoredTop sz="92280"/>
  </p:normalViewPr>
  <p:slideViewPr>
    <p:cSldViewPr snapToGrid="0">
      <p:cViewPr varScale="1">
        <p:scale>
          <a:sx n="134" d="100"/>
          <a:sy n="134" d="100"/>
        </p:scale>
        <p:origin x="9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02FABD-DE3D-CE47-818C-227C1A42B730}" type="datetimeFigureOut">
              <a:rPr lang="en-US" smtClean="0"/>
              <a:t>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79E42-8A24-6F41-A27C-5A8BAB0B7AC9}" type="slidenum">
              <a:rPr lang="en-US" smtClean="0"/>
              <a:t>‹#›</a:t>
            </a:fld>
            <a:endParaRPr lang="en-US"/>
          </a:p>
        </p:txBody>
      </p:sp>
    </p:spTree>
    <p:extLst>
      <p:ext uri="{BB962C8B-B14F-4D97-AF65-F5344CB8AC3E}">
        <p14:creationId xmlns:p14="http://schemas.microsoft.com/office/powerpoint/2010/main" val="3861844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initial data set had 22 columns of data and 15000 records. This data set was found on </a:t>
            </a:r>
            <a:r>
              <a:rPr lang="en-US" dirty="0" err="1"/>
              <a:t>kaggle</a:t>
            </a:r>
            <a:r>
              <a:rPr lang="en-US" dirty="0"/>
              <a:t>. We used some code to determine what features were most important to include in our model. Majority of these columns were not logical to collect this data. They were not broad enough to apply to everyone who might want to utilize or visit this app. This then left us with 5 important features we would collect about the subject in order to predict their outcome. These data points are satisfaction level, last evaluation, time spent with company, number of projects, and average monthly hours. </a:t>
            </a:r>
          </a:p>
        </p:txBody>
      </p:sp>
      <p:sp>
        <p:nvSpPr>
          <p:cNvPr id="4" name="Slide Number Placeholder 3"/>
          <p:cNvSpPr>
            <a:spLocks noGrp="1"/>
          </p:cNvSpPr>
          <p:nvPr>
            <p:ph type="sldNum" sz="quarter" idx="5"/>
          </p:nvPr>
        </p:nvSpPr>
        <p:spPr/>
        <p:txBody>
          <a:bodyPr/>
          <a:lstStyle/>
          <a:p>
            <a:fld id="{B2579E42-8A24-6F41-A27C-5A8BAB0B7AC9}" type="slidenum">
              <a:rPr lang="en-US" smtClean="0"/>
              <a:t>2</a:t>
            </a:fld>
            <a:endParaRPr lang="en-US"/>
          </a:p>
        </p:txBody>
      </p:sp>
    </p:spTree>
    <p:extLst>
      <p:ext uri="{BB962C8B-B14F-4D97-AF65-F5344CB8AC3E}">
        <p14:creationId xmlns:p14="http://schemas.microsoft.com/office/powerpoint/2010/main" val="3492353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large company </a:t>
            </a:r>
            <a:r>
              <a:rPr lang="en-US" dirty="0" err="1"/>
              <a:t>survery</a:t>
            </a:r>
            <a:r>
              <a:rPr lang="en-US" dirty="0"/>
              <a:t> 15000 employees and kept record. This data set was initially intended for HR analytics so we thought what better than to make it an fully functioning app</a:t>
            </a:r>
          </a:p>
        </p:txBody>
      </p:sp>
      <p:sp>
        <p:nvSpPr>
          <p:cNvPr id="4" name="Slide Number Placeholder 3"/>
          <p:cNvSpPr>
            <a:spLocks noGrp="1"/>
          </p:cNvSpPr>
          <p:nvPr>
            <p:ph type="sldNum" sz="quarter" idx="5"/>
          </p:nvPr>
        </p:nvSpPr>
        <p:spPr/>
        <p:txBody>
          <a:bodyPr/>
          <a:lstStyle/>
          <a:p>
            <a:fld id="{B2579E42-8A24-6F41-A27C-5A8BAB0B7AC9}" type="slidenum">
              <a:rPr lang="en-US" smtClean="0"/>
              <a:t>4</a:t>
            </a:fld>
            <a:endParaRPr lang="en-US"/>
          </a:p>
        </p:txBody>
      </p:sp>
    </p:spTree>
    <p:extLst>
      <p:ext uri="{BB962C8B-B14F-4D97-AF65-F5344CB8AC3E}">
        <p14:creationId xmlns:p14="http://schemas.microsoft.com/office/powerpoint/2010/main" val="1787597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579E42-8A24-6F41-A27C-5A8BAB0B7AC9}" type="slidenum">
              <a:rPr lang="en-US" smtClean="0"/>
              <a:t>11</a:t>
            </a:fld>
            <a:endParaRPr lang="en-US"/>
          </a:p>
        </p:txBody>
      </p:sp>
    </p:spTree>
    <p:extLst>
      <p:ext uri="{BB962C8B-B14F-4D97-AF65-F5344CB8AC3E}">
        <p14:creationId xmlns:p14="http://schemas.microsoft.com/office/powerpoint/2010/main" val="1204207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986AD-3214-42C5-850B-96BB2BBD2C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3F7B98-08C1-4D5B-A4D9-5A389F9EEC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E9B7AA-ECC9-4816-9318-4FC5AF088DC1}"/>
              </a:ext>
            </a:extLst>
          </p:cNvPr>
          <p:cNvSpPr>
            <a:spLocks noGrp="1"/>
          </p:cNvSpPr>
          <p:nvPr>
            <p:ph type="dt" sz="half" idx="10"/>
          </p:nvPr>
        </p:nvSpPr>
        <p:spPr/>
        <p:txBody>
          <a:bodyPr/>
          <a:lstStyle/>
          <a:p>
            <a:fld id="{49F6E384-E53D-4EE5-B93A-35E71E546518}" type="datetimeFigureOut">
              <a:rPr lang="en-US" smtClean="0"/>
              <a:t>1/18/22</a:t>
            </a:fld>
            <a:endParaRPr lang="en-US"/>
          </a:p>
        </p:txBody>
      </p:sp>
      <p:sp>
        <p:nvSpPr>
          <p:cNvPr id="5" name="Footer Placeholder 4">
            <a:extLst>
              <a:ext uri="{FF2B5EF4-FFF2-40B4-BE49-F238E27FC236}">
                <a16:creationId xmlns:a16="http://schemas.microsoft.com/office/drawing/2014/main" id="{1C26F652-B4FA-4C5C-8007-EF06AB860B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7B82C-B99C-4AB4-AD00-59E8DB9884C7}"/>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3647690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0E7DD-C22B-4516-9AC8-95340C254A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F336D1-35FA-4FF3-8551-0F4FC8C20A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A3022-0C1F-41B0-9F4A-039D00A2761A}"/>
              </a:ext>
            </a:extLst>
          </p:cNvPr>
          <p:cNvSpPr>
            <a:spLocks noGrp="1"/>
          </p:cNvSpPr>
          <p:nvPr>
            <p:ph type="dt" sz="half" idx="10"/>
          </p:nvPr>
        </p:nvSpPr>
        <p:spPr/>
        <p:txBody>
          <a:bodyPr/>
          <a:lstStyle/>
          <a:p>
            <a:fld id="{49F6E384-E53D-4EE5-B93A-35E71E546518}" type="datetimeFigureOut">
              <a:rPr lang="en-US" smtClean="0"/>
              <a:t>1/18/22</a:t>
            </a:fld>
            <a:endParaRPr lang="en-US"/>
          </a:p>
        </p:txBody>
      </p:sp>
      <p:sp>
        <p:nvSpPr>
          <p:cNvPr id="5" name="Footer Placeholder 4">
            <a:extLst>
              <a:ext uri="{FF2B5EF4-FFF2-40B4-BE49-F238E27FC236}">
                <a16:creationId xmlns:a16="http://schemas.microsoft.com/office/drawing/2014/main" id="{D7E13B4A-9980-4001-9C43-CFE743D15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042732-536A-47A4-BFDD-73FD5263A585}"/>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119589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86A52D-77A0-4212-A9EB-4F90D2AD87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76646E-93FF-4BCD-B3FB-AB9F91F748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9F1A3-0C46-49CF-BA17-123DDE919AFF}"/>
              </a:ext>
            </a:extLst>
          </p:cNvPr>
          <p:cNvSpPr>
            <a:spLocks noGrp="1"/>
          </p:cNvSpPr>
          <p:nvPr>
            <p:ph type="dt" sz="half" idx="10"/>
          </p:nvPr>
        </p:nvSpPr>
        <p:spPr/>
        <p:txBody>
          <a:bodyPr/>
          <a:lstStyle/>
          <a:p>
            <a:fld id="{49F6E384-E53D-4EE5-B93A-35E71E546518}" type="datetimeFigureOut">
              <a:rPr lang="en-US" smtClean="0"/>
              <a:t>1/18/22</a:t>
            </a:fld>
            <a:endParaRPr lang="en-US"/>
          </a:p>
        </p:txBody>
      </p:sp>
      <p:sp>
        <p:nvSpPr>
          <p:cNvPr id="5" name="Footer Placeholder 4">
            <a:extLst>
              <a:ext uri="{FF2B5EF4-FFF2-40B4-BE49-F238E27FC236}">
                <a16:creationId xmlns:a16="http://schemas.microsoft.com/office/drawing/2014/main" id="{06CFF13F-3DF3-4B15-A113-E9F025CB2D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36EF55-4189-4470-8464-DB4F3E67DF22}"/>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130945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A8880-77D7-4D72-A88E-7A155B71A2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A86C0F-7367-4001-852E-EB96FA831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A5874-12E2-41DA-9C80-D42A70D4F3C6}"/>
              </a:ext>
            </a:extLst>
          </p:cNvPr>
          <p:cNvSpPr>
            <a:spLocks noGrp="1"/>
          </p:cNvSpPr>
          <p:nvPr>
            <p:ph type="dt" sz="half" idx="10"/>
          </p:nvPr>
        </p:nvSpPr>
        <p:spPr/>
        <p:txBody>
          <a:bodyPr/>
          <a:lstStyle/>
          <a:p>
            <a:fld id="{49F6E384-E53D-4EE5-B93A-35E71E546518}" type="datetimeFigureOut">
              <a:rPr lang="en-US" smtClean="0"/>
              <a:t>1/18/22</a:t>
            </a:fld>
            <a:endParaRPr lang="en-US"/>
          </a:p>
        </p:txBody>
      </p:sp>
      <p:sp>
        <p:nvSpPr>
          <p:cNvPr id="5" name="Footer Placeholder 4">
            <a:extLst>
              <a:ext uri="{FF2B5EF4-FFF2-40B4-BE49-F238E27FC236}">
                <a16:creationId xmlns:a16="http://schemas.microsoft.com/office/drawing/2014/main" id="{C4BB1839-8735-4E93-B0D9-F49CD51C9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C2E9FD-BC4C-4FE0-9CCB-1EC413810C6C}"/>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1984542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F9984-99A9-42D2-A19A-9BF75A7EDD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84561C-2ECC-4F2D-B399-7F2AD8C54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65F8F6-5BA8-4AC1-B3DF-A43352842E94}"/>
              </a:ext>
            </a:extLst>
          </p:cNvPr>
          <p:cNvSpPr>
            <a:spLocks noGrp="1"/>
          </p:cNvSpPr>
          <p:nvPr>
            <p:ph type="dt" sz="half" idx="10"/>
          </p:nvPr>
        </p:nvSpPr>
        <p:spPr/>
        <p:txBody>
          <a:bodyPr/>
          <a:lstStyle/>
          <a:p>
            <a:fld id="{49F6E384-E53D-4EE5-B93A-35E71E546518}" type="datetimeFigureOut">
              <a:rPr lang="en-US" smtClean="0"/>
              <a:t>1/18/22</a:t>
            </a:fld>
            <a:endParaRPr lang="en-US"/>
          </a:p>
        </p:txBody>
      </p:sp>
      <p:sp>
        <p:nvSpPr>
          <p:cNvPr id="5" name="Footer Placeholder 4">
            <a:extLst>
              <a:ext uri="{FF2B5EF4-FFF2-40B4-BE49-F238E27FC236}">
                <a16:creationId xmlns:a16="http://schemas.microsoft.com/office/drawing/2014/main" id="{E08A11FC-AA03-43D4-88B2-377C650A6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44D15-1960-4665-A6DC-C20898F7DB7B}"/>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125020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17BA-2390-4394-8794-BFBED7EA1E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DE7229-C2F4-4315-BE2F-E476E41BB0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7AC7FF-C8FD-4F7F-BBB9-93B651C106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7FB6E3-DBB9-4C8C-B008-84A18E4241C4}"/>
              </a:ext>
            </a:extLst>
          </p:cNvPr>
          <p:cNvSpPr>
            <a:spLocks noGrp="1"/>
          </p:cNvSpPr>
          <p:nvPr>
            <p:ph type="dt" sz="half" idx="10"/>
          </p:nvPr>
        </p:nvSpPr>
        <p:spPr/>
        <p:txBody>
          <a:bodyPr/>
          <a:lstStyle/>
          <a:p>
            <a:fld id="{49F6E384-E53D-4EE5-B93A-35E71E546518}" type="datetimeFigureOut">
              <a:rPr lang="en-US" smtClean="0"/>
              <a:t>1/18/22</a:t>
            </a:fld>
            <a:endParaRPr lang="en-US"/>
          </a:p>
        </p:txBody>
      </p:sp>
      <p:sp>
        <p:nvSpPr>
          <p:cNvPr id="6" name="Footer Placeholder 5">
            <a:extLst>
              <a:ext uri="{FF2B5EF4-FFF2-40B4-BE49-F238E27FC236}">
                <a16:creationId xmlns:a16="http://schemas.microsoft.com/office/drawing/2014/main" id="{63985BBF-1FE7-4A9F-8EA2-CAAF16C5F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5CC042-2329-4C38-A4A7-73E405B1333D}"/>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2730759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090BF-5876-4720-9B43-500216C090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037B53-EE71-4061-9F2F-66FA9952DA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321634-108F-4A3A-A078-DD529F4843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6248E8-14AC-4FA7-9334-F4211A1B92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37E131-45E2-4851-988B-2E0E0AF72B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ED1142-8395-41E8-949D-4B59C29E6EA0}"/>
              </a:ext>
            </a:extLst>
          </p:cNvPr>
          <p:cNvSpPr>
            <a:spLocks noGrp="1"/>
          </p:cNvSpPr>
          <p:nvPr>
            <p:ph type="dt" sz="half" idx="10"/>
          </p:nvPr>
        </p:nvSpPr>
        <p:spPr/>
        <p:txBody>
          <a:bodyPr/>
          <a:lstStyle/>
          <a:p>
            <a:fld id="{49F6E384-E53D-4EE5-B93A-35E71E546518}" type="datetimeFigureOut">
              <a:rPr lang="en-US" smtClean="0"/>
              <a:t>1/18/22</a:t>
            </a:fld>
            <a:endParaRPr lang="en-US"/>
          </a:p>
        </p:txBody>
      </p:sp>
      <p:sp>
        <p:nvSpPr>
          <p:cNvPr id="8" name="Footer Placeholder 7">
            <a:extLst>
              <a:ext uri="{FF2B5EF4-FFF2-40B4-BE49-F238E27FC236}">
                <a16:creationId xmlns:a16="http://schemas.microsoft.com/office/drawing/2014/main" id="{7943F7D0-36C5-4546-AF7A-ED90CA7E15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78AB5C-6030-4164-A094-5AC2169E90E8}"/>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256985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875A-611E-4109-B41B-2B353AAC26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9B022D-FFCD-4CAC-90F4-EAFD29A38DB7}"/>
              </a:ext>
            </a:extLst>
          </p:cNvPr>
          <p:cNvSpPr>
            <a:spLocks noGrp="1"/>
          </p:cNvSpPr>
          <p:nvPr>
            <p:ph type="dt" sz="half" idx="10"/>
          </p:nvPr>
        </p:nvSpPr>
        <p:spPr/>
        <p:txBody>
          <a:bodyPr/>
          <a:lstStyle/>
          <a:p>
            <a:fld id="{49F6E384-E53D-4EE5-B93A-35E71E546518}" type="datetimeFigureOut">
              <a:rPr lang="en-US" smtClean="0"/>
              <a:t>1/18/22</a:t>
            </a:fld>
            <a:endParaRPr lang="en-US"/>
          </a:p>
        </p:txBody>
      </p:sp>
      <p:sp>
        <p:nvSpPr>
          <p:cNvPr id="4" name="Footer Placeholder 3">
            <a:extLst>
              <a:ext uri="{FF2B5EF4-FFF2-40B4-BE49-F238E27FC236}">
                <a16:creationId xmlns:a16="http://schemas.microsoft.com/office/drawing/2014/main" id="{04E49830-DFD2-4FD9-A993-9B7AAFC402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1BAC4F-4665-4BF1-9875-DE9A6FA9BBE2}"/>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3743078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2CAB9C-174C-45F0-A603-CF4726C437BA}"/>
              </a:ext>
            </a:extLst>
          </p:cNvPr>
          <p:cNvSpPr>
            <a:spLocks noGrp="1"/>
          </p:cNvSpPr>
          <p:nvPr>
            <p:ph type="dt" sz="half" idx="10"/>
          </p:nvPr>
        </p:nvSpPr>
        <p:spPr/>
        <p:txBody>
          <a:bodyPr/>
          <a:lstStyle/>
          <a:p>
            <a:fld id="{49F6E384-E53D-4EE5-B93A-35E71E546518}" type="datetimeFigureOut">
              <a:rPr lang="en-US" smtClean="0"/>
              <a:t>1/18/22</a:t>
            </a:fld>
            <a:endParaRPr lang="en-US"/>
          </a:p>
        </p:txBody>
      </p:sp>
      <p:sp>
        <p:nvSpPr>
          <p:cNvPr id="3" name="Footer Placeholder 2">
            <a:extLst>
              <a:ext uri="{FF2B5EF4-FFF2-40B4-BE49-F238E27FC236}">
                <a16:creationId xmlns:a16="http://schemas.microsoft.com/office/drawing/2014/main" id="{42F3F544-ECC3-4424-A4B7-6952834ECA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3340C8-890F-42FE-9017-E5F532E2358A}"/>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3531651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EEEAD-6F78-461D-91E2-959C5BA099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12DFCD-20F6-4D5E-8482-C8DD47731F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4F9E7C-569D-47D6-BC3E-BA85FB227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66550C-9171-42ED-9807-62EDBD408445}"/>
              </a:ext>
            </a:extLst>
          </p:cNvPr>
          <p:cNvSpPr>
            <a:spLocks noGrp="1"/>
          </p:cNvSpPr>
          <p:nvPr>
            <p:ph type="dt" sz="half" idx="10"/>
          </p:nvPr>
        </p:nvSpPr>
        <p:spPr/>
        <p:txBody>
          <a:bodyPr/>
          <a:lstStyle/>
          <a:p>
            <a:fld id="{49F6E384-E53D-4EE5-B93A-35E71E546518}" type="datetimeFigureOut">
              <a:rPr lang="en-US" smtClean="0"/>
              <a:t>1/18/22</a:t>
            </a:fld>
            <a:endParaRPr lang="en-US"/>
          </a:p>
        </p:txBody>
      </p:sp>
      <p:sp>
        <p:nvSpPr>
          <p:cNvPr id="6" name="Footer Placeholder 5">
            <a:extLst>
              <a:ext uri="{FF2B5EF4-FFF2-40B4-BE49-F238E27FC236}">
                <a16:creationId xmlns:a16="http://schemas.microsoft.com/office/drawing/2014/main" id="{FB22F7E4-E45B-4387-8EAC-5DB7321709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200A8-F378-47E0-ADAF-9AFF5E42FE27}"/>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2834938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CC712-A99A-4523-9671-8BF260AEB6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2434CA-0D8D-4E96-B4F4-6C7B33352E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4D4A95-4681-4E16-8106-B5C04B5EAF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39CCF9-A827-4AA4-B66E-C072D17E79F2}"/>
              </a:ext>
            </a:extLst>
          </p:cNvPr>
          <p:cNvSpPr>
            <a:spLocks noGrp="1"/>
          </p:cNvSpPr>
          <p:nvPr>
            <p:ph type="dt" sz="half" idx="10"/>
          </p:nvPr>
        </p:nvSpPr>
        <p:spPr/>
        <p:txBody>
          <a:bodyPr/>
          <a:lstStyle/>
          <a:p>
            <a:fld id="{49F6E384-E53D-4EE5-B93A-35E71E546518}" type="datetimeFigureOut">
              <a:rPr lang="en-US" smtClean="0"/>
              <a:t>1/18/22</a:t>
            </a:fld>
            <a:endParaRPr lang="en-US"/>
          </a:p>
        </p:txBody>
      </p:sp>
      <p:sp>
        <p:nvSpPr>
          <p:cNvPr id="6" name="Footer Placeholder 5">
            <a:extLst>
              <a:ext uri="{FF2B5EF4-FFF2-40B4-BE49-F238E27FC236}">
                <a16:creationId xmlns:a16="http://schemas.microsoft.com/office/drawing/2014/main" id="{0C5E3321-0AEA-4AD2-8423-92669929D8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702E16-A3E5-481D-9F8A-92794E224857}"/>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368143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D277B2-4010-4C31-9E2D-D4A416817E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261A37-9269-429C-93FE-067009A72C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9D03A7-6C29-4021-8661-0F1814FC6B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6E384-E53D-4EE5-B93A-35E71E546518}" type="datetimeFigureOut">
              <a:rPr lang="en-US" smtClean="0"/>
              <a:t>1/18/22</a:t>
            </a:fld>
            <a:endParaRPr lang="en-US"/>
          </a:p>
        </p:txBody>
      </p:sp>
      <p:sp>
        <p:nvSpPr>
          <p:cNvPr id="5" name="Footer Placeholder 4">
            <a:extLst>
              <a:ext uri="{FF2B5EF4-FFF2-40B4-BE49-F238E27FC236}">
                <a16:creationId xmlns:a16="http://schemas.microsoft.com/office/drawing/2014/main" id="{E3FD2F1B-9816-47F9-B02A-9EC6F3AB0A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56348F-3E78-47D6-BA33-771AE3F307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01429-D7B0-4CF9-A935-695464E92C60}" type="slidenum">
              <a:rPr lang="en-US" smtClean="0"/>
              <a:t>‹#›</a:t>
            </a:fld>
            <a:endParaRPr lang="en-US"/>
          </a:p>
        </p:txBody>
      </p:sp>
    </p:spTree>
    <p:extLst>
      <p:ext uri="{BB962C8B-B14F-4D97-AF65-F5344CB8AC3E}">
        <p14:creationId xmlns:p14="http://schemas.microsoft.com/office/powerpoint/2010/main" val="16592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flaskproject5.herokuapp.com/dat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E7F1AD-B431-1D4E-AE80-16FE2E9159D4}"/>
              </a:ext>
            </a:extLst>
          </p:cNvPr>
          <p:cNvPicPr>
            <a:picLocks noChangeAspect="1"/>
          </p:cNvPicPr>
          <p:nvPr/>
        </p:nvPicPr>
        <p:blipFill>
          <a:blip r:embed="rId2">
            <a:extLst>
              <a:ext uri="{28A0092B-C50C-407E-A947-70E740481C1C}">
                <a14:useLocalDpi xmlns:a14="http://schemas.microsoft.com/office/drawing/2010/main" val="0"/>
              </a:ext>
            </a:extLst>
          </a:blip>
          <a:srcRect l="18004" r="18004"/>
          <a:stretch/>
        </p:blipFill>
        <p:spPr>
          <a:xfrm>
            <a:off x="6355442" y="10"/>
            <a:ext cx="5836558" cy="5130404"/>
          </a:xfrm>
          <a:custGeom>
            <a:avLst/>
            <a:gdLst/>
            <a:ahLst/>
            <a:cxnLst/>
            <a:rect l="l" t="t" r="r" b="b"/>
            <a:pathLst>
              <a:path w="5836558" h="5130414">
                <a:moveTo>
                  <a:pt x="2376055" y="0"/>
                </a:moveTo>
                <a:lnTo>
                  <a:pt x="5836558" y="0"/>
                </a:lnTo>
                <a:lnTo>
                  <a:pt x="5836558" y="5130414"/>
                </a:lnTo>
                <a:lnTo>
                  <a:pt x="0" y="5130414"/>
                </a:lnTo>
                <a:close/>
              </a:path>
            </a:pathLst>
          </a:custGeom>
        </p:spPr>
      </p:pic>
      <p:sp>
        <p:nvSpPr>
          <p:cNvPr id="3" name="Subtitle 2">
            <a:extLst>
              <a:ext uri="{FF2B5EF4-FFF2-40B4-BE49-F238E27FC236}">
                <a16:creationId xmlns:a16="http://schemas.microsoft.com/office/drawing/2014/main" id="{14C5B214-6972-4EFE-AF00-73C4B45A8F05}"/>
              </a:ext>
            </a:extLst>
          </p:cNvPr>
          <p:cNvSpPr>
            <a:spLocks noGrp="1"/>
          </p:cNvSpPr>
          <p:nvPr>
            <p:ph type="subTitle" idx="1"/>
          </p:nvPr>
        </p:nvSpPr>
        <p:spPr>
          <a:xfrm>
            <a:off x="841248" y="3194857"/>
            <a:ext cx="5808448" cy="911117"/>
          </a:xfrm>
        </p:spPr>
        <p:txBody>
          <a:bodyPr>
            <a:normAutofit/>
          </a:bodyPr>
          <a:lstStyle/>
          <a:p>
            <a:pPr algn="l"/>
            <a:r>
              <a:rPr lang="en-US" sz="2000" dirty="0"/>
              <a:t>Benjy Manning, Cecilia Zhang, Sahar Jamal</a:t>
            </a:r>
          </a:p>
        </p:txBody>
      </p:sp>
      <p:sp>
        <p:nvSpPr>
          <p:cNvPr id="2" name="Title 1">
            <a:extLst>
              <a:ext uri="{FF2B5EF4-FFF2-40B4-BE49-F238E27FC236}">
                <a16:creationId xmlns:a16="http://schemas.microsoft.com/office/drawing/2014/main" id="{FCAE48A1-AAC5-4D1D-BE16-932FBBC416E6}"/>
              </a:ext>
            </a:extLst>
          </p:cNvPr>
          <p:cNvSpPr>
            <a:spLocks noGrp="1"/>
          </p:cNvSpPr>
          <p:nvPr>
            <p:ph type="ctrTitle"/>
          </p:nvPr>
        </p:nvSpPr>
        <p:spPr>
          <a:xfrm>
            <a:off x="841248" y="797442"/>
            <a:ext cx="6270964" cy="2390459"/>
          </a:xfrm>
        </p:spPr>
        <p:txBody>
          <a:bodyPr>
            <a:normAutofit/>
          </a:bodyPr>
          <a:lstStyle/>
          <a:p>
            <a:pPr algn="l"/>
            <a:r>
              <a:rPr lang="en-US" sz="5400" dirty="0"/>
              <a:t>Employee Turnover Prediction Model</a:t>
            </a:r>
          </a:p>
        </p:txBody>
      </p:sp>
      <p:sp>
        <p:nvSpPr>
          <p:cNvPr id="20" name="Freeform: Shape 19">
            <a:extLst>
              <a:ext uri="{FF2B5EF4-FFF2-40B4-BE49-F238E27FC236}">
                <a16:creationId xmlns:a16="http://schemas.microsoft.com/office/drawing/2014/main" id="{5EB73228-F09B-409F-9EC1-7E853C4F5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1840" y="5292509"/>
            <a:ext cx="6610160" cy="1565491"/>
          </a:xfrm>
          <a:custGeom>
            <a:avLst/>
            <a:gdLst>
              <a:gd name="connsiteX0" fmla="*/ 1186806 w 6610160"/>
              <a:gd name="connsiteY0" fmla="*/ 0 h 1565491"/>
              <a:gd name="connsiteX1" fmla="*/ 1692132 w 6610160"/>
              <a:gd name="connsiteY1" fmla="*/ 0 h 1565491"/>
              <a:gd name="connsiteX2" fmla="*/ 6104834 w 6610160"/>
              <a:gd name="connsiteY2" fmla="*/ 0 h 1565491"/>
              <a:gd name="connsiteX3" fmla="*/ 6610160 w 6610160"/>
              <a:gd name="connsiteY3" fmla="*/ 0 h 1565491"/>
              <a:gd name="connsiteX4" fmla="*/ 6610160 w 6610160"/>
              <a:gd name="connsiteY4" fmla="*/ 1565491 h 1565491"/>
              <a:gd name="connsiteX5" fmla="*/ 0 w 6610160"/>
              <a:gd name="connsiteY5" fmla="*/ 1565491 h 1565491"/>
              <a:gd name="connsiteX6" fmla="*/ 724290 w 6610160"/>
              <a:gd name="connsiteY6" fmla="*/ 1591 h 1565491"/>
              <a:gd name="connsiteX7" fmla="*/ 1186070 w 6610160"/>
              <a:gd name="connsiteY7" fmla="*/ 1591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0160" h="1565491">
                <a:moveTo>
                  <a:pt x="1186806" y="0"/>
                </a:moveTo>
                <a:lnTo>
                  <a:pt x="1692132" y="0"/>
                </a:lnTo>
                <a:lnTo>
                  <a:pt x="6104834" y="0"/>
                </a:lnTo>
                <a:lnTo>
                  <a:pt x="6610160" y="0"/>
                </a:lnTo>
                <a:lnTo>
                  <a:pt x="6610160" y="1565491"/>
                </a:lnTo>
                <a:lnTo>
                  <a:pt x="0" y="1565491"/>
                </a:lnTo>
                <a:lnTo>
                  <a:pt x="724290" y="1591"/>
                </a:lnTo>
                <a:lnTo>
                  <a:pt x="1186070" y="159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1">
            <a:extLst>
              <a:ext uri="{FF2B5EF4-FFF2-40B4-BE49-F238E27FC236}">
                <a16:creationId xmlns:a16="http://schemas.microsoft.com/office/drawing/2014/main" id="{3150A4AE-7BE7-480D-BD8C-3951E6479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0"/>
            <a:ext cx="6144370" cy="1565491"/>
          </a:xfrm>
          <a:custGeom>
            <a:avLst/>
            <a:gdLst>
              <a:gd name="connsiteX0" fmla="*/ 0 w 6144370"/>
              <a:gd name="connsiteY0" fmla="*/ 0 h 1565491"/>
              <a:gd name="connsiteX1" fmla="*/ 6144370 w 6144370"/>
              <a:gd name="connsiteY1" fmla="*/ 0 h 1565491"/>
              <a:gd name="connsiteX2" fmla="*/ 5419344 w 6144370"/>
              <a:gd name="connsiteY2" fmla="*/ 1565491 h 1565491"/>
              <a:gd name="connsiteX3" fmla="*/ 0 w 6144370"/>
              <a:gd name="connsiteY3" fmla="*/ 1565491 h 1565491"/>
            </a:gdLst>
            <a:ahLst/>
            <a:cxnLst>
              <a:cxn ang="0">
                <a:pos x="connsiteX0" y="connsiteY0"/>
              </a:cxn>
              <a:cxn ang="0">
                <a:pos x="connsiteX1" y="connsiteY1"/>
              </a:cxn>
              <a:cxn ang="0">
                <a:pos x="connsiteX2" y="connsiteY2"/>
              </a:cxn>
              <a:cxn ang="0">
                <a:pos x="connsiteX3" y="connsiteY3"/>
              </a:cxn>
            </a:cxnLst>
            <a:rect l="l" t="t" r="r" b="b"/>
            <a:pathLst>
              <a:path w="6144370" h="1565491">
                <a:moveTo>
                  <a:pt x="0" y="0"/>
                </a:moveTo>
                <a:lnTo>
                  <a:pt x="6144370" y="0"/>
                </a:lnTo>
                <a:lnTo>
                  <a:pt x="5419344" y="1565491"/>
                </a:lnTo>
                <a:lnTo>
                  <a:pt x="0" y="156549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6843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0B1FDC-155E-8C49-B005-08FFD75F375A}"/>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Connecting Modeled Data to Flask</a:t>
            </a:r>
          </a:p>
        </p:txBody>
      </p:sp>
      <p:pic>
        <p:nvPicPr>
          <p:cNvPr id="5" name="Content Placeholder 4" descr="Graphical user interface, text, application&#10;&#10;Description automatically generated">
            <a:extLst>
              <a:ext uri="{FF2B5EF4-FFF2-40B4-BE49-F238E27FC236}">
                <a16:creationId xmlns:a16="http://schemas.microsoft.com/office/drawing/2014/main" id="{B3309C8D-9F52-EC4C-B467-C7A82EF4C1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00" y="2461477"/>
            <a:ext cx="10744200" cy="3733608"/>
          </a:xfrm>
          <a:prstGeom prst="rect">
            <a:avLst/>
          </a:prstGeom>
        </p:spPr>
      </p:pic>
    </p:spTree>
    <p:extLst>
      <p:ext uri="{BB962C8B-B14F-4D97-AF65-F5344CB8AC3E}">
        <p14:creationId xmlns:p14="http://schemas.microsoft.com/office/powerpoint/2010/main" val="167847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Data concept">
            <a:extLst>
              <a:ext uri="{FF2B5EF4-FFF2-40B4-BE49-F238E27FC236}">
                <a16:creationId xmlns:a16="http://schemas.microsoft.com/office/drawing/2014/main" id="{0E647425-5B80-4841-9379-094B2A123387}"/>
              </a:ext>
            </a:extLst>
          </p:cNvPr>
          <p:cNvPicPr>
            <a:picLocks noChangeAspect="1"/>
          </p:cNvPicPr>
          <p:nvPr/>
        </p:nvPicPr>
        <p:blipFill rotWithShape="1">
          <a:blip r:embed="rId3"/>
          <a:srcRect t="5436"/>
          <a:stretch/>
        </p:blipFill>
        <p:spPr>
          <a:xfrm>
            <a:off x="1" y="10"/>
            <a:ext cx="9669642" cy="6857990"/>
          </a:xfrm>
          <a:prstGeom prst="rect">
            <a:avLst/>
          </a:prstGeom>
        </p:spPr>
      </p:pic>
      <p:sp>
        <p:nvSpPr>
          <p:cNvPr id="15" name="Rectangle 1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CCC122-9F9F-4E40-B442-622A1CF36237}"/>
              </a:ext>
            </a:extLst>
          </p:cNvPr>
          <p:cNvSpPr>
            <a:spLocks noGrp="1"/>
          </p:cNvSpPr>
          <p:nvPr>
            <p:ph type="title"/>
          </p:nvPr>
        </p:nvSpPr>
        <p:spPr>
          <a:xfrm>
            <a:off x="7935402" y="743447"/>
            <a:ext cx="3445765" cy="3692028"/>
          </a:xfrm>
          <a:noFill/>
        </p:spPr>
        <p:txBody>
          <a:bodyPr vert="horz" lIns="91440" tIns="45720" rIns="91440" bIns="45720" rtlCol="0" anchor="b">
            <a:normAutofit/>
          </a:bodyPr>
          <a:lstStyle/>
          <a:p>
            <a:r>
              <a:rPr lang="en-US" sz="5200" dirty="0">
                <a:hlinkClick r:id="rId4"/>
              </a:rPr>
              <a:t>https://flaskproject5.herokuapp.com/data</a:t>
            </a:r>
            <a:r>
              <a:rPr lang="en-US" sz="5200" dirty="0"/>
              <a:t> </a:t>
            </a:r>
          </a:p>
        </p:txBody>
      </p:sp>
    </p:spTree>
    <p:extLst>
      <p:ext uri="{BB962C8B-B14F-4D97-AF65-F5344CB8AC3E}">
        <p14:creationId xmlns:p14="http://schemas.microsoft.com/office/powerpoint/2010/main" val="2871919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14" name="Content Placeholder 13" descr="Text&#10;&#10;Description automatically generated">
            <a:extLst>
              <a:ext uri="{FF2B5EF4-FFF2-40B4-BE49-F238E27FC236}">
                <a16:creationId xmlns:a16="http://schemas.microsoft.com/office/drawing/2014/main" id="{DF597BBA-EBC4-B741-9590-2BAEF3E4A16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80025" y="647700"/>
            <a:ext cx="6269038" cy="2551113"/>
          </a:xfrm>
        </p:spPr>
      </p:pic>
      <p:pic>
        <p:nvPicPr>
          <p:cNvPr id="18" name="Picture 17" descr="A black screen with white text&#10;&#10;Description automatically generated with low confidence">
            <a:extLst>
              <a:ext uri="{FF2B5EF4-FFF2-40B4-BE49-F238E27FC236}">
                <a16:creationId xmlns:a16="http://schemas.microsoft.com/office/drawing/2014/main" id="{49158B42-2D50-E343-A434-A5DBDE78E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0025" y="3267075"/>
            <a:ext cx="1944688" cy="2941638"/>
          </a:xfrm>
          <a:prstGeom prst="rect">
            <a:avLst/>
          </a:prstGeom>
        </p:spPr>
      </p:pic>
      <p:pic>
        <p:nvPicPr>
          <p:cNvPr id="16" name="Picture 15" descr="Chart, bar chart&#10;&#10;Description automatically generated">
            <a:extLst>
              <a:ext uri="{FF2B5EF4-FFF2-40B4-BE49-F238E27FC236}">
                <a16:creationId xmlns:a16="http://schemas.microsoft.com/office/drawing/2014/main" id="{4C570392-1C08-3444-A7C4-3281264A0A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2975" y="3267075"/>
            <a:ext cx="4256088" cy="2941638"/>
          </a:xfrm>
          <a:prstGeom prst="rect">
            <a:avLst/>
          </a:prstGeom>
        </p:spPr>
      </p:pic>
      <p:sp>
        <p:nvSpPr>
          <p:cNvPr id="2" name="Title 1">
            <a:extLst>
              <a:ext uri="{FF2B5EF4-FFF2-40B4-BE49-F238E27FC236}">
                <a16:creationId xmlns:a16="http://schemas.microsoft.com/office/drawing/2014/main" id="{B9DA6DAA-FEF7-F64E-8649-3CF56F210FBB}"/>
              </a:ext>
            </a:extLst>
          </p:cNvPr>
          <p:cNvSpPr>
            <a:spLocks noGrp="1"/>
          </p:cNvSpPr>
          <p:nvPr>
            <p:ph type="title"/>
          </p:nvPr>
        </p:nvSpPr>
        <p:spPr>
          <a:xfrm>
            <a:off x="943277" y="712269"/>
            <a:ext cx="3370998" cy="5502264"/>
          </a:xfrm>
        </p:spPr>
        <p:txBody>
          <a:bodyPr>
            <a:normAutofit/>
          </a:bodyPr>
          <a:lstStyle/>
          <a:p>
            <a:r>
              <a:rPr lang="en-US">
                <a:solidFill>
                  <a:srgbClr val="FFFFFF"/>
                </a:solidFill>
              </a:rPr>
              <a:t>Selecting Data Features	</a:t>
            </a:r>
          </a:p>
        </p:txBody>
      </p:sp>
    </p:spTree>
    <p:extLst>
      <p:ext uri="{BB962C8B-B14F-4D97-AF65-F5344CB8AC3E}">
        <p14:creationId xmlns:p14="http://schemas.microsoft.com/office/powerpoint/2010/main" val="542613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FCDDFE-C4D9-F243-8E5C-8A7401F3FA82}"/>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Programming Tools and Components</a:t>
            </a:r>
          </a:p>
        </p:txBody>
      </p:sp>
      <p:pic>
        <p:nvPicPr>
          <p:cNvPr id="5" name="Picture 4">
            <a:extLst>
              <a:ext uri="{FF2B5EF4-FFF2-40B4-BE49-F238E27FC236}">
                <a16:creationId xmlns:a16="http://schemas.microsoft.com/office/drawing/2014/main" id="{C8DDA19C-29A7-134E-AA78-5EE68123610C}"/>
              </a:ext>
            </a:extLst>
          </p:cNvPr>
          <p:cNvPicPr>
            <a:picLocks noChangeAspect="1"/>
          </p:cNvPicPr>
          <p:nvPr/>
        </p:nvPicPr>
        <p:blipFill>
          <a:blip r:embed="rId2"/>
          <a:stretch>
            <a:fillRect/>
          </a:stretch>
        </p:blipFill>
        <p:spPr>
          <a:xfrm>
            <a:off x="8388323" y="1343096"/>
            <a:ext cx="3425609" cy="1926905"/>
          </a:xfrm>
          <a:prstGeom prst="rect">
            <a:avLst/>
          </a:prstGeom>
        </p:spPr>
      </p:pic>
      <p:pic>
        <p:nvPicPr>
          <p:cNvPr id="6" name="Picture 5" descr="Circle&#10;&#10;Description automatically generated">
            <a:extLst>
              <a:ext uri="{FF2B5EF4-FFF2-40B4-BE49-F238E27FC236}">
                <a16:creationId xmlns:a16="http://schemas.microsoft.com/office/drawing/2014/main" id="{8252C117-8C8F-E949-802A-A86FFA45CDA4}"/>
              </a:ext>
            </a:extLst>
          </p:cNvPr>
          <p:cNvPicPr>
            <a:picLocks noChangeAspect="1"/>
          </p:cNvPicPr>
          <p:nvPr/>
        </p:nvPicPr>
        <p:blipFill>
          <a:blip r:embed="rId3"/>
          <a:stretch>
            <a:fillRect/>
          </a:stretch>
        </p:blipFill>
        <p:spPr>
          <a:xfrm>
            <a:off x="4291087" y="1376948"/>
            <a:ext cx="3433324" cy="1859200"/>
          </a:xfrm>
          <a:prstGeom prst="rect">
            <a:avLst/>
          </a:prstGeom>
        </p:spPr>
      </p:pic>
      <p:cxnSp>
        <p:nvCxnSpPr>
          <p:cNvPr id="20" name="Straight Connector 19">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Logo, company name&#10;&#10;Description automatically generated">
            <a:extLst>
              <a:ext uri="{FF2B5EF4-FFF2-40B4-BE49-F238E27FC236}">
                <a16:creationId xmlns:a16="http://schemas.microsoft.com/office/drawing/2014/main" id="{FE23F32A-5F81-B74C-B0B8-015AD0200926}"/>
              </a:ext>
            </a:extLst>
          </p:cNvPr>
          <p:cNvPicPr>
            <a:picLocks noGrp="1" noChangeAspect="1"/>
          </p:cNvPicPr>
          <p:nvPr>
            <p:ph idx="1"/>
          </p:nvPr>
        </p:nvPicPr>
        <p:blipFill>
          <a:blip r:embed="rId4"/>
          <a:stretch>
            <a:fillRect/>
          </a:stretch>
        </p:blipFill>
        <p:spPr>
          <a:xfrm>
            <a:off x="378068" y="1493744"/>
            <a:ext cx="3423916" cy="1935256"/>
          </a:xfrm>
          <a:prstGeom prst="rect">
            <a:avLst/>
          </a:prstGeom>
        </p:spPr>
      </p:pic>
      <p:cxnSp>
        <p:nvCxnSpPr>
          <p:cNvPr id="22" name="Straight Connector 21">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451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32"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A8E47A8-E007-214B-ACED-3460DB1654AC}"/>
              </a:ext>
            </a:extLst>
          </p:cNvPr>
          <p:cNvSpPr>
            <a:spLocks noGrp="1"/>
          </p:cNvSpPr>
          <p:nvPr>
            <p:ph type="title"/>
          </p:nvPr>
        </p:nvSpPr>
        <p:spPr>
          <a:xfrm>
            <a:off x="1098468" y="885651"/>
            <a:ext cx="3229803" cy="4624603"/>
          </a:xfrm>
        </p:spPr>
        <p:txBody>
          <a:bodyPr>
            <a:normAutofit/>
          </a:bodyPr>
          <a:lstStyle/>
          <a:p>
            <a:r>
              <a:rPr lang="en-US" dirty="0">
                <a:solidFill>
                  <a:srgbClr val="FFFFFF"/>
                </a:solidFill>
              </a:rPr>
              <a:t>Model Training &amp; Testing</a:t>
            </a:r>
          </a:p>
        </p:txBody>
      </p:sp>
      <p:sp>
        <p:nvSpPr>
          <p:cNvPr id="3" name="Content Placeholder 2">
            <a:extLst>
              <a:ext uri="{FF2B5EF4-FFF2-40B4-BE49-F238E27FC236}">
                <a16:creationId xmlns:a16="http://schemas.microsoft.com/office/drawing/2014/main" id="{6E954718-AD6A-A843-8391-84D21892DA34}"/>
              </a:ext>
            </a:extLst>
          </p:cNvPr>
          <p:cNvSpPr>
            <a:spLocks noGrp="1"/>
          </p:cNvSpPr>
          <p:nvPr>
            <p:ph idx="1"/>
          </p:nvPr>
        </p:nvSpPr>
        <p:spPr>
          <a:xfrm>
            <a:off x="4978708" y="885651"/>
            <a:ext cx="6525220" cy="4616849"/>
          </a:xfrm>
        </p:spPr>
        <p:txBody>
          <a:bodyPr anchor="ctr">
            <a:normAutofit/>
          </a:bodyPr>
          <a:lstStyle/>
          <a:p>
            <a:pPr marL="0" indent="0">
              <a:buNone/>
            </a:pPr>
            <a:endParaRPr lang="en-US" sz="2400" dirty="0"/>
          </a:p>
          <a:p>
            <a:endParaRPr lang="en-US" sz="2400" dirty="0"/>
          </a:p>
        </p:txBody>
      </p:sp>
      <p:sp>
        <p:nvSpPr>
          <p:cNvPr id="5" name="TextBox 4">
            <a:extLst>
              <a:ext uri="{FF2B5EF4-FFF2-40B4-BE49-F238E27FC236}">
                <a16:creationId xmlns:a16="http://schemas.microsoft.com/office/drawing/2014/main" id="{C967ED83-6CDC-0940-A54A-16F532737CF0}"/>
              </a:ext>
            </a:extLst>
          </p:cNvPr>
          <p:cNvSpPr txBox="1"/>
          <p:nvPr/>
        </p:nvSpPr>
        <p:spPr>
          <a:xfrm>
            <a:off x="4895445" y="831567"/>
            <a:ext cx="6691746" cy="2308324"/>
          </a:xfrm>
          <a:prstGeom prst="rect">
            <a:avLst/>
          </a:prstGeom>
          <a:noFill/>
        </p:spPr>
        <p:txBody>
          <a:bodyPr wrap="square" rtlCol="0">
            <a:spAutoFit/>
          </a:bodyPr>
          <a:lstStyle/>
          <a:p>
            <a:r>
              <a:rPr lang="en-US" sz="3600" baseline="30000" dirty="0"/>
              <a:t>Linear &amp; Logistic Regression </a:t>
            </a:r>
          </a:p>
          <a:p>
            <a:endParaRPr lang="en-US" sz="3600" baseline="30000" dirty="0"/>
          </a:p>
          <a:p>
            <a:r>
              <a:rPr lang="en-US" sz="3600" baseline="30000" dirty="0"/>
              <a:t>on a Non-scaled Data vs on Scaled Data</a:t>
            </a:r>
          </a:p>
          <a:p>
            <a:endParaRPr lang="en-US" sz="3600" baseline="30000" dirty="0"/>
          </a:p>
          <a:p>
            <a:r>
              <a:rPr lang="en-US" sz="3600" baseline="30000" dirty="0"/>
              <a:t>KNN on Non-scaled and Scaled Data</a:t>
            </a:r>
          </a:p>
          <a:p>
            <a:endParaRPr lang="en-US" sz="3600" baseline="30000" dirty="0"/>
          </a:p>
        </p:txBody>
      </p:sp>
    </p:spTree>
    <p:extLst>
      <p:ext uri="{BB962C8B-B14F-4D97-AF65-F5344CB8AC3E}">
        <p14:creationId xmlns:p14="http://schemas.microsoft.com/office/powerpoint/2010/main" val="159571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Embed">
            <a:extLst>
              <a:ext uri="{FF2B5EF4-FFF2-40B4-BE49-F238E27FC236}">
                <a16:creationId xmlns:a16="http://schemas.microsoft.com/office/drawing/2014/main" id="{573488B5-6B32-4409-A041-1A7331C526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92985" y="747714"/>
            <a:ext cx="5239512" cy="5239512"/>
          </a:xfrm>
          <a:prstGeom prst="rect">
            <a:avLst/>
          </a:prstGeom>
        </p:spPr>
      </p:pic>
      <p:sp>
        <p:nvSpPr>
          <p:cNvPr id="12" name="Freeform: Shape 11">
            <a:extLst>
              <a:ext uri="{FF2B5EF4-FFF2-40B4-BE49-F238E27FC236}">
                <a16:creationId xmlns:a16="http://schemas.microsoft.com/office/drawing/2014/main" id="{B2DC8709-0A70-45A9-A160-4B831CAB1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820929"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613F699-B53E-4E9A-B7E8-4979FEF42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012496"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5FA337-93EF-C046-801C-03662F845F72}"/>
              </a:ext>
            </a:extLst>
          </p:cNvPr>
          <p:cNvSpPr>
            <a:spLocks noGrp="1"/>
          </p:cNvSpPr>
          <p:nvPr>
            <p:ph type="title"/>
          </p:nvPr>
        </p:nvSpPr>
        <p:spPr>
          <a:xfrm>
            <a:off x="804672" y="4041648"/>
            <a:ext cx="3877056" cy="2176272"/>
          </a:xfrm>
        </p:spPr>
        <p:txBody>
          <a:bodyPr vert="horz" lIns="91440" tIns="45720" rIns="91440" bIns="45720" rtlCol="0" anchor="t">
            <a:normAutofit/>
          </a:bodyPr>
          <a:lstStyle/>
          <a:p>
            <a:r>
              <a:rPr lang="en-US" sz="5400" kern="1200" dirty="0">
                <a:solidFill>
                  <a:schemeClr val="tx1"/>
                </a:solidFill>
                <a:latin typeface="+mj-lt"/>
                <a:ea typeface="+mj-ea"/>
                <a:cs typeface="+mj-cs"/>
              </a:rPr>
              <a:t>HTML &amp; Flask  </a:t>
            </a:r>
          </a:p>
        </p:txBody>
      </p:sp>
    </p:spTree>
    <p:extLst>
      <p:ext uri="{BB962C8B-B14F-4D97-AF65-F5344CB8AC3E}">
        <p14:creationId xmlns:p14="http://schemas.microsoft.com/office/powerpoint/2010/main" val="12562244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7513E8-39BA-CB48-BC8C-844A52D79654}"/>
              </a:ext>
            </a:extLst>
          </p:cNvPr>
          <p:cNvSpPr>
            <a:spLocks noGrp="1"/>
          </p:cNvSpPr>
          <p:nvPr>
            <p:ph type="title"/>
          </p:nvPr>
        </p:nvSpPr>
        <p:spPr>
          <a:xfrm>
            <a:off x="643467" y="321734"/>
            <a:ext cx="10905066" cy="1135737"/>
          </a:xfrm>
        </p:spPr>
        <p:txBody>
          <a:bodyPr>
            <a:normAutofit/>
          </a:bodyPr>
          <a:lstStyle/>
          <a:p>
            <a:endParaRPr lang="en-US" sz="36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Content Placeholder 4" descr="Text&#10;&#10;Description automatically generated">
            <a:extLst>
              <a:ext uri="{FF2B5EF4-FFF2-40B4-BE49-F238E27FC236}">
                <a16:creationId xmlns:a16="http://schemas.microsoft.com/office/drawing/2014/main" id="{9268E716-897C-D34E-ABCA-5DDB4AD44E8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8632"/>
          <a:stretch/>
        </p:blipFill>
        <p:spPr>
          <a:xfrm>
            <a:off x="213360" y="167992"/>
            <a:ext cx="5814975" cy="3890358"/>
          </a:xfrm>
          <a:prstGeom prst="rect">
            <a:avLst/>
          </a:prstGeom>
        </p:spPr>
      </p:pic>
      <p:pic>
        <p:nvPicPr>
          <p:cNvPr id="11" name="Picture 10" descr="Text&#10;&#10;Description automatically generated">
            <a:extLst>
              <a:ext uri="{FF2B5EF4-FFF2-40B4-BE49-F238E27FC236}">
                <a16:creationId xmlns:a16="http://schemas.microsoft.com/office/drawing/2014/main" id="{BB6733AA-3B39-F644-BB61-7CC3C513C0F2}"/>
              </a:ext>
            </a:extLst>
          </p:cNvPr>
          <p:cNvPicPr>
            <a:picLocks noChangeAspect="1"/>
          </p:cNvPicPr>
          <p:nvPr/>
        </p:nvPicPr>
        <p:blipFill rotWithShape="1">
          <a:blip r:embed="rId3">
            <a:extLst>
              <a:ext uri="{28A0092B-C50C-407E-A947-70E740481C1C}">
                <a14:useLocalDpi xmlns:a14="http://schemas.microsoft.com/office/drawing/2010/main" val="0"/>
              </a:ext>
            </a:extLst>
          </a:blip>
          <a:srcRect r="11616"/>
          <a:stretch/>
        </p:blipFill>
        <p:spPr>
          <a:xfrm>
            <a:off x="6096000" y="2805617"/>
            <a:ext cx="5803323" cy="3890357"/>
          </a:xfrm>
          <a:prstGeom prst="rect">
            <a:avLst/>
          </a:prstGeom>
        </p:spPr>
      </p:pic>
    </p:spTree>
    <p:extLst>
      <p:ext uri="{BB962C8B-B14F-4D97-AF65-F5344CB8AC3E}">
        <p14:creationId xmlns:p14="http://schemas.microsoft.com/office/powerpoint/2010/main" val="3724733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B41273-3F60-0F47-81DE-361CEF610DC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Hosting and Database Architecture </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CD62B3CE-2124-344D-BE76-4970C0911768}"/>
              </a:ext>
            </a:extLst>
          </p:cNvPr>
          <p:cNvPicPr>
            <a:picLocks noGrp="1" noChangeAspect="1"/>
          </p:cNvPicPr>
          <p:nvPr>
            <p:ph idx="1"/>
          </p:nvPr>
        </p:nvPicPr>
        <p:blipFill>
          <a:blip r:embed="rId2"/>
          <a:stretch>
            <a:fillRect/>
          </a:stretch>
        </p:blipFill>
        <p:spPr>
          <a:xfrm>
            <a:off x="331567" y="2991258"/>
            <a:ext cx="5455917" cy="2868756"/>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E59D720-66F8-444E-B26C-98E7647A0892}"/>
              </a:ext>
            </a:extLst>
          </p:cNvPr>
          <p:cNvPicPr>
            <a:picLocks noChangeAspect="1"/>
          </p:cNvPicPr>
          <p:nvPr/>
        </p:nvPicPr>
        <p:blipFill>
          <a:blip r:embed="rId3"/>
          <a:stretch>
            <a:fillRect/>
          </a:stretch>
        </p:blipFill>
        <p:spPr>
          <a:xfrm>
            <a:off x="6445073" y="3061657"/>
            <a:ext cx="5455917" cy="2727958"/>
          </a:xfrm>
          <a:prstGeom prst="rect">
            <a:avLst/>
          </a:prstGeom>
        </p:spPr>
      </p:pic>
    </p:spTree>
    <p:extLst>
      <p:ext uri="{BB962C8B-B14F-4D97-AF65-F5344CB8AC3E}">
        <p14:creationId xmlns:p14="http://schemas.microsoft.com/office/powerpoint/2010/main" val="374136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8E77C8C8-0B5F-40A4-8AE7-665FECB46F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25" name="Rectangle 24">
              <a:extLst>
                <a:ext uri="{FF2B5EF4-FFF2-40B4-BE49-F238E27FC236}">
                  <a16:creationId xmlns:a16="http://schemas.microsoft.com/office/drawing/2014/main" id="{2813FAB4-E18A-4CFA-B75B-92090037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412C0C28-5850-4F97-8E19-24B1DD749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D2E30C9-B518-7F47-A4DA-C82CFE282F55}"/>
              </a:ext>
            </a:extLst>
          </p:cNvPr>
          <p:cNvSpPr>
            <a:spLocks noGrp="1"/>
          </p:cNvSpPr>
          <p:nvPr>
            <p:ph type="title"/>
          </p:nvPr>
        </p:nvSpPr>
        <p:spPr>
          <a:xfrm>
            <a:off x="643467" y="321734"/>
            <a:ext cx="10905066" cy="1135737"/>
          </a:xfrm>
        </p:spPr>
        <p:txBody>
          <a:bodyPr>
            <a:normAutofit/>
          </a:bodyPr>
          <a:lstStyle/>
          <a:p>
            <a:r>
              <a:rPr lang="en-US" sz="3600" dirty="0"/>
              <a:t>Building the Database &amp; Storing the Data</a:t>
            </a:r>
          </a:p>
        </p:txBody>
      </p:sp>
      <p:pic>
        <p:nvPicPr>
          <p:cNvPr id="4" name="Picture 3">
            <a:extLst>
              <a:ext uri="{FF2B5EF4-FFF2-40B4-BE49-F238E27FC236}">
                <a16:creationId xmlns:a16="http://schemas.microsoft.com/office/drawing/2014/main" id="{1F69E157-DD3F-CF46-9436-C0BE7DC270A6}"/>
              </a:ext>
            </a:extLst>
          </p:cNvPr>
          <p:cNvPicPr>
            <a:picLocks noChangeAspect="1"/>
          </p:cNvPicPr>
          <p:nvPr/>
        </p:nvPicPr>
        <p:blipFill>
          <a:blip r:embed="rId2"/>
          <a:stretch>
            <a:fillRect/>
          </a:stretch>
        </p:blipFill>
        <p:spPr>
          <a:xfrm>
            <a:off x="643467" y="1782981"/>
            <a:ext cx="3483864" cy="1741932"/>
          </a:xfrm>
          <a:prstGeom prst="rect">
            <a:avLst/>
          </a:prstGeom>
        </p:spPr>
      </p:pic>
      <p:sp>
        <p:nvSpPr>
          <p:cNvPr id="3" name="Content Placeholder 2">
            <a:extLst>
              <a:ext uri="{FF2B5EF4-FFF2-40B4-BE49-F238E27FC236}">
                <a16:creationId xmlns:a16="http://schemas.microsoft.com/office/drawing/2014/main" id="{2F77994A-A3B2-2542-BD4E-8AF2AEB980E8}"/>
              </a:ext>
            </a:extLst>
          </p:cNvPr>
          <p:cNvSpPr>
            <a:spLocks noGrp="1"/>
          </p:cNvSpPr>
          <p:nvPr>
            <p:ph idx="1"/>
          </p:nvPr>
        </p:nvSpPr>
        <p:spPr>
          <a:xfrm>
            <a:off x="4705597" y="1782981"/>
            <a:ext cx="6842935" cy="4393982"/>
          </a:xfrm>
        </p:spPr>
        <p:txBody>
          <a:bodyPr>
            <a:normAutofit/>
          </a:bodyPr>
          <a:lstStyle/>
          <a:p>
            <a:endParaRPr lang="en-US" sz="2000"/>
          </a:p>
        </p:txBody>
      </p:sp>
      <p:grpSp>
        <p:nvGrpSpPr>
          <p:cNvPr id="28" name="Group 27">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9" name="Isosceles Triangle 28">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6278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882839-47D7-A243-B180-838E024C566E}"/>
              </a:ext>
            </a:extLst>
          </p:cNvPr>
          <p:cNvSpPr>
            <a:spLocks noGrp="1"/>
          </p:cNvSpPr>
          <p:nvPr>
            <p:ph type="title"/>
          </p:nvPr>
        </p:nvSpPr>
        <p:spPr>
          <a:xfrm>
            <a:off x="643467" y="321734"/>
            <a:ext cx="10905066" cy="1135737"/>
          </a:xfrm>
        </p:spPr>
        <p:txBody>
          <a:bodyPr>
            <a:normAutofit/>
          </a:bodyPr>
          <a:lstStyle/>
          <a:p>
            <a:r>
              <a:rPr lang="en-US" sz="3600" dirty="0"/>
              <a:t>Hosting the Database &amp; connecting via HTML</a:t>
            </a:r>
          </a:p>
        </p:txBody>
      </p:sp>
      <p:sp>
        <p:nvSpPr>
          <p:cNvPr id="24" name="Content Placeholder 23">
            <a:extLst>
              <a:ext uri="{FF2B5EF4-FFF2-40B4-BE49-F238E27FC236}">
                <a16:creationId xmlns:a16="http://schemas.microsoft.com/office/drawing/2014/main" id="{9989A278-CC32-4D59-AE04-AF59E42CFAFC}"/>
              </a:ext>
            </a:extLst>
          </p:cNvPr>
          <p:cNvSpPr>
            <a:spLocks noGrp="1"/>
          </p:cNvSpPr>
          <p:nvPr>
            <p:ph idx="1"/>
          </p:nvPr>
        </p:nvSpPr>
        <p:spPr>
          <a:xfrm>
            <a:off x="643469" y="1782981"/>
            <a:ext cx="4008384" cy="4393982"/>
          </a:xfrm>
        </p:spPr>
        <p:txBody>
          <a:bodyPr>
            <a:normAutofit/>
          </a:bodyPr>
          <a:lstStyle/>
          <a:p>
            <a:endParaRPr lang="en-US" sz="2000" dirty="0"/>
          </a:p>
        </p:txBody>
      </p:sp>
      <p:grpSp>
        <p:nvGrpSpPr>
          <p:cNvPr id="29" name="Group 2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0" name="Rectangle 2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Content Placeholder 3">
            <a:extLst>
              <a:ext uri="{FF2B5EF4-FFF2-40B4-BE49-F238E27FC236}">
                <a16:creationId xmlns:a16="http://schemas.microsoft.com/office/drawing/2014/main" id="{1932800C-E2DA-1A48-8DF9-63B660FFD105}"/>
              </a:ext>
            </a:extLst>
          </p:cNvPr>
          <p:cNvPicPr>
            <a:picLocks noChangeAspect="1"/>
          </p:cNvPicPr>
          <p:nvPr/>
        </p:nvPicPr>
        <p:blipFill>
          <a:blip r:embed="rId2"/>
          <a:stretch>
            <a:fillRect/>
          </a:stretch>
        </p:blipFill>
        <p:spPr>
          <a:xfrm>
            <a:off x="6409247" y="1782982"/>
            <a:ext cx="4025355" cy="2116558"/>
          </a:xfrm>
          <a:prstGeom prst="rect">
            <a:avLst/>
          </a:prstGeom>
        </p:spPr>
      </p:pic>
      <p:grpSp>
        <p:nvGrpSpPr>
          <p:cNvPr id="33" name="Group 3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4" name="Isosceles Triangle 3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5" descr="Text&#10;&#10;Description automatically generated">
            <a:extLst>
              <a:ext uri="{FF2B5EF4-FFF2-40B4-BE49-F238E27FC236}">
                <a16:creationId xmlns:a16="http://schemas.microsoft.com/office/drawing/2014/main" id="{D8E37F68-2DBC-574F-A492-DE8D8EE336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6533" y="4060406"/>
            <a:ext cx="6130785" cy="2084467"/>
          </a:xfrm>
          <a:prstGeom prst="rect">
            <a:avLst/>
          </a:prstGeom>
        </p:spPr>
      </p:pic>
    </p:spTree>
    <p:extLst>
      <p:ext uri="{BB962C8B-B14F-4D97-AF65-F5344CB8AC3E}">
        <p14:creationId xmlns:p14="http://schemas.microsoft.com/office/powerpoint/2010/main" val="3889847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8702</TotalTime>
  <Words>226</Words>
  <Application>Microsoft Macintosh PowerPoint</Application>
  <PresentationFormat>Widescreen</PresentationFormat>
  <Paragraphs>21</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Employee Turnover Prediction Model</vt:lpstr>
      <vt:lpstr>Selecting Data Features </vt:lpstr>
      <vt:lpstr>Programming Tools and Components</vt:lpstr>
      <vt:lpstr>Model Training &amp; Testing</vt:lpstr>
      <vt:lpstr>HTML &amp; Flask  </vt:lpstr>
      <vt:lpstr>PowerPoint Presentation</vt:lpstr>
      <vt:lpstr>Hosting and Database Architecture </vt:lpstr>
      <vt:lpstr>Building the Database &amp; Storing the Data</vt:lpstr>
      <vt:lpstr>Hosting the Database &amp; connecting via HTML</vt:lpstr>
      <vt:lpstr>Connecting Modeled Data to Flask</vt:lpstr>
      <vt:lpstr>https://flaskproject5.herokuapp.com/data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CWRU – Data Analytics Bootcamp – Final Project</dc:title>
  <dc:creator>benjy manning</dc:creator>
  <cp:lastModifiedBy>Sahar  Jamal</cp:lastModifiedBy>
  <cp:revision>3</cp:revision>
  <dcterms:created xsi:type="dcterms:W3CDTF">2022-01-13T23:40:22Z</dcterms:created>
  <dcterms:modified xsi:type="dcterms:W3CDTF">2022-01-24T22:34:04Z</dcterms:modified>
</cp:coreProperties>
</file>