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1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189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87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8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87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6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1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15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9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D753-A69F-4E93-8825-407A271179D4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0D40A8-58B0-4E50-B9F4-7465FB249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3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842D5-846A-4F4B-B248-9D8E102BE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CCNA</a:t>
            </a:r>
            <a:br>
              <a:rPr kumimoji="1" lang="en-US" altLang="ja-JP" dirty="0"/>
            </a:br>
            <a:r>
              <a:rPr kumimoji="1" lang="ja-JP" altLang="en-US" dirty="0"/>
              <a:t>暗記項目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AA36B5-14F3-42D8-A5C8-F1048BF18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5.1</a:t>
            </a:r>
            <a:r>
              <a:rPr kumimoji="1" lang="ja-JP" altLang="en-US" dirty="0"/>
              <a:t>版</a:t>
            </a:r>
            <a:endParaRPr kumimoji="1" lang="en-US" altLang="ja-JP" dirty="0"/>
          </a:p>
          <a:p>
            <a:r>
              <a:rPr kumimoji="1" lang="en-US" altLang="ja-JP" dirty="0"/>
              <a:t>2021/01/26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95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A8DD7-8BCD-4B7D-917D-92E8B9AD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隣接機器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885E5C4-07B4-49AA-95C7-F8A5753DF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360862"/>
              </p:ext>
            </p:extLst>
          </p:nvPr>
        </p:nvGraphicFramePr>
        <p:xfrm>
          <a:off x="677334" y="1270000"/>
          <a:ext cx="9127980" cy="452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096">
                  <a:extLst>
                    <a:ext uri="{9D8B030D-6E8A-4147-A177-3AD203B41FA5}">
                      <a16:colId xmlns:a16="http://schemas.microsoft.com/office/drawing/2014/main" val="2197640125"/>
                    </a:ext>
                  </a:extLst>
                </a:gridCol>
                <a:gridCol w="2626446">
                  <a:extLst>
                    <a:ext uri="{9D8B030D-6E8A-4147-A177-3AD203B41FA5}">
                      <a16:colId xmlns:a16="http://schemas.microsoft.com/office/drawing/2014/main" val="3536876877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846765996"/>
                    </a:ext>
                  </a:extLst>
                </a:gridCol>
              </a:tblGrid>
              <a:tr h="74042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1334226019"/>
                  </a:ext>
                </a:extLst>
              </a:tr>
              <a:tr h="740428">
                <a:tc>
                  <a:txBody>
                    <a:bodyPr/>
                    <a:lstStyle/>
                    <a:p>
                      <a:endParaRPr kumimoji="1" lang="ja-JP" altLang="en-US" sz="24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LLDP</a:t>
                      </a:r>
                      <a:endParaRPr kumimoji="1" lang="ja-JP" altLang="en-US" sz="32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CDP</a:t>
                      </a:r>
                      <a:endParaRPr kumimoji="1" lang="ja-JP" altLang="en-US" sz="3200" b="1" dirty="0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2354507776"/>
                  </a:ext>
                </a:extLst>
              </a:tr>
              <a:tr h="740428">
                <a:tc>
                  <a:txBody>
                    <a:bodyPr/>
                    <a:lstStyle/>
                    <a:p>
                      <a:endParaRPr kumimoji="1" lang="ja-JP" altLang="en-US" sz="24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データリンク</a:t>
                      </a:r>
                      <a:endParaRPr kumimoji="1" lang="en-US" altLang="ja-JP" sz="2400" b="1" dirty="0"/>
                    </a:p>
                    <a:p>
                      <a:endParaRPr kumimoji="1" lang="ja-JP" altLang="en-US" sz="24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データリンク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3436775721"/>
                  </a:ext>
                </a:extLst>
              </a:tr>
              <a:tr h="740428">
                <a:tc>
                  <a:txBody>
                    <a:bodyPr/>
                    <a:lstStyle/>
                    <a:p>
                      <a:endParaRPr kumimoji="1" lang="ja-JP" altLang="en-US" sz="2400" b="1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マルチキャスト</a:t>
                      </a:r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マルチキャスト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2245776939"/>
                  </a:ext>
                </a:extLst>
              </a:tr>
              <a:tr h="740428">
                <a:tc>
                  <a:txBody>
                    <a:bodyPr/>
                    <a:lstStyle/>
                    <a:p>
                      <a:endParaRPr kumimoji="1" lang="ja-JP" altLang="en-US" sz="2400" b="1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0180.C200.000E</a:t>
                      </a:r>
                      <a:endParaRPr kumimoji="1" lang="ja-JP" altLang="en-US" sz="24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0100.0CCC.CCCC</a:t>
                      </a:r>
                      <a:endParaRPr kumimoji="1" lang="ja-JP" altLang="en-US" sz="2400" b="1" dirty="0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1889538429"/>
                  </a:ext>
                </a:extLst>
              </a:tr>
              <a:tr h="740428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 SW</a:t>
                      </a:r>
                      <a:r>
                        <a:rPr kumimoji="1" lang="ja-JP" altLang="en-US" sz="2400" b="1" dirty="0"/>
                        <a:t>デフォルト設定</a:t>
                      </a:r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無効</a:t>
                      </a:r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有効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193529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7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7B6CE-F827-47FD-A7BF-1A89D4F5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IPv6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7498C68-CC06-4C53-8919-77AFB3BA2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43988"/>
              </p:ext>
            </p:extLst>
          </p:nvPr>
        </p:nvGraphicFramePr>
        <p:xfrm>
          <a:off x="756356" y="1111955"/>
          <a:ext cx="11257739" cy="434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55">
                  <a:extLst>
                    <a:ext uri="{9D8B030D-6E8A-4147-A177-3AD203B41FA5}">
                      <a16:colId xmlns:a16="http://schemas.microsoft.com/office/drawing/2014/main" val="1088247057"/>
                    </a:ext>
                  </a:extLst>
                </a:gridCol>
                <a:gridCol w="4237355">
                  <a:extLst>
                    <a:ext uri="{9D8B030D-6E8A-4147-A177-3AD203B41FA5}">
                      <a16:colId xmlns:a16="http://schemas.microsoft.com/office/drawing/2014/main" val="1298826676"/>
                    </a:ext>
                  </a:extLst>
                </a:gridCol>
                <a:gridCol w="1803718">
                  <a:extLst>
                    <a:ext uri="{9D8B030D-6E8A-4147-A177-3AD203B41FA5}">
                      <a16:colId xmlns:a16="http://schemas.microsoft.com/office/drawing/2014/main" val="1367046148"/>
                    </a:ext>
                  </a:extLst>
                </a:gridCol>
                <a:gridCol w="2808111">
                  <a:extLst>
                    <a:ext uri="{9D8B030D-6E8A-4147-A177-3AD203B41FA5}">
                      <a16:colId xmlns:a16="http://schemas.microsoft.com/office/drawing/2014/main" val="470413959"/>
                    </a:ext>
                  </a:extLst>
                </a:gridCol>
              </a:tblGrid>
              <a:tr h="74353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77297"/>
                  </a:ext>
                </a:extLst>
              </a:tr>
              <a:tr h="743539">
                <a:tc rowSpan="3"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ユニキャスト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集約可能グローバルアドレス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2000::/3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/>
                        <a:t>世界中で一意</a:t>
                      </a:r>
                      <a:endParaRPr kumimoji="1" lang="en-US" altLang="ja-JP" sz="1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dirty="0"/>
                        <a:t>001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43009"/>
                  </a:ext>
                </a:extLst>
              </a:tr>
              <a:tr h="7435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リンクローカルアドレス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fe80::/10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/>
                        <a:t>ホスト間で一意</a:t>
                      </a:r>
                      <a:endParaRPr kumimoji="1" lang="en-US" altLang="ja-JP" sz="1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dirty="0"/>
                        <a:t>1111111010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4029"/>
                  </a:ext>
                </a:extLst>
              </a:tr>
              <a:tr h="7435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ユニークローカルアドレス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fc00::/7</a:t>
                      </a:r>
                    </a:p>
                    <a:p>
                      <a:r>
                        <a:rPr kumimoji="1" lang="en-US" altLang="ja-JP" sz="2800" dirty="0"/>
                        <a:t>fc00::/8</a:t>
                      </a:r>
                    </a:p>
                    <a:p>
                      <a:r>
                        <a:rPr kumimoji="1" lang="en-US" altLang="ja-JP" sz="2800" dirty="0"/>
                        <a:t>fd00::/8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/>
                        <a:t>組織内で自由に使えるアドレス</a:t>
                      </a:r>
                      <a:endParaRPr kumimoji="1" lang="en-US" altLang="ja-JP" sz="1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dirty="0"/>
                        <a:t>1111110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05592"/>
                  </a:ext>
                </a:extLst>
              </a:tr>
              <a:tr h="743539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マルチキャスト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ff00::/8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dirty="0"/>
                        <a:t>11111111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92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6D44E-6F30-4C03-ADB1-8B2338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EtherChannel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8E44B92-1AC4-4B80-9F7F-DADA35931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18007"/>
              </p:ext>
            </p:extLst>
          </p:nvPr>
        </p:nvGraphicFramePr>
        <p:xfrm>
          <a:off x="677691" y="1381654"/>
          <a:ext cx="6603048" cy="364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43">
                  <a:extLst>
                    <a:ext uri="{9D8B030D-6E8A-4147-A177-3AD203B41FA5}">
                      <a16:colId xmlns:a16="http://schemas.microsoft.com/office/drawing/2014/main" val="40478929"/>
                    </a:ext>
                  </a:extLst>
                </a:gridCol>
                <a:gridCol w="2648268">
                  <a:extLst>
                    <a:ext uri="{9D8B030D-6E8A-4147-A177-3AD203B41FA5}">
                      <a16:colId xmlns:a16="http://schemas.microsoft.com/office/drawing/2014/main" val="278250220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16070459"/>
                    </a:ext>
                  </a:extLst>
                </a:gridCol>
              </a:tblGrid>
              <a:tr h="91076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66204"/>
                  </a:ext>
                </a:extLst>
              </a:tr>
              <a:tr h="910763">
                <a:tc>
                  <a:txBody>
                    <a:bodyPr/>
                    <a:lstStyle/>
                    <a:p>
                      <a:r>
                        <a:rPr kumimoji="1" lang="en-US" altLang="ja-JP" sz="2800" b="1" dirty="0" err="1"/>
                        <a:t>PAgP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auto/desirable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Cisco</a:t>
                      </a:r>
                      <a:r>
                        <a:rPr kumimoji="1" lang="ja-JP" altLang="en-US" sz="2800" dirty="0"/>
                        <a:t>独自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9897"/>
                  </a:ext>
                </a:extLst>
              </a:tr>
              <a:tr h="910763">
                <a:tc>
                  <a:txBody>
                    <a:bodyPr/>
                    <a:lstStyle/>
                    <a:p>
                      <a:r>
                        <a:rPr kumimoji="1" lang="en-US" altLang="ja-JP" sz="2800" b="1" dirty="0"/>
                        <a:t>LACP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active/passive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IEEE802.3ad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7758"/>
                  </a:ext>
                </a:extLst>
              </a:tr>
              <a:tr h="91076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on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17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94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F4682-3E3C-4C10-B5EE-F89F3469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IPv6</a:t>
            </a:r>
            <a:r>
              <a:rPr kumimoji="1" lang="ja-JP" altLang="en-US" dirty="0"/>
              <a:t>マルチキャストスコープ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0D046D6-1DC0-414F-A94E-1A1BA7D4F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47462"/>
              </p:ext>
            </p:extLst>
          </p:nvPr>
        </p:nvGraphicFramePr>
        <p:xfrm>
          <a:off x="677690" y="1385094"/>
          <a:ext cx="5266849" cy="519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>
                  <a:extLst>
                    <a:ext uri="{9D8B030D-6E8A-4147-A177-3AD203B41FA5}">
                      <a16:colId xmlns:a16="http://schemas.microsoft.com/office/drawing/2014/main" val="96490973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78666765"/>
                    </a:ext>
                  </a:extLst>
                </a:gridCol>
              </a:tblGrid>
              <a:tr h="6498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74597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r>
                        <a:rPr kumimoji="1" lang="en-US" altLang="ja-JP" sz="2800" b="1" dirty="0"/>
                        <a:t>ff01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同一ノード内</a:t>
                      </a:r>
                      <a:endParaRPr kumimoji="1" lang="en-US" altLang="ja-JP" sz="2200" b="1" dirty="0"/>
                    </a:p>
                    <a:p>
                      <a:r>
                        <a:rPr kumimoji="1" lang="ja-JP" altLang="en-US" sz="2200" b="1" dirty="0"/>
                        <a:t>（インターフェースローカル）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12502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ff02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同一リンク内</a:t>
                      </a:r>
                      <a:endParaRPr kumimoji="1" lang="en-US" altLang="ja-JP" sz="2200" b="1" dirty="0"/>
                    </a:p>
                    <a:p>
                      <a:r>
                        <a:rPr kumimoji="1" lang="ja-JP" altLang="en-US" sz="2200" b="1" dirty="0"/>
                        <a:t>（リンクローカル）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44398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ff05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同一サイト内</a:t>
                      </a:r>
                      <a:endParaRPr kumimoji="1" lang="en-US" altLang="ja-JP" sz="2200" b="1" dirty="0"/>
                    </a:p>
                    <a:p>
                      <a:r>
                        <a:rPr kumimoji="1" lang="ja-JP" altLang="en-US" sz="2200" b="1" dirty="0"/>
                        <a:t>（サイトローカル）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70294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ff08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同一組織内</a:t>
                      </a:r>
                      <a:endParaRPr kumimoji="1" lang="en-US" altLang="ja-JP" sz="2200" b="1" dirty="0"/>
                    </a:p>
                    <a:p>
                      <a:r>
                        <a:rPr kumimoji="1" lang="ja-JP" altLang="en-US" sz="2200" b="1" dirty="0"/>
                        <a:t>（組織ローカル）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584"/>
                  </a:ext>
                </a:extLst>
              </a:tr>
              <a:tr h="649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ff0e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範囲制限なし</a:t>
                      </a:r>
                      <a:endParaRPr kumimoji="1" lang="en-US" altLang="ja-JP" sz="2200" b="1" dirty="0"/>
                    </a:p>
                    <a:p>
                      <a:r>
                        <a:rPr kumimoji="1" lang="ja-JP" altLang="en-US" sz="2200" b="1" dirty="0"/>
                        <a:t>（グローバル）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4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A9C9D-1343-4D9F-BF16-DD6E5B87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WLC</a:t>
            </a:r>
            <a:r>
              <a:rPr lang="ja-JP" altLang="en-US" dirty="0"/>
              <a:t>物理ポート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84E3354-7D83-4B2D-BED1-3DB66BC1D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64894"/>
              </p:ext>
            </p:extLst>
          </p:nvPr>
        </p:nvGraphicFramePr>
        <p:xfrm>
          <a:off x="677863" y="1343608"/>
          <a:ext cx="9145111" cy="538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5">
                  <a:extLst>
                    <a:ext uri="{9D8B030D-6E8A-4147-A177-3AD203B41FA5}">
                      <a16:colId xmlns:a16="http://schemas.microsoft.com/office/drawing/2014/main" val="4433697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41064082"/>
                    </a:ext>
                  </a:extLst>
                </a:gridCol>
              </a:tblGrid>
              <a:tr h="980958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19649"/>
                  </a:ext>
                </a:extLst>
              </a:tr>
              <a:tr h="980958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コンソール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コンソールで</a:t>
                      </a:r>
                      <a:r>
                        <a:rPr kumimoji="1" lang="en-US" altLang="ja-JP" b="1" dirty="0"/>
                        <a:t>PC</a:t>
                      </a:r>
                      <a:r>
                        <a:rPr kumimoji="1" lang="ja-JP" altLang="en-US" b="1" dirty="0"/>
                        <a:t>に接続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WLC</a:t>
                      </a:r>
                      <a:r>
                        <a:rPr kumimoji="1" lang="ja-JP" altLang="en-US" b="1" dirty="0"/>
                        <a:t>設定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WLC</a:t>
                      </a:r>
                      <a:r>
                        <a:rPr kumimoji="1" lang="ja-JP" altLang="en-US" b="1" dirty="0"/>
                        <a:t>障害対応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65283"/>
                  </a:ext>
                </a:extLst>
              </a:tr>
              <a:tr h="980958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ディストリビューションシステム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LAN</a:t>
                      </a:r>
                      <a:r>
                        <a:rPr kumimoji="1" lang="ja-JP" altLang="en-US" b="1" dirty="0"/>
                        <a:t>ケーブルでスイッチに（スイッチはトランク）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通常トラフィック・管理トラフィック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LAG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49757"/>
                  </a:ext>
                </a:extLst>
              </a:tr>
              <a:tr h="980958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LAN</a:t>
                      </a:r>
                      <a:r>
                        <a:rPr kumimoji="1" lang="ja-JP" altLang="en-US" b="1" dirty="0"/>
                        <a:t>ケーブルでスイッチに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アウトオブバウンド管理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障害時システム復旧メンテナンス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5697"/>
                  </a:ext>
                </a:extLst>
              </a:tr>
              <a:tr h="980958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冗長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LAN</a:t>
                      </a:r>
                      <a:r>
                        <a:rPr kumimoji="1" lang="ja-JP" altLang="en-US" b="1" dirty="0"/>
                        <a:t>ケーブルで</a:t>
                      </a:r>
                      <a:r>
                        <a:rPr kumimoji="1" lang="en-US" altLang="ja-JP" b="1" dirty="0"/>
                        <a:t>WLC</a:t>
                      </a:r>
                      <a:r>
                        <a:rPr kumimoji="1" lang="ja-JP" altLang="en-US" b="1" dirty="0"/>
                        <a:t>に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大規模ネットワークで</a:t>
                      </a:r>
                      <a:r>
                        <a:rPr kumimoji="1" lang="en-US" altLang="ja-JP" b="1" dirty="0"/>
                        <a:t>WLC</a:t>
                      </a:r>
                      <a:r>
                        <a:rPr kumimoji="1" lang="ja-JP" altLang="en-US" b="1" dirty="0"/>
                        <a:t>を冗長化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1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4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16B-1222-4BC1-A3DC-F0A60659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STP</a:t>
            </a:r>
            <a:r>
              <a:rPr kumimoji="1" lang="ja-JP" altLang="en-US" dirty="0"/>
              <a:t>ポートステータス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B2271B0-4B8B-49F6-9279-156172A20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37186"/>
              </p:ext>
            </p:extLst>
          </p:nvPr>
        </p:nvGraphicFramePr>
        <p:xfrm>
          <a:off x="677861" y="1343608"/>
          <a:ext cx="10926784" cy="513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5">
                  <a:extLst>
                    <a:ext uri="{9D8B030D-6E8A-4147-A177-3AD203B41FA5}">
                      <a16:colId xmlns:a16="http://schemas.microsoft.com/office/drawing/2014/main" val="1023737836"/>
                    </a:ext>
                  </a:extLst>
                </a:gridCol>
                <a:gridCol w="3018155">
                  <a:extLst>
                    <a:ext uri="{9D8B030D-6E8A-4147-A177-3AD203B41FA5}">
                      <a16:colId xmlns:a16="http://schemas.microsoft.com/office/drawing/2014/main" val="938562894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410612827"/>
                    </a:ext>
                  </a:extLst>
                </a:gridCol>
                <a:gridCol w="2485094">
                  <a:extLst>
                    <a:ext uri="{9D8B030D-6E8A-4147-A177-3AD203B41FA5}">
                      <a16:colId xmlns:a16="http://schemas.microsoft.com/office/drawing/2014/main" val="1059185375"/>
                    </a:ext>
                  </a:extLst>
                </a:gridCol>
              </a:tblGrid>
              <a:tr h="855307">
                <a:tc>
                  <a:txBody>
                    <a:bodyPr/>
                    <a:lstStyle/>
                    <a:p>
                      <a:r>
                        <a:rPr kumimoji="1" lang="en-US" altLang="ja-JP" sz="4000" b="1" dirty="0"/>
                        <a:t>STP</a:t>
                      </a:r>
                      <a:endParaRPr kumimoji="1" lang="ja-JP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b="1" dirty="0"/>
                        <a:t>RSTP</a:t>
                      </a:r>
                      <a:endParaRPr kumimoji="1" lang="ja-JP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MAC</a:t>
                      </a:r>
                      <a:r>
                        <a:rPr kumimoji="1" lang="ja-JP" altLang="en-US" sz="2400" b="1" dirty="0"/>
                        <a:t>アドレス学習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データフレーム転送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0365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ディセーブル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ディスカーディング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46391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ブロッキング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95804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リスニング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47733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ラーニング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ラーニング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×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6043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フォワーディング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フォワーディング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5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5FD2D-C71E-4F38-981F-E2F731F0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STP</a:t>
            </a:r>
            <a:r>
              <a:rPr kumimoji="1" lang="ja-JP" altLang="en-US" dirty="0"/>
              <a:t>ポート比較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C8AB03F-C90B-4AC6-A623-47B55E53E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797223"/>
              </p:ext>
            </p:extLst>
          </p:nvPr>
        </p:nvGraphicFramePr>
        <p:xfrm>
          <a:off x="677334" y="1270000"/>
          <a:ext cx="4836160" cy="475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869413279"/>
                    </a:ext>
                  </a:extLst>
                </a:gridCol>
                <a:gridCol w="3053080">
                  <a:extLst>
                    <a:ext uri="{9D8B030D-6E8A-4147-A177-3AD203B41FA5}">
                      <a16:colId xmlns:a16="http://schemas.microsoft.com/office/drawing/2014/main" val="1446591645"/>
                    </a:ext>
                  </a:extLst>
                </a:gridCol>
              </a:tblGrid>
              <a:tr h="951723">
                <a:tc>
                  <a:txBody>
                    <a:bodyPr/>
                    <a:lstStyle/>
                    <a:p>
                      <a:r>
                        <a:rPr kumimoji="1" lang="en-US" altLang="ja-JP" sz="3600" b="1" dirty="0"/>
                        <a:t>STP</a:t>
                      </a:r>
                      <a:endParaRPr kumimoji="1" lang="ja-JP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1" dirty="0"/>
                        <a:t>RSTP</a:t>
                      </a:r>
                      <a:endParaRPr kumimoji="1" lang="ja-JP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12365"/>
                  </a:ext>
                </a:extLst>
              </a:tr>
              <a:tr h="951723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ルートポート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ルートポート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43093"/>
                  </a:ext>
                </a:extLst>
              </a:tr>
              <a:tr h="951723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指定ポート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指定ポート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55349"/>
                  </a:ext>
                </a:extLst>
              </a:tr>
              <a:tr h="951723">
                <a:tc rowSpan="2"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非指定ポート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代替ポート</a:t>
                      </a:r>
                      <a:endParaRPr kumimoji="1" lang="en-US" altLang="ja-JP" sz="2000" b="1" dirty="0"/>
                    </a:p>
                    <a:p>
                      <a:r>
                        <a:rPr kumimoji="1" lang="ja-JP" altLang="en-US" sz="2000" b="1" dirty="0"/>
                        <a:t>（ルートポートの予備）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42355"/>
                  </a:ext>
                </a:extLst>
              </a:tr>
              <a:tr h="95172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バックアップポート</a:t>
                      </a:r>
                      <a:endParaRPr kumimoji="1" lang="en-US" altLang="ja-JP" sz="2000" b="1" dirty="0"/>
                    </a:p>
                    <a:p>
                      <a:r>
                        <a:rPr kumimoji="1" lang="ja-JP" altLang="en-US" sz="2000" b="1" dirty="0"/>
                        <a:t>（指定ポートの予備）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9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27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68915-7FFA-4957-827E-96C8D994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スパニングツリーポート変遷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CEEED53-CD09-4D3C-BA8E-38433327D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74467"/>
              </p:ext>
            </p:extLst>
          </p:nvPr>
        </p:nvGraphicFramePr>
        <p:xfrm>
          <a:off x="677334" y="1463870"/>
          <a:ext cx="2865437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795180263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/>
                        <a:t>STP</a:t>
                      </a:r>
                      <a:endParaRPr kumimoji="1" lang="ja-JP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36255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ブロッキング</a:t>
                      </a:r>
                      <a:endParaRPr kumimoji="1" lang="en-US" altLang="ja-JP" sz="2400" b="1" dirty="0"/>
                    </a:p>
                    <a:p>
                      <a:r>
                        <a:rPr kumimoji="1" lang="ja-JP" altLang="en-US" sz="2400" b="1" dirty="0"/>
                        <a:t>↓</a:t>
                      </a:r>
                      <a:endParaRPr kumimoji="1" lang="en-US" altLang="ja-JP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153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リスニング</a:t>
                      </a:r>
                      <a:endParaRPr kumimoji="1" lang="en-US" altLang="ja-JP" sz="2400" b="1" dirty="0"/>
                    </a:p>
                    <a:p>
                      <a:r>
                        <a:rPr kumimoji="1" lang="ja-JP" altLang="en-US" sz="24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14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ラーニング</a:t>
                      </a:r>
                      <a:endParaRPr kumimoji="1" lang="en-US" altLang="ja-JP" sz="2400" b="1" dirty="0"/>
                    </a:p>
                    <a:p>
                      <a:r>
                        <a:rPr kumimoji="1" lang="ja-JP" altLang="en-US" sz="2400" b="1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812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フォワーディング</a:t>
                      </a:r>
                      <a:endParaRPr kumimoji="1" lang="en-US" altLang="ja-JP" sz="2400" b="1" dirty="0"/>
                    </a:p>
                    <a:p>
                      <a:r>
                        <a:rPr kumimoji="1" lang="en-US" altLang="ja-JP" sz="2400" b="1" dirty="0"/>
                        <a:t>or</a:t>
                      </a:r>
                    </a:p>
                    <a:p>
                      <a:r>
                        <a:rPr kumimoji="1" lang="ja-JP" altLang="en-US" sz="2400" b="1" dirty="0"/>
                        <a:t>ブロッキング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0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4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4A608-115D-4700-A674-5B5E8D64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ルーティングプロトコルメトリック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8168B05-4EC4-4B2A-A865-768DF781C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752683"/>
              </p:ext>
            </p:extLst>
          </p:nvPr>
        </p:nvGraphicFramePr>
        <p:xfrm>
          <a:off x="677334" y="1301710"/>
          <a:ext cx="6097111" cy="42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55">
                  <a:extLst>
                    <a:ext uri="{9D8B030D-6E8A-4147-A177-3AD203B41FA5}">
                      <a16:colId xmlns:a16="http://schemas.microsoft.com/office/drawing/2014/main" val="258293662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9434675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プロトコル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プロトコルメトリック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94203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r>
                        <a:rPr kumimoji="1" lang="en-US" altLang="ja-JP" sz="2800" b="1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ホップカウント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539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r>
                        <a:rPr kumimoji="1" lang="en-US" altLang="ja-JP" sz="2800" b="1" dirty="0"/>
                        <a:t>OSPF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帯域幅から計算するコスト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12833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r>
                        <a:rPr kumimoji="1" lang="en-US" altLang="ja-JP" sz="2800" b="1" dirty="0"/>
                        <a:t>EIGRP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帯域幅・遅延・信頼性・負荷・</a:t>
                      </a:r>
                      <a:r>
                        <a:rPr kumimoji="1" lang="en-US" altLang="ja-JP" sz="2400" b="1" dirty="0"/>
                        <a:t>MTU</a:t>
                      </a:r>
                      <a:r>
                        <a:rPr kumimoji="1" lang="ja-JP" altLang="en-US" sz="2400" b="1" dirty="0"/>
                        <a:t>を使用した複合メトリック</a:t>
                      </a:r>
                      <a:endParaRPr kumimoji="1" lang="en-US" altLang="ja-JP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3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5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8F7CD-BC82-4641-8F88-C55DB4AB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IGP</a:t>
            </a:r>
            <a:r>
              <a:rPr kumimoji="1" lang="ja-JP" altLang="en-US" dirty="0"/>
              <a:t>プロトコル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12C2F6A-8D8D-4400-A3A3-ACECF3C82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555658"/>
              </p:ext>
            </p:extLst>
          </p:nvPr>
        </p:nvGraphicFramePr>
        <p:xfrm>
          <a:off x="96545" y="1270000"/>
          <a:ext cx="11998909" cy="507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218">
                  <a:extLst>
                    <a:ext uri="{9D8B030D-6E8A-4147-A177-3AD203B41FA5}">
                      <a16:colId xmlns:a16="http://schemas.microsoft.com/office/drawing/2014/main" val="1485430548"/>
                    </a:ext>
                  </a:extLst>
                </a:gridCol>
                <a:gridCol w="3061018">
                  <a:extLst>
                    <a:ext uri="{9D8B030D-6E8A-4147-A177-3AD203B41FA5}">
                      <a16:colId xmlns:a16="http://schemas.microsoft.com/office/drawing/2014/main" val="1754077273"/>
                    </a:ext>
                  </a:extLst>
                </a:gridCol>
                <a:gridCol w="3899218">
                  <a:extLst>
                    <a:ext uri="{9D8B030D-6E8A-4147-A177-3AD203B41FA5}">
                      <a16:colId xmlns:a16="http://schemas.microsoft.com/office/drawing/2014/main" val="3959343401"/>
                    </a:ext>
                  </a:extLst>
                </a:gridCol>
                <a:gridCol w="2536455">
                  <a:extLst>
                    <a:ext uri="{9D8B030D-6E8A-4147-A177-3AD203B41FA5}">
                      <a16:colId xmlns:a16="http://schemas.microsoft.com/office/drawing/2014/main" val="298788057"/>
                    </a:ext>
                  </a:extLst>
                </a:gridCol>
              </a:tblGrid>
              <a:tr h="845976">
                <a:tc>
                  <a:txBody>
                    <a:bodyPr/>
                    <a:lstStyle/>
                    <a:p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ディスタンスベクタ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拡張ディスタンスベクタ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リンクステート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9331"/>
                  </a:ext>
                </a:extLst>
              </a:tr>
              <a:tr h="845976"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ベルマン・フォード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1" dirty="0"/>
                        <a:t>DUAL</a:t>
                      </a:r>
                      <a:endParaRPr kumimoji="1" lang="ja-JP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1" dirty="0"/>
                        <a:t>SPF</a:t>
                      </a:r>
                    </a:p>
                    <a:p>
                      <a:r>
                        <a:rPr kumimoji="1" lang="ja-JP" altLang="en-US" sz="2200" b="1" dirty="0"/>
                        <a:t>（ダイクストラ）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67024"/>
                  </a:ext>
                </a:extLst>
              </a:tr>
              <a:tr h="845976"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交換情報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ルーティングテーブル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ルーティングテーブルの一部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リンクステート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53012"/>
                  </a:ext>
                </a:extLst>
              </a:tr>
              <a:tr h="845976"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コンバージェンス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遅い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4892"/>
                  </a:ext>
                </a:extLst>
              </a:tr>
              <a:tr h="845976"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ルータ処理負荷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リンクステートよりは小さい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大きい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41513"/>
                  </a:ext>
                </a:extLst>
              </a:tr>
              <a:tr h="845976">
                <a:tc>
                  <a:txBody>
                    <a:bodyPr/>
                    <a:lstStyle/>
                    <a:p>
                      <a:r>
                        <a:rPr kumimoji="1" lang="ja-JP" altLang="en-US" sz="2200" b="1" dirty="0"/>
                        <a:t>プロトコル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1" dirty="0"/>
                        <a:t>RIP</a:t>
                      </a:r>
                      <a:endParaRPr kumimoji="1" lang="ja-JP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1" dirty="0"/>
                        <a:t>EIGRP</a:t>
                      </a:r>
                      <a:endParaRPr kumimoji="1" lang="ja-JP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b="1" dirty="0"/>
                        <a:t>OSPF</a:t>
                      </a:r>
                    </a:p>
                    <a:p>
                      <a:r>
                        <a:rPr kumimoji="1" lang="en-US" altLang="ja-JP" sz="2200" b="1" dirty="0"/>
                        <a:t>IS-IS</a:t>
                      </a:r>
                      <a:endParaRPr kumimoji="1" lang="ja-JP" alt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6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3C126-C980-404D-AFE6-8236AA50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D9A83EC-5945-4B81-A26B-4B2F1C28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90489"/>
              </p:ext>
            </p:extLst>
          </p:nvPr>
        </p:nvGraphicFramePr>
        <p:xfrm>
          <a:off x="677334" y="1270000"/>
          <a:ext cx="573087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1561374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6234124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API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種類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32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ノースバウンド</a:t>
                      </a:r>
                      <a:r>
                        <a:rPr kumimoji="1" lang="en-US" altLang="ja-JP" sz="2400" b="1" dirty="0"/>
                        <a:t>API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400" b="1" dirty="0"/>
                        <a:t>REST API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7749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サウスバウンド</a:t>
                      </a:r>
                      <a:r>
                        <a:rPr kumimoji="1" lang="en-US" altLang="ja-JP" sz="2400" b="1" dirty="0"/>
                        <a:t>API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400" b="1" dirty="0"/>
                        <a:t>OpenFlow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400" b="1" dirty="0"/>
                        <a:t>NETCONF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400" b="1" dirty="0" err="1"/>
                        <a:t>OpFlex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3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709C1-2CED-4877-9A3E-9D83BF4B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</a:t>
            </a:r>
            <a:r>
              <a:rPr kumimoji="1" lang="ja-JP" altLang="en-US" dirty="0"/>
              <a:t>値とコード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EA1B0F0-A254-4EE4-B5FA-753259613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121173"/>
              </p:ext>
            </p:extLst>
          </p:nvPr>
        </p:nvGraphicFramePr>
        <p:xfrm>
          <a:off x="677334" y="1168744"/>
          <a:ext cx="5226755" cy="522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155">
                  <a:extLst>
                    <a:ext uri="{9D8B030D-6E8A-4147-A177-3AD203B41FA5}">
                      <a16:colId xmlns:a16="http://schemas.microsoft.com/office/drawing/2014/main" val="663939852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1947781232"/>
                    </a:ext>
                  </a:extLst>
                </a:gridCol>
                <a:gridCol w="1239907">
                  <a:extLst>
                    <a:ext uri="{9D8B030D-6E8A-4147-A177-3AD203B41FA5}">
                      <a16:colId xmlns:a16="http://schemas.microsoft.com/office/drawing/2014/main" val="1739317078"/>
                    </a:ext>
                  </a:extLst>
                </a:gridCol>
              </a:tblGrid>
              <a:tr h="58057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プロトコル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AD</a:t>
                      </a:r>
                      <a:r>
                        <a:rPr kumimoji="1" lang="ja-JP" altLang="en-US" sz="2400" dirty="0"/>
                        <a:t>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59705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直接接続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25220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スタティックルート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S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64763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en-US" altLang="ja-JP" sz="2400" b="1" dirty="0" err="1"/>
                        <a:t>eBGP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20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B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93453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EIGRP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90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D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6949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OSPF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110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O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76613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IS-IS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115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i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67105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RIP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120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R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86880"/>
                  </a:ext>
                </a:extLst>
              </a:tr>
              <a:tr h="580572">
                <a:tc>
                  <a:txBody>
                    <a:bodyPr/>
                    <a:lstStyle/>
                    <a:p>
                      <a:r>
                        <a:rPr kumimoji="1" lang="en-US" altLang="ja-JP" sz="2400" b="1" dirty="0" err="1"/>
                        <a:t>iBGP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200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B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5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DD0F4-1D8C-42C0-A7B0-C23E2865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FHRP</a:t>
            </a:r>
            <a:r>
              <a:rPr kumimoji="1" lang="ja-JP" altLang="en-US" dirty="0"/>
              <a:t>の仮想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アドレス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7EF94A5-86B5-4EB5-A39E-16C6254AE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297051"/>
              </p:ext>
            </p:extLst>
          </p:nvPr>
        </p:nvGraphicFramePr>
        <p:xfrm>
          <a:off x="677334" y="1270000"/>
          <a:ext cx="4628444" cy="444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91962994"/>
                    </a:ext>
                  </a:extLst>
                </a:gridCol>
                <a:gridCol w="2686368">
                  <a:extLst>
                    <a:ext uri="{9D8B030D-6E8A-4147-A177-3AD203B41FA5}">
                      <a16:colId xmlns:a16="http://schemas.microsoft.com/office/drawing/2014/main" val="68135496"/>
                    </a:ext>
                  </a:extLst>
                </a:gridCol>
                <a:gridCol w="927346">
                  <a:extLst>
                    <a:ext uri="{9D8B030D-6E8A-4147-A177-3AD203B41FA5}">
                      <a16:colId xmlns:a16="http://schemas.microsoft.com/office/drawing/2014/main" val="787838334"/>
                    </a:ext>
                  </a:extLst>
                </a:gridCol>
              </a:tblGrid>
              <a:tr h="888275">
                <a:tc>
                  <a:txBody>
                    <a:bodyPr/>
                    <a:lstStyle/>
                    <a:p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13182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VRRP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0000.5E00.01XX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49178"/>
                  </a:ext>
                </a:extLst>
              </a:tr>
              <a:tr h="888275">
                <a:tc rowSpan="2"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HSRP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0000.0C07.ACXX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ver1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2065"/>
                  </a:ext>
                </a:extLst>
              </a:tr>
              <a:tr h="88827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0000.0C9F.FXXX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ver2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28209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GLBP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0007.B40X.XXYY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2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8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7CCA0-A0F5-4123-A964-E9FE623B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RADIUS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TACACS+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B94F48B-8A80-496E-815F-5E647D1DE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864846"/>
              </p:ext>
            </p:extLst>
          </p:nvPr>
        </p:nvGraphicFramePr>
        <p:xfrm>
          <a:off x="372534" y="1270000"/>
          <a:ext cx="1108568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5">
                  <a:extLst>
                    <a:ext uri="{9D8B030D-6E8A-4147-A177-3AD203B41FA5}">
                      <a16:colId xmlns:a16="http://schemas.microsoft.com/office/drawing/2014/main" val="1385357380"/>
                    </a:ext>
                  </a:extLst>
                </a:gridCol>
                <a:gridCol w="3947089">
                  <a:extLst>
                    <a:ext uri="{9D8B030D-6E8A-4147-A177-3AD203B41FA5}">
                      <a16:colId xmlns:a16="http://schemas.microsoft.com/office/drawing/2014/main" val="43438825"/>
                    </a:ext>
                  </a:extLst>
                </a:gridCol>
                <a:gridCol w="4425244">
                  <a:extLst>
                    <a:ext uri="{9D8B030D-6E8A-4147-A177-3AD203B41FA5}">
                      <a16:colId xmlns:a16="http://schemas.microsoft.com/office/drawing/2014/main" val="242228014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RADIUS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TACACS+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845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トランスポート層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UDP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TCP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046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使用ポート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1812,1813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49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3102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パケット暗号化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パスワードのみ暗号化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全体を暗号化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1667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AAA</a:t>
                      </a:r>
                      <a:r>
                        <a:rPr kumimoji="1" lang="ja-JP" altLang="en-US" sz="2400" b="1" dirty="0"/>
                        <a:t>の対応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認証、アカウンティング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認証、認可、アカウンティング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34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ルータの管理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ユーザがルータで実行する</a:t>
                      </a:r>
                      <a:endParaRPr kumimoji="1" lang="en-US" altLang="ja-JP" sz="2400" b="1" dirty="0"/>
                    </a:p>
                    <a:p>
                      <a:r>
                        <a:rPr kumimoji="1" lang="ja-JP" altLang="en-US" sz="2400" b="1" dirty="0"/>
                        <a:t>コマンドを制限できない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ユーザがルータで実行する</a:t>
                      </a:r>
                      <a:endParaRPr kumimoji="1" lang="en-US" altLang="ja-JP" sz="2400" b="1" dirty="0"/>
                    </a:p>
                    <a:p>
                      <a:r>
                        <a:rPr kumimoji="1" lang="ja-JP" altLang="en-US" sz="2400" b="1" dirty="0"/>
                        <a:t>コマンドを制限できる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2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1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02AC7-4E75-4191-A060-265CB40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ja-JP" altLang="en-US" dirty="0"/>
              <a:t>メソッド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1F8AE56-7F00-4A9F-ADA5-5B82AFCD6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341787"/>
              </p:ext>
            </p:extLst>
          </p:nvPr>
        </p:nvGraphicFramePr>
        <p:xfrm>
          <a:off x="677863" y="1642188"/>
          <a:ext cx="6901498" cy="442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93">
                  <a:extLst>
                    <a:ext uri="{9D8B030D-6E8A-4147-A177-3AD203B41FA5}">
                      <a16:colId xmlns:a16="http://schemas.microsoft.com/office/drawing/2014/main" val="2242424297"/>
                    </a:ext>
                  </a:extLst>
                </a:gridCol>
                <a:gridCol w="2597468">
                  <a:extLst>
                    <a:ext uri="{9D8B030D-6E8A-4147-A177-3AD203B41FA5}">
                      <a16:colId xmlns:a16="http://schemas.microsoft.com/office/drawing/2014/main" val="8794822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06882695"/>
                    </a:ext>
                  </a:extLst>
                </a:gridCol>
              </a:tblGrid>
              <a:tr h="884542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CRUD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HTTP</a:t>
                      </a:r>
                      <a:r>
                        <a:rPr kumimoji="1" lang="ja-JP" altLang="en-US" sz="2800" dirty="0"/>
                        <a:t>メソッド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53768"/>
                  </a:ext>
                </a:extLst>
              </a:tr>
              <a:tr h="884542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Create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POST/PUT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22741"/>
                  </a:ext>
                </a:extLst>
              </a:tr>
              <a:tr h="884542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Read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GET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読み取り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80315"/>
                  </a:ext>
                </a:extLst>
              </a:tr>
              <a:tr h="884542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Update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PUT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7376"/>
                  </a:ext>
                </a:extLst>
              </a:tr>
              <a:tr h="884542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Delete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DELETE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5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B3128-87D5-4CD1-8310-5CD5ACB9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Ansible,Puppet,Chef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F4780EC-5B7F-46B5-A505-E97102055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775719"/>
              </p:ext>
            </p:extLst>
          </p:nvPr>
        </p:nvGraphicFramePr>
        <p:xfrm>
          <a:off x="298581" y="1530220"/>
          <a:ext cx="11140383" cy="47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18">
                  <a:extLst>
                    <a:ext uri="{9D8B030D-6E8A-4147-A177-3AD203B41FA5}">
                      <a16:colId xmlns:a16="http://schemas.microsoft.com/office/drawing/2014/main" val="71686056"/>
                    </a:ext>
                  </a:extLst>
                </a:gridCol>
                <a:gridCol w="1622743">
                  <a:extLst>
                    <a:ext uri="{9D8B030D-6E8A-4147-A177-3AD203B41FA5}">
                      <a16:colId xmlns:a16="http://schemas.microsoft.com/office/drawing/2014/main" val="3065485509"/>
                    </a:ext>
                  </a:extLst>
                </a:gridCol>
                <a:gridCol w="2079943">
                  <a:extLst>
                    <a:ext uri="{9D8B030D-6E8A-4147-A177-3AD203B41FA5}">
                      <a16:colId xmlns:a16="http://schemas.microsoft.com/office/drawing/2014/main" val="613789827"/>
                    </a:ext>
                  </a:extLst>
                </a:gridCol>
                <a:gridCol w="1671512">
                  <a:extLst>
                    <a:ext uri="{9D8B030D-6E8A-4147-A177-3AD203B41FA5}">
                      <a16:colId xmlns:a16="http://schemas.microsoft.com/office/drawing/2014/main" val="212927371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2582023819"/>
                    </a:ext>
                  </a:extLst>
                </a:gridCol>
                <a:gridCol w="1671512">
                  <a:extLst>
                    <a:ext uri="{9D8B030D-6E8A-4147-A177-3AD203B41FA5}">
                      <a16:colId xmlns:a16="http://schemas.microsoft.com/office/drawing/2014/main" val="3684701008"/>
                    </a:ext>
                  </a:extLst>
                </a:gridCol>
                <a:gridCol w="1671512">
                  <a:extLst>
                    <a:ext uri="{9D8B030D-6E8A-4147-A177-3AD203B41FA5}">
                      <a16:colId xmlns:a16="http://schemas.microsoft.com/office/drawing/2014/main" val="2313108581"/>
                    </a:ext>
                  </a:extLst>
                </a:gridCol>
              </a:tblGrid>
              <a:tr h="1179545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制御ファイル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構成ファイル書式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サーバ側待ち受けポート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プロトコル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アーキテクチャ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通信携帯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20697"/>
                  </a:ext>
                </a:extLst>
              </a:tr>
              <a:tr h="1179545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プレイブック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YAML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SSH</a:t>
                      </a:r>
                    </a:p>
                    <a:p>
                      <a:r>
                        <a:rPr kumimoji="1" lang="en-US" altLang="ja-JP" b="1" dirty="0"/>
                        <a:t>NETCONF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エージェントレス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Push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58158"/>
                  </a:ext>
                </a:extLst>
              </a:tr>
              <a:tr h="1179545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Puppet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マニフェスト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独自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TCP8140</a:t>
                      </a:r>
                      <a:r>
                        <a:rPr kumimoji="1" lang="ja-JP" altLang="en-US" b="1" dirty="0"/>
                        <a:t>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HTTP</a:t>
                      </a:r>
                    </a:p>
                    <a:p>
                      <a:r>
                        <a:rPr kumimoji="1" lang="en-US" altLang="ja-JP" b="1" dirty="0"/>
                        <a:t>HTTPS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エージェント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Pull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14248"/>
                  </a:ext>
                </a:extLst>
              </a:tr>
              <a:tr h="1179545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Chef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レシピ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ランリスト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Ruby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TCP10002</a:t>
                      </a:r>
                      <a:r>
                        <a:rPr kumimoji="1" lang="ja-JP" altLang="en-US" b="1" dirty="0"/>
                        <a:t>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HTTP</a:t>
                      </a:r>
                    </a:p>
                    <a:p>
                      <a:r>
                        <a:rPr kumimoji="1" lang="en-US" altLang="ja-JP" b="1" dirty="0"/>
                        <a:t>HTTPS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エージェント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Pull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8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56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549C1-15C0-45F5-A983-512B35BE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WLC</a:t>
            </a:r>
            <a:r>
              <a:rPr kumimoji="1" lang="ja-JP" altLang="en-US" dirty="0"/>
              <a:t>モード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73AE21B-E451-4D86-88AC-351BF99F6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65831"/>
              </p:ext>
            </p:extLst>
          </p:nvPr>
        </p:nvGraphicFramePr>
        <p:xfrm>
          <a:off x="677862" y="1250302"/>
          <a:ext cx="9743032" cy="52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318">
                  <a:extLst>
                    <a:ext uri="{9D8B030D-6E8A-4147-A177-3AD203B41FA5}">
                      <a16:colId xmlns:a16="http://schemas.microsoft.com/office/drawing/2014/main" val="3148424146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3110109868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モード</a:t>
                      </a:r>
                      <a:endParaRPr kumimoji="1" lang="en-US" altLang="ja-JP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0157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Local</a:t>
                      </a:r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通常モード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6747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 err="1"/>
                        <a:t>FlexConnect</a:t>
                      </a:r>
                      <a:endParaRPr kumimoji="1" lang="en-US" altLang="ja-JP" b="1" dirty="0"/>
                    </a:p>
                    <a:p>
                      <a:r>
                        <a:rPr kumimoji="1" lang="en-US" altLang="ja-JP" b="1" dirty="0"/>
                        <a:t>(Hybrid REAP)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WAN</a:t>
                      </a:r>
                      <a:r>
                        <a:rPr kumimoji="1" lang="ja-JP" altLang="en-US" b="1" dirty="0"/>
                        <a:t>経由で</a:t>
                      </a:r>
                      <a:r>
                        <a:rPr kumimoji="1" lang="en-US" altLang="ja-JP" b="1" dirty="0"/>
                        <a:t>WLC</a:t>
                      </a:r>
                      <a:r>
                        <a:rPr kumimoji="1" lang="ja-JP" altLang="en-US" b="1" dirty="0"/>
                        <a:t>と接続する時に使用するモード</a:t>
                      </a:r>
                      <a:endParaRPr kumimoji="1" lang="en-US" altLang="ja-JP" b="1" dirty="0"/>
                    </a:p>
                    <a:p>
                      <a:r>
                        <a:rPr kumimoji="1" lang="en-US" altLang="ja-JP" b="1" dirty="0"/>
                        <a:t>WLC</a:t>
                      </a:r>
                      <a:r>
                        <a:rPr kumimoji="1" lang="ja-JP" altLang="en-US" b="1" dirty="0"/>
                        <a:t>との接続が切断された場合でも対応可能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0198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Monitor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不正な</a:t>
                      </a:r>
                      <a:r>
                        <a:rPr kumimoji="1" lang="en-US" altLang="ja-JP" b="1" dirty="0"/>
                        <a:t>AP</a:t>
                      </a:r>
                      <a:r>
                        <a:rPr kumimoji="1" lang="ja-JP" altLang="en-US" b="1" dirty="0" err="1"/>
                        <a:t>の検</a:t>
                      </a:r>
                      <a:r>
                        <a:rPr kumimoji="1" lang="ja-JP" altLang="en-US" b="1" dirty="0"/>
                        <a:t>出、および侵入検知用の専用センサーとして動作するモード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8644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Rogue Detector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不正な</a:t>
                      </a:r>
                      <a:r>
                        <a:rPr kumimoji="1" lang="en-US" altLang="ja-JP" b="1" dirty="0"/>
                        <a:t>AP</a:t>
                      </a:r>
                      <a:r>
                        <a:rPr kumimoji="1" lang="ja-JP" altLang="en-US" b="1" dirty="0"/>
                        <a:t>や不正な無線</a:t>
                      </a:r>
                      <a:r>
                        <a:rPr kumimoji="1" lang="en-US" altLang="ja-JP" b="1" dirty="0"/>
                        <a:t>LAN</a:t>
                      </a:r>
                      <a:r>
                        <a:rPr kumimoji="1" lang="ja-JP" altLang="en-US" b="1" dirty="0"/>
                        <a:t>クライアントを監視・分類するモード</a:t>
                      </a:r>
                      <a:endParaRPr kumimoji="1" lang="en-US" altLang="ja-JP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8795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Sniffer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特定のチャネル上のすべてのパケットを収集して、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指定したデバイスに送信するモード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92117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Bridge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AP</a:t>
                      </a:r>
                      <a:r>
                        <a:rPr kumimoji="1" lang="ja-JP" altLang="en-US" b="1" dirty="0"/>
                        <a:t>がブリッジとして動作するモード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距離の離れた</a:t>
                      </a:r>
                      <a:r>
                        <a:rPr kumimoji="1" lang="en-US" altLang="ja-JP" b="1" dirty="0"/>
                        <a:t>AP</a:t>
                      </a:r>
                      <a:r>
                        <a:rPr kumimoji="1" lang="ja-JP" altLang="en-US" b="1" dirty="0"/>
                        <a:t>の中継などに利用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6269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SE-Connect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スペクトラムアナライザ専用モード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（無線電波の干渉などの状況を調べるモード）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8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08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52F3F-FB32-4FF0-9C03-AE0C44A8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ポートシステム</a:t>
            </a:r>
            <a:r>
              <a:rPr kumimoji="1" lang="en-US" altLang="ja-JP" dirty="0"/>
              <a:t>LED/</a:t>
            </a:r>
            <a:r>
              <a:rPr kumimoji="1" lang="ja-JP" altLang="en-US" dirty="0"/>
              <a:t>ステータス</a:t>
            </a:r>
            <a:r>
              <a:rPr kumimoji="1" lang="en-US" altLang="ja-JP" dirty="0"/>
              <a:t>LED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607D8F6-B130-466F-831B-7FA96F619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68324"/>
              </p:ext>
            </p:extLst>
          </p:nvPr>
        </p:nvGraphicFramePr>
        <p:xfrm>
          <a:off x="677690" y="1550283"/>
          <a:ext cx="557323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357921070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63905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正常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4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オレンジ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異常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8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消灯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電源</a:t>
                      </a:r>
                      <a:r>
                        <a:rPr kumimoji="1" lang="en-US" altLang="ja-JP" sz="2000" b="1" dirty="0"/>
                        <a:t>off</a:t>
                      </a:r>
                      <a:endParaRPr kumimoji="1" lang="ja-JP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6481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D3075F-F60B-4255-8A1E-E6732572E8C4}"/>
              </a:ext>
            </a:extLst>
          </p:cNvPr>
          <p:cNvSpPr txBox="1"/>
          <p:nvPr/>
        </p:nvSpPr>
        <p:spPr>
          <a:xfrm>
            <a:off x="676977" y="1194683"/>
            <a:ext cx="206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システム</a:t>
            </a:r>
            <a:r>
              <a:rPr kumimoji="1" lang="en-US" altLang="ja-JP" dirty="0"/>
              <a:t>LED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F0B251C-04D7-42F5-8471-2A3AE7FE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2548"/>
              </p:ext>
            </p:extLst>
          </p:nvPr>
        </p:nvGraphicFramePr>
        <p:xfrm>
          <a:off x="676977" y="3491921"/>
          <a:ext cx="7778501" cy="317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05">
                  <a:extLst>
                    <a:ext uri="{9D8B030D-6E8A-4147-A177-3AD203B41FA5}">
                      <a16:colId xmlns:a16="http://schemas.microsoft.com/office/drawing/2014/main" val="3723742864"/>
                    </a:ext>
                  </a:extLst>
                </a:gridCol>
                <a:gridCol w="4372996">
                  <a:extLst>
                    <a:ext uri="{9D8B030D-6E8A-4147-A177-3AD203B41FA5}">
                      <a16:colId xmlns:a16="http://schemas.microsoft.com/office/drawing/2014/main" val="3938096931"/>
                    </a:ext>
                  </a:extLst>
                </a:gridCol>
              </a:tblGrid>
              <a:tr h="442735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51855"/>
                  </a:ext>
                </a:extLst>
              </a:tr>
              <a:tr h="442735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緑（点灯）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リンクが確立している</a:t>
                      </a:r>
                      <a:endParaRPr kumimoji="1" lang="en-US" altLang="ja-JP" sz="2000" b="1" dirty="0"/>
                    </a:p>
                    <a:p>
                      <a:r>
                        <a:rPr kumimoji="1" lang="ja-JP" altLang="en-US" sz="2000" b="1" dirty="0"/>
                        <a:t>（データが流れていない）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51559"/>
                  </a:ext>
                </a:extLst>
              </a:tr>
              <a:tr h="442735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緑（点滅）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リンクが確立している</a:t>
                      </a:r>
                      <a:endParaRPr kumimoji="1" lang="en-US" altLang="ja-JP" sz="2000" b="1" dirty="0"/>
                    </a:p>
                    <a:p>
                      <a:r>
                        <a:rPr kumimoji="1" lang="ja-JP" altLang="en-US" sz="2000" b="1" dirty="0"/>
                        <a:t>（データ転送中）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45289"/>
                  </a:ext>
                </a:extLst>
              </a:tr>
              <a:tr h="442735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緑</a:t>
                      </a:r>
                      <a:r>
                        <a:rPr kumimoji="1" lang="en-US" altLang="ja-JP" sz="2000" b="1" dirty="0"/>
                        <a:t>/</a:t>
                      </a:r>
                      <a:r>
                        <a:rPr kumimoji="1" lang="ja-JP" altLang="en-US" sz="2000" b="1" dirty="0"/>
                        <a:t>オレンジ（交互に点滅）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リンク障害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07852"/>
                  </a:ext>
                </a:extLst>
              </a:tr>
              <a:tr h="442735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オレンジ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/>
                        <a:t>STP</a:t>
                      </a:r>
                      <a:r>
                        <a:rPr kumimoji="1" lang="ja-JP" altLang="en-US" sz="2000" b="1" dirty="0"/>
                        <a:t>計算中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98436"/>
                  </a:ext>
                </a:extLst>
              </a:tr>
              <a:tr h="442735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消灯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リンクが確立していない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76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A7F95F-43A1-4C50-A121-9711C12B62BC}"/>
              </a:ext>
            </a:extLst>
          </p:cNvPr>
          <p:cNvSpPr txBox="1"/>
          <p:nvPr/>
        </p:nvSpPr>
        <p:spPr>
          <a:xfrm>
            <a:off x="676977" y="3125536"/>
            <a:ext cx="448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ポートステータス</a:t>
            </a:r>
            <a:r>
              <a:rPr kumimoji="1" lang="en-US" altLang="ja-JP" dirty="0"/>
              <a:t>LED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STAT</a:t>
            </a:r>
            <a:r>
              <a:rPr kumimoji="1" lang="ja-JP" altLang="en-US" dirty="0"/>
              <a:t>モード）</a:t>
            </a:r>
          </a:p>
        </p:txBody>
      </p:sp>
    </p:spTree>
    <p:extLst>
      <p:ext uri="{BB962C8B-B14F-4D97-AF65-F5344CB8AC3E}">
        <p14:creationId xmlns:p14="http://schemas.microsoft.com/office/powerpoint/2010/main" val="298212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CF619-81B7-47FD-8575-ABA518FD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STP</a:t>
            </a:r>
            <a:r>
              <a:rPr kumimoji="1" lang="ja-JP" altLang="en-US" dirty="0"/>
              <a:t>ポートの役割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2FC4905-0723-4F7E-9D57-5610F5F5E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02340"/>
              </p:ext>
            </p:extLst>
          </p:nvPr>
        </p:nvGraphicFramePr>
        <p:xfrm>
          <a:off x="147285" y="1320801"/>
          <a:ext cx="11648044" cy="437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766537429"/>
                    </a:ext>
                  </a:extLst>
                </a:gridCol>
                <a:gridCol w="2765743">
                  <a:extLst>
                    <a:ext uri="{9D8B030D-6E8A-4147-A177-3AD203B41FA5}">
                      <a16:colId xmlns:a16="http://schemas.microsoft.com/office/drawing/2014/main" val="2975082427"/>
                    </a:ext>
                  </a:extLst>
                </a:gridCol>
                <a:gridCol w="4207193">
                  <a:extLst>
                    <a:ext uri="{9D8B030D-6E8A-4147-A177-3AD203B41FA5}">
                      <a16:colId xmlns:a16="http://schemas.microsoft.com/office/drawing/2014/main" val="336277977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35696593"/>
                    </a:ext>
                  </a:extLst>
                </a:gridCol>
              </a:tblGrid>
              <a:tr h="75861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選出順序・対象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選出場所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選出方法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STP</a:t>
                      </a:r>
                      <a:r>
                        <a:rPr kumimoji="1" lang="ja-JP" altLang="en-US" dirty="0"/>
                        <a:t>ステート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（ポートの状態）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60611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1.</a:t>
                      </a:r>
                      <a:r>
                        <a:rPr kumimoji="1" lang="ja-JP" altLang="en-US" b="1" dirty="0"/>
                        <a:t>ルートブリッジ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r>
                        <a:rPr kumimoji="1" lang="ja-JP" altLang="en-US" dirty="0"/>
                        <a:t>ネットワークに一つ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最小ブリッジ</a:t>
                      </a:r>
                      <a:r>
                        <a:rPr kumimoji="1" lang="en-US" altLang="ja-JP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42264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</a:t>
                      </a:r>
                      <a:r>
                        <a:rPr kumimoji="1" lang="ja-JP" altLang="en-US" b="1" dirty="0"/>
                        <a:t>ルートポート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（</a:t>
                      </a:r>
                      <a:r>
                        <a:rPr kumimoji="1" lang="en-US" altLang="ja-JP" b="1" dirty="0"/>
                        <a:t>RP</a:t>
                      </a:r>
                      <a:r>
                        <a:rPr kumimoji="1" lang="ja-JP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各スイッチに一つ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（ルートブリッジ以外）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最小ルートパスコスト（ポート）→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最小送信元</a:t>
                      </a:r>
                      <a:r>
                        <a:rPr kumimoji="1" lang="en-US" altLang="ja-JP" dirty="0"/>
                        <a:t>BID</a:t>
                      </a:r>
                      <a:r>
                        <a:rPr kumimoji="1" lang="ja-JP" altLang="en-US" dirty="0"/>
                        <a:t>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最小送信元ポート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フォワーディング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5174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</a:t>
                      </a:r>
                      <a:r>
                        <a:rPr kumimoji="1" lang="ja-JP" altLang="en-US" b="1" dirty="0"/>
                        <a:t>指定ポート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（</a:t>
                      </a:r>
                      <a:r>
                        <a:rPr kumimoji="1" lang="en-US" altLang="ja-JP" b="1" dirty="0"/>
                        <a:t>DP</a:t>
                      </a:r>
                      <a:r>
                        <a:rPr kumimoji="1" lang="ja-JP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各セグメントに一つ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最小ルートパスコスト（スイッチ）→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最小送信元</a:t>
                      </a:r>
                      <a:r>
                        <a:rPr kumimoji="1" lang="en-US" altLang="ja-JP" dirty="0"/>
                        <a:t>BID</a:t>
                      </a:r>
                      <a:r>
                        <a:rPr kumimoji="1" lang="ja-JP" altLang="en-US" dirty="0"/>
                        <a:t>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最小送信元ポート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フォワーディング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74451"/>
                  </a:ext>
                </a:extLst>
              </a:tr>
              <a:tr h="758614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4.</a:t>
                      </a:r>
                      <a:r>
                        <a:rPr kumimoji="1" lang="ja-JP" altLang="en-US" b="1" dirty="0"/>
                        <a:t>ブロッキングポート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   非指定ポート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r>
                        <a:rPr kumimoji="1" lang="ja-JP" altLang="en-US" dirty="0"/>
                        <a:t>ループ毎に一つ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DP</a:t>
                      </a:r>
                      <a:r>
                        <a:rPr kumimoji="1" lang="ja-JP" altLang="en-US" dirty="0"/>
                        <a:t>に選出されなかったポート全て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ブロッキング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8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4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38369-F57A-45CF-BDCD-C94BF715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OSPF</a:t>
            </a:r>
            <a:r>
              <a:rPr kumimoji="1" lang="ja-JP" altLang="en-US" dirty="0"/>
              <a:t>の</a:t>
            </a:r>
            <a:r>
              <a:rPr lang="en-US" altLang="ja-JP" dirty="0"/>
              <a:t>DR</a:t>
            </a:r>
            <a:r>
              <a:rPr lang="ja-JP" altLang="en-US" dirty="0"/>
              <a:t>と</a:t>
            </a:r>
            <a:r>
              <a:rPr lang="en-US" altLang="ja-JP" dirty="0"/>
              <a:t>BDR</a:t>
            </a:r>
            <a:r>
              <a:rPr lang="ja-JP" altLang="en-US" dirty="0"/>
              <a:t>の選出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1822C7E-106F-4819-A813-02458E6C7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721610"/>
              </p:ext>
            </p:extLst>
          </p:nvPr>
        </p:nvGraphicFramePr>
        <p:xfrm>
          <a:off x="677862" y="1371600"/>
          <a:ext cx="10694988" cy="50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494">
                  <a:extLst>
                    <a:ext uri="{9D8B030D-6E8A-4147-A177-3AD203B41FA5}">
                      <a16:colId xmlns:a16="http://schemas.microsoft.com/office/drawing/2014/main" val="1983710707"/>
                    </a:ext>
                  </a:extLst>
                </a:gridCol>
                <a:gridCol w="5347494">
                  <a:extLst>
                    <a:ext uri="{9D8B030D-6E8A-4147-A177-3AD203B41FA5}">
                      <a16:colId xmlns:a16="http://schemas.microsoft.com/office/drawing/2014/main" val="1603432546"/>
                    </a:ext>
                  </a:extLst>
                </a:gridCol>
              </a:tblGrid>
              <a:tr h="952500">
                <a:tc gridSpan="2">
                  <a:txBody>
                    <a:bodyPr/>
                    <a:lstStyle/>
                    <a:p>
                      <a:r>
                        <a:rPr kumimoji="1" lang="ja-JP" altLang="en-US" sz="4000" dirty="0"/>
                        <a:t>選出順番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2259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１．ルータープライオリティ</a:t>
                      </a:r>
                      <a:endParaRPr kumimoji="1" lang="en-US" altLang="ja-JP" sz="2800" b="1" dirty="0"/>
                    </a:p>
                    <a:p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１．最も大きいルータープライオリティのルーター→</a:t>
                      </a:r>
                      <a:r>
                        <a:rPr kumimoji="1" lang="en-US" altLang="ja-JP" sz="2000" dirty="0"/>
                        <a:t>DR</a:t>
                      </a:r>
                    </a:p>
                    <a:p>
                      <a:r>
                        <a:rPr kumimoji="1" lang="ja-JP" altLang="en-US" sz="2000" dirty="0"/>
                        <a:t>２．次に大きいルータープライオリティのルーター→</a:t>
                      </a:r>
                      <a:r>
                        <a:rPr kumimoji="1" lang="en-US" altLang="ja-JP" sz="2000" dirty="0"/>
                        <a:t>BDR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54766"/>
                  </a:ext>
                </a:extLst>
              </a:tr>
              <a:tr h="952500">
                <a:tc rowSpan="2"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２．ルーター</a:t>
                      </a:r>
                      <a:r>
                        <a:rPr kumimoji="1" lang="en-US" altLang="ja-JP" sz="2800" b="1" dirty="0"/>
                        <a:t>ID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最も大きいルーター</a:t>
                      </a:r>
                      <a:r>
                        <a:rPr kumimoji="1" lang="en-US" altLang="ja-JP" sz="2000" dirty="0"/>
                        <a:t>ID</a:t>
                      </a:r>
                      <a:r>
                        <a:rPr kumimoji="1" lang="ja-JP" altLang="en-US" sz="2000" dirty="0"/>
                        <a:t>のルーター→</a:t>
                      </a:r>
                      <a:r>
                        <a:rPr kumimoji="1" lang="en-US" altLang="ja-JP" sz="2000" dirty="0"/>
                        <a:t>DR</a:t>
                      </a:r>
                    </a:p>
                    <a:p>
                      <a:r>
                        <a:rPr kumimoji="1" lang="ja-JP" altLang="en-US" sz="2000" dirty="0"/>
                        <a:t>次に大きいルーター</a:t>
                      </a:r>
                      <a:r>
                        <a:rPr kumimoji="1" lang="en-US" altLang="ja-JP" sz="2000" dirty="0"/>
                        <a:t>ID</a:t>
                      </a:r>
                      <a:r>
                        <a:rPr kumimoji="1" lang="ja-JP" altLang="en-US" sz="2000" dirty="0"/>
                        <a:t>のルーター→</a:t>
                      </a:r>
                      <a:r>
                        <a:rPr kumimoji="1" lang="en-US" altLang="ja-JP" sz="2000" dirty="0"/>
                        <a:t>BDR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10222"/>
                  </a:ext>
                </a:extLst>
              </a:tr>
              <a:tr h="14859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１．コマンドによって手動で設定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2000" dirty="0"/>
                        <a:t>２．ループバックインターフェースの</a:t>
                      </a:r>
                      <a:r>
                        <a:rPr kumimoji="1" lang="en-US" altLang="ja-JP" sz="2000" dirty="0"/>
                        <a:t>IP</a:t>
                      </a:r>
                      <a:r>
                        <a:rPr kumimoji="1" lang="ja-JP" altLang="en-US" sz="2000" dirty="0"/>
                        <a:t>アドレスの中で最も大きな</a:t>
                      </a:r>
                      <a:r>
                        <a:rPr kumimoji="1" lang="en-US" altLang="ja-JP" sz="2000" dirty="0"/>
                        <a:t>IP</a:t>
                      </a:r>
                      <a:r>
                        <a:rPr kumimoji="1" lang="ja-JP" altLang="en-US" sz="2000" dirty="0"/>
                        <a:t>アドレス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2000" dirty="0"/>
                        <a:t>３．物理</a:t>
                      </a:r>
                      <a:r>
                        <a:rPr kumimoji="1" lang="en-US" altLang="ja-JP" sz="2000" dirty="0"/>
                        <a:t>IP</a:t>
                      </a:r>
                      <a:r>
                        <a:rPr kumimoji="1" lang="ja-JP" altLang="en-US" sz="2000" dirty="0"/>
                        <a:t>アドレスの中で最も大きな</a:t>
                      </a:r>
                      <a:r>
                        <a:rPr kumimoji="1" lang="en-US" altLang="ja-JP" sz="2000" dirty="0"/>
                        <a:t>Ip</a:t>
                      </a:r>
                      <a:r>
                        <a:rPr kumimoji="1" lang="ja-JP" altLang="en-US" sz="2000" dirty="0"/>
                        <a:t>アドレス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7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88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97097-8BEE-4AA8-A4F7-D6BC97A9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システムログのレベル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64F68BA-1D51-4A39-8985-7A329F7F4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722616"/>
              </p:ext>
            </p:extLst>
          </p:nvPr>
        </p:nvGraphicFramePr>
        <p:xfrm>
          <a:off x="677334" y="1270000"/>
          <a:ext cx="9266766" cy="530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40">
                  <a:extLst>
                    <a:ext uri="{9D8B030D-6E8A-4147-A177-3AD203B41FA5}">
                      <a16:colId xmlns:a16="http://schemas.microsoft.com/office/drawing/2014/main" val="4052201244"/>
                    </a:ext>
                  </a:extLst>
                </a:gridCol>
                <a:gridCol w="3982313">
                  <a:extLst>
                    <a:ext uri="{9D8B030D-6E8A-4147-A177-3AD203B41FA5}">
                      <a16:colId xmlns:a16="http://schemas.microsoft.com/office/drawing/2014/main" val="3063971416"/>
                    </a:ext>
                  </a:extLst>
                </a:gridCol>
                <a:gridCol w="3982313">
                  <a:extLst>
                    <a:ext uri="{9D8B030D-6E8A-4147-A177-3AD203B41FA5}">
                      <a16:colId xmlns:a16="http://schemas.microsoft.com/office/drawing/2014/main" val="1912952375"/>
                    </a:ext>
                  </a:extLst>
                </a:gridCol>
              </a:tblGrid>
              <a:tr h="589139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重大度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85259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0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緊急（</a:t>
                      </a:r>
                      <a:r>
                        <a:rPr kumimoji="1" lang="en-US" altLang="ja-JP" sz="2400" b="1" dirty="0"/>
                        <a:t>emergencies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システムが不安定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5613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1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警報（</a:t>
                      </a:r>
                      <a:r>
                        <a:rPr kumimoji="1" lang="en-US" altLang="ja-JP" sz="2400" b="1" dirty="0"/>
                        <a:t>alerts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直ちに対応が必要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1601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2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重大（</a:t>
                      </a:r>
                      <a:r>
                        <a:rPr kumimoji="1" lang="en-US" altLang="ja-JP" sz="2400" b="1" dirty="0"/>
                        <a:t>critical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クリティカルな状態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8158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3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エラー（</a:t>
                      </a:r>
                      <a:r>
                        <a:rPr kumimoji="1" lang="en-US" altLang="ja-JP" sz="2400" b="1" dirty="0"/>
                        <a:t>errors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エラー状態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771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4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警告（</a:t>
                      </a:r>
                      <a:r>
                        <a:rPr kumimoji="1" lang="en-US" altLang="ja-JP" sz="2400" b="1" dirty="0"/>
                        <a:t>warnings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警告状態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98103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5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通知（</a:t>
                      </a:r>
                      <a:r>
                        <a:rPr kumimoji="1" lang="en-US" altLang="ja-JP" sz="2400" b="1" dirty="0"/>
                        <a:t>notifications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正常だが注意を要する状態</a:t>
                      </a:r>
                      <a:endParaRPr kumimoji="1" lang="en-US" altLang="ja-JP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03014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1" lang="ja-JP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情報（</a:t>
                      </a:r>
                      <a:r>
                        <a:rPr kumimoji="1" lang="en-US" altLang="ja-JP" sz="2400" b="1" dirty="0" err="1"/>
                        <a:t>informations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単なる情報メッセージ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65859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kumimoji="1" lang="en-US" altLang="ja-JP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1" lang="ja-JP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デバッグ（</a:t>
                      </a:r>
                      <a:r>
                        <a:rPr kumimoji="1" lang="en-US" altLang="ja-JP" sz="2400" b="1" dirty="0"/>
                        <a:t>debugging</a:t>
                      </a:r>
                      <a:r>
                        <a:rPr kumimoji="1" lang="ja-JP" altLang="en-US" sz="2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デバッギングメッセージ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9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13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B13D3-0F15-46D7-9CE7-9A29BE8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WPA2</a:t>
            </a:r>
            <a:r>
              <a:rPr kumimoji="1" lang="ja-JP" altLang="en-US" dirty="0"/>
              <a:t>認証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308C090-7376-4B7D-8F95-FBC4D79F7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70281"/>
              </p:ext>
            </p:extLst>
          </p:nvPr>
        </p:nvGraphicFramePr>
        <p:xfrm>
          <a:off x="677334" y="1675164"/>
          <a:ext cx="5730874" cy="155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5124392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624983626"/>
                    </a:ext>
                  </a:extLst>
                </a:gridCol>
              </a:tblGrid>
              <a:tr h="517819"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認証方式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76967"/>
                  </a:ext>
                </a:extLst>
              </a:tr>
              <a:tr h="517819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WPA2</a:t>
                      </a:r>
                      <a:r>
                        <a:rPr kumimoji="1" lang="ja-JP" altLang="en-US" b="1" dirty="0"/>
                        <a:t>エンタープライズ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IEEE802.1x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6555"/>
                  </a:ext>
                </a:extLst>
              </a:tr>
              <a:tr h="517819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WPA2</a:t>
                      </a:r>
                      <a:r>
                        <a:rPr kumimoji="1" lang="ja-JP" altLang="en-US" b="1" dirty="0"/>
                        <a:t>パーソナル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PSK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0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B230B-8F0F-4821-A8D2-55CD2C5D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PoE</a:t>
            </a:r>
            <a:r>
              <a:rPr kumimoji="1" lang="ja-JP" altLang="en-US" dirty="0"/>
              <a:t>規格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251090D-ACF1-4744-B702-60B7DAD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118888"/>
              </p:ext>
            </p:extLst>
          </p:nvPr>
        </p:nvGraphicFramePr>
        <p:xfrm>
          <a:off x="677334" y="1270000"/>
          <a:ext cx="7990416" cy="465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993">
                  <a:extLst>
                    <a:ext uri="{9D8B030D-6E8A-4147-A177-3AD203B41FA5}">
                      <a16:colId xmlns:a16="http://schemas.microsoft.com/office/drawing/2014/main" val="450322798"/>
                    </a:ext>
                  </a:extLst>
                </a:gridCol>
                <a:gridCol w="1181912">
                  <a:extLst>
                    <a:ext uri="{9D8B030D-6E8A-4147-A177-3AD203B41FA5}">
                      <a16:colId xmlns:a16="http://schemas.microsoft.com/office/drawing/2014/main" val="3525045424"/>
                    </a:ext>
                  </a:extLst>
                </a:gridCol>
                <a:gridCol w="2258518">
                  <a:extLst>
                    <a:ext uri="{9D8B030D-6E8A-4147-A177-3AD203B41FA5}">
                      <a16:colId xmlns:a16="http://schemas.microsoft.com/office/drawing/2014/main" val="2193830052"/>
                    </a:ext>
                  </a:extLst>
                </a:gridCol>
                <a:gridCol w="2274993">
                  <a:extLst>
                    <a:ext uri="{9D8B030D-6E8A-4147-A177-3AD203B41FA5}">
                      <a16:colId xmlns:a16="http://schemas.microsoft.com/office/drawing/2014/main" val="2217315119"/>
                    </a:ext>
                  </a:extLst>
                </a:gridCol>
              </a:tblGrid>
              <a:tr h="87376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規格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最大供給電力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使用対数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1590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r>
                        <a:rPr kumimoji="1" lang="en-US" altLang="ja-JP" sz="2800" b="1" dirty="0"/>
                        <a:t>IEEE802.3af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PoE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15W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38708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IEEE802.3at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PoE+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30W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07609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IEEE802.3bt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UPoE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60W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r>
                        <a:rPr kumimoji="1" lang="ja-JP" altLang="en-US" sz="2800" dirty="0"/>
                        <a:t>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64379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/>
                        <a:t>IEEE802.3bt</a:t>
                      </a:r>
                      <a:endParaRPr kumimoji="1" lang="ja-JP" altLang="en-US" sz="2800" b="1" dirty="0"/>
                    </a:p>
                    <a:p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err="1"/>
                        <a:t>UPoE</a:t>
                      </a:r>
                      <a:r>
                        <a:rPr kumimoji="1" lang="en-US" altLang="ja-JP" sz="2800" dirty="0"/>
                        <a:t>+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90W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r>
                        <a:rPr kumimoji="1" lang="ja-JP" altLang="en-US" sz="2800" dirty="0"/>
                        <a:t>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77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065B7-6267-4E2B-A1A7-A910267F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スイッチポートのモード設定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EC38CB1-119F-4D64-9DDF-120E7B926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654765"/>
              </p:ext>
            </p:extLst>
          </p:nvPr>
        </p:nvGraphicFramePr>
        <p:xfrm>
          <a:off x="677334" y="1270000"/>
          <a:ext cx="11019365" cy="454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873">
                  <a:extLst>
                    <a:ext uri="{9D8B030D-6E8A-4147-A177-3AD203B41FA5}">
                      <a16:colId xmlns:a16="http://schemas.microsoft.com/office/drawing/2014/main" val="4211021004"/>
                    </a:ext>
                  </a:extLst>
                </a:gridCol>
                <a:gridCol w="2203873">
                  <a:extLst>
                    <a:ext uri="{9D8B030D-6E8A-4147-A177-3AD203B41FA5}">
                      <a16:colId xmlns:a16="http://schemas.microsoft.com/office/drawing/2014/main" val="3974020492"/>
                    </a:ext>
                  </a:extLst>
                </a:gridCol>
                <a:gridCol w="2203873">
                  <a:extLst>
                    <a:ext uri="{9D8B030D-6E8A-4147-A177-3AD203B41FA5}">
                      <a16:colId xmlns:a16="http://schemas.microsoft.com/office/drawing/2014/main" val="2449577585"/>
                    </a:ext>
                  </a:extLst>
                </a:gridCol>
                <a:gridCol w="2203873">
                  <a:extLst>
                    <a:ext uri="{9D8B030D-6E8A-4147-A177-3AD203B41FA5}">
                      <a16:colId xmlns:a16="http://schemas.microsoft.com/office/drawing/2014/main" val="2260878674"/>
                    </a:ext>
                  </a:extLst>
                </a:gridCol>
                <a:gridCol w="2203873">
                  <a:extLst>
                    <a:ext uri="{9D8B030D-6E8A-4147-A177-3AD203B41FA5}">
                      <a16:colId xmlns:a16="http://schemas.microsoft.com/office/drawing/2014/main" val="2679110641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自身のポート</a:t>
                      </a:r>
                      <a:endParaRPr kumimoji="1" lang="en-US" altLang="ja-JP" sz="2400" b="1" dirty="0"/>
                    </a:p>
                    <a:p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相手</a:t>
                      </a:r>
                      <a:r>
                        <a:rPr kumimoji="1" lang="en-US" altLang="ja-JP" sz="2400" b="1" dirty="0"/>
                        <a:t>:access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相手</a:t>
                      </a:r>
                      <a:r>
                        <a:rPr kumimoji="1" lang="en-US" altLang="ja-JP" sz="2400" b="1" dirty="0"/>
                        <a:t>:trunk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相手</a:t>
                      </a:r>
                      <a:r>
                        <a:rPr kumimoji="1" lang="en-US" altLang="ja-JP" sz="2400" b="1" dirty="0"/>
                        <a:t>:dynamic desirable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相手</a:t>
                      </a:r>
                      <a:r>
                        <a:rPr kumimoji="1" lang="en-US" altLang="ja-JP" sz="2400" b="1" dirty="0"/>
                        <a:t>:dynamic auto</a:t>
                      </a: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47218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Access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非推奨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アクセス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10108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Trunk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非推奨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70594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Dynamic desirable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39202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Dynamic auto 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トランク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アクセス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4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78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2771F-0713-49CC-8269-9CCDFFD8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Cisco SDN</a:t>
            </a:r>
            <a:r>
              <a:rPr kumimoji="1" lang="ja-JP" altLang="en-US" dirty="0"/>
              <a:t>向けのコントローラ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FB3F3D90-7EC8-4CC4-88BF-13B2C9329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43238"/>
              </p:ext>
            </p:extLst>
          </p:nvPr>
        </p:nvGraphicFramePr>
        <p:xfrm>
          <a:off x="677334" y="1270000"/>
          <a:ext cx="10837332" cy="446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6">
                  <a:extLst>
                    <a:ext uri="{9D8B030D-6E8A-4147-A177-3AD203B41FA5}">
                      <a16:colId xmlns:a16="http://schemas.microsoft.com/office/drawing/2014/main" val="260160774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1229932535"/>
                    </a:ext>
                  </a:extLst>
                </a:gridCol>
              </a:tblGrid>
              <a:tr h="1116013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コントローラ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17395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 APIC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 ACI</a:t>
                      </a:r>
                      <a:r>
                        <a:rPr kumimoji="1" lang="ja-JP" altLang="en-US" sz="2400" b="1" dirty="0"/>
                        <a:t>（</a:t>
                      </a:r>
                      <a:r>
                        <a:rPr kumimoji="1" lang="en-US" altLang="ja-JP" sz="2400" b="1" dirty="0"/>
                        <a:t>Cisco</a:t>
                      </a:r>
                      <a:r>
                        <a:rPr kumimoji="1" lang="ja-JP" altLang="en-US" sz="2400" b="1" dirty="0"/>
                        <a:t>によるデータセンター向け</a:t>
                      </a:r>
                      <a:r>
                        <a:rPr kumimoji="1" lang="en-US" altLang="ja-JP" sz="2400" b="1" dirty="0"/>
                        <a:t>SDN</a:t>
                      </a:r>
                      <a:r>
                        <a:rPr kumimoji="1" lang="ja-JP" altLang="en-US" sz="2400" b="1" dirty="0"/>
                        <a:t>）のコントローラ</a:t>
                      </a:r>
                      <a:endParaRPr kumimoji="1" lang="en-US" altLang="ja-JP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29017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 APIC-EM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</a:t>
                      </a:r>
                      <a:r>
                        <a:rPr kumimoji="1" lang="ja-JP" altLang="en-US" sz="2400" b="1" dirty="0"/>
                        <a:t>による企業向けコントローラ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87944"/>
                  </a:ext>
                </a:extLst>
              </a:tr>
              <a:tr h="1116013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 DNA center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Cisco</a:t>
                      </a:r>
                      <a:r>
                        <a:rPr kumimoji="1" lang="ja-JP" altLang="en-US" sz="2400" b="1" dirty="0"/>
                        <a:t>による企業内ネットワーク向けの</a:t>
                      </a:r>
                      <a:r>
                        <a:rPr kumimoji="1" lang="en-US" altLang="ja-JP" sz="2400" b="1" dirty="0"/>
                        <a:t>Cisco SD-Access</a:t>
                      </a:r>
                      <a:r>
                        <a:rPr kumimoji="1" lang="ja-JP" altLang="en-US" sz="2400" b="1" dirty="0"/>
                        <a:t>のコントローラ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DDD3-089B-49BB-848C-D553A8B6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SNMP</a:t>
            </a:r>
            <a:r>
              <a:rPr kumimoji="1" lang="ja-JP" altLang="en-US" dirty="0"/>
              <a:t>セキュリティモデルと</a:t>
            </a:r>
            <a:r>
              <a:rPr kumimoji="1" lang="en-US" altLang="ja-JP" dirty="0"/>
              <a:t>SNMP</a:t>
            </a:r>
            <a:r>
              <a:rPr kumimoji="1" lang="ja-JP" altLang="en-US"/>
              <a:t>セキュリティレベル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F454BC6-290D-4312-B1DE-F5D207413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725590"/>
              </p:ext>
            </p:extLst>
          </p:nvPr>
        </p:nvGraphicFramePr>
        <p:xfrm>
          <a:off x="677334" y="1730645"/>
          <a:ext cx="10341961" cy="474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17">
                  <a:extLst>
                    <a:ext uri="{9D8B030D-6E8A-4147-A177-3AD203B41FA5}">
                      <a16:colId xmlns:a16="http://schemas.microsoft.com/office/drawing/2014/main" val="1474230089"/>
                    </a:ext>
                  </a:extLst>
                </a:gridCol>
                <a:gridCol w="1911152">
                  <a:extLst>
                    <a:ext uri="{9D8B030D-6E8A-4147-A177-3AD203B41FA5}">
                      <a16:colId xmlns:a16="http://schemas.microsoft.com/office/drawing/2014/main" val="1637930820"/>
                    </a:ext>
                  </a:extLst>
                </a:gridCol>
                <a:gridCol w="2057974">
                  <a:extLst>
                    <a:ext uri="{9D8B030D-6E8A-4147-A177-3AD203B41FA5}">
                      <a16:colId xmlns:a16="http://schemas.microsoft.com/office/drawing/2014/main" val="3366697857"/>
                    </a:ext>
                  </a:extLst>
                </a:gridCol>
                <a:gridCol w="1193279">
                  <a:extLst>
                    <a:ext uri="{9D8B030D-6E8A-4147-A177-3AD203B41FA5}">
                      <a16:colId xmlns:a16="http://schemas.microsoft.com/office/drawing/2014/main" val="1419664792"/>
                    </a:ext>
                  </a:extLst>
                </a:gridCol>
                <a:gridCol w="4138039">
                  <a:extLst>
                    <a:ext uri="{9D8B030D-6E8A-4147-A177-3AD203B41FA5}">
                      <a16:colId xmlns:a16="http://schemas.microsoft.com/office/drawing/2014/main" val="3488561504"/>
                    </a:ext>
                  </a:extLst>
                </a:gridCol>
              </a:tblGrid>
              <a:tr h="757343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モデル</a:t>
                      </a:r>
                      <a:endParaRPr kumimoji="1" lang="en-US" altLang="ja-JP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23132"/>
                  </a:ext>
                </a:extLst>
              </a:tr>
              <a:tr h="757343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V1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err="1"/>
                        <a:t>noAuthNoPriv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コミュニティ名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コミュニティ名を使用して認証を行う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90426"/>
                  </a:ext>
                </a:extLst>
              </a:tr>
              <a:tr h="757343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V2c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err="1"/>
                        <a:t>noAuthNoPriv</a:t>
                      </a:r>
                      <a:endParaRPr kumimoji="1" lang="ja-JP" altLang="en-US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コミュニティ名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コミュニティ名を使用して認証を行う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93248"/>
                  </a:ext>
                </a:extLst>
              </a:tr>
              <a:tr h="757343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V3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err="1"/>
                        <a:t>noAuthNoPriv</a:t>
                      </a:r>
                      <a:endParaRPr kumimoji="1" lang="ja-JP" altLang="en-US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ユーザ名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ユーザ名を使用して認証を行う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90555"/>
                  </a:ext>
                </a:extLst>
              </a:tr>
              <a:tr h="757343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V3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err="1"/>
                        <a:t>AuthNoPriv</a:t>
                      </a:r>
                      <a:endParaRPr kumimoji="1" lang="ja-JP" altLang="en-US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MD5</a:t>
                      </a:r>
                      <a:r>
                        <a:rPr kumimoji="1" lang="ja-JP" altLang="en-US" b="1" dirty="0"/>
                        <a:t>または</a:t>
                      </a:r>
                      <a:r>
                        <a:rPr kumimoji="1" lang="en-US" altLang="ja-JP" b="1" dirty="0"/>
                        <a:t>SHA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HMAC-MD5</a:t>
                      </a:r>
                      <a:r>
                        <a:rPr kumimoji="1" lang="ja-JP" altLang="en-US" b="1" dirty="0"/>
                        <a:t>または</a:t>
                      </a:r>
                      <a:r>
                        <a:rPr kumimoji="1" lang="en-US" altLang="ja-JP" b="1" dirty="0"/>
                        <a:t>HMAC-SHA</a:t>
                      </a:r>
                      <a:r>
                        <a:rPr kumimoji="1" lang="ja-JP" altLang="en-US" b="1" dirty="0"/>
                        <a:t>アルゴリズムに基づく認証を行う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78880"/>
                  </a:ext>
                </a:extLst>
              </a:tr>
              <a:tr h="96093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V3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err="1"/>
                        <a:t>AuthNoPriv</a:t>
                      </a:r>
                      <a:endParaRPr kumimoji="1" lang="ja-JP" altLang="en-US" b="1" dirty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MD5</a:t>
                      </a:r>
                      <a:r>
                        <a:rPr kumimoji="1" lang="ja-JP" altLang="en-US" b="1" dirty="0"/>
                        <a:t>または</a:t>
                      </a:r>
                      <a:r>
                        <a:rPr kumimoji="1" lang="en-US" altLang="ja-JP" b="1" dirty="0"/>
                        <a:t>SHA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DES,AES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HMAC-MD5</a:t>
                      </a:r>
                      <a:r>
                        <a:rPr kumimoji="1" lang="ja-JP" altLang="en-US" b="1" dirty="0"/>
                        <a:t>または</a:t>
                      </a:r>
                      <a:r>
                        <a:rPr kumimoji="1" lang="en-US" altLang="ja-JP" b="1" dirty="0"/>
                        <a:t>HMAC-SHA</a:t>
                      </a:r>
                      <a:r>
                        <a:rPr kumimoji="1" lang="ja-JP" altLang="en-US" b="1" dirty="0"/>
                        <a:t>アルゴリズムに基づく認証を行い、データを</a:t>
                      </a:r>
                      <a:r>
                        <a:rPr kumimoji="1" lang="en-US" altLang="ja-JP" b="1" dirty="0"/>
                        <a:t>DES</a:t>
                      </a:r>
                      <a:r>
                        <a:rPr kumimoji="1" lang="ja-JP" altLang="en-US" b="1" dirty="0"/>
                        <a:t>か</a:t>
                      </a:r>
                      <a:r>
                        <a:rPr kumimoji="1" lang="en-US" altLang="ja-JP" b="1" dirty="0"/>
                        <a:t>AES</a:t>
                      </a:r>
                      <a:r>
                        <a:rPr kumimoji="1" lang="ja-JP" altLang="en-US" b="1" dirty="0"/>
                        <a:t>により暗号化する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55D4F-203F-49D8-9A4A-98CB8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データプレーンとコントロールプレーンの主な役割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F5477546-09B2-47B3-BBC2-D8CD66B88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5696"/>
              </p:ext>
            </p:extLst>
          </p:nvPr>
        </p:nvGraphicFramePr>
        <p:xfrm>
          <a:off x="677862" y="1930400"/>
          <a:ext cx="9984972" cy="426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486">
                  <a:extLst>
                    <a:ext uri="{9D8B030D-6E8A-4147-A177-3AD203B41FA5}">
                      <a16:colId xmlns:a16="http://schemas.microsoft.com/office/drawing/2014/main" val="1935951792"/>
                    </a:ext>
                  </a:extLst>
                </a:gridCol>
                <a:gridCol w="4992486">
                  <a:extLst>
                    <a:ext uri="{9D8B030D-6E8A-4147-A177-3AD203B41FA5}">
                      <a16:colId xmlns:a16="http://schemas.microsoft.com/office/drawing/2014/main" val="2350964722"/>
                    </a:ext>
                  </a:extLst>
                </a:gridCol>
              </a:tblGrid>
              <a:tr h="642319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84150"/>
                  </a:ext>
                </a:extLst>
              </a:tr>
              <a:tr h="1402309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データプレーン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b="1" dirty="0"/>
                        <a:t>ルーティングテーブルの検索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1" dirty="0"/>
                        <a:t>MAC</a:t>
                      </a:r>
                      <a:r>
                        <a:rPr kumimoji="1" lang="ja-JP" altLang="en-US" sz="2000" b="1" dirty="0"/>
                        <a:t>アドレステーブルの検索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b="1" dirty="0"/>
                        <a:t>パケットのカプセル化、非カプセル化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1" dirty="0"/>
                        <a:t>IEEE802.1Q</a:t>
                      </a:r>
                      <a:r>
                        <a:rPr kumimoji="1" lang="ja-JP" altLang="en-US" sz="2000" b="1" dirty="0"/>
                        <a:t>タグの追加、削除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1" dirty="0"/>
                        <a:t>NAT</a:t>
                      </a:r>
                      <a:r>
                        <a:rPr kumimoji="1" lang="ja-JP" altLang="en-US" sz="2000" b="1" dirty="0"/>
                        <a:t>変換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b="1" dirty="0"/>
                        <a:t>フィルタリング</a:t>
                      </a:r>
                      <a:endParaRPr kumimoji="1" lang="en-US" altLang="ja-JP" sz="2000" b="1" dirty="0"/>
                    </a:p>
                    <a:p>
                      <a:r>
                        <a:rPr kumimoji="1" lang="ja-JP" altLang="en-US" sz="2000" b="1" dirty="0"/>
                        <a:t>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23806"/>
                  </a:ext>
                </a:extLst>
              </a:tr>
              <a:tr h="1402309">
                <a:tc>
                  <a:txBody>
                    <a:bodyPr/>
                    <a:lstStyle/>
                    <a:p>
                      <a:r>
                        <a:rPr kumimoji="1" lang="ja-JP" altLang="en-US" sz="2000" b="1" dirty="0"/>
                        <a:t>コントロールプレーン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b="1" dirty="0"/>
                        <a:t>ルーティングテーブルの作成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1" dirty="0"/>
                        <a:t>MAC</a:t>
                      </a:r>
                      <a:r>
                        <a:rPr kumimoji="1" lang="ja-JP" altLang="en-US" sz="2000" b="1" dirty="0"/>
                        <a:t>アドレステーブルの作成</a:t>
                      </a:r>
                      <a:endParaRPr kumimoji="1" lang="en-US" altLang="ja-JP" sz="20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000" b="1" dirty="0"/>
                        <a:t>ARP</a:t>
                      </a:r>
                      <a:r>
                        <a:rPr kumimoji="1" lang="ja-JP" altLang="en-US" sz="2000" b="1" dirty="0"/>
                        <a:t>によるアドレスの解決</a:t>
                      </a:r>
                      <a:endParaRPr kumimoji="1" lang="en-US" altLang="ja-JP" sz="2000" b="1" dirty="0"/>
                    </a:p>
                    <a:p>
                      <a:r>
                        <a:rPr kumimoji="1" lang="ja-JP" altLang="en-US" sz="2000" b="1" dirty="0"/>
                        <a:t>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6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6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6EC22-BCCF-4F59-9396-6766BA3C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レイヤ</a:t>
            </a:r>
            <a:r>
              <a:rPr kumimoji="1" lang="en-US" altLang="ja-JP" dirty="0"/>
              <a:t>3</a:t>
            </a:r>
            <a:r>
              <a:rPr kumimoji="1" lang="ja-JP" altLang="en-US" dirty="0"/>
              <a:t>スイッチのポート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CE0FC75-94E6-4390-A47F-7992DE077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110286"/>
              </p:ext>
            </p:extLst>
          </p:nvPr>
        </p:nvGraphicFramePr>
        <p:xfrm>
          <a:off x="677333" y="1270000"/>
          <a:ext cx="10310965" cy="442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145">
                  <a:extLst>
                    <a:ext uri="{9D8B030D-6E8A-4147-A177-3AD203B41FA5}">
                      <a16:colId xmlns:a16="http://schemas.microsoft.com/office/drawing/2014/main" val="1599088428"/>
                    </a:ext>
                  </a:extLst>
                </a:gridCol>
                <a:gridCol w="6560820">
                  <a:extLst>
                    <a:ext uri="{9D8B030D-6E8A-4147-A177-3AD203B41FA5}">
                      <a16:colId xmlns:a16="http://schemas.microsoft.com/office/drawing/2014/main" val="476549917"/>
                    </a:ext>
                  </a:extLst>
                </a:gridCol>
              </a:tblGrid>
              <a:tr h="85857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53561"/>
                  </a:ext>
                </a:extLst>
              </a:tr>
              <a:tr h="858575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スイッチポート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レイヤ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ja-JP" altLang="en-US" b="1" dirty="0"/>
                        <a:t>スイッチのポートと同じ物理ポート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ルーテッドポートに変更した場合スイッチポートに戻すには、</a:t>
                      </a:r>
                      <a:r>
                        <a:rPr kumimoji="1" lang="en-US" altLang="ja-JP" b="1" dirty="0"/>
                        <a:t>(config-if)#switchport</a:t>
                      </a:r>
                      <a:r>
                        <a:rPr kumimoji="1" lang="ja-JP" altLang="en-US" b="1" dirty="0"/>
                        <a:t>コマンドを実行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97809"/>
                  </a:ext>
                </a:extLst>
              </a:tr>
              <a:tr h="858575"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ルーテッドポート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物理ポートをルータのインターフェイスとして動作させる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スイッチポートからルーテッドポートに切り替えて動作させるには、</a:t>
                      </a:r>
                      <a:r>
                        <a:rPr kumimoji="1" lang="en-US" altLang="ja-JP" b="1" dirty="0"/>
                        <a:t>(config-if)#no switchport</a:t>
                      </a:r>
                      <a:r>
                        <a:rPr kumimoji="1" lang="ja-JP" altLang="en-US" b="1" dirty="0"/>
                        <a:t>コマンドを実行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33603"/>
                  </a:ext>
                </a:extLst>
              </a:tr>
              <a:tr h="858575"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SVI</a:t>
                      </a:r>
                    </a:p>
                    <a:p>
                      <a:r>
                        <a:rPr kumimoji="1" lang="en-US" altLang="ja-JP" sz="2400" b="1" dirty="0"/>
                        <a:t>(Switch Virtual Interface)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仮想インターフェース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各</a:t>
                      </a:r>
                      <a:r>
                        <a:rPr kumimoji="1" lang="en-US" altLang="ja-JP" b="1" dirty="0"/>
                        <a:t>VLAN</a:t>
                      </a:r>
                      <a:r>
                        <a:rPr kumimoji="1" lang="ja-JP" altLang="en-US" b="1" dirty="0"/>
                        <a:t>に紐づく内部のスイッチと接続するルータのインターフェースとして動作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ルーテッドポート同様</a:t>
                      </a:r>
                      <a:r>
                        <a:rPr kumimoji="1" lang="en-US" altLang="ja-JP" b="1" dirty="0"/>
                        <a:t>IP</a:t>
                      </a:r>
                      <a:r>
                        <a:rPr kumimoji="1" lang="ja-JP" altLang="en-US" b="1" dirty="0"/>
                        <a:t>アドレスや</a:t>
                      </a:r>
                      <a:r>
                        <a:rPr kumimoji="1" lang="en-US" altLang="ja-JP" b="1" dirty="0"/>
                        <a:t>ACL</a:t>
                      </a:r>
                      <a:r>
                        <a:rPr kumimoji="1" lang="ja-JP" altLang="en-US" b="1" dirty="0"/>
                        <a:t>の設定などが可能</a:t>
                      </a:r>
                      <a:endParaRPr kumimoji="1" lang="en-US" altLang="ja-JP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1" dirty="0"/>
                        <a:t>SVI</a:t>
                      </a:r>
                      <a:r>
                        <a:rPr kumimoji="1" lang="ja-JP" altLang="en-US" b="1" dirty="0"/>
                        <a:t>作成には</a:t>
                      </a:r>
                      <a:r>
                        <a:rPr kumimoji="1" lang="en-US" altLang="ja-JP" b="1" dirty="0"/>
                        <a:t>(config)#interface </a:t>
                      </a:r>
                      <a:r>
                        <a:rPr kumimoji="1" lang="en-US" altLang="ja-JP" b="1" dirty="0" err="1"/>
                        <a:t>vlan</a:t>
                      </a:r>
                      <a:r>
                        <a:rPr kumimoji="1" lang="en-US" altLang="ja-JP" b="1" dirty="0"/>
                        <a:t> &lt;VLAN</a:t>
                      </a:r>
                      <a:r>
                        <a:rPr kumimoji="1" lang="ja-JP" altLang="en-US" b="1" dirty="0"/>
                        <a:t>番号</a:t>
                      </a:r>
                      <a:r>
                        <a:rPr kumimoji="1" lang="en-US" altLang="ja-JP" b="1" dirty="0"/>
                        <a:t>&gt;</a:t>
                      </a:r>
                      <a:r>
                        <a:rPr kumimoji="1" lang="ja-JP" altLang="en-US" b="1" dirty="0"/>
                        <a:t>コマンドを実行</a:t>
                      </a:r>
                      <a:endParaRPr kumimoji="1" lang="en-US" altLang="ja-JP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7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6C161-3695-4D8E-9730-12D06533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WLC</a:t>
            </a:r>
            <a:r>
              <a:rPr kumimoji="1" lang="ja-JP" altLang="en-US" dirty="0"/>
              <a:t>論理インターフェース</a:t>
            </a: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230F097F-7117-4786-8C81-3EA6F0DA2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07843"/>
              </p:ext>
            </p:extLst>
          </p:nvPr>
        </p:nvGraphicFramePr>
        <p:xfrm>
          <a:off x="677334" y="1270000"/>
          <a:ext cx="6973815" cy="472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59">
                  <a:extLst>
                    <a:ext uri="{9D8B030D-6E8A-4147-A177-3AD203B41FA5}">
                      <a16:colId xmlns:a16="http://schemas.microsoft.com/office/drawing/2014/main" val="181299142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8527392"/>
                    </a:ext>
                  </a:extLst>
                </a:gridCol>
              </a:tblGrid>
              <a:tr h="884782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ポート</a:t>
                      </a:r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説明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219333072"/>
                  </a:ext>
                </a:extLst>
              </a:tr>
              <a:tr h="884782"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Service Port</a:t>
                      </a:r>
                      <a:endParaRPr kumimoji="1" lang="ja-JP" altLang="en-US" sz="32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サービスポートと関連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2008023880"/>
                  </a:ext>
                </a:extLst>
              </a:tr>
              <a:tr h="884782"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Management</a:t>
                      </a:r>
                      <a:endParaRPr kumimoji="1" lang="ja-JP" altLang="en-US" sz="32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WLC</a:t>
                      </a:r>
                      <a:r>
                        <a:rPr kumimoji="1" lang="ja-JP" altLang="en-US" sz="2400" b="1" dirty="0"/>
                        <a:t>管理用インターフェース</a:t>
                      </a:r>
                      <a:endParaRPr kumimoji="1" lang="en-US" altLang="ja-JP" sz="2400" b="1" dirty="0"/>
                    </a:p>
                    <a:p>
                      <a:endParaRPr kumimoji="1" lang="ja-JP" altLang="en-US" sz="2400" b="1" dirty="0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878905075"/>
                  </a:ext>
                </a:extLst>
              </a:tr>
              <a:tr h="884782"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Virtual</a:t>
                      </a:r>
                      <a:endParaRPr kumimoji="1" lang="ja-JP" altLang="en-US" sz="32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代理</a:t>
                      </a:r>
                      <a:r>
                        <a:rPr kumimoji="1" lang="en-US" altLang="ja-JP" sz="2400" b="1" dirty="0"/>
                        <a:t>DHCP</a:t>
                      </a:r>
                      <a:r>
                        <a:rPr kumimoji="1" lang="ja-JP" altLang="en-US" sz="2400" b="1" dirty="0"/>
                        <a:t>サーバ、</a:t>
                      </a:r>
                      <a:r>
                        <a:rPr kumimoji="1" lang="en-US" altLang="ja-JP" sz="2400" b="1" dirty="0"/>
                        <a:t>web</a:t>
                      </a:r>
                      <a:r>
                        <a:rPr kumimoji="1" lang="ja-JP" altLang="en-US" sz="2400" b="1" dirty="0"/>
                        <a:t>認証などの宛先になる仮想的インターフェース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1519806863"/>
                  </a:ext>
                </a:extLst>
              </a:tr>
              <a:tr h="884782"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Dynamic</a:t>
                      </a:r>
                      <a:endParaRPr kumimoji="1" lang="ja-JP" altLang="en-US" sz="32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/>
                        <a:t>SSID</a:t>
                      </a:r>
                      <a:r>
                        <a:rPr kumimoji="1" lang="ja-JP" altLang="en-US" sz="2400" b="1" dirty="0"/>
                        <a:t>と</a:t>
                      </a:r>
                      <a:r>
                        <a:rPr kumimoji="1" lang="en-US" altLang="ja-JP" sz="2400" b="1" dirty="0"/>
                        <a:t>VLAN</a:t>
                      </a:r>
                      <a:r>
                        <a:rPr kumimoji="1" lang="ja-JP" altLang="en-US" sz="2400" b="1" dirty="0"/>
                        <a:t>のマッピング</a:t>
                      </a:r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10121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1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E3ABC-0175-4C8E-95E7-B2BA051F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IPv6</a:t>
            </a:r>
            <a:r>
              <a:rPr kumimoji="1" lang="ja-JP" altLang="en-US" dirty="0"/>
              <a:t>マルチキャスト　リンク内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9DD0AF5-E6C0-43B2-8D63-6F984301F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704139"/>
              </p:ext>
            </p:extLst>
          </p:nvPr>
        </p:nvGraphicFramePr>
        <p:xfrm>
          <a:off x="677334" y="1270000"/>
          <a:ext cx="553155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3500073656"/>
                    </a:ext>
                  </a:extLst>
                </a:gridCol>
                <a:gridCol w="3911987">
                  <a:extLst>
                    <a:ext uri="{9D8B030D-6E8A-4147-A177-3AD203B41FA5}">
                      <a16:colId xmlns:a16="http://schemas.microsoft.com/office/drawing/2014/main" val="29141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7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3200" b="1" dirty="0"/>
                        <a:t>ff02::1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/>
                        <a:t>リンク上の全ノード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/>
                        <a:t>ff02::2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/>
                        <a:t>リンク上の全ルータ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3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/>
                        <a:t>ff02::5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/>
                        <a:t>リンク上の全</a:t>
                      </a:r>
                      <a:r>
                        <a:rPr kumimoji="1" lang="en-US" altLang="ja-JP" sz="2400" b="1" dirty="0"/>
                        <a:t>OSPF</a:t>
                      </a:r>
                      <a:r>
                        <a:rPr kumimoji="1" lang="ja-JP" altLang="en-US" sz="2400" b="1" dirty="0"/>
                        <a:t>ルータ</a:t>
                      </a:r>
                    </a:p>
                    <a:p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7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/>
                        <a:t>ff02::6</a:t>
                      </a:r>
                      <a:endParaRPr kumimoji="1" lang="ja-JP" altLang="en-US" sz="3200" b="1" dirty="0"/>
                    </a:p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/>
                        <a:t>リンク上の全</a:t>
                      </a:r>
                      <a:r>
                        <a:rPr kumimoji="1" lang="en-US" altLang="ja-JP" sz="2400" b="1" dirty="0"/>
                        <a:t>OSPF DR</a:t>
                      </a:r>
                      <a:endParaRPr kumimoji="1" lang="ja-JP" altLang="en-US" sz="2400" b="1" dirty="0"/>
                    </a:p>
                    <a:p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28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/>
                        <a:t>ff02::9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/>
                        <a:t>リンク上の全</a:t>
                      </a:r>
                      <a:r>
                        <a:rPr kumimoji="1" lang="en-US" altLang="ja-JP" sz="2400" b="1" dirty="0"/>
                        <a:t>RIP</a:t>
                      </a:r>
                      <a:r>
                        <a:rPr kumimoji="1" lang="ja-JP" altLang="en-US" sz="2400" b="1" dirty="0"/>
                        <a:t>ルータ</a:t>
                      </a:r>
                    </a:p>
                    <a:p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dirty="0"/>
                        <a:t>ff02::a</a:t>
                      </a:r>
                      <a:endParaRPr kumimoji="1" lang="ja-JP" altLang="en-US" sz="3200" b="1" dirty="0"/>
                    </a:p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dirty="0"/>
                        <a:t>リンク上の全</a:t>
                      </a:r>
                      <a:r>
                        <a:rPr kumimoji="1" lang="en-US" altLang="ja-JP" sz="2400" b="1" dirty="0"/>
                        <a:t>EIGRP</a:t>
                      </a:r>
                      <a:r>
                        <a:rPr kumimoji="1" lang="ja-JP" altLang="en-US" sz="2400" b="1" dirty="0"/>
                        <a:t>ルータ</a:t>
                      </a:r>
                      <a:r>
                        <a:rPr kumimoji="1" lang="en-US" altLang="ja-JP" sz="24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7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39A38-80B1-43D0-9781-429F442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スパニングツリー規格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F856ED85-6362-4CDF-87C5-EB8F29543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331470"/>
              </p:ext>
            </p:extLst>
          </p:nvPr>
        </p:nvGraphicFramePr>
        <p:xfrm>
          <a:off x="564801" y="1515740"/>
          <a:ext cx="5653015" cy="23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59">
                  <a:extLst>
                    <a:ext uri="{9D8B030D-6E8A-4147-A177-3AD203B41FA5}">
                      <a16:colId xmlns:a16="http://schemas.microsoft.com/office/drawing/2014/main" val="254795174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12275203"/>
                    </a:ext>
                  </a:extLst>
                </a:gridCol>
              </a:tblGrid>
              <a:tr h="79039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758664971"/>
                  </a:ext>
                </a:extLst>
              </a:tr>
              <a:tr h="790391">
                <a:tc>
                  <a:txBody>
                    <a:bodyPr/>
                    <a:lstStyle/>
                    <a:p>
                      <a:r>
                        <a:rPr kumimoji="1" lang="en-US" altLang="ja-JP" sz="3600" b="1" dirty="0"/>
                        <a:t>STP</a:t>
                      </a:r>
                      <a:endParaRPr kumimoji="1" lang="ja-JP" altLang="en-US" sz="36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IEEE802.1D</a:t>
                      </a:r>
                      <a:endParaRPr kumimoji="1" lang="ja-JP" altLang="en-US" sz="3600" dirty="0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76646664"/>
                  </a:ext>
                </a:extLst>
              </a:tr>
              <a:tr h="790391">
                <a:tc>
                  <a:txBody>
                    <a:bodyPr/>
                    <a:lstStyle/>
                    <a:p>
                      <a:r>
                        <a:rPr kumimoji="1" lang="en-US" altLang="ja-JP" sz="3600" b="1" dirty="0"/>
                        <a:t>RSTP</a:t>
                      </a:r>
                      <a:endParaRPr kumimoji="1" lang="ja-JP" altLang="en-US" sz="3600" b="1" dirty="0"/>
                    </a:p>
                  </a:txBody>
                  <a:tcPr marL="78148" marR="78148"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IEEE802.1w</a:t>
                      </a:r>
                      <a:endParaRPr kumimoji="1" lang="ja-JP" altLang="en-US" sz="3600" dirty="0"/>
                    </a:p>
                  </a:txBody>
                  <a:tcPr marL="78148" marR="78148"/>
                </a:tc>
                <a:extLst>
                  <a:ext uri="{0D108BD9-81ED-4DB2-BD59-A6C34878D82A}">
                    <a16:rowId xmlns:a16="http://schemas.microsoft.com/office/drawing/2014/main" val="360120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6286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1406</Words>
  <Application>Microsoft Office PowerPoint</Application>
  <PresentationFormat>ワイド画面</PresentationFormat>
  <Paragraphs>538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メイリオ</vt:lpstr>
      <vt:lpstr>Arial</vt:lpstr>
      <vt:lpstr>Trebuchet MS</vt:lpstr>
      <vt:lpstr>Wingdings 3</vt:lpstr>
      <vt:lpstr>ファセット</vt:lpstr>
      <vt:lpstr>CCNA 暗記項目</vt:lpstr>
      <vt:lpstr>API</vt:lpstr>
      <vt:lpstr>WPA2認証</vt:lpstr>
      <vt:lpstr>SNMPセキュリティモデルとSNMPセキュリティレベル</vt:lpstr>
      <vt:lpstr>データプレーンとコントロールプレーンの主な役割</vt:lpstr>
      <vt:lpstr>レイヤ3スイッチのポート</vt:lpstr>
      <vt:lpstr>WLC論理インターフェース</vt:lpstr>
      <vt:lpstr>IPv6マルチキャスト　リンク内</vt:lpstr>
      <vt:lpstr>スパニングツリー規格</vt:lpstr>
      <vt:lpstr>隣接機器</vt:lpstr>
      <vt:lpstr>IPv6</vt:lpstr>
      <vt:lpstr>EtherChannel</vt:lpstr>
      <vt:lpstr>IPv6マルチキャストスコープ</vt:lpstr>
      <vt:lpstr>WLC物理ポート</vt:lpstr>
      <vt:lpstr>STPポートステータス</vt:lpstr>
      <vt:lpstr>STPポート比較</vt:lpstr>
      <vt:lpstr>スパニングツリーポート変遷</vt:lpstr>
      <vt:lpstr>ルーティングプロトコルメトリック</vt:lpstr>
      <vt:lpstr>IGPプロトコル</vt:lpstr>
      <vt:lpstr>AD値とコード</vt:lpstr>
      <vt:lpstr>FHRPの仮想MACアドレス</vt:lpstr>
      <vt:lpstr>RADIUSとTACACS+</vt:lpstr>
      <vt:lpstr>HTTPメソッド</vt:lpstr>
      <vt:lpstr>Ansible,Puppet,Chef</vt:lpstr>
      <vt:lpstr>WLCモード</vt:lpstr>
      <vt:lpstr>ポートシステムLED/ステータスLED</vt:lpstr>
      <vt:lpstr>STPポートの役割</vt:lpstr>
      <vt:lpstr>OSPFのDRとBDRの選出</vt:lpstr>
      <vt:lpstr>システムログのレベル</vt:lpstr>
      <vt:lpstr>PoE規格</vt:lpstr>
      <vt:lpstr>VLANスイッチポートのモード設定</vt:lpstr>
      <vt:lpstr>Cisco SDN向けのコントローラ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暗記項目</dc:title>
  <dc:creator>user</dc:creator>
  <cp:lastModifiedBy>user</cp:lastModifiedBy>
  <cp:revision>109</cp:revision>
  <dcterms:created xsi:type="dcterms:W3CDTF">2021-01-17T04:14:16Z</dcterms:created>
  <dcterms:modified xsi:type="dcterms:W3CDTF">2021-01-25T21:18:44Z</dcterms:modified>
</cp:coreProperties>
</file>