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8" r:id="rId20"/>
    <p:sldId id="273" r:id="rId21"/>
    <p:sldId id="276" r:id="rId22"/>
    <p:sldId id="279" r:id="rId23"/>
    <p:sldId id="277" r:id="rId24"/>
    <p:sldId id="280" r:id="rId25"/>
    <p:sldId id="282" r:id="rId26"/>
    <p:sldId id="281" r:id="rId27"/>
  </p:sldIdLst>
  <p:sldSz cx="9144000" cy="6858000" type="screen4x3"/>
  <p:notesSz cx="6797675" cy="9926638"/>
  <p:embeddedFontLst>
    <p:embeddedFont>
      <p:font typeface="Architects Daughter" panose="020B0604020202020204" charset="0"/>
      <p:regular r:id="rId29"/>
    </p:embeddedFont>
    <p:embeddedFont>
      <p:font typeface="Droid Sans Mono" panose="020B0609030804020204" pitchFamily="49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Noto Sans Symbols" panose="020B050204050402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6BF67E-5384-402A-9BB5-0FD5E3873CAE}">
  <a:tblStyle styleId="{DE6BF67E-5384-402A-9BB5-0FD5E3873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1F12B7-FFD5-4F2A-8E39-B87D9B8010D4}" styleName="Table_1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25" autoAdjust="0"/>
  </p:normalViewPr>
  <p:slideViewPr>
    <p:cSldViewPr snapToGrid="0">
      <p:cViewPr varScale="1">
        <p:scale>
          <a:sx n="53" d="100"/>
          <a:sy n="53" d="100"/>
        </p:scale>
        <p:origin x="16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from: https://openclipart.org/detail/94723/database-symbol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37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81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235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701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288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6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2719" cy="841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ctr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Shape 17" descr="{&quot;HashCode&quot;:-1796304455,&quot;Placement&quot;:&quot;Header&quot;,&quot;Top&quot;:0.0,&quot;Left&quot;:301.1819}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‹#›</a:t>
            </a:fld>
            <a:endParaRPr b="1"/>
          </a:p>
        </p:txBody>
      </p:sp>
      <p:sp>
        <p:nvSpPr>
          <p:cNvPr id="81" name="Shape 81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607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2743200" y="6661150"/>
            <a:ext cx="3657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-19050" y="6661150"/>
            <a:ext cx="3151188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Shape 84" descr="SI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8275" y="6172200"/>
            <a:ext cx="1456739" cy="36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SMULogo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26363" y="6096000"/>
            <a:ext cx="1236145" cy="5412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 descr="{&quot;HashCode&quot;:-1796304455,&quot;Placement&quot;:&quot;Header&quot;,&quot;Top&quot;:0.0,&quot;Left&quot;:301.1819}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database.in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75787" y="3247931"/>
            <a:ext cx="8610600" cy="92571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93700">
              <a:spcBef>
                <a:spcPts val="0"/>
              </a:spcBef>
              <a:buSzPts val="800"/>
              <a:buNone/>
            </a:pPr>
            <a:r>
              <a:rPr lang="en-US" dirty="0"/>
              <a:t>Interacting with a Database</a:t>
            </a:r>
            <a:endParaRPr dirty="0"/>
          </a:p>
        </p:txBody>
      </p:sp>
      <p:sp>
        <p:nvSpPr>
          <p:cNvPr id="154" name="Shape 154"/>
          <p:cNvSpPr txBox="1"/>
          <p:nvPr/>
        </p:nvSpPr>
        <p:spPr>
          <a:xfrm>
            <a:off x="3232087" y="4418091"/>
            <a:ext cx="5531667" cy="205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people are not making mistakes, </a:t>
            </a:r>
            <a:r>
              <a:rPr lang="en-US" sz="2800" b="1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they </a:t>
            </a: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are not trying new things. </a:t>
            </a:r>
          </a:p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endParaRPr lang="en-US" sz="600" b="1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-44450">
              <a:spcBef>
                <a:spcPts val="900"/>
              </a:spcBef>
              <a:buClr>
                <a:schemeClr val="dk1"/>
              </a:buClr>
              <a:buSzPts val="700"/>
            </a:pPr>
            <a:r>
              <a:rPr lang="en-US" sz="28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Walter C Wright Jr</a:t>
            </a:r>
            <a:endParaRPr sz="2800" b="1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24" y="4542478"/>
            <a:ext cx="1750545" cy="1930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10</a:t>
            </a:fld>
            <a:endParaRPr b="1"/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5: Process the data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00276" y="974725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Fetch 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matching row as an associative array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Retrieve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value using the column name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71" name="Shape 271"/>
          <p:cNvGraphicFramePr/>
          <p:nvPr>
            <p:extLst>
              <p:ext uri="{D42A27DB-BD31-4B8C-83A1-F6EECF244321}">
                <p14:modId xmlns:p14="http://schemas.microsoft.com/office/powerpoint/2010/main" val="329851668"/>
              </p:ext>
            </p:extLst>
          </p:nvPr>
        </p:nvGraphicFramePr>
        <p:xfrm>
          <a:off x="4597578" y="4627425"/>
          <a:ext cx="3361581" cy="1587600"/>
        </p:xfrm>
        <a:graphic>
          <a:graphicData uri="http://schemas.openxmlformats.org/drawingml/2006/table">
            <a:tbl>
              <a:tblPr>
                <a:noFill/>
                <a:tableStyleId>{DE6BF67E-5384-402A-9BB5-0FD5E3873CAE}</a:tableStyleId>
              </a:tblPr>
              <a:tblGrid>
                <a:gridCol w="1198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SG" sz="2000" b="1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</a:t>
                      </a:r>
                      <a:endParaRPr sz="20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2075" marR="92075" marT="46050" marB="4605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64384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Modern PHP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isbn13</a:t>
                      </a:r>
                      <a:endParaRPr sz="360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1234567890123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price</a:t>
                      </a:r>
                      <a:endParaRPr sz="360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88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Shape 272"/>
          <p:cNvSpPr/>
          <p:nvPr/>
        </p:nvSpPr>
        <p:spPr>
          <a:xfrm>
            <a:off x="3623471" y="4797192"/>
            <a:ext cx="722568" cy="364436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727047" y="4797192"/>
            <a:ext cx="2207745" cy="21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stmt.fetch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200" dirty="0"/>
          </a:p>
        </p:txBody>
      </p:sp>
      <p:sp>
        <p:nvSpPr>
          <p:cNvPr id="278" name="Shape 278"/>
          <p:cNvSpPr txBox="1"/>
          <p:nvPr/>
        </p:nvSpPr>
        <p:spPr>
          <a:xfrm>
            <a:off x="834525" y="2685956"/>
            <a:ext cx="7511164" cy="126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 = 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 {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echo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$row['title']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 '|' 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$row['isbn13']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</a:t>
            </a:r>
            <a: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1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'|' 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$row[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'price']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4: Free up resources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Close the connection to the database. 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611200" y="1449406"/>
            <a:ext cx="7955100" cy="26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closeCursor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2000" b="1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" y="579907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Issuing </a:t>
            </a:r>
            <a:r>
              <a:rPr lang="en-US" dirty="0" smtClean="0"/>
              <a:t>Insert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/Delete/Update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queries</a:t>
            </a:r>
            <a:endParaRPr dirty="0"/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304800" y="1100129"/>
            <a:ext cx="8996400" cy="5337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'insert into book (title, isbn13, price)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values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(:title, :isbn13, :price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)';</a:t>
            </a:r>
            <a:endParaRPr lang="en-SG" sz="2000" b="0" i="0" u="none" strike="noStrike" cap="none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title = "Java";</a:t>
            </a: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"9999999999999";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/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price = 105;</a:t>
            </a: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 </a:t>
            </a:r>
            <a:endParaRPr sz="2000" dirty="0"/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(':title', $title, PDO::PARAM_STR);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(':price', $price, PDO::PARAM_INT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lvl="0"/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isAddOK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stores true or false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isAddOK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closeCursor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null;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1: First try</a:t>
            </a: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Given: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err="1" smtClean="0"/>
              <a:t>setup.sql</a:t>
            </a:r>
            <a:r>
              <a:rPr lang="en-US" dirty="0" smtClean="0"/>
              <a:t> </a:t>
            </a:r>
            <a:endParaRPr lang="en-US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endParaRPr dirty="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do: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US" dirty="0" smtClean="0"/>
              <a:t>Import </a:t>
            </a:r>
            <a:r>
              <a:rPr lang="en-US" dirty="0" err="1" smtClean="0"/>
              <a:t>setup.sql</a:t>
            </a:r>
            <a:r>
              <a:rPr lang="en-US" dirty="0" smtClean="0"/>
              <a:t> using </a:t>
            </a:r>
            <a:r>
              <a:rPr lang="en-US" dirty="0" err="1" smtClean="0"/>
              <a:t>phpMyAdmin</a:t>
            </a:r>
            <a:r>
              <a:rPr lang="en-US" dirty="0" smtClean="0"/>
              <a:t>. It will import all tables needed for this exercise and the following ones.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SG" dirty="0" smtClean="0"/>
              <a:t>Put code given in slides 4, 5, 11 into </a:t>
            </a:r>
            <a:r>
              <a:rPr lang="en-SG" dirty="0" err="1" smtClean="0"/>
              <a:t>display.php</a:t>
            </a:r>
            <a:r>
              <a:rPr lang="en-SG" dirty="0" smtClean="0"/>
              <a:t>. Delete any </a:t>
            </a:r>
            <a:r>
              <a:rPr lang="en-SG" dirty="0" err="1" smtClean="0"/>
              <a:t>pptx</a:t>
            </a:r>
            <a:r>
              <a:rPr lang="en-SG" dirty="0" smtClean="0"/>
              <a:t> special symbols. </a:t>
            </a:r>
            <a:endParaRPr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2: Display table contents</a:t>
            </a:r>
            <a:endParaRPr dirty="0"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Given:</a:t>
            </a:r>
            <a:endParaRPr dirty="0"/>
          </a:p>
          <a:p>
            <a:pPr marL="742950" lvl="1" indent="-285750">
              <a:spcBef>
                <a:spcPts val="0"/>
              </a:spcBef>
            </a:pPr>
            <a:r>
              <a:rPr lang="en-US" dirty="0" err="1" smtClean="0"/>
              <a:t>display.php</a:t>
            </a:r>
            <a:r>
              <a:rPr lang="en-US" dirty="0" smtClean="0"/>
              <a:t> (incomplete)</a:t>
            </a:r>
            <a:endParaRPr lang="en-US" dirty="0"/>
          </a:p>
          <a:p>
            <a:pPr marL="742950" lvl="1" indent="-285750">
              <a:spcBef>
                <a:spcPts val="0"/>
              </a:spcBef>
            </a:pPr>
            <a:endParaRPr dirty="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do:</a:t>
            </a:r>
          </a:p>
          <a:p>
            <a:pPr lvl="1" indent="-406400">
              <a:spcBef>
                <a:spcPts val="0"/>
              </a:spcBef>
              <a:buSzPts val="2800"/>
            </a:pPr>
            <a:r>
              <a:rPr lang="en-US" dirty="0" smtClean="0"/>
              <a:t>Modify </a:t>
            </a:r>
            <a:r>
              <a:rPr lang="en-US" dirty="0" err="1"/>
              <a:t>display.php</a:t>
            </a:r>
            <a:r>
              <a:rPr lang="en-US" dirty="0"/>
              <a:t> such that it displays the data stored in the </a:t>
            </a:r>
            <a:r>
              <a:rPr lang="en-US" dirty="0" smtClean="0"/>
              <a:t>person </a:t>
            </a:r>
            <a:r>
              <a:rPr lang="en-US" dirty="0"/>
              <a:t>table of the week6 database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19" y="3695700"/>
            <a:ext cx="3678307" cy="2484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4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</a:t>
            </a:r>
            <a:r>
              <a:rPr lang="en-US" dirty="0" smtClean="0"/>
              <a:t>3: Insert new content</a:t>
            </a:r>
            <a:endParaRPr dirty="0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Given:</a:t>
            </a:r>
            <a:endParaRPr dirty="0"/>
          </a:p>
          <a:p>
            <a:pPr marL="742950" lvl="1" indent="-285750">
              <a:spcBef>
                <a:spcPts val="0"/>
              </a:spcBef>
            </a:pPr>
            <a:r>
              <a:rPr lang="en-US" dirty="0" smtClean="0"/>
              <a:t>add-view.html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 err="1" smtClean="0"/>
              <a:t>add.php</a:t>
            </a:r>
            <a:r>
              <a:rPr lang="en-US" dirty="0" smtClean="0"/>
              <a:t> (incomplete)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Implement </a:t>
            </a:r>
            <a:r>
              <a:rPr lang="en-US" dirty="0" err="1"/>
              <a:t>add.php</a:t>
            </a:r>
            <a:r>
              <a:rPr lang="en-US" dirty="0"/>
              <a:t> such that</a:t>
            </a:r>
            <a:endParaRPr dirty="0"/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add is successful, print </a:t>
            </a:r>
            <a:r>
              <a:rPr lang="en-US" dirty="0" smtClean="0"/>
              <a:t>'Person added'</a:t>
            </a:r>
            <a:endParaRPr dirty="0"/>
          </a:p>
          <a:p>
            <a:pPr marL="914400" marR="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/>
              <a:t>if add is </a:t>
            </a:r>
            <a:r>
              <a:rPr lang="en-US" dirty="0" smtClean="0"/>
              <a:t>unsuccessful</a:t>
            </a:r>
            <a:r>
              <a:rPr lang="en-US" dirty="0"/>
              <a:t>, print </a:t>
            </a:r>
            <a:r>
              <a:rPr lang="en-US" dirty="0" smtClean="0"/>
              <a:t>'Person </a:t>
            </a:r>
            <a:r>
              <a:rPr lang="en-US" dirty="0"/>
              <a:t>is not added</a:t>
            </a:r>
            <a:r>
              <a:rPr lang="en-US" dirty="0" smtClean="0"/>
              <a:t>'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INItilization File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304800" y="1127125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 smtClean="0"/>
              <a:t>Used </a:t>
            </a:r>
            <a:r>
              <a:rPr lang="en-US" dirty="0"/>
              <a:t>to configure the parameters and initial </a:t>
            </a:r>
            <a:r>
              <a:rPr lang="en-US" dirty="0" smtClean="0"/>
              <a:t>settings</a:t>
            </a:r>
          </a:p>
          <a:p>
            <a:pPr marL="342900" lvl="0" indent="-342900">
              <a:spcBef>
                <a:spcPts val="0"/>
              </a:spcBef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Never </a:t>
            </a:r>
            <a:r>
              <a:rPr lang="en-US" dirty="0"/>
              <a:t>expose sensitive configuration files in public</a:t>
            </a:r>
            <a:endParaRPr dirty="0"/>
          </a:p>
          <a:p>
            <a:pPr marL="742950" lvl="1" indent="-285750">
              <a:spcBef>
                <a:spcPts val="0"/>
              </a:spcBef>
            </a:pPr>
            <a:r>
              <a:rPr lang="en-US" dirty="0" smtClean="0"/>
              <a:t>Never do this: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example.com/database.ini</a:t>
            </a:r>
            <a:endParaRPr lang="en-US" dirty="0" smtClean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Place it </a:t>
            </a:r>
            <a:r>
              <a:rPr lang="en-US" dirty="0"/>
              <a:t>outside the publicly accessible document root on the </a:t>
            </a:r>
            <a:r>
              <a:rPr lang="en-US" dirty="0" smtClean="0"/>
              <a:t>server</a:t>
            </a:r>
            <a:endParaRPr dirty="0"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6510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16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INItialization File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508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/>
              <a:t>Format</a:t>
            </a: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marR="508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Char char="▪"/>
            </a:pPr>
            <a:endParaRPr lang="en-US" dirty="0" smtClean="0"/>
          </a:p>
          <a:p>
            <a:pPr marL="342900" marR="508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Example</a:t>
            </a: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17</a:t>
            </a:fld>
            <a:endParaRPr b="1"/>
          </a:p>
        </p:txBody>
      </p:sp>
      <p:sp>
        <p:nvSpPr>
          <p:cNvPr id="335" name="Shape 335"/>
          <p:cNvSpPr txBox="1"/>
          <p:nvPr/>
        </p:nvSpPr>
        <p:spPr>
          <a:xfrm>
            <a:off x="737700" y="3559300"/>
            <a:ext cx="6958500" cy="2298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lines that starts with ; are comments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file name is usually xx.ini e.g. database.ini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host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localhost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username = root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password =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week6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737700" y="1604000"/>
            <a:ext cx="6958500" cy="5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key1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value1</a:t>
            </a:r>
            <a:endParaRPr sz="20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PHP INItialization File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975002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508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Reading </a:t>
            </a:r>
            <a:r>
              <a:rPr lang="en-US" dirty="0"/>
              <a:t>in PHP </a:t>
            </a:r>
            <a:r>
              <a:rPr lang="en-US" dirty="0" smtClean="0"/>
              <a:t>code</a:t>
            </a:r>
          </a:p>
          <a:p>
            <a:pPr marL="800100" marR="50800" lvl="1" indent="-342900">
              <a:spcBef>
                <a:spcPts val="0"/>
              </a:spcBef>
              <a:buSzPts val="2800"/>
            </a:pPr>
            <a:r>
              <a:rPr lang="en-US" dirty="0" smtClean="0"/>
              <a:t>Read </a:t>
            </a:r>
            <a:r>
              <a:rPr lang="en-US" dirty="0"/>
              <a:t>the </a:t>
            </a:r>
            <a:r>
              <a:rPr lang="en-US" dirty="0" err="1"/>
              <a:t>ini</a:t>
            </a:r>
            <a:r>
              <a:rPr lang="en-US" dirty="0"/>
              <a:t> file and </a:t>
            </a:r>
            <a:r>
              <a:rPr lang="en-US" dirty="0" smtClean="0"/>
              <a:t>store </a:t>
            </a:r>
            <a:r>
              <a:rPr lang="en-US" dirty="0"/>
              <a:t>it in an associative </a:t>
            </a:r>
            <a:r>
              <a:rPr lang="en-US" dirty="0" smtClean="0"/>
              <a:t>array</a:t>
            </a:r>
          </a:p>
          <a:p>
            <a:pPr marL="800100" marR="50800" lvl="1" indent="-342900">
              <a:spcBef>
                <a:spcPts val="0"/>
              </a:spcBef>
              <a:buSzPts val="2800"/>
            </a:pPr>
            <a:r>
              <a:rPr lang="en-US" dirty="0" smtClean="0"/>
              <a:t>Get the </a:t>
            </a:r>
            <a:r>
              <a:rPr lang="en-US" dirty="0"/>
              <a:t>individual value out</a:t>
            </a:r>
          </a:p>
          <a:p>
            <a:pPr marL="800100" marR="50800" lvl="1" indent="-342900">
              <a:lnSpc>
                <a:spcPct val="115000"/>
              </a:lnSpc>
              <a:spcBef>
                <a:spcPts val="1100"/>
              </a:spcBef>
              <a:buSzPts val="2800"/>
            </a:pPr>
            <a:endParaRPr lang="en-US" dirty="0"/>
          </a:p>
          <a:p>
            <a:pPr marL="800100" marR="50800" lvl="1" indent="-342900">
              <a:lnSpc>
                <a:spcPct val="115000"/>
              </a:lnSpc>
              <a:spcBef>
                <a:spcPts val="1100"/>
              </a:spcBef>
              <a:buSzPts val="2800"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18</a:t>
            </a:fld>
            <a:endParaRPr b="1"/>
          </a:p>
        </p:txBody>
      </p:sp>
      <p:sp>
        <p:nvSpPr>
          <p:cNvPr id="337" name="Shape 337"/>
          <p:cNvSpPr txBox="1"/>
          <p:nvPr/>
        </p:nvSpPr>
        <p:spPr>
          <a:xfrm>
            <a:off x="533777" y="2920481"/>
            <a:ext cx="8152646" cy="19502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parse_ini_file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($_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["DOCUMENT_ROOT"]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 				"/../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private/database.ini");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['host']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};".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}";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['username']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['password']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325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ConnectionManager</a:t>
            </a:r>
            <a:r>
              <a:rPr lang="en-US" dirty="0"/>
              <a:t> class</a:t>
            </a: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259535" y="974725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508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Don’t </a:t>
            </a:r>
            <a:r>
              <a:rPr lang="en-US" dirty="0"/>
              <a:t>Repeat Yourself (DRY) Rule</a:t>
            </a: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19</a:t>
            </a:fld>
            <a:endParaRPr b="1"/>
          </a:p>
        </p:txBody>
      </p:sp>
      <p:sp>
        <p:nvSpPr>
          <p:cNvPr id="346" name="Shape 346"/>
          <p:cNvSpPr txBox="1"/>
          <p:nvPr/>
        </p:nvSpPr>
        <p:spPr>
          <a:xfrm>
            <a:off x="74316" y="1756375"/>
            <a:ext cx="8981038" cy="431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ConnectionManager.php</a:t>
            </a:r>
            <a:r>
              <a:rPr lang="en-US" sz="2000" b="1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public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getConnection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//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store the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file outside of www folder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parse_ini_file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($_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["DOCUMENT_ROOT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. 					"/../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private/database.ini);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['host']};" . 			     </a:t>
            </a:r>
            <a:b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"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']}";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PDO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dsn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'username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'],$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'password']);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66700" y="1071707"/>
            <a:ext cx="88773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marR="0" lvl="0" indent="-533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sym typeface="Tahoma"/>
              </a:rPr>
              <a:t>Learn how to </a:t>
            </a:r>
            <a:r>
              <a:rPr lang="en-US" b="0" i="0" u="none" strike="noStrike" cap="none" dirty="0" smtClean="0">
                <a:solidFill>
                  <a:schemeClr val="accent2"/>
                </a:solidFill>
                <a:sym typeface="Tahoma"/>
              </a:rPr>
              <a:t>store and manipulate </a:t>
            </a:r>
            <a:r>
              <a:rPr lang="en-US" b="0" i="0" u="none" strike="noStrike" cap="none" dirty="0">
                <a:solidFill>
                  <a:schemeClr val="accent2"/>
                </a:solidFill>
                <a:sym typeface="Tahoma"/>
              </a:rPr>
              <a:t>data in MySQL using </a:t>
            </a:r>
            <a:r>
              <a:rPr lang="en-US" b="0" i="0" u="none" strike="noStrike" cap="none" dirty="0" smtClean="0">
                <a:solidFill>
                  <a:schemeClr val="accent2"/>
                </a:solidFill>
                <a:sym typeface="Tahoma"/>
              </a:rPr>
              <a:t>PHP Data Objects (PDO)</a:t>
            </a:r>
            <a:endParaRPr dirty="0"/>
          </a:p>
          <a:p>
            <a:pPr marL="9525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1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52450" marR="0" lvl="0" indent="-501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sym typeface="Tahoma"/>
              </a:rPr>
              <a:t>What is PDO?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accent2"/>
                </a:solidFill>
                <a:sym typeface="Tahoma"/>
              </a:rPr>
              <a:t>Using PDO to </a:t>
            </a:r>
            <a:r>
              <a:rPr lang="en-US" b="0" i="0" u="none" strike="noStrike" cap="none" dirty="0" smtClean="0">
                <a:solidFill>
                  <a:schemeClr val="accent2"/>
                </a:solidFill>
                <a:sym typeface="Tahoma"/>
              </a:rPr>
              <a:t>perform Create-Read-Update-Delete (CRUD) operations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533400" marR="0" lvl="0" indent="-533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this module, you should be able to</a:t>
            </a:r>
            <a:endParaRPr dirty="0"/>
          </a:p>
          <a:p>
            <a:pPr marL="952500" marR="0" lvl="1" indent="-495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 PDO to perform CRUD operations</a:t>
            </a:r>
            <a:endParaRPr sz="2400" dirty="0"/>
          </a:p>
          <a:p>
            <a:pPr marL="952500" marR="0" lvl="1" indent="-3302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4" name="Shape 164" descr="j02566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430" y="4237022"/>
            <a:ext cx="1468170" cy="182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Data Access Object (DAO) class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304800" y="1077362"/>
            <a:ext cx="8610600" cy="539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Avoid </a:t>
            </a:r>
            <a:r>
              <a:rPr lang="en-US" dirty="0"/>
              <a:t>writing PDO code in multiple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pages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A DAO class captures reusable PDO code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 smtClean="0"/>
              <a:t>Grouped into logical unit</a:t>
            </a:r>
          </a:p>
          <a:p>
            <a:pPr marL="800100" lvl="1" indent="-342900">
              <a:spcBef>
                <a:spcPts val="0"/>
              </a:spcBef>
              <a:buSzPts val="2800"/>
            </a:pPr>
            <a:r>
              <a:rPr lang="en-US" dirty="0" smtClean="0"/>
              <a:t>E.g., </a:t>
            </a:r>
            <a:r>
              <a:rPr lang="en-US" dirty="0" err="1" smtClean="0"/>
              <a:t>BookDAO</a:t>
            </a:r>
            <a:r>
              <a:rPr lang="en-US" dirty="0" smtClean="0"/>
              <a:t>, </a:t>
            </a:r>
            <a:r>
              <a:rPr lang="en-US" dirty="0" err="1" smtClean="0"/>
              <a:t>PersonDAO</a:t>
            </a:r>
            <a:r>
              <a:rPr lang="en-US" dirty="0" smtClean="0"/>
              <a:t>, </a:t>
            </a:r>
            <a:r>
              <a:rPr lang="en-US" dirty="0" err="1" smtClean="0"/>
              <a:t>EmployeeDAO</a:t>
            </a:r>
            <a:r>
              <a:rPr lang="en-US" dirty="0" smtClean="0"/>
              <a:t>, etc.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52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65100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20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21</a:t>
            </a:fld>
            <a:endParaRPr b="1"/>
          </a:p>
        </p:txBody>
      </p:sp>
      <p:sp>
        <p:nvSpPr>
          <p:cNvPr id="373" name="Shape 373"/>
          <p:cNvSpPr txBox="1"/>
          <p:nvPr/>
        </p:nvSpPr>
        <p:spPr>
          <a:xfrm>
            <a:off x="27162" y="316087"/>
            <a:ext cx="9080626" cy="63736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BookDAO.php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--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php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BookDAO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public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retrieveAll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'SELECT * FROM book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';     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connMgr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 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connMgr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getConnection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      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-&gt;prepare($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setFetchMode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(PDO::FETCH_ASSOC);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-&gt;execute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$result = array();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while($row = $</a:t>
            </a:r>
            <a:r>
              <a:rPr 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-&gt;fetch()) {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$result[] = new Book($row['title'], $row['isbn13'],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$</a:t>
            </a: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row['price']);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stmt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closeCursor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       $</a:t>
            </a:r>
            <a:r>
              <a:rPr lang="en-US" sz="2000" dirty="0" err="1"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= null;</a:t>
            </a:r>
            <a:endParaRPr sz="2000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return $result;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4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Exercise </a:t>
            </a:r>
            <a:r>
              <a:rPr lang="en-US" dirty="0" smtClean="0"/>
              <a:t>4: DAO</a:t>
            </a:r>
            <a:endParaRPr dirty="0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513275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Given: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err="1" smtClean="0"/>
              <a:t>ConnectionManager.php</a:t>
            </a:r>
            <a:r>
              <a:rPr lang="en-US" dirty="0" smtClean="0"/>
              <a:t> </a:t>
            </a: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err="1" smtClean="0"/>
              <a:t>PersonDAO.php</a:t>
            </a:r>
            <a:r>
              <a:rPr lang="en-US" dirty="0" smtClean="0"/>
              <a:t> (incomplete)</a:t>
            </a: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err="1" smtClean="0"/>
              <a:t>display.php</a:t>
            </a:r>
            <a:r>
              <a:rPr lang="en-US" dirty="0" smtClean="0"/>
              <a:t> (incomplete)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 err="1" smtClean="0"/>
              <a:t>add.php</a:t>
            </a:r>
            <a:r>
              <a:rPr lang="en-US" dirty="0"/>
              <a:t> (incomplete</a:t>
            </a:r>
            <a:r>
              <a:rPr lang="en-US" dirty="0" smtClean="0"/>
              <a:t>)</a:t>
            </a:r>
          </a:p>
          <a:p>
            <a:pPr marL="742950" lvl="1" indent="-285750">
              <a:spcBef>
                <a:spcPts val="0"/>
              </a:spcBef>
            </a:pPr>
            <a:r>
              <a:rPr lang="en-US" dirty="0" smtClean="0"/>
              <a:t>add-view.html, </a:t>
            </a:r>
            <a:r>
              <a:rPr lang="en-US" dirty="0" err="1" smtClean="0"/>
              <a:t>Person.php</a:t>
            </a:r>
            <a:r>
              <a:rPr lang="en-US" dirty="0" smtClean="0"/>
              <a:t>, </a:t>
            </a:r>
            <a:r>
              <a:rPr lang="en-US" dirty="0" err="1" smtClean="0"/>
              <a:t>autoload.php</a:t>
            </a:r>
            <a:endParaRPr lang="en-US" dirty="0" smtClean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/>
              <a:t>database.ini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sz="1200" dirty="0" smtClean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do:</a:t>
            </a:r>
            <a:endParaRPr dirty="0"/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SG" dirty="0" smtClean="0"/>
              <a:t>Put database.ini at a safe location (e.g., wamp64/private/database.ini)</a:t>
            </a: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SG" dirty="0" smtClean="0"/>
              <a:t>Modify the argument of </a:t>
            </a:r>
            <a:r>
              <a:rPr lang="en-SG" dirty="0" err="1" smtClean="0"/>
              <a:t>parse_ini_file</a:t>
            </a:r>
            <a:r>
              <a:rPr lang="en-SG" dirty="0" smtClean="0"/>
              <a:t> (if needed)</a:t>
            </a:r>
          </a:p>
          <a:p>
            <a:pPr marL="742950" lvl="1" indent="-28575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SG" dirty="0" smtClean="0"/>
              <a:t>Put other files in a suitable folder under www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22</a:t>
            </a:fld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4: </a:t>
            </a:r>
            <a:r>
              <a:rPr lang="en-US" dirty="0" smtClean="0"/>
              <a:t>DAO</a:t>
            </a:r>
            <a:endParaRPr dirty="0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304800" y="1149790"/>
            <a:ext cx="8504222" cy="5327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To do (</a:t>
            </a:r>
            <a:r>
              <a:rPr lang="en-US" dirty="0" err="1" smtClean="0"/>
              <a:t>con’t</a:t>
            </a:r>
            <a:r>
              <a:rPr lang="en-US" dirty="0" smtClean="0"/>
              <a:t>):</a:t>
            </a:r>
          </a:p>
          <a:p>
            <a:pPr marL="971550" lvl="1" indent="-514350" rtl="0">
              <a:spcBef>
                <a:spcPts val="6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</a:pPr>
            <a:r>
              <a:rPr lang="en-US" dirty="0" smtClean="0"/>
              <a:t>Implement </a:t>
            </a:r>
            <a:r>
              <a:rPr lang="en-US" b="1" dirty="0" err="1" smtClean="0"/>
              <a:t>retrieveAll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smtClean="0"/>
              <a:t>add($person) </a:t>
            </a:r>
            <a:r>
              <a:rPr lang="en-US" dirty="0" smtClean="0"/>
              <a:t>in </a:t>
            </a:r>
            <a:r>
              <a:rPr lang="en-US" dirty="0" err="1" smtClean="0"/>
              <a:t>PersonDAO.php</a:t>
            </a:r>
            <a:endParaRPr lang="en-US" dirty="0"/>
          </a:p>
          <a:p>
            <a:pPr marL="971550" lvl="1" indent="-514350" rtl="0">
              <a:spcBef>
                <a:spcPts val="600"/>
              </a:spcBef>
              <a:spcAft>
                <a:spcPts val="0"/>
              </a:spcAft>
              <a:buSzPts val="2600"/>
              <a:buFont typeface="Wingdings" panose="05000000000000000000" pitchFamily="2" charset="2"/>
              <a:buChar char="§"/>
            </a:pPr>
            <a:r>
              <a:rPr lang="en-US" dirty="0" smtClean="0"/>
              <a:t>Use </a:t>
            </a:r>
            <a:r>
              <a:rPr lang="en-US" dirty="0" err="1" smtClean="0"/>
              <a:t>PersonDAO</a:t>
            </a:r>
            <a:r>
              <a:rPr lang="en-US" dirty="0" smtClean="0"/>
              <a:t> </a:t>
            </a:r>
            <a:r>
              <a:rPr lang="en-US" dirty="0"/>
              <a:t>to implement </a:t>
            </a:r>
            <a:r>
              <a:rPr lang="en-US" b="1" dirty="0" err="1" smtClean="0"/>
              <a:t>display.php</a:t>
            </a:r>
            <a:endParaRPr lang="en-US" b="1" dirty="0"/>
          </a:p>
          <a:p>
            <a:pPr marL="1257300" lvl="2" indent="-342900">
              <a:spcBef>
                <a:spcPts val="600"/>
              </a:spcBef>
              <a:buSzPts val="2600"/>
            </a:pPr>
            <a:r>
              <a:rPr lang="en-US" dirty="0" smtClean="0"/>
              <a:t>Produce the same </a:t>
            </a:r>
            <a:r>
              <a:rPr lang="en-US" dirty="0"/>
              <a:t>output as </a:t>
            </a:r>
            <a:r>
              <a:rPr lang="en-US" dirty="0" smtClean="0"/>
              <a:t>Exercise 1</a:t>
            </a:r>
            <a:endParaRPr lang="en-SG" dirty="0" smtClean="0"/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PersonDAO</a:t>
            </a:r>
            <a:r>
              <a:rPr lang="en-US" dirty="0"/>
              <a:t> to implement </a:t>
            </a:r>
            <a:r>
              <a:rPr lang="en-US" b="1" dirty="0" err="1" smtClean="0"/>
              <a:t>add.php</a:t>
            </a:r>
            <a:endParaRPr lang="en-US" b="1" dirty="0"/>
          </a:p>
          <a:p>
            <a:pPr marL="1257300" lvl="2" indent="-342900">
              <a:spcBef>
                <a:spcPts val="600"/>
              </a:spcBef>
              <a:buSzPts val="2600"/>
            </a:pPr>
            <a:r>
              <a:rPr lang="en-US" dirty="0"/>
              <a:t>Produce the same output as Exercise </a:t>
            </a:r>
            <a:r>
              <a:rPr lang="en-US" dirty="0" smtClean="0"/>
              <a:t>2</a:t>
            </a:r>
            <a:endParaRPr lang="en-US" dirty="0"/>
          </a:p>
          <a:p>
            <a:pPr marL="800100" lvl="1" indent="-342900">
              <a:spcBef>
                <a:spcPts val="600"/>
              </a:spcBef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23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49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/>
              <a:t>Exercise </a:t>
            </a:r>
            <a:r>
              <a:rPr lang="en-US" dirty="0" smtClean="0"/>
              <a:t>5: DAO (More Practice)</a:t>
            </a:r>
            <a:endParaRPr dirty="0"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304800" y="1087139"/>
            <a:ext cx="8610600" cy="5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 smtClean="0"/>
              <a:t>Reusing database.ini from exercise 4 + the following files in ex5 folder: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0"/>
              </a:spcBef>
              <a:buSzPts val="2600"/>
              <a:buNone/>
            </a:pPr>
            <a:endParaRPr lang="en-US" dirty="0"/>
          </a:p>
          <a:p>
            <a:pPr marL="285750" indent="-285750">
              <a:spcBef>
                <a:spcPts val="0"/>
              </a:spcBef>
              <a:buSzPts val="2600"/>
            </a:pPr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SG" dirty="0" smtClean="0"/>
              <a:t>ones marked as incomplete</a:t>
            </a:r>
            <a:endParaRPr dirty="0"/>
          </a:p>
          <a:p>
            <a:pPr marL="13716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24</a:t>
            </a:fld>
            <a:endParaRPr b="1"/>
          </a:p>
        </p:txBody>
      </p:sp>
      <p:sp>
        <p:nvSpPr>
          <p:cNvPr id="370" name="Shape 370"/>
          <p:cNvSpPr txBox="1"/>
          <p:nvPr/>
        </p:nvSpPr>
        <p:spPr>
          <a:xfrm>
            <a:off x="695400" y="2190938"/>
            <a:ext cx="7829400" cy="2607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ConnectionManager.php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CourseDAO.php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Course.php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display.php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(incomplete)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add.php</a:t>
            </a: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(incomplete)</a:t>
            </a: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add-</a:t>
            </a: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view.php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76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Tx/>
              <a:buChar char="-"/>
            </a:pPr>
            <a:r>
              <a:rPr lang="en-US" sz="2000" dirty="0" err="1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autoload.php</a:t>
            </a: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346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1041148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dirty="0" smtClean="0"/>
              <a:t>PHP-DB interaction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Connect to DB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Specify DSN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Instantiate PDO object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Prepare statement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/>
              <a:t>prepare, </a:t>
            </a:r>
            <a:r>
              <a:rPr lang="en-US" dirty="0" err="1"/>
              <a:t>bindParam</a:t>
            </a:r>
            <a:r>
              <a:rPr lang="en-US" dirty="0"/>
              <a:t>, </a:t>
            </a:r>
            <a:r>
              <a:rPr lang="en-US" dirty="0" err="1"/>
              <a:t>setFetchMode</a:t>
            </a:r>
            <a:endParaRPr lang="en-US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Execute statement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/>
              <a:t>execute, fetch</a:t>
            </a:r>
          </a:p>
          <a:p>
            <a:pPr marL="742950" lvl="1" indent="-285750"/>
            <a:r>
              <a:rPr lang="en-US" dirty="0" smtClean="0"/>
              <a:t>Free up resources</a:t>
            </a:r>
          </a:p>
          <a:p>
            <a:pPr marL="1200150" lvl="2" indent="-285750">
              <a:spcBef>
                <a:spcPts val="480"/>
              </a:spcBef>
              <a:buClr>
                <a:srgbClr val="0000CC"/>
              </a:buClr>
              <a:buSzPts val="2400"/>
            </a:pPr>
            <a:r>
              <a:rPr lang="en-US" dirty="0" err="1"/>
              <a:t>closeCursor</a:t>
            </a:r>
            <a:r>
              <a:rPr lang="en-US" dirty="0"/>
              <a:t>, $</a:t>
            </a:r>
            <a:r>
              <a:rPr lang="en-US" dirty="0" err="1"/>
              <a:t>pdo</a:t>
            </a:r>
            <a:r>
              <a:rPr lang="en-US" dirty="0"/>
              <a:t> = null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533900" y="1041148"/>
            <a:ext cx="4610099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Initialization file 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/>
            <a:r>
              <a:rPr lang="en-US" dirty="0">
                <a:sym typeface="Consolas"/>
              </a:rPr>
              <a:t>.</a:t>
            </a:r>
            <a:r>
              <a:rPr lang="en-US" dirty="0" err="1">
                <a:sym typeface="Consolas"/>
              </a:rPr>
              <a:t>ini</a:t>
            </a:r>
            <a:r>
              <a:rPr lang="en-US" dirty="0">
                <a:sym typeface="Consolas"/>
              </a:rPr>
              <a:t> file</a:t>
            </a:r>
          </a:p>
          <a:p>
            <a:pPr marL="742950" lvl="1" indent="-285750"/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key1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value1</a:t>
            </a:r>
          </a:p>
          <a:p>
            <a:pPr marL="742950" lvl="1" indent="-285750"/>
            <a:r>
              <a:rPr lang="en-US" i="1" dirty="0" err="1" smtClean="0">
                <a:sym typeface="Consolas"/>
              </a:rPr>
              <a:t>parse_ini_file</a:t>
            </a:r>
            <a:r>
              <a:rPr lang="en-US" i="1" dirty="0" smtClean="0">
                <a:sym typeface="Consolas"/>
              </a:rPr>
              <a:t>(…)</a:t>
            </a:r>
          </a:p>
          <a:p>
            <a:pPr marL="285750" indent="-285750"/>
            <a:r>
              <a:rPr lang="en-US" dirty="0" err="1" smtClean="0"/>
              <a:t>ConnectionManager</a:t>
            </a:r>
            <a:endParaRPr lang="en-US" dirty="0" smtClean="0"/>
          </a:p>
          <a:p>
            <a:pPr marL="285750" indent="-285750"/>
            <a:r>
              <a:rPr lang="en-US" dirty="0" smtClean="0"/>
              <a:t>Data Access Object (DAO)</a:t>
            </a: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494" y="4021072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 rot="5400000">
            <a:off x="2763345" y="3698959"/>
            <a:ext cx="3852863" cy="462947"/>
          </a:xfrm>
          <a:prstGeom prst="rect">
            <a:avLst/>
          </a:prstGeom>
          <a:solidFill>
            <a:srgbClr val="FFCC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506663" y="2223653"/>
            <a:ext cx="4616149" cy="817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3</a:t>
            </a:fld>
            <a:endParaRPr b="1"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Use of </a:t>
            </a:r>
            <a:r>
              <a:rPr lang="en-US" dirty="0" smtClean="0"/>
              <a:t>P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DO </a:t>
            </a:r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04800" y="989806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It allows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PHP code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to send SQL queries to the database and receive the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results</a:t>
            </a:r>
            <a:endParaRPr dirty="0"/>
          </a:p>
        </p:txBody>
      </p:sp>
      <p:sp>
        <p:nvSpPr>
          <p:cNvPr id="174" name="Shape 174"/>
          <p:cNvSpPr txBox="1"/>
          <p:nvPr/>
        </p:nvSpPr>
        <p:spPr>
          <a:xfrm>
            <a:off x="382588" y="4193164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application</a:t>
            </a:r>
            <a:endParaRPr sz="1600" dirty="0"/>
          </a:p>
        </p:txBody>
      </p:sp>
      <p:sp>
        <p:nvSpPr>
          <p:cNvPr id="175" name="Shape 175"/>
          <p:cNvSpPr/>
          <p:nvPr/>
        </p:nvSpPr>
        <p:spPr>
          <a:xfrm>
            <a:off x="7366000" y="3112076"/>
            <a:ext cx="900113" cy="971550"/>
          </a:xfrm>
          <a:prstGeom prst="can">
            <a:avLst>
              <a:gd name="adj" fmla="val 53968"/>
            </a:avLst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00" scaled="0"/>
          </a:gra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lt2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8" name="Shape 178"/>
          <p:cNvCxnSpPr/>
          <p:nvPr/>
        </p:nvCxnSpPr>
        <p:spPr>
          <a:xfrm>
            <a:off x="2541588" y="4336039"/>
            <a:ext cx="399573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stealth" w="lg" len="lg"/>
            <a:tailEnd type="none" w="med" len="med"/>
          </a:ln>
        </p:spPr>
      </p:cxnSp>
      <p:graphicFrame>
        <p:nvGraphicFramePr>
          <p:cNvPr id="179" name="Shape 179"/>
          <p:cNvGraphicFramePr/>
          <p:nvPr>
            <p:extLst>
              <p:ext uri="{D42A27DB-BD31-4B8C-83A1-F6EECF244321}">
                <p14:modId xmlns:p14="http://schemas.microsoft.com/office/powerpoint/2010/main" val="2337053375"/>
              </p:ext>
            </p:extLst>
          </p:nvPr>
        </p:nvGraphicFramePr>
        <p:xfrm>
          <a:off x="2108575" y="4892418"/>
          <a:ext cx="5019455" cy="1190700"/>
        </p:xfrm>
        <a:graphic>
          <a:graphicData uri="http://schemas.openxmlformats.org/drawingml/2006/table">
            <a:tbl>
              <a:tblPr>
                <a:noFill/>
                <a:tableStyleId>{DE6BF67E-5384-402A-9BB5-0FD5E3873CAE}</a:tableStyleId>
              </a:tblPr>
              <a:tblGrid>
                <a:gridCol w="201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title</a:t>
                      </a:r>
                      <a:endParaRPr sz="3600" b="1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isbn13</a:t>
                      </a:r>
                      <a:endParaRPr sz="2000" b="1" i="0" u="none" strike="noStrike" cap="none" dirty="0">
                        <a:solidFill>
                          <a:schemeClr val="accen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1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price</a:t>
                      </a:r>
                      <a:endParaRPr sz="3600" b="1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Modern PHP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1234567890123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88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PHP Cookbook</a:t>
                      </a:r>
                      <a:endParaRPr sz="3600" dirty="0"/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3214567890456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FF"/>
                        </a:buClr>
                        <a:buSzPts val="1000"/>
                        <a:buFont typeface="Noto Sans Symbols"/>
                        <a:buNone/>
                      </a:pPr>
                      <a:r>
                        <a:rPr lang="en-US" sz="2000" b="0" i="0" u="none" strike="noStrike" cap="none" dirty="0" smtClean="0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99</a:t>
                      </a:r>
                      <a:endParaRPr sz="3600" dirty="0"/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Shape 180"/>
          <p:cNvSpPr txBox="1"/>
          <p:nvPr/>
        </p:nvSpPr>
        <p:spPr>
          <a:xfrm>
            <a:off x="6934200" y="4193164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database</a:t>
            </a:r>
            <a:endParaRPr sz="1600"/>
          </a:p>
        </p:txBody>
      </p:sp>
      <p:pic>
        <p:nvPicPr>
          <p:cNvPr id="181" name="Shape 181" descr="https://newrelic.com/assets/pages/apm/php/php-elephant-logo-bd4f9d83be8c8563248fe4793f90bae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616" y="2936237"/>
            <a:ext cx="1824390" cy="11422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Shape 176"/>
          <p:cNvCxnSpPr/>
          <p:nvPr/>
        </p:nvCxnSpPr>
        <p:spPr>
          <a:xfrm>
            <a:off x="2578100" y="3580389"/>
            <a:ext cx="39957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7" name="Shape 177"/>
          <p:cNvSpPr txBox="1"/>
          <p:nvPr/>
        </p:nvSpPr>
        <p:spPr>
          <a:xfrm>
            <a:off x="2439006" y="2420338"/>
            <a:ext cx="459422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book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1: Establishing the connection</a:t>
            </a: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04800" y="969816"/>
            <a:ext cx="8610600" cy="4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source name (DSN)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D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atabase type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H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ost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/>
              <a:t>D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atabase name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Port</a:t>
            </a:r>
            <a:endParaRPr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SG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Create a PDO object</a:t>
            </a:r>
            <a:endParaRPr dirty="0"/>
          </a:p>
          <a:p>
            <a:pPr marL="742950" marR="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SG" dirty="0" smtClean="0"/>
              <a:t>Specify DSN, username, and password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22651" y="4908825"/>
            <a:ext cx="91568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dsn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"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mysql:host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localhost;dbname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week6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;port=3306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new PDO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($</a:t>
            </a:r>
            <a:r>
              <a:rPr lang="en-US" sz="2000" dirty="0" err="1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dsn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"root", "");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5</a:t>
            </a:fld>
            <a:endParaRPr b="1"/>
          </a:p>
        </p:txBody>
      </p:sp>
      <p:sp>
        <p:nvSpPr>
          <p:cNvPr id="197" name="Shape 197"/>
          <p:cNvSpPr txBox="1">
            <a:spLocks noGrp="1"/>
          </p:cNvSpPr>
          <p:nvPr>
            <p:ph type="ftr" idx="4294967295"/>
          </p:nvPr>
        </p:nvSpPr>
        <p:spPr>
          <a:xfrm>
            <a:off x="2743200" y="5818125"/>
            <a:ext cx="36576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Software Engineering</a:t>
            </a:r>
            <a:endParaRPr sz="800" b="1" i="0" u="none" strike="noStrike" cap="non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2: Prepare the statement object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8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PDOStatement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 allows you to communicate with a database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hape 210"/>
          <p:cNvSpPr txBox="1"/>
          <p:nvPr/>
        </p:nvSpPr>
        <p:spPr>
          <a:xfrm>
            <a:off x="304800" y="214984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'1234567890123';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lvl="0" indent="0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sz="18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dirty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</a:t>
            </a:r>
            <a:fld id="{00000000-1234-1234-1234-123412341234}" type="slidenum">
              <a:rPr lang="en-US" b="1"/>
              <a:t>6</a:t>
            </a:fld>
            <a:endParaRPr b="1"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3: Specify return data format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PDO::FETCH_ASSOC: </a:t>
            </a:r>
            <a:endParaRPr lang="en-US" sz="28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/>
            <a:r>
              <a:rPr lang="en-US" dirty="0"/>
              <a:t>Each matching DB </a:t>
            </a:r>
            <a:r>
              <a:rPr lang="en-US" dirty="0" smtClean="0"/>
              <a:t>record </a:t>
            </a:r>
            <a:r>
              <a:rPr lang="en-US" dirty="0"/>
              <a:t>is retrieved as an associate array with column names as keys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56260" y="2478009"/>
            <a:ext cx="835914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'1234567890123';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where isbn13=:isbn13';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81812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4: Substitute values for the placeholders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Each :XX specified in the SQL string is a value that you have to fill in using the </a:t>
            </a:r>
            <a:r>
              <a:rPr lang="en-US" sz="2800" b="0" i="0" u="none" strike="noStrike" cap="none" dirty="0" err="1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bindParam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352852" y="2481877"/>
            <a:ext cx="2668518" cy="287738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2" name="Shape 222"/>
          <p:cNvCxnSpPr>
            <a:stCxn id="223" idx="3"/>
            <a:endCxn id="221" idx="3"/>
          </p:cNvCxnSpPr>
          <p:nvPr/>
        </p:nvCxnSpPr>
        <p:spPr>
          <a:xfrm flipH="1" flipV="1">
            <a:off x="8021370" y="2625746"/>
            <a:ext cx="497790" cy="1209649"/>
          </a:xfrm>
          <a:prstGeom prst="bentConnector3">
            <a:avLst>
              <a:gd name="adj1" fmla="val -45923"/>
            </a:avLst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23" name="Shape 223"/>
          <p:cNvSpPr/>
          <p:nvPr/>
        </p:nvSpPr>
        <p:spPr>
          <a:xfrm>
            <a:off x="304800" y="3663945"/>
            <a:ext cx="8214360" cy="3429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Shape 210"/>
          <p:cNvSpPr txBox="1"/>
          <p:nvPr/>
        </p:nvSpPr>
        <p:spPr>
          <a:xfrm>
            <a:off x="304800" y="211174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'1234567890123';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sz="18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PDO class constants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1206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33" name="Shape 233"/>
          <p:cNvGraphicFramePr/>
          <p:nvPr>
            <p:extLst>
              <p:ext uri="{D42A27DB-BD31-4B8C-83A1-F6EECF244321}">
                <p14:modId xmlns:p14="http://schemas.microsoft.com/office/powerpoint/2010/main" val="1633687791"/>
              </p:ext>
            </p:extLst>
          </p:nvPr>
        </p:nvGraphicFramePr>
        <p:xfrm>
          <a:off x="304800" y="1160748"/>
          <a:ext cx="8610600" cy="3474780"/>
        </p:xfrm>
        <a:graphic>
          <a:graphicData uri="http://schemas.openxmlformats.org/drawingml/2006/table">
            <a:tbl>
              <a:tblPr firstRow="1" bandRow="1">
                <a:noFill/>
                <a:tableStyleId>{D91F12B7-FFD5-4F2A-8E39-B87D9B8010D4}</a:tableStyleId>
              </a:tblPr>
              <a:tblGrid>
                <a:gridCol w="299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</a:rPr>
                        <a:t>Constants</a:t>
                      </a:r>
                      <a:endParaRPr sz="1800" b="1"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 sz="1800"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A2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2400" dirty="0" smtClean="0"/>
                        <a:t>PDO::PARAM_BOOL</a:t>
                      </a:r>
                      <a:endParaRPr sz="1800" dirty="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Represents a boolean data type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PDO::PARAM_NULL</a:t>
                      </a:r>
                      <a:endParaRPr sz="180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Represents the SQL NULL data type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PDO::PARAM_INT</a:t>
                      </a:r>
                      <a:endParaRPr sz="180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Represents the SQL INTEGER data type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PDO::PARAM_STR</a:t>
                      </a:r>
                      <a:endParaRPr sz="180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Represents the SQL CHAR, VARCHAR, or other string data type.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PDO::PARAM_LOB </a:t>
                      </a:r>
                      <a:endParaRPr sz="1800"/>
                    </a:p>
                  </a:txBody>
                  <a:tcPr marL="91450" marR="91450" marT="45725" marB="45725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Represents the SQL large object data type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80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ftr" idx="4294967295"/>
          </p:nvPr>
        </p:nvSpPr>
        <p:spPr>
          <a:xfrm>
            <a:off x="2743200" y="5818125"/>
            <a:ext cx="36576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rgbClr val="FFFFCC"/>
                </a:solidFill>
                <a:latin typeface="Tahoma"/>
                <a:ea typeface="Tahoma"/>
                <a:cs typeface="Tahoma"/>
                <a:sym typeface="Tahoma"/>
              </a:rPr>
              <a:t>Software Engineering</a:t>
            </a:r>
            <a:endParaRPr sz="800" b="1" i="0" u="none" strike="noStrike" cap="none">
              <a:solidFill>
                <a:srgbClr val="FFFF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Step 5: Send the query to the server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" y="5799075"/>
            <a:ext cx="9090660" cy="87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hape 210"/>
          <p:cNvSpPr txBox="1"/>
          <p:nvPr/>
        </p:nvSpPr>
        <p:spPr>
          <a:xfrm>
            <a:off x="304800" y="1407015"/>
            <a:ext cx="86106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'1234567890123';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'select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 from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book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 isbn13 = 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isbn13';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-&gt;prepare($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sql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i="0" u="none" strike="noStrike" cap="none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setFetchMode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(PDO::FETCH_ASSOC);</a:t>
            </a:r>
            <a:endParaRPr sz="18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bindParam</a:t>
            </a:r>
            <a:r>
              <a:rPr lang="en-US" sz="2000" dirty="0">
                <a:solidFill>
                  <a:schemeClr val="tx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(':isbn13', $isbn13, PDO::PARAM_STR);</a:t>
            </a:r>
            <a:endParaRPr sz="2000" dirty="0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lvl="0" indent="0">
              <a:buFont typeface="Arial"/>
              <a:buNone/>
            </a:pP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</a:t>
            </a:r>
            <a:r>
              <a:rPr lang="en-US" sz="2000" b="1" dirty="0" err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b="1" dirty="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-&gt;execute();</a:t>
            </a:r>
            <a:endParaRPr sz="2000" b="1" dirty="0">
              <a:solidFill>
                <a:srgbClr val="FF0000"/>
              </a:solidFill>
              <a:latin typeface="Droid Sans Mono"/>
              <a:ea typeface="Droid Sans Mono"/>
              <a:cs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if($row = $</a:t>
            </a:r>
            <a:r>
              <a:rPr lang="en-US" sz="2000" dirty="0" err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stmt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-&gt;fetch()) {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echo $row['title'] . '|' . $row['isbn13'] </a:t>
            </a:r>
            <a:endParaRPr lang="en-US" sz="2000" dirty="0" smtClean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lvl="0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. 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'|' </a:t>
            </a:r>
            <a:r>
              <a:rPr lang="en-US" sz="2000" dirty="0" smtClean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 $</a:t>
            </a: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row['price'];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20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1118</Words>
  <Application>Microsoft Office PowerPoint</Application>
  <PresentationFormat>On-screen Show (4:3)</PresentationFormat>
  <Paragraphs>395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Courier New</vt:lpstr>
      <vt:lpstr>Architects Daughter</vt:lpstr>
      <vt:lpstr>Droid Sans Mono</vt:lpstr>
      <vt:lpstr>Wingdings</vt:lpstr>
      <vt:lpstr>Calibri</vt:lpstr>
      <vt:lpstr>Tahoma</vt:lpstr>
      <vt:lpstr>Consolas</vt:lpstr>
      <vt:lpstr>Noto Sans Symbols</vt:lpstr>
      <vt:lpstr>2_Default Design</vt:lpstr>
      <vt:lpstr>1_Default Design</vt:lpstr>
      <vt:lpstr>Web Application Development</vt:lpstr>
      <vt:lpstr>Overview</vt:lpstr>
      <vt:lpstr>Use of PDO </vt:lpstr>
      <vt:lpstr>Step 1: Establishing the connection</vt:lpstr>
      <vt:lpstr>Step 2: Prepare the statement object</vt:lpstr>
      <vt:lpstr>Step 3: Specify return data format</vt:lpstr>
      <vt:lpstr>Step 4: Substitute values for the placeholders</vt:lpstr>
      <vt:lpstr>PDO class constants</vt:lpstr>
      <vt:lpstr>Step 5: Send the query to the server</vt:lpstr>
      <vt:lpstr>Step 5: Process the data</vt:lpstr>
      <vt:lpstr>Step 4: Free up resources</vt:lpstr>
      <vt:lpstr>Issuing Insert/Delete/Update queries</vt:lpstr>
      <vt:lpstr>Exercise 1: First try</vt:lpstr>
      <vt:lpstr>Exercise 2: Display table contents</vt:lpstr>
      <vt:lpstr>Exercise 3: Insert new content</vt:lpstr>
      <vt:lpstr>PHP INItilization File</vt:lpstr>
      <vt:lpstr>PHP INItialization File</vt:lpstr>
      <vt:lpstr>PHP INItialization File</vt:lpstr>
      <vt:lpstr>ConnectionManager class</vt:lpstr>
      <vt:lpstr>Using a Data Access Object (DAO) class</vt:lpstr>
      <vt:lpstr>PowerPoint Presentation</vt:lpstr>
      <vt:lpstr>Exercise 4: DAO</vt:lpstr>
      <vt:lpstr>Exercise 4: DAO</vt:lpstr>
      <vt:lpstr>Exercise 5: DAO (More Practice)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54</cp:revision>
  <dcterms:modified xsi:type="dcterms:W3CDTF">2018-02-14T15:31:13Z</dcterms:modified>
</cp:coreProperties>
</file>