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319" r:id="rId7"/>
    <p:sldId id="292" r:id="rId8"/>
    <p:sldId id="293" r:id="rId9"/>
    <p:sldId id="294" r:id="rId10"/>
    <p:sldId id="320" r:id="rId11"/>
    <p:sldId id="326" r:id="rId12"/>
    <p:sldId id="295" r:id="rId13"/>
    <p:sldId id="327" r:id="rId14"/>
    <p:sldId id="296" r:id="rId15"/>
    <p:sldId id="297" r:id="rId16"/>
    <p:sldId id="299" r:id="rId17"/>
    <p:sldId id="300" r:id="rId18"/>
    <p:sldId id="318" r:id="rId19"/>
    <p:sldId id="301" r:id="rId20"/>
    <p:sldId id="302" r:id="rId21"/>
    <p:sldId id="303" r:id="rId22"/>
    <p:sldId id="304" r:id="rId23"/>
    <p:sldId id="328" r:id="rId24"/>
    <p:sldId id="321" r:id="rId25"/>
    <p:sldId id="291" r:id="rId26"/>
    <p:sldId id="311" r:id="rId27"/>
    <p:sldId id="305" r:id="rId28"/>
    <p:sldId id="313" r:id="rId29"/>
    <p:sldId id="314" r:id="rId30"/>
    <p:sldId id="329" r:id="rId31"/>
    <p:sldId id="315" r:id="rId32"/>
    <p:sldId id="316" r:id="rId33"/>
    <p:sldId id="317" r:id="rId34"/>
    <p:sldId id="308" r:id="rId35"/>
    <p:sldId id="310" r:id="rId36"/>
    <p:sldId id="330" r:id="rId37"/>
    <p:sldId id="331" r:id="rId38"/>
    <p:sldId id="325" r:id="rId39"/>
  </p:sldIdLst>
  <p:sldSz cx="9144000" cy="6858000" type="screen4x3"/>
  <p:notesSz cx="6797675" cy="9926638"/>
  <p:embeddedFontLst>
    <p:embeddedFont>
      <p:font typeface="Tahoma" panose="020B0604030504040204" pitchFamily="34" charset="0"/>
      <p:regular r:id="rId41"/>
      <p:bold r:id="rId42"/>
    </p:embeddedFont>
    <p:embeddedFont>
      <p:font typeface="Architects Daughter" panose="020B0604020202020204" charset="0"/>
      <p:regular r:id="rId43"/>
    </p:embeddedFont>
    <p:embeddedFont>
      <p:font typeface="Droid Sans Mono" panose="020B0609030804020204" pitchFamily="49" charset="0"/>
      <p:regular r:id="rId44"/>
    </p:embeddedFont>
    <p:embeddedFont>
      <p:font typeface="Noto Sans Symbols" panose="020B0502040504020204" pitchFamily="34" charset="0"/>
      <p:regular r:id="rId45"/>
      <p:bold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y Foo Thiang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BC6024-AC94-4134-90DB-656E23713049}">
  <a:tblStyle styleId="{FEBC6024-AC94-4134-90DB-656E237130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2796" autoAdjust="0"/>
  </p:normalViewPr>
  <p:slideViewPr>
    <p:cSldViewPr snapToGrid="0">
      <p:cViewPr varScale="1">
        <p:scale>
          <a:sx n="73" d="100"/>
          <a:sy n="73" d="100"/>
        </p:scale>
        <p:origin x="104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5987" y="744537"/>
            <a:ext cx="4965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smtClean="0"/>
              <a:t>Image from: https://pixabay.com/en/spaceship-starship-spacecraft-3141006/</a:t>
            </a: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41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146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506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19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870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50056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60139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9715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9869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31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52728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760987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56923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0502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Shape 589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71508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9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18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3242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7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 rot="5400000">
            <a:off x="1828800" y="-6096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None/>
              <a:defRPr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  <a:defRPr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 rot="5400000">
            <a:off x="6119812" y="2233613"/>
            <a:ext cx="342900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 rot="5400000">
            <a:off x="1719262" y="147637"/>
            <a:ext cx="3429000" cy="633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  <a:defRPr sz="2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FFCF0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  <a:defRPr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 rot="5400000">
            <a:off x="3771900" y="-76200"/>
            <a:ext cx="160020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6482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SI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533400"/>
            <a:ext cx="1672083" cy="41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SMU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34200" y="152400"/>
            <a:ext cx="1922719" cy="8412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7" name="Shape 17" descr="{&quot;HashCode&quot;:-1796304455,&quot;Placement&quot;:&quot;Header&quot;,&quot;Top&quot;:0.0,&quot;Left&quot;:301.1819}"/>
          <p:cNvSpPr txBox="1"/>
          <p:nvPr/>
        </p:nvSpPr>
        <p:spPr>
          <a:xfrm>
            <a:off x="3824287" y="0"/>
            <a:ext cx="14954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"/>
              <a:buFont typeface="Calibri"/>
              <a:buNone/>
            </a:pPr>
            <a:r>
              <a:rPr lang="en-US" sz="800" b="0" i="0" u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307975" y="836612"/>
            <a:ext cx="8620125" cy="77787"/>
          </a:xfrm>
          <a:prstGeom prst="rect">
            <a:avLst/>
          </a:prstGeom>
          <a:gradFill>
            <a:gsLst>
              <a:gs pos="0">
                <a:srgbClr val="464AFC">
                  <a:alpha val="79607"/>
                </a:srgbClr>
              </a:gs>
              <a:gs pos="100000">
                <a:srgbClr val="202275">
                  <a:alpha val="1960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2" name="Shape 82" descr="SIS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68275" y="6172200"/>
            <a:ext cx="1456739" cy="36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SMULogo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726362" y="6096000"/>
            <a:ext cx="1236145" cy="54129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 descr="{&quot;HashCode&quot;:-1796304455,&quot;Placement&quot;:&quot;Header&quot;,&quot;Top&quot;:0.0,&quot;Left&quot;:301.1819}"/>
          <p:cNvSpPr txBox="1"/>
          <p:nvPr/>
        </p:nvSpPr>
        <p:spPr>
          <a:xfrm>
            <a:off x="3824287" y="0"/>
            <a:ext cx="14954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"/>
              <a:buFont typeface="Calibri"/>
              <a:buNone/>
            </a:pPr>
            <a:r>
              <a:rPr lang="en-US" sz="800" b="0" i="0" u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Application Development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209035" y="3074991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Selected Topics: Passing Control and Data +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User Authentication</a:t>
            </a:r>
            <a:endParaRPr dirty="0"/>
          </a:p>
        </p:txBody>
      </p:sp>
      <p:sp>
        <p:nvSpPr>
          <p:cNvPr id="146" name="Shape 146"/>
          <p:cNvSpPr txBox="1"/>
          <p:nvPr/>
        </p:nvSpPr>
        <p:spPr>
          <a:xfrm>
            <a:off x="5082746" y="4748984"/>
            <a:ext cx="3605599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tects Daughter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 everyone is moving forward </a:t>
            </a:r>
            <a:r>
              <a:rPr lang="en-US" sz="1800" b="1" i="0" u="none" dirty="0" smtClean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together, then </a:t>
            </a:r>
            <a:r>
              <a:rPr lang="en-US" sz="1800" b="1" i="0" u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success takes care of itself.</a:t>
            </a:r>
            <a:br>
              <a:rPr lang="en-US" sz="1800" b="1" i="0" u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-US" sz="1800" b="1" i="0" u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/>
            </a:r>
            <a:br>
              <a:rPr lang="en-US" sz="1800" b="1" i="0" u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-US" sz="1800" b="1" i="0" u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Henry Ford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5" y="4530811"/>
            <a:ext cx="4136440" cy="2035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II. Passing Data Across Pages 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</p:spPr>
        <p:txBody>
          <a:bodyPr/>
          <a:lstStyle/>
          <a:p>
            <a:r>
              <a:rPr lang="en-SG" dirty="0" smtClean="0"/>
              <a:t>Method 2: Through </a:t>
            </a:r>
            <a:r>
              <a:rPr lang="en-SG" dirty="0"/>
              <a:t>URL</a:t>
            </a:r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10</a:t>
            </a:fld>
            <a:endParaRPr/>
          </a:p>
        </p:txBody>
      </p:sp>
      <p:sp>
        <p:nvSpPr>
          <p:cNvPr id="6" name="Shape 163"/>
          <p:cNvSpPr txBox="1"/>
          <p:nvPr/>
        </p:nvSpPr>
        <p:spPr>
          <a:xfrm>
            <a:off x="657696" y="1856746"/>
            <a:ext cx="8029500" cy="2237272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&lt;a </a:t>
            </a:r>
            <a:r>
              <a:rPr lang="en-SG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href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="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view_object.php</a:t>
            </a:r>
            <a:r>
              <a:rPr lang="en-SG" sz="18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?src</a:t>
            </a:r>
            <a:r>
              <a:rPr lang="en-SG" sz="18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-SG" sz="18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a.jpeg&amp;width</a:t>
            </a:r>
            <a:r>
              <a:rPr lang="en-SG" sz="18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=500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  <a:endParaRPr lang="en-SG"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View Object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&lt;/a&gt;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&lt;/body&gt;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" name="Shape 163"/>
          <p:cNvSpPr txBox="1"/>
          <p:nvPr/>
        </p:nvSpPr>
        <p:spPr>
          <a:xfrm>
            <a:off x="595350" y="4703736"/>
            <a:ext cx="8029500" cy="990482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SG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SG"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"&lt;</a:t>
            </a:r>
            <a:r>
              <a:rPr lang="en-SG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img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SG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src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=$_GET['</a:t>
            </a:r>
            <a:r>
              <a:rPr lang="en-SG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src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'] width=$_GET['width‘]/&gt;”;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27590" y="4170218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5181" y="581795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view_object.php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7038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II. Passing Data Across Pages 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743784" cy="5562600"/>
          </a:xfrm>
        </p:spPr>
        <p:txBody>
          <a:bodyPr/>
          <a:lstStyle/>
          <a:p>
            <a:r>
              <a:rPr lang="en-SG" dirty="0" smtClean="0"/>
              <a:t>Method 3: Using HTTP Session</a:t>
            </a:r>
            <a:endParaRPr lang="en-SG" dirty="0"/>
          </a:p>
          <a:p>
            <a:endParaRPr lang="en-SG" sz="1000" dirty="0" smtClean="0"/>
          </a:p>
          <a:p>
            <a:r>
              <a:rPr lang="en-SG" dirty="0" smtClean="0"/>
              <a:t>What is HTTP Session?</a:t>
            </a:r>
          </a:p>
          <a:p>
            <a:pPr lvl="1"/>
            <a:r>
              <a:rPr lang="en-SG" dirty="0" smtClean="0"/>
              <a:t>Stores data shared between a user and a website (e.g., </a:t>
            </a:r>
            <a:r>
              <a:rPr lang="en-SG" dirty="0" err="1" smtClean="0"/>
              <a:t>eLearn</a:t>
            </a:r>
            <a:r>
              <a:rPr lang="en-SG" dirty="0" smtClean="0"/>
              <a:t>) </a:t>
            </a:r>
          </a:p>
          <a:p>
            <a:pPr lvl="1"/>
            <a:r>
              <a:rPr lang="en-SG" dirty="0" smtClean="0"/>
              <a:t>Data available </a:t>
            </a:r>
            <a:r>
              <a:rPr lang="en-SG" b="1" dirty="0" smtClean="0"/>
              <a:t>across </a:t>
            </a:r>
            <a:r>
              <a:rPr lang="en-SG" b="1" dirty="0"/>
              <a:t>multiple pages </a:t>
            </a:r>
            <a:r>
              <a:rPr lang="en-SG" dirty="0" smtClean="0"/>
              <a:t>(e.g., IS112, IS113, and other pages in </a:t>
            </a:r>
            <a:r>
              <a:rPr lang="en-SG" dirty="0" err="1" smtClean="0"/>
              <a:t>eLearn</a:t>
            </a:r>
            <a:r>
              <a:rPr lang="en-SG" dirty="0" smtClean="0"/>
              <a:t>) </a:t>
            </a:r>
            <a:r>
              <a:rPr lang="en-SG" dirty="0"/>
              <a:t>or multiple instances of the same page</a:t>
            </a:r>
            <a:endParaRPr lang="en-SG" dirty="0" smtClean="0"/>
          </a:p>
          <a:p>
            <a:pPr lvl="1"/>
            <a:r>
              <a:rPr lang="en-SG" dirty="0" smtClean="0"/>
              <a:t>Data will automatically be reset after a period of time</a:t>
            </a:r>
            <a:endParaRPr lang="en-US" dirty="0" smtClean="0"/>
          </a:p>
          <a:p>
            <a:endParaRPr lang="en-US" sz="1000" dirty="0" smtClean="0"/>
          </a:p>
          <a:p>
            <a:pPr marL="520700" lvl="1" indent="0">
              <a:buNone/>
            </a:pPr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3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II. Passing Data Across Pages 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934616" cy="5562600"/>
          </a:xfrm>
        </p:spPr>
        <p:txBody>
          <a:bodyPr/>
          <a:lstStyle/>
          <a:p>
            <a:r>
              <a:rPr lang="en-US" dirty="0" smtClean="0"/>
              <a:t>Why we need it? </a:t>
            </a:r>
            <a:endParaRPr lang="en-US" dirty="0"/>
          </a:p>
          <a:p>
            <a:pPr lvl="1"/>
            <a:r>
              <a:rPr lang="en-US" sz="2400" dirty="0" smtClean="0"/>
              <a:t>Identify </a:t>
            </a:r>
            <a:r>
              <a:rPr lang="en-US" sz="2400" dirty="0"/>
              <a:t>a user across more than a page </a:t>
            </a:r>
            <a:r>
              <a:rPr lang="en-US" sz="2400" dirty="0" smtClean="0"/>
              <a:t>in </a:t>
            </a:r>
            <a:r>
              <a:rPr lang="en-US" sz="2400" dirty="0"/>
              <a:t>a </a:t>
            </a:r>
            <a:r>
              <a:rPr lang="en-US" sz="2400" dirty="0" smtClean="0"/>
              <a:t>site </a:t>
            </a:r>
          </a:p>
          <a:p>
            <a:pPr lvl="1"/>
            <a:r>
              <a:rPr lang="en-US" sz="2400" dirty="0" smtClean="0"/>
              <a:t>Pass </a:t>
            </a:r>
            <a:r>
              <a:rPr lang="en-US" sz="2400" dirty="0"/>
              <a:t>data between web </a:t>
            </a:r>
            <a:r>
              <a:rPr lang="en-US" sz="2400" dirty="0" smtClean="0"/>
              <a:t>pages in the same site</a:t>
            </a:r>
            <a:endParaRPr lang="en-US" sz="2400" dirty="0"/>
          </a:p>
          <a:p>
            <a:pPr marL="520700" lvl="1" indent="0">
              <a:buNone/>
            </a:pPr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74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HTTP Session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914400"/>
            <a:ext cx="8562109" cy="5562600"/>
          </a:xfrm>
        </p:spPr>
        <p:txBody>
          <a:bodyPr/>
          <a:lstStyle/>
          <a:p>
            <a:r>
              <a:rPr lang="en-SG" dirty="0" smtClean="0"/>
              <a:t>How to use HTTP Session?</a:t>
            </a:r>
          </a:p>
          <a:p>
            <a:pPr lvl="1"/>
            <a:r>
              <a:rPr lang="en-SG" dirty="0" smtClean="0"/>
              <a:t>Call </a:t>
            </a:r>
            <a:r>
              <a:rPr lang="en-SG" dirty="0" err="1" smtClean="0"/>
              <a:t>session_start</a:t>
            </a:r>
            <a:r>
              <a:rPr lang="en-SG" dirty="0" smtClean="0"/>
              <a:t>()</a:t>
            </a:r>
          </a:p>
          <a:p>
            <a:pPr lvl="2"/>
            <a:r>
              <a:rPr lang="en-SG" dirty="0" smtClean="0"/>
              <a:t>Initialize a session OR</a:t>
            </a:r>
          </a:p>
          <a:p>
            <a:pPr lvl="2"/>
            <a:r>
              <a:rPr lang="en-SG" dirty="0" smtClean="0"/>
              <a:t>Resume an existing session</a:t>
            </a:r>
          </a:p>
          <a:p>
            <a:pPr lvl="1"/>
            <a:r>
              <a:rPr lang="en-SG" dirty="0" smtClean="0"/>
              <a:t>Use $_SESSION </a:t>
            </a:r>
            <a:r>
              <a:rPr lang="en-SG" dirty="0" err="1" smtClean="0"/>
              <a:t>superglobal</a:t>
            </a:r>
            <a:r>
              <a:rPr lang="en-SG" dirty="0" smtClean="0"/>
              <a:t> to add new key-value pairs into the HTTP Session</a:t>
            </a:r>
          </a:p>
          <a:p>
            <a:endParaRPr lang="en-SG" dirty="0" smtClean="0"/>
          </a:p>
          <a:p>
            <a:r>
              <a:rPr lang="en-SG" b="1" dirty="0" smtClean="0"/>
              <a:t>Note:</a:t>
            </a:r>
            <a:r>
              <a:rPr lang="en-SG" dirty="0" smtClean="0"/>
              <a:t> Make </a:t>
            </a:r>
            <a:r>
              <a:rPr lang="en-SG" dirty="0"/>
              <a:t>sure </a:t>
            </a:r>
            <a:r>
              <a:rPr lang="en-SG" dirty="0" err="1"/>
              <a:t>session_start</a:t>
            </a:r>
            <a:r>
              <a:rPr lang="en-SG" dirty="0"/>
              <a:t>() is called before accessing $_SESSION </a:t>
            </a:r>
            <a:r>
              <a:rPr lang="en-SG" dirty="0" err="1"/>
              <a:t>superglobals</a:t>
            </a:r>
            <a:endParaRPr lang="en-SG" dirty="0"/>
          </a:p>
          <a:p>
            <a:pPr marL="520700" lvl="1" indent="0">
              <a:buNone/>
            </a:pP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2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Session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14</a:t>
            </a:fld>
            <a:endParaRPr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7759810" y="5823818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pPr/>
              <a:t>14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737909" y="1978509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4891" y="3604028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57" y="4471890"/>
            <a:ext cx="1875126" cy="97985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3978204" y="2465896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Down Arrow 10"/>
          <p:cNvSpPr/>
          <p:nvPr/>
        </p:nvSpPr>
        <p:spPr>
          <a:xfrm>
            <a:off x="3978204" y="4189921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3681002" y="5563438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summary-</a:t>
            </a: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357" y="1246906"/>
            <a:ext cx="6229055" cy="8371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357" y="2750060"/>
            <a:ext cx="6229055" cy="7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Session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15</a:t>
            </a:fld>
            <a:endParaRPr/>
          </a:p>
        </p:txBody>
      </p:sp>
      <p:sp>
        <p:nvSpPr>
          <p:cNvPr id="6" name="Shape 163"/>
          <p:cNvSpPr txBox="1"/>
          <p:nvPr/>
        </p:nvSpPr>
        <p:spPr>
          <a:xfrm>
            <a:off x="304800" y="1117133"/>
            <a:ext cx="8490164" cy="1785394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html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&gt;&lt;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body&gt;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&lt;form method="post" action="session2.php"&gt;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Name: &lt;input type="text" name="name"/&gt;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&lt;input type="submit" value="Next"/&gt;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&lt;/form&gt;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&gt;&lt;/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" name="Shape 163"/>
          <p:cNvSpPr txBox="1"/>
          <p:nvPr/>
        </p:nvSpPr>
        <p:spPr>
          <a:xfrm>
            <a:off x="314400" y="3372093"/>
            <a:ext cx="8490164" cy="2799136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 ?&gt;</a:t>
            </a:r>
            <a:endParaRPr lang="en-SG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&lt;html&gt;&lt;body&gt;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&lt;form method="post" action="summary-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session.php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Age: &lt;input type="text" name="age"/&gt;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&lt;?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SG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$_SESSION['name'] = $_POST['name'];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?&gt;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&lt;input type="submit" value="Next"/&gt;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&lt;/form&gt;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&lt;/body&gt;&lt;/html&gt;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5834" y="2902527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5834" y="6171229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2187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Session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16</a:t>
            </a:fld>
            <a:endParaRPr/>
          </a:p>
        </p:txBody>
      </p:sp>
      <p:sp>
        <p:nvSpPr>
          <p:cNvPr id="6" name="Shape 163"/>
          <p:cNvSpPr txBox="1"/>
          <p:nvPr/>
        </p:nvSpPr>
        <p:spPr>
          <a:xfrm>
            <a:off x="314399" y="1089839"/>
            <a:ext cx="8552509" cy="2106585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echo "Name: " . $_SESSION["name"];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echo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"&lt;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&gt;";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"Age: " . $_POST["age"];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32711" y="3248008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summary-</a:t>
            </a: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5184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</a:t>
            </a:r>
            <a:r>
              <a:rPr lang="en-SG" dirty="0" smtClean="0"/>
              <a:t>Session: Another Example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17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81" y="1809681"/>
            <a:ext cx="5302774" cy="1270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81" y="3737699"/>
            <a:ext cx="5454226" cy="119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Session: Another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18</a:t>
            </a:fld>
            <a:endParaRPr/>
          </a:p>
        </p:txBody>
      </p:sp>
      <p:sp>
        <p:nvSpPr>
          <p:cNvPr id="6" name="Shape 163"/>
          <p:cNvSpPr txBox="1"/>
          <p:nvPr/>
        </p:nvSpPr>
        <p:spPr>
          <a:xfrm>
            <a:off x="166320" y="2030635"/>
            <a:ext cx="8850464" cy="2558279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if(!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isset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($_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SESSION["count"])){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$_SESSION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["count"]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0;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$_SESSION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["count"]++;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echo "You have accessed the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 ".$_SESSION["count"]."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times";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34431" y="4588914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response.php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7126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SG" dirty="0"/>
              <a:t>HTTP Session: Another Example</a:t>
            </a:r>
            <a:endParaRPr dirty="0"/>
          </a:p>
        </p:txBody>
      </p:sp>
      <p:sp>
        <p:nvSpPr>
          <p:cNvPr id="462" name="Shape 462"/>
          <p:cNvSpPr txBox="1"/>
          <p:nvPr/>
        </p:nvSpPr>
        <p:spPr>
          <a:xfrm>
            <a:off x="2438400" y="3505200"/>
            <a:ext cx="38862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HTTP/1.1 200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Connection: Keep-Alive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Date: Sun, 3 Jan 2018 11:02:15 GMT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Set-Cookie:</a:t>
            </a:r>
            <a:r>
              <a:rPr lang="en-US" sz="1200" b="1" i="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PHPSESSID=12345</a:t>
            </a: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;path=/</a:t>
            </a:r>
            <a:endParaRPr/>
          </a:p>
        </p:txBody>
      </p:sp>
      <p:pic>
        <p:nvPicPr>
          <p:cNvPr id="463" name="Shape 4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303587"/>
            <a:ext cx="2133600" cy="14970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Shape 464"/>
          <p:cNvCxnSpPr/>
          <p:nvPr/>
        </p:nvCxnSpPr>
        <p:spPr>
          <a:xfrm>
            <a:off x="2590800" y="2292114"/>
            <a:ext cx="3429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65" name="Shape 465"/>
          <p:cNvSpPr txBox="1"/>
          <p:nvPr/>
        </p:nvSpPr>
        <p:spPr>
          <a:xfrm>
            <a:off x="6515100" y="4953001"/>
            <a:ext cx="2057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Server</a:t>
            </a:r>
            <a:endParaRPr sz="1600" dirty="0"/>
          </a:p>
        </p:txBody>
      </p:sp>
      <p:sp>
        <p:nvSpPr>
          <p:cNvPr id="466" name="Shape 466"/>
          <p:cNvSpPr txBox="1"/>
          <p:nvPr/>
        </p:nvSpPr>
        <p:spPr>
          <a:xfrm>
            <a:off x="6096000" y="3505200"/>
            <a:ext cx="2895600" cy="1371600"/>
          </a:xfrm>
          <a:prstGeom prst="rect">
            <a:avLst/>
          </a:prstGeom>
          <a:solidFill>
            <a:srgbClr val="FF99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2133600" y="1779397"/>
            <a:ext cx="4191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1. Client sends HTTP request</a:t>
            </a:r>
            <a:endParaRPr sz="1600" dirty="0"/>
          </a:p>
        </p:txBody>
      </p:sp>
      <p:cxnSp>
        <p:nvCxnSpPr>
          <p:cNvPr id="468" name="Shape 468"/>
          <p:cNvCxnSpPr/>
          <p:nvPr/>
        </p:nvCxnSpPr>
        <p:spPr>
          <a:xfrm>
            <a:off x="2590800" y="4648200"/>
            <a:ext cx="3429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469" name="Shape 469"/>
          <p:cNvSpPr txBox="1"/>
          <p:nvPr/>
        </p:nvSpPr>
        <p:spPr>
          <a:xfrm>
            <a:off x="7308273" y="3657600"/>
            <a:ext cx="1607127" cy="5334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</a:t>
            </a: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6096000" y="2233612"/>
            <a:ext cx="3054178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2. Server creates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 session</a:t>
            </a: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and </a:t>
            </a: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generates a</a:t>
            </a: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unique session id</a:t>
            </a:r>
            <a:endParaRPr sz="1600" dirty="0"/>
          </a:p>
        </p:txBody>
      </p:sp>
      <p:sp>
        <p:nvSpPr>
          <p:cNvPr id="471" name="Shape 471"/>
          <p:cNvSpPr txBox="1"/>
          <p:nvPr/>
        </p:nvSpPr>
        <p:spPr>
          <a:xfrm>
            <a:off x="2170419" y="2610643"/>
            <a:ext cx="4088934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3. Session id is returned to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the </a:t>
            </a: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client</a:t>
            </a:r>
            <a:endParaRPr sz="1600" dirty="0"/>
          </a:p>
        </p:txBody>
      </p:sp>
      <p:sp>
        <p:nvSpPr>
          <p:cNvPr id="472" name="Shape 472"/>
          <p:cNvSpPr txBox="1"/>
          <p:nvPr/>
        </p:nvSpPr>
        <p:spPr>
          <a:xfrm>
            <a:off x="6019800" y="3733800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12345</a:t>
            </a:r>
            <a:endParaRPr/>
          </a:p>
        </p:txBody>
      </p:sp>
      <p:cxnSp>
        <p:nvCxnSpPr>
          <p:cNvPr id="473" name="Shape 473"/>
          <p:cNvCxnSpPr/>
          <p:nvPr/>
        </p:nvCxnSpPr>
        <p:spPr>
          <a:xfrm>
            <a:off x="6851073" y="3886200"/>
            <a:ext cx="45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oval" w="med" len="med"/>
            <a:tailEnd type="stealth" w="med" len="med"/>
          </a:ln>
        </p:spPr>
      </p:cxnSp>
      <p:sp>
        <p:nvSpPr>
          <p:cNvPr id="474" name="Shape 474"/>
          <p:cNvSpPr txBox="1"/>
          <p:nvPr/>
        </p:nvSpPr>
        <p:spPr>
          <a:xfrm>
            <a:off x="304800" y="4845050"/>
            <a:ext cx="2057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Client</a:t>
            </a:r>
            <a:endParaRPr sz="1600" dirty="0"/>
          </a:p>
        </p:txBody>
      </p:sp>
      <p:sp>
        <p:nvSpPr>
          <p:cNvPr id="475" name="Shape 475"/>
          <p:cNvSpPr txBox="1"/>
          <p:nvPr/>
        </p:nvSpPr>
        <p:spPr>
          <a:xfrm>
            <a:off x="7308273" y="4191000"/>
            <a:ext cx="845127" cy="3810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count</a:t>
            </a:r>
            <a:endParaRPr/>
          </a:p>
        </p:txBody>
      </p:sp>
      <p:sp>
        <p:nvSpPr>
          <p:cNvPr id="476" name="Shape 476"/>
          <p:cNvSpPr txBox="1"/>
          <p:nvPr/>
        </p:nvSpPr>
        <p:spPr>
          <a:xfrm>
            <a:off x="8153400" y="4191000"/>
            <a:ext cx="762000" cy="3810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791" y="5181600"/>
            <a:ext cx="4851609" cy="11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4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04799" y="914400"/>
            <a:ext cx="8984673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533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Objective</a:t>
            </a:r>
            <a:endParaRPr dirty="0"/>
          </a:p>
          <a:p>
            <a:pPr marL="952500" marR="0" lvl="1" indent="-4953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Learn about </a:t>
            </a:r>
            <a:r>
              <a:rPr lang="en-US" sz="26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some additional PHP </a:t>
            </a: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concepts</a:t>
            </a:r>
            <a:endParaRPr dirty="0"/>
          </a:p>
          <a:p>
            <a:pPr marL="533400" marR="0" lvl="0" indent="-533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endParaRPr lang="en-US" sz="28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33400" marR="0" lvl="0" indent="-533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  <a:endParaRPr dirty="0"/>
          </a:p>
          <a:p>
            <a:pPr marL="952500" marR="0" lvl="1" indent="-4953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 smtClean="0"/>
              <a:t>Passing control across pages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dirty="0" smtClean="0"/>
              <a:t>Passing </a:t>
            </a:r>
            <a:r>
              <a:rPr lang="en-US" dirty="0"/>
              <a:t>data across pages</a:t>
            </a:r>
          </a:p>
          <a:p>
            <a:pPr marL="952500" marR="0" lvl="1" indent="-4953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Authenticating users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endParaRPr lang="en-US" sz="26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33400" marR="0" lvl="0" indent="-533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After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this module, you should be able to</a:t>
            </a:r>
            <a:endParaRPr dirty="0"/>
          </a:p>
          <a:p>
            <a:pPr marL="952500" marR="0" lvl="1" indent="-4953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Write code that pass control from </a:t>
            </a:r>
            <a:r>
              <a:rPr lang="en-US" sz="26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page to another </a:t>
            </a:r>
            <a:endParaRPr dirty="0"/>
          </a:p>
          <a:p>
            <a:pPr marL="952500" lvl="1" indent="-495300">
              <a:lnSpc>
                <a:spcPct val="90000"/>
              </a:lnSpc>
            </a:pPr>
            <a:r>
              <a:rPr lang="en-US" dirty="0"/>
              <a:t>Write code that pass </a:t>
            </a:r>
            <a:r>
              <a:rPr lang="en-US" dirty="0" smtClean="0"/>
              <a:t>data </a:t>
            </a:r>
            <a:r>
              <a:rPr lang="en-US" dirty="0"/>
              <a:t>from a page to another </a:t>
            </a:r>
          </a:p>
          <a:p>
            <a:pPr marL="952500" marR="0" lvl="1" indent="-4953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SG" sz="26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Write code that authenticate users</a:t>
            </a:r>
            <a:endParaRPr dirty="0"/>
          </a:p>
          <a:p>
            <a: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4" name="Shape 154" descr="j02566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7541" y="2184939"/>
            <a:ext cx="1709247" cy="211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SG" dirty="0"/>
              <a:t>HTTP Session: Another Example</a:t>
            </a:r>
            <a:endParaRPr dirty="0"/>
          </a:p>
        </p:txBody>
      </p:sp>
      <p:pic>
        <p:nvPicPr>
          <p:cNvPr id="484" name="Shape 4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303587"/>
            <a:ext cx="2133600" cy="14970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5" name="Shape 485"/>
          <p:cNvCxnSpPr/>
          <p:nvPr/>
        </p:nvCxnSpPr>
        <p:spPr>
          <a:xfrm>
            <a:off x="2590800" y="3810000"/>
            <a:ext cx="3429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6629400" y="4953000"/>
            <a:ext cx="2057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Server</a:t>
            </a:r>
            <a:endParaRPr/>
          </a:p>
        </p:txBody>
      </p:sp>
      <p:sp>
        <p:nvSpPr>
          <p:cNvPr id="487" name="Shape 487"/>
          <p:cNvSpPr txBox="1"/>
          <p:nvPr/>
        </p:nvSpPr>
        <p:spPr>
          <a:xfrm>
            <a:off x="6096000" y="3505200"/>
            <a:ext cx="2895600" cy="1371600"/>
          </a:xfrm>
          <a:prstGeom prst="rect">
            <a:avLst/>
          </a:prstGeom>
          <a:solidFill>
            <a:srgbClr val="FF99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2362200" y="2147887"/>
            <a:ext cx="41910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4. Client sends another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HTTP request</a:t>
            </a:r>
            <a:endParaRPr sz="1600" dirty="0"/>
          </a:p>
        </p:txBody>
      </p:sp>
      <p:cxnSp>
        <p:nvCxnSpPr>
          <p:cNvPr id="489" name="Shape 489"/>
          <p:cNvCxnSpPr/>
          <p:nvPr/>
        </p:nvCxnSpPr>
        <p:spPr>
          <a:xfrm>
            <a:off x="2590800" y="4572000"/>
            <a:ext cx="3429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490" name="Shape 490"/>
          <p:cNvSpPr txBox="1"/>
          <p:nvPr/>
        </p:nvSpPr>
        <p:spPr>
          <a:xfrm>
            <a:off x="7391400" y="3657600"/>
            <a:ext cx="1524000" cy="5334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</a:t>
            </a:r>
            <a:endParaRPr/>
          </a:p>
        </p:txBody>
      </p:sp>
      <p:sp>
        <p:nvSpPr>
          <p:cNvPr id="491" name="Shape 491"/>
          <p:cNvSpPr txBox="1"/>
          <p:nvPr/>
        </p:nvSpPr>
        <p:spPr>
          <a:xfrm>
            <a:off x="5943600" y="1571427"/>
            <a:ext cx="3352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5. Server retrieves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session and </a:t>
            </a: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use value stored in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session </a:t>
            </a: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during</a:t>
            </a:r>
            <a:b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previous </a:t>
            </a: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request</a:t>
            </a: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endParaRPr sz="1600" dirty="0"/>
          </a:p>
        </p:txBody>
      </p:sp>
      <p:sp>
        <p:nvSpPr>
          <p:cNvPr id="492" name="Shape 492"/>
          <p:cNvSpPr txBox="1"/>
          <p:nvPr/>
        </p:nvSpPr>
        <p:spPr>
          <a:xfrm>
            <a:off x="2438400" y="4038600"/>
            <a:ext cx="3505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6. Server sends response.</a:t>
            </a:r>
            <a:endParaRPr/>
          </a:p>
        </p:txBody>
      </p:sp>
      <p:sp>
        <p:nvSpPr>
          <p:cNvPr id="493" name="Shape 493"/>
          <p:cNvSpPr txBox="1"/>
          <p:nvPr/>
        </p:nvSpPr>
        <p:spPr>
          <a:xfrm>
            <a:off x="2667000" y="2895600"/>
            <a:ext cx="3048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 / HTTP/1.1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Host: blue.smu.edu.sg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Cookie: </a:t>
            </a:r>
            <a:r>
              <a:rPr lang="en-US" sz="1200" b="1" i="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PHPSESSID</a:t>
            </a:r>
            <a:r>
              <a:rPr lang="en-US" sz="1200" b="0" i="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=12345</a:t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6019800" y="3733800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12345</a:t>
            </a:r>
            <a:endParaRPr/>
          </a:p>
        </p:txBody>
      </p:sp>
      <p:cxnSp>
        <p:nvCxnSpPr>
          <p:cNvPr id="495" name="Shape 495"/>
          <p:cNvCxnSpPr/>
          <p:nvPr/>
        </p:nvCxnSpPr>
        <p:spPr>
          <a:xfrm>
            <a:off x="6934200" y="3886200"/>
            <a:ext cx="45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oval" w="med" len="med"/>
            <a:tailEnd type="stealth" w="med" len="med"/>
          </a:ln>
        </p:spPr>
      </p:cxnSp>
      <p:sp>
        <p:nvSpPr>
          <p:cNvPr id="496" name="Shape 496"/>
          <p:cNvSpPr txBox="1"/>
          <p:nvPr/>
        </p:nvSpPr>
        <p:spPr>
          <a:xfrm>
            <a:off x="304800" y="4845050"/>
            <a:ext cx="2057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Client</a:t>
            </a:r>
            <a:endParaRPr/>
          </a:p>
        </p:txBody>
      </p:sp>
      <p:sp>
        <p:nvSpPr>
          <p:cNvPr id="497" name="Shape 497"/>
          <p:cNvSpPr txBox="1"/>
          <p:nvPr/>
        </p:nvSpPr>
        <p:spPr>
          <a:xfrm>
            <a:off x="7391400" y="4191000"/>
            <a:ext cx="762000" cy="3810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count</a:t>
            </a:r>
            <a:endParaRPr/>
          </a:p>
        </p:txBody>
      </p:sp>
      <p:sp>
        <p:nvSpPr>
          <p:cNvPr id="498" name="Shape 498"/>
          <p:cNvSpPr txBox="1"/>
          <p:nvPr/>
        </p:nvSpPr>
        <p:spPr>
          <a:xfrm>
            <a:off x="8153400" y="4191000"/>
            <a:ext cx="762000" cy="3810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endParaRPr/>
          </a:p>
        </p:txBody>
      </p:sp>
      <p:sp>
        <p:nvSpPr>
          <p:cNvPr id="499" name="Shape 499"/>
          <p:cNvSpPr txBox="1"/>
          <p:nvPr/>
        </p:nvSpPr>
        <p:spPr>
          <a:xfrm>
            <a:off x="8153400" y="4191000"/>
            <a:ext cx="762000" cy="3810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</a:t>
            </a:r>
            <a:endParaRPr/>
          </a:p>
        </p:txBody>
      </p:sp>
      <p:sp>
        <p:nvSpPr>
          <p:cNvPr id="501" name="Shape 501"/>
          <p:cNvSpPr txBox="1"/>
          <p:nvPr/>
        </p:nvSpPr>
        <p:spPr>
          <a:xfrm>
            <a:off x="5947095" y="3042842"/>
            <a:ext cx="3048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6. </a:t>
            </a: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Increment count.</a:t>
            </a:r>
            <a:endParaRPr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069" y="5179321"/>
            <a:ext cx="4810331" cy="10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SG" dirty="0"/>
              <a:t>HTTP Session: </a:t>
            </a:r>
            <a:r>
              <a:rPr lang="en-SG" dirty="0" smtClean="0"/>
              <a:t>Clearing Contents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05316"/>
            <a:ext cx="8610600" cy="5562600"/>
          </a:xfrm>
        </p:spPr>
        <p:txBody>
          <a:bodyPr/>
          <a:lstStyle/>
          <a:p>
            <a:r>
              <a:rPr lang="en-SG" dirty="0"/>
              <a:t>Session would be cleared automatically after some period of time has </a:t>
            </a:r>
            <a:r>
              <a:rPr lang="en-SG" dirty="0" smtClean="0"/>
              <a:t>lapsed</a:t>
            </a:r>
            <a:endParaRPr lang="en-SG" dirty="0"/>
          </a:p>
          <a:p>
            <a:pPr marL="50800" indent="0">
              <a:buNone/>
            </a:pPr>
            <a:endParaRPr lang="en-SG" sz="1800" dirty="0" smtClean="0"/>
          </a:p>
          <a:p>
            <a:r>
              <a:rPr lang="en-SG" dirty="0" smtClean="0"/>
              <a:t>What can we do to clear it earlier?</a:t>
            </a:r>
          </a:p>
          <a:p>
            <a:endParaRPr lang="en-SG" dirty="0" smtClean="0"/>
          </a:p>
          <a:p>
            <a:r>
              <a:rPr lang="en-SG" dirty="0" smtClean="0"/>
              <a:t>On </a:t>
            </a:r>
            <a:r>
              <a:rPr lang="en-SG" b="1" dirty="0" smtClean="0"/>
              <a:t>server side </a:t>
            </a:r>
            <a:r>
              <a:rPr lang="en-SG" dirty="0" smtClean="0"/>
              <a:t>(i.e. PHP file):</a:t>
            </a:r>
          </a:p>
          <a:p>
            <a:pPr lvl="1"/>
            <a:r>
              <a:rPr lang="en-SG" dirty="0" smtClean="0"/>
              <a:t>We can set $_SESSION to an empty array, or</a:t>
            </a:r>
          </a:p>
          <a:p>
            <a:pPr lvl="1"/>
            <a:r>
              <a:rPr lang="en-SG" dirty="0" smtClean="0"/>
              <a:t>We can use </a:t>
            </a:r>
            <a:r>
              <a:rPr lang="en-SG" i="1" dirty="0" smtClean="0"/>
              <a:t>unset</a:t>
            </a:r>
            <a:r>
              <a:rPr lang="en-SG" dirty="0" smtClean="0"/>
              <a:t>($_SESSION[&lt;key&gt;]), </a:t>
            </a:r>
            <a:br>
              <a:rPr lang="en-SG" dirty="0" smtClean="0"/>
            </a:br>
            <a:r>
              <a:rPr lang="en-SG" dirty="0" smtClean="0"/>
              <a:t>e.g., </a:t>
            </a:r>
            <a:r>
              <a:rPr lang="en-SG" i="1" dirty="0" smtClean="0"/>
              <a:t>unset</a:t>
            </a:r>
            <a:r>
              <a:rPr lang="en-SG" dirty="0" smtClean="0"/>
              <a:t>($_SESSION["count"])</a:t>
            </a:r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7025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SG" dirty="0"/>
              <a:t>HTTP Session: </a:t>
            </a:r>
            <a:r>
              <a:rPr lang="en-SG" dirty="0" smtClean="0"/>
              <a:t>Clearing Contents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05316"/>
            <a:ext cx="8610600" cy="5562600"/>
          </a:xfrm>
        </p:spPr>
        <p:txBody>
          <a:bodyPr/>
          <a:lstStyle/>
          <a:p>
            <a:r>
              <a:rPr lang="en-SG" dirty="0" smtClean="0"/>
              <a:t>On </a:t>
            </a:r>
            <a:r>
              <a:rPr lang="en-SG" b="1" dirty="0" smtClean="0"/>
              <a:t>client side </a:t>
            </a:r>
            <a:r>
              <a:rPr lang="en-SG" dirty="0" smtClean="0"/>
              <a:t>(i.e., web browser):</a:t>
            </a:r>
          </a:p>
          <a:p>
            <a:pPr lvl="1"/>
            <a:r>
              <a:rPr lang="en-SG" dirty="0" smtClean="0"/>
              <a:t>Session id can be forced to be cleared using, e.g., Chrome Dev Tools (</a:t>
            </a:r>
            <a:r>
              <a:rPr lang="en-SG" dirty="0" err="1" smtClean="0"/>
              <a:t>Ctrl+Shift+I</a:t>
            </a:r>
            <a:r>
              <a:rPr lang="en-SG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41" y="2567581"/>
            <a:ext cx="5401917" cy="41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7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27" y="3763897"/>
            <a:ext cx="6446116" cy="869714"/>
          </a:xfrm>
          <a:prstGeom prst="rect">
            <a:avLst/>
          </a:prstGeom>
        </p:spPr>
      </p:pic>
      <p:sp>
        <p:nvSpPr>
          <p:cNvPr id="168" name="Shape 168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 smtClean="0"/>
              <a:t>Exercise 3: Session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82" y="966110"/>
            <a:ext cx="6229055" cy="8371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3110" y="1615329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73405" y="2102716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>
            <a:off x="3873405" y="4936521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818763" y="5524735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558" y="2386880"/>
            <a:ext cx="6229055" cy="7199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76203" y="4484830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session3.php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873405" y="3502035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117" y="5283219"/>
            <a:ext cx="2572988" cy="12243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33110" y="3068430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5339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III. Authenticating Users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24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8" y="1659513"/>
            <a:ext cx="4029422" cy="2111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3770845"/>
            <a:ext cx="4241071" cy="22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III. Authenticating Users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8382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 smtClean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 smtClean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 smtClean="0"/>
          </a:p>
          <a:p>
            <a:pPr indent="-381000">
              <a:spcBef>
                <a:spcPts val="0"/>
              </a:spcBef>
              <a:buSzPts val="2400"/>
            </a:pPr>
            <a:endParaRPr lang="en-US" sz="2600" dirty="0" smtClean="0"/>
          </a:p>
          <a:p>
            <a:pPr indent="-381000">
              <a:spcBef>
                <a:spcPts val="0"/>
              </a:spcBef>
              <a:buSzPts val="2400"/>
            </a:pPr>
            <a:r>
              <a:rPr lang="en-US" sz="2600" dirty="0" smtClean="0"/>
              <a:t>The </a:t>
            </a:r>
            <a:r>
              <a:rPr lang="en-US" sz="2600" dirty="0"/>
              <a:t>user creates an account and his/her password is </a:t>
            </a:r>
            <a:r>
              <a:rPr lang="en-US" sz="2600" dirty="0" smtClean="0"/>
              <a:t>stored </a:t>
            </a:r>
            <a:r>
              <a:rPr lang="en-US" sz="2600" dirty="0"/>
              <a:t>in the database. </a:t>
            </a:r>
            <a:endParaRPr lang="en-US" sz="2600" dirty="0" smtClean="0"/>
          </a:p>
          <a:p>
            <a:pPr indent="-381000">
              <a:spcBef>
                <a:spcPts val="0"/>
              </a:spcBef>
              <a:buSzPts val="2400"/>
            </a:pPr>
            <a:r>
              <a:rPr lang="en-US" sz="2600" dirty="0" smtClean="0"/>
              <a:t>For </a:t>
            </a:r>
            <a:r>
              <a:rPr lang="en-US" sz="2600" b="1" dirty="0" smtClean="0"/>
              <a:t>security reasons</a:t>
            </a:r>
            <a:r>
              <a:rPr lang="en-US" sz="2600" dirty="0" smtClean="0"/>
              <a:t>, we do not want to store plain text password in the database. </a:t>
            </a:r>
            <a:endParaRPr sz="2600" b="1" dirty="0"/>
          </a:p>
          <a:p>
            <a:pPr marL="533400" lvl="1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25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3" y="1306448"/>
            <a:ext cx="4029422" cy="2111332"/>
          </a:xfrm>
          <a:prstGeom prst="rect">
            <a:avLst/>
          </a:prstGeom>
        </p:spPr>
      </p:pic>
      <p:sp>
        <p:nvSpPr>
          <p:cNvPr id="6" name="Can 5"/>
          <p:cNvSpPr/>
          <p:nvPr/>
        </p:nvSpPr>
        <p:spPr>
          <a:xfrm>
            <a:off x="7364627" y="1729024"/>
            <a:ext cx="1242884" cy="144985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 smtClean="0"/>
              <a:t>DB</a:t>
            </a:r>
            <a:endParaRPr lang="en-SG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5141045" y="1819639"/>
            <a:ext cx="1342767" cy="126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PHP</a:t>
            </a:r>
            <a:endParaRPr lang="en-SG" sz="2400" dirty="0"/>
          </a:p>
        </p:txBody>
      </p:sp>
      <p:sp>
        <p:nvSpPr>
          <p:cNvPr id="11" name="Rectangle 10"/>
          <p:cNvSpPr/>
          <p:nvPr/>
        </p:nvSpPr>
        <p:spPr>
          <a:xfrm>
            <a:off x="1489326" y="3350997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register.php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82115" y="3373956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</a:t>
            </a: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rocess_register.php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814538" y="2124439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ight Arrow 16"/>
          <p:cNvSpPr/>
          <p:nvPr/>
        </p:nvSpPr>
        <p:spPr>
          <a:xfrm>
            <a:off x="4591318" y="2065932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940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Solution: Password </a:t>
            </a:r>
            <a:r>
              <a:rPr lang="en-US" dirty="0"/>
              <a:t>Hashing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1041620"/>
            <a:ext cx="8610600" cy="5435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A </a:t>
            </a:r>
            <a:r>
              <a:rPr lang="en-US" b="1" dirty="0"/>
              <a:t>one-way</a:t>
            </a:r>
            <a:r>
              <a:rPr lang="en-US" dirty="0"/>
              <a:t> transformation on a </a:t>
            </a:r>
            <a:r>
              <a:rPr lang="en-US" dirty="0" smtClean="0"/>
              <a:t>password</a:t>
            </a:r>
          </a:p>
          <a:p>
            <a:pPr lvl="1" indent="-406400">
              <a:spcBef>
                <a:spcPts val="560"/>
              </a:spcBef>
              <a:buSzPts val="2800"/>
            </a:pPr>
            <a:r>
              <a:rPr lang="en-US" dirty="0" smtClean="0"/>
              <a:t>Turn </a:t>
            </a:r>
            <a:r>
              <a:rPr lang="en-US" dirty="0"/>
              <a:t>the password into another s</a:t>
            </a:r>
            <a:r>
              <a:rPr lang="en-US" dirty="0" smtClean="0"/>
              <a:t>tring</a:t>
            </a:r>
          </a:p>
          <a:p>
            <a:r>
              <a:rPr lang="en-US" dirty="0" smtClean="0"/>
              <a:t>Password can be transformed to its hashed string</a:t>
            </a:r>
          </a:p>
          <a:p>
            <a:pPr lvl="1"/>
            <a:r>
              <a:rPr lang="en-US" dirty="0" smtClean="0"/>
              <a:t>But, </a:t>
            </a:r>
            <a:r>
              <a:rPr lang="en-US" b="1" dirty="0" smtClean="0"/>
              <a:t>not the other way round</a:t>
            </a:r>
          </a:p>
          <a:p>
            <a:endParaRPr lang="en-US" dirty="0" smtClean="0"/>
          </a:p>
          <a:p>
            <a:r>
              <a:rPr lang="en-US" dirty="0" smtClean="0"/>
              <a:t>We want to store </a:t>
            </a:r>
            <a:r>
              <a:rPr lang="en-US" b="1" dirty="0" smtClean="0"/>
              <a:t>hashed</a:t>
            </a:r>
            <a:r>
              <a:rPr lang="en-US" dirty="0" smtClean="0"/>
              <a:t> password in the DB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dirty="0" smtClean="0"/>
          </a:p>
          <a:p>
            <a:pPr marL="508000" lvl="1" indent="0">
              <a:spcBef>
                <a:spcPts val="0"/>
              </a:spcBef>
              <a:buSzPts val="2800"/>
              <a:buNone/>
            </a:pPr>
            <a:endParaRPr lang="en-US" dirty="0" smtClean="0"/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41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Password </a:t>
            </a:r>
            <a:r>
              <a:rPr lang="en-US" dirty="0"/>
              <a:t>Hashing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27</a:t>
            </a:fld>
            <a:endParaRPr/>
          </a:p>
        </p:txBody>
      </p:sp>
      <p:sp>
        <p:nvSpPr>
          <p:cNvPr id="8" name="Shape 558"/>
          <p:cNvSpPr txBox="1"/>
          <p:nvPr/>
        </p:nvSpPr>
        <p:spPr>
          <a:xfrm>
            <a:off x="218303" y="1950471"/>
            <a:ext cx="8773297" cy="251296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&lt;html&gt;&lt;body&gt;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&lt;h1&gt;Register&lt;/h1&gt;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&lt;form method="post" action="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process_register.php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Username &lt;input type="text" name="username"/&gt;&lt;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Password &lt;input type="password" name="password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"/&gt;&lt;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&lt;input type="submit" value="Register"/&gt;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&lt;/form&gt;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&lt;/body&gt;&lt;/html&gt;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3507940" y="4501540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register.php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5448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Password </a:t>
            </a:r>
            <a:r>
              <a:rPr lang="en-US" dirty="0"/>
              <a:t>Hashing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28</a:t>
            </a:fld>
            <a:endParaRPr/>
          </a:p>
        </p:txBody>
      </p:sp>
      <p:sp>
        <p:nvSpPr>
          <p:cNvPr id="7" name="Shape 558"/>
          <p:cNvSpPr txBox="1"/>
          <p:nvPr/>
        </p:nvSpPr>
        <p:spPr>
          <a:xfrm>
            <a:off x="304800" y="1333170"/>
            <a:ext cx="8610600" cy="4062614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require_once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UserDAO.php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$username = $_POST["username"];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$password = $_POST["password"];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$hashed = </a:t>
            </a:r>
            <a:r>
              <a:rPr lang="en-US" sz="18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password_hash</a:t>
            </a:r>
            <a:r>
              <a:rPr lang="en-US" sz="18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($password, PASSWORD_DEFAULT);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new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$status =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-&gt;add($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username,$hashed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if($status){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echo "Registered successfully";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else{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echo "Failed to register";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2848056" y="5588056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process-</a:t>
            </a: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register.php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424652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Login with Password </a:t>
            </a:r>
            <a:r>
              <a:rPr lang="en-US" dirty="0"/>
              <a:t>Hashing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 smtClean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 smtClean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sz="2400" dirty="0" smtClean="0"/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2600" dirty="0" smtClean="0"/>
          </a:p>
          <a:p>
            <a:pPr indent="-381000">
              <a:spcBef>
                <a:spcPts val="0"/>
              </a:spcBef>
              <a:buSzPts val="2400"/>
            </a:pPr>
            <a:r>
              <a:rPr lang="en-US" sz="2600" dirty="0" smtClean="0"/>
              <a:t>When </a:t>
            </a:r>
            <a:r>
              <a:rPr lang="en-US" sz="2600" dirty="0"/>
              <a:t>the user attempts to </a:t>
            </a:r>
            <a:r>
              <a:rPr lang="en-US" sz="2600" dirty="0" smtClean="0"/>
              <a:t>login: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Get the </a:t>
            </a:r>
            <a:r>
              <a:rPr lang="en-US" sz="2400" dirty="0"/>
              <a:t>hash of </a:t>
            </a:r>
            <a:r>
              <a:rPr lang="en-US" sz="2400" dirty="0" smtClean="0"/>
              <a:t>the user’s </a:t>
            </a:r>
            <a:r>
              <a:rPr lang="en-US" sz="2400" dirty="0"/>
              <a:t>real password </a:t>
            </a:r>
            <a:r>
              <a:rPr lang="en-US" sz="2400" dirty="0" smtClean="0"/>
              <a:t>from DB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It will be checked against the entered password.</a:t>
            </a:r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29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9" y="1208878"/>
            <a:ext cx="4241071" cy="2273643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7323438" y="1580743"/>
            <a:ext cx="1242884" cy="144985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 smtClean="0"/>
              <a:t>DB</a:t>
            </a:r>
            <a:endParaRPr lang="en-SG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5099856" y="1671358"/>
            <a:ext cx="1342767" cy="126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PHP</a:t>
            </a:r>
            <a:endParaRPr lang="en-SG" sz="2400" dirty="0"/>
          </a:p>
        </p:txBody>
      </p:sp>
      <p:sp>
        <p:nvSpPr>
          <p:cNvPr id="10" name="Rectangle 9"/>
          <p:cNvSpPr/>
          <p:nvPr/>
        </p:nvSpPr>
        <p:spPr>
          <a:xfrm>
            <a:off x="4243512" y="3350997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550129" y="1917651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Left Arrow 5"/>
          <p:cNvSpPr/>
          <p:nvPr/>
        </p:nvSpPr>
        <p:spPr>
          <a:xfrm>
            <a:off x="6743048" y="1888500"/>
            <a:ext cx="279964" cy="914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1489326" y="3350997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40546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I. Passing Control Across Pages</a:t>
            </a:r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04800" y="914399"/>
            <a:ext cx="8610600" cy="5927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SG" dirty="0" smtClean="0"/>
              <a:t>Method 1: Form Submission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sz="1400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sz="1600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SG" dirty="0" smtClean="0"/>
              <a:t>Method 2: Hyperlink</a:t>
            </a: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3</a:t>
            </a:fld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664227" y="1586581"/>
            <a:ext cx="8029500" cy="202331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&lt;form action='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another.php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&lt;input type="submit“/&gt;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&lt;/form&gt;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&lt;/body&gt;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" name="Shape 163"/>
          <p:cNvSpPr txBox="1"/>
          <p:nvPr/>
        </p:nvSpPr>
        <p:spPr>
          <a:xfrm>
            <a:off x="664227" y="4617334"/>
            <a:ext cx="8029500" cy="1471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&lt;a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href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='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another.php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'&gt;Go to another page&lt;/a&gt;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&lt;/body&gt;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391" y="3609892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first.php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8807" y="6137214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first.php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Password </a:t>
            </a:r>
            <a:r>
              <a:rPr lang="en-US" dirty="0"/>
              <a:t>Hashing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30</a:t>
            </a:fld>
            <a:endParaRPr/>
          </a:p>
        </p:txBody>
      </p:sp>
      <p:sp>
        <p:nvSpPr>
          <p:cNvPr id="8" name="Shape 558"/>
          <p:cNvSpPr txBox="1"/>
          <p:nvPr/>
        </p:nvSpPr>
        <p:spPr>
          <a:xfrm>
            <a:off x="218303" y="1950471"/>
            <a:ext cx="8773297" cy="251296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&lt;&lt;html&gt;&lt;body&gt;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&lt;h1&gt;Login&lt;/h1&gt;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&lt;form method="post" action="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process_login.php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Username &lt;input type="text" name="username"/&gt;&lt;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Password &lt;input type="password" name="password"/&gt;&lt;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&lt;input type="submit" value="Login"/&gt;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&lt;/form&gt;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&lt;/body&gt;&lt;/html&gt;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3507940" y="450154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7254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Password </a:t>
            </a:r>
            <a:r>
              <a:rPr lang="en-US" dirty="0"/>
              <a:t>Hashing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06400">
              <a:spcBef>
                <a:spcPts val="0"/>
              </a:spcBef>
              <a:buSzPts val="2800"/>
            </a:pPr>
            <a:endParaRPr lang="en-US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 smtClean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SG"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dirty="0"/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31</a:t>
            </a:fld>
            <a:endParaRPr/>
          </a:p>
        </p:txBody>
      </p:sp>
      <p:sp>
        <p:nvSpPr>
          <p:cNvPr id="7" name="Shape 558"/>
          <p:cNvSpPr txBox="1"/>
          <p:nvPr/>
        </p:nvSpPr>
        <p:spPr>
          <a:xfrm>
            <a:off x="304800" y="1333170"/>
            <a:ext cx="8610600" cy="4062614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require_once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UserDAO.php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$username = $_POST["username"];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$password = $_POST["password"];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new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$hashed =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getHashedPassword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($username);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$status = </a:t>
            </a:r>
            <a:r>
              <a:rPr lang="en-US" sz="18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password_verify</a:t>
            </a:r>
            <a:r>
              <a:rPr lang="en-US" sz="18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</a:t>
            </a:r>
            <a:r>
              <a:rPr lang="en-US" sz="1800" b="1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password,$hashed</a:t>
            </a:r>
            <a:r>
              <a:rPr lang="en-US" sz="18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if($status){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echo "Successful Login";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else{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echo "Failed Login";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2848056" y="5588056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process-</a:t>
            </a: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439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Using Session to Protect Your Pages</a:t>
            </a:r>
            <a:endParaRPr dirty="0"/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SG" sz="2400" dirty="0" smtClean="0"/>
              <a:t>Create a session entry for successful login</a:t>
            </a:r>
            <a:endParaRPr sz="2400"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Shape 57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32</a:t>
            </a:fld>
            <a:endParaRPr/>
          </a:p>
        </p:txBody>
      </p:sp>
      <p:sp>
        <p:nvSpPr>
          <p:cNvPr id="7" name="Shape 558"/>
          <p:cNvSpPr txBox="1"/>
          <p:nvPr/>
        </p:nvSpPr>
        <p:spPr>
          <a:xfrm>
            <a:off x="304800" y="1525442"/>
            <a:ext cx="8610600" cy="455144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require_once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"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UserDAO.php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$username = $_POST["username"];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$password = $_POST["password"];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new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$hashed = 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dao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getHashedPassword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($username);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$status =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password_verify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password,$hashed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if($status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</a:t>
            </a:r>
            <a:r>
              <a:rPr lang="en-US" sz="18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US" sz="18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$_SESSION["user"] = $username;</a:t>
            </a:r>
            <a:endParaRPr lang="en-US" sz="1800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echo "Successful Login";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else{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echo "Failed Login";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3128142" y="6107053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process-</a:t>
            </a: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0747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Using Session to Protect Your Pages</a:t>
            </a:r>
            <a:endParaRPr dirty="0"/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For every page that needs to be protected</a:t>
            </a:r>
            <a:endParaRPr sz="2400"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Shape 57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33</a:t>
            </a:fld>
            <a:endParaRPr/>
          </a:p>
        </p:txBody>
      </p:sp>
      <p:sp>
        <p:nvSpPr>
          <p:cNvPr id="576" name="Shape 576"/>
          <p:cNvSpPr txBox="1"/>
          <p:nvPr/>
        </p:nvSpPr>
        <p:spPr>
          <a:xfrm>
            <a:off x="304800" y="1482324"/>
            <a:ext cx="8610600" cy="446304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endParaRPr lang="en-US"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E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No </a:t>
            </a:r>
            <a:r>
              <a:rPr lang="es-E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</a:t>
            </a:r>
            <a:r>
              <a:rPr lang="es-E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variable "</a:t>
            </a:r>
            <a:r>
              <a:rPr lang="es-E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</a:t>
            </a:r>
            <a:r>
              <a:rPr lang="es-E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 =&gt; no </a:t>
            </a:r>
            <a:r>
              <a:rPr lang="es-E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 !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isset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($_SESSION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["user"]) )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// redirect to login page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header("Location: 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"); 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// stop all further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execution </a:t>
            </a:r>
            <a:endParaRPr lang="en-US"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// (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 there are statements below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exit;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endParaRPr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392610" y="5983472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another_page.php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0564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</a:t>
            </a:r>
            <a:r>
              <a:rPr lang="en-US" dirty="0" smtClean="0"/>
              <a:t>Session </a:t>
            </a:r>
            <a:r>
              <a:rPr lang="en-US" dirty="0"/>
              <a:t>to </a:t>
            </a:r>
            <a:r>
              <a:rPr lang="en-US" dirty="0" smtClean="0"/>
              <a:t>Protect Your Pages</a:t>
            </a:r>
            <a:endParaRPr dirty="0"/>
          </a:p>
        </p:txBody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 smtClean="0"/>
              <a:t>To avoid </a:t>
            </a:r>
            <a:r>
              <a:rPr lang="en-US" sz="2400" dirty="0"/>
              <a:t>repeating code </a:t>
            </a:r>
            <a:r>
              <a:rPr lang="en-US" sz="2400" dirty="0" smtClean="0"/>
              <a:t>everywhere:</a:t>
            </a:r>
            <a:endParaRPr sz="2400"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Shape 59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/>
              <a:t>                                      </a:t>
            </a:r>
            <a:fld id="{00000000-1234-1234-1234-123412341234}" type="slidenum">
              <a:rPr lang="en-US" b="1"/>
              <a:t>34</a:t>
            </a:fld>
            <a:endParaRPr/>
          </a:p>
        </p:txBody>
      </p:sp>
      <p:sp>
        <p:nvSpPr>
          <p:cNvPr id="594" name="Shape 594"/>
          <p:cNvSpPr txBox="1"/>
          <p:nvPr/>
        </p:nvSpPr>
        <p:spPr>
          <a:xfrm>
            <a:off x="304800" y="1541684"/>
            <a:ext cx="8610600" cy="282436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session_start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 ( !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isset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($_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SESSION["user"])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 {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// No session variable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"user"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=&gt;no login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// redirect to login page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header("Location: 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"); 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exit;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endParaRPr sz="16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 Mono"/>
              <a:buNone/>
            </a:pPr>
            <a:endParaRPr sz="1600" dirty="0"/>
          </a:p>
        </p:txBody>
      </p:sp>
      <p:sp>
        <p:nvSpPr>
          <p:cNvPr id="595" name="Shape 595"/>
          <p:cNvSpPr txBox="1"/>
          <p:nvPr/>
        </p:nvSpPr>
        <p:spPr>
          <a:xfrm>
            <a:off x="304800" y="4872576"/>
            <a:ext cx="8610600" cy="120507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require_once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</a:t>
            </a:r>
            <a:r>
              <a:rPr lang="en-US" sz="18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protect.php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content below ..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/>
          </a:p>
        </p:txBody>
      </p:sp>
      <p:sp>
        <p:nvSpPr>
          <p:cNvPr id="7" name="Rectangle 6"/>
          <p:cNvSpPr/>
          <p:nvPr/>
        </p:nvSpPr>
        <p:spPr>
          <a:xfrm>
            <a:off x="3178399" y="6153090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another_page.php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3120" y="4373271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protect.php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6479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617317" y="5420159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316" y="4673109"/>
            <a:ext cx="2894524" cy="1894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 4: Login  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26162" cy="864973"/>
          </a:xfrm>
        </p:spPr>
        <p:txBody>
          <a:bodyPr/>
          <a:lstStyle/>
          <a:p>
            <a:r>
              <a:rPr lang="en-SG" dirty="0" smtClean="0"/>
              <a:t>Modify functionality of </a:t>
            </a:r>
            <a:r>
              <a:rPr lang="en-SG" dirty="0" err="1" smtClean="0"/>
              <a:t>process_login.php</a:t>
            </a:r>
            <a:r>
              <a:rPr lang="en-SG" dirty="0" smtClean="0"/>
              <a:t> when login fails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638535" y="6730272"/>
            <a:ext cx="1295400" cy="3048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35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40595"/>
            <a:ext cx="4241071" cy="2273643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>
            <a:off x="7397009" y="2512460"/>
            <a:ext cx="1242884" cy="144985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 smtClean="0"/>
              <a:t>DB</a:t>
            </a:r>
            <a:endParaRPr lang="en-SG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5173427" y="2603075"/>
            <a:ext cx="1342767" cy="1268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PHP</a:t>
            </a:r>
            <a:endParaRPr lang="en-SG" sz="2400" dirty="0"/>
          </a:p>
        </p:txBody>
      </p:sp>
      <p:sp>
        <p:nvSpPr>
          <p:cNvPr id="9" name="Rectangle 8"/>
          <p:cNvSpPr/>
          <p:nvPr/>
        </p:nvSpPr>
        <p:spPr>
          <a:xfrm>
            <a:off x="4837768" y="1981583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process_login.php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623700" y="2849368"/>
            <a:ext cx="308534" cy="7914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Left Arrow 10"/>
          <p:cNvSpPr/>
          <p:nvPr/>
        </p:nvSpPr>
        <p:spPr>
          <a:xfrm>
            <a:off x="6816619" y="2820217"/>
            <a:ext cx="279964" cy="914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1640505" y="4026192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login.php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478573" y="4282714"/>
            <a:ext cx="650789" cy="51884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733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 4: Login  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26162" cy="864973"/>
          </a:xfrm>
        </p:spPr>
        <p:txBody>
          <a:bodyPr/>
          <a:lstStyle/>
          <a:p>
            <a:r>
              <a:rPr lang="en-SG" dirty="0" smtClean="0"/>
              <a:t>Pass data from </a:t>
            </a:r>
            <a:r>
              <a:rPr lang="en-SG" dirty="0" err="1" smtClean="0"/>
              <a:t>process_login.php</a:t>
            </a:r>
            <a:r>
              <a:rPr lang="en-SG" dirty="0" smtClean="0"/>
              <a:t> to </a:t>
            </a:r>
            <a:r>
              <a:rPr lang="en-SG" dirty="0" err="1" smtClean="0"/>
              <a:t>login.php</a:t>
            </a:r>
            <a:r>
              <a:rPr lang="en-SG" dirty="0" smtClean="0"/>
              <a:t> using both HTTP GET and Session</a:t>
            </a:r>
          </a:p>
          <a:p>
            <a:pPr lvl="1"/>
            <a:r>
              <a:rPr lang="en-SG" dirty="0" smtClean="0"/>
              <a:t>Pass username using HTTP GET </a:t>
            </a:r>
            <a:br>
              <a:rPr lang="en-SG" dirty="0" smtClean="0"/>
            </a:br>
            <a:r>
              <a:rPr lang="en-SG" dirty="0" smtClean="0"/>
              <a:t>(i.e., through the URL)</a:t>
            </a:r>
          </a:p>
          <a:p>
            <a:pPr lvl="1"/>
            <a:r>
              <a:rPr lang="en-SG" dirty="0" smtClean="0"/>
              <a:t>Pass error message (“Failed Login”) using Session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638535" y="6730272"/>
            <a:ext cx="1295400" cy="3048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10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7" name="Shape 78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Key Points</a:t>
            </a:r>
          </a:p>
        </p:txBody>
      </p:sp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Passing Controls</a:t>
            </a: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Automatic page redirection</a:t>
            </a: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19100" algn="l" rtl="0"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9" name="Shape 789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Passing Data</a:t>
            </a:r>
          </a:p>
          <a:p>
            <a:pPr marL="742950" lvl="1" indent="-285750"/>
            <a:r>
              <a:rPr lang="en-US" dirty="0"/>
              <a:t>Hidden fields</a:t>
            </a:r>
          </a:p>
          <a:p>
            <a:pPr marL="742950" lvl="1" indent="-285750"/>
            <a:r>
              <a:rPr lang="en-US" dirty="0" smtClean="0"/>
              <a:t>Through </a:t>
            </a:r>
            <a:r>
              <a:rPr lang="en-US" dirty="0"/>
              <a:t>URL</a:t>
            </a:r>
          </a:p>
          <a:p>
            <a:pPr marL="742950" lvl="1" indent="-285750"/>
            <a:r>
              <a:rPr lang="en-US" dirty="0" smtClean="0"/>
              <a:t>Session</a:t>
            </a:r>
            <a:endParaRPr lang="en-US" dirty="0"/>
          </a:p>
          <a:p>
            <a:pPr marL="800100" lvl="1" indent="-342900">
              <a:spcBef>
                <a:spcPts val="0"/>
              </a:spcBef>
              <a:buClr>
                <a:srgbClr val="3333FF"/>
              </a:buClr>
              <a:buSzPts val="2800"/>
            </a:pP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Authenticating Users</a:t>
            </a: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 smtClean="0"/>
              <a:t>Password hashing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Using session to protect pages</a:t>
            </a: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0" name="Shape 7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681" y="3382662"/>
            <a:ext cx="3556600" cy="1909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55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 smtClean="0"/>
              <a:t>I</a:t>
            </a:r>
            <a:r>
              <a:rPr lang="en-US" dirty="0"/>
              <a:t>. Passing Control Across Pages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40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SG" sz="280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Method 3:</a:t>
            </a:r>
            <a:r>
              <a:rPr lang="en-SG" sz="2800" b="1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Automatic</a:t>
            </a:r>
            <a:r>
              <a:rPr lang="en-SG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page redirection</a:t>
            </a:r>
            <a:endParaRPr dirty="0"/>
          </a:p>
        </p:txBody>
      </p:sp>
      <p:sp>
        <p:nvSpPr>
          <p:cNvPr id="172" name="Shape 172"/>
          <p:cNvSpPr txBox="1"/>
          <p:nvPr/>
        </p:nvSpPr>
        <p:spPr>
          <a:xfrm>
            <a:off x="4876800" y="3074630"/>
            <a:ext cx="3962400" cy="3008117"/>
          </a:xfrm>
          <a:prstGeom prst="rect">
            <a:avLst/>
          </a:prstGeom>
          <a:solidFill>
            <a:srgbClr val="FF99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Server</a:t>
            </a:r>
            <a:endParaRPr dirty="0"/>
          </a:p>
        </p:txBody>
      </p:sp>
      <p:sp>
        <p:nvSpPr>
          <p:cNvPr id="173" name="Shape 173"/>
          <p:cNvSpPr txBox="1"/>
          <p:nvPr/>
        </p:nvSpPr>
        <p:spPr>
          <a:xfrm>
            <a:off x="6553200" y="3455631"/>
            <a:ext cx="1676400" cy="838200"/>
          </a:xfrm>
          <a:prstGeom prst="rect">
            <a:avLst/>
          </a:prstGeom>
          <a:solidFill>
            <a:srgbClr val="FFCC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first.php</a:t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6553200" y="5030431"/>
            <a:ext cx="1676400" cy="838200"/>
          </a:xfrm>
          <a:prstGeom prst="rect">
            <a:avLst/>
          </a:prstGeom>
          <a:solidFill>
            <a:srgbClr val="FFCC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second.php</a:t>
            </a:r>
            <a:endParaRPr/>
          </a:p>
        </p:txBody>
      </p:sp>
      <p:cxnSp>
        <p:nvCxnSpPr>
          <p:cNvPr id="175" name="Shape 175"/>
          <p:cNvCxnSpPr/>
          <p:nvPr/>
        </p:nvCxnSpPr>
        <p:spPr>
          <a:xfrm>
            <a:off x="1295400" y="3684231"/>
            <a:ext cx="3581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6" name="Shape 176"/>
          <p:cNvSpPr txBox="1"/>
          <p:nvPr/>
        </p:nvSpPr>
        <p:spPr>
          <a:xfrm>
            <a:off x="1371600" y="3379431"/>
            <a:ext cx="152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1.HTTP Request</a:t>
            </a:r>
            <a:endParaRPr/>
          </a:p>
        </p:txBody>
      </p:sp>
      <p:cxnSp>
        <p:nvCxnSpPr>
          <p:cNvPr id="177" name="Shape 177"/>
          <p:cNvCxnSpPr/>
          <p:nvPr/>
        </p:nvCxnSpPr>
        <p:spPr>
          <a:xfrm>
            <a:off x="4876800" y="3682643"/>
            <a:ext cx="1676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78" name="Shape 178"/>
          <p:cNvCxnSpPr/>
          <p:nvPr/>
        </p:nvCxnSpPr>
        <p:spPr>
          <a:xfrm>
            <a:off x="1295400" y="4112856"/>
            <a:ext cx="3581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cxnSp>
        <p:nvCxnSpPr>
          <p:cNvPr id="179" name="Shape 179"/>
          <p:cNvCxnSpPr/>
          <p:nvPr/>
        </p:nvCxnSpPr>
        <p:spPr>
          <a:xfrm>
            <a:off x="4876800" y="4111268"/>
            <a:ext cx="1676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180" name="Shape 180"/>
          <p:cNvSpPr txBox="1"/>
          <p:nvPr/>
        </p:nvSpPr>
        <p:spPr>
          <a:xfrm>
            <a:off x="1371600" y="3803293"/>
            <a:ext cx="3429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2.HTTP Response (I have moved to …)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 rot="5400000">
            <a:off x="-533400" y="4446231"/>
            <a:ext cx="3124200" cy="533400"/>
          </a:xfrm>
          <a:prstGeom prst="rect">
            <a:avLst/>
          </a:prstGeom>
          <a:solidFill>
            <a:srgbClr val="99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ans Mono"/>
              <a:buNone/>
            </a:pPr>
            <a:r>
              <a:rPr lang="en-US" sz="16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Browser</a:t>
            </a:r>
            <a:endParaRPr/>
          </a:p>
        </p:txBody>
      </p:sp>
      <p:cxnSp>
        <p:nvCxnSpPr>
          <p:cNvPr id="182" name="Shape 182"/>
          <p:cNvCxnSpPr/>
          <p:nvPr/>
        </p:nvCxnSpPr>
        <p:spPr>
          <a:xfrm>
            <a:off x="1295400" y="5259031"/>
            <a:ext cx="3581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83" name="Shape 183"/>
          <p:cNvSpPr txBox="1"/>
          <p:nvPr/>
        </p:nvSpPr>
        <p:spPr>
          <a:xfrm>
            <a:off x="1371600" y="4984393"/>
            <a:ext cx="152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3.HTTP Request</a:t>
            </a:r>
            <a:endParaRPr/>
          </a:p>
        </p:txBody>
      </p:sp>
      <p:cxnSp>
        <p:nvCxnSpPr>
          <p:cNvPr id="184" name="Shape 184"/>
          <p:cNvCxnSpPr/>
          <p:nvPr/>
        </p:nvCxnSpPr>
        <p:spPr>
          <a:xfrm>
            <a:off x="4876800" y="5257443"/>
            <a:ext cx="1676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85" name="Shape 185"/>
          <p:cNvCxnSpPr/>
          <p:nvPr/>
        </p:nvCxnSpPr>
        <p:spPr>
          <a:xfrm>
            <a:off x="1295400" y="5687656"/>
            <a:ext cx="3581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cxnSp>
        <p:nvCxnSpPr>
          <p:cNvPr id="186" name="Shape 186"/>
          <p:cNvCxnSpPr/>
          <p:nvPr/>
        </p:nvCxnSpPr>
        <p:spPr>
          <a:xfrm>
            <a:off x="4876800" y="5686068"/>
            <a:ext cx="1676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187" name="Shape 187"/>
          <p:cNvSpPr txBox="1"/>
          <p:nvPr/>
        </p:nvSpPr>
        <p:spPr>
          <a:xfrm>
            <a:off x="1371600" y="5411431"/>
            <a:ext cx="18288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ans Mono"/>
              <a:buNone/>
            </a:pPr>
            <a:r>
              <a:rPr lang="en-US" sz="1200" b="0" i="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4.HTTP Response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762000" y="1745548"/>
            <a:ext cx="8029575" cy="717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header</a:t>
            </a:r>
            <a:r>
              <a:rPr lang="en-US" sz="1800" b="0" i="0" u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("Location: </a:t>
            </a:r>
            <a:r>
              <a:rPr lang="en-US" sz="1800" b="0" i="0" u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second.php</a:t>
            </a:r>
            <a:r>
              <a:rPr lang="en-US" sz="1800" b="0" i="0" u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 Mono"/>
              <a:buNone/>
            </a:pP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exit;</a:t>
            </a:r>
            <a:endParaRPr dirty="0"/>
          </a:p>
        </p:txBody>
      </p:sp>
      <p:sp>
        <p:nvSpPr>
          <p:cNvPr id="23" name="Rectangle 22"/>
          <p:cNvSpPr/>
          <p:nvPr/>
        </p:nvSpPr>
        <p:spPr>
          <a:xfrm>
            <a:off x="3825270" y="240949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first.php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81" grpId="0" animBg="1"/>
      <p:bldP spid="188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 smtClean="0"/>
              <a:t>Exercise 1: Passing Control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04800" y="1095633"/>
            <a:ext cx="8610600" cy="40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Modify the </a:t>
            </a:r>
            <a:r>
              <a:rPr lang="en-SG" dirty="0"/>
              <a:t>code in the previous slide</a:t>
            </a: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so that </a:t>
            </a:r>
            <a:r>
              <a:rPr lang="en-US" sz="2800" b="0" i="0" u="none" strike="noStrike" cap="none" dirty="0" err="1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first.php</a:t>
            </a: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1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redirects</a:t>
            </a: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to</a:t>
            </a:r>
          </a:p>
          <a:p>
            <a:pPr marL="800100" lvl="1" indent="-342900">
              <a:spcBef>
                <a:spcPts val="560"/>
              </a:spcBef>
              <a:buClr>
                <a:srgbClr val="3333FF"/>
              </a:buClr>
              <a:buSzPts val="2800"/>
            </a:pPr>
            <a:r>
              <a:rPr lang="en-US" dirty="0" smtClean="0"/>
              <a:t>http://www.google.com</a:t>
            </a:r>
            <a:r>
              <a:rPr lang="en-US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L="342900" indent="-342900"/>
            <a:r>
              <a:rPr lang="en-US" dirty="0" smtClean="0"/>
              <a:t>Put the code in your </a:t>
            </a:r>
            <a:r>
              <a:rPr lang="en-US" dirty="0" err="1" smtClean="0"/>
              <a:t>WampServer</a:t>
            </a:r>
            <a:endParaRPr lang="en-US" dirty="0" smtClean="0"/>
          </a:p>
          <a:p>
            <a:pPr marL="342900" indent="-342900"/>
            <a:r>
              <a:rPr lang="en-US" dirty="0" smtClean="0"/>
              <a:t>Check if it works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54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II. Passing Data Across Pages 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610600" cy="1263155"/>
          </a:xfrm>
        </p:spPr>
        <p:txBody>
          <a:bodyPr/>
          <a:lstStyle/>
          <a:p>
            <a:r>
              <a:rPr lang="en-SG" dirty="0" smtClean="0"/>
              <a:t>Method 1: Through form fields, including </a:t>
            </a:r>
            <a:r>
              <a:rPr lang="en-SG" b="1" dirty="0" smtClean="0"/>
              <a:t>hidden</a:t>
            </a:r>
            <a:r>
              <a:rPr lang="en-SG" dirty="0" smtClean="0"/>
              <a:t> fields</a:t>
            </a:r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6</a:t>
            </a:fld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3888984" y="275535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85966" y="4380875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32" y="5248737"/>
            <a:ext cx="1875126" cy="979859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4129279" y="3242743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Down Arrow 14"/>
          <p:cNvSpPr/>
          <p:nvPr/>
        </p:nvSpPr>
        <p:spPr>
          <a:xfrm>
            <a:off x="4129279" y="4966768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3824125" y="6137215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32" y="2023753"/>
            <a:ext cx="6229055" cy="8371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432" y="3526907"/>
            <a:ext cx="6229055" cy="7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Hidden Fields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7</a:t>
            </a:fld>
            <a:endParaRPr/>
          </a:p>
        </p:txBody>
      </p:sp>
      <p:sp>
        <p:nvSpPr>
          <p:cNvPr id="6" name="Shape 163"/>
          <p:cNvSpPr txBox="1"/>
          <p:nvPr/>
        </p:nvSpPr>
        <p:spPr>
          <a:xfrm>
            <a:off x="314400" y="1089839"/>
            <a:ext cx="8490164" cy="1812688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&gt;&lt;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body&gt;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&lt;form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method="post" action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="page2.php"&gt;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Name: &lt;input type="text" name="name"/&gt;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&lt;input type="submit" value="Next"/&gt;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&lt;/form&gt;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&gt;&lt;/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" name="Shape 163"/>
          <p:cNvSpPr txBox="1"/>
          <p:nvPr/>
        </p:nvSpPr>
        <p:spPr>
          <a:xfrm>
            <a:off x="314400" y="3315647"/>
            <a:ext cx="8490164" cy="2799136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&lt;html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&gt;&lt;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body&gt;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&lt;form 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method="post" 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action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="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summary.php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Age: &lt;input type="text" name="age"/&gt;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&lt;?</a:t>
            </a:r>
            <a:r>
              <a:rPr lang="en-SG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SG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echo "&lt;input type='hidden' name='name' 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value='". 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$_POST[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'name'] . "'/&gt;";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?&gt;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&lt;input type="submit" value="Next"/&gt;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&lt;/form&gt;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&lt;/body</a:t>
            </a:r>
            <a:r>
              <a:rPr lang="en-SG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&gt;&lt;/</a:t>
            </a:r>
            <a:r>
              <a:rPr lang="en-SG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html&gt;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5834" y="2902527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5834" y="6114783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4164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Hidden Fields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                                      </a:t>
            </a:r>
            <a:fld id="{00000000-1234-1234-1234-123412341234}" type="slidenum">
              <a:rPr lang="en-US" b="1" smtClean="0"/>
              <a:t>8</a:t>
            </a:fld>
            <a:endParaRPr/>
          </a:p>
        </p:txBody>
      </p:sp>
      <p:sp>
        <p:nvSpPr>
          <p:cNvPr id="6" name="Shape 163"/>
          <p:cNvSpPr txBox="1"/>
          <p:nvPr/>
        </p:nvSpPr>
        <p:spPr>
          <a:xfrm>
            <a:off x="314399" y="1089839"/>
            <a:ext cx="8552509" cy="150096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&lt;?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php</a:t>
            </a:r>
            <a:endParaRPr lang="en-US"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"Name: " .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$_POST["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name"];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"&lt;</a:t>
            </a:r>
            <a:r>
              <a:rPr lang="en-US" sz="18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&gt;";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"Age: " . </a:t>
            </a:r>
            <a:r>
              <a:rPr lang="en-US" sz="18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$_POST["</a:t>
            </a: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age"];</a:t>
            </a:r>
          </a:p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?&gt;</a:t>
            </a:r>
            <a:endParaRPr sz="1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9689" y="2736272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10470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27" y="3763897"/>
            <a:ext cx="6446116" cy="869714"/>
          </a:xfrm>
          <a:prstGeom prst="rect">
            <a:avLst/>
          </a:prstGeom>
        </p:spPr>
      </p:pic>
      <p:sp>
        <p:nvSpPr>
          <p:cNvPr id="168" name="Shape 168"/>
          <p:cNvSpPr txBox="1"/>
          <p:nvPr/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fld id="{00000000-1234-1234-1234-123412341234}" type="slidenum">
              <a:rPr lang="en-US" sz="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200"/>
            </a:pPr>
            <a:r>
              <a:rPr lang="en-US" dirty="0" smtClean="0"/>
              <a:t>Exercise 2: Hidden Fields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82" y="966110"/>
            <a:ext cx="6229055" cy="8371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3110" y="1615329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page1.php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73405" y="2102716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>
            <a:off x="3873405" y="4936521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818763" y="5524735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558" y="2386880"/>
            <a:ext cx="6229055" cy="7199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76203" y="448483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page3.php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873405" y="3502035"/>
            <a:ext cx="935182" cy="2618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117" y="5283219"/>
            <a:ext cx="2572988" cy="12243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33110" y="306843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</a:pPr>
            <a:r>
              <a:rPr lang="en-US" sz="2000" b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page2.php</a:t>
            </a:r>
            <a:endParaRPr lang="en-US" b="1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46930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6957</TotalTime>
  <Words>1747</Words>
  <Application>Microsoft Office PowerPoint</Application>
  <PresentationFormat>On-screen Show (4:3)</PresentationFormat>
  <Paragraphs>466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Tahoma</vt:lpstr>
      <vt:lpstr>Architects Daughter</vt:lpstr>
      <vt:lpstr>Droid Sans Mono</vt:lpstr>
      <vt:lpstr>Noto Sans Symbols</vt:lpstr>
      <vt:lpstr>Arial</vt:lpstr>
      <vt:lpstr>Courier New</vt:lpstr>
      <vt:lpstr>Calibri</vt:lpstr>
      <vt:lpstr>2_Default Design</vt:lpstr>
      <vt:lpstr>1_Default Design</vt:lpstr>
      <vt:lpstr>Web Application Development</vt:lpstr>
      <vt:lpstr>Overview</vt:lpstr>
      <vt:lpstr>I. Passing Control Across Pages</vt:lpstr>
      <vt:lpstr>I. Passing Control Across Pages</vt:lpstr>
      <vt:lpstr>Exercise 1: Passing Control</vt:lpstr>
      <vt:lpstr>II. Passing Data Across Pages </vt:lpstr>
      <vt:lpstr>Hidden Fields</vt:lpstr>
      <vt:lpstr>Hidden Fields</vt:lpstr>
      <vt:lpstr>Exercise 2: Hidden Fields</vt:lpstr>
      <vt:lpstr>II. Passing Data Across Pages </vt:lpstr>
      <vt:lpstr>II. Passing Data Across Pages </vt:lpstr>
      <vt:lpstr>II. Passing Data Across Pages </vt:lpstr>
      <vt:lpstr>HTTP Session</vt:lpstr>
      <vt:lpstr>HTTP Session</vt:lpstr>
      <vt:lpstr>HTTP Session</vt:lpstr>
      <vt:lpstr>HTTP Session</vt:lpstr>
      <vt:lpstr>HTTP Session: Another Example</vt:lpstr>
      <vt:lpstr>HTTP Session: Another Example</vt:lpstr>
      <vt:lpstr>HTTP Session: Another Example</vt:lpstr>
      <vt:lpstr>HTTP Session: Another Example</vt:lpstr>
      <vt:lpstr>HTTP Session: Clearing Contents</vt:lpstr>
      <vt:lpstr>HTTP Session: Clearing Contents</vt:lpstr>
      <vt:lpstr>Exercise 3: Session</vt:lpstr>
      <vt:lpstr>III. Authenticating Users</vt:lpstr>
      <vt:lpstr>III. Authenticating Users</vt:lpstr>
      <vt:lpstr>Solution: Password Hashing</vt:lpstr>
      <vt:lpstr>Password Hashing</vt:lpstr>
      <vt:lpstr>Password Hashing</vt:lpstr>
      <vt:lpstr>Login with Password Hashing</vt:lpstr>
      <vt:lpstr>Password Hashing</vt:lpstr>
      <vt:lpstr>Password Hashing</vt:lpstr>
      <vt:lpstr>Using Session to Protect Your Pages</vt:lpstr>
      <vt:lpstr>Using Session to Protect Your Pages</vt:lpstr>
      <vt:lpstr>Using Session to Protect Your Pages</vt:lpstr>
      <vt:lpstr>Exercise 4: Login  </vt:lpstr>
      <vt:lpstr>Exercise 4: Login  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David LO</dc:creator>
  <cp:lastModifiedBy>David LO</cp:lastModifiedBy>
  <cp:revision>41</cp:revision>
  <dcterms:modified xsi:type="dcterms:W3CDTF">2018-03-14T10:50:53Z</dcterms:modified>
</cp:coreProperties>
</file>