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12192000"/>
  <p:notesSz cx="6858000" cy="9144000"/>
  <p:embeddedFontLst>
    <p:embeddedFont>
      <p:font typeface="Roboto"/>
      <p:regular r:id="rId61"/>
      <p:bold r:id="rId62"/>
      <p:italic r:id="rId63"/>
      <p:boldItalic r:id="rId64"/>
    </p:embeddedFont>
    <p:embeddedFont>
      <p:font typeface="Tahoma"/>
      <p:regular r:id="rId65"/>
      <p:bold r:id="rId66"/>
    </p:embeddedFont>
    <p:embeddedFont>
      <p:font typeface="Fira Sans"/>
      <p:regular r:id="rId67"/>
      <p:bold r:id="rId68"/>
      <p:italic r:id="rId69"/>
      <p:boldItalic r:id="rId70"/>
    </p:embeddedFont>
    <p:embeddedFont>
      <p:font typeface="Helvetica Neue"/>
      <p:regular r:id="rId71"/>
      <p:bold r:id="rId72"/>
      <p:italic r:id="rId73"/>
      <p:boldItalic r:id="rId74"/>
    </p:embeddedFont>
    <p:embeddedFont>
      <p:font typeface="Roboto Mono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9" roundtripDataSignature="AMtx7milr8uvlBhsmZ7XEk/q7TLQLhhs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EAFB35-8F4B-4560-875E-26223A4F3440}">
  <a:tblStyle styleId="{45EAFB35-8F4B-4560-875E-26223A4F34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5.xml"/><Relationship Id="rId75" Type="http://schemas.openxmlformats.org/officeDocument/2006/relationships/font" Target="fonts/RobotoMono-regular.fntdata"/><Relationship Id="rId30" Type="http://schemas.openxmlformats.org/officeDocument/2006/relationships/slide" Target="slides/slide24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7.xml"/><Relationship Id="rId77" Type="http://schemas.openxmlformats.org/officeDocument/2006/relationships/font" Target="fonts/RobotoMono-italic.fntdata"/><Relationship Id="rId32" Type="http://schemas.openxmlformats.org/officeDocument/2006/relationships/slide" Target="slides/slide26.xml"/><Relationship Id="rId76" Type="http://schemas.openxmlformats.org/officeDocument/2006/relationships/font" Target="fonts/RobotoMono-bold.fntdata"/><Relationship Id="rId35" Type="http://schemas.openxmlformats.org/officeDocument/2006/relationships/slide" Target="slides/slide29.xml"/><Relationship Id="rId79" Type="http://customschemas.google.com/relationships/presentationmetadata" Target="metadata"/><Relationship Id="rId34" Type="http://schemas.openxmlformats.org/officeDocument/2006/relationships/slide" Target="slides/slide28.xml"/><Relationship Id="rId78" Type="http://schemas.openxmlformats.org/officeDocument/2006/relationships/font" Target="fonts/RobotoMono-boldItalic.fntdata"/><Relationship Id="rId71" Type="http://schemas.openxmlformats.org/officeDocument/2006/relationships/font" Target="fonts/HelveticaNeue-regular.fntdata"/><Relationship Id="rId70" Type="http://schemas.openxmlformats.org/officeDocument/2006/relationships/font" Target="fonts/FiraSa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66" Type="http://schemas.openxmlformats.org/officeDocument/2006/relationships/font" Target="fonts/Tahoma-bold.fntdata"/><Relationship Id="rId21" Type="http://schemas.openxmlformats.org/officeDocument/2006/relationships/slide" Target="slides/slide15.xml"/><Relationship Id="rId65" Type="http://schemas.openxmlformats.org/officeDocument/2006/relationships/font" Target="fonts/Tahoma-regular.fntdata"/><Relationship Id="rId24" Type="http://schemas.openxmlformats.org/officeDocument/2006/relationships/slide" Target="slides/slide18.xml"/><Relationship Id="rId68" Type="http://schemas.openxmlformats.org/officeDocument/2006/relationships/font" Target="fonts/FiraSans-bold.fntdata"/><Relationship Id="rId23" Type="http://schemas.openxmlformats.org/officeDocument/2006/relationships/slide" Target="slides/slide17.xml"/><Relationship Id="rId67" Type="http://schemas.openxmlformats.org/officeDocument/2006/relationships/font" Target="fonts/FiraSans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uru99.com/php-regular-expressions.html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ost/What_is_adventages_of_Object_Oriented_Programming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ost/What_is_adventages_of_Object_Oriented_Programming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6b71781b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cf6b71781b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compared to python, since students took IS111 Introduction to programming, we will try to link the syntax to python to give them a better idea.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Things to take note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Python is float – php is double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Boolean – uppercase (php), lowercase (python)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Things to take note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Python is float – php is double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Boolean – uppercase (php), lowercase (python)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Things to take note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Python is float – php is double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Boolean – uppercase (php), lowercase (python)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 note of the assignment of the key to value syntax for associative array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 note of the closing and opening bracket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Take note of the for each syntax (using of as $key =&gt; $value)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$key is not stated in the foreach loop, ONLY value will be echoed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both ways for increment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 method is generally deemed more secure, so it's better to choose it for sensitive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method can't provide such safety, but allows you to bookmark certain pages.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/>
              <a:t>$_POST</a:t>
            </a:r>
            <a:r>
              <a:rPr b="0" i="0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/>
              <a:t>$_GET</a:t>
            </a:r>
            <a:r>
              <a:rPr b="0" i="0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are superglobal variables meant to collect data from forms. Its destination is defined in PHP </a:t>
            </a:r>
            <a:r>
              <a:rPr lang="en-US"/>
              <a:t>form action</a:t>
            </a:r>
            <a:r>
              <a:rPr b="0" i="0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attribute.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HTML </a:t>
            </a:r>
            <a:r>
              <a:rPr lang="en-US" sz="125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defines a form that is used to collect user input.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user input will be sent to the server, which can then be processed, then sending the appropriate output/response back to the user.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E.g. I search for dog →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f6b71781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cf6b7178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f6b71781b_2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cf6b71781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f6b71781b_2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cf6b71781b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f6b71781b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cf6b71781b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1b6199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7e1b6199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f6b71781b_2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cf6b71781b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Cover $_Request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More info on preg_match: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https://www.guru99.com/php-regular-expressions.html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Encapsulation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one of the fundamental concepts in </a:t>
            </a: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oriented programming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OOP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It describes the idea of bundling data and methods that work on that data within one unit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 related function &amp; variables into the same class to make it more structured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structured → More reusable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Developer can find the code and debug better if things are organized together in a file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Classes are usually stored in different files and used by importing it over to the main file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https://www.researchgate.net/post/What_is_adventages_of_Object_Oriented_Programming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None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Programming can be thought of as </a:t>
            </a:r>
            <a:r>
              <a:rPr i="1"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instructing the computer to perform tasks</a:t>
            </a: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perform any task -- in the physical or digital world -- data will be manipulated.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None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write computer applications, we are almost always dealing with data.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 look at bob. You’re tasked with performing some analysis on Bob, and need to </a:t>
            </a:r>
            <a:r>
              <a:rPr b="1"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 + process / analyse</a:t>
            </a: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certain pieces of data relating to his characteristics.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400"/>
              <a:t>Bob’s data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400"/>
              <a:t>Explain how we store variables into an objects? Will show how to create a class and an object?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1400"/>
              <a:t>Useful extension: PHP intellisense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Default – public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Public – This level had no restriction it can be called in any scop. A public property of an object can be both retrieved and modified from anywhere in a program – in the class, a subclass, or from outside of the class.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Private – Scope when the property and method can only be visible on its own class only.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case, all the variable can only be access in the class.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constructor being a public function can be access by other classes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Constructing a new object – the data that is assign to the parameters of the object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Purpose of DNS Server –  it will help to convert web URL (domain name) to an IP address. When someone enter e.g www.ellipsis.com.sg it will help to return an IP address 10.10.10.10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rendering the IP address, user can send an HTTP/HTTPS request to Web Server (It will help to render HTML, CSS, JS) – interact with database and resources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Encapsulation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one of the fundamental concepts in </a:t>
            </a: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oriented programming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OOP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It describes the idea of bundling data and methods that work on that data within one unit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 related function &amp; variables into the same class to make it more structured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structured → More reusable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Developer can find the code and debug better if things are organized together in a file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Classes are usually stored in different files and used by importing it over to the main file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https://www.researchgate.net/post/What_is_adventages_of_Object_Oriented_Programming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this case, we are connection to a localhost database hosted on port 3306, with the schema name “book”</a:t>
            </a:r>
            <a:endParaRPr/>
          </a:p>
        </p:txBody>
      </p:sp>
      <p:sp>
        <p:nvSpPr>
          <p:cNvPr id="642" name="Google Shape;642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$pdo-&gt;prepae</a:t>
            </a:r>
            <a:endParaRPr/>
          </a:p>
        </p:txBody>
      </p:sp>
      <p:sp>
        <p:nvSpPr>
          <p:cNvPr id="652" name="Google Shape;652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Usually, its easiest to use FETCH_ASSOC, but there are others.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https://phpdelusions.net/pdo/fetch_modes</a:t>
            </a:r>
            <a:endParaRPr/>
          </a:p>
        </p:txBody>
      </p:sp>
      <p:sp>
        <p:nvSpPr>
          <p:cNvPr id="662" name="Google Shape;662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PDO parameter data types https://www.php.net/manual/en/pdo.constants.php</a:t>
            </a:r>
            <a:endParaRPr/>
          </a:p>
        </p:txBody>
      </p:sp>
      <p:sp>
        <p:nvSpPr>
          <p:cNvPr id="672" name="Google Shape;672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Request GET/POST – Transfer data to client server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– information will be appended at the back of the URL. E.g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/test/demo_form.php?name1=value1&amp;name2=value2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POST – information will not be shown at the URL - secure</a:t>
            </a:r>
            <a:endParaRPr/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PDO parameter data types https://www.php.net/manual/en/pdo.constants.php</a:t>
            </a:r>
            <a:endParaRPr/>
          </a:p>
        </p:txBody>
      </p:sp>
      <p:sp>
        <p:nvSpPr>
          <p:cNvPr id="684" name="Google Shape;684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Another methods will be through $stmt-&gt;fetchAll() then handle by loop through the results.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https://www.php.net/manual/en/pdostatement.fetchall.php</a:t>
            </a:r>
            <a:endParaRPr/>
          </a:p>
        </p:txBody>
      </p:sp>
      <p:sp>
        <p:nvSpPr>
          <p:cNvPr id="696" name="Google Shape;696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closeCursor</a:t>
            </a:r>
            <a:r>
              <a:rPr lang="en-US"/>
              <a:t> </a:t>
            </a:r>
            <a:r>
              <a:rPr b="0" i="0" lang="en-US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frees up the connection to the server so that other SQL statements may be issued, but leaves the statement in a state that enables it to be executed again.</a:t>
            </a:r>
            <a:endParaRPr/>
          </a:p>
        </p:txBody>
      </p:sp>
      <p:sp>
        <p:nvSpPr>
          <p:cNvPr id="708" name="Google Shape;708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cf4fb6583c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gcf4fb6583c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Status code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1xx: Informational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2xx: Success – Successfully locate the page and sending it to the browser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3xx: Redirection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4xx: Client error – cannot find the 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5xx: Server error – Server is down</a:t>
            </a:r>
            <a:endParaRPr/>
          </a:p>
        </p:txBody>
      </p:sp>
      <p:sp>
        <p:nvSpPr>
          <p:cNvPr id="185" name="Google Shape;18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 with database via SQL queries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 with processing engines and resources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Response – return HTML and other files as an HTTP response message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Browser will process the response message and renders it into a nice, looking message that is display on your terminal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WAMP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 – windows  (Operating System)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– Apache (Web Server)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 – MySQL (Database)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– PHP (Web Scripting Language)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1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61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61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6600" y="137664"/>
            <a:ext cx="690533" cy="488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61"/>
          <p:cNvCxnSpPr/>
          <p:nvPr/>
        </p:nvCxnSpPr>
        <p:spPr>
          <a:xfrm>
            <a:off x="359991" y="381760"/>
            <a:ext cx="101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61"/>
          <p:cNvCxnSpPr/>
          <p:nvPr/>
        </p:nvCxnSpPr>
        <p:spPr>
          <a:xfrm>
            <a:off x="11776400" y="723900"/>
            <a:ext cx="0" cy="55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61"/>
          <p:cNvSpPr txBox="1"/>
          <p:nvPr>
            <p:ph type="title"/>
          </p:nvPr>
        </p:nvSpPr>
        <p:spPr>
          <a:xfrm>
            <a:off x="0" y="0"/>
            <a:ext cx="6352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9" name="Google Shape;99;p61"/>
          <p:cNvPicPr preferRelativeResize="0"/>
          <p:nvPr/>
        </p:nvPicPr>
        <p:blipFill rotWithShape="1">
          <a:blip r:embed="rId3">
            <a:alphaModFix/>
          </a:blip>
          <a:srcRect b="8450" l="2455" r="65702" t="0"/>
          <a:stretch/>
        </p:blipFill>
        <p:spPr>
          <a:xfrm>
            <a:off x="10549117" y="107985"/>
            <a:ext cx="690532" cy="55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"/>
          <p:cNvSpPr txBox="1"/>
          <p:nvPr>
            <p:ph idx="1" type="body"/>
          </p:nvPr>
        </p:nvSpPr>
        <p:spPr>
          <a:xfrm>
            <a:off x="415600" y="1554600"/>
            <a:ext cx="9892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09" name="Google Shape;109;p49"/>
          <p:cNvPicPr preferRelativeResize="0"/>
          <p:nvPr/>
        </p:nvPicPr>
        <p:blipFill rotWithShape="1">
          <a:blip r:embed="rId2">
            <a:alphaModFix/>
          </a:blip>
          <a:srcRect b="8450" l="2455" r="65702" t="0"/>
          <a:stretch/>
        </p:blipFill>
        <p:spPr>
          <a:xfrm>
            <a:off x="11272004" y="88260"/>
            <a:ext cx="757666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415600" y="1554600"/>
            <a:ext cx="9892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" name="Google Shape;24;p47"/>
          <p:cNvPicPr preferRelativeResize="0"/>
          <p:nvPr/>
        </p:nvPicPr>
        <p:blipFill rotWithShape="1">
          <a:blip r:embed="rId2">
            <a:alphaModFix/>
          </a:blip>
          <a:srcRect b="8450" l="2455" r="65702" t="0"/>
          <a:stretch/>
        </p:blipFill>
        <p:spPr>
          <a:xfrm>
            <a:off x="11272004" y="88260"/>
            <a:ext cx="757666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/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5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mu.sg/ellipsis-wad-2021-materials" TargetMode="External"/><Relationship Id="rId4" Type="http://schemas.openxmlformats.org/officeDocument/2006/relationships/hyperlink" Target="http://smu.sg/ellipsis-wad-2021-attendance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24.png"/><Relationship Id="rId7" Type="http://schemas.openxmlformats.org/officeDocument/2006/relationships/image" Target="../media/image14.png"/><Relationship Id="rId8" Type="http://schemas.openxmlformats.org/officeDocument/2006/relationships/hyperlink" Target="https://www.w3.org/Protocols/rfc2616/rfc2616-sec6.html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6b71781b_0_238"/>
          <p:cNvSpPr txBox="1"/>
          <p:nvPr>
            <p:ph idx="1" type="body"/>
          </p:nvPr>
        </p:nvSpPr>
        <p:spPr>
          <a:xfrm>
            <a:off x="544600" y="1265500"/>
            <a:ext cx="4793100" cy="4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400"/>
              <a:t>Materials: 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smu.sg/ellipsis-wad-2021-materials</a:t>
            </a:r>
            <a:br>
              <a:rPr b="1" lang="en-US" sz="2700">
                <a:solidFill>
                  <a:srgbClr val="000000"/>
                </a:solidFill>
              </a:rPr>
            </a:br>
            <a:br>
              <a:rPr b="1" lang="en-US" sz="2700">
                <a:solidFill>
                  <a:srgbClr val="000000"/>
                </a:solidFill>
              </a:rPr>
            </a:br>
            <a:r>
              <a:rPr b="1" lang="en-US" sz="2700">
                <a:solidFill>
                  <a:srgbClr val="000000"/>
                </a:solidFill>
              </a:rPr>
              <a:t>Attendance Form:</a:t>
            </a:r>
            <a:br>
              <a:rPr b="1" lang="en-US" sz="2700">
                <a:solidFill>
                  <a:srgbClr val="000000"/>
                </a:solidFill>
              </a:rPr>
            </a:br>
            <a:r>
              <a:rPr b="1" lang="en-US" sz="2700">
                <a:solidFill>
                  <a:srgbClr val="000000"/>
                </a:solidFill>
              </a:rPr>
              <a:t>(QR Code) or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300" u="sng">
                <a:solidFill>
                  <a:schemeClr val="hlink"/>
                </a:solidFill>
                <a:hlinkClick r:id="rId4"/>
              </a:rPr>
              <a:t>smu.sg/ellipsis-wad-2021-attendance</a:t>
            </a:r>
            <a:br>
              <a:rPr lang="en-US" sz="2300" u="sng">
                <a:solidFill>
                  <a:schemeClr val="hlink"/>
                </a:solidFill>
              </a:rPr>
            </a:br>
            <a:br>
              <a:rPr lang="en-US" sz="2300" u="sng">
                <a:solidFill>
                  <a:schemeClr val="hlink"/>
                </a:solidFill>
              </a:rPr>
            </a:br>
            <a:endParaRPr sz="2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5" name="Google Shape;115;gcf6b71781b_0_238"/>
          <p:cNvSpPr txBox="1"/>
          <p:nvPr>
            <p:ph type="title"/>
          </p:nvPr>
        </p:nvSpPr>
        <p:spPr>
          <a:xfrm>
            <a:off x="465750" y="326485"/>
            <a:ext cx="73485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en-US" sz="3959"/>
              <a:t>Attendance Taking</a:t>
            </a:r>
            <a:endParaRPr b="1" sz="3959"/>
          </a:p>
        </p:txBody>
      </p:sp>
      <p:pic>
        <p:nvPicPr>
          <p:cNvPr id="116" name="Google Shape;116;gcf6b71781b_0_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6675" y="836600"/>
            <a:ext cx="5628724" cy="56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cf6b71781b_0_238"/>
          <p:cNvSpPr txBox="1"/>
          <p:nvPr/>
        </p:nvSpPr>
        <p:spPr>
          <a:xfrm>
            <a:off x="544600" y="5039925"/>
            <a:ext cx="4793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*Practise question solution will be emailed to participants who have submitted their attendance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1085072" y="2913102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Helvetica Neue"/>
              <a:buNone/>
            </a:pPr>
            <a:r>
              <a:rPr lang="en-US" sz="3000">
                <a:solidFill>
                  <a:srgbClr val="674E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&lt;?</a:t>
            </a:r>
            <a:r>
              <a:rPr b="1" lang="en-US" sz="4800">
                <a:solidFill>
                  <a:srgbClr val="674E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 Syntax</a:t>
            </a:r>
            <a:endParaRPr b="1" sz="3000"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24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$message</a:t>
            </a:r>
            <a:r>
              <a:rPr lang="en-US" sz="24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!!!"</a:t>
            </a:r>
            <a:r>
              <a:rPr lang="en-US" sz="24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4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1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en-US"/>
              <a:t>Hello World!</a:t>
            </a:r>
            <a:endParaRPr b="1"/>
          </a:p>
        </p:txBody>
      </p:sp>
      <p:sp>
        <p:nvSpPr>
          <p:cNvPr id="279" name="Google Shape;279;p11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i="0" lang="en-US" sz="24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24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400" u="none" cap="none" strike="noStrike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en-US" sz="24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4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!!!’</a:t>
            </a:r>
            <a:r>
              <a:rPr b="0" i="0" lang="en-US" sz="24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pic>
        <p:nvPicPr>
          <p:cNvPr id="281" name="Google Shape;2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/>
          <p:nvPr>
            <p:ph idx="1" type="body"/>
          </p:nvPr>
        </p:nvSpPr>
        <p:spPr>
          <a:xfrm>
            <a:off x="1531881" y="1435846"/>
            <a:ext cx="9355194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EBBF8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Variable Symbol: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Naming Convention:</a:t>
            </a:r>
            <a:endParaRPr sz="2000">
              <a:solidFill>
                <a:srgbClr val="E27E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E27E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12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Data Types</a:t>
            </a:r>
            <a:endParaRPr/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9596" y="5092094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graphicFrame>
        <p:nvGraphicFramePr>
          <p:cNvPr id="289" name="Google Shape;289;p12"/>
          <p:cNvGraphicFramePr/>
          <p:nvPr/>
        </p:nvGraphicFramePr>
        <p:xfrm>
          <a:off x="2032000" y="35326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{45EAFB35-8F4B-4560-875E-26223A4F3440}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First Character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Only Contain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Cannot Contain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Letter or _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Alpha-numeric characters and underscores (a-z, A-Z, 0-9, and _)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Spaces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Separate words with an underscore ($trans_date) or with capitalization ($transDate)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EBBF8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$string   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'hello world’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$int      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$double   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C5D3"/>
              </a:buClr>
              <a:buSzPts val="1800"/>
              <a:buNone/>
            </a:pP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$bool  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TRUE/true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13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int   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float 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C5D3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bool  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pic>
        <p:nvPicPr>
          <p:cNvPr id="298" name="Google Shape;2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2000">
              <a:solidFill>
                <a:srgbClr val="EBBF8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7E8D"/>
              </a:buClr>
              <a:buSzPts val="1800"/>
              <a:buNone/>
            </a:pP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Concatenate two strings</a:t>
            </a: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rgbClr val="EBBF8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“String 1 and ” . “String 2”;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Concatenate a variable and a string</a:t>
            </a: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rgbClr val="EBBF8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2000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“String 1 ” . $module;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14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String - Concatenation</a:t>
            </a:r>
            <a:endParaRPr/>
          </a:p>
        </p:txBody>
      </p:sp>
      <p:sp>
        <p:nvSpPr>
          <p:cNvPr id="305" name="Google Shape;305;p14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27E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7E8D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Concatenate two strings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000" u="none" cap="none" strike="noStrike">
              <a:solidFill>
                <a:srgbClr val="EBBF8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“String 1 and ” + “String 2”;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pic>
        <p:nvPicPr>
          <p:cNvPr id="307" name="Google Shape;3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EBBF8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BF83"/>
              </a:buClr>
              <a:buSzPts val="1800"/>
              <a:buNone/>
            </a:pPr>
            <a:r>
              <a:rPr lang="en-US" sz="20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$array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BF83"/>
              </a:buClr>
              <a:buSzPts val="1800"/>
              <a:buNone/>
            </a:pPr>
            <a:r>
              <a:rPr lang="en-US" sz="20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$assoc_array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"key1"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"value1"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"key2"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"value2"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15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C5D3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list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C5D3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dictionary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C5D3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0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'key1'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'value1'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C5D3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0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'key2'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'value2'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5" name="Google Shape;3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pic>
        <p:nvPicPr>
          <p:cNvPr id="316" name="Google Shape;3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317" name="Google Shape;317;p15"/>
          <p:cNvSpPr txBox="1"/>
          <p:nvPr/>
        </p:nvSpPr>
        <p:spPr>
          <a:xfrm>
            <a:off x="415600" y="672346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 and Associative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None/>
            </a:pPr>
            <a:r>
              <a:rPr b="1" lang="en-US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$y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"I love apple"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5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"I love orange"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"I love mango"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16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If Statements</a:t>
            </a:r>
            <a:endParaRPr/>
          </a:p>
        </p:txBody>
      </p:sp>
      <p:pic>
        <p:nvPicPr>
          <p:cNvPr id="324" name="Google Shape;3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325" name="Google Shape;325;p16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C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C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'I love apple'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'I love orange'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C5D3"/>
              </a:buClr>
              <a:buSzPts val="1800"/>
              <a:buFont typeface="Arial"/>
              <a:buNone/>
            </a:pPr>
            <a:r>
              <a:rPr b="0" i="0" lang="en-US" sz="2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'I love mango'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500">
              <a:solidFill>
                <a:srgbClr val="5EC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4FF"/>
              </a:buClr>
              <a:buSzPts val="1800"/>
              <a:buNone/>
            </a:pPr>
            <a:r>
              <a:rPr b="1"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-US" sz="18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 &lt;br&gt;"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BF83"/>
              </a:buClr>
              <a:buSzPts val="1800"/>
              <a:buNone/>
            </a:pPr>
            <a:r>
              <a:rPr lang="en-US" sz="16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$array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5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4FF"/>
              </a:buClr>
              <a:buSzPts val="1800"/>
              <a:buNone/>
            </a:pPr>
            <a:r>
              <a:rPr b="1"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$array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$string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$string</a:t>
            </a:r>
            <a:r>
              <a:rPr lang="en-US" sz="18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 &lt;br&gt;"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17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For Loops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EC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i="0" lang="en-US" sz="18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18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8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8BD49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8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C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C5D3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mylist </a:t>
            </a: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'world'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mylist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8BD49C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4" name="Google Shape;3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pic>
        <p:nvPicPr>
          <p:cNvPr id="335" name="Google Shape;3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BF83"/>
              </a:buClr>
              <a:buSzPts val="1800"/>
              <a:buNone/>
            </a:pPr>
            <a:r>
              <a:rPr lang="en-US" sz="16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$array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A1F0"/>
              </a:buClr>
              <a:buSzPts val="1800"/>
              <a:buNone/>
            </a:pP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"key1"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"value1"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A1F0"/>
              </a:buClr>
              <a:buSzPts val="1800"/>
              <a:buNone/>
            </a:pP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"key2"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"value2"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"key3"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6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"value3"</a:t>
            </a:r>
            <a:endParaRPr sz="16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5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5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4FF"/>
              </a:buClr>
              <a:buSzPts val="1800"/>
              <a:buNone/>
            </a:pPr>
            <a:r>
              <a:rPr b="1"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$array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$key </a:t>
            </a:r>
            <a:r>
              <a:rPr lang="en-US" sz="16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 $value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$key</a:t>
            </a:r>
            <a:r>
              <a:rPr lang="en-US" sz="18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18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$value</a:t>
            </a:r>
            <a:r>
              <a:rPr lang="en-US" sz="18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18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18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For Loops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C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dic </a:t>
            </a: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'key1'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 'value1'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'key2'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 'value2'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'key3'</a:t>
            </a:r>
            <a:r>
              <a:rPr b="0" i="0" lang="en-US" sz="16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6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 'value3'</a:t>
            </a:r>
            <a:endParaRPr b="0" i="0" sz="1600" u="none" cap="none" strike="noStrike">
              <a:solidFill>
                <a:srgbClr val="5EC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8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key, value </a:t>
            </a:r>
            <a:r>
              <a:rPr b="0" i="0" lang="en-US" sz="18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dic.items()</a:t>
            </a:r>
            <a:r>
              <a:rPr b="0" i="0" lang="en-US" sz="18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key, value</a:t>
            </a:r>
            <a:r>
              <a:rPr b="0" i="0" lang="en-US" sz="18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pic>
        <p:nvPicPr>
          <p:cNvPr id="344" name="Google Shape;3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5EC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BF83"/>
              </a:buClr>
              <a:buSzPts val="1800"/>
              <a:buNone/>
            </a:pPr>
            <a:r>
              <a:rPr lang="en-US" sz="20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05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4FF"/>
              </a:buClr>
              <a:buSzPts val="1800"/>
              <a:buNone/>
            </a:pP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b="1" lang="en-US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1" lang="en-US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8CA1"/>
              </a:buClr>
              <a:buSzPts val="18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19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While Loops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7C5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E27E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0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...</a:t>
            </a:r>
            <a:endParaRPr b="0" i="0" sz="2000" u="none" cap="none" strike="noStrike">
              <a:solidFill>
                <a:srgbClr val="4150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i </a:t>
            </a:r>
            <a:r>
              <a:rPr b="0" i="0" lang="en-US" sz="2000" u="none" cap="none" strike="noStrike">
                <a:solidFill>
                  <a:srgbClr val="5EC4FF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2" name="Google Shape;3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pic>
        <p:nvPicPr>
          <p:cNvPr id="353" name="Google Shape;3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/>
          <p:nvPr/>
        </p:nvSpPr>
        <p:spPr>
          <a:xfrm>
            <a:off x="1903615" y="4638503"/>
            <a:ext cx="8384700" cy="133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2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>
            <p:ph type="ctrTitle"/>
          </p:nvPr>
        </p:nvSpPr>
        <p:spPr>
          <a:xfrm>
            <a:off x="2103121" y="4727173"/>
            <a:ext cx="79857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None/>
            </a:pPr>
            <a:r>
              <a:rPr b="1" lang="en-US" sz="4000">
                <a:latin typeface="Roboto Mono"/>
                <a:ea typeface="Roboto Mono"/>
                <a:cs typeface="Roboto Mono"/>
                <a:sym typeface="Roboto Mono"/>
              </a:rPr>
              <a:t>&lt; WAD Workshop /&gt;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483110" y="5628237"/>
            <a:ext cx="7225800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2615738" y="5680637"/>
            <a:ext cx="6960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/>
          </a:p>
          <a:p>
            <a:pPr indent="-215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713" y="272709"/>
            <a:ext cx="4094572" cy="409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4">
            <a:alphaModFix/>
          </a:blip>
          <a:srcRect b="8450" l="2455" r="65701" t="0"/>
          <a:stretch/>
        </p:blipFill>
        <p:spPr>
          <a:xfrm>
            <a:off x="8765517" y="4762969"/>
            <a:ext cx="652326" cy="69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4">
            <a:alphaModFix/>
          </a:blip>
          <a:srcRect b="8450" l="2455" r="65701" t="0"/>
          <a:stretch/>
        </p:blipFill>
        <p:spPr>
          <a:xfrm>
            <a:off x="2697957" y="4762969"/>
            <a:ext cx="652326" cy="69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idx="1" type="body"/>
          </p:nvPr>
        </p:nvSpPr>
        <p:spPr>
          <a:xfrm>
            <a:off x="153188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718CA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9EFFFF"/>
                </a:solidFill>
                <a:latin typeface="Consolas"/>
                <a:ea typeface="Consolas"/>
                <a:cs typeface="Consolas"/>
                <a:sym typeface="Consolas"/>
              </a:rPr>
              <a:t>sayLoudly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$message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$message</a:t>
            </a:r>
            <a:r>
              <a:rPr lang="en-US" sz="2000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!!!"</a:t>
            </a: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20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6405631" y="1435846"/>
            <a:ext cx="4092776" cy="4555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62D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62D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say_loudly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B7C5D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000" u="none" cap="none" strike="noStrike">
                <a:solidFill>
                  <a:srgbClr val="70E1E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i="0" lang="en-US" sz="20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000" u="none" cap="none" strike="noStrike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en-US" sz="2000" u="none" cap="none" strike="noStrike">
                <a:solidFill>
                  <a:srgbClr val="E27E8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 cap="none" strike="noStrike">
                <a:solidFill>
                  <a:srgbClr val="68A1F0"/>
                </a:solidFill>
                <a:latin typeface="Consolas"/>
                <a:ea typeface="Consolas"/>
                <a:cs typeface="Consolas"/>
                <a:sym typeface="Consolas"/>
              </a:rPr>
              <a:t>!!!'</a:t>
            </a:r>
            <a:r>
              <a:rPr b="0" i="0" lang="en-US" sz="2000" u="none" cap="none" strike="noStrike">
                <a:solidFill>
                  <a:srgbClr val="718CA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60" y="5204533"/>
            <a:ext cx="930523" cy="6601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pic>
        <p:nvPicPr>
          <p:cNvPr id="362" name="Google Shape;3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7881" y="5298149"/>
            <a:ext cx="566504" cy="566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1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1524000" y="2057398"/>
            <a:ext cx="9144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1"/>
          <p:cNvSpPr txBox="1"/>
          <p:nvPr>
            <p:ph type="title"/>
          </p:nvPr>
        </p:nvSpPr>
        <p:spPr>
          <a:xfrm>
            <a:off x="1835700" y="223425"/>
            <a:ext cx="85206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Font typeface="Consolas"/>
              <a:buNone/>
            </a:pPr>
            <a:r>
              <a:rPr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Try it out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questions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5, 6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onsolas"/>
              <a:buNone/>
            </a:pP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22"/>
          <p:cNvPicPr preferRelativeResize="0"/>
          <p:nvPr/>
        </p:nvPicPr>
        <p:blipFill rotWithShape="1">
          <a:blip r:embed="rId3">
            <a:alphaModFix/>
          </a:blip>
          <a:srcRect b="-3" l="0" r="-3" t="0"/>
          <a:stretch/>
        </p:blipFill>
        <p:spPr>
          <a:xfrm>
            <a:off x="5626995" y="278313"/>
            <a:ext cx="6301375" cy="6301375"/>
          </a:xfrm>
          <a:custGeom>
            <a:rect b="b" l="l" r="r" t="t"/>
            <a:pathLst>
              <a:path extrusionOk="0" h="4291285" w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75" name="Google Shape;375;p22"/>
          <p:cNvSpPr/>
          <p:nvPr/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2"/>
          <p:cNvSpPr/>
          <p:nvPr/>
        </p:nvSpPr>
        <p:spPr>
          <a:xfrm rot="2700000">
            <a:off x="563919" y="753376"/>
            <a:ext cx="5353835" cy="5353835"/>
          </a:xfrm>
          <a:custGeom>
            <a:rect b="b" l="l" r="r" t="t"/>
            <a:pathLst>
              <a:path extrusionOk="0" h="5353835" w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/>
          <p:nvPr>
            <p:ph type="title"/>
          </p:nvPr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Calibri"/>
              <a:buNone/>
            </a:pPr>
            <a:r>
              <a:rPr lang="en-US" sz="36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 rot="2700000">
            <a:off x="10832420" y="67896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/>
          <p:nvPr/>
        </p:nvSpPr>
        <p:spPr>
          <a:xfrm rot="2700000">
            <a:off x="10900915" y="580653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/>
          <p:nvPr/>
        </p:nvSpPr>
        <p:spPr>
          <a:xfrm rot="2700000">
            <a:off x="6303021" y="5706832"/>
            <a:ext cx="723097" cy="723097"/>
          </a:xfrm>
          <a:prstGeom prst="rect">
            <a:avLst/>
          </a:pr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/>
          <p:nvPr/>
        </p:nvSpPr>
        <p:spPr>
          <a:xfrm rot="2700000">
            <a:off x="6689149" y="6190780"/>
            <a:ext cx="322181" cy="322182"/>
          </a:xfrm>
          <a:prstGeom prst="rect">
            <a:avLst/>
          </a:pr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321564" y="4782312"/>
            <a:ext cx="11548872" cy="1755648"/>
          </a:xfrm>
          <a:prstGeom prst="rect">
            <a:avLst/>
          </a:prstGeom>
          <a:solidFill>
            <a:schemeClr val="lt1">
              <a:alpha val="9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3"/>
          <p:cNvSpPr txBox="1"/>
          <p:nvPr>
            <p:ph type="title"/>
          </p:nvPr>
        </p:nvSpPr>
        <p:spPr>
          <a:xfrm>
            <a:off x="841248" y="5010912"/>
            <a:ext cx="288950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Roboto"/>
              <a:buNone/>
            </a:pPr>
            <a:r>
              <a:rPr lang="en-US" sz="4000">
                <a:solidFill>
                  <a:srgbClr val="7030A0"/>
                </a:solidFill>
              </a:rPr>
              <a:t>Form</a:t>
            </a:r>
            <a:endParaRPr sz="4000">
              <a:solidFill>
                <a:srgbClr val="7030A0"/>
              </a:solidFill>
            </a:endParaRPr>
          </a:p>
        </p:txBody>
      </p:sp>
      <p:cxnSp>
        <p:nvCxnSpPr>
          <p:cNvPr id="389" name="Google Shape;389;p23"/>
          <p:cNvCxnSpPr/>
          <p:nvPr/>
        </p:nvCxnSpPr>
        <p:spPr>
          <a:xfrm rot="10800000">
            <a:off x="4059936" y="5239512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6901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23"/>
          <p:cNvSpPr txBox="1"/>
          <p:nvPr>
            <p:ph idx="1" type="body"/>
          </p:nvPr>
        </p:nvSpPr>
        <p:spPr>
          <a:xfrm>
            <a:off x="4379976" y="5010912"/>
            <a:ext cx="697687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$_POST and $_GET are superglobal variables meant to collect data from forms, it is defined in PHP form attribute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POST method is generally deemed more secure, it’s better to choose it for sensitive data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GET method can’t provide such security, but allows you to bookmark certain pages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91" name="Google Shape;3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792126"/>
            <a:ext cx="3294888" cy="329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792126"/>
            <a:ext cx="3294888" cy="329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415600" y="1554600"/>
            <a:ext cx="9892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999999"/>
              </a:buClr>
              <a:buSzPts val="1800"/>
              <a:buNone/>
            </a:pPr>
            <a:r>
              <a:rPr b="1" lang="en-US">
                <a:solidFill>
                  <a:srgbClr val="999999"/>
                </a:solidFill>
              </a:rPr>
              <a:t>Common process when visiting sites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398" name="Google Shape;398;p24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Forms (Template for user requests)</a:t>
            </a:r>
            <a:endParaRPr/>
          </a:p>
        </p:txBody>
      </p:sp>
      <p:sp>
        <p:nvSpPr>
          <p:cNvPr id="399" name="Google Shape;399;p24"/>
          <p:cNvSpPr txBox="1"/>
          <p:nvPr/>
        </p:nvSpPr>
        <p:spPr>
          <a:xfrm>
            <a:off x="466287" y="2162045"/>
            <a:ext cx="8369400" cy="562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Visit web page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login?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search for stuff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etc.</a:t>
            </a:r>
            <a:endParaRPr b="1" i="0" sz="2000" u="none" cap="none" strike="noStrik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24" y="2923950"/>
            <a:ext cx="3625301" cy="17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/>
          <p:nvPr/>
        </p:nvSpPr>
        <p:spPr>
          <a:xfrm>
            <a:off x="4089800" y="3094763"/>
            <a:ext cx="2182514" cy="96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b="0" i="0" lang="en-US" sz="18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"doggo"</a:t>
            </a: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2314" y="2791492"/>
            <a:ext cx="1784875" cy="15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0450" y="2973675"/>
            <a:ext cx="581175" cy="2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5838" y="3873375"/>
            <a:ext cx="282100" cy="2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2804" y="4155475"/>
            <a:ext cx="3813869" cy="253922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/>
          <p:nvPr/>
        </p:nvSpPr>
        <p:spPr>
          <a:xfrm rot="5400000">
            <a:off x="8983417" y="2902188"/>
            <a:ext cx="893100" cy="145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5"/>
          <p:cNvPicPr preferRelativeResize="0"/>
          <p:nvPr/>
        </p:nvPicPr>
        <p:blipFill rotWithShape="1">
          <a:blip r:embed="rId3">
            <a:alphaModFix/>
          </a:blip>
          <a:srcRect b="0" l="0" r="0" t="1816"/>
          <a:stretch/>
        </p:blipFill>
        <p:spPr>
          <a:xfrm>
            <a:off x="1784542" y="1010986"/>
            <a:ext cx="6281700" cy="5336325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412" name="Google Shape;412;p25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Forms: Example</a:t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4567375" y="4002225"/>
            <a:ext cx="2313900" cy="126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25"/>
          <p:cNvCxnSpPr>
            <a:stCxn id="413" idx="7"/>
            <a:endCxn id="415" idx="1"/>
          </p:cNvCxnSpPr>
          <p:nvPr/>
        </p:nvCxnSpPr>
        <p:spPr>
          <a:xfrm flipH="1" rot="10800000">
            <a:off x="6542412" y="3564123"/>
            <a:ext cx="1808400" cy="6228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5" name="Google Shape;415;p25"/>
          <p:cNvSpPr/>
          <p:nvPr/>
        </p:nvSpPr>
        <p:spPr>
          <a:xfrm>
            <a:off x="8350800" y="2021950"/>
            <a:ext cx="1740600" cy="308444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 input entered here will be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put into a request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800" u="none" cap="none" strike="noStrike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then sent to the server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upon hitting the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FFFF"/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Sign 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button.</a:t>
            </a:r>
            <a:endParaRPr b="0" i="0" sz="1800" u="none" cap="none" strike="noStrike">
              <a:solidFill>
                <a:srgbClr val="FFFFFF"/>
              </a:solidFill>
              <a:highlight>
                <a:srgbClr val="0000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f6b71781b_2_0"/>
          <p:cNvSpPr txBox="1"/>
          <p:nvPr>
            <p:ph type="title"/>
          </p:nvPr>
        </p:nvSpPr>
        <p:spPr>
          <a:xfrm>
            <a:off x="415600" y="88260"/>
            <a:ext cx="73485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Creating a Form</a:t>
            </a:r>
            <a:endParaRPr/>
          </a:p>
        </p:txBody>
      </p:sp>
      <p:sp>
        <p:nvSpPr>
          <p:cNvPr id="421" name="Google Shape;421;gcf6b71781b_2_0"/>
          <p:cNvSpPr txBox="1"/>
          <p:nvPr/>
        </p:nvSpPr>
        <p:spPr>
          <a:xfrm>
            <a:off x="415600" y="1094100"/>
            <a:ext cx="2250000" cy="4605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1674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gcf6b71781b_2_0"/>
          <p:cNvSpPr txBox="1"/>
          <p:nvPr/>
        </p:nvSpPr>
        <p:spPr>
          <a:xfrm>
            <a:off x="8461075" y="1195650"/>
            <a:ext cx="31521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file named </a:t>
            </a:r>
            <a:r>
              <a:rPr b="1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login.php</a:t>
            </a: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your web folder</a:t>
            </a:r>
            <a:endParaRPr b="0" i="0" sz="18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Accessing </a:t>
            </a:r>
            <a:r>
              <a:rPr b="1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localhost/</a:t>
            </a:r>
            <a:r>
              <a:rPr b="1" lang="en-US" sz="18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register.html</a:t>
            </a:r>
            <a:r>
              <a:rPr b="0" i="0" lang="en-US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your browser, it should look similar to this</a:t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gcf6b71781b_2_0"/>
          <p:cNvSpPr/>
          <p:nvPr/>
        </p:nvSpPr>
        <p:spPr>
          <a:xfrm>
            <a:off x="415599" y="1554600"/>
            <a:ext cx="7618200" cy="2031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"authenticate.php"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Username: 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Password: 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4" name="Google Shape;424;gcf6b71781b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9567" y="2261950"/>
            <a:ext cx="917966" cy="55888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cf6b71781b_2_0"/>
          <p:cNvSpPr txBox="1"/>
          <p:nvPr/>
        </p:nvSpPr>
        <p:spPr>
          <a:xfrm>
            <a:off x="9387617" y="2401650"/>
            <a:ext cx="1371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gcf6b71781b_2_0"/>
          <p:cNvCxnSpPr/>
          <p:nvPr/>
        </p:nvCxnSpPr>
        <p:spPr>
          <a:xfrm>
            <a:off x="8919305" y="2820750"/>
            <a:ext cx="17400" cy="76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gcf6b71781b_2_0"/>
          <p:cNvCxnSpPr/>
          <p:nvPr/>
        </p:nvCxnSpPr>
        <p:spPr>
          <a:xfrm>
            <a:off x="8936767" y="310264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gcf6b71781b_2_0"/>
          <p:cNvSpPr txBox="1"/>
          <p:nvPr/>
        </p:nvSpPr>
        <p:spPr>
          <a:xfrm>
            <a:off x="9316180" y="2919399"/>
            <a:ext cx="1981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register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gcf6b71781b_2_0"/>
          <p:cNvCxnSpPr/>
          <p:nvPr/>
        </p:nvCxnSpPr>
        <p:spPr>
          <a:xfrm>
            <a:off x="1632858" y="3722914"/>
            <a:ext cx="0" cy="604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30" name="Google Shape;430;gcf6b71781b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4464068"/>
            <a:ext cx="4143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f6b71781b_2_14"/>
          <p:cNvSpPr txBox="1"/>
          <p:nvPr>
            <p:ph type="title"/>
          </p:nvPr>
        </p:nvSpPr>
        <p:spPr>
          <a:xfrm>
            <a:off x="415600" y="88260"/>
            <a:ext cx="73485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Creating a Form</a:t>
            </a:r>
            <a:endParaRPr/>
          </a:p>
        </p:txBody>
      </p:sp>
      <p:sp>
        <p:nvSpPr>
          <p:cNvPr id="436" name="Google Shape;436;gcf6b71781b_2_14"/>
          <p:cNvSpPr txBox="1"/>
          <p:nvPr/>
        </p:nvSpPr>
        <p:spPr>
          <a:xfrm>
            <a:off x="415599" y="1094100"/>
            <a:ext cx="2801100" cy="4605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16740000" dist="19050">
              <a:srgbClr val="000000">
                <a:alpha val="4902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registration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.php</a:t>
            </a:r>
            <a:endParaRPr b="1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gcf6b71781b_2_14"/>
          <p:cNvSpPr/>
          <p:nvPr/>
        </p:nvSpPr>
        <p:spPr>
          <a:xfrm>
            <a:off x="415599" y="1554600"/>
            <a:ext cx="7348500" cy="2031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$username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'username'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$password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"username: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$username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&lt;br&gt; password: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$password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gcf6b71781b_2_14"/>
          <p:cNvSpPr txBox="1"/>
          <p:nvPr/>
        </p:nvSpPr>
        <p:spPr>
          <a:xfrm>
            <a:off x="7969541" y="1422080"/>
            <a:ext cx="25896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file named </a:t>
            </a:r>
            <a:r>
              <a:rPr b="1" i="0" lang="en-US" sz="1800" u="none" cap="none" strike="noStrike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authenticate.php</a:t>
            </a: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your web folder.</a:t>
            </a:r>
            <a:endParaRPr b="0" i="0" sz="18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gcf6b71781b_2_14"/>
          <p:cNvSpPr txBox="1"/>
          <p:nvPr/>
        </p:nvSpPr>
        <p:spPr>
          <a:xfrm>
            <a:off x="8314060" y="4116134"/>
            <a:ext cx="1659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login.php</a:t>
            </a:r>
            <a:r>
              <a:rPr b="0" i="0" lang="en-US" sz="1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cf6b71781b_2_14"/>
          <p:cNvSpPr txBox="1"/>
          <p:nvPr/>
        </p:nvSpPr>
        <p:spPr>
          <a:xfrm>
            <a:off x="7969541" y="5786080"/>
            <a:ext cx="2348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authenticate.php</a:t>
            </a:r>
            <a:r>
              <a:rPr b="0" i="0" lang="en-US" sz="1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cf6b71781b_2_14"/>
          <p:cNvSpPr/>
          <p:nvPr/>
        </p:nvSpPr>
        <p:spPr>
          <a:xfrm>
            <a:off x="8425360" y="4616396"/>
            <a:ext cx="1436400" cy="117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gcf6b71781b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3238" y="2425238"/>
            <a:ext cx="917966" cy="558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cf6b71781b_2_14"/>
          <p:cNvSpPr txBox="1"/>
          <p:nvPr/>
        </p:nvSpPr>
        <p:spPr>
          <a:xfrm>
            <a:off x="9371288" y="2564938"/>
            <a:ext cx="1371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gcf6b71781b_2_14"/>
          <p:cNvCxnSpPr/>
          <p:nvPr/>
        </p:nvCxnSpPr>
        <p:spPr>
          <a:xfrm>
            <a:off x="8902976" y="2984038"/>
            <a:ext cx="17400" cy="76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gcf6b71781b_2_14"/>
          <p:cNvCxnSpPr/>
          <p:nvPr/>
        </p:nvCxnSpPr>
        <p:spPr>
          <a:xfrm>
            <a:off x="8920438" y="3265928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gcf6b71781b_2_14"/>
          <p:cNvSpPr txBox="1"/>
          <p:nvPr/>
        </p:nvSpPr>
        <p:spPr>
          <a:xfrm>
            <a:off x="9299851" y="3082687"/>
            <a:ext cx="1981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register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gcf6b71781b_2_14"/>
          <p:cNvCxnSpPr/>
          <p:nvPr/>
        </p:nvCxnSpPr>
        <p:spPr>
          <a:xfrm>
            <a:off x="8909548" y="3516302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gcf6b71781b_2_14"/>
          <p:cNvSpPr txBox="1"/>
          <p:nvPr/>
        </p:nvSpPr>
        <p:spPr>
          <a:xfrm>
            <a:off x="9288961" y="3333061"/>
            <a:ext cx="1981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registration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</a:rPr>
              <a:t>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gcf6b71781b_2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5346752"/>
            <a:ext cx="39719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cf6b71781b_2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00" y="3846963"/>
            <a:ext cx="3239251" cy="145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f6b71781b_2_33"/>
          <p:cNvSpPr txBox="1"/>
          <p:nvPr>
            <p:ph type="title"/>
          </p:nvPr>
        </p:nvSpPr>
        <p:spPr>
          <a:xfrm>
            <a:off x="1217449" y="2246072"/>
            <a:ext cx="97572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Roboto"/>
              <a:buNone/>
            </a:pPr>
            <a:r>
              <a:rPr lang="en-US">
                <a:solidFill>
                  <a:srgbClr val="262626"/>
                </a:solidFill>
              </a:rPr>
              <a:t>Sending confidential info via </a:t>
            </a:r>
            <a:r>
              <a:rPr lang="en-US">
                <a:solidFill>
                  <a:srgbClr val="E06666"/>
                </a:solidFill>
              </a:rPr>
              <a:t>GET</a:t>
            </a:r>
            <a:r>
              <a:rPr lang="en-US">
                <a:solidFill>
                  <a:srgbClr val="262626"/>
                </a:solidFill>
              </a:rPr>
              <a:t>?</a:t>
            </a:r>
            <a:endParaRPr>
              <a:solidFill>
                <a:srgbClr val="262626"/>
              </a:solidFill>
            </a:endParaRPr>
          </a:p>
        </p:txBody>
      </p:sp>
      <p:pic>
        <p:nvPicPr>
          <p:cNvPr id="456" name="Google Shape;456;gcf6b71781b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50" y="3250675"/>
            <a:ext cx="6861997" cy="24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cf6b71781b_2_33"/>
          <p:cNvSpPr/>
          <p:nvPr/>
        </p:nvSpPr>
        <p:spPr>
          <a:xfrm>
            <a:off x="6523125" y="3063275"/>
            <a:ext cx="2516100" cy="763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f6b71781b_2_39"/>
          <p:cNvSpPr txBox="1"/>
          <p:nvPr/>
        </p:nvSpPr>
        <p:spPr>
          <a:xfrm>
            <a:off x="415600" y="1110425"/>
            <a:ext cx="2490900" cy="4605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1674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register.html</a:t>
            </a:r>
            <a:endParaRPr b="1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gcf6b71781b_2_39"/>
          <p:cNvSpPr txBox="1"/>
          <p:nvPr>
            <p:ph type="title"/>
          </p:nvPr>
        </p:nvSpPr>
        <p:spPr>
          <a:xfrm>
            <a:off x="415600" y="88260"/>
            <a:ext cx="73485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None/>
            </a:pPr>
            <a:r>
              <a:rPr lang="en-US"/>
              <a:t>A </a:t>
            </a:r>
            <a:r>
              <a:rPr b="1" lang="en-US"/>
              <a:t>POST</a:t>
            </a:r>
            <a:r>
              <a:rPr lang="en-US"/>
              <a:t> Form</a:t>
            </a:r>
            <a:endParaRPr/>
          </a:p>
        </p:txBody>
      </p:sp>
      <p:sp>
        <p:nvSpPr>
          <p:cNvPr id="464" name="Google Shape;464;gcf6b71781b_2_39"/>
          <p:cNvSpPr txBox="1"/>
          <p:nvPr/>
        </p:nvSpPr>
        <p:spPr>
          <a:xfrm>
            <a:off x="8273050" y="1532550"/>
            <a:ext cx="32193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</a:t>
            </a:r>
            <a:r>
              <a:rPr b="1" lang="en-US" sz="18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register.html</a:t>
            </a: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’s form to use ‘</a:t>
            </a:r>
            <a:r>
              <a:rPr b="1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</a:t>
            </a: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instead of the default ‘</a:t>
            </a:r>
            <a:r>
              <a:rPr b="1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’.</a:t>
            </a:r>
            <a:endParaRPr b="0" i="0" sz="18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Accessing </a:t>
            </a:r>
            <a:r>
              <a:rPr b="1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localhost/</a:t>
            </a:r>
            <a:r>
              <a:rPr b="1" lang="en-US" sz="18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register.html</a:t>
            </a:r>
            <a:r>
              <a:rPr b="0" i="0" lang="en-US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your browser, it should look similar to this</a:t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gcf6b71781b_2_39"/>
          <p:cNvSpPr/>
          <p:nvPr/>
        </p:nvSpPr>
        <p:spPr>
          <a:xfrm>
            <a:off x="415599" y="1574383"/>
            <a:ext cx="7618200" cy="2031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"authenticate.php"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Username: 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Password: 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6" name="Google Shape;466;gcf6b71781b_2_39"/>
          <p:cNvCxnSpPr/>
          <p:nvPr/>
        </p:nvCxnSpPr>
        <p:spPr>
          <a:xfrm>
            <a:off x="1632858" y="3722914"/>
            <a:ext cx="0" cy="604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67" name="Google Shape;467;gcf6b71781b_2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25" y="4444293"/>
            <a:ext cx="4143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1b619997_0_0"/>
          <p:cNvSpPr txBox="1"/>
          <p:nvPr>
            <p:ph idx="1" type="body"/>
          </p:nvPr>
        </p:nvSpPr>
        <p:spPr>
          <a:xfrm>
            <a:off x="415600" y="1554600"/>
            <a:ext cx="9892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The Internet in a nutshell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What is PHP?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What is object-oriented programming?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Object-oriented PHP 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Database Interaction with PHP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4" name="Google Shape;134;g7e1b619997_0_0"/>
          <p:cNvSpPr txBox="1"/>
          <p:nvPr>
            <p:ph type="title"/>
          </p:nvPr>
        </p:nvSpPr>
        <p:spPr>
          <a:xfrm>
            <a:off x="415600" y="88260"/>
            <a:ext cx="73485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en-US" sz="3959"/>
              <a:t>Agenda</a:t>
            </a:r>
            <a:endParaRPr b="1" sz="3959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gcf6b71781b_2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75" y="5564052"/>
            <a:ext cx="39719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cf6b71781b_2_48"/>
          <p:cNvSpPr txBox="1"/>
          <p:nvPr>
            <p:ph type="title"/>
          </p:nvPr>
        </p:nvSpPr>
        <p:spPr>
          <a:xfrm>
            <a:off x="415600" y="88260"/>
            <a:ext cx="73485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A </a:t>
            </a:r>
            <a:r>
              <a:rPr b="1" lang="en-US"/>
              <a:t>POST</a:t>
            </a:r>
            <a:r>
              <a:rPr lang="en-US"/>
              <a:t> Form</a:t>
            </a:r>
            <a:endParaRPr/>
          </a:p>
        </p:txBody>
      </p:sp>
      <p:sp>
        <p:nvSpPr>
          <p:cNvPr id="474" name="Google Shape;474;gcf6b71781b_2_48"/>
          <p:cNvSpPr txBox="1"/>
          <p:nvPr/>
        </p:nvSpPr>
        <p:spPr>
          <a:xfrm>
            <a:off x="8296357" y="1445950"/>
            <a:ext cx="25896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</a:t>
            </a:r>
            <a:r>
              <a:rPr b="1" i="0" lang="en-US" sz="1800" u="none" cap="none" strike="noStrike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authenticate.php</a:t>
            </a: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retrieve the values from the </a:t>
            </a:r>
            <a:r>
              <a:rPr b="0" i="0" lang="en-US" sz="1800" u="none" cap="none" strike="noStrike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$_POST </a:t>
            </a:r>
            <a:r>
              <a:rPr b="1" i="0" lang="en-US" sz="1600" u="none" cap="none" strike="noStrike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i="0" lang="en-US" sz="16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another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superglobal</a:t>
            </a: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gcf6b71781b_2_48"/>
          <p:cNvSpPr txBox="1"/>
          <p:nvPr/>
        </p:nvSpPr>
        <p:spPr>
          <a:xfrm>
            <a:off x="415598" y="5303400"/>
            <a:ext cx="21444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that the URL no longer contains the user’s login credentials.</a:t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gcf6b71781b_2_48"/>
          <p:cNvSpPr/>
          <p:nvPr/>
        </p:nvSpPr>
        <p:spPr>
          <a:xfrm>
            <a:off x="415598" y="1554600"/>
            <a:ext cx="7348500" cy="2031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$username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$password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"username: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$username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&lt;br&gt; password: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$password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gcf6b71781b_2_48"/>
          <p:cNvSpPr txBox="1"/>
          <p:nvPr/>
        </p:nvSpPr>
        <p:spPr>
          <a:xfrm>
            <a:off x="415599" y="1094100"/>
            <a:ext cx="2801100" cy="4605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1674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-US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registration</a:t>
            </a: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.php</a:t>
            </a:r>
            <a:endParaRPr b="1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gcf6b71781b_2_48"/>
          <p:cNvSpPr txBox="1"/>
          <p:nvPr/>
        </p:nvSpPr>
        <p:spPr>
          <a:xfrm>
            <a:off x="8314048" y="4116125"/>
            <a:ext cx="200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register.html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cf6b71781b_2_48"/>
          <p:cNvSpPr txBox="1"/>
          <p:nvPr/>
        </p:nvSpPr>
        <p:spPr>
          <a:xfrm>
            <a:off x="7969541" y="5786080"/>
            <a:ext cx="2348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registration</a:t>
            </a:r>
            <a:r>
              <a:rPr b="1" i="0" lang="en-US" sz="1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.php</a:t>
            </a:r>
            <a:r>
              <a:rPr b="0" i="0" lang="en-US" sz="1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cf6b71781b_2_48"/>
          <p:cNvSpPr/>
          <p:nvPr/>
        </p:nvSpPr>
        <p:spPr>
          <a:xfrm>
            <a:off x="8425360" y="4616396"/>
            <a:ext cx="1436400" cy="117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gcf6b71781b_2_48"/>
          <p:cNvCxnSpPr/>
          <p:nvPr/>
        </p:nvCxnSpPr>
        <p:spPr>
          <a:xfrm>
            <a:off x="2544950" y="5665875"/>
            <a:ext cx="2143200" cy="107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82" name="Google Shape;482;gcf6b71781b_2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3846963"/>
            <a:ext cx="3239251" cy="145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/>
          <p:nvPr/>
        </p:nvSpPr>
        <p:spPr>
          <a:xfrm>
            <a:off x="6344075" y="2623131"/>
            <a:ext cx="2478300" cy="856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BF83"/>
              </a:buClr>
              <a:buSzPts val="3600"/>
              <a:buFont typeface="Consolas"/>
              <a:buNone/>
            </a:pPr>
            <a:r>
              <a:rPr b="1" i="0" lang="en-US" sz="3600" u="none" cap="none" strike="noStrike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36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_POST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1"/>
          <p:cNvSpPr txBox="1"/>
          <p:nvPr/>
        </p:nvSpPr>
        <p:spPr>
          <a:xfrm>
            <a:off x="2646250" y="2623131"/>
            <a:ext cx="2478300" cy="856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BF83"/>
              </a:buClr>
              <a:buSzPts val="3600"/>
              <a:buFont typeface="Consolas"/>
              <a:buNone/>
            </a:pPr>
            <a:r>
              <a:rPr b="1" i="0" lang="en-US" sz="3600" u="none" cap="none" strike="noStrike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36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_GET</a:t>
            </a:r>
            <a:endParaRPr b="0" i="0" sz="36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1"/>
          <p:cNvSpPr txBox="1"/>
          <p:nvPr/>
        </p:nvSpPr>
        <p:spPr>
          <a:xfrm>
            <a:off x="5402225" y="3479331"/>
            <a:ext cx="664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vs</a:t>
            </a:r>
            <a:endParaRPr b="0" i="0" sz="18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1"/>
          <p:cNvSpPr txBox="1"/>
          <p:nvPr/>
        </p:nvSpPr>
        <p:spPr>
          <a:xfrm>
            <a:off x="359075" y="434675"/>
            <a:ext cx="31407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Superglobals</a:t>
            </a:r>
            <a:endParaRPr b="0" i="0" sz="18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1"/>
          <p:cNvSpPr txBox="1"/>
          <p:nvPr/>
        </p:nvSpPr>
        <p:spPr>
          <a:xfrm>
            <a:off x="3405125" y="1152575"/>
            <a:ext cx="5322600" cy="11295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accessible, regardless of scope.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 access them from any function, class or file without having to do anything special.</a:t>
            </a:r>
            <a:endParaRPr b="0" i="0" sz="3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4495175" y="4383481"/>
            <a:ext cx="2478300" cy="856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BF83"/>
              </a:buClr>
              <a:buSzPts val="3600"/>
              <a:buFont typeface="Consolas"/>
              <a:buNone/>
            </a:pPr>
            <a:r>
              <a:rPr b="1" i="0" lang="en-US" sz="3600" u="none" cap="none" strike="noStrike">
                <a:solidFill>
                  <a:srgbClr val="EBBF83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3600" u="none" cap="none" strike="noStrike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_SESSION</a:t>
            </a:r>
            <a:endParaRPr b="0" i="0" sz="3600" u="none" cap="none" strike="noStrike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2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1524000" y="2057398"/>
            <a:ext cx="9144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2"/>
          <p:cNvSpPr txBox="1"/>
          <p:nvPr>
            <p:ph type="title"/>
          </p:nvPr>
        </p:nvSpPr>
        <p:spPr>
          <a:xfrm>
            <a:off x="1835700" y="223425"/>
            <a:ext cx="85206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Font typeface="Consolas"/>
              <a:buNone/>
            </a:pPr>
            <a:r>
              <a:rPr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Try it out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questions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8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9, 10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onsolas"/>
              <a:buNone/>
            </a:pP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type="title"/>
          </p:nvPr>
        </p:nvSpPr>
        <p:spPr>
          <a:xfrm>
            <a:off x="321682" y="640091"/>
            <a:ext cx="4138412" cy="379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lang="en-US" sz="4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Object-oriented</a:t>
            </a: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 programming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5275903" y="640091"/>
            <a:ext cx="6266120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object oriented programming" id="506" name="Google Shape;506;p33"/>
          <p:cNvPicPr preferRelativeResize="0"/>
          <p:nvPr/>
        </p:nvPicPr>
        <p:blipFill rotWithShape="1">
          <a:blip r:embed="rId3">
            <a:alphaModFix/>
          </a:blip>
          <a:srcRect b="8640" l="1" r="1" t="4872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 txBox="1"/>
          <p:nvPr>
            <p:ph type="title"/>
          </p:nvPr>
        </p:nvSpPr>
        <p:spPr>
          <a:xfrm>
            <a:off x="415600" y="88260"/>
            <a:ext cx="9697778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Object-oriented Programming</a:t>
            </a:r>
            <a:endParaRPr/>
          </a:p>
        </p:txBody>
      </p:sp>
      <p:sp>
        <p:nvSpPr>
          <p:cNvPr id="512" name="Google Shape;512;p34"/>
          <p:cNvSpPr txBox="1"/>
          <p:nvPr>
            <p:ph idx="1" type="body"/>
          </p:nvPr>
        </p:nvSpPr>
        <p:spPr>
          <a:xfrm>
            <a:off x="2681296" y="851760"/>
            <a:ext cx="6234104" cy="804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How would you represent Bob in a computer application?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3" name="Google Shape;5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543" y="2699722"/>
            <a:ext cx="1840000" cy="375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34"/>
          <p:cNvCxnSpPr>
            <a:endCxn id="515" idx="1"/>
          </p:cNvCxnSpPr>
          <p:nvPr/>
        </p:nvCxnSpPr>
        <p:spPr>
          <a:xfrm flipH="1" rot="10800000">
            <a:off x="6331471" y="3982810"/>
            <a:ext cx="835800" cy="26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34"/>
          <p:cNvCxnSpPr/>
          <p:nvPr/>
        </p:nvCxnSpPr>
        <p:spPr>
          <a:xfrm flipH="1" rot="10800000">
            <a:off x="6321396" y="3425898"/>
            <a:ext cx="473100" cy="26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34"/>
          <p:cNvCxnSpPr/>
          <p:nvPr/>
        </p:nvCxnSpPr>
        <p:spPr>
          <a:xfrm rot="10800000">
            <a:off x="5588766" y="2383263"/>
            <a:ext cx="95700" cy="33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34"/>
          <p:cNvCxnSpPr/>
          <p:nvPr/>
        </p:nvCxnSpPr>
        <p:spPr>
          <a:xfrm rot="10800000">
            <a:off x="4438096" y="4034498"/>
            <a:ext cx="453300" cy="27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34"/>
          <p:cNvCxnSpPr/>
          <p:nvPr/>
        </p:nvCxnSpPr>
        <p:spPr>
          <a:xfrm flipH="1" rot="10800000">
            <a:off x="4508596" y="5596610"/>
            <a:ext cx="917700" cy="25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34"/>
          <p:cNvSpPr txBox="1"/>
          <p:nvPr/>
        </p:nvSpPr>
        <p:spPr>
          <a:xfrm>
            <a:off x="2665721" y="3835185"/>
            <a:ext cx="1772400" cy="4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Machine: Macbook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34"/>
          <p:cNvSpPr txBox="1"/>
          <p:nvPr/>
        </p:nvSpPr>
        <p:spPr>
          <a:xfrm>
            <a:off x="6794496" y="3222235"/>
            <a:ext cx="1309200" cy="4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 a beard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34"/>
          <p:cNvSpPr txBox="1"/>
          <p:nvPr/>
        </p:nvSpPr>
        <p:spPr>
          <a:xfrm>
            <a:off x="3008096" y="5660610"/>
            <a:ext cx="1500300" cy="4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Fashion: Old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4"/>
          <p:cNvSpPr txBox="1"/>
          <p:nvPr/>
        </p:nvSpPr>
        <p:spPr>
          <a:xfrm>
            <a:off x="5163171" y="1972560"/>
            <a:ext cx="1383300" cy="4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Hair: Brown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7167271" y="3777460"/>
            <a:ext cx="1149000" cy="4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Alcoholic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4" name="Google Shape;524;p34"/>
          <p:cNvCxnSpPr/>
          <p:nvPr/>
        </p:nvCxnSpPr>
        <p:spPr>
          <a:xfrm>
            <a:off x="5819221" y="5297610"/>
            <a:ext cx="894900" cy="3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34"/>
          <p:cNvSpPr txBox="1"/>
          <p:nvPr/>
        </p:nvSpPr>
        <p:spPr>
          <a:xfrm>
            <a:off x="6714121" y="5470585"/>
            <a:ext cx="1309200" cy="4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Fly: undone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>
            <p:ph idx="1" type="body"/>
          </p:nvPr>
        </p:nvSpPr>
        <p:spPr>
          <a:xfrm>
            <a:off x="415600" y="1407643"/>
            <a:ext cx="8544514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person_name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= "Bob"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person_hair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= "brown"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person_machine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= "macbook"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person_has_beard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=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person_is_alcoholic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=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</a:pP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person_fashion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= "old”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5"/>
          <p:cNvSpPr txBox="1"/>
          <p:nvPr>
            <p:ph type="title"/>
          </p:nvPr>
        </p:nvSpPr>
        <p:spPr>
          <a:xfrm>
            <a:off x="415600" y="88260"/>
            <a:ext cx="81569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/>
          <p:nvPr>
            <p:ph idx="1" type="body"/>
          </p:nvPr>
        </p:nvSpPr>
        <p:spPr>
          <a:xfrm>
            <a:off x="415600" y="1554600"/>
            <a:ext cx="9892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Consolas"/>
              <a:buAutoNum type="arabicPeriod"/>
            </a:pPr>
            <a:r>
              <a:rPr b="1" lang="en-US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Create class</a:t>
            </a:r>
            <a:endParaRPr b="1" sz="24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onsolas"/>
              <a:buAutoNum type="alphaLcPeriod"/>
            </a:pPr>
            <a:r>
              <a:rPr b="1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Define attributes</a:t>
            </a:r>
            <a:endParaRPr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onsolas"/>
              <a:buAutoNum type="alphaLcPeriod"/>
            </a:pPr>
            <a:r>
              <a:rPr b="1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Define methods</a:t>
            </a:r>
            <a:br>
              <a:rPr b="1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Consolas"/>
              <a:buAutoNum type="arabicPeriod"/>
            </a:pPr>
            <a:r>
              <a:rPr b="1" lang="en-US" sz="2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Create object (instance of a class)</a:t>
            </a:r>
            <a:endParaRPr b="1" sz="24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onsolas"/>
              <a:buAutoNum type="alphaLcPeriod"/>
            </a:pPr>
            <a:r>
              <a:rPr b="1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Define a constructor – variable require for the object</a:t>
            </a:r>
            <a:br>
              <a:rPr b="1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Use the object for any type of manipulation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38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Classes &amp; Objects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/>
        </p:nvSpPr>
        <p:spPr>
          <a:xfrm>
            <a:off x="415600" y="929799"/>
            <a:ext cx="2801129" cy="4605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1674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Person.php</a:t>
            </a:r>
            <a:endParaRPr b="1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415600" y="1375842"/>
            <a:ext cx="8303701" cy="535531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$hair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$machine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$has_beard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$is_alcoholic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$fashion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 $hair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 …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hair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$hair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0" i="0" sz="18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39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Object-oriented PHP</a:t>
            </a:r>
            <a:endParaRPr/>
          </a:p>
        </p:txBody>
      </p:sp>
      <p:sp>
        <p:nvSpPr>
          <p:cNvPr id="545" name="Google Shape;545;p39"/>
          <p:cNvSpPr txBox="1"/>
          <p:nvPr/>
        </p:nvSpPr>
        <p:spPr>
          <a:xfrm>
            <a:off x="9015569" y="952085"/>
            <a:ext cx="3000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AutoNum type="arabicPeriod"/>
            </a:pP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Create class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9"/>
          <p:cNvSpPr txBox="1"/>
          <p:nvPr/>
        </p:nvSpPr>
        <p:spPr>
          <a:xfrm>
            <a:off x="481198" y="1849763"/>
            <a:ext cx="4557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936898" y="1936469"/>
            <a:ext cx="1625653" cy="350769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9"/>
          <p:cNvSpPr txBox="1"/>
          <p:nvPr/>
        </p:nvSpPr>
        <p:spPr>
          <a:xfrm>
            <a:off x="853763" y="2415932"/>
            <a:ext cx="4557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8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9219611" y="1865255"/>
            <a:ext cx="25956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keyword, followed by name of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0" name="Google Shape;550;p39"/>
          <p:cNvCxnSpPr>
            <a:stCxn id="547" idx="0"/>
            <a:endCxn id="549" idx="0"/>
          </p:cNvCxnSpPr>
          <p:nvPr/>
        </p:nvCxnSpPr>
        <p:spPr>
          <a:xfrm rot="-5400000">
            <a:off x="6098075" y="-2482981"/>
            <a:ext cx="71100" cy="8767800"/>
          </a:xfrm>
          <a:prstGeom prst="bentConnector3">
            <a:avLst>
              <a:gd fmla="val 421679" name="adj1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39"/>
          <p:cNvSpPr/>
          <p:nvPr/>
        </p:nvSpPr>
        <p:spPr>
          <a:xfrm>
            <a:off x="9219611" y="3093990"/>
            <a:ext cx="25956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Declare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39"/>
          <p:cNvSpPr txBox="1"/>
          <p:nvPr/>
        </p:nvSpPr>
        <p:spPr>
          <a:xfrm>
            <a:off x="8763911" y="1832086"/>
            <a:ext cx="4557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9"/>
          <p:cNvSpPr txBox="1"/>
          <p:nvPr/>
        </p:nvSpPr>
        <p:spPr>
          <a:xfrm>
            <a:off x="8763911" y="3100215"/>
            <a:ext cx="4557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8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39"/>
          <p:cNvCxnSpPr>
            <a:stCxn id="549" idx="2"/>
            <a:endCxn id="551" idx="0"/>
          </p:cNvCxnSpPr>
          <p:nvPr/>
        </p:nvCxnSpPr>
        <p:spPr>
          <a:xfrm>
            <a:off x="10517411" y="2693555"/>
            <a:ext cx="0" cy="400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5" name="Google Shape;555;p39"/>
          <p:cNvSpPr/>
          <p:nvPr/>
        </p:nvSpPr>
        <p:spPr>
          <a:xfrm>
            <a:off x="9219611" y="3994663"/>
            <a:ext cx="25956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39"/>
          <p:cNvSpPr txBox="1"/>
          <p:nvPr/>
        </p:nvSpPr>
        <p:spPr>
          <a:xfrm>
            <a:off x="8768627" y="3908711"/>
            <a:ext cx="45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8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p39"/>
          <p:cNvCxnSpPr>
            <a:stCxn id="551" idx="2"/>
            <a:endCxn id="555" idx="0"/>
          </p:cNvCxnSpPr>
          <p:nvPr/>
        </p:nvCxnSpPr>
        <p:spPr>
          <a:xfrm>
            <a:off x="10517411" y="3528390"/>
            <a:ext cx="0" cy="4662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p39"/>
          <p:cNvCxnSpPr/>
          <p:nvPr/>
        </p:nvCxnSpPr>
        <p:spPr>
          <a:xfrm>
            <a:off x="10515569" y="4432334"/>
            <a:ext cx="0" cy="252815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39"/>
          <p:cNvSpPr/>
          <p:nvPr/>
        </p:nvSpPr>
        <p:spPr>
          <a:xfrm>
            <a:off x="1309463" y="2435109"/>
            <a:ext cx="3020871" cy="180325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9"/>
          <p:cNvSpPr/>
          <p:nvPr/>
        </p:nvSpPr>
        <p:spPr>
          <a:xfrm>
            <a:off x="1264852" y="4376116"/>
            <a:ext cx="6499147" cy="15177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809152" y="4376116"/>
            <a:ext cx="45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8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0"/>
          <p:cNvSpPr/>
          <p:nvPr/>
        </p:nvSpPr>
        <p:spPr>
          <a:xfrm>
            <a:off x="101250" y="3051247"/>
            <a:ext cx="11914319" cy="3046988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0" i="0" sz="2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require_once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’Person.php'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2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$bob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2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n-US" sz="2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'brown'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'macbook'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'old’</a:t>
            </a:r>
            <a:r>
              <a:rPr b="0" i="0" lang="en-US" sz="2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0" i="0" sz="2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40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None/>
            </a:pPr>
            <a:r>
              <a:rPr lang="en-US"/>
              <a:t>Object-oriented PHP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568" name="Google Shape;568;p40"/>
          <p:cNvSpPr/>
          <p:nvPr/>
        </p:nvSpPr>
        <p:spPr>
          <a:xfrm>
            <a:off x="1973342" y="4956885"/>
            <a:ext cx="707212" cy="380383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9" name="Google Shape;569;p40"/>
          <p:cNvCxnSpPr/>
          <p:nvPr/>
        </p:nvCxnSpPr>
        <p:spPr>
          <a:xfrm>
            <a:off x="10515569" y="0"/>
            <a:ext cx="0" cy="1812657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40"/>
          <p:cNvCxnSpPr>
            <a:stCxn id="568" idx="0"/>
            <a:endCxn id="571" idx="2"/>
          </p:cNvCxnSpPr>
          <p:nvPr/>
        </p:nvCxnSpPr>
        <p:spPr>
          <a:xfrm rot="-5400000">
            <a:off x="5353798" y="-204765"/>
            <a:ext cx="2134800" cy="8188500"/>
          </a:xfrm>
          <a:prstGeom prst="bentConnector3">
            <a:avLst>
              <a:gd fmla="val 19963" name="adj1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40"/>
          <p:cNvSpPr/>
          <p:nvPr/>
        </p:nvSpPr>
        <p:spPr>
          <a:xfrm>
            <a:off x="9116819" y="1777116"/>
            <a:ext cx="2797500" cy="10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keyword to construct new objects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9015569" y="952085"/>
            <a:ext cx="3000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2. Create object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0"/>
          <p:cNvSpPr txBox="1"/>
          <p:nvPr/>
        </p:nvSpPr>
        <p:spPr>
          <a:xfrm>
            <a:off x="101250" y="2591767"/>
            <a:ext cx="2801129" cy="4605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1674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main.php</a:t>
            </a:r>
            <a:endParaRPr b="1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 txBox="1"/>
          <p:nvPr/>
        </p:nvSpPr>
        <p:spPr>
          <a:xfrm>
            <a:off x="415600" y="929799"/>
            <a:ext cx="2801100" cy="4605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1674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Person.php</a:t>
            </a:r>
            <a:endParaRPr b="1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41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Object-oriented PHP</a:t>
            </a: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15600" y="1334024"/>
            <a:ext cx="7944628" cy="535531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$hair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 $hair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 ...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 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hair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$hair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$newName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$newName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8766629" y="4142308"/>
            <a:ext cx="2797500" cy="10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To access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 properties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2" name="Google Shape;582;p41"/>
          <p:cNvCxnSpPr>
            <a:stCxn id="583" idx="0"/>
            <a:endCxn id="581" idx="0"/>
          </p:cNvCxnSpPr>
          <p:nvPr/>
        </p:nvCxnSpPr>
        <p:spPr>
          <a:xfrm rot="-5400000">
            <a:off x="6339382" y="479473"/>
            <a:ext cx="163200" cy="7488600"/>
          </a:xfrm>
          <a:prstGeom prst="bentConnector3">
            <a:avLst>
              <a:gd fmla="val 239990" name="adj1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p41"/>
          <p:cNvSpPr/>
          <p:nvPr/>
        </p:nvSpPr>
        <p:spPr>
          <a:xfrm>
            <a:off x="876151" y="4305373"/>
            <a:ext cx="3601062" cy="984933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8766629" y="5413448"/>
            <a:ext cx="2797500" cy="10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To access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modify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 properties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876151" y="5443432"/>
            <a:ext cx="4528605" cy="984933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6" name="Google Shape;586;p41"/>
          <p:cNvCxnSpPr>
            <a:stCxn id="585" idx="3"/>
            <a:endCxn id="584" idx="1"/>
          </p:cNvCxnSpPr>
          <p:nvPr/>
        </p:nvCxnSpPr>
        <p:spPr>
          <a:xfrm>
            <a:off x="5404756" y="5935899"/>
            <a:ext cx="3361800" cy="6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41"/>
          <p:cNvSpPr txBox="1"/>
          <p:nvPr/>
        </p:nvSpPr>
        <p:spPr>
          <a:xfrm>
            <a:off x="7764000" y="837781"/>
            <a:ext cx="4251569" cy="634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3.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object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for whatever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n-US" sz="3959">
                <a:latin typeface="Helvetica Neue"/>
                <a:ea typeface="Helvetica Neue"/>
                <a:cs typeface="Helvetica Neue"/>
                <a:sym typeface="Helvetica Neue"/>
              </a:rPr>
              <a:t>The Internet</a:t>
            </a:r>
            <a:endParaRPr sz="3959"/>
          </a:p>
        </p:txBody>
      </p:sp>
      <p:sp>
        <p:nvSpPr>
          <p:cNvPr id="141" name="Google Shape;141;p3"/>
          <p:cNvSpPr txBox="1"/>
          <p:nvPr/>
        </p:nvSpPr>
        <p:spPr>
          <a:xfrm>
            <a:off x="8753274" y="644005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695" y="2523242"/>
            <a:ext cx="1244699" cy="1289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254" y="2546452"/>
            <a:ext cx="1114712" cy="137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3259" y="552469"/>
            <a:ext cx="1379933" cy="200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2491" y="924398"/>
            <a:ext cx="1709367" cy="207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7992" y="3435797"/>
            <a:ext cx="1709367" cy="207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2899" y="2754986"/>
            <a:ext cx="1999249" cy="149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09189" y="5009704"/>
            <a:ext cx="1814203" cy="16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 rot="-2415385">
            <a:off x="3760038" y="1965803"/>
            <a:ext cx="1130791" cy="36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"/>
          <p:cNvSpPr/>
          <p:nvPr/>
        </p:nvSpPr>
        <p:spPr>
          <a:xfrm rot="2150590">
            <a:off x="3750036" y="3802868"/>
            <a:ext cx="1275642" cy="30781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3"/>
          <p:cNvSpPr/>
          <p:nvPr/>
        </p:nvSpPr>
        <p:spPr>
          <a:xfrm rot="-2415385">
            <a:off x="6173027" y="2558203"/>
            <a:ext cx="1860483" cy="36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"/>
          <p:cNvSpPr/>
          <p:nvPr/>
        </p:nvSpPr>
        <p:spPr>
          <a:xfrm rot="-1276474">
            <a:off x="6512366" y="3803638"/>
            <a:ext cx="1450146" cy="36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3"/>
          <p:cNvSpPr/>
          <p:nvPr/>
        </p:nvSpPr>
        <p:spPr>
          <a:xfrm rot="1196209">
            <a:off x="6540984" y="5096630"/>
            <a:ext cx="1862643" cy="36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393841" y="3672884"/>
            <a:ext cx="10999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4945627" y="2814386"/>
            <a:ext cx="14784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DNS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058600" y="5415373"/>
            <a:ext cx="14865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7993749" y="2301816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7856304" y="4214670"/>
            <a:ext cx="23394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Processing Engines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6997227" y="6008588"/>
            <a:ext cx="13281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006150" y="2895859"/>
            <a:ext cx="728310" cy="36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3"/>
          <p:cNvSpPr txBox="1"/>
          <p:nvPr/>
        </p:nvSpPr>
        <p:spPr>
          <a:xfrm rot="2087657">
            <a:off x="3769707" y="3525697"/>
            <a:ext cx="1478418" cy="44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 rot="2229074">
            <a:off x="3374529" y="4020574"/>
            <a:ext cx="1627619" cy="44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 rot="-2566915">
            <a:off x="3460772" y="1652905"/>
            <a:ext cx="1478418" cy="44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 rot="-2566915">
            <a:off x="3814415" y="2146992"/>
            <a:ext cx="1478418" cy="44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2051713" y="2498233"/>
            <a:ext cx="657163" cy="44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/>
          <p:nvPr/>
        </p:nvSpPr>
        <p:spPr>
          <a:xfrm>
            <a:off x="399271" y="1379089"/>
            <a:ext cx="11393458" cy="4154984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require_once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0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'Person.php'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$bob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0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n-US" sz="20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0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'brown'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0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'macbook'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0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'old'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$myName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$bob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$myName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0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$bob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'Lance’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$bobName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en-U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$bob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n-US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$bobName</a:t>
            </a:r>
            <a:r>
              <a:rPr b="0" i="0" lang="en-U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399271" y="929794"/>
            <a:ext cx="2801129" cy="460500"/>
          </a:xfrm>
          <a:prstGeom prst="rect">
            <a:avLst/>
          </a:prstGeom>
          <a:solidFill>
            <a:srgbClr val="666666"/>
          </a:solidFill>
          <a:ln>
            <a:noFill/>
          </a:ln>
          <a:effectLst>
            <a:outerShdw blurRad="57150" rotWithShape="0" algn="bl" dir="1674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main.php</a:t>
            </a:r>
            <a:endParaRPr b="1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42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Object-oriented PHP</a:t>
            </a:r>
            <a:endParaRPr/>
          </a:p>
        </p:txBody>
      </p:sp>
      <p:sp>
        <p:nvSpPr>
          <p:cNvPr id="595" name="Google Shape;595;p42"/>
          <p:cNvSpPr txBox="1"/>
          <p:nvPr/>
        </p:nvSpPr>
        <p:spPr>
          <a:xfrm>
            <a:off x="7764000" y="837781"/>
            <a:ext cx="4251569" cy="634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3.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object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for whatever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2"/>
          <p:cNvSpPr/>
          <p:nvPr/>
        </p:nvSpPr>
        <p:spPr>
          <a:xfrm>
            <a:off x="8698530" y="3146044"/>
            <a:ext cx="2797500" cy="10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To access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 properties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7" name="Google Shape;597;p42"/>
          <p:cNvCxnSpPr>
            <a:stCxn id="598" idx="3"/>
            <a:endCxn id="596" idx="0"/>
          </p:cNvCxnSpPr>
          <p:nvPr/>
        </p:nvCxnSpPr>
        <p:spPr>
          <a:xfrm>
            <a:off x="4376057" y="2940066"/>
            <a:ext cx="5721300" cy="2061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p42"/>
          <p:cNvSpPr/>
          <p:nvPr/>
        </p:nvSpPr>
        <p:spPr>
          <a:xfrm>
            <a:off x="448257" y="2447600"/>
            <a:ext cx="3927800" cy="984933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2"/>
          <p:cNvSpPr/>
          <p:nvPr/>
        </p:nvSpPr>
        <p:spPr>
          <a:xfrm>
            <a:off x="4721744" y="3507249"/>
            <a:ext cx="2797500" cy="10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To access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modify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 properties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42"/>
          <p:cNvSpPr/>
          <p:nvPr/>
        </p:nvSpPr>
        <p:spPr>
          <a:xfrm>
            <a:off x="448257" y="3858745"/>
            <a:ext cx="3437943" cy="337698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42"/>
          <p:cNvCxnSpPr>
            <a:stCxn id="600" idx="3"/>
            <a:endCxn id="599" idx="1"/>
          </p:cNvCxnSpPr>
          <p:nvPr/>
        </p:nvCxnSpPr>
        <p:spPr>
          <a:xfrm>
            <a:off x="3886200" y="4027594"/>
            <a:ext cx="835500" cy="21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2" name="Google Shape;6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930" y="4983585"/>
            <a:ext cx="4943475" cy="1762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3" name="Google Shape;603;p42"/>
          <p:cNvCxnSpPr>
            <a:stCxn id="604" idx="3"/>
            <a:endCxn id="596" idx="2"/>
          </p:cNvCxnSpPr>
          <p:nvPr/>
        </p:nvCxnSpPr>
        <p:spPr>
          <a:xfrm flipH="1" rot="10800000">
            <a:off x="4335365" y="4190820"/>
            <a:ext cx="5761800" cy="578700"/>
          </a:xfrm>
          <a:prstGeom prst="bentConnector2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p42"/>
          <p:cNvSpPr/>
          <p:nvPr/>
        </p:nvSpPr>
        <p:spPr>
          <a:xfrm>
            <a:off x="407565" y="4348658"/>
            <a:ext cx="3927800" cy="841724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/>
          <p:nvPr/>
        </p:nvSpPr>
        <p:spPr>
          <a:xfrm>
            <a:off x="7764000" y="837781"/>
            <a:ext cx="4251569" cy="634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3.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object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for whatever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3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/>
              <a:t>Object-oriented PHP</a:t>
            </a:r>
            <a:endParaRPr/>
          </a:p>
        </p:txBody>
      </p:sp>
      <p:sp>
        <p:nvSpPr>
          <p:cNvPr id="611" name="Google Shape;611;p43"/>
          <p:cNvSpPr txBox="1"/>
          <p:nvPr>
            <p:ph idx="1" type="body"/>
          </p:nvPr>
        </p:nvSpPr>
        <p:spPr>
          <a:xfrm>
            <a:off x="415600" y="3041213"/>
            <a:ext cx="76695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-US" sz="24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-US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getName()</a:t>
            </a:r>
            <a:r>
              <a:rPr b="1"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b="1" lang="en-US" sz="2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‘Jack'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1" lang="en-US" sz="24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1" lang="en-US" sz="24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b="1" lang="en-US" sz="24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43"/>
          <p:cNvSpPr txBox="1"/>
          <p:nvPr/>
        </p:nvSpPr>
        <p:spPr>
          <a:xfrm>
            <a:off x="375762" y="2077482"/>
            <a:ext cx="11639807" cy="586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4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4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‘Ernest'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4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'brown'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4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'macbook'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...);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44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1524000" y="1956990"/>
            <a:ext cx="9144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4"/>
          <p:cNvSpPr txBox="1"/>
          <p:nvPr>
            <p:ph type="title"/>
          </p:nvPr>
        </p:nvSpPr>
        <p:spPr>
          <a:xfrm>
            <a:off x="1835700" y="223425"/>
            <a:ext cx="85206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Font typeface="Consolas"/>
              <a:buNone/>
            </a:pPr>
            <a:r>
              <a:rPr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Try it out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questions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b="0"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onsolas"/>
              <a:buNone/>
            </a:pP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"/>
          <p:cNvSpPr txBox="1"/>
          <p:nvPr>
            <p:ph type="title"/>
          </p:nvPr>
        </p:nvSpPr>
        <p:spPr>
          <a:xfrm>
            <a:off x="321682" y="640091"/>
            <a:ext cx="4138412" cy="379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lang="en-US" sz="4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br>
              <a:rPr lang="en-US" sz="4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9"/>
          <p:cNvSpPr/>
          <p:nvPr/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9"/>
          <p:cNvSpPr/>
          <p:nvPr/>
        </p:nvSpPr>
        <p:spPr>
          <a:xfrm>
            <a:off x="5275903" y="640091"/>
            <a:ext cx="6266120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6" name="Google Shape;6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216" y="1792931"/>
            <a:ext cx="5759973" cy="310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Database Interaction with PHP</a:t>
            </a:r>
            <a:endParaRPr/>
          </a:p>
        </p:txBody>
      </p:sp>
      <p:sp>
        <p:nvSpPr>
          <p:cNvPr id="632" name="Google Shape;632;p36"/>
          <p:cNvSpPr txBox="1"/>
          <p:nvPr>
            <p:ph idx="1" type="body"/>
          </p:nvPr>
        </p:nvSpPr>
        <p:spPr>
          <a:xfrm>
            <a:off x="415600" y="1554600"/>
            <a:ext cx="9892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Connect to Database</a:t>
            </a:r>
            <a:endParaRPr/>
          </a:p>
          <a:p>
            <a:pPr indent="-5143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Prepare statement object</a:t>
            </a:r>
            <a:endParaRPr/>
          </a:p>
          <a:p>
            <a:pPr indent="-5143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Specify return data format</a:t>
            </a:r>
            <a:endParaRPr/>
          </a:p>
          <a:p>
            <a:pPr indent="-5143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Prepare SQL statement</a:t>
            </a:r>
            <a:endParaRPr/>
          </a:p>
          <a:p>
            <a:pPr indent="-5143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Run SQL statement</a:t>
            </a:r>
            <a:endParaRPr/>
          </a:p>
          <a:p>
            <a:pPr indent="-5143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Retrieve results</a:t>
            </a:r>
            <a:endParaRPr/>
          </a:p>
          <a:p>
            <a:pPr indent="-5143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Free up resources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7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Basic Syntax</a:t>
            </a:r>
            <a:endParaRPr/>
          </a:p>
        </p:txBody>
      </p:sp>
      <p:sp>
        <p:nvSpPr>
          <p:cNvPr id="638" name="Google Shape;638;p37"/>
          <p:cNvSpPr txBox="1"/>
          <p:nvPr/>
        </p:nvSpPr>
        <p:spPr>
          <a:xfrm>
            <a:off x="406173" y="813180"/>
            <a:ext cx="11639807" cy="604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1234567890123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simulates a user input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'select * from book where isbn13 = 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//PDOStatement</a:t>
            </a:r>
            <a:endParaRPr b="1" i="0" sz="2000" u="none" cap="none" strike="noStrik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2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Basic Syntax</a:t>
            </a:r>
            <a:endParaRPr/>
          </a:p>
        </p:txBody>
      </p:sp>
      <p:sp>
        <p:nvSpPr>
          <p:cNvPr id="645" name="Google Shape;645;p62"/>
          <p:cNvSpPr txBox="1"/>
          <p:nvPr/>
        </p:nvSpPr>
        <p:spPr>
          <a:xfrm>
            <a:off x="406173" y="783994"/>
            <a:ext cx="11639807" cy="5548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1234567890123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simulates a user input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'select * from book where isbn13 = 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//PDOStatement</a:t>
            </a:r>
            <a:endParaRPr b="1" i="0" sz="2000" u="none" cap="none" strike="noStrik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2"/>
          <p:cNvSpPr/>
          <p:nvPr/>
        </p:nvSpPr>
        <p:spPr>
          <a:xfrm>
            <a:off x="406173" y="649644"/>
            <a:ext cx="7814000" cy="119720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62"/>
          <p:cNvSpPr/>
          <p:nvPr/>
        </p:nvSpPr>
        <p:spPr>
          <a:xfrm rot="10800000">
            <a:off x="8323867" y="1255367"/>
            <a:ext cx="403877" cy="17439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62"/>
          <p:cNvSpPr txBox="1"/>
          <p:nvPr/>
        </p:nvSpPr>
        <p:spPr>
          <a:xfrm>
            <a:off x="8831438" y="980388"/>
            <a:ext cx="3318235" cy="3477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 Connect to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Connection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host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hostname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database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port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PHP Data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(Connection String, username , password)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3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Basic Syntax</a:t>
            </a:r>
            <a:endParaRPr/>
          </a:p>
        </p:txBody>
      </p:sp>
      <p:sp>
        <p:nvSpPr>
          <p:cNvPr id="655" name="Google Shape;655;p63"/>
          <p:cNvSpPr txBox="1"/>
          <p:nvPr/>
        </p:nvSpPr>
        <p:spPr>
          <a:xfrm>
            <a:off x="406173" y="706177"/>
            <a:ext cx="11639807" cy="5548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1234567890123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simulates a user input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'select * from book where isbn13 = 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//PDOStatement</a:t>
            </a:r>
            <a:endParaRPr b="1" i="0" sz="2000" u="none" cap="none" strike="noStrik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3"/>
          <p:cNvSpPr/>
          <p:nvPr/>
        </p:nvSpPr>
        <p:spPr>
          <a:xfrm>
            <a:off x="406173" y="1634744"/>
            <a:ext cx="7814000" cy="86386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3"/>
          <p:cNvSpPr/>
          <p:nvPr/>
        </p:nvSpPr>
        <p:spPr>
          <a:xfrm rot="10800000">
            <a:off x="8323867" y="2014124"/>
            <a:ext cx="403877" cy="17439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3"/>
          <p:cNvSpPr txBox="1"/>
          <p:nvPr/>
        </p:nvSpPr>
        <p:spPr>
          <a:xfrm>
            <a:off x="8831438" y="1534869"/>
            <a:ext cx="3318235" cy="31700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 Prepare statement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SQL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Prepares a statement for execution and returns a statement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PDOStatement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4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Basic Syntax</a:t>
            </a:r>
            <a:endParaRPr/>
          </a:p>
        </p:txBody>
      </p:sp>
      <p:sp>
        <p:nvSpPr>
          <p:cNvPr id="665" name="Google Shape;665;p64"/>
          <p:cNvSpPr txBox="1"/>
          <p:nvPr/>
        </p:nvSpPr>
        <p:spPr>
          <a:xfrm>
            <a:off x="406173" y="822907"/>
            <a:ext cx="11639807" cy="5548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1234567890123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simulates a user input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'select * from book where isbn13 = 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//PDOStatement</a:t>
            </a:r>
            <a:endParaRPr b="1" i="0" sz="2000" u="none" cap="none" strike="noStrik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4"/>
          <p:cNvSpPr/>
          <p:nvPr/>
        </p:nvSpPr>
        <p:spPr>
          <a:xfrm>
            <a:off x="406173" y="2947478"/>
            <a:ext cx="7814000" cy="56280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4"/>
          <p:cNvSpPr/>
          <p:nvPr/>
        </p:nvSpPr>
        <p:spPr>
          <a:xfrm rot="10800000">
            <a:off x="8323867" y="3093898"/>
            <a:ext cx="403877" cy="17439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4"/>
          <p:cNvSpPr txBox="1"/>
          <p:nvPr/>
        </p:nvSpPr>
        <p:spPr>
          <a:xfrm>
            <a:off x="8831438" y="1700239"/>
            <a:ext cx="3318235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3: Specify return data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Set the fetch mode of PDOStatement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Fetch result as associative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5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Basic Syntax</a:t>
            </a:r>
            <a:endParaRPr/>
          </a:p>
        </p:txBody>
      </p:sp>
      <p:sp>
        <p:nvSpPr>
          <p:cNvPr id="675" name="Google Shape;675;p65"/>
          <p:cNvSpPr txBox="1"/>
          <p:nvPr/>
        </p:nvSpPr>
        <p:spPr>
          <a:xfrm>
            <a:off x="406173" y="813178"/>
            <a:ext cx="11639807" cy="5548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1234567890123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simulates a user input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'select * from book where isbn13 = 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//PDOStatement</a:t>
            </a:r>
            <a:endParaRPr b="1" i="0" sz="2000" u="none" cap="none" strike="noStrik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5"/>
          <p:cNvSpPr/>
          <p:nvPr/>
        </p:nvSpPr>
        <p:spPr>
          <a:xfrm>
            <a:off x="406173" y="3443588"/>
            <a:ext cx="7814000" cy="56280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 rot="10800000">
            <a:off x="8323867" y="3599740"/>
            <a:ext cx="403877" cy="17439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8831438" y="815020"/>
            <a:ext cx="3318235" cy="40934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4: Prepare SQL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Binds a parameter to the specified variable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latin typeface="Consolas"/>
                <a:ea typeface="Consolas"/>
                <a:cs typeface="Consolas"/>
                <a:sym typeface="Consolas"/>
              </a:rPr>
              <a:t>:isbn13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be replaced with</a:t>
            </a: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executed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Explicit data type for the parameter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65"/>
          <p:cNvCxnSpPr/>
          <p:nvPr/>
        </p:nvCxnSpPr>
        <p:spPr>
          <a:xfrm>
            <a:off x="6498075" y="2383274"/>
            <a:ext cx="8365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65"/>
          <p:cNvCxnSpPr/>
          <p:nvPr/>
        </p:nvCxnSpPr>
        <p:spPr>
          <a:xfrm>
            <a:off x="3090151" y="3858635"/>
            <a:ext cx="8365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n-US" sz="3959">
                <a:latin typeface="Helvetica Neue"/>
                <a:ea typeface="Helvetica Neue"/>
                <a:cs typeface="Helvetica Neue"/>
                <a:sym typeface="Helvetica Neue"/>
              </a:rPr>
              <a:t>The Internet in a nutshell</a:t>
            </a:r>
            <a:endParaRPr sz="3959"/>
          </a:p>
        </p:txBody>
      </p:sp>
      <p:sp>
        <p:nvSpPr>
          <p:cNvPr id="172" name="Google Shape;172;p4"/>
          <p:cNvSpPr/>
          <p:nvPr/>
        </p:nvSpPr>
        <p:spPr>
          <a:xfrm>
            <a:off x="4000875" y="1716905"/>
            <a:ext cx="3543000" cy="43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4605" name="adj5"/>
            </a:avLst>
          </a:prstGeom>
          <a:solidFill>
            <a:srgbClr val="F58F8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>
            <a:off x="3935375" y="4904091"/>
            <a:ext cx="3572100" cy="43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6AA84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785050" y="1344695"/>
            <a:ext cx="38799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 Request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4724725" y="5341791"/>
            <a:ext cx="20166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 Response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16891" l="78869" r="0" t="22124"/>
          <a:stretch/>
        </p:blipFill>
        <p:spPr>
          <a:xfrm>
            <a:off x="6819972" y="2083840"/>
            <a:ext cx="1260593" cy="248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032" y="2286154"/>
            <a:ext cx="3422036" cy="246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5050" y="2132085"/>
            <a:ext cx="489864" cy="5074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8617255" y="1668599"/>
            <a:ext cx="2566466" cy="2360476"/>
          </a:xfrm>
          <a:prstGeom prst="wedgeRectCallout">
            <a:avLst>
              <a:gd fmla="val -131340" name="adj1"/>
              <a:gd fmla="val -56876" name="adj2"/>
            </a:avLst>
          </a:prstGeom>
          <a:solidFill>
            <a:srgbClr val="F3F3F3"/>
          </a:solidFill>
          <a:ln cap="flat" cmpd="sng" w="9525">
            <a:solidFill>
              <a:srgbClr val="F58F8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GET / HTTP/1.1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Host: www.google.com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User-Agent: curl/7.60.0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Accept: */*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Cookie: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Host: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3728200" y="4448600"/>
            <a:ext cx="603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7033511" y="4538695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6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Basic Syntax</a:t>
            </a:r>
            <a:endParaRPr/>
          </a:p>
        </p:txBody>
      </p:sp>
      <p:sp>
        <p:nvSpPr>
          <p:cNvPr id="687" name="Google Shape;687;p66"/>
          <p:cNvSpPr txBox="1"/>
          <p:nvPr/>
        </p:nvSpPr>
        <p:spPr>
          <a:xfrm>
            <a:off x="406173" y="803450"/>
            <a:ext cx="11639807" cy="5548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1234567890123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simulates a user input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'select * from book where isbn13 = 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//PDOStatement</a:t>
            </a:r>
            <a:endParaRPr b="1" i="0" sz="2000" u="none" cap="none" strike="noStrik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66"/>
          <p:cNvSpPr/>
          <p:nvPr/>
        </p:nvSpPr>
        <p:spPr>
          <a:xfrm>
            <a:off x="406173" y="3891063"/>
            <a:ext cx="7814000" cy="56280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66"/>
          <p:cNvSpPr/>
          <p:nvPr/>
        </p:nvSpPr>
        <p:spPr>
          <a:xfrm rot="10800000">
            <a:off x="8323867" y="4047215"/>
            <a:ext cx="403877" cy="17439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6"/>
          <p:cNvSpPr txBox="1"/>
          <p:nvPr/>
        </p:nvSpPr>
        <p:spPr>
          <a:xfrm>
            <a:off x="8831438" y="2595185"/>
            <a:ext cx="3318235" cy="22467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5: Run SQL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Executes a prepared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Returns true on success or false on failure.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1" name="Google Shape;691;p66"/>
          <p:cNvCxnSpPr/>
          <p:nvPr/>
        </p:nvCxnSpPr>
        <p:spPr>
          <a:xfrm>
            <a:off x="6498075" y="2383274"/>
            <a:ext cx="8365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2" name="Google Shape;692;p66"/>
          <p:cNvCxnSpPr/>
          <p:nvPr/>
        </p:nvCxnSpPr>
        <p:spPr>
          <a:xfrm>
            <a:off x="3090151" y="3858635"/>
            <a:ext cx="8365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Basic Syntax</a:t>
            </a:r>
            <a:endParaRPr/>
          </a:p>
        </p:txBody>
      </p:sp>
      <p:sp>
        <p:nvSpPr>
          <p:cNvPr id="699" name="Google Shape;699;p67"/>
          <p:cNvSpPr txBox="1"/>
          <p:nvPr/>
        </p:nvSpPr>
        <p:spPr>
          <a:xfrm>
            <a:off x="406173" y="813178"/>
            <a:ext cx="11639807" cy="5548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1234567890123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simulates a user input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'select * from book where isbn13 = 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//PDOStatement</a:t>
            </a:r>
            <a:endParaRPr b="1" i="0" sz="2000" u="none" cap="none" strike="noStrik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7"/>
          <p:cNvSpPr/>
          <p:nvPr/>
        </p:nvSpPr>
        <p:spPr>
          <a:xfrm>
            <a:off x="406173" y="4437216"/>
            <a:ext cx="10265070" cy="151611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7"/>
          <p:cNvSpPr/>
          <p:nvPr/>
        </p:nvSpPr>
        <p:spPr>
          <a:xfrm rot="5400000">
            <a:off x="9948389" y="4066671"/>
            <a:ext cx="403877" cy="17439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7"/>
          <p:cNvSpPr txBox="1"/>
          <p:nvPr/>
        </p:nvSpPr>
        <p:spPr>
          <a:xfrm>
            <a:off x="8864037" y="1275838"/>
            <a:ext cx="3318235" cy="25545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6: Retrieve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Fetches the next row from a result set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associative array of one row from the results queried by the SQL statement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67"/>
          <p:cNvCxnSpPr/>
          <p:nvPr/>
        </p:nvCxnSpPr>
        <p:spPr>
          <a:xfrm>
            <a:off x="6498075" y="2383274"/>
            <a:ext cx="8365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4" name="Google Shape;704;p67"/>
          <p:cNvCxnSpPr/>
          <p:nvPr/>
        </p:nvCxnSpPr>
        <p:spPr>
          <a:xfrm>
            <a:off x="3090151" y="3858635"/>
            <a:ext cx="8365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8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Roboto"/>
              <a:buNone/>
            </a:pPr>
            <a:r>
              <a:rPr lang="en-US"/>
              <a:t>Basic Syntax</a:t>
            </a:r>
            <a:endParaRPr/>
          </a:p>
        </p:txBody>
      </p:sp>
      <p:sp>
        <p:nvSpPr>
          <p:cNvPr id="711" name="Google Shape;711;p68"/>
          <p:cNvSpPr txBox="1"/>
          <p:nvPr/>
        </p:nvSpPr>
        <p:spPr>
          <a:xfrm>
            <a:off x="406173" y="813178"/>
            <a:ext cx="11639807" cy="5548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3306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"");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1234567890123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 simulates a user input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'select * from book where isbn13 = 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i="0" lang="en-US" sz="2000" u="none" cap="none" strike="noStrik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//PDOStatement</a:t>
            </a:r>
            <a:endParaRPr b="1" i="0" sz="2000" u="none" cap="none" strike="noStrik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PDO::FETCH_ASSOC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bindParam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:isbn13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PDO::PARAM_STR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isbn13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’]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b="1" i="0" lang="en-US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8"/>
          <p:cNvSpPr/>
          <p:nvPr/>
        </p:nvSpPr>
        <p:spPr>
          <a:xfrm>
            <a:off x="406173" y="5797685"/>
            <a:ext cx="10265070" cy="97276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8"/>
          <p:cNvSpPr/>
          <p:nvPr/>
        </p:nvSpPr>
        <p:spPr>
          <a:xfrm rot="5400000">
            <a:off x="9799369" y="5276007"/>
            <a:ext cx="678434" cy="150913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8"/>
          <p:cNvSpPr txBox="1"/>
          <p:nvPr/>
        </p:nvSpPr>
        <p:spPr>
          <a:xfrm>
            <a:off x="8864037" y="1956776"/>
            <a:ext cx="3318235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7: Free up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i="0" lang="en-US" sz="20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closeCursor()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Closes the cursor, enabling the statement to be executed again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i="0" lang="en-US" sz="20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Close connection to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p68"/>
          <p:cNvCxnSpPr/>
          <p:nvPr/>
        </p:nvCxnSpPr>
        <p:spPr>
          <a:xfrm>
            <a:off x="6498075" y="2383274"/>
            <a:ext cx="8365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6" name="Google Shape;716;p68"/>
          <p:cNvCxnSpPr/>
          <p:nvPr/>
        </p:nvCxnSpPr>
        <p:spPr>
          <a:xfrm>
            <a:off x="3090151" y="3858635"/>
            <a:ext cx="83657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69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1524000" y="1956990"/>
            <a:ext cx="9144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9"/>
          <p:cNvSpPr txBox="1"/>
          <p:nvPr>
            <p:ph type="title"/>
          </p:nvPr>
        </p:nvSpPr>
        <p:spPr>
          <a:xfrm>
            <a:off x="1835700" y="223425"/>
            <a:ext cx="85206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Font typeface="Consolas"/>
              <a:buNone/>
            </a:pPr>
            <a:r>
              <a:rPr lang="en-US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Try it out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questions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en-US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onsolas"/>
              <a:buNone/>
            </a:pPr>
            <a:r>
              <a:rPr b="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f4fb6583c_1_6"/>
          <p:cNvSpPr txBox="1"/>
          <p:nvPr>
            <p:ph idx="1" type="body"/>
          </p:nvPr>
        </p:nvSpPr>
        <p:spPr>
          <a:xfrm>
            <a:off x="544600" y="1265500"/>
            <a:ext cx="4793100" cy="4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400"/>
              <a:t>All the best for lab test!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400"/>
              <a:t>Please help us improve by filling up the feedback form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400">
                <a:solidFill>
                  <a:srgbClr val="666666"/>
                </a:solidFill>
              </a:rPr>
              <a:t>*Practise question solution will be emailed to participants who have submitted their attendance</a:t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728" name="Google Shape;728;gcf4fb6583c_1_6"/>
          <p:cNvSpPr txBox="1"/>
          <p:nvPr>
            <p:ph type="title"/>
          </p:nvPr>
        </p:nvSpPr>
        <p:spPr>
          <a:xfrm>
            <a:off x="465750" y="326485"/>
            <a:ext cx="73485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lang="en-US" sz="3959"/>
              <a:t>Feedback</a:t>
            </a:r>
            <a:endParaRPr b="1" sz="3959"/>
          </a:p>
        </p:txBody>
      </p:sp>
      <p:pic>
        <p:nvPicPr>
          <p:cNvPr id="729" name="Google Shape;729;gcf4fb6583c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5400" y="773290"/>
            <a:ext cx="5777375" cy="57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415600" y="88260"/>
            <a:ext cx="73484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n-US" sz="3959">
                <a:latin typeface="Helvetica Neue"/>
                <a:ea typeface="Helvetica Neue"/>
                <a:cs typeface="Helvetica Neue"/>
                <a:sym typeface="Helvetica Neue"/>
              </a:rPr>
              <a:t>The Internet in a nutshell</a:t>
            </a:r>
            <a:endParaRPr sz="3959"/>
          </a:p>
        </p:txBody>
      </p:sp>
      <p:sp>
        <p:nvSpPr>
          <p:cNvPr id="188" name="Google Shape;188;p5"/>
          <p:cNvSpPr/>
          <p:nvPr/>
        </p:nvSpPr>
        <p:spPr>
          <a:xfrm>
            <a:off x="4000871" y="1716905"/>
            <a:ext cx="3543000" cy="43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4605" name="adj5"/>
            </a:avLst>
          </a:prstGeom>
          <a:solidFill>
            <a:srgbClr val="F58F8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 rot="10800000">
            <a:off x="3935371" y="4904091"/>
            <a:ext cx="3572100" cy="43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6AA84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4724721" y="5341791"/>
            <a:ext cx="20166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 Response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b="16891" l="78869" r="0" t="22124"/>
          <a:stretch/>
        </p:blipFill>
        <p:spPr>
          <a:xfrm>
            <a:off x="6819968" y="2083840"/>
            <a:ext cx="1260593" cy="248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028" y="2286154"/>
            <a:ext cx="3422036" cy="246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5046" y="2132085"/>
            <a:ext cx="489864" cy="5074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5"/>
          <p:cNvSpPr txBox="1"/>
          <p:nvPr/>
        </p:nvSpPr>
        <p:spPr>
          <a:xfrm>
            <a:off x="3728196" y="4448600"/>
            <a:ext cx="603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033507" y="4538695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3428928" y="1181409"/>
            <a:ext cx="4389632" cy="385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http://www.animals.com/dog.html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6538806" y="1311955"/>
            <a:ext cx="1053487" cy="33812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3970" y="5676591"/>
            <a:ext cx="834900" cy="83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99" name="Google Shape;199;p5"/>
          <p:cNvSpPr/>
          <p:nvPr/>
        </p:nvSpPr>
        <p:spPr>
          <a:xfrm>
            <a:off x="8352542" y="2671775"/>
            <a:ext cx="2625000" cy="3506400"/>
          </a:xfrm>
          <a:prstGeom prst="wedgeRectCallout">
            <a:avLst>
              <a:gd fmla="val -144831" name="adj1"/>
              <a:gd fmla="val 51661" name="adj2"/>
            </a:avLst>
          </a:prstGeom>
          <a:solidFill>
            <a:srgbClr val="FFFFF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AA84F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HTTP/1.1 200 OK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Date: Tue, 29 Jan 2019 15:48:40 GMT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Server: Apache/2.2.34 (Unix) mod_wsgi/3.5 Python/2.7.13 PHP/7.1.19 mod_ssl/2.2.34 OpenSSL/1.0.2o DAV/2 mod_fastcgi/mod_fastcgi-SNAP-0910052141 mod_perl/2.0.9 Perl/v5.24.0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Last-Modified: Tue, 29 Jan 2019 15:43:44 GMT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ETag: "44a049-28-5809aa8828c00"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Accept-Ranges: bytes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Content-Length: 40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Content-Type: text/html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7">
            <a:alphaModFix/>
          </a:blip>
          <a:srcRect b="41849" l="0" r="0" t="0"/>
          <a:stretch/>
        </p:blipFill>
        <p:spPr>
          <a:xfrm>
            <a:off x="8536580" y="4236724"/>
            <a:ext cx="2256925" cy="1757525"/>
          </a:xfrm>
          <a:prstGeom prst="rect">
            <a:avLst/>
          </a:prstGeom>
          <a:noFill/>
          <a:ln>
            <a:noFill/>
          </a:ln>
          <a:effectLst>
            <a:outerShdw blurRad="514350" rotWithShape="0" algn="bl" dir="5400000" dist="9525">
              <a:srgbClr val="FFFF00">
                <a:alpha val="65882"/>
              </a:srgbClr>
            </a:outerShdw>
          </a:effectLst>
        </p:spPr>
      </p:pic>
      <p:sp>
        <p:nvSpPr>
          <p:cNvPr id="201" name="Google Shape;201;p5">
            <a:hlinkClick r:id="rId8"/>
          </p:cNvPr>
          <p:cNvSpPr txBox="1"/>
          <p:nvPr/>
        </p:nvSpPr>
        <p:spPr>
          <a:xfrm>
            <a:off x="8352542" y="2285575"/>
            <a:ext cx="2546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HTTP RESPONSE</a:t>
            </a:r>
            <a:endParaRPr b="1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8460392" y="3805075"/>
            <a:ext cx="1056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12048" y="4538695"/>
            <a:ext cx="2087331" cy="109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415600" y="88260"/>
            <a:ext cx="9022314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n-US" sz="3959">
                <a:latin typeface="Helvetica Neue"/>
                <a:ea typeface="Helvetica Neue"/>
                <a:cs typeface="Helvetica Neue"/>
                <a:sym typeface="Helvetica Neue"/>
              </a:rPr>
              <a:t>Server side &amp; Client side rendering</a:t>
            </a:r>
            <a:endParaRPr sz="3959"/>
          </a:p>
        </p:txBody>
      </p:sp>
      <p:sp>
        <p:nvSpPr>
          <p:cNvPr id="210" name="Google Shape;210;p6"/>
          <p:cNvSpPr/>
          <p:nvPr/>
        </p:nvSpPr>
        <p:spPr>
          <a:xfrm>
            <a:off x="4020221" y="1716905"/>
            <a:ext cx="3543000" cy="43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4605" name="adj5"/>
            </a:avLst>
          </a:prstGeom>
          <a:solidFill>
            <a:srgbClr val="F58F8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 rot="10800000">
            <a:off x="3954721" y="4904091"/>
            <a:ext cx="3572100" cy="43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6AA84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3804396" y="1344695"/>
            <a:ext cx="38799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 Request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4744071" y="5341791"/>
            <a:ext cx="20166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 Response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b="16891" l="78869" r="0" t="22124"/>
          <a:stretch/>
        </p:blipFill>
        <p:spPr>
          <a:xfrm>
            <a:off x="6839318" y="2083840"/>
            <a:ext cx="1260593" cy="248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3378" y="2286154"/>
            <a:ext cx="3422036" cy="246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4396" y="2132085"/>
            <a:ext cx="489864" cy="50742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 txBox="1"/>
          <p:nvPr/>
        </p:nvSpPr>
        <p:spPr>
          <a:xfrm>
            <a:off x="3747546" y="4448600"/>
            <a:ext cx="603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7052857" y="4538695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8439215" y="1607691"/>
            <a:ext cx="1969200" cy="3734100"/>
          </a:xfrm>
          <a:prstGeom prst="wedgeRectCallout">
            <a:avLst>
              <a:gd fmla="val -87477" name="adj1"/>
              <a:gd fmla="val 2073" name="adj2"/>
            </a:avLst>
          </a:prstGeom>
          <a:solidFill>
            <a:srgbClr val="F3F3F3"/>
          </a:solidFill>
          <a:ln cap="flat" cmpd="sng" w="9525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47427" y="4036114"/>
            <a:ext cx="1640026" cy="11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16340" y="3052355"/>
            <a:ext cx="1214949" cy="6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30465" y="1607692"/>
            <a:ext cx="1386700" cy="1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/>
          <p:nvPr/>
        </p:nvSpPr>
        <p:spPr>
          <a:xfrm>
            <a:off x="415599" y="3474741"/>
            <a:ext cx="2446057" cy="2844416"/>
          </a:xfrm>
          <a:prstGeom prst="wedgeRectCallout">
            <a:avLst>
              <a:gd fmla="val 105762" name="adj1"/>
              <a:gd fmla="val -62610" name="adj2"/>
            </a:avLst>
          </a:prstGeom>
          <a:solidFill>
            <a:srgbClr val="F3F3F3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5774" y="3570417"/>
            <a:ext cx="1425104" cy="142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6302" y="5091197"/>
            <a:ext cx="1104471" cy="110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81543" y="5091198"/>
            <a:ext cx="1104471" cy="110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415600" y="88260"/>
            <a:ext cx="9022314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lang="en-US" sz="3959">
                <a:latin typeface="Helvetica Neue"/>
                <a:ea typeface="Helvetica Neue"/>
                <a:cs typeface="Helvetica Neue"/>
                <a:sym typeface="Helvetica Neue"/>
              </a:rPr>
              <a:t>How Wamp works</a:t>
            </a:r>
            <a:endParaRPr sz="3959"/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927" y="2890646"/>
            <a:ext cx="1432957" cy="101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832" y="2907392"/>
            <a:ext cx="1013445" cy="1013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hastuts.com/wp-content/uploads/2015/01/wamp-server.png" id="235" name="Google Shape;235;p7"/>
          <p:cNvPicPr preferRelativeResize="0"/>
          <p:nvPr/>
        </p:nvPicPr>
        <p:blipFill rotWithShape="1">
          <a:blip r:embed="rId5">
            <a:alphaModFix/>
          </a:blip>
          <a:srcRect b="9439" l="36388" r="32387" t="0"/>
          <a:stretch/>
        </p:blipFill>
        <p:spPr>
          <a:xfrm>
            <a:off x="7093951" y="664185"/>
            <a:ext cx="1284077" cy="132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 b="5545" l="0" r="0" t="0"/>
          <a:stretch/>
        </p:blipFill>
        <p:spPr>
          <a:xfrm>
            <a:off x="870193" y="2944725"/>
            <a:ext cx="1835535" cy="1466348"/>
          </a:xfrm>
          <a:prstGeom prst="rect">
            <a:avLst/>
          </a:prstGeom>
          <a:noFill/>
          <a:ln cap="sq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sp>
        <p:nvSpPr>
          <p:cNvPr id="237" name="Google Shape;237;p7"/>
          <p:cNvSpPr txBox="1"/>
          <p:nvPr/>
        </p:nvSpPr>
        <p:spPr>
          <a:xfrm>
            <a:off x="2572644" y="1903143"/>
            <a:ext cx="1773724" cy="368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780215" y="2345693"/>
            <a:ext cx="3543000" cy="455864"/>
          </a:xfrm>
          <a:prstGeom prst="uturnArrow">
            <a:avLst>
              <a:gd fmla="val 25000" name="adj1"/>
              <a:gd fmla="val 25000" name="adj2"/>
              <a:gd fmla="val 21773" name="adj3"/>
              <a:gd fmla="val 43750" name="adj4"/>
              <a:gd fmla="val 100000" name="adj5"/>
            </a:avLst>
          </a:prstGeom>
          <a:solidFill>
            <a:srgbClr val="F58F8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4061361" y="2061678"/>
            <a:ext cx="7588333" cy="3448474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111" y="2133961"/>
            <a:ext cx="436553" cy="4558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7"/>
          <p:cNvSpPr txBox="1"/>
          <p:nvPr/>
        </p:nvSpPr>
        <p:spPr>
          <a:xfrm>
            <a:off x="854703" y="3369524"/>
            <a:ext cx="1851025" cy="1041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4408436" y="3938985"/>
            <a:ext cx="1352550" cy="277813"/>
          </a:xfrm>
          <a:prstGeom prst="foldedCorner">
            <a:avLst>
              <a:gd fmla="val 0" name="adj"/>
            </a:avLst>
          </a:prstGeom>
          <a:solidFill>
            <a:srgbClr val="F6FBFB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7"/>
          <p:cNvCxnSpPr/>
          <p:nvPr/>
        </p:nvCxnSpPr>
        <p:spPr>
          <a:xfrm>
            <a:off x="5890887" y="3207043"/>
            <a:ext cx="854297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7"/>
          <p:cNvSpPr/>
          <p:nvPr/>
        </p:nvSpPr>
        <p:spPr>
          <a:xfrm>
            <a:off x="9845198" y="2860743"/>
            <a:ext cx="1333500" cy="1036638"/>
          </a:xfrm>
          <a:prstGeom prst="flowChartMagneticDisk">
            <a:avLst/>
          </a:prstGeom>
          <a:solidFill>
            <a:srgbClr val="FFC000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20913" y="3262029"/>
            <a:ext cx="982070" cy="50659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/>
          <p:nvPr/>
        </p:nvSpPr>
        <p:spPr>
          <a:xfrm>
            <a:off x="7197525" y="3989725"/>
            <a:ext cx="1056900" cy="506700"/>
          </a:xfrm>
          <a:prstGeom prst="foldedCorner">
            <a:avLst>
              <a:gd fmla="val 0" name="adj"/>
            </a:avLst>
          </a:prstGeom>
          <a:solidFill>
            <a:srgbClr val="F6FBFB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10020925" y="4000775"/>
            <a:ext cx="1142700" cy="437700"/>
          </a:xfrm>
          <a:prstGeom prst="foldedCorner">
            <a:avLst>
              <a:gd fmla="val 0" name="adj"/>
            </a:avLst>
          </a:prstGeom>
          <a:solidFill>
            <a:srgbClr val="F6FBFB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7"/>
          <p:cNvCxnSpPr/>
          <p:nvPr/>
        </p:nvCxnSpPr>
        <p:spPr>
          <a:xfrm>
            <a:off x="8715235" y="3182020"/>
            <a:ext cx="854297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7"/>
          <p:cNvCxnSpPr/>
          <p:nvPr/>
        </p:nvCxnSpPr>
        <p:spPr>
          <a:xfrm rot="10800000">
            <a:off x="8715235" y="3595157"/>
            <a:ext cx="854297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7"/>
          <p:cNvCxnSpPr/>
          <p:nvPr/>
        </p:nvCxnSpPr>
        <p:spPr>
          <a:xfrm rot="10800000">
            <a:off x="5890887" y="3613297"/>
            <a:ext cx="798451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1" name="Google Shape;251;p7"/>
          <p:cNvSpPr txBox="1"/>
          <p:nvPr/>
        </p:nvSpPr>
        <p:spPr>
          <a:xfrm>
            <a:off x="2573874" y="5131891"/>
            <a:ext cx="14874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 rot="10800000">
            <a:off x="1673457" y="4617022"/>
            <a:ext cx="3572100" cy="43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6AA84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5768151" y="2441836"/>
            <a:ext cx="1098550" cy="26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521194" y="2478548"/>
            <a:ext cx="1159292" cy="646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8793493" y="3700571"/>
            <a:ext cx="748923" cy="645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5916619" y="3754917"/>
            <a:ext cx="748923" cy="645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321564" y="4782312"/>
            <a:ext cx="11548872" cy="1755648"/>
          </a:xfrm>
          <a:prstGeom prst="rect">
            <a:avLst/>
          </a:prstGeom>
          <a:solidFill>
            <a:schemeClr val="lt1">
              <a:alpha val="9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 txBox="1"/>
          <p:nvPr>
            <p:ph type="title"/>
          </p:nvPr>
        </p:nvSpPr>
        <p:spPr>
          <a:xfrm>
            <a:off x="841248" y="5010912"/>
            <a:ext cx="288950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Consolas"/>
              <a:buNone/>
            </a:pPr>
            <a:r>
              <a:rPr lang="en-US" sz="40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sz="4000">
                <a:solidFill>
                  <a:srgbClr val="674EA7"/>
                </a:solidFill>
              </a:rPr>
              <a:t>PHP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0494" y="620805"/>
            <a:ext cx="4395215" cy="32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2328" y="483840"/>
            <a:ext cx="4395216" cy="3018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8"/>
          <p:cNvCxnSpPr/>
          <p:nvPr/>
        </p:nvCxnSpPr>
        <p:spPr>
          <a:xfrm rot="10800000">
            <a:off x="4059936" y="5239512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6901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8"/>
          <p:cNvSpPr txBox="1"/>
          <p:nvPr>
            <p:ph idx="1" type="body"/>
          </p:nvPr>
        </p:nvSpPr>
        <p:spPr>
          <a:xfrm>
            <a:off x="4379976" y="5010912"/>
            <a:ext cx="697687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PHP is a general-purpose scripting language that is especially suited to </a:t>
            </a:r>
            <a:r>
              <a:rPr b="1" lang="en-US" sz="2400">
                <a:solidFill>
                  <a:schemeClr val="dk1"/>
                </a:solidFill>
              </a:rPr>
              <a:t>server-side web development</a:t>
            </a:r>
            <a:r>
              <a:rPr lang="en-US" sz="2400">
                <a:solidFill>
                  <a:schemeClr val="dk1"/>
                </a:solidFill>
              </a:rPr>
              <a:t>, in which case PHP generally runs on a web server.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-US" sz="900">
                <a:solidFill>
                  <a:schemeClr val="dk1"/>
                </a:solidFill>
              </a:rPr>
              <a:t>- Wikipedia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2020-01-04T08:10:26Z</dcterms:created>
  <dc:creator>Jack Phan</dc:creator>
</cp:coreProperties>
</file>