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5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04" r:id="rId12"/>
    <p:sldId id="305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7" r:id="rId50"/>
    <p:sldId id="308" r:id="rId51"/>
    <p:sldId id="302" r:id="rId52"/>
    <p:sldId id="303" r:id="rId53"/>
  </p:sldIdLst>
  <p:sldSz cx="9144000" cy="6858000" type="screen4x3"/>
  <p:notesSz cx="6797675" cy="9926638"/>
  <p:embeddedFontLst>
    <p:embeddedFont>
      <p:font typeface="Tahoma" panose="020B0604030504040204" pitchFamily="34" charset="0"/>
      <p:regular r:id="rId55"/>
      <p:bold r:id="rId56"/>
    </p:embeddedFont>
    <p:embeddedFont>
      <p:font typeface="Noto Sans Symbols" panose="020B0502040504020204" pitchFamily="34" charset="0"/>
      <p:regular r:id="rId57"/>
      <p:bold r:id="rId58"/>
    </p:embeddedFont>
    <p:embeddedFont>
      <p:font typeface="Architects Daughter" panose="020B0604020202020204" charset="0"/>
      <p:regular r:id="rId59"/>
    </p:embeddedFont>
    <p:embeddedFont>
      <p:font typeface="Calibri" panose="020F0502020204030204" pitchFamily="3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jdhjTPvxpOzx8x7Gxhq8jSpvEQ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9F8327-6688-4531-BA37-D433DAC24AFF}">
  <a:tblStyle styleId="{D99F8327-6688-4531-BA37-D433DAC24AF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13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4.fntdata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font" Target="fonts/font7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2.fntdata"/><Relationship Id="rId64" Type="http://customschemas.google.com/relationships/presentationmetadata" Target="meta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5.fntdata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3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6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1" name="Google Shape;151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8608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466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0" name="Google Shape;250;p8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8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3" name="Google Shape;263;p9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9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9" name="Google Shape;289;p10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0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1" name="Google Shape;321;p1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1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4" name="Google Shape;354;p1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2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5" name="Google Shape;385;p1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3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7" name="Google Shape;397;p1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4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7" name="Google Shape;407;p15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5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" name="Google Shape;161;p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6" name="Google Shape;416;p16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6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5" name="Google Shape;425;p17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7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3" name="Google Shape;443;p18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8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2" name="Google Shape;462;p19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9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1" name="Google Shape;481;p20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0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0" name="Google Shape;500;p2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1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9" name="Google Shape;519;p2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2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38" name="Google Shape;538;p2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3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54" name="Google Shape;554;p2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4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4" name="Google Shape;564;p25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5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4" name="Google Shape;574;p26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6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4" name="Google Shape;584;p27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7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96" name="Google Shape;596;p28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8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09" name="Google Shape;609;p29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9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2" name="Google Shape;622;p30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0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36" name="Google Shape;636;p3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1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46" name="Google Shape;646;p3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2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55" name="Google Shape;655;p3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3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65" name="Google Shape;665;p3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4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79" name="Google Shape;679;p35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5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7" name="Google Shape;187;p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Picture taken from: https://en.wikipedia.org/wiki/HTML5#/media/File:HTML5_logo_and_wordmark.svg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89" name="Google Shape;689;p36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6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0" name="Google Shape;700;p37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37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10" name="Google Shape;710;p38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8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21" name="Google Shape;721;p39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&lt;h1&gt; for the heading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9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30" name="Google Shape;730;p40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40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40" name="Google Shape;740;p4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1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49" name="Google Shape;749;p4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42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58" name="Google Shape;758;p4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43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Shape 76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41669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Shape 76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8731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6" name="Google Shape;196;p5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76" name="Google Shape;776;p45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45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84" name="Google Shape;784;p46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46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6" name="Google Shape;206;p6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6" name="Google Shape;216;p7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c3991d7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8" name="Google Shape;228;g7c3991d762_0_0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7c3991d762_0_0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c3991d76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6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9" name="Google Shape;239;g7c3991d762_0_1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7c3991d762_0_11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8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9" name="Google Shape;19;p48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8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21" name="Google Shape;21;p48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3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7" name="Google Shape;67;p63"/>
          <p:cNvSpPr txBox="1">
            <a:spLocks noGrp="1"/>
          </p:cNvSpPr>
          <p:nvPr>
            <p:ph type="body" idx="1"/>
          </p:nvPr>
        </p:nvSpPr>
        <p:spPr>
          <a:xfrm rot="5400000">
            <a:off x="3771900" y="-76200"/>
            <a:ext cx="1600200" cy="8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63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9" name="Google Shape;69;p63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4"/>
          <p:cNvSpPr txBox="1">
            <a:spLocks noGrp="1"/>
          </p:cNvSpPr>
          <p:nvPr>
            <p:ph type="title"/>
          </p:nvPr>
        </p:nvSpPr>
        <p:spPr>
          <a:xfrm rot="5400000">
            <a:off x="6119812" y="2233613"/>
            <a:ext cx="3429000" cy="216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2" name="Google Shape;72;p64"/>
          <p:cNvSpPr txBox="1">
            <a:spLocks noGrp="1"/>
          </p:cNvSpPr>
          <p:nvPr>
            <p:ph type="body" idx="1"/>
          </p:nvPr>
        </p:nvSpPr>
        <p:spPr>
          <a:xfrm rot="5400000">
            <a:off x="1719262" y="147637"/>
            <a:ext cx="3429000" cy="633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64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4" name="Google Shape;74;p64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5" name="Google Shape;85;p50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6" name="Google Shape;86;p5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1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Google Shape;89;p5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F0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Google Shape;90;p51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F0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1" name="Google Shape;91;p5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" type="fourObj">
  <p:cSld name="FOUR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4" name="Google Shape;94;p5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5" name="Google Shape;95;p52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6" name="Google Shape;96;p52"/>
          <p:cNvSpPr txBox="1">
            <a:spLocks noGrp="1"/>
          </p:cNvSpPr>
          <p:nvPr>
            <p:ph type="body" idx="3"/>
          </p:nvPr>
        </p:nvSpPr>
        <p:spPr>
          <a:xfrm>
            <a:off x="304800" y="37719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7" name="Google Shape;97;p52"/>
          <p:cNvSpPr txBox="1">
            <a:spLocks noGrp="1"/>
          </p:cNvSpPr>
          <p:nvPr>
            <p:ph type="body" idx="4"/>
          </p:nvPr>
        </p:nvSpPr>
        <p:spPr>
          <a:xfrm>
            <a:off x="4686300" y="37719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8" name="Google Shape;98;p5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1" name="Google Shape;101;p5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2" name="Google Shape;102;p53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3" name="Google Shape;103;p53"/>
          <p:cNvSpPr txBox="1">
            <a:spLocks noGrp="1"/>
          </p:cNvSpPr>
          <p:nvPr>
            <p:ph type="body" idx="3"/>
          </p:nvPr>
        </p:nvSpPr>
        <p:spPr>
          <a:xfrm>
            <a:off x="4686300" y="37719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4" name="Google Shape;104;p53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7" name="Google Shape;107;p54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8" name="Google Shape;108;p54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9" name="Google Shape;109;p54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2" name="Google Shape;112;p6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None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3" name="Google Shape;113;p6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  <p:sp>
        <p:nvSpPr>
          <p:cNvPr id="114" name="Google Shape;114;p65"/>
          <p:cNvSpPr txBox="1">
            <a:spLocks noGrp="1"/>
          </p:cNvSpPr>
          <p:nvPr>
            <p:ph type="ftr" idx="11"/>
          </p:nvPr>
        </p:nvSpPr>
        <p:spPr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7" name="Google Shape;117;p6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CF0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8" name="Google Shape;118;p6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1" name="Google Shape;121;p6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2" name="Google Shape;122;p6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3" name="Google Shape;123;p6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4" name="Google Shape;124;p6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Google Shape;125;p6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4" name="Google Shape;24;p5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5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26" name="Google Shape;26;p55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8" name="Google Shape;128;p68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3" name="Google Shape;133;p7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4" name="Google Shape;134;p7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5" name="Google Shape;135;p7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8" name="Google Shape;138;p7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9" name="Google Shape;139;p7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0" name="Google Shape;140;p7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3" name="Google Shape;143;p72"/>
          <p:cNvSpPr txBox="1">
            <a:spLocks noGrp="1"/>
          </p:cNvSpPr>
          <p:nvPr>
            <p:ph type="body" idx="1"/>
          </p:nvPr>
        </p:nvSpPr>
        <p:spPr>
          <a:xfrm rot="5400000">
            <a:off x="1828800" y="-609600"/>
            <a:ext cx="5562600" cy="8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4" name="Google Shape;144;p7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3"/>
          <p:cNvSpPr txBox="1">
            <a:spLocks noGrp="1"/>
          </p:cNvSpPr>
          <p:nvPr>
            <p:ph type="title"/>
          </p:nvPr>
        </p:nvSpPr>
        <p:spPr>
          <a:xfrm rot="5400000">
            <a:off x="4676775" y="2238375"/>
            <a:ext cx="6324600" cy="215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7" name="Google Shape;147;p73"/>
          <p:cNvSpPr txBox="1">
            <a:spLocks noGrp="1"/>
          </p:cNvSpPr>
          <p:nvPr>
            <p:ph type="body" idx="1"/>
          </p:nvPr>
        </p:nvSpPr>
        <p:spPr>
          <a:xfrm rot="5400000">
            <a:off x="295275" y="1619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8" name="Google Shape;148;p73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" name="Google Shape;29;p5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6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1" name="Google Shape;31;p56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7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4" name="Google Shape;34;p57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4229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Char char="•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7"/>
          <p:cNvSpPr txBox="1">
            <a:spLocks noGrp="1"/>
          </p:cNvSpPr>
          <p:nvPr>
            <p:ph type="body" idx="2"/>
          </p:nvPr>
        </p:nvSpPr>
        <p:spPr>
          <a:xfrm>
            <a:off x="4648200" y="3429000"/>
            <a:ext cx="4229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Char char="•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7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7" name="Google Shape;37;p57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0" name="Google Shape;40;p5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Char char="•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Char char="•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8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5" name="Google Shape;45;p58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9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Google Shape;48;p59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9" name="Google Shape;49;p59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0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2" name="Google Shape;52;p60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" name="Google Shape;55;p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61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8" name="Google Shape;58;p61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Google Shape;61;p6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6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62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4" name="Google Shape;64;p62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4.jp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7" descr="SIS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1000" y="533400"/>
            <a:ext cx="1676400" cy="41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47" descr="SMULogo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934200" y="152400"/>
            <a:ext cx="1922719" cy="84129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7"/>
          <p:cNvSpPr/>
          <p:nvPr/>
        </p:nvSpPr>
        <p:spPr>
          <a:xfrm>
            <a:off x="0" y="993775"/>
            <a:ext cx="9153525" cy="149225"/>
          </a:xfrm>
          <a:prstGeom prst="rect">
            <a:avLst/>
          </a:prstGeom>
          <a:solidFill>
            <a:srgbClr val="D18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" name="Google Shape;13;p47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47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6" name="Google Shape;16;p47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4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D18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4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4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  <p:sp>
        <p:nvSpPr>
          <p:cNvPr id="80" name="Google Shape;80;p49"/>
          <p:cNvSpPr/>
          <p:nvPr/>
        </p:nvSpPr>
        <p:spPr>
          <a:xfrm>
            <a:off x="307975" y="836613"/>
            <a:ext cx="8620125" cy="77787"/>
          </a:xfrm>
          <a:prstGeom prst="rect">
            <a:avLst/>
          </a:prstGeom>
          <a:gradFill>
            <a:gsLst>
              <a:gs pos="0">
                <a:srgbClr val="464AFC">
                  <a:alpha val="79215"/>
                </a:srgbClr>
              </a:gs>
              <a:gs pos="100000">
                <a:srgbClr val="202275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1" name="Google Shape;81;p49" descr="SIS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68275" y="6172200"/>
            <a:ext cx="1456739" cy="364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9" descr="SMULogo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726363" y="6096000"/>
            <a:ext cx="1236145" cy="54129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images.com/photo/dog-1-140953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images.com/photo/dog-1-140953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freeimages.com/photo/dog-1-1409533" TargetMode="External"/><Relationship Id="rId4" Type="http://schemas.openxmlformats.org/officeDocument/2006/relationships/hyperlink" Target="http://www.freeimages.com/photo/dog-1-136311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1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Web Application Development</a:t>
            </a:r>
            <a:endParaRPr/>
          </a:p>
        </p:txBody>
      </p:sp>
      <p:sp>
        <p:nvSpPr>
          <p:cNvPr id="156" name="Google Shape;156;p1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Building Static Webpages using HTML</a:t>
            </a:r>
            <a:endParaRPr/>
          </a:p>
        </p:txBody>
      </p:sp>
      <p:pic>
        <p:nvPicPr>
          <p:cNvPr id="157" name="Google Shape;157;p1" descr="MPj03847350000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4332288"/>
            <a:ext cx="2373119" cy="228654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"/>
          <p:cNvSpPr txBox="1"/>
          <p:nvPr/>
        </p:nvSpPr>
        <p:spPr>
          <a:xfrm>
            <a:off x="3923928" y="5029200"/>
            <a:ext cx="4824413" cy="1200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tects Daughter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If you think you can, you can.</a:t>
            </a:r>
            <a:br>
              <a:rPr lang="en-US" sz="24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lang="en-US" sz="24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/>
            </a:r>
            <a:br>
              <a:rPr lang="en-US" sz="24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lang="en-US" sz="24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Henry Ford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251521" y="143973"/>
            <a:ext cx="8316924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</a:t>
            </a: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1: List 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8" name="Shape 398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369971" y="1057291"/>
            <a:ext cx="8500491" cy="406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dirty="0"/>
              <a:t>Create </a:t>
            </a:r>
            <a:r>
              <a:rPr lang="en-US" b="1" dirty="0"/>
              <a:t>goals.html</a:t>
            </a:r>
            <a:r>
              <a:rPr lang="en-US" dirty="0"/>
              <a:t> such that the following will be displayed:</a:t>
            </a:r>
          </a:p>
          <a:p>
            <a:pPr marL="342900" marR="0" lvl="0" indent="-279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Noto Sans Symbols"/>
              <a:buChar char="▪"/>
            </a:pPr>
            <a:endParaRPr lang="en-US" sz="2200"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lang="en-US" sz="1100" u="sng" dirty="0">
              <a:solidFill>
                <a:schemeClr val="hlink"/>
              </a:solidFill>
              <a:hlinkClick r:id="rId3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130" y="2210280"/>
            <a:ext cx="5351827" cy="35022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Shape 651"/>
          <p:cNvSpPr txBox="1">
            <a:spLocks/>
          </p:cNvSpPr>
          <p:nvPr/>
        </p:nvSpPr>
        <p:spPr>
          <a:xfrm>
            <a:off x="2062193" y="5931410"/>
            <a:ext cx="5023703" cy="4912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1206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buNone/>
            </a:pPr>
            <a:r>
              <a:rPr lang="en-US" sz="2000" b="1" dirty="0" smtClean="0"/>
              <a:t>Hint: </a:t>
            </a:r>
            <a:r>
              <a:rPr lang="en-SG" sz="2000" dirty="0"/>
              <a:t>Explore by </a:t>
            </a:r>
            <a:r>
              <a:rPr lang="en-SG" sz="2000" dirty="0" smtClean="0"/>
              <a:t>yourself </a:t>
            </a:r>
            <a:r>
              <a:rPr lang="en-SG" sz="2000" dirty="0"/>
              <a:t>the use </a:t>
            </a:r>
            <a:r>
              <a:rPr lang="en-SG" sz="2000" dirty="0" smtClean="0"/>
              <a:t>of &lt;h2&gt;</a:t>
            </a:r>
            <a:endParaRPr lang="en-SG" sz="2000" dirty="0"/>
          </a:p>
          <a:p>
            <a:pPr marL="0" indent="0">
              <a:buFont typeface="Noto Sans Symbols"/>
              <a:buNone/>
            </a:pP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99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251521" y="143973"/>
            <a:ext cx="8316924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</a:t>
            </a: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1: List 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8" name="Shape 398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5080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369971" y="1057291"/>
            <a:ext cx="8500491" cy="406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</a:pPr>
            <a:r>
              <a:rPr lang="en-US" dirty="0"/>
              <a:t>Modify </a:t>
            </a:r>
            <a:r>
              <a:rPr lang="en-US" b="1" dirty="0"/>
              <a:t>goals.html</a:t>
            </a:r>
            <a:r>
              <a:rPr lang="en-US" dirty="0"/>
              <a:t> to produce the following output: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lang="en-US" sz="1100" u="sng" dirty="0">
              <a:solidFill>
                <a:schemeClr val="hlink"/>
              </a:solidFill>
              <a:hlinkClick r:id="rId3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351" y="2217680"/>
            <a:ext cx="5099965" cy="41053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4947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3875" y="3813174"/>
            <a:ext cx="373380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8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5" name="Google Shape;255;p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Anchor Tag</a:t>
            </a:r>
            <a:endParaRPr/>
          </a:p>
        </p:txBody>
      </p:sp>
      <p:sp>
        <p:nvSpPr>
          <p:cNvPr id="256" name="Google Shape;256;p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Creates a link to another page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/>
              <a:t>Use the </a:t>
            </a:r>
            <a:r>
              <a:rPr lang="en-US" i="1"/>
              <a:t>href</a:t>
            </a:r>
            <a:r>
              <a:rPr lang="en-US"/>
              <a:t> attribute</a:t>
            </a:r>
            <a:endParaRPr sz="28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8"/>
          <p:cNvSpPr txBox="1"/>
          <p:nvPr/>
        </p:nvSpPr>
        <p:spPr>
          <a:xfrm>
            <a:off x="277812" y="1935162"/>
            <a:ext cx="8066088" cy="268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This is a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&lt;a href="http://www.google.com"&gt;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&lt;/a&gt;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to the google web site.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8" descr="MCPE01441_0000[1]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313" y="4650820"/>
            <a:ext cx="3297837" cy="179339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8"/>
          <p:cNvSpPr/>
          <p:nvPr/>
        </p:nvSpPr>
        <p:spPr>
          <a:xfrm>
            <a:off x="4980991" y="4694237"/>
            <a:ext cx="609600" cy="228600"/>
          </a:xfrm>
          <a:prstGeom prst="ellipse">
            <a:avLst/>
          </a:prstGeom>
          <a:noFill/>
          <a:ln w="38100" cap="flat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0" name="Google Shape;260;p8"/>
          <p:cNvCxnSpPr/>
          <p:nvPr/>
        </p:nvCxnSpPr>
        <p:spPr>
          <a:xfrm>
            <a:off x="4376615" y="3493477"/>
            <a:ext cx="811205" cy="1053004"/>
          </a:xfrm>
          <a:prstGeom prst="straightConnector1">
            <a:avLst/>
          </a:prstGeom>
          <a:noFill/>
          <a:ln w="38100" cap="flat" cmpd="sng">
            <a:solidFill>
              <a:srgbClr val="996633"/>
            </a:solidFill>
            <a:prstDash val="solid"/>
            <a:round/>
            <a:headEnd type="none" w="sm" len="sm"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7" name="Google Shape;267;p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Anchor Tag (Relative Links)</a:t>
            </a:r>
            <a:endParaRPr/>
          </a:p>
        </p:txBody>
      </p:sp>
      <p:pic>
        <p:nvPicPr>
          <p:cNvPr id="268" name="Google Shape;26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825" y="1592263"/>
            <a:ext cx="917966" cy="558884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9"/>
          <p:cNvSpPr txBox="1"/>
          <p:nvPr/>
        </p:nvSpPr>
        <p:spPr>
          <a:xfrm>
            <a:off x="1158875" y="1731963"/>
            <a:ext cx="1371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</a:t>
            </a:r>
            <a:endParaRPr/>
          </a:p>
        </p:txBody>
      </p:sp>
      <p:sp>
        <p:nvSpPr>
          <p:cNvPr id="270" name="Google Shape;270;p9"/>
          <p:cNvSpPr txBox="1"/>
          <p:nvPr/>
        </p:nvSpPr>
        <p:spPr>
          <a:xfrm>
            <a:off x="1987550" y="3024188"/>
            <a:ext cx="1371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is113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9"/>
          <p:cNvCxnSpPr/>
          <p:nvPr/>
        </p:nvCxnSpPr>
        <p:spPr>
          <a:xfrm>
            <a:off x="1519238" y="3476625"/>
            <a:ext cx="0" cy="145573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2" name="Google Shape;272;p9"/>
          <p:cNvSpPr txBox="1"/>
          <p:nvPr/>
        </p:nvSpPr>
        <p:spPr>
          <a:xfrm>
            <a:off x="2238375" y="3673475"/>
            <a:ext cx="1981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lecture1.pptx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9"/>
          <p:cNvCxnSpPr/>
          <p:nvPr/>
        </p:nvCxnSpPr>
        <p:spPr>
          <a:xfrm>
            <a:off x="690563" y="2151063"/>
            <a:ext cx="0" cy="2667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4" name="Google Shape;274;p9"/>
          <p:cNvCxnSpPr/>
          <p:nvPr/>
        </p:nvCxnSpPr>
        <p:spPr>
          <a:xfrm>
            <a:off x="708025" y="26289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5" name="Google Shape;275;p9"/>
          <p:cNvSpPr txBox="1"/>
          <p:nvPr/>
        </p:nvSpPr>
        <p:spPr>
          <a:xfrm>
            <a:off x="1087438" y="2413000"/>
            <a:ext cx="1981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index.html</a:t>
            </a:r>
            <a:endParaRPr/>
          </a:p>
        </p:txBody>
      </p:sp>
      <p:sp>
        <p:nvSpPr>
          <p:cNvPr id="276" name="Google Shape;276;p9"/>
          <p:cNvSpPr/>
          <p:nvPr/>
        </p:nvSpPr>
        <p:spPr>
          <a:xfrm>
            <a:off x="4140200" y="2184155"/>
            <a:ext cx="4876800" cy="2844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 </a:t>
            </a:r>
            <a:endParaRPr sz="16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&lt;head&gt;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&lt;title&gt;Index Page&lt;/title&gt;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&lt;/head&gt;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&lt;a href="</a:t>
            </a:r>
            <a:r>
              <a:rPr lang="en-US" sz="16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/is113/lecture1.pptx"&gt;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r>
              <a:rPr lang="en-US" sz="16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Lecture 1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&lt;/a&gt;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9"/>
          <p:cNvSpPr txBox="1"/>
          <p:nvPr/>
        </p:nvSpPr>
        <p:spPr>
          <a:xfrm>
            <a:off x="4140200" y="1773238"/>
            <a:ext cx="48609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-- index.html --</a:t>
            </a:r>
            <a:endParaRPr/>
          </a:p>
        </p:txBody>
      </p:sp>
      <p:sp>
        <p:nvSpPr>
          <p:cNvPr id="278" name="Google Shape;278;p9"/>
          <p:cNvSpPr txBox="1"/>
          <p:nvPr/>
        </p:nvSpPr>
        <p:spPr>
          <a:xfrm>
            <a:off x="6119813" y="5013325"/>
            <a:ext cx="2514600" cy="91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A dot stands for the current directory</a:t>
            </a:r>
            <a:endParaRPr/>
          </a:p>
        </p:txBody>
      </p:sp>
      <p:cxnSp>
        <p:nvCxnSpPr>
          <p:cNvPr id="279" name="Google Shape;279;p9"/>
          <p:cNvCxnSpPr/>
          <p:nvPr/>
        </p:nvCxnSpPr>
        <p:spPr>
          <a:xfrm>
            <a:off x="5502031" y="3989376"/>
            <a:ext cx="1841744" cy="952513"/>
          </a:xfrm>
          <a:prstGeom prst="straightConnector1">
            <a:avLst/>
          </a:prstGeom>
          <a:noFill/>
          <a:ln w="38100" cap="flat" cmpd="sng">
            <a:solidFill>
              <a:srgbClr val="663300"/>
            </a:solidFill>
            <a:prstDash val="solid"/>
            <a:round/>
            <a:headEnd type="none" w="sm" len="sm"/>
            <a:tailEnd type="stealth" w="lg" len="lg"/>
          </a:ln>
        </p:spPr>
      </p:cxnSp>
      <p:pic>
        <p:nvPicPr>
          <p:cNvPr id="280" name="Google Shape;28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863" y="2916238"/>
            <a:ext cx="929006" cy="565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Google Shape;281;p9"/>
          <p:cNvCxnSpPr/>
          <p:nvPr/>
        </p:nvCxnSpPr>
        <p:spPr>
          <a:xfrm>
            <a:off x="1519238" y="3889375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2" name="Google Shape;282;p9"/>
          <p:cNvCxnSpPr/>
          <p:nvPr/>
        </p:nvCxnSpPr>
        <p:spPr>
          <a:xfrm>
            <a:off x="690563" y="3205163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3" name="Google Shape;283;p9" descr="MCj02955950000[1]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8488" y="0"/>
            <a:ext cx="1544123" cy="1518012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9"/>
          <p:cNvSpPr/>
          <p:nvPr/>
        </p:nvSpPr>
        <p:spPr>
          <a:xfrm>
            <a:off x="1914525" y="3673475"/>
            <a:ext cx="304800" cy="381000"/>
          </a:xfrm>
          <a:prstGeom prst="foldedCorner">
            <a:avLst>
              <a:gd name="adj" fmla="val 12500"/>
            </a:avLst>
          </a:prstGeom>
          <a:solidFill>
            <a:srgbClr val="FF99CC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9"/>
          <p:cNvSpPr/>
          <p:nvPr/>
        </p:nvSpPr>
        <p:spPr>
          <a:xfrm rot="-273861" flipH="1">
            <a:off x="323850" y="2708275"/>
            <a:ext cx="541338" cy="576263"/>
          </a:xfrm>
          <a:prstGeom prst="curvedLeftArrow">
            <a:avLst>
              <a:gd name="adj1" fmla="val 19516"/>
              <a:gd name="adj2" fmla="val 40806"/>
              <a:gd name="adj3" fmla="val 39759"/>
            </a:avLst>
          </a:prstGeom>
          <a:solidFill>
            <a:srgbClr val="CC99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9"/>
          <p:cNvSpPr/>
          <p:nvPr/>
        </p:nvSpPr>
        <p:spPr>
          <a:xfrm rot="-273861" flipH="1">
            <a:off x="827088" y="3392488"/>
            <a:ext cx="541337" cy="576262"/>
          </a:xfrm>
          <a:prstGeom prst="curvedLeftArrow">
            <a:avLst>
              <a:gd name="adj1" fmla="val 19516"/>
              <a:gd name="adj2" fmla="val 40806"/>
              <a:gd name="adj3" fmla="val 39759"/>
            </a:avLst>
          </a:prstGeom>
          <a:solidFill>
            <a:srgbClr val="CC99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1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Anchor Tag (Relative Links)</a:t>
            </a:r>
            <a:endParaRPr/>
          </a:p>
        </p:txBody>
      </p:sp>
      <p:pic>
        <p:nvPicPr>
          <p:cNvPr id="294" name="Google Shape;29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0800" y="2349500"/>
            <a:ext cx="929007" cy="5651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0"/>
          <p:cNvSpPr txBox="1"/>
          <p:nvPr/>
        </p:nvSpPr>
        <p:spPr>
          <a:xfrm>
            <a:off x="1381125" y="1670050"/>
            <a:ext cx="779463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</a:t>
            </a:r>
            <a:endParaRPr/>
          </a:p>
        </p:txBody>
      </p:sp>
      <p:sp>
        <p:nvSpPr>
          <p:cNvPr id="296" name="Google Shape;296;p10"/>
          <p:cNvSpPr txBox="1"/>
          <p:nvPr/>
        </p:nvSpPr>
        <p:spPr>
          <a:xfrm>
            <a:off x="2447925" y="3176588"/>
            <a:ext cx="1981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lecture1.pptx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"/>
          <p:cNvSpPr/>
          <p:nvPr/>
        </p:nvSpPr>
        <p:spPr>
          <a:xfrm>
            <a:off x="4370388" y="1592263"/>
            <a:ext cx="4702175" cy="3505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 </a:t>
            </a:r>
            <a:endParaRPr sz="16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&lt;head&gt;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&lt;title&gt;Index Page&lt;/title&gt;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&lt;/head&gt;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&lt;a href="</a:t>
            </a:r>
            <a:r>
              <a:rPr lang="en-US" sz="16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..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/is113/lecture1.pptx"&gt;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r>
              <a:rPr lang="en-US" sz="16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Lecture 1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&lt;/a&gt;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0"/>
          <p:cNvSpPr txBox="1"/>
          <p:nvPr/>
        </p:nvSpPr>
        <p:spPr>
          <a:xfrm>
            <a:off x="4356100" y="1225550"/>
            <a:ext cx="47879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project.html</a:t>
            </a:r>
            <a:endParaRPr/>
          </a:p>
        </p:txBody>
      </p:sp>
      <p:sp>
        <p:nvSpPr>
          <p:cNvPr id="299" name="Google Shape;299;p10"/>
          <p:cNvSpPr txBox="1"/>
          <p:nvPr/>
        </p:nvSpPr>
        <p:spPr>
          <a:xfrm>
            <a:off x="2233613" y="2528888"/>
            <a:ext cx="9715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is113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0"/>
          <p:cNvSpPr txBox="1"/>
          <p:nvPr/>
        </p:nvSpPr>
        <p:spPr>
          <a:xfrm>
            <a:off x="5040313" y="5337175"/>
            <a:ext cx="2514600" cy="91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Two dots stands for the parent directory</a:t>
            </a:r>
            <a:endParaRPr/>
          </a:p>
        </p:txBody>
      </p:sp>
      <p:cxnSp>
        <p:nvCxnSpPr>
          <p:cNvPr id="301" name="Google Shape;301;p10"/>
          <p:cNvCxnSpPr/>
          <p:nvPr/>
        </p:nvCxnSpPr>
        <p:spPr>
          <a:xfrm>
            <a:off x="5720862" y="3557588"/>
            <a:ext cx="183051" cy="1743076"/>
          </a:xfrm>
          <a:prstGeom prst="straightConnector1">
            <a:avLst/>
          </a:prstGeom>
          <a:noFill/>
          <a:ln w="38100" cap="flat" cmpd="sng">
            <a:solidFill>
              <a:srgbClr val="663300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302" name="Google Shape;302;p10"/>
          <p:cNvCxnSpPr/>
          <p:nvPr/>
        </p:nvCxnSpPr>
        <p:spPr>
          <a:xfrm>
            <a:off x="936625" y="2093913"/>
            <a:ext cx="0" cy="317182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3" name="Google Shape;30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13" y="1531938"/>
            <a:ext cx="929006" cy="565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p10"/>
          <p:cNvCxnSpPr/>
          <p:nvPr/>
        </p:nvCxnSpPr>
        <p:spPr>
          <a:xfrm>
            <a:off x="936625" y="2708275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5" name="Google Shape;305;p10"/>
          <p:cNvCxnSpPr/>
          <p:nvPr/>
        </p:nvCxnSpPr>
        <p:spPr>
          <a:xfrm>
            <a:off x="1728788" y="3392488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6" name="Google Shape;306;p10"/>
          <p:cNvCxnSpPr/>
          <p:nvPr/>
        </p:nvCxnSpPr>
        <p:spPr>
          <a:xfrm>
            <a:off x="1728788" y="2924175"/>
            <a:ext cx="0" cy="75723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7" name="Google Shape;30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00" y="3932238"/>
            <a:ext cx="929007" cy="56519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0"/>
          <p:cNvSpPr txBox="1"/>
          <p:nvPr/>
        </p:nvSpPr>
        <p:spPr>
          <a:xfrm>
            <a:off x="2449513" y="4760913"/>
            <a:ext cx="1981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project.html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0"/>
          <p:cNvSpPr txBox="1"/>
          <p:nvPr/>
        </p:nvSpPr>
        <p:spPr>
          <a:xfrm>
            <a:off x="2246313" y="4111625"/>
            <a:ext cx="13716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is114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p10"/>
          <p:cNvCxnSpPr/>
          <p:nvPr/>
        </p:nvCxnSpPr>
        <p:spPr>
          <a:xfrm>
            <a:off x="949325" y="4291013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1" name="Google Shape;311;p10"/>
          <p:cNvCxnSpPr/>
          <p:nvPr/>
        </p:nvCxnSpPr>
        <p:spPr>
          <a:xfrm>
            <a:off x="1741488" y="4975225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2" name="Google Shape;312;p10"/>
          <p:cNvCxnSpPr/>
          <p:nvPr/>
        </p:nvCxnSpPr>
        <p:spPr>
          <a:xfrm>
            <a:off x="1741488" y="4506913"/>
            <a:ext cx="0" cy="75723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3" name="Google Shape;313;p10" descr="MCj02151440000[1]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8238" y="0"/>
            <a:ext cx="1001191" cy="133417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0"/>
          <p:cNvSpPr/>
          <p:nvPr/>
        </p:nvSpPr>
        <p:spPr>
          <a:xfrm rot="-273861" flipH="1">
            <a:off x="701675" y="2024063"/>
            <a:ext cx="431800" cy="757237"/>
          </a:xfrm>
          <a:prstGeom prst="curvedLeftArrow">
            <a:avLst>
              <a:gd name="adj1" fmla="val 22644"/>
              <a:gd name="adj2" fmla="val 57717"/>
              <a:gd name="adj3" fmla="val 33333"/>
            </a:avLst>
          </a:prstGeom>
          <a:solidFill>
            <a:srgbClr val="CC99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10"/>
          <p:cNvSpPr/>
          <p:nvPr/>
        </p:nvSpPr>
        <p:spPr>
          <a:xfrm rot="-273861" flipH="1">
            <a:off x="900113" y="2889250"/>
            <a:ext cx="541337" cy="576263"/>
          </a:xfrm>
          <a:prstGeom prst="curvedLeftArrow">
            <a:avLst>
              <a:gd name="adj1" fmla="val 19516"/>
              <a:gd name="adj2" fmla="val 40807"/>
              <a:gd name="adj3" fmla="val 39759"/>
            </a:avLst>
          </a:prstGeom>
          <a:solidFill>
            <a:srgbClr val="CC99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10"/>
          <p:cNvSpPr/>
          <p:nvPr/>
        </p:nvSpPr>
        <p:spPr>
          <a:xfrm rot="10526139">
            <a:off x="179388" y="1525588"/>
            <a:ext cx="720725" cy="2808287"/>
          </a:xfrm>
          <a:prstGeom prst="curvedLeftArrow">
            <a:avLst>
              <a:gd name="adj1" fmla="val 20817"/>
              <a:gd name="adj2" fmla="val 98747"/>
              <a:gd name="adj3" fmla="val 33333"/>
            </a:avLst>
          </a:prstGeom>
          <a:solidFill>
            <a:srgbClr val="CC99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10"/>
          <p:cNvSpPr/>
          <p:nvPr/>
        </p:nvSpPr>
        <p:spPr>
          <a:xfrm>
            <a:off x="2124075" y="3176588"/>
            <a:ext cx="304800" cy="381000"/>
          </a:xfrm>
          <a:prstGeom prst="foldedCorner">
            <a:avLst>
              <a:gd name="adj" fmla="val 12500"/>
            </a:avLst>
          </a:prstGeom>
          <a:solidFill>
            <a:srgbClr val="FF99CC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10"/>
          <p:cNvSpPr/>
          <p:nvPr/>
        </p:nvSpPr>
        <p:spPr>
          <a:xfrm>
            <a:off x="2124075" y="4760913"/>
            <a:ext cx="304800" cy="381000"/>
          </a:xfrm>
          <a:prstGeom prst="foldedCorner">
            <a:avLst>
              <a:gd name="adj" fmla="val 12500"/>
            </a:avLst>
          </a:prstGeom>
          <a:solidFill>
            <a:srgbClr val="FF99CC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5" name="Google Shape;325;p11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Anchor Tag (Relative Links)</a:t>
            </a:r>
            <a:endParaRPr/>
          </a:p>
        </p:txBody>
      </p:sp>
      <p:sp>
        <p:nvSpPr>
          <p:cNvPr id="326" name="Google Shape;326;p1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How about this?</a:t>
            </a:r>
            <a:endParaRPr/>
          </a:p>
        </p:txBody>
      </p:sp>
      <p:pic>
        <p:nvPicPr>
          <p:cNvPr id="327" name="Google Shape;32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436" y="1816100"/>
            <a:ext cx="929007" cy="56519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1"/>
          <p:cNvSpPr/>
          <p:nvPr/>
        </p:nvSpPr>
        <p:spPr>
          <a:xfrm>
            <a:off x="4392613" y="1736725"/>
            <a:ext cx="4572000" cy="29527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 </a:t>
            </a:r>
            <a:endParaRPr sz="16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&lt;head&gt;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&lt;title&gt;Index Page&lt;/title&gt;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&lt;/head&gt;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&lt;a href="</a:t>
            </a:r>
            <a:r>
              <a:rPr lang="en-US" sz="16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is113/lecture1.pptx"&gt;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Lecture 1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&lt;/a&gt;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1"/>
          <p:cNvSpPr/>
          <p:nvPr/>
        </p:nvSpPr>
        <p:spPr>
          <a:xfrm>
            <a:off x="5832475" y="1408113"/>
            <a:ext cx="1401763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project.html</a:t>
            </a:r>
            <a:endParaRPr/>
          </a:p>
        </p:txBody>
      </p:sp>
      <p:sp>
        <p:nvSpPr>
          <p:cNvPr id="330" name="Google Shape;330;p11"/>
          <p:cNvSpPr txBox="1"/>
          <p:nvPr/>
        </p:nvSpPr>
        <p:spPr>
          <a:xfrm>
            <a:off x="1149474" y="1952625"/>
            <a:ext cx="13716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</a:t>
            </a:r>
            <a:endParaRPr/>
          </a:p>
        </p:txBody>
      </p:sp>
      <p:sp>
        <p:nvSpPr>
          <p:cNvPr id="331" name="Google Shape;331;p11"/>
          <p:cNvSpPr txBox="1"/>
          <p:nvPr/>
        </p:nvSpPr>
        <p:spPr>
          <a:xfrm>
            <a:off x="1978149" y="3429000"/>
            <a:ext cx="1981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lecture1.pptx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1"/>
          <p:cNvSpPr txBox="1"/>
          <p:nvPr/>
        </p:nvSpPr>
        <p:spPr>
          <a:xfrm>
            <a:off x="2049586" y="2744788"/>
            <a:ext cx="1371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is113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1"/>
          <p:cNvSpPr txBox="1"/>
          <p:nvPr/>
        </p:nvSpPr>
        <p:spPr>
          <a:xfrm>
            <a:off x="2014661" y="4005263"/>
            <a:ext cx="1981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project.html</a:t>
            </a:r>
            <a:endParaRPr/>
          </a:p>
        </p:txBody>
      </p:sp>
      <p:sp>
        <p:nvSpPr>
          <p:cNvPr id="334" name="Google Shape;334;p11"/>
          <p:cNvSpPr txBox="1"/>
          <p:nvPr/>
        </p:nvSpPr>
        <p:spPr>
          <a:xfrm>
            <a:off x="5976938" y="4905375"/>
            <a:ext cx="2588838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A slash means </a:t>
            </a:r>
            <a:br>
              <a:rPr lang="en-US" sz="1800" b="0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starting from the root (i.e., www) directory</a:t>
            </a:r>
            <a:endParaRPr/>
          </a:p>
        </p:txBody>
      </p:sp>
      <p:cxnSp>
        <p:nvCxnSpPr>
          <p:cNvPr id="335" name="Google Shape;335;p11"/>
          <p:cNvCxnSpPr/>
          <p:nvPr/>
        </p:nvCxnSpPr>
        <p:spPr>
          <a:xfrm>
            <a:off x="5744308" y="3429000"/>
            <a:ext cx="699355" cy="1368425"/>
          </a:xfrm>
          <a:prstGeom prst="straightConnector1">
            <a:avLst/>
          </a:prstGeom>
          <a:noFill/>
          <a:ln w="38100" cap="flat" cmpd="sng">
            <a:solidFill>
              <a:srgbClr val="663300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336" name="Google Shape;336;p11"/>
          <p:cNvCxnSpPr/>
          <p:nvPr/>
        </p:nvCxnSpPr>
        <p:spPr>
          <a:xfrm>
            <a:off x="682749" y="2371725"/>
            <a:ext cx="0" cy="379412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7" name="Google Shape;337;p11"/>
          <p:cNvCxnSpPr/>
          <p:nvPr/>
        </p:nvCxnSpPr>
        <p:spPr>
          <a:xfrm>
            <a:off x="717674" y="288925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8" name="Google Shape;33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849" y="2600325"/>
            <a:ext cx="929006" cy="565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9" name="Google Shape;339;p11"/>
          <p:cNvCxnSpPr/>
          <p:nvPr/>
        </p:nvCxnSpPr>
        <p:spPr>
          <a:xfrm>
            <a:off x="1546349" y="3141663"/>
            <a:ext cx="36512" cy="30241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0" name="Google Shape;340;p11"/>
          <p:cNvCxnSpPr/>
          <p:nvPr/>
        </p:nvCxnSpPr>
        <p:spPr>
          <a:xfrm>
            <a:off x="1582861" y="3608388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1" name="Google Shape;341;p11"/>
          <p:cNvCxnSpPr/>
          <p:nvPr/>
        </p:nvCxnSpPr>
        <p:spPr>
          <a:xfrm>
            <a:off x="1582861" y="418465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2" name="Google Shape;342;p11"/>
          <p:cNvSpPr txBox="1"/>
          <p:nvPr/>
        </p:nvSpPr>
        <p:spPr>
          <a:xfrm>
            <a:off x="2806824" y="5373688"/>
            <a:ext cx="1981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lecture1.pptx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1"/>
          <p:cNvSpPr txBox="1"/>
          <p:nvPr/>
        </p:nvSpPr>
        <p:spPr>
          <a:xfrm>
            <a:off x="2925886" y="4737100"/>
            <a:ext cx="13716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is113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p11"/>
          <p:cNvCxnSpPr/>
          <p:nvPr/>
        </p:nvCxnSpPr>
        <p:spPr>
          <a:xfrm>
            <a:off x="1347788" y="681355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5" name="Google Shape;345;p11"/>
          <p:cNvCxnSpPr/>
          <p:nvPr/>
        </p:nvCxnSpPr>
        <p:spPr>
          <a:xfrm>
            <a:off x="1582861" y="4868863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6" name="Google Shape;34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8149" y="4581525"/>
            <a:ext cx="929006" cy="565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11"/>
          <p:cNvCxnSpPr/>
          <p:nvPr/>
        </p:nvCxnSpPr>
        <p:spPr>
          <a:xfrm flipH="1">
            <a:off x="2409949" y="5133975"/>
            <a:ext cx="12700" cy="103187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11"/>
          <p:cNvCxnSpPr/>
          <p:nvPr/>
        </p:nvCxnSpPr>
        <p:spPr>
          <a:xfrm>
            <a:off x="2459161" y="56007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9" name="Google Shape;349;p11" descr="MCj03583930000[1]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96188" y="0"/>
            <a:ext cx="1546264" cy="153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1"/>
          <p:cNvSpPr/>
          <p:nvPr/>
        </p:nvSpPr>
        <p:spPr>
          <a:xfrm>
            <a:off x="2930405" y="2168525"/>
            <a:ext cx="936625" cy="757238"/>
          </a:xfrm>
          <a:prstGeom prst="curvedLeftArrow">
            <a:avLst>
              <a:gd name="adj1" fmla="val 20000"/>
              <a:gd name="adj2" fmla="val 40000"/>
              <a:gd name="adj3" fmla="val 41230"/>
            </a:avLst>
          </a:prstGeom>
          <a:solidFill>
            <a:srgbClr val="CC99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p11"/>
          <p:cNvSpPr/>
          <p:nvPr/>
        </p:nvSpPr>
        <p:spPr>
          <a:xfrm>
            <a:off x="3887788" y="2960688"/>
            <a:ext cx="936625" cy="757237"/>
          </a:xfrm>
          <a:prstGeom prst="curvedLeftArrow">
            <a:avLst>
              <a:gd name="adj1" fmla="val 20000"/>
              <a:gd name="adj2" fmla="val 40000"/>
              <a:gd name="adj3" fmla="val 41230"/>
            </a:avLst>
          </a:prstGeom>
          <a:solidFill>
            <a:srgbClr val="CC99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8" name="Google Shape;358;p1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Anchor Tag (Relative Links)</a:t>
            </a:r>
            <a:endParaRPr/>
          </a:p>
        </p:txBody>
      </p:sp>
      <p:sp>
        <p:nvSpPr>
          <p:cNvPr id="359" name="Google Shape;359;p1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How about this?</a:t>
            </a:r>
            <a:endParaRPr/>
          </a:p>
        </p:txBody>
      </p:sp>
      <p:pic>
        <p:nvPicPr>
          <p:cNvPr id="360" name="Google Shape;36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" y="1816100"/>
            <a:ext cx="929007" cy="56519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2"/>
          <p:cNvSpPr/>
          <p:nvPr/>
        </p:nvSpPr>
        <p:spPr>
          <a:xfrm>
            <a:off x="4392613" y="1736725"/>
            <a:ext cx="4572000" cy="29527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 </a:t>
            </a:r>
            <a:endParaRPr sz="16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&lt;head&gt;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&lt;title&gt;Index Page&lt;/title&gt;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&lt;/head&gt;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&lt;a href="is113/lecture1.pptx"&gt;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Lecture 1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&lt;/a&gt;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2"/>
          <p:cNvSpPr/>
          <p:nvPr/>
        </p:nvSpPr>
        <p:spPr>
          <a:xfrm>
            <a:off x="5832475" y="1408113"/>
            <a:ext cx="1401763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project.html</a:t>
            </a:r>
            <a:endParaRPr/>
          </a:p>
        </p:txBody>
      </p:sp>
      <p:sp>
        <p:nvSpPr>
          <p:cNvPr id="363" name="Google Shape;363;p12"/>
          <p:cNvSpPr txBox="1"/>
          <p:nvPr/>
        </p:nvSpPr>
        <p:spPr>
          <a:xfrm>
            <a:off x="1258888" y="1952625"/>
            <a:ext cx="13716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</a:t>
            </a:r>
            <a:endParaRPr/>
          </a:p>
        </p:txBody>
      </p:sp>
      <p:sp>
        <p:nvSpPr>
          <p:cNvPr id="364" name="Google Shape;364;p12"/>
          <p:cNvSpPr txBox="1"/>
          <p:nvPr/>
        </p:nvSpPr>
        <p:spPr>
          <a:xfrm>
            <a:off x="2087563" y="3429000"/>
            <a:ext cx="1981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lecture1.pptx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2"/>
          <p:cNvSpPr txBox="1"/>
          <p:nvPr/>
        </p:nvSpPr>
        <p:spPr>
          <a:xfrm>
            <a:off x="2159000" y="2744788"/>
            <a:ext cx="1371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is113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2"/>
          <p:cNvSpPr txBox="1"/>
          <p:nvPr/>
        </p:nvSpPr>
        <p:spPr>
          <a:xfrm>
            <a:off x="2124075" y="4005263"/>
            <a:ext cx="1981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project.html</a:t>
            </a:r>
            <a:endParaRPr/>
          </a:p>
        </p:txBody>
      </p:sp>
      <p:sp>
        <p:nvSpPr>
          <p:cNvPr id="367" name="Google Shape;367;p12"/>
          <p:cNvSpPr txBox="1"/>
          <p:nvPr/>
        </p:nvSpPr>
        <p:spPr>
          <a:xfrm>
            <a:off x="5508625" y="5157788"/>
            <a:ext cx="22098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What if it is without a slash?</a:t>
            </a:r>
            <a:endParaRPr/>
          </a:p>
        </p:txBody>
      </p:sp>
      <p:cxnSp>
        <p:nvCxnSpPr>
          <p:cNvPr id="368" name="Google Shape;368;p12"/>
          <p:cNvCxnSpPr/>
          <p:nvPr/>
        </p:nvCxnSpPr>
        <p:spPr>
          <a:xfrm>
            <a:off x="792163" y="2371725"/>
            <a:ext cx="0" cy="379412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2"/>
          <p:cNvCxnSpPr/>
          <p:nvPr/>
        </p:nvCxnSpPr>
        <p:spPr>
          <a:xfrm>
            <a:off x="827088" y="288925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0" name="Google Shape;37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1263" y="2600325"/>
            <a:ext cx="929006" cy="565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1" name="Google Shape;371;p12"/>
          <p:cNvCxnSpPr/>
          <p:nvPr/>
        </p:nvCxnSpPr>
        <p:spPr>
          <a:xfrm>
            <a:off x="1655763" y="3141663"/>
            <a:ext cx="36512" cy="30241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2" name="Google Shape;372;p12"/>
          <p:cNvCxnSpPr/>
          <p:nvPr/>
        </p:nvCxnSpPr>
        <p:spPr>
          <a:xfrm>
            <a:off x="1692275" y="3608388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3" name="Google Shape;373;p12"/>
          <p:cNvCxnSpPr/>
          <p:nvPr/>
        </p:nvCxnSpPr>
        <p:spPr>
          <a:xfrm>
            <a:off x="1692275" y="418465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4" name="Google Shape;374;p12"/>
          <p:cNvSpPr txBox="1"/>
          <p:nvPr/>
        </p:nvSpPr>
        <p:spPr>
          <a:xfrm>
            <a:off x="2916238" y="5373688"/>
            <a:ext cx="1981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lecture1.pptx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2"/>
          <p:cNvSpPr txBox="1"/>
          <p:nvPr/>
        </p:nvSpPr>
        <p:spPr>
          <a:xfrm>
            <a:off x="3035300" y="4737100"/>
            <a:ext cx="13716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is113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6" name="Google Shape;376;p12"/>
          <p:cNvCxnSpPr/>
          <p:nvPr/>
        </p:nvCxnSpPr>
        <p:spPr>
          <a:xfrm>
            <a:off x="1347788" y="681355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7" name="Google Shape;377;p12"/>
          <p:cNvCxnSpPr/>
          <p:nvPr/>
        </p:nvCxnSpPr>
        <p:spPr>
          <a:xfrm>
            <a:off x="1692275" y="4868863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8" name="Google Shape;37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7563" y="4581525"/>
            <a:ext cx="929006" cy="565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9" name="Google Shape;379;p12"/>
          <p:cNvCxnSpPr/>
          <p:nvPr/>
        </p:nvCxnSpPr>
        <p:spPr>
          <a:xfrm flipH="1">
            <a:off x="2519363" y="5133975"/>
            <a:ext cx="12700" cy="103187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0" name="Google Shape;380;p12"/>
          <p:cNvCxnSpPr/>
          <p:nvPr/>
        </p:nvCxnSpPr>
        <p:spPr>
          <a:xfrm>
            <a:off x="2568575" y="56007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1" name="Google Shape;381;p12" descr="MCj03583930000[1]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96188" y="0"/>
            <a:ext cx="1546264" cy="1536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2" name="Google Shape;382;p12"/>
          <p:cNvCxnSpPr/>
          <p:nvPr/>
        </p:nvCxnSpPr>
        <p:spPr>
          <a:xfrm>
            <a:off x="5697415" y="3429000"/>
            <a:ext cx="279523" cy="1690688"/>
          </a:xfrm>
          <a:prstGeom prst="straightConnector1">
            <a:avLst/>
          </a:prstGeom>
          <a:noFill/>
          <a:ln w="38100" cap="flat" cmpd="sng">
            <a:solidFill>
              <a:srgbClr val="663300"/>
            </a:solidFill>
            <a:prstDash val="solid"/>
            <a:round/>
            <a:headEnd type="none" w="sm" len="sm"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3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9" name="Google Shape;389;p1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Anchor Tag &amp; the </a:t>
            </a:r>
            <a:r>
              <a:rPr lang="en-US" sz="3200" b="0" i="1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id</a:t>
            </a: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Attribute</a:t>
            </a:r>
            <a:endParaRPr/>
          </a:p>
        </p:txBody>
      </p:sp>
      <p:sp>
        <p:nvSpPr>
          <p:cNvPr id="390" name="Google Shape;390;p1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Can jump directly into a specific section on a page, instead of letting the user scroll around to find what he/she is looking for </a:t>
            </a:r>
            <a:endParaRPr/>
          </a:p>
        </p:txBody>
      </p:sp>
      <p:sp>
        <p:nvSpPr>
          <p:cNvPr id="391" name="Google Shape;391;p13"/>
          <p:cNvSpPr txBox="1"/>
          <p:nvPr/>
        </p:nvSpPr>
        <p:spPr>
          <a:xfrm>
            <a:off x="179388" y="2492375"/>
            <a:ext cx="7775575" cy="289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</a:t>
            </a:r>
            <a:endParaRPr sz="1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&lt;head&gt;&lt;title&gt;</a:t>
            </a:r>
            <a:r>
              <a:rPr lang="en-US" sz="14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My Links Page</a:t>
            </a: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&lt;/title&gt;&lt;/head&gt;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14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&lt;a href="#bottom-section"&gt;</a:t>
            </a:r>
            <a:r>
              <a:rPr lang="en-US" sz="14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Jump to Bottom Section</a:t>
            </a:r>
            <a:r>
              <a:rPr lang="en-US" sz="14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&lt;/a&gt;</a:t>
            </a:r>
            <a:br>
              <a:rPr lang="en-US" sz="14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4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&lt;br /&gt;&lt;br /&gt;&lt;br /&gt; &lt;br /&gt;&lt;br /&gt;&lt;br /&gt; &lt;br /&gt;&lt;br /&gt;&lt;br /&gt; </a:t>
            </a:r>
            <a:b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&lt;br /&gt;&lt;br /&gt;&lt;br /&gt; &lt;br /&gt;&lt;br /&gt;&lt;br /&gt; &lt;br /&gt;&lt;br /&gt;&lt;br /&gt; </a:t>
            </a:r>
            <a:b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&lt;br /&gt;&lt;br /&gt;&lt;br /&gt; &lt;br /&gt;&lt;br /&gt;&lt;br /&gt; &lt;br /&gt;&lt;br /&gt;&lt;br /&gt; </a:t>
            </a:r>
            <a:b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&lt;br /&gt;&lt;br /&gt;&lt;br /&gt; &lt;br /&gt;&lt;br /&gt;&lt;br /&gt; &lt;br /&gt;&lt;br /&gt;&lt;br /&gt; </a:t>
            </a:r>
            <a:b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&lt;br /&gt;&lt;br /&gt;&lt;br /&gt; &lt;br /&gt;&lt;br /&gt;&lt;br /&gt; &lt;br /&gt;&lt;br /&gt;&lt;br /&gt; </a:t>
            </a:r>
            <a:b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&lt;br /&gt;&lt;br /&gt;&lt;br /&gt; &lt;br /&gt;&lt;br /&gt;&lt;br /&gt; &lt;br /&gt;&lt;br /&gt;&lt;br /&gt; </a:t>
            </a:r>
            <a:b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&lt;a id="bottom-section"&gt;</a:t>
            </a:r>
            <a:r>
              <a:rPr lang="en-US" sz="14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Bottom Section</a:t>
            </a: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&lt;/a&gt;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/>
          </a:p>
        </p:txBody>
      </p:sp>
      <p:cxnSp>
        <p:nvCxnSpPr>
          <p:cNvPr id="392" name="Google Shape;392;p13"/>
          <p:cNvCxnSpPr/>
          <p:nvPr/>
        </p:nvCxnSpPr>
        <p:spPr>
          <a:xfrm>
            <a:off x="7331841" y="3669371"/>
            <a:ext cx="0" cy="5397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</p:cxnSp>
      <p:pic>
        <p:nvPicPr>
          <p:cNvPr id="393" name="Google Shape;39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8282" y="4259815"/>
            <a:ext cx="3167115" cy="186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75394" y="1799120"/>
            <a:ext cx="3170195" cy="1853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4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1" name="Google Shape;401;p1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Image Tag</a:t>
            </a:r>
            <a:endParaRPr/>
          </a:p>
        </p:txBody>
      </p:sp>
      <p:sp>
        <p:nvSpPr>
          <p:cNvPr id="402" name="Google Shape;402;p14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To display images in your Web page </a:t>
            </a:r>
            <a:endParaRPr/>
          </a:p>
        </p:txBody>
      </p:sp>
      <p:sp>
        <p:nvSpPr>
          <p:cNvPr id="403" name="Google Shape;403;p14"/>
          <p:cNvSpPr txBox="1"/>
          <p:nvPr/>
        </p:nvSpPr>
        <p:spPr>
          <a:xfrm>
            <a:off x="304800" y="1452884"/>
            <a:ext cx="3874374" cy="39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</a:t>
            </a: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&lt;img src="images/keith.png"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width="170"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height="227"/&gt;</a:t>
            </a:r>
            <a:endParaRPr sz="1800" b="0" i="0" u="none" strike="noStrike" cap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&lt;br/&gt; </a:t>
            </a:r>
            <a:endParaRPr/>
          </a:p>
          <a:p>
            <a:pPr marL="3587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 there.</a:t>
            </a:r>
            <a:r>
              <a:rPr lang="en-US"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&lt;strong&gt;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My name is Keith</a:t>
            </a:r>
            <a:r>
              <a:rPr lang="en-US" sz="18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&lt;/strong&gt;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and I am a junior in Singapore Management University. You might be interested to know more about my education, interest, life and working experience ... Connect with me on Facebook!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/>
          </a:p>
        </p:txBody>
      </p:sp>
      <p:pic>
        <p:nvPicPr>
          <p:cNvPr id="404" name="Google Shape;40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0100" y="1712295"/>
            <a:ext cx="4383756" cy="4133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5"/>
          <p:cNvSpPr txBox="1">
            <a:spLocks noGrp="1"/>
          </p:cNvSpPr>
          <p:nvPr>
            <p:ph type="title"/>
          </p:nvPr>
        </p:nvSpPr>
        <p:spPr>
          <a:xfrm>
            <a:off x="251521" y="143973"/>
            <a:ext cx="8316924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</a:t>
            </a: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2: 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Anchor and Image</a:t>
            </a:r>
            <a:endParaRPr dirty="0"/>
          </a:p>
        </p:txBody>
      </p:sp>
      <p:sp>
        <p:nvSpPr>
          <p:cNvPr id="411" name="Google Shape;411;p1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21" y="927478"/>
            <a:ext cx="4054756" cy="573123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15"/>
          <p:cNvSpPr txBox="1">
            <a:spLocks noGrp="1"/>
          </p:cNvSpPr>
          <p:nvPr>
            <p:ph type="body" idx="1"/>
          </p:nvPr>
        </p:nvSpPr>
        <p:spPr>
          <a:xfrm>
            <a:off x="4205225" y="1823200"/>
            <a:ext cx="4237500" cy="4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Noto Sans Symbols"/>
              <a:buChar char="▪"/>
            </a:pPr>
            <a:r>
              <a:rPr lang="en-US" sz="1800"/>
              <a:t>Copy folder ‘images’ from the resource folder into your WAMP’s www folder.</a:t>
            </a:r>
            <a:endParaRPr sz="1800"/>
          </a:p>
          <a:p>
            <a:pPr marL="342900" marR="0" lvl="0" indent="-279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Noto Sans Symbols"/>
              <a:buChar char="▪"/>
            </a:pPr>
            <a:r>
              <a:rPr lang="en-US" sz="1800"/>
              <a:t>Create the page on the left using &lt;img&gt; and &lt;a&gt; tags.</a:t>
            </a:r>
            <a:endParaRPr/>
          </a:p>
          <a:p>
            <a:pPr marL="342900" marR="0" lvl="0" indent="-279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Noto Sans Symbols"/>
              <a:buChar char="▪"/>
            </a:pPr>
            <a:r>
              <a:rPr lang="en-US" sz="1800"/>
              <a:t>When clicked on the link MAX , The page will ‘jump’ to the Name field of Max.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1100"/>
              <a:t>Image ref : </a:t>
            </a:r>
            <a:r>
              <a:rPr lang="en-US" sz="1100" u="sng">
                <a:solidFill>
                  <a:schemeClr val="hlink"/>
                </a:solidFill>
                <a:hlinkClick r:id="rId4"/>
              </a:rPr>
              <a:t>http://www.freeimages.com/photo/dog-1-1363113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1100"/>
              <a:t>                 </a:t>
            </a:r>
            <a:r>
              <a:rPr lang="en-US" sz="1100" u="sng">
                <a:solidFill>
                  <a:schemeClr val="hlink"/>
                </a:solidFill>
                <a:hlinkClick r:id="rId5"/>
              </a:rPr>
              <a:t>http://www.freeimages.com/photo/dog-1-1409533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Google Shape;165;p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Overview</a:t>
            </a:r>
            <a:endParaRPr/>
          </a:p>
        </p:txBody>
      </p:sp>
      <p:sp>
        <p:nvSpPr>
          <p:cNvPr id="166" name="Google Shape;166;p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Objective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To read and modify HTML code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Content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Common HTML Tags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After this module, you should be able to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Create and modify HTML pages</a:t>
            </a:r>
            <a:endParaRPr/>
          </a:p>
        </p:txBody>
      </p:sp>
      <p:pic>
        <p:nvPicPr>
          <p:cNvPr id="167" name="Google Shape;167;p2" descr="MCj03888880000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7050" y="1052513"/>
            <a:ext cx="1806475" cy="2020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0" name="Google Shape;420;p16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 Tag</a:t>
            </a:r>
            <a:endParaRPr/>
          </a:p>
        </p:txBody>
      </p:sp>
      <p:sp>
        <p:nvSpPr>
          <p:cNvPr id="421" name="Google Shape;421;p1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081963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Provides a means to make web pages interactive</a:t>
            </a:r>
            <a:endParaRPr/>
          </a:p>
        </p:txBody>
      </p:sp>
      <p:pic>
        <p:nvPicPr>
          <p:cNvPr id="422" name="Google Shape;4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296" y="1883506"/>
            <a:ext cx="8384653" cy="3579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9" name="Google Shape;429;p1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 Tag</a:t>
            </a:r>
            <a:endParaRPr/>
          </a:p>
        </p:txBody>
      </p:sp>
      <p:sp>
        <p:nvSpPr>
          <p:cNvPr id="430" name="Google Shape;430;p17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081963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Provides a means to make web pages interactive</a:t>
            </a:r>
            <a:endParaRPr/>
          </a:p>
        </p:txBody>
      </p:sp>
      <p:pic>
        <p:nvPicPr>
          <p:cNvPr id="431" name="Google Shape;43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300" y="2719388"/>
            <a:ext cx="1084991" cy="12741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17"/>
          <p:cNvCxnSpPr/>
          <p:nvPr/>
        </p:nvCxnSpPr>
        <p:spPr>
          <a:xfrm>
            <a:off x="2057400" y="3810000"/>
            <a:ext cx="1295400" cy="83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</p:cxnSp>
      <p:pic>
        <p:nvPicPr>
          <p:cNvPr id="433" name="Google Shape;43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03638" y="4230688"/>
            <a:ext cx="732623" cy="931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4" name="Google Shape;434;p17"/>
          <p:cNvCxnSpPr/>
          <p:nvPr/>
        </p:nvCxnSpPr>
        <p:spPr>
          <a:xfrm rot="10800000" flipH="1">
            <a:off x="4800600" y="3352800"/>
            <a:ext cx="1447800" cy="990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435" name="Google Shape;435;p17"/>
          <p:cNvCxnSpPr/>
          <p:nvPr/>
        </p:nvCxnSpPr>
        <p:spPr>
          <a:xfrm flipH="1">
            <a:off x="5181600" y="3810000"/>
            <a:ext cx="1371600" cy="990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436" name="Google Shape;436;p17"/>
          <p:cNvCxnSpPr/>
          <p:nvPr/>
        </p:nvCxnSpPr>
        <p:spPr>
          <a:xfrm rot="10800000">
            <a:off x="1752600" y="4343400"/>
            <a:ext cx="1295400" cy="83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437" name="Google Shape;437;p17"/>
          <p:cNvSpPr txBox="1"/>
          <p:nvPr/>
        </p:nvSpPr>
        <p:spPr>
          <a:xfrm>
            <a:off x="3352800" y="5410199"/>
            <a:ext cx="174209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Server</a:t>
            </a:r>
            <a:endParaRPr/>
          </a:p>
        </p:txBody>
      </p:sp>
      <p:sp>
        <p:nvSpPr>
          <p:cNvPr id="438" name="Google Shape;438;p17"/>
          <p:cNvSpPr txBox="1"/>
          <p:nvPr/>
        </p:nvSpPr>
        <p:spPr>
          <a:xfrm>
            <a:off x="6934200" y="3657600"/>
            <a:ext cx="1742098" cy="566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Server-side application</a:t>
            </a:r>
            <a:endParaRPr/>
          </a:p>
        </p:txBody>
      </p:sp>
      <p:pic>
        <p:nvPicPr>
          <p:cNvPr id="439" name="Google Shape;439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34200" y="2667000"/>
            <a:ext cx="973138" cy="973138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17"/>
          <p:cNvSpPr txBox="1"/>
          <p:nvPr/>
        </p:nvSpPr>
        <p:spPr>
          <a:xfrm>
            <a:off x="250825" y="3897312"/>
            <a:ext cx="174209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Client's Browser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8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7" name="Google Shape;447;p1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 Tag</a:t>
            </a:r>
            <a:endParaRPr/>
          </a:p>
        </p:txBody>
      </p:sp>
      <p:sp>
        <p:nvSpPr>
          <p:cNvPr id="448" name="Google Shape;448;p1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081963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Provides a means to make web pages interactive</a:t>
            </a:r>
            <a:endParaRPr/>
          </a:p>
        </p:txBody>
      </p:sp>
      <p:cxnSp>
        <p:nvCxnSpPr>
          <p:cNvPr id="449" name="Google Shape;449;p18"/>
          <p:cNvCxnSpPr/>
          <p:nvPr/>
        </p:nvCxnSpPr>
        <p:spPr>
          <a:xfrm>
            <a:off x="2057400" y="3810000"/>
            <a:ext cx="1295400" cy="8382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  <p:pic>
        <p:nvPicPr>
          <p:cNvPr id="450" name="Google Shape;45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3638" y="4230688"/>
            <a:ext cx="732623" cy="931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1" name="Google Shape;451;p18"/>
          <p:cNvCxnSpPr/>
          <p:nvPr/>
        </p:nvCxnSpPr>
        <p:spPr>
          <a:xfrm rot="10800000" flipH="1">
            <a:off x="4800600" y="3352800"/>
            <a:ext cx="1447800" cy="990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452" name="Google Shape;452;p18"/>
          <p:cNvCxnSpPr/>
          <p:nvPr/>
        </p:nvCxnSpPr>
        <p:spPr>
          <a:xfrm flipH="1">
            <a:off x="5181600" y="3810000"/>
            <a:ext cx="1371600" cy="990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453" name="Google Shape;453;p18"/>
          <p:cNvCxnSpPr/>
          <p:nvPr/>
        </p:nvCxnSpPr>
        <p:spPr>
          <a:xfrm rot="10800000">
            <a:off x="1752600" y="4343400"/>
            <a:ext cx="1295400" cy="83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454" name="Google Shape;454;p18"/>
          <p:cNvSpPr txBox="1"/>
          <p:nvPr/>
        </p:nvSpPr>
        <p:spPr>
          <a:xfrm>
            <a:off x="3352800" y="5410200"/>
            <a:ext cx="1447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Server</a:t>
            </a:r>
            <a:endParaRPr/>
          </a:p>
        </p:txBody>
      </p:sp>
      <p:sp>
        <p:nvSpPr>
          <p:cNvPr id="455" name="Google Shape;455;p18"/>
          <p:cNvSpPr txBox="1"/>
          <p:nvPr/>
        </p:nvSpPr>
        <p:spPr>
          <a:xfrm>
            <a:off x="6934200" y="3657600"/>
            <a:ext cx="14478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Server-side application</a:t>
            </a:r>
            <a:endParaRPr/>
          </a:p>
        </p:txBody>
      </p:sp>
      <p:sp>
        <p:nvSpPr>
          <p:cNvPr id="456" name="Google Shape;456;p18"/>
          <p:cNvSpPr txBox="1"/>
          <p:nvPr/>
        </p:nvSpPr>
        <p:spPr>
          <a:xfrm>
            <a:off x="5638800" y="4953000"/>
            <a:ext cx="2743200" cy="146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663300"/>
                </a:solidFill>
                <a:latin typeface="Tahoma"/>
                <a:ea typeface="Tahoma"/>
                <a:cs typeface="Tahoma"/>
                <a:sym typeface="Tahoma"/>
              </a:rPr>
              <a:t>User fills in the form and clicks on the submit button. The data on the form is send to the server</a:t>
            </a:r>
            <a:endParaRPr/>
          </a:p>
        </p:txBody>
      </p:sp>
      <p:pic>
        <p:nvPicPr>
          <p:cNvPr id="457" name="Google Shape;45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4200" y="2667000"/>
            <a:ext cx="973138" cy="97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2300" y="2719388"/>
            <a:ext cx="1084991" cy="1274173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18"/>
          <p:cNvSpPr txBox="1"/>
          <p:nvPr/>
        </p:nvSpPr>
        <p:spPr>
          <a:xfrm>
            <a:off x="250825" y="3897313"/>
            <a:ext cx="1447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Client's Browser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6" name="Google Shape;466;p1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 Tag</a:t>
            </a:r>
            <a:endParaRPr/>
          </a:p>
        </p:txBody>
      </p:sp>
      <p:sp>
        <p:nvSpPr>
          <p:cNvPr id="467" name="Google Shape;467;p1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081963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Provides a means to make web pages interactive</a:t>
            </a:r>
            <a:endParaRPr/>
          </a:p>
        </p:txBody>
      </p:sp>
      <p:cxnSp>
        <p:nvCxnSpPr>
          <p:cNvPr id="468" name="Google Shape;468;p19"/>
          <p:cNvCxnSpPr/>
          <p:nvPr/>
        </p:nvCxnSpPr>
        <p:spPr>
          <a:xfrm>
            <a:off x="2057400" y="3810000"/>
            <a:ext cx="1295400" cy="83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</p:cxnSp>
      <p:pic>
        <p:nvPicPr>
          <p:cNvPr id="469" name="Google Shape;46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3638" y="4230688"/>
            <a:ext cx="732623" cy="931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0" name="Google Shape;470;p19"/>
          <p:cNvCxnSpPr/>
          <p:nvPr/>
        </p:nvCxnSpPr>
        <p:spPr>
          <a:xfrm rot="10800000" flipH="1">
            <a:off x="4800600" y="3352800"/>
            <a:ext cx="1447800" cy="9906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471" name="Google Shape;471;p19"/>
          <p:cNvCxnSpPr/>
          <p:nvPr/>
        </p:nvCxnSpPr>
        <p:spPr>
          <a:xfrm flipH="1">
            <a:off x="5181600" y="3810000"/>
            <a:ext cx="1371600" cy="990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472" name="Google Shape;472;p19"/>
          <p:cNvCxnSpPr/>
          <p:nvPr/>
        </p:nvCxnSpPr>
        <p:spPr>
          <a:xfrm rot="10800000">
            <a:off x="1752600" y="4343400"/>
            <a:ext cx="1295400" cy="83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473" name="Google Shape;473;p19"/>
          <p:cNvSpPr txBox="1"/>
          <p:nvPr/>
        </p:nvSpPr>
        <p:spPr>
          <a:xfrm>
            <a:off x="3352800" y="5410200"/>
            <a:ext cx="1447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Server</a:t>
            </a:r>
            <a:endParaRPr/>
          </a:p>
        </p:txBody>
      </p:sp>
      <p:sp>
        <p:nvSpPr>
          <p:cNvPr id="474" name="Google Shape;474;p19"/>
          <p:cNvSpPr txBox="1"/>
          <p:nvPr/>
        </p:nvSpPr>
        <p:spPr>
          <a:xfrm>
            <a:off x="6934200" y="3657600"/>
            <a:ext cx="14478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Server-side application</a:t>
            </a:r>
            <a:endParaRPr/>
          </a:p>
        </p:txBody>
      </p:sp>
      <p:sp>
        <p:nvSpPr>
          <p:cNvPr id="475" name="Google Shape;475;p19"/>
          <p:cNvSpPr txBox="1"/>
          <p:nvPr/>
        </p:nvSpPr>
        <p:spPr>
          <a:xfrm>
            <a:off x="5638800" y="4953000"/>
            <a:ext cx="2743200" cy="146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663300"/>
                </a:solidFill>
                <a:latin typeface="Tahoma"/>
                <a:ea typeface="Tahoma"/>
                <a:cs typeface="Tahoma"/>
                <a:sym typeface="Tahoma"/>
              </a:rPr>
              <a:t>A program on the web server parses the request and invokes the relevant application to process it.</a:t>
            </a:r>
            <a:endParaRPr/>
          </a:p>
        </p:txBody>
      </p:sp>
      <p:pic>
        <p:nvPicPr>
          <p:cNvPr id="476" name="Google Shape;47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4200" y="2667000"/>
            <a:ext cx="973138" cy="97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2300" y="2719388"/>
            <a:ext cx="1084991" cy="1274173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19"/>
          <p:cNvSpPr txBox="1"/>
          <p:nvPr/>
        </p:nvSpPr>
        <p:spPr>
          <a:xfrm>
            <a:off x="250825" y="3897313"/>
            <a:ext cx="1447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Client's Browser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5" name="Google Shape;485;p2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 Tag</a:t>
            </a:r>
            <a:endParaRPr/>
          </a:p>
        </p:txBody>
      </p:sp>
      <p:sp>
        <p:nvSpPr>
          <p:cNvPr id="486" name="Google Shape;486;p20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081963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Provides a means to make web pages interactive</a:t>
            </a:r>
            <a:endParaRPr/>
          </a:p>
        </p:txBody>
      </p:sp>
      <p:cxnSp>
        <p:nvCxnSpPr>
          <p:cNvPr id="487" name="Google Shape;487;p20"/>
          <p:cNvCxnSpPr/>
          <p:nvPr/>
        </p:nvCxnSpPr>
        <p:spPr>
          <a:xfrm>
            <a:off x="2057400" y="3810000"/>
            <a:ext cx="1295400" cy="83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</p:cxnSp>
      <p:pic>
        <p:nvPicPr>
          <p:cNvPr id="488" name="Google Shape;48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3638" y="4230688"/>
            <a:ext cx="732623" cy="931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9" name="Google Shape;489;p20"/>
          <p:cNvCxnSpPr/>
          <p:nvPr/>
        </p:nvCxnSpPr>
        <p:spPr>
          <a:xfrm rot="10800000" flipH="1">
            <a:off x="4800600" y="3352800"/>
            <a:ext cx="1447800" cy="990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490" name="Google Shape;490;p20"/>
          <p:cNvCxnSpPr/>
          <p:nvPr/>
        </p:nvCxnSpPr>
        <p:spPr>
          <a:xfrm flipH="1">
            <a:off x="5181600" y="3810000"/>
            <a:ext cx="1371600" cy="9906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491" name="Google Shape;491;p20"/>
          <p:cNvCxnSpPr/>
          <p:nvPr/>
        </p:nvCxnSpPr>
        <p:spPr>
          <a:xfrm rot="10800000">
            <a:off x="1752600" y="4343400"/>
            <a:ext cx="1295400" cy="83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492" name="Google Shape;492;p20"/>
          <p:cNvSpPr txBox="1"/>
          <p:nvPr/>
        </p:nvSpPr>
        <p:spPr>
          <a:xfrm>
            <a:off x="250825" y="3897313"/>
            <a:ext cx="1447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Client's Browser</a:t>
            </a:r>
            <a:endParaRPr/>
          </a:p>
        </p:txBody>
      </p:sp>
      <p:sp>
        <p:nvSpPr>
          <p:cNvPr id="493" name="Google Shape;493;p20"/>
          <p:cNvSpPr txBox="1"/>
          <p:nvPr/>
        </p:nvSpPr>
        <p:spPr>
          <a:xfrm>
            <a:off x="3352800" y="5410200"/>
            <a:ext cx="1447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Server</a:t>
            </a:r>
            <a:endParaRPr/>
          </a:p>
        </p:txBody>
      </p:sp>
      <p:sp>
        <p:nvSpPr>
          <p:cNvPr id="494" name="Google Shape;494;p20"/>
          <p:cNvSpPr txBox="1"/>
          <p:nvPr/>
        </p:nvSpPr>
        <p:spPr>
          <a:xfrm>
            <a:off x="6934200" y="3657600"/>
            <a:ext cx="14478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Server-side application</a:t>
            </a:r>
            <a:endParaRPr/>
          </a:p>
        </p:txBody>
      </p:sp>
      <p:sp>
        <p:nvSpPr>
          <p:cNvPr id="495" name="Google Shape;495;p20"/>
          <p:cNvSpPr txBox="1"/>
          <p:nvPr/>
        </p:nvSpPr>
        <p:spPr>
          <a:xfrm>
            <a:off x="5638800" y="4953000"/>
            <a:ext cx="2743200" cy="91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663300"/>
                </a:solidFill>
                <a:latin typeface="Tahoma"/>
                <a:ea typeface="Tahoma"/>
                <a:cs typeface="Tahoma"/>
                <a:sym typeface="Tahoma"/>
              </a:rPr>
              <a:t>The program creates the output and returns it to the server</a:t>
            </a:r>
            <a:endParaRPr/>
          </a:p>
        </p:txBody>
      </p:sp>
      <p:pic>
        <p:nvPicPr>
          <p:cNvPr id="496" name="Google Shape;49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4200" y="2667000"/>
            <a:ext cx="973138" cy="97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2300" y="2719388"/>
            <a:ext cx="1084991" cy="127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4" name="Google Shape;504;p21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 Tag</a:t>
            </a:r>
            <a:endParaRPr/>
          </a:p>
        </p:txBody>
      </p:sp>
      <p:sp>
        <p:nvSpPr>
          <p:cNvPr id="505" name="Google Shape;505;p2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081963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Provides a means to make web pages interactive</a:t>
            </a:r>
            <a:endParaRPr/>
          </a:p>
        </p:txBody>
      </p:sp>
      <p:cxnSp>
        <p:nvCxnSpPr>
          <p:cNvPr id="506" name="Google Shape;506;p21"/>
          <p:cNvCxnSpPr/>
          <p:nvPr/>
        </p:nvCxnSpPr>
        <p:spPr>
          <a:xfrm>
            <a:off x="2057400" y="3810000"/>
            <a:ext cx="1295400" cy="83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</p:cxnSp>
      <p:pic>
        <p:nvPicPr>
          <p:cNvPr id="507" name="Google Shape;50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3638" y="4230688"/>
            <a:ext cx="732623" cy="931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8" name="Google Shape;508;p21"/>
          <p:cNvCxnSpPr/>
          <p:nvPr/>
        </p:nvCxnSpPr>
        <p:spPr>
          <a:xfrm rot="10800000" flipH="1">
            <a:off x="4800600" y="3352800"/>
            <a:ext cx="1447800" cy="990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509" name="Google Shape;509;p21"/>
          <p:cNvCxnSpPr/>
          <p:nvPr/>
        </p:nvCxnSpPr>
        <p:spPr>
          <a:xfrm flipH="1">
            <a:off x="5181600" y="3810000"/>
            <a:ext cx="1371600" cy="990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510" name="Google Shape;510;p21"/>
          <p:cNvCxnSpPr/>
          <p:nvPr/>
        </p:nvCxnSpPr>
        <p:spPr>
          <a:xfrm rot="10800000">
            <a:off x="1752600" y="4343400"/>
            <a:ext cx="1295400" cy="8382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511" name="Google Shape;511;p21"/>
          <p:cNvSpPr txBox="1"/>
          <p:nvPr/>
        </p:nvSpPr>
        <p:spPr>
          <a:xfrm>
            <a:off x="3352800" y="5410200"/>
            <a:ext cx="1447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Server</a:t>
            </a:r>
            <a:endParaRPr/>
          </a:p>
        </p:txBody>
      </p:sp>
      <p:sp>
        <p:nvSpPr>
          <p:cNvPr id="512" name="Google Shape;512;p21"/>
          <p:cNvSpPr txBox="1"/>
          <p:nvPr/>
        </p:nvSpPr>
        <p:spPr>
          <a:xfrm>
            <a:off x="6934200" y="3657600"/>
            <a:ext cx="14478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Server-side application</a:t>
            </a:r>
            <a:endParaRPr/>
          </a:p>
        </p:txBody>
      </p:sp>
      <p:sp>
        <p:nvSpPr>
          <p:cNvPr id="513" name="Google Shape;513;p21"/>
          <p:cNvSpPr txBox="1"/>
          <p:nvPr/>
        </p:nvSpPr>
        <p:spPr>
          <a:xfrm>
            <a:off x="5638800" y="4953000"/>
            <a:ext cx="2743200" cy="91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663300"/>
                </a:solidFill>
                <a:latin typeface="Tahoma"/>
                <a:ea typeface="Tahoma"/>
                <a:cs typeface="Tahoma"/>
                <a:sym typeface="Tahoma"/>
              </a:rPr>
              <a:t>The server sends the output returned by the application to the client</a:t>
            </a:r>
            <a:endParaRPr/>
          </a:p>
        </p:txBody>
      </p:sp>
      <p:pic>
        <p:nvPicPr>
          <p:cNvPr id="514" name="Google Shape;51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4200" y="2667000"/>
            <a:ext cx="973138" cy="97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2300" y="2719388"/>
            <a:ext cx="1084991" cy="1274173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21"/>
          <p:cNvSpPr txBox="1"/>
          <p:nvPr/>
        </p:nvSpPr>
        <p:spPr>
          <a:xfrm>
            <a:off x="250825" y="3897313"/>
            <a:ext cx="1447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Client's Browser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3" name="Google Shape;523;p2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 Components</a:t>
            </a:r>
            <a:endParaRPr/>
          </a:p>
        </p:txBody>
      </p:sp>
      <p:graphicFrame>
        <p:nvGraphicFramePr>
          <p:cNvPr id="524" name="Google Shape;524;p22"/>
          <p:cNvGraphicFramePr/>
          <p:nvPr/>
        </p:nvGraphicFramePr>
        <p:xfrm>
          <a:off x="215900" y="1979613"/>
          <a:ext cx="4229100" cy="2817750"/>
        </p:xfrm>
        <a:graphic>
          <a:graphicData uri="http://schemas.openxmlformats.org/drawingml/2006/table">
            <a:tbl>
              <a:tblPr>
                <a:noFill/>
                <a:tableStyleId>{D99F8327-6688-4531-BA37-D433DAC24AFF}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Text Field</a:t>
                      </a:r>
                      <a:endParaRPr sz="1800" b="0" i="0" u="none" strike="noStrike" cap="none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Submit Button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Reset Button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Checkbox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Radio Button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25" name="Google Shape;525;p22"/>
          <p:cNvGraphicFramePr/>
          <p:nvPr/>
        </p:nvGraphicFramePr>
        <p:xfrm>
          <a:off x="4716463" y="1952625"/>
          <a:ext cx="4229100" cy="2895965"/>
        </p:xfrm>
        <a:graphic>
          <a:graphicData uri="http://schemas.openxmlformats.org/drawingml/2006/table">
            <a:tbl>
              <a:tblPr>
                <a:noFill/>
                <a:tableStyleId>{D99F8327-6688-4531-BA37-D433DAC24AFF}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Password Field</a:t>
                      </a:r>
                      <a:endParaRPr sz="1800" b="0" i="0" u="none" strike="noStrike" cap="none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Hidden Field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Select Dropdown List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Text Area</a:t>
                      </a:r>
                      <a:endParaRPr sz="1800" b="0" i="0" u="none" strike="noStrike" cap="none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Label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26" name="Google Shape;52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7313" y="2024063"/>
            <a:ext cx="1541507" cy="3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0338" y="2673350"/>
            <a:ext cx="1352437" cy="361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87675" y="3213100"/>
            <a:ext cx="628587" cy="390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79725" y="3716338"/>
            <a:ext cx="762000" cy="4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08288" y="4257675"/>
            <a:ext cx="837865" cy="465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64388" y="2024063"/>
            <a:ext cx="1524000" cy="361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4750" y="3213100"/>
            <a:ext cx="837879" cy="41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2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380288" y="3789363"/>
            <a:ext cx="1104384" cy="431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22" descr="MCj02872530000[1]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400675" y="4833938"/>
            <a:ext cx="2452475" cy="1839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22" descr="MCj02901110000[1]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55763" y="5157788"/>
            <a:ext cx="1870258" cy="1432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3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2" name="Google Shape;542;p2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HTML Form Tag</a:t>
            </a:r>
            <a:endParaRPr/>
          </a:p>
        </p:txBody>
      </p:sp>
      <p:sp>
        <p:nvSpPr>
          <p:cNvPr id="543" name="Google Shape;543;p23"/>
          <p:cNvSpPr txBox="1"/>
          <p:nvPr/>
        </p:nvSpPr>
        <p:spPr>
          <a:xfrm>
            <a:off x="304800" y="1817034"/>
            <a:ext cx="73279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 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b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b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&lt;form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action</a:t>
            </a: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="/test.php"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method</a:t>
            </a: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="post"&gt;</a:t>
            </a:r>
            <a:b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&lt;/form</a:t>
            </a:r>
            <a:b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b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/>
          </a:p>
        </p:txBody>
      </p:sp>
      <p:sp>
        <p:nvSpPr>
          <p:cNvPr id="544" name="Google Shape;544;p23"/>
          <p:cNvSpPr txBox="1"/>
          <p:nvPr/>
        </p:nvSpPr>
        <p:spPr>
          <a:xfrm>
            <a:off x="4392613" y="1181100"/>
            <a:ext cx="3240087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Tells the client where to send the request to</a:t>
            </a:r>
            <a:endParaRPr/>
          </a:p>
        </p:txBody>
      </p:sp>
      <p:sp>
        <p:nvSpPr>
          <p:cNvPr id="545" name="Google Shape;545;p23"/>
          <p:cNvSpPr txBox="1"/>
          <p:nvPr/>
        </p:nvSpPr>
        <p:spPr>
          <a:xfrm>
            <a:off x="4811957" y="4005263"/>
            <a:ext cx="3240087" cy="22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Tells the server the kind of request that's being made, and how the message will be formatted. Common values are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post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&amp;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get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546" name="Google Shape;546;p23"/>
          <p:cNvSpPr/>
          <p:nvPr/>
        </p:nvSpPr>
        <p:spPr>
          <a:xfrm>
            <a:off x="1511660" y="2764958"/>
            <a:ext cx="792163" cy="28733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47" name="Google Shape;547;p23"/>
          <p:cNvCxnSpPr/>
          <p:nvPr/>
        </p:nvCxnSpPr>
        <p:spPr>
          <a:xfrm rot="10800000" flipH="1">
            <a:off x="1907712" y="1582516"/>
            <a:ext cx="2484900" cy="1172700"/>
          </a:xfrm>
          <a:prstGeom prst="bentConnector2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lg" len="lg"/>
          </a:ln>
        </p:spPr>
      </p:cxnSp>
      <p:cxnSp>
        <p:nvCxnSpPr>
          <p:cNvPr id="548" name="Google Shape;548;p23"/>
          <p:cNvCxnSpPr/>
          <p:nvPr/>
        </p:nvCxnSpPr>
        <p:spPr>
          <a:xfrm>
            <a:off x="4392613" y="1233488"/>
            <a:ext cx="0" cy="79057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9" name="Google Shape;549;p23"/>
          <p:cNvCxnSpPr>
            <a:endCxn id="545" idx="1"/>
          </p:cNvCxnSpPr>
          <p:nvPr/>
        </p:nvCxnSpPr>
        <p:spPr>
          <a:xfrm rot="-5400000" flipH="1">
            <a:off x="3485957" y="3820675"/>
            <a:ext cx="2094300" cy="557700"/>
          </a:xfrm>
          <a:prstGeom prst="bentConnector2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lg" len="lg"/>
          </a:ln>
        </p:spPr>
      </p:cxnSp>
      <p:cxnSp>
        <p:nvCxnSpPr>
          <p:cNvPr id="550" name="Google Shape;550;p23"/>
          <p:cNvCxnSpPr/>
          <p:nvPr/>
        </p:nvCxnSpPr>
        <p:spPr>
          <a:xfrm>
            <a:off x="4811957" y="4113213"/>
            <a:ext cx="0" cy="201612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1" name="Google Shape;551;p23"/>
          <p:cNvSpPr/>
          <p:nvPr/>
        </p:nvSpPr>
        <p:spPr>
          <a:xfrm>
            <a:off x="3768225" y="2765495"/>
            <a:ext cx="972108" cy="28680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24"/>
          <p:cNvPicPr preferRelativeResize="0"/>
          <p:nvPr/>
        </p:nvPicPr>
        <p:blipFill rotWithShape="1">
          <a:blip r:embed="rId3">
            <a:alphaModFix/>
          </a:blip>
          <a:srcRect b="46347"/>
          <a:stretch/>
        </p:blipFill>
        <p:spPr>
          <a:xfrm>
            <a:off x="257723" y="2984729"/>
            <a:ext cx="8704753" cy="2611086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24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28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9" name="Google Shape;559;p2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Differences between HTTP GET and POST</a:t>
            </a:r>
            <a:endParaRPr/>
          </a:p>
        </p:txBody>
      </p:sp>
      <p:sp>
        <p:nvSpPr>
          <p:cNvPr id="560" name="Google Shape;560;p24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Data sent with the GET is appended to end of the URL up in the browser, so whatever you send is exposed.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Can be bookmarked</a:t>
            </a:r>
            <a:endParaRPr/>
          </a:p>
        </p:txBody>
      </p:sp>
      <p:sp>
        <p:nvSpPr>
          <p:cNvPr id="561" name="Google Shape;561;p24"/>
          <p:cNvSpPr/>
          <p:nvPr/>
        </p:nvSpPr>
        <p:spPr>
          <a:xfrm>
            <a:off x="5213501" y="3695700"/>
            <a:ext cx="1859422" cy="266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29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8" name="Google Shape;568;p2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Text Field</a:t>
            </a:r>
            <a:endParaRPr sz="32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9" name="Google Shape;569;p2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Allows the user to enter a single line of text.</a:t>
            </a:r>
            <a:endParaRPr/>
          </a:p>
          <a:p>
            <a:pPr marL="342900" marR="0" lvl="0" indent="-165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16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3333FF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412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&lt;!DOCTYPE html&gt;</a:t>
            </a:r>
            <a:endParaRPr/>
          </a:p>
          <a:p>
            <a:pPr marL="742950" marR="0" lvl="1" indent="-412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/>
          </a:p>
          <a:p>
            <a:pPr marL="742950" marR="0" lvl="1" indent="-412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endParaRPr/>
          </a:p>
          <a:p>
            <a:pPr marL="742950" marR="0" lvl="1" indent="-412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&lt;form&gt;</a:t>
            </a:r>
            <a:endParaRPr sz="20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412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Name:</a:t>
            </a:r>
            <a:endParaRPr/>
          </a:p>
          <a:p>
            <a:pPr marL="742950" marR="0" lvl="1" indent="-412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&lt;input type="text" </a:t>
            </a:r>
            <a:endParaRPr/>
          </a:p>
          <a:p>
            <a:pPr marL="742950" marR="0" lvl="1" indent="-412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  name="aName"</a:t>
            </a:r>
            <a:endParaRPr/>
          </a:p>
          <a:p>
            <a:pPr marL="742950" marR="0" lvl="1" indent="-412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 value="default value"</a:t>
            </a:r>
            <a:endParaRPr/>
          </a:p>
          <a:p>
            <a:pPr marL="742950" marR="0" lvl="1" indent="-412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  size="20" /&gt;</a:t>
            </a:r>
            <a:endParaRPr/>
          </a:p>
          <a:p>
            <a:pPr marL="742950" marR="0" lvl="1" indent="-412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&lt;/form&gt;</a:t>
            </a:r>
            <a:endParaRPr/>
          </a:p>
          <a:p>
            <a:pPr marL="742950" marR="0" lvl="1" indent="-412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endParaRPr/>
          </a:p>
          <a:p>
            <a:pPr marL="742950" marR="0" lvl="1" indent="-412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3333FF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70" name="Google Shape;570;p25" descr="MCj01984970000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5113" y="0"/>
            <a:ext cx="1249823" cy="921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8487" y="2414587"/>
            <a:ext cx="4514616" cy="2362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" name="Google Shape;174;p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HTML</a:t>
            </a:r>
            <a:endParaRPr/>
          </a:p>
        </p:txBody>
      </p:sp>
      <p:sp>
        <p:nvSpPr>
          <p:cNvPr id="175" name="Google Shape;175;p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Uses markup tag elements that tell the Web browser how to present the information.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Each tag will appear as letters or words between a</a:t>
            </a:r>
            <a:r>
              <a:rPr lang="en-US" sz="2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&lt; 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(less than sign) and a</a:t>
            </a:r>
            <a:r>
              <a:rPr lang="en-US" sz="2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&gt;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(greater than sign).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Most tags come in pairs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/>
          </a:p>
        </p:txBody>
      </p:sp>
      <p:sp>
        <p:nvSpPr>
          <p:cNvPr id="176" name="Google Shape;176;p3"/>
          <p:cNvSpPr txBox="1"/>
          <p:nvPr/>
        </p:nvSpPr>
        <p:spPr>
          <a:xfrm>
            <a:off x="1630244" y="3431262"/>
            <a:ext cx="2762250" cy="42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   &lt;/html&gt;</a:t>
            </a:r>
            <a:endParaRPr/>
          </a:p>
        </p:txBody>
      </p:sp>
      <p:sp>
        <p:nvSpPr>
          <p:cNvPr id="177" name="Google Shape;177;p3"/>
          <p:cNvSpPr/>
          <p:nvPr/>
        </p:nvSpPr>
        <p:spPr>
          <a:xfrm>
            <a:off x="1741394" y="3465513"/>
            <a:ext cx="1045181" cy="395287"/>
          </a:xfrm>
          <a:prstGeom prst="rect">
            <a:avLst/>
          </a:prstGeom>
          <a:noFill/>
          <a:ln w="28575" cap="flat" cmpd="sng">
            <a:solidFill>
              <a:srgbClr val="66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33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3160059" y="3465513"/>
            <a:ext cx="1122830" cy="395287"/>
          </a:xfrm>
          <a:prstGeom prst="rect">
            <a:avLst/>
          </a:prstGeom>
          <a:noFill/>
          <a:ln w="28575" cap="flat" cmpd="sng">
            <a:solidFill>
              <a:srgbClr val="66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33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4392613" y="4833938"/>
            <a:ext cx="43561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Start Tag</a:t>
            </a:r>
            <a:endParaRPr/>
          </a:p>
        </p:txBody>
      </p:sp>
      <p:sp>
        <p:nvSpPr>
          <p:cNvPr id="180" name="Google Shape;180;p3"/>
          <p:cNvSpPr txBox="1"/>
          <p:nvPr/>
        </p:nvSpPr>
        <p:spPr>
          <a:xfrm>
            <a:off x="4392613" y="4221163"/>
            <a:ext cx="43561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End Tag</a:t>
            </a:r>
            <a:endParaRPr/>
          </a:p>
        </p:txBody>
      </p:sp>
      <p:cxnSp>
        <p:nvCxnSpPr>
          <p:cNvPr id="181" name="Google Shape;181;p3"/>
          <p:cNvCxnSpPr>
            <a:stCxn id="177" idx="2"/>
            <a:endCxn id="179" idx="1"/>
          </p:cNvCxnSpPr>
          <p:nvPr/>
        </p:nvCxnSpPr>
        <p:spPr>
          <a:xfrm rot="-5400000" flipH="1">
            <a:off x="2749984" y="3374800"/>
            <a:ext cx="1156500" cy="2128500"/>
          </a:xfrm>
          <a:prstGeom prst="bentConnector2">
            <a:avLst/>
          </a:prstGeom>
          <a:noFill/>
          <a:ln w="38100" cap="flat" cmpd="sng">
            <a:solidFill>
              <a:srgbClr val="993300"/>
            </a:solidFill>
            <a:prstDash val="solid"/>
            <a:miter lim="800000"/>
            <a:headEnd type="stealth" w="lg" len="lg"/>
            <a:tailEnd type="stealth" w="lg" len="lg"/>
          </a:ln>
        </p:spPr>
      </p:cxnSp>
      <p:cxnSp>
        <p:nvCxnSpPr>
          <p:cNvPr id="182" name="Google Shape;182;p3"/>
          <p:cNvCxnSpPr>
            <a:stCxn id="178" idx="2"/>
            <a:endCxn id="180" idx="1"/>
          </p:cNvCxnSpPr>
          <p:nvPr/>
        </p:nvCxnSpPr>
        <p:spPr>
          <a:xfrm rot="-5400000" flipH="1">
            <a:off x="3785224" y="3797050"/>
            <a:ext cx="543600" cy="671100"/>
          </a:xfrm>
          <a:prstGeom prst="bentConnector2">
            <a:avLst/>
          </a:prstGeom>
          <a:noFill/>
          <a:ln w="38100" cap="flat" cmpd="sng">
            <a:solidFill>
              <a:srgbClr val="993300"/>
            </a:solidFill>
            <a:prstDash val="solid"/>
            <a:miter lim="800000"/>
            <a:headEnd type="stealth" w="lg" len="lg"/>
            <a:tailEnd type="stealth" w="lg" len="lg"/>
          </a:ln>
        </p:spPr>
      </p:cxnSp>
      <p:pic>
        <p:nvPicPr>
          <p:cNvPr id="183" name="Google Shape;183;p3" descr="MCj03962220000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488" y="3536950"/>
            <a:ext cx="899557" cy="92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" descr="MCj03315600000[1]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56438" y="4184650"/>
            <a:ext cx="1726506" cy="1787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30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8" name="Google Shape;578;p26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Password Field</a:t>
            </a:r>
            <a:endParaRPr sz="32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9" name="Google Shape;579;p2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Allows the user to enter a single line of text.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412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&lt;!DOCTYPE html&gt;</a:t>
            </a:r>
            <a:endParaRPr/>
          </a:p>
          <a:p>
            <a:pPr marL="742950" marR="0" lvl="1" indent="-412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/>
          </a:p>
          <a:p>
            <a:pPr marL="742950" marR="0" lvl="1" indent="-412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endParaRPr/>
          </a:p>
          <a:p>
            <a:pPr marL="742950" marR="0" lvl="1" indent="-412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&lt;form&gt;</a:t>
            </a:r>
            <a:endParaRPr sz="20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412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Password:</a:t>
            </a:r>
            <a:endParaRPr/>
          </a:p>
          <a:p>
            <a:pPr marL="742950" marR="0" lvl="1" indent="-412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&lt;input type="password" </a:t>
            </a:r>
            <a:endParaRPr/>
          </a:p>
          <a:p>
            <a:pPr marL="742950" marR="0" lvl="1" indent="-412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  name="pwd"</a:t>
            </a:r>
            <a:endParaRPr/>
          </a:p>
          <a:p>
            <a:pPr marL="742950" marR="0" lvl="1" indent="-412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  size="20" /&gt;</a:t>
            </a:r>
            <a:endParaRPr/>
          </a:p>
          <a:p>
            <a:pPr marL="742950" marR="0" lvl="1" indent="-412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  &lt;/form&gt;</a:t>
            </a:r>
            <a:endParaRPr/>
          </a:p>
          <a:p>
            <a:pPr marL="742950" marR="0" lvl="1" indent="-412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endParaRPr/>
          </a:p>
          <a:p>
            <a:pPr marL="742950" marR="0" lvl="1" indent="-412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80" name="Google Shape;580;p26" descr="MPj03905500000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508" y="5373216"/>
            <a:ext cx="1794154" cy="127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7458" y="2298051"/>
            <a:ext cx="4747942" cy="2479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31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8" name="Google Shape;588;p2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Password Field</a:t>
            </a:r>
            <a:endParaRPr sz="32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9" name="Google Shape;589;p27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Similar to a textfield, but the characters entered are obscured.</a:t>
            </a:r>
            <a:endParaRPr/>
          </a:p>
        </p:txBody>
      </p:sp>
      <p:sp>
        <p:nvSpPr>
          <p:cNvPr id="590" name="Google Shape;590;p27"/>
          <p:cNvSpPr txBox="1"/>
          <p:nvPr/>
        </p:nvSpPr>
        <p:spPr>
          <a:xfrm>
            <a:off x="5138738" y="2241550"/>
            <a:ext cx="28956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After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characters "password" is typed in</a:t>
            </a:r>
            <a:endParaRPr/>
          </a:p>
        </p:txBody>
      </p:sp>
      <p:sp>
        <p:nvSpPr>
          <p:cNvPr id="591" name="Google Shape;591;p27"/>
          <p:cNvSpPr txBox="1"/>
          <p:nvPr/>
        </p:nvSpPr>
        <p:spPr>
          <a:xfrm>
            <a:off x="719138" y="2241550"/>
            <a:ext cx="28956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Before</a:t>
            </a: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characters "password" is typed in</a:t>
            </a:r>
            <a:endParaRPr/>
          </a:p>
        </p:txBody>
      </p:sp>
      <p:pic>
        <p:nvPicPr>
          <p:cNvPr id="592" name="Google Shape;59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602" y="3277767"/>
            <a:ext cx="37338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10113" y="3277767"/>
            <a:ext cx="37528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" name="Google Shape;59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2400" y="4679950"/>
            <a:ext cx="3733800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28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32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1" name="Google Shape;601;p2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Radio Button</a:t>
            </a:r>
            <a:endParaRPr sz="32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2" name="Google Shape;602;p2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 set of radio buttons with the name.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When one is selected, the rest are automatically deselected</a:t>
            </a:r>
            <a:endParaRPr/>
          </a:p>
        </p:txBody>
      </p:sp>
      <p:sp>
        <p:nvSpPr>
          <p:cNvPr id="603" name="Google Shape;603;p28"/>
          <p:cNvSpPr txBox="1"/>
          <p:nvPr/>
        </p:nvSpPr>
        <p:spPr>
          <a:xfrm>
            <a:off x="143668" y="2416126"/>
            <a:ext cx="7993063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</a:t>
            </a: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&lt;html&gt;&lt;body&gt;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&lt;form&gt;</a:t>
            </a: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Your preferred Color: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&lt;input name="color" type="radio" value="r" checked /&gt;Red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&lt;input name="color" type="radio" value="g" /&gt; Green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&lt;input name="color" type="radio" value="b" /&gt;Blue</a:t>
            </a:r>
            <a:br>
              <a:rPr lang="en-US" sz="18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&lt;/form&gt;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&lt;/body&gt;&lt;/html&gt;</a:t>
            </a:r>
            <a:endParaRPr/>
          </a:p>
        </p:txBody>
      </p:sp>
      <p:sp>
        <p:nvSpPr>
          <p:cNvPr id="604" name="Google Shape;604;p28"/>
          <p:cNvSpPr/>
          <p:nvPr/>
        </p:nvSpPr>
        <p:spPr>
          <a:xfrm>
            <a:off x="6343395" y="3525837"/>
            <a:ext cx="576065" cy="339725"/>
          </a:xfrm>
          <a:prstGeom prst="ellipse">
            <a:avLst/>
          </a:prstGeom>
          <a:noFill/>
          <a:ln w="28575" cap="flat" cmpd="sng">
            <a:solidFill>
              <a:srgbClr val="99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05" name="Google Shape;605;p28"/>
          <p:cNvCxnSpPr>
            <a:stCxn id="604" idx="4"/>
          </p:cNvCxnSpPr>
          <p:nvPr/>
        </p:nvCxnSpPr>
        <p:spPr>
          <a:xfrm flipH="1">
            <a:off x="5724527" y="3865562"/>
            <a:ext cx="906900" cy="1650900"/>
          </a:xfrm>
          <a:prstGeom prst="straightConnector1">
            <a:avLst/>
          </a:prstGeom>
          <a:noFill/>
          <a:ln w="28575" cap="flat" cmpd="sng">
            <a:solidFill>
              <a:srgbClr val="993300"/>
            </a:solidFill>
            <a:prstDash val="solid"/>
            <a:round/>
            <a:headEnd type="none" w="sm" len="sm"/>
            <a:tailEnd type="stealth" w="lg" len="lg"/>
          </a:ln>
        </p:spPr>
      </p:cxnSp>
      <p:pic>
        <p:nvPicPr>
          <p:cNvPr id="606" name="Google Shape;606;p28" descr="MCj02509480000[1]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56438" y="0"/>
            <a:ext cx="1822059" cy="1441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33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3" name="Google Shape;613;p2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Radio Button</a:t>
            </a:r>
            <a:endParaRPr sz="32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4" name="Google Shape;614;p2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Notice that Red is unchecked after Green is checked. </a:t>
            </a:r>
            <a:endParaRPr/>
          </a:p>
        </p:txBody>
      </p:sp>
      <p:cxnSp>
        <p:nvCxnSpPr>
          <p:cNvPr id="615" name="Google Shape;615;p29"/>
          <p:cNvCxnSpPr/>
          <p:nvPr/>
        </p:nvCxnSpPr>
        <p:spPr>
          <a:xfrm>
            <a:off x="3822471" y="3608388"/>
            <a:ext cx="1600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616" name="Google Shape;616;p29"/>
          <p:cNvSpPr txBox="1"/>
          <p:nvPr/>
        </p:nvSpPr>
        <p:spPr>
          <a:xfrm>
            <a:off x="3785958" y="3087688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Green is selected</a:t>
            </a:r>
            <a:endParaRPr/>
          </a:p>
        </p:txBody>
      </p:sp>
      <p:pic>
        <p:nvPicPr>
          <p:cNvPr id="617" name="Google Shape;617;p29" descr="MCj02503930000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5575" y="0"/>
            <a:ext cx="1113247" cy="1170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5" y="2603500"/>
            <a:ext cx="373380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2671" y="2603500"/>
            <a:ext cx="37528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34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6" name="Google Shape;626;p3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Label </a:t>
            </a:r>
            <a:endParaRPr sz="32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7" name="Google Shape;627;p30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Associates a label with a form control</a:t>
            </a:r>
            <a:endParaRPr/>
          </a:p>
        </p:txBody>
      </p:sp>
      <p:sp>
        <p:nvSpPr>
          <p:cNvPr id="628" name="Google Shape;628;p30"/>
          <p:cNvSpPr txBox="1"/>
          <p:nvPr/>
        </p:nvSpPr>
        <p:spPr>
          <a:xfrm>
            <a:off x="287338" y="1429151"/>
            <a:ext cx="8569325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</a:t>
            </a: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&lt;html&gt;&lt;body&gt;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&lt;form&gt;</a:t>
            </a: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Your preferred Color: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&lt;input name="color" type="radio" value="r" checked /&gt;Red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&lt;input name="color" type="radio" value="g"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id="color_g"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/&gt;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&lt;label for="color_g"&gt;Green&lt;/label&gt;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&lt;input name="color" type="radio" value="b" /&gt;Blue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&lt;/form&gt;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&lt;/body&gt;&lt;/html&gt;</a:t>
            </a:r>
            <a:endParaRPr/>
          </a:p>
        </p:txBody>
      </p:sp>
      <p:sp>
        <p:nvSpPr>
          <p:cNvPr id="629" name="Google Shape;629;p30"/>
          <p:cNvSpPr/>
          <p:nvPr/>
        </p:nvSpPr>
        <p:spPr>
          <a:xfrm>
            <a:off x="5364163" y="2845048"/>
            <a:ext cx="1404082" cy="287878"/>
          </a:xfrm>
          <a:prstGeom prst="rect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0" name="Google Shape;630;p30"/>
          <p:cNvSpPr/>
          <p:nvPr/>
        </p:nvSpPr>
        <p:spPr>
          <a:xfrm>
            <a:off x="719572" y="3118601"/>
            <a:ext cx="4213225" cy="296863"/>
          </a:xfrm>
          <a:prstGeom prst="rect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1" name="Google Shape;631;p30"/>
          <p:cNvCxnSpPr>
            <a:stCxn id="630" idx="2"/>
            <a:endCxn id="629" idx="2"/>
          </p:cNvCxnSpPr>
          <p:nvPr/>
        </p:nvCxnSpPr>
        <p:spPr>
          <a:xfrm rot="-5400000">
            <a:off x="4304885" y="1654164"/>
            <a:ext cx="282600" cy="3240000"/>
          </a:xfrm>
          <a:prstGeom prst="bentConnector3">
            <a:avLst>
              <a:gd name="adj1" fmla="val -143116"/>
            </a:avLst>
          </a:prstGeom>
          <a:noFill/>
          <a:ln w="28425" cap="flat" cmpd="sng">
            <a:solidFill>
              <a:srgbClr val="993300"/>
            </a:solidFill>
            <a:prstDash val="solid"/>
            <a:miter lim="800000"/>
            <a:headEnd type="stealth" w="lg" len="lg"/>
            <a:tailEnd type="stealth" w="lg" len="lg"/>
          </a:ln>
        </p:spPr>
      </p:cxnSp>
      <p:sp>
        <p:nvSpPr>
          <p:cNvPr id="632" name="Google Shape;632;p30"/>
          <p:cNvSpPr txBox="1"/>
          <p:nvPr/>
        </p:nvSpPr>
        <p:spPr>
          <a:xfrm>
            <a:off x="287338" y="4581525"/>
            <a:ext cx="3240087" cy="157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Click on the word "Red", "Green" &amp; "Blue". What do you notice?</a:t>
            </a:r>
            <a:endParaRPr/>
          </a:p>
        </p:txBody>
      </p:sp>
      <p:pic>
        <p:nvPicPr>
          <p:cNvPr id="633" name="Google Shape;63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8144" y="3928265"/>
            <a:ext cx="4190868" cy="2297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35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0" name="Google Shape;640;p31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Checkbox</a:t>
            </a:r>
            <a:endParaRPr sz="32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1" name="Google Shape;641;p3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The item it places on the page is square and it is marked with a check when chosen.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You can check as many as you like.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2" name="Google Shape;642;p31"/>
          <p:cNvSpPr txBox="1"/>
          <p:nvPr/>
        </p:nvSpPr>
        <p:spPr>
          <a:xfrm>
            <a:off x="325437" y="2324222"/>
            <a:ext cx="856932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</a:t>
            </a:r>
            <a:b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&lt;html&gt;&lt;body&gt;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&lt;form&gt;</a:t>
            </a: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My favourite colors: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&lt;input name="color[]" type="checkbox" value="r" checked /&gt;Red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&lt;input name="color[]" type="checkbox" value="g" checked /&gt;Green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&lt;input name="color[]" type="checkbox" value="b" /&gt;Blue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&lt;/form&gt;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&lt;/body&gt;&lt;/html&gt;</a:t>
            </a:r>
            <a:endParaRPr/>
          </a:p>
        </p:txBody>
      </p:sp>
      <p:pic>
        <p:nvPicPr>
          <p:cNvPr id="643" name="Google Shape;64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8280" y="4386247"/>
            <a:ext cx="4094340" cy="2222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2"/>
          <p:cNvSpPr txBox="1">
            <a:spLocks noGrp="1"/>
          </p:cNvSpPr>
          <p:nvPr>
            <p:ph type="title"/>
          </p:nvPr>
        </p:nvSpPr>
        <p:spPr>
          <a:xfrm>
            <a:off x="251521" y="143973"/>
            <a:ext cx="8316924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</a:t>
            </a: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3: 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 - I</a:t>
            </a:r>
            <a:endParaRPr dirty="0"/>
          </a:p>
        </p:txBody>
      </p:sp>
      <p:sp>
        <p:nvSpPr>
          <p:cNvPr id="650" name="Google Shape;650;p3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1" name="Google Shape;651;p32" descr="signupfor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8950" y="976961"/>
            <a:ext cx="4695825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32"/>
          <p:cNvSpPr txBox="1">
            <a:spLocks noGrp="1"/>
          </p:cNvSpPr>
          <p:nvPr>
            <p:ph type="body" idx="1"/>
          </p:nvPr>
        </p:nvSpPr>
        <p:spPr>
          <a:xfrm>
            <a:off x="251525" y="892050"/>
            <a:ext cx="3660000" cy="50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Noto Sans Symbols"/>
              <a:buChar char="▪"/>
            </a:pPr>
            <a:r>
              <a:rPr lang="en-US" sz="1800"/>
              <a:t>Create a New User Registration Form as shown on the right.</a:t>
            </a:r>
            <a:endParaRPr/>
          </a:p>
          <a:p>
            <a:pPr marL="342900" marR="0" lvl="0" indent="-279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Noto Sans Symbols"/>
              <a:buChar char="▪"/>
            </a:pPr>
            <a:r>
              <a:rPr lang="en-US" sz="1800"/>
              <a:t>You have text input for FirstName, LastName, and Email. You have password input for password and radio buttons for Gender female and male. </a:t>
            </a:r>
            <a:endParaRPr/>
          </a:p>
          <a:p>
            <a:pPr marL="342900" marR="0" lvl="0" indent="-279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Noto Sans Symbols"/>
              <a:buChar char="▪"/>
            </a:pPr>
            <a:r>
              <a:rPr lang="en-US" sz="1800"/>
              <a:t>Next they fill in their interest in games. Use check boxes for Mobile Games, PC Games Play Station and Xbox. </a:t>
            </a:r>
            <a:endParaRPr/>
          </a:p>
          <a:p>
            <a:pPr marL="342900" marR="0" lvl="0" indent="-279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Noto Sans Symbols"/>
              <a:buChar char="▪"/>
            </a:pPr>
            <a:r>
              <a:rPr lang="en-US" sz="1800"/>
              <a:t>Remember to create relevant Labels for each input and fill in the values for the radio buttons and checkboxes.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3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37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9" name="Google Shape;659;p3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Text Area Component</a:t>
            </a:r>
            <a:endParaRPr/>
          </a:p>
        </p:txBody>
      </p:sp>
      <p:sp>
        <p:nvSpPr>
          <p:cNvPr id="660" name="Google Shape;660;p3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Unlike a text box that only allows one line, the text area allows as many lines as you wish.	</a:t>
            </a:r>
            <a:endParaRPr/>
          </a:p>
        </p:txBody>
      </p:sp>
      <p:sp>
        <p:nvSpPr>
          <p:cNvPr id="661" name="Google Shape;661;p33"/>
          <p:cNvSpPr txBox="1"/>
          <p:nvPr/>
        </p:nvSpPr>
        <p:spPr>
          <a:xfrm>
            <a:off x="188302" y="1981200"/>
            <a:ext cx="6445034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&lt;form&gt;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Comment: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&lt;textarea name="comment" rows="2" cols="10"&gt;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No comments!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&lt;/textarea&gt;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&lt;/form&gt;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/>
          </a:p>
        </p:txBody>
      </p:sp>
      <p:pic>
        <p:nvPicPr>
          <p:cNvPr id="662" name="Google Shape;66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8011" y="4091084"/>
            <a:ext cx="4445457" cy="238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0374" y="4631477"/>
            <a:ext cx="2590800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34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38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0" name="Google Shape;670;p3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Select Dropdown List</a:t>
            </a:r>
            <a:endParaRPr sz="32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1" name="Google Shape;671;p34"/>
          <p:cNvSpPr txBox="1"/>
          <p:nvPr/>
        </p:nvSpPr>
        <p:spPr>
          <a:xfrm>
            <a:off x="6525552" y="4208781"/>
            <a:ext cx="18288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clicked</a:t>
            </a:r>
            <a:endParaRPr/>
          </a:p>
        </p:txBody>
      </p:sp>
      <p:sp>
        <p:nvSpPr>
          <p:cNvPr id="672" name="Google Shape;672;p34"/>
          <p:cNvSpPr txBox="1"/>
          <p:nvPr/>
        </p:nvSpPr>
        <p:spPr>
          <a:xfrm>
            <a:off x="283056" y="1439525"/>
            <a:ext cx="6099175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 </a:t>
            </a:r>
            <a:b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&lt;form&gt;</a:t>
            </a:r>
            <a:b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My favorite color: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&lt;select name="color"&gt;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&lt;option value="R" selected&gt;red&lt;/option&gt;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&lt;option value="G"&gt;green&lt;/option&gt;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&lt;option value="B"&gt;blue&lt;/option&gt;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&lt;/select&gt;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&lt;/form&gt;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4"/>
          <p:cNvSpPr/>
          <p:nvPr/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Allows selection out of the list specified.</a:t>
            </a:r>
            <a:endParaRPr/>
          </a:p>
        </p:txBody>
      </p:sp>
      <p:cxnSp>
        <p:nvCxnSpPr>
          <p:cNvPr id="674" name="Google Shape;674;p34"/>
          <p:cNvCxnSpPr/>
          <p:nvPr/>
        </p:nvCxnSpPr>
        <p:spPr>
          <a:xfrm>
            <a:off x="3907692" y="3517017"/>
            <a:ext cx="664308" cy="1978714"/>
          </a:xfrm>
          <a:prstGeom prst="straightConnector1">
            <a:avLst/>
          </a:prstGeom>
          <a:noFill/>
          <a:ln w="38100" cap="flat" cmpd="sng">
            <a:solidFill>
              <a:srgbClr val="996633"/>
            </a:solidFill>
            <a:prstDash val="solid"/>
            <a:round/>
            <a:headEnd type="none" w="sm" len="sm"/>
            <a:tailEnd type="stealth" w="lg" len="lg"/>
          </a:ln>
        </p:spPr>
      </p:cxnSp>
      <p:pic>
        <p:nvPicPr>
          <p:cNvPr id="675" name="Google Shape;675;p34" descr="MCj02524510000[1]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8538" y="211138"/>
            <a:ext cx="1808898" cy="113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42761" y="4651693"/>
            <a:ext cx="2994383" cy="1885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39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3" name="Google Shape;683;p3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Select Dropdown List</a:t>
            </a:r>
            <a:endParaRPr sz="32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4" name="Google Shape;684;p3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Size attribute specifies the number of options that should be visible at a time.  Default value is 1.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MULTIPLE will allows more than one option to be selected.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5" name="Google Shape;685;p35"/>
          <p:cNvSpPr txBox="1"/>
          <p:nvPr/>
        </p:nvSpPr>
        <p:spPr>
          <a:xfrm>
            <a:off x="408843" y="2783681"/>
            <a:ext cx="5872163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&lt;form&gt;</a:t>
            </a: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My favorite colors: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&lt;select name="color[]" </a:t>
            </a:r>
            <a:endParaRPr sz="1800" b="0" i="0" u="none" strike="noStrike" cap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SIZE="3</a:t>
            </a:r>
            <a:r>
              <a:rPr lang="en-US" sz="18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"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MULTIPLE</a:t>
            </a:r>
            <a:r>
              <a:rPr lang="en-US" sz="18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&lt;option value="R" selected&gt;red&lt;/option&gt;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&lt;option value="G"&gt;green&lt;/option&gt;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&lt;option value="B" selected&gt;blue&lt;/option&gt;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&lt;/select&gt;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&lt;/form&gt;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/>
          </a:p>
        </p:txBody>
      </p:sp>
      <p:pic>
        <p:nvPicPr>
          <p:cNvPr id="686" name="Google Shape;68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3483" y="2924944"/>
            <a:ext cx="3550517" cy="2267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Google Shape;191;p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/>
              <a:t>&lt;!DOCTYPE html&gt;</a:t>
            </a:r>
            <a:endParaRPr sz="32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Google Shape;192;p4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Inform the web browser that the document is an HTML version 5 (HTML5) file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Must be the first line of an HTML file</a:t>
            </a:r>
            <a:endParaRPr/>
          </a:p>
          <a:p>
            <a:pPr marL="34290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8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3" name="Google Shape;193;p4" descr="HTML5 logo and wordmark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6205" y="4000866"/>
            <a:ext cx="1759195" cy="1759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40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3" name="Google Shape;693;p36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Hidden Field</a:t>
            </a:r>
            <a:endParaRPr sz="32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4" name="Google Shape;694;p3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To submit information that is not entered </a:t>
            </a:r>
            <a:b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by the visitor. </a:t>
            </a:r>
            <a:endParaRPr/>
          </a:p>
        </p:txBody>
      </p:sp>
      <p:sp>
        <p:nvSpPr>
          <p:cNvPr id="695" name="Google Shape;695;p36"/>
          <p:cNvSpPr txBox="1"/>
          <p:nvPr/>
        </p:nvSpPr>
        <p:spPr>
          <a:xfrm>
            <a:off x="755650" y="2133600"/>
            <a:ext cx="4648200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 </a:t>
            </a:r>
            <a:b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&lt;form&gt;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&lt;input type="hidden"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    name="language"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   value="english" /&gt;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&lt;/form&gt;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6" name="Google Shape;696;p36" descr="MCj00787270000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3413" y="0"/>
            <a:ext cx="2144329" cy="1486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4086" y="2410603"/>
            <a:ext cx="3684264" cy="2364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41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4" name="Google Shape;704;p3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Submit Button</a:t>
            </a:r>
            <a:endParaRPr/>
          </a:p>
        </p:txBody>
      </p:sp>
      <p:sp>
        <p:nvSpPr>
          <p:cNvPr id="705" name="Google Shape;705;p37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Triggers the browser to send the information to the server. </a:t>
            </a:r>
            <a:endParaRPr/>
          </a:p>
        </p:txBody>
      </p:sp>
      <p:sp>
        <p:nvSpPr>
          <p:cNvPr id="706" name="Google Shape;706;p37"/>
          <p:cNvSpPr txBox="1"/>
          <p:nvPr/>
        </p:nvSpPr>
        <p:spPr>
          <a:xfrm>
            <a:off x="287338" y="2241550"/>
            <a:ext cx="5616575" cy="283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&lt;form action="/test.php"&gt;</a:t>
            </a: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&lt;input type="submit" name="operation" 	  value="Submit Query"/&gt;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&lt;br/&gt;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&lt;input type="submit" name="operation" 	  value="Register"/&gt;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&lt;br/&gt;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&lt;input type="submit" name="operation"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    value="Send Mail"/&gt;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&lt;br/&gt;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&lt;/form&gt;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/>
          </a:p>
        </p:txBody>
      </p:sp>
      <p:pic>
        <p:nvPicPr>
          <p:cNvPr id="707" name="Google Shape;70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7725" y="2673350"/>
            <a:ext cx="3775137" cy="24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8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42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4" name="Google Shape;714;p3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Reset Button</a:t>
            </a:r>
            <a:endParaRPr/>
          </a:p>
        </p:txBody>
      </p:sp>
      <p:sp>
        <p:nvSpPr>
          <p:cNvPr id="715" name="Google Shape;715;p3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It does not send any form data to the server.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When selected, this button resets all of the GUI components in the HTML form to their default values. </a:t>
            </a:r>
            <a:endParaRPr/>
          </a:p>
        </p:txBody>
      </p:sp>
      <p:sp>
        <p:nvSpPr>
          <p:cNvPr id="716" name="Google Shape;716;p38"/>
          <p:cNvSpPr txBox="1"/>
          <p:nvPr/>
        </p:nvSpPr>
        <p:spPr>
          <a:xfrm>
            <a:off x="685800" y="3033713"/>
            <a:ext cx="3886200" cy="201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</a:t>
            </a: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&lt;form action="/test.php"&gt;</a:t>
            </a: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&lt;input type="reset" /&gt;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&lt;/form&gt;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/>
          </a:p>
        </p:txBody>
      </p:sp>
      <p:pic>
        <p:nvPicPr>
          <p:cNvPr id="717" name="Google Shape;717;p38" descr="MCj02907930000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0475" y="4365625"/>
            <a:ext cx="1529423" cy="160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21458" y="2917274"/>
            <a:ext cx="3553793" cy="2247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9"/>
          <p:cNvSpPr txBox="1">
            <a:spLocks noGrp="1"/>
          </p:cNvSpPr>
          <p:nvPr>
            <p:ph type="title"/>
          </p:nvPr>
        </p:nvSpPr>
        <p:spPr>
          <a:xfrm>
            <a:off x="251521" y="143973"/>
            <a:ext cx="8316924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</a:t>
            </a: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4: 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 - II</a:t>
            </a:r>
            <a:endParaRPr dirty="0"/>
          </a:p>
        </p:txBody>
      </p:sp>
      <p:sp>
        <p:nvSpPr>
          <p:cNvPr id="725" name="Google Shape;725;p3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6" name="Google Shape;726;p39" descr="for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550" y="1300173"/>
            <a:ext cx="4495800" cy="4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39"/>
          <p:cNvSpPr txBox="1">
            <a:spLocks noGrp="1"/>
          </p:cNvSpPr>
          <p:nvPr>
            <p:ph type="body" idx="1"/>
          </p:nvPr>
        </p:nvSpPr>
        <p:spPr>
          <a:xfrm>
            <a:off x="4783350" y="1300163"/>
            <a:ext cx="4073100" cy="42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Noto Sans Symbols"/>
              <a:buChar char="▪"/>
            </a:pPr>
            <a:r>
              <a:rPr lang="en-US" sz="1800"/>
              <a:t>Create a customer feedback form as shown on the left.</a:t>
            </a:r>
            <a:endParaRPr/>
          </a:p>
          <a:p>
            <a:pPr marL="342900" marR="0" lvl="0" indent="-279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Noto Sans Symbols"/>
              <a:buChar char="▪"/>
            </a:pPr>
            <a:r>
              <a:rPr lang="en-US" sz="1800"/>
              <a:t>You have text input for title and name. There is a dropdown list for the type of feedbacks. </a:t>
            </a:r>
            <a:endParaRPr/>
          </a:p>
          <a:p>
            <a:pPr marL="342900" marR="0" lvl="0" indent="-279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Noto Sans Symbols"/>
              <a:buChar char="▪"/>
            </a:pPr>
            <a:r>
              <a:rPr lang="en-US" sz="1800"/>
              <a:t>Type includes: Inquiries, Feedback and Suggestions. </a:t>
            </a:r>
            <a:endParaRPr/>
          </a:p>
          <a:p>
            <a:pPr marL="342900" marR="0" lvl="0" indent="-279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Noto Sans Symbols"/>
              <a:buChar char="▪"/>
            </a:pPr>
            <a:r>
              <a:rPr lang="en-US" sz="1800"/>
              <a:t>Next you have a text area for customer to enter their comments.</a:t>
            </a:r>
            <a:endParaRPr/>
          </a:p>
          <a:p>
            <a:pPr marL="342900" marR="0" lvl="0" indent="-279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Noto Sans Symbols"/>
              <a:buChar char="▪"/>
            </a:pPr>
            <a:r>
              <a:rPr lang="en-US" sz="1800"/>
              <a:t>Remember to create relevant Labels for each input.</a:t>
            </a:r>
            <a:endParaRPr/>
          </a:p>
          <a:p>
            <a:pPr marL="342900" marR="0" lvl="0" indent="-279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Noto Sans Symbols"/>
              <a:buChar char="▪"/>
            </a:pPr>
            <a:r>
              <a:rPr lang="en-US" sz="1800"/>
              <a:t>Lastly create a reset input type and a submit input type.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44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4" name="Google Shape;734;p4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Table </a:t>
            </a:r>
            <a:endParaRPr/>
          </a:p>
        </p:txBody>
      </p:sp>
      <p:sp>
        <p:nvSpPr>
          <p:cNvPr id="735" name="Google Shape;735;p40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30897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Allows data to be arranged in rows and columns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736" name="Google Shape;736;p40"/>
          <p:cNvGraphicFramePr/>
          <p:nvPr/>
        </p:nvGraphicFramePr>
        <p:xfrm>
          <a:off x="755650" y="2276475"/>
          <a:ext cx="8081975" cy="2157655"/>
        </p:xfrm>
        <a:graphic>
          <a:graphicData uri="http://schemas.openxmlformats.org/drawingml/2006/table">
            <a:tbl>
              <a:tblPr>
                <a:noFill/>
                <a:tableStyleId>{D99F8327-6688-4531-BA37-D433DAC24AFF}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&lt;table&gt;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Defines a table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&lt;tr&gt;&lt;/tr&gt;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Defines a new </a:t>
                      </a:r>
                      <a:r>
                        <a:rPr lang="en-US" sz="1800" b="1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able </a:t>
                      </a:r>
                      <a:r>
                        <a:rPr lang="en-US" sz="1800" b="1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ow.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&lt;th&gt;&lt;/th&gt;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Used to create the titles of your table data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(Table Header)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&lt;td&gt;&lt;/td&gt;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Denotes Table Data. Enclose your data within the tags.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&lt;/table&gt;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Indicates the end of the table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37" name="Google Shape;737;p40" descr="MCj03825930000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1500" y="4833938"/>
            <a:ext cx="1726022" cy="1726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45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4" name="Google Shape;744;p41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Table</a:t>
            </a:r>
            <a:endParaRPr/>
          </a:p>
        </p:txBody>
      </p:sp>
      <p:sp>
        <p:nvSpPr>
          <p:cNvPr id="745" name="Google Shape;745;p41"/>
          <p:cNvSpPr txBox="1"/>
          <p:nvPr/>
        </p:nvSpPr>
        <p:spPr>
          <a:xfrm>
            <a:off x="323850" y="1233488"/>
            <a:ext cx="388151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 </a:t>
            </a:r>
            <a:b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&lt;table&gt;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&lt;tr&gt;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&lt;td&gt;Fire/Ambulance&lt;/td&gt;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&lt;td&gt;995&lt;/td&gt;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&lt;/tr&gt;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&lt;/table&gt;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/>
          </a:p>
        </p:txBody>
      </p:sp>
      <p:pic>
        <p:nvPicPr>
          <p:cNvPr id="746" name="Google Shape;74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619" y="1595178"/>
            <a:ext cx="4204436" cy="26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46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3" name="Google Shape;753;p4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Table</a:t>
            </a:r>
            <a:endParaRPr/>
          </a:p>
        </p:txBody>
      </p:sp>
      <p:sp>
        <p:nvSpPr>
          <p:cNvPr id="754" name="Google Shape;754;p42"/>
          <p:cNvSpPr txBox="1"/>
          <p:nvPr/>
        </p:nvSpPr>
        <p:spPr>
          <a:xfrm>
            <a:off x="323850" y="1233488"/>
            <a:ext cx="3881512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 </a:t>
            </a:r>
            <a:b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&lt;table&gt;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&lt;tr&gt;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&lt;td&gt;Fire/Ambulance&lt;/td&gt;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&lt;td&gt;995&lt;/td&gt;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&lt;/tr&gt;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&lt;tr&gt;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&lt;td&gt;Police&lt;/td&gt;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&lt;td&gt;999&lt;/td&gt;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&lt;/tr&gt;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&lt;/table&gt;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/>
          </a:p>
        </p:txBody>
      </p:sp>
      <p:pic>
        <p:nvPicPr>
          <p:cNvPr id="755" name="Google Shape;75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3909" y="1916080"/>
            <a:ext cx="4486241" cy="2861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3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47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2" name="Google Shape;762;p4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Table</a:t>
            </a:r>
            <a:endParaRPr/>
          </a:p>
        </p:txBody>
      </p:sp>
      <p:sp>
        <p:nvSpPr>
          <p:cNvPr id="763" name="Google Shape;763;p43"/>
          <p:cNvSpPr txBox="1"/>
          <p:nvPr/>
        </p:nvSpPr>
        <p:spPr>
          <a:xfrm>
            <a:off x="304800" y="972894"/>
            <a:ext cx="434426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&lt;table&gt;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&lt;tr&gt;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&lt;th&gt;Purpose&lt;/th&gt;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&lt;th&gt;Telephone Number&lt;/th&gt;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&lt;/tr&gt;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&lt;tr&gt;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&lt;td&gt;Fire/Ambulance&lt;/td&gt;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&lt;td&gt;995&lt;/td&gt;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&lt;/tr&gt;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&lt;tr&gt;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&lt;td&gt;Police&lt;/td&gt;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&lt;td&gt;999&lt;/td&gt;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&lt;/tr&gt;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&lt;/table&gt;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/>
          </a:p>
        </p:txBody>
      </p:sp>
      <p:pic>
        <p:nvPicPr>
          <p:cNvPr id="764" name="Google Shape;76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8116" y="2072011"/>
            <a:ext cx="4325774" cy="258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48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0" name="Shape 77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</a:t>
            </a: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5: 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Table	</a:t>
            </a:r>
          </a:p>
        </p:txBody>
      </p:sp>
      <p:sp>
        <p:nvSpPr>
          <p:cNvPr id="771" name="Shape 77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Create a HTML page that contains your academic timetable. An example is shown below.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25783"/>
            <a:ext cx="8732011" cy="24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49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0" name="Shape 77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</a:t>
            </a:r>
            <a:r>
              <a:rPr lang="en-US" dirty="0"/>
              <a:t>5</a:t>
            </a: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Table	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42900">
              <a:spcBef>
                <a:spcPts val="0"/>
              </a:spcBef>
            </a:pPr>
            <a:r>
              <a:rPr lang="en-US" b="1" dirty="0" smtClean="0"/>
              <a:t>Hints</a:t>
            </a:r>
            <a:r>
              <a:rPr lang="en-US" dirty="0" smtClean="0"/>
              <a:t>:</a:t>
            </a:r>
          </a:p>
          <a:p>
            <a:pPr lvl="0" indent="-342900">
              <a:spcBef>
                <a:spcPts val="0"/>
              </a:spcBef>
            </a:pPr>
            <a:endParaRPr lang="en-US" sz="1400" dirty="0" smtClean="0"/>
          </a:p>
          <a:p>
            <a:pPr lvl="1" indent="-342900">
              <a:spcBef>
                <a:spcPts val="0"/>
              </a:spcBef>
            </a:pPr>
            <a:r>
              <a:rPr lang="en-US" sz="2400" dirty="0" smtClean="0"/>
              <a:t>Use the border attribute of &lt;table&gt; tag:</a:t>
            </a:r>
          </a:p>
          <a:p>
            <a:pPr marL="800100" lvl="2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US" dirty="0" smtClean="0">
                <a:sym typeface="Courier New"/>
              </a:rPr>
              <a:t>		&lt;</a:t>
            </a:r>
            <a:r>
              <a:rPr lang="en-US" dirty="0">
                <a:sym typeface="Courier New"/>
              </a:rPr>
              <a:t>table border="1</a:t>
            </a:r>
            <a:r>
              <a:rPr lang="en-US" dirty="0" smtClean="0">
                <a:sym typeface="Courier New"/>
              </a:rPr>
              <a:t>"&gt;</a:t>
            </a:r>
          </a:p>
          <a:p>
            <a:pPr marL="400050" lvl="1" indent="0">
              <a:spcBef>
                <a:spcPts val="0"/>
              </a:spcBef>
              <a:buClr>
                <a:schemeClr val="tx1"/>
              </a:buClr>
              <a:buNone/>
            </a:pPr>
            <a:r>
              <a:rPr lang="en-SG" sz="2400" dirty="0" smtClean="0"/>
              <a:t>   Or the following CSS (out of scope for WAD1):</a:t>
            </a:r>
          </a:p>
          <a:p>
            <a:pPr marL="800100" lvl="0" indent="-342900">
              <a:lnSpc>
                <a:spcPct val="90000"/>
              </a:lnSpc>
              <a:spcBef>
                <a:spcPts val="400"/>
              </a:spcBef>
              <a:buNone/>
            </a:pPr>
            <a:r>
              <a:rPr lang="en-SG" dirty="0"/>
              <a:t>	</a:t>
            </a:r>
            <a:r>
              <a:rPr lang="en-SG" dirty="0" smtClean="0"/>
              <a:t>	</a:t>
            </a: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</a:p>
          <a:p>
            <a:pPr marL="800100" lvl="0" indent="-34290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table{border: 1px solid black;}</a:t>
            </a:r>
          </a:p>
          <a:p>
            <a:pPr marL="457200" lvl="0" indent="0">
              <a:lnSpc>
                <a:spcPct val="135714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8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th,td</a:t>
            </a: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{border: 1px solid black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&lt;/style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457200" lvl="0" indent="0">
              <a:lnSpc>
                <a:spcPct val="135714"/>
              </a:lnSpc>
              <a:spcBef>
                <a:spcPts val="0"/>
              </a:spcBef>
              <a:buNone/>
            </a:pPr>
            <a:endParaRPr lang="en-SG" sz="1400" dirty="0"/>
          </a:p>
          <a:p>
            <a:pPr lvl="1" indent="-342900">
              <a:spcBef>
                <a:spcPts val="0"/>
              </a:spcBef>
            </a:pPr>
            <a:r>
              <a:rPr lang="en-SG" sz="2400" dirty="0" smtClean="0"/>
              <a:t>Explore </a:t>
            </a:r>
            <a:r>
              <a:rPr lang="en-SG" sz="2400" dirty="0"/>
              <a:t>by yourself the use </a:t>
            </a:r>
            <a:r>
              <a:rPr lang="en-SG" sz="2400" dirty="0" smtClean="0"/>
              <a:t>of </a:t>
            </a:r>
            <a:r>
              <a:rPr lang="en-SG" sz="2400" i="1" dirty="0" err="1" smtClean="0"/>
              <a:t>colspan</a:t>
            </a:r>
            <a:r>
              <a:rPr lang="en-SG" sz="2400" i="1" dirty="0" smtClean="0"/>
              <a:t> </a:t>
            </a:r>
            <a:r>
              <a:rPr lang="en-SG" sz="2400" dirty="0" smtClean="0"/>
              <a:t>attribute of &lt;td&gt;</a:t>
            </a:r>
            <a:endParaRPr lang="en-US" sz="2400" dirty="0"/>
          </a:p>
          <a:p>
            <a:pPr marL="800100" lvl="0" indent="-34290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dirty="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lang="en-US" sz="18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0274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HTML Tag</a:t>
            </a:r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Indicates to the Web browser that this is the beginning of an HTML document </a:t>
            </a:r>
            <a:endParaRPr/>
          </a:p>
        </p:txBody>
      </p:sp>
      <p:sp>
        <p:nvSpPr>
          <p:cNvPr id="202" name="Google Shape;202;p5"/>
          <p:cNvSpPr txBox="1"/>
          <p:nvPr/>
        </p:nvSpPr>
        <p:spPr>
          <a:xfrm>
            <a:off x="719138" y="3249613"/>
            <a:ext cx="3527425" cy="58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&lt;html&gt;&lt;/html&gt;</a:t>
            </a:r>
            <a:endParaRPr/>
          </a:p>
        </p:txBody>
      </p:sp>
      <p:pic>
        <p:nvPicPr>
          <p:cNvPr id="203" name="Google Shape;20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2590800"/>
            <a:ext cx="37528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50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0" name="Google Shape;780;p4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References</a:t>
            </a:r>
            <a:endParaRPr/>
          </a:p>
        </p:txBody>
      </p:sp>
      <p:sp>
        <p:nvSpPr>
          <p:cNvPr id="781" name="Google Shape;781;p4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HTML Tutorial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sng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http://www.w3schools.com/html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More?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Type "html tutorial" in Google search engine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51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8" name="Google Shape;788;p46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Key Points</a:t>
            </a:r>
            <a:endParaRPr/>
          </a:p>
        </p:txBody>
      </p:sp>
      <p:sp>
        <p:nvSpPr>
          <p:cNvPr id="789" name="Google Shape;789;p4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HTML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Stands for Hyper Text Markup Language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Tags comes in pair</a:t>
            </a:r>
            <a:endParaRPr/>
          </a:p>
          <a:p>
            <a:pPr marL="742950" marR="0" lvl="1" indent="-4191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None/>
            </a:pPr>
            <a:endParaRPr sz="21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None/>
            </a:pPr>
            <a:endParaRPr sz="21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0" name="Google Shape;790;p46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HTML Tags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Link: &lt;a&gt;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Image: &lt;img&gt;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Form: &lt;form&gt;, &lt;input&gt;, &lt;select&gt;, &lt;option&gt;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Table: &lt;table&gt;, &lt;tr&gt;, &lt;th&gt;, &lt;td&gt;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/>
              <a:t>Etc.</a:t>
            </a:r>
            <a:endParaRPr sz="24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91" name="Google Shape;79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3695700"/>
            <a:ext cx="3556600" cy="1909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" name="Google Shape;210;p6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Body Tag</a:t>
            </a: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Indicates to the Web browser that this is the beginning of the Web page content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Everything you want to say and see on your page will follow this tag.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"/>
          <p:cNvSpPr txBox="1"/>
          <p:nvPr/>
        </p:nvSpPr>
        <p:spPr>
          <a:xfrm>
            <a:off x="755650" y="3343275"/>
            <a:ext cx="3036088" cy="193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&lt;body&gt;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My first html page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&lt;/body&gt;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/>
          </a:p>
        </p:txBody>
      </p:sp>
      <p:pic>
        <p:nvPicPr>
          <p:cNvPr id="213" name="Google Shape;21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2588" y="3090118"/>
            <a:ext cx="4241963" cy="2480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 txBox="1"/>
          <p:nvPr/>
        </p:nvSpPr>
        <p:spPr>
          <a:xfrm>
            <a:off x="647699" y="2960688"/>
            <a:ext cx="6506135" cy="1631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&lt;head&gt;</a:t>
            </a:r>
            <a:r>
              <a:rPr lang="en-US" sz="2000" b="0" i="0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&lt;title&gt;alpha&lt;/title&gt;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&lt;/head&gt;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&lt;body&gt;</a:t>
            </a:r>
            <a:r>
              <a:rPr lang="en-US" sz="2000" b="0" i="0" u="none" strike="noStrike" cap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My first html page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" name="Google Shape;221;p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Head &amp; Title Tag</a:t>
            </a:r>
            <a:endParaRPr/>
          </a:p>
        </p:txBody>
      </p:sp>
      <p:sp>
        <p:nvSpPr>
          <p:cNvPr id="222" name="Google Shape;222;p7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&lt;head&gt;: tells the Web browser that this is the header for the page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&lt;title&gt;: tells the Web browser that this is the title of the page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pic>
        <p:nvPicPr>
          <p:cNvPr id="223" name="Google Shape;22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8333" y="4267200"/>
            <a:ext cx="3771900" cy="220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7"/>
          <p:cNvCxnSpPr/>
          <p:nvPr/>
        </p:nvCxnSpPr>
        <p:spPr>
          <a:xfrm>
            <a:off x="3376246" y="3907692"/>
            <a:ext cx="1195754" cy="536049"/>
          </a:xfrm>
          <a:prstGeom prst="straightConnector1">
            <a:avLst/>
          </a:prstGeom>
          <a:noFill/>
          <a:ln w="38100" cap="flat" cmpd="sng">
            <a:solidFill>
              <a:srgbClr val="663300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225" name="Google Shape;225;p7"/>
          <p:cNvSpPr/>
          <p:nvPr/>
        </p:nvSpPr>
        <p:spPr>
          <a:xfrm>
            <a:off x="4484007" y="4482169"/>
            <a:ext cx="990600" cy="281079"/>
          </a:xfrm>
          <a:prstGeom prst="ellipse">
            <a:avLst/>
          </a:prstGeom>
          <a:noFill/>
          <a:ln w="38100" cap="flat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c3991d762_0_0"/>
          <p:cNvSpPr txBox="1"/>
          <p:nvPr/>
        </p:nvSpPr>
        <p:spPr>
          <a:xfrm>
            <a:off x="628975" y="2811000"/>
            <a:ext cx="5976300" cy="3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&lt;head&gt;</a:t>
            </a:r>
            <a:r>
              <a:rPr lang="en-US" sz="2000" b="0" i="0" u="none" strike="noStrike" cap="none">
                <a:latin typeface="Tahoma"/>
                <a:ea typeface="Tahoma"/>
                <a:cs typeface="Tahoma"/>
                <a:sym typeface="Tahoma"/>
              </a:rPr>
              <a:t>&lt;title&gt;</a:t>
            </a: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List Example</a:t>
            </a:r>
            <a:r>
              <a:rPr lang="en-US" sz="2000" b="0" i="0" u="none" strike="noStrike" cap="none">
                <a:latin typeface="Tahoma"/>
                <a:ea typeface="Tahoma"/>
                <a:cs typeface="Tahoma"/>
                <a:sym typeface="Tahoma"/>
              </a:rPr>
              <a:t>&lt;/title&gt;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&lt;/head&gt;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&lt;body&gt;</a:t>
            </a: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List of fruits:</a:t>
            </a:r>
            <a:endParaRPr sz="2000" b="0" i="0" u="none" strike="noStrike" cap="none"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&lt;ul&gt;</a:t>
            </a:r>
            <a:endParaRPr sz="20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 &lt;li&gt;</a:t>
            </a:r>
            <a:r>
              <a:rPr lang="en-US" sz="20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Apple</a:t>
            </a: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&lt;/li&gt;</a:t>
            </a:r>
            <a:endParaRPr sz="20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 &lt;li&gt;</a:t>
            </a:r>
            <a:r>
              <a:rPr lang="en-US" sz="20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Orange</a:t>
            </a: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&lt;/li&gt;</a:t>
            </a:r>
            <a:endParaRPr sz="20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 &lt;li&gt;</a:t>
            </a:r>
            <a:r>
              <a:rPr lang="en-US" sz="20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Pear</a:t>
            </a: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&lt;/li&gt;</a:t>
            </a:r>
            <a:endParaRPr sz="20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&lt;/ul&gt;</a:t>
            </a:r>
            <a:endParaRPr sz="20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7c3991d762_0_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" name="Google Shape;233;g7c3991d762_0_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/>
              <a:t>Un-ordered List</a:t>
            </a:r>
            <a:endParaRPr/>
          </a:p>
        </p:txBody>
      </p:sp>
      <p:sp>
        <p:nvSpPr>
          <p:cNvPr id="234" name="Google Shape;234;g7c3991d762_0_0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1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lang="en-US"/>
              <a:t>ul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&gt;: </a:t>
            </a:r>
            <a:r>
              <a:rPr lang="en-US"/>
              <a:t>a list of items (order of the items is NOT important)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lang="en-US"/>
              <a:t>li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&gt;: </a:t>
            </a:r>
            <a:r>
              <a:rPr lang="en-US"/>
              <a:t>an </a:t>
            </a:r>
            <a:r>
              <a:rPr lang="en-US" b="1"/>
              <a:t>item</a:t>
            </a:r>
            <a:r>
              <a:rPr lang="en-US"/>
              <a:t> in a list</a:t>
            </a:r>
            <a:endParaRPr/>
          </a:p>
        </p:txBody>
      </p:sp>
      <p:cxnSp>
        <p:nvCxnSpPr>
          <p:cNvPr id="235" name="Google Shape;235;g7c3991d762_0_0"/>
          <p:cNvCxnSpPr/>
          <p:nvPr/>
        </p:nvCxnSpPr>
        <p:spPr>
          <a:xfrm>
            <a:off x="3648875" y="4855800"/>
            <a:ext cx="1272300" cy="383700"/>
          </a:xfrm>
          <a:prstGeom prst="straightConnector1">
            <a:avLst/>
          </a:prstGeom>
          <a:noFill/>
          <a:ln w="38100" cap="flat" cmpd="sng">
            <a:solidFill>
              <a:srgbClr val="663300"/>
            </a:solidFill>
            <a:prstDash val="solid"/>
            <a:round/>
            <a:headEnd type="none" w="sm" len="sm"/>
            <a:tailEnd type="stealth" w="lg" len="lg"/>
          </a:ln>
        </p:spPr>
      </p:cxnSp>
      <p:pic>
        <p:nvPicPr>
          <p:cNvPr id="236" name="Google Shape;236;g7c3991d76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550" y="4233175"/>
            <a:ext cx="32004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c3991d762_0_11"/>
          <p:cNvSpPr txBox="1"/>
          <p:nvPr/>
        </p:nvSpPr>
        <p:spPr>
          <a:xfrm>
            <a:off x="628975" y="2811000"/>
            <a:ext cx="5845500" cy="3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&lt;!DOCTYPE html&gt;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&lt;html&gt;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&lt;head&gt;</a:t>
            </a:r>
            <a:r>
              <a:rPr lang="en-US" sz="2000" b="0" i="0" u="none" strike="noStrike" cap="none">
                <a:latin typeface="Tahoma"/>
                <a:ea typeface="Tahoma"/>
                <a:cs typeface="Tahoma"/>
                <a:sym typeface="Tahoma"/>
              </a:rPr>
              <a:t>&lt;title&gt;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 Example</a:t>
            </a:r>
            <a:r>
              <a:rPr lang="en-US" sz="2000" b="0" i="0" u="none" strike="noStrike" cap="none">
                <a:latin typeface="Tahoma"/>
                <a:ea typeface="Tahoma"/>
                <a:cs typeface="Tahoma"/>
                <a:sym typeface="Tahoma"/>
              </a:rPr>
              <a:t>&lt;/title&gt;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&lt;/head&gt;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&lt;body&gt;</a:t>
            </a: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List of Students:</a:t>
            </a:r>
            <a:endParaRPr sz="2000" b="0" i="0" u="none" strike="noStrike" cap="none"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&lt;ol&gt;</a:t>
            </a:r>
            <a:endParaRPr sz="20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 &lt;li&gt;</a:t>
            </a:r>
            <a:r>
              <a:rPr lang="en-US" sz="20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Fan Bing Bing</a:t>
            </a: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&lt;/li&gt;</a:t>
            </a:r>
            <a:endParaRPr sz="20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 &lt;li&gt;</a:t>
            </a:r>
            <a:r>
              <a:rPr lang="en-US" sz="20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Kim Jong Un</a:t>
            </a: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&lt;/li&gt;</a:t>
            </a:r>
            <a:endParaRPr sz="20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 &lt;li&gt;</a:t>
            </a:r>
            <a:r>
              <a:rPr lang="en-US" sz="20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Donald Trump</a:t>
            </a: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&lt;/li&gt;</a:t>
            </a:r>
            <a:endParaRPr sz="20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&lt;/ol&gt;</a:t>
            </a:r>
            <a:endParaRPr sz="20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&lt;/html&gt;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7c3991d762_0_1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4" name="Google Shape;244;g7c3991d762_0_11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</a:pPr>
            <a:r>
              <a:rPr lang="en-US"/>
              <a:t>Ordered List</a:t>
            </a:r>
            <a:endParaRPr/>
          </a:p>
        </p:txBody>
      </p:sp>
      <p:sp>
        <p:nvSpPr>
          <p:cNvPr id="245" name="Google Shape;245;g7c3991d762_0_1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19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&lt;ol&gt;: a list of items (order of the items is important)</a:t>
            </a:r>
            <a:endParaRPr/>
          </a:p>
          <a:p>
            <a:pPr marL="342900" lvl="0" indent="-177800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&lt;li&gt;: an </a:t>
            </a:r>
            <a:r>
              <a:rPr lang="en-US" b="1"/>
              <a:t>item</a:t>
            </a:r>
            <a:r>
              <a:rPr lang="en-US"/>
              <a:t> in a list</a:t>
            </a:r>
            <a:endParaRPr/>
          </a:p>
        </p:txBody>
      </p:sp>
      <p:cxnSp>
        <p:nvCxnSpPr>
          <p:cNvPr id="246" name="Google Shape;246;g7c3991d762_0_11"/>
          <p:cNvCxnSpPr/>
          <p:nvPr/>
        </p:nvCxnSpPr>
        <p:spPr>
          <a:xfrm>
            <a:off x="4350775" y="4855800"/>
            <a:ext cx="1272300" cy="383700"/>
          </a:xfrm>
          <a:prstGeom prst="straightConnector1">
            <a:avLst/>
          </a:prstGeom>
          <a:noFill/>
          <a:ln w="38100" cap="flat" cmpd="sng">
            <a:solidFill>
              <a:srgbClr val="663300"/>
            </a:solidFill>
            <a:prstDash val="solid"/>
            <a:round/>
            <a:headEnd type="none" w="sm" len="sm"/>
            <a:tailEnd type="stealth" w="lg" len="lg"/>
          </a:ln>
        </p:spPr>
      </p:cxnSp>
      <p:pic>
        <p:nvPicPr>
          <p:cNvPr id="247" name="Google Shape;247;g7c3991d762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213" y="4206513"/>
            <a:ext cx="30575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2330</Words>
  <Application>Microsoft Office PowerPoint</Application>
  <PresentationFormat>On-screen Show (4:3)</PresentationFormat>
  <Paragraphs>612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Tahoma</vt:lpstr>
      <vt:lpstr>Noto Sans Symbols</vt:lpstr>
      <vt:lpstr>Arial</vt:lpstr>
      <vt:lpstr>Courier New</vt:lpstr>
      <vt:lpstr>Architects Daughter</vt:lpstr>
      <vt:lpstr>Calibri</vt:lpstr>
      <vt:lpstr>2_Default Design</vt:lpstr>
      <vt:lpstr>1_Default Design</vt:lpstr>
      <vt:lpstr>Web Application Development</vt:lpstr>
      <vt:lpstr>Overview</vt:lpstr>
      <vt:lpstr>HTML</vt:lpstr>
      <vt:lpstr>&lt;!DOCTYPE html&gt;</vt:lpstr>
      <vt:lpstr>HTML Tag</vt:lpstr>
      <vt:lpstr>Body Tag</vt:lpstr>
      <vt:lpstr>Head &amp; Title Tag</vt:lpstr>
      <vt:lpstr>Un-ordered List</vt:lpstr>
      <vt:lpstr>Ordered List</vt:lpstr>
      <vt:lpstr>Exercise 1: List </vt:lpstr>
      <vt:lpstr>Exercise 1: List </vt:lpstr>
      <vt:lpstr>Anchor Tag</vt:lpstr>
      <vt:lpstr>Anchor Tag (Relative Links)</vt:lpstr>
      <vt:lpstr>Anchor Tag (Relative Links)</vt:lpstr>
      <vt:lpstr>Anchor Tag (Relative Links)</vt:lpstr>
      <vt:lpstr>Anchor Tag (Relative Links)</vt:lpstr>
      <vt:lpstr>Anchor Tag &amp; the id Attribute</vt:lpstr>
      <vt:lpstr>Image Tag</vt:lpstr>
      <vt:lpstr>Exercise 2: Anchor and Image</vt:lpstr>
      <vt:lpstr>Form Tag</vt:lpstr>
      <vt:lpstr>Form Tag</vt:lpstr>
      <vt:lpstr>Form Tag</vt:lpstr>
      <vt:lpstr>Form Tag</vt:lpstr>
      <vt:lpstr>Form Tag</vt:lpstr>
      <vt:lpstr>Form Tag</vt:lpstr>
      <vt:lpstr>Form Components</vt:lpstr>
      <vt:lpstr>HTML Form Tag</vt:lpstr>
      <vt:lpstr>Differences between HTTP GET and POST</vt:lpstr>
      <vt:lpstr>Text Field</vt:lpstr>
      <vt:lpstr>Password Field</vt:lpstr>
      <vt:lpstr>Password Field</vt:lpstr>
      <vt:lpstr>Radio Button</vt:lpstr>
      <vt:lpstr>Radio Button</vt:lpstr>
      <vt:lpstr>Label </vt:lpstr>
      <vt:lpstr>Checkbox</vt:lpstr>
      <vt:lpstr>Exercise 3: Form - I</vt:lpstr>
      <vt:lpstr>Text Area Component</vt:lpstr>
      <vt:lpstr>Select Dropdown List</vt:lpstr>
      <vt:lpstr>Select Dropdown List</vt:lpstr>
      <vt:lpstr>Hidden Field</vt:lpstr>
      <vt:lpstr>Submit Button</vt:lpstr>
      <vt:lpstr>Reset Button</vt:lpstr>
      <vt:lpstr>Exercise 4: Form - II</vt:lpstr>
      <vt:lpstr>Table </vt:lpstr>
      <vt:lpstr>Table</vt:lpstr>
      <vt:lpstr>Table</vt:lpstr>
      <vt:lpstr>Table</vt:lpstr>
      <vt:lpstr>Exercise 5: Table </vt:lpstr>
      <vt:lpstr>Exercise 5: Table </vt:lpstr>
      <vt:lpstr>References</vt:lpstr>
      <vt:lpstr>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Development</dc:title>
  <dc:creator>David LO</dc:creator>
  <cp:lastModifiedBy>David LO</cp:lastModifiedBy>
  <cp:revision>5</cp:revision>
  <dcterms:modified xsi:type="dcterms:W3CDTF">2020-01-11T13:17:52Z</dcterms:modified>
</cp:coreProperties>
</file>