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78023" y="7470649"/>
            <a:ext cx="32384" cy="9525"/>
          </a:xfrm>
          <a:custGeom>
            <a:avLst/>
            <a:gdLst/>
            <a:ahLst/>
            <a:cxnLst/>
            <a:rect l="l" t="t" r="r" b="b"/>
            <a:pathLst>
              <a:path w="32385" h="9525">
                <a:moveTo>
                  <a:pt x="32004" y="0"/>
                </a:moveTo>
                <a:lnTo>
                  <a:pt x="0" y="0"/>
                </a:lnTo>
                <a:lnTo>
                  <a:pt x="0" y="9142"/>
                </a:lnTo>
                <a:lnTo>
                  <a:pt x="32004" y="9142"/>
                </a:lnTo>
                <a:lnTo>
                  <a:pt x="32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7024" y="900506"/>
            <a:ext cx="4483100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dobe.com/accessibility.html" TargetMode="External"/><Relationship Id="rId3" Type="http://schemas.openxmlformats.org/officeDocument/2006/relationships/hyperlink" Target="http://www.adobe.com/accessibility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60"/>
              <a:t>Accessible</a:t>
            </a:r>
            <a:r>
              <a:rPr dirty="0" spc="-40"/>
              <a:t> </a:t>
            </a:r>
            <a:r>
              <a:rPr dirty="0" spc="-35"/>
              <a:t>PDF</a:t>
            </a:r>
            <a:r>
              <a:rPr dirty="0" spc="-200"/>
              <a:t> </a:t>
            </a:r>
            <a:r>
              <a:rPr dirty="0" spc="-60"/>
              <a:t>Demo</a:t>
            </a:r>
            <a:r>
              <a:rPr dirty="0" spc="-120"/>
              <a:t> </a:t>
            </a:r>
            <a:r>
              <a:rPr dirty="0" spc="-10"/>
              <a:t>Document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7024" y="1540891"/>
            <a:ext cx="6078855" cy="809244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61594">
              <a:lnSpc>
                <a:spcPct val="104600"/>
              </a:lnSpc>
              <a:spcBef>
                <a:spcPts val="75"/>
              </a:spcBef>
            </a:pPr>
            <a:r>
              <a:rPr dirty="0" sz="1150" i="1">
                <a:latin typeface="Calibri"/>
                <a:cs typeface="Calibri"/>
              </a:rPr>
              <a:t>This</a:t>
            </a:r>
            <a:r>
              <a:rPr dirty="0" sz="1150" spc="8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document</a:t>
            </a:r>
            <a:r>
              <a:rPr dirty="0" sz="1150" spc="8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has</a:t>
            </a:r>
            <a:r>
              <a:rPr dirty="0" sz="1150" spc="7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been</a:t>
            </a:r>
            <a:r>
              <a:rPr dirty="0" sz="1150" spc="8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created</a:t>
            </a:r>
            <a:r>
              <a:rPr dirty="0" sz="1150" spc="8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to</a:t>
            </a:r>
            <a:r>
              <a:rPr dirty="0" sz="1150" spc="7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demo</a:t>
            </a:r>
            <a:r>
              <a:rPr dirty="0" sz="1150" spc="12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tagging</a:t>
            </a:r>
            <a:r>
              <a:rPr dirty="0" sz="1150" spc="7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lists,</a:t>
            </a:r>
            <a:r>
              <a:rPr dirty="0" sz="1150" spc="3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artifacts,</a:t>
            </a:r>
            <a:r>
              <a:rPr dirty="0" sz="1150" spc="6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tables,</a:t>
            </a:r>
            <a:r>
              <a:rPr dirty="0" sz="1150" spc="6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links,</a:t>
            </a:r>
            <a:r>
              <a:rPr dirty="0" sz="1150" spc="6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and</a:t>
            </a:r>
            <a:r>
              <a:rPr dirty="0" sz="1150" spc="7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images,</a:t>
            </a:r>
            <a:r>
              <a:rPr dirty="0" sz="1150" spc="6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and</a:t>
            </a:r>
            <a:r>
              <a:rPr dirty="0" sz="1150" spc="75" i="1">
                <a:latin typeface="Calibri"/>
                <a:cs typeface="Calibri"/>
              </a:rPr>
              <a:t> </a:t>
            </a:r>
            <a:r>
              <a:rPr dirty="0" sz="1150" spc="-25" i="1">
                <a:latin typeface="Calibri"/>
                <a:cs typeface="Calibri"/>
              </a:rPr>
              <a:t>is</a:t>
            </a:r>
            <a:r>
              <a:rPr dirty="0" sz="115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not</a:t>
            </a:r>
            <a:r>
              <a:rPr dirty="0" sz="1200" spc="-7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meant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to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address all</a:t>
            </a:r>
            <a:r>
              <a:rPr dirty="0" sz="1200" spc="-6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the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requirements</a:t>
            </a:r>
            <a:r>
              <a:rPr dirty="0" sz="1200" spc="-10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needed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for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PDF</a:t>
            </a:r>
            <a:r>
              <a:rPr dirty="0" sz="1200" spc="-1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to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be compliant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spc="-10" i="1">
                <a:latin typeface="Calibri"/>
                <a:cs typeface="Calibri"/>
              </a:rPr>
              <a:t>with</a:t>
            </a:r>
            <a:r>
              <a:rPr dirty="0" sz="1200" spc="-6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WCAG</a:t>
            </a:r>
            <a:r>
              <a:rPr dirty="0" sz="1200" spc="3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2.1</a:t>
            </a:r>
            <a:r>
              <a:rPr dirty="0" sz="1200" spc="-3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or</a:t>
            </a:r>
            <a:r>
              <a:rPr dirty="0" sz="1200" spc="-20" i="1">
                <a:latin typeface="Calibri"/>
                <a:cs typeface="Calibri"/>
              </a:rPr>
              <a:t> </a:t>
            </a:r>
            <a:r>
              <a:rPr dirty="0" sz="1200" spc="-25" i="1">
                <a:latin typeface="Calibri"/>
                <a:cs typeface="Calibri"/>
              </a:rPr>
              <a:t>ISO </a:t>
            </a:r>
            <a:r>
              <a:rPr dirty="0" sz="1150" i="1">
                <a:latin typeface="Calibri"/>
                <a:cs typeface="Calibri"/>
              </a:rPr>
              <a:t>14289-1</a:t>
            </a:r>
            <a:r>
              <a:rPr dirty="0" sz="1150" spc="45" i="1">
                <a:latin typeface="Calibri"/>
                <a:cs typeface="Calibri"/>
              </a:rPr>
              <a:t> </a:t>
            </a:r>
            <a:r>
              <a:rPr dirty="0" sz="1150" spc="-35" i="1">
                <a:latin typeface="Calibri"/>
                <a:cs typeface="Calibri"/>
              </a:rPr>
              <a:t>(PDF/UA-</a:t>
            </a:r>
            <a:r>
              <a:rPr dirty="0" sz="1150" i="1">
                <a:latin typeface="Calibri"/>
                <a:cs typeface="Calibri"/>
              </a:rPr>
              <a:t>1).</a:t>
            </a:r>
            <a:r>
              <a:rPr dirty="0" sz="1150" spc="204" i="1">
                <a:latin typeface="Calibri"/>
                <a:cs typeface="Calibri"/>
              </a:rPr>
              <a:t>  </a:t>
            </a:r>
            <a:r>
              <a:rPr dirty="0" sz="1150" i="1">
                <a:latin typeface="Calibri"/>
                <a:cs typeface="Calibri"/>
              </a:rPr>
              <a:t>Please</a:t>
            </a:r>
            <a:r>
              <a:rPr dirty="0" sz="1150" spc="10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independently</a:t>
            </a:r>
            <a:r>
              <a:rPr dirty="0" sz="1150" spc="2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review</a:t>
            </a:r>
            <a:r>
              <a:rPr dirty="0" sz="1150" spc="11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or</a:t>
            </a:r>
            <a:r>
              <a:rPr dirty="0" sz="1150" spc="12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seek</a:t>
            </a:r>
            <a:r>
              <a:rPr dirty="0" sz="1150" spc="8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independent</a:t>
            </a:r>
            <a:r>
              <a:rPr dirty="0" sz="1150" spc="9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counsel</a:t>
            </a:r>
            <a:r>
              <a:rPr dirty="0" sz="1150" spc="11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to</a:t>
            </a:r>
            <a:r>
              <a:rPr dirty="0" sz="1150" spc="8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review</a:t>
            </a:r>
            <a:r>
              <a:rPr dirty="0" sz="1150" spc="15" i="1">
                <a:latin typeface="Calibri"/>
                <a:cs typeface="Calibri"/>
              </a:rPr>
              <a:t> </a:t>
            </a:r>
            <a:r>
              <a:rPr dirty="0" sz="1150" spc="-25" i="1">
                <a:latin typeface="Calibri"/>
                <a:cs typeface="Calibri"/>
              </a:rPr>
              <a:t>and </a:t>
            </a:r>
            <a:r>
              <a:rPr dirty="0" sz="1150" spc="10" i="1">
                <a:latin typeface="Calibri"/>
                <a:cs typeface="Calibri"/>
              </a:rPr>
              <a:t>identify</a:t>
            </a:r>
            <a:r>
              <a:rPr dirty="0" sz="1150" spc="-10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the</a:t>
            </a:r>
            <a:r>
              <a:rPr dirty="0" sz="1150" spc="65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relevant</a:t>
            </a:r>
            <a:r>
              <a:rPr dirty="0" sz="1150" spc="20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requirements</a:t>
            </a:r>
            <a:r>
              <a:rPr dirty="0" sz="1150" spc="-50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of</a:t>
            </a:r>
            <a:r>
              <a:rPr dirty="0" sz="1150" spc="25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accessibility</a:t>
            </a:r>
            <a:r>
              <a:rPr dirty="0" sz="1150" spc="-35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standards</a:t>
            </a:r>
            <a:r>
              <a:rPr dirty="0" sz="1150" spc="70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that</a:t>
            </a:r>
            <a:r>
              <a:rPr dirty="0" sz="1150" spc="25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may</a:t>
            </a:r>
            <a:r>
              <a:rPr dirty="0" sz="1150" spc="70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apply</a:t>
            </a:r>
            <a:r>
              <a:rPr dirty="0" sz="1150" spc="-15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in</a:t>
            </a:r>
            <a:r>
              <a:rPr dirty="0" sz="1150" spc="25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your</a:t>
            </a:r>
            <a:r>
              <a:rPr dirty="0" sz="1150" spc="50" i="1">
                <a:latin typeface="Calibri"/>
                <a:cs typeface="Calibri"/>
              </a:rPr>
              <a:t> </a:t>
            </a:r>
            <a:r>
              <a:rPr dirty="0" sz="1150" spc="10" i="1">
                <a:latin typeface="Calibri"/>
                <a:cs typeface="Calibri"/>
              </a:rPr>
              <a:t>use</a:t>
            </a:r>
            <a:r>
              <a:rPr dirty="0" sz="1150" spc="30" i="1">
                <a:latin typeface="Calibri"/>
                <a:cs typeface="Calibri"/>
              </a:rPr>
              <a:t> </a:t>
            </a:r>
            <a:r>
              <a:rPr dirty="0" sz="1150" spc="-10" i="1">
                <a:latin typeface="Calibri"/>
                <a:cs typeface="Calibri"/>
              </a:rPr>
              <a:t>case.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550" spc="-10" b="0">
                <a:solidFill>
                  <a:srgbClr val="2D5294"/>
                </a:solidFill>
                <a:latin typeface="Calibri Light"/>
                <a:cs typeface="Calibri Light"/>
              </a:rPr>
              <a:t>Lists</a:t>
            </a:r>
            <a:endParaRPr sz="15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50">
                <a:latin typeface="Calibri"/>
                <a:cs typeface="Calibri"/>
              </a:rPr>
              <a:t>When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crea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ng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lists,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list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style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Word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should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used.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Below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sample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simple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list.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300" b="0">
                <a:solidFill>
                  <a:srgbClr val="2D5294"/>
                </a:solidFill>
                <a:latin typeface="Calibri Light"/>
                <a:cs typeface="Calibri Light"/>
              </a:rPr>
              <a:t>Simple</a:t>
            </a:r>
            <a:r>
              <a:rPr dirty="0" sz="1300" spc="-40" b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dirty="0" sz="1300" spc="-20" b="0">
                <a:solidFill>
                  <a:srgbClr val="2D5294"/>
                </a:solidFill>
                <a:latin typeface="Calibri Light"/>
                <a:cs typeface="Calibri Light"/>
              </a:rPr>
              <a:t>List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List</a:t>
            </a:r>
            <a:r>
              <a:rPr dirty="0" sz="1150" spc="65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of</a:t>
            </a:r>
            <a:r>
              <a:rPr dirty="0" sz="1150" spc="105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Canadian</a:t>
            </a:r>
            <a:r>
              <a:rPr dirty="0" sz="1150" spc="55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Provinces</a:t>
            </a:r>
            <a:r>
              <a:rPr dirty="0" sz="1150" spc="25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by</a:t>
            </a:r>
            <a:r>
              <a:rPr dirty="0" sz="1150" spc="80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Popula</a:t>
            </a:r>
            <a:r>
              <a:rPr dirty="0" sz="1150">
                <a:solidFill>
                  <a:srgbClr val="1F3761"/>
                </a:solidFill>
                <a:latin typeface="Tahoma"/>
                <a:cs typeface="Tahoma"/>
              </a:rPr>
              <a:t>�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on</a:t>
            </a:r>
            <a:r>
              <a:rPr dirty="0" sz="1150" spc="135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spc="-10" b="0">
                <a:solidFill>
                  <a:srgbClr val="1F3761"/>
                </a:solidFill>
                <a:latin typeface="Calibri Light"/>
                <a:cs typeface="Calibri Light"/>
              </a:rPr>
              <a:t>(2014)</a:t>
            </a:r>
            <a:endParaRPr sz="1150">
              <a:latin typeface="Calibri Light"/>
              <a:cs typeface="Calibri Light"/>
            </a:endParaRPr>
          </a:p>
          <a:p>
            <a:pPr marL="858519" indent="-187325">
              <a:lnSpc>
                <a:spcPct val="100000"/>
              </a:lnSpc>
              <a:spcBef>
                <a:spcPts val="25"/>
              </a:spcBef>
              <a:buSzPct val="95652"/>
              <a:buAutoNum type="arabicPeriod"/>
              <a:tabLst>
                <a:tab pos="858519" algn="l"/>
              </a:tabLst>
            </a:pPr>
            <a:r>
              <a:rPr dirty="0" sz="1150" spc="-10">
                <a:latin typeface="Calibri"/>
                <a:cs typeface="Calibri"/>
              </a:rPr>
              <a:t>Ontario</a:t>
            </a:r>
            <a:endParaRPr sz="1150">
              <a:latin typeface="Calibri"/>
              <a:cs typeface="Calibri"/>
            </a:endParaRPr>
          </a:p>
          <a:p>
            <a:pPr marL="858519" indent="-187325">
              <a:lnSpc>
                <a:spcPct val="100000"/>
              </a:lnSpc>
              <a:spcBef>
                <a:spcPts val="10"/>
              </a:spcBef>
              <a:buSzPct val="91666"/>
              <a:buAutoNum type="arabicPeriod"/>
              <a:tabLst>
                <a:tab pos="858519" algn="l"/>
              </a:tabLst>
            </a:pPr>
            <a:r>
              <a:rPr dirty="0" sz="1200" spc="-10">
                <a:latin typeface="Calibri"/>
                <a:cs typeface="Calibri"/>
              </a:rPr>
              <a:t>Quebec</a:t>
            </a:r>
            <a:endParaRPr sz="1200">
              <a:latin typeface="Calibri"/>
              <a:cs typeface="Calibri"/>
            </a:endParaRPr>
          </a:p>
          <a:p>
            <a:pPr marL="858519" indent="-187325">
              <a:lnSpc>
                <a:spcPct val="100000"/>
              </a:lnSpc>
              <a:spcBef>
                <a:spcPts val="85"/>
              </a:spcBef>
              <a:buSzPct val="95652"/>
              <a:buAutoNum type="arabicPeriod"/>
              <a:tabLst>
                <a:tab pos="858519" algn="l"/>
              </a:tabLst>
            </a:pPr>
            <a:r>
              <a:rPr dirty="0" sz="1150">
                <a:latin typeface="Calibri"/>
                <a:cs typeface="Calibri"/>
              </a:rPr>
              <a:t>Bri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sh</a:t>
            </a:r>
            <a:r>
              <a:rPr dirty="0" sz="1150" spc="17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Columbia</a:t>
            </a:r>
            <a:endParaRPr sz="1150">
              <a:latin typeface="Calibri"/>
              <a:cs typeface="Calibri"/>
            </a:endParaRPr>
          </a:p>
          <a:p>
            <a:pPr marL="858519" indent="-187325">
              <a:lnSpc>
                <a:spcPct val="100000"/>
              </a:lnSpc>
              <a:spcBef>
                <a:spcPts val="25"/>
              </a:spcBef>
              <a:buSzPct val="95652"/>
              <a:buAutoNum type="arabicPeriod"/>
              <a:tabLst>
                <a:tab pos="858519" algn="l"/>
              </a:tabLst>
            </a:pPr>
            <a:r>
              <a:rPr dirty="0" sz="1150" spc="-10">
                <a:latin typeface="Calibri"/>
                <a:cs typeface="Calibri"/>
              </a:rPr>
              <a:t>Alberta</a:t>
            </a:r>
            <a:endParaRPr sz="1150">
              <a:latin typeface="Calibri"/>
              <a:cs typeface="Calibri"/>
            </a:endParaRPr>
          </a:p>
          <a:p>
            <a:pPr marL="858519" indent="-187325">
              <a:lnSpc>
                <a:spcPct val="100000"/>
              </a:lnSpc>
              <a:spcBef>
                <a:spcPts val="60"/>
              </a:spcBef>
              <a:buSzPct val="95652"/>
              <a:buAutoNum type="arabicPeriod"/>
              <a:tabLst>
                <a:tab pos="858519" algn="l"/>
              </a:tabLst>
            </a:pPr>
            <a:r>
              <a:rPr dirty="0" sz="1150" spc="-10">
                <a:latin typeface="Calibri"/>
                <a:cs typeface="Calibri"/>
              </a:rPr>
              <a:t>Manitoba</a:t>
            </a:r>
            <a:endParaRPr sz="1150">
              <a:latin typeface="Calibri"/>
              <a:cs typeface="Calibri"/>
            </a:endParaRPr>
          </a:p>
          <a:p>
            <a:pPr marL="857885" indent="-186690">
              <a:lnSpc>
                <a:spcPct val="100000"/>
              </a:lnSpc>
              <a:spcBef>
                <a:spcPts val="10"/>
              </a:spcBef>
              <a:buSzPct val="91666"/>
              <a:buAutoNum type="arabicPeriod"/>
              <a:tabLst>
                <a:tab pos="857885" algn="l"/>
              </a:tabLst>
            </a:pPr>
            <a:r>
              <a:rPr dirty="0" sz="1200" spc="-10">
                <a:latin typeface="Calibri"/>
                <a:cs typeface="Calibri"/>
              </a:rPr>
              <a:t>Saskatchewan</a:t>
            </a:r>
            <a:endParaRPr sz="1200">
              <a:latin typeface="Calibri"/>
              <a:cs typeface="Calibri"/>
            </a:endParaRPr>
          </a:p>
          <a:p>
            <a:pPr marL="858519" indent="-187325">
              <a:lnSpc>
                <a:spcPct val="100000"/>
              </a:lnSpc>
              <a:spcBef>
                <a:spcPts val="90"/>
              </a:spcBef>
              <a:buSzPct val="95652"/>
              <a:buAutoNum type="arabicPeriod"/>
              <a:tabLst>
                <a:tab pos="858519" algn="l"/>
              </a:tabLst>
            </a:pPr>
            <a:r>
              <a:rPr dirty="0" sz="1150">
                <a:latin typeface="Calibri"/>
                <a:cs typeface="Calibri"/>
              </a:rPr>
              <a:t>Nova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Sco</a:t>
            </a:r>
            <a:r>
              <a:rPr dirty="0" sz="1150" spc="-10">
                <a:latin typeface="Tahoma"/>
                <a:cs typeface="Tahoma"/>
              </a:rPr>
              <a:t>�</a:t>
            </a:r>
            <a:r>
              <a:rPr dirty="0" sz="1150" spc="-10">
                <a:latin typeface="Calibri"/>
                <a:cs typeface="Calibri"/>
              </a:rPr>
              <a:t>a</a:t>
            </a:r>
            <a:endParaRPr sz="1150">
              <a:latin typeface="Calibri"/>
              <a:cs typeface="Calibri"/>
            </a:endParaRPr>
          </a:p>
          <a:p>
            <a:pPr marL="858519" indent="-187325">
              <a:lnSpc>
                <a:spcPct val="100000"/>
              </a:lnSpc>
              <a:spcBef>
                <a:spcPts val="25"/>
              </a:spcBef>
              <a:buSzPct val="95652"/>
              <a:buAutoNum type="arabicPeriod"/>
              <a:tabLst>
                <a:tab pos="858519" algn="l"/>
              </a:tabLst>
            </a:pPr>
            <a:r>
              <a:rPr dirty="0" sz="1150">
                <a:latin typeface="Calibri"/>
                <a:cs typeface="Calibri"/>
              </a:rPr>
              <a:t>New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Brunswick</a:t>
            </a:r>
            <a:endParaRPr sz="1150">
              <a:latin typeface="Calibri"/>
              <a:cs typeface="Calibri"/>
            </a:endParaRPr>
          </a:p>
          <a:p>
            <a:pPr marL="853440" indent="-182245">
              <a:lnSpc>
                <a:spcPct val="100000"/>
              </a:lnSpc>
              <a:spcBef>
                <a:spcPts val="60"/>
              </a:spcBef>
              <a:buSzPct val="95652"/>
              <a:buAutoNum type="arabicPeriod"/>
              <a:tabLst>
                <a:tab pos="853440" algn="l"/>
              </a:tabLst>
            </a:pPr>
            <a:r>
              <a:rPr dirty="0" sz="1150">
                <a:latin typeface="Calibri"/>
                <a:cs typeface="Calibri"/>
              </a:rPr>
              <a:t>Newfoundland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Labrador</a:t>
            </a:r>
            <a:r>
              <a:rPr dirty="0" sz="1150" spc="16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Prince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300" spc="-10" b="0">
                <a:solidFill>
                  <a:srgbClr val="2D5294"/>
                </a:solidFill>
                <a:latin typeface="Calibri Light"/>
                <a:cs typeface="Calibri Light"/>
              </a:rPr>
              <a:t>Complex</a:t>
            </a:r>
            <a:r>
              <a:rPr dirty="0" sz="1300" spc="-15" b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dirty="0" sz="1300" spc="-20" b="0">
                <a:solidFill>
                  <a:srgbClr val="2D5294"/>
                </a:solidFill>
                <a:latin typeface="Calibri Light"/>
                <a:cs typeface="Calibri Light"/>
              </a:rPr>
              <a:t>List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our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purposes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complex</a:t>
            </a:r>
            <a:r>
              <a:rPr dirty="0" sz="1150" spc="1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list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one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with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sub-bullets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or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items.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This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example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also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includes</a:t>
            </a:r>
            <a:endParaRPr sz="1150">
              <a:latin typeface="Calibri"/>
              <a:cs typeface="Calibri"/>
            </a:endParaRPr>
          </a:p>
          <a:p>
            <a:pPr marL="12700" marR="187325">
              <a:lnSpc>
                <a:spcPct val="104600"/>
              </a:lnSpc>
              <a:spcBef>
                <a:spcPts val="35"/>
              </a:spcBef>
            </a:pPr>
            <a:r>
              <a:rPr dirty="0" sz="1150" spc="10">
                <a:latin typeface="Calibri"/>
                <a:cs typeface="Calibri"/>
              </a:rPr>
              <a:t>mul</a:t>
            </a:r>
            <a:r>
              <a:rPr dirty="0" sz="1150" spc="10">
                <a:latin typeface="Tahoma"/>
                <a:cs typeface="Tahoma"/>
              </a:rPr>
              <a:t>�</a:t>
            </a:r>
            <a:r>
              <a:rPr dirty="0" sz="1150" spc="10">
                <a:latin typeface="Calibri"/>
                <a:cs typeface="Calibri"/>
              </a:rPr>
              <a:t>ple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paragraphs</a:t>
            </a:r>
            <a:r>
              <a:rPr dirty="0" sz="1150" spc="-9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within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a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single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bullet.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The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tag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tree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will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be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much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deeper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for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this type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 spc="10">
                <a:latin typeface="Calibri"/>
                <a:cs typeface="Calibri"/>
              </a:rPr>
              <a:t>of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list. </a:t>
            </a:r>
            <a:r>
              <a:rPr dirty="0" sz="1150">
                <a:latin typeface="Calibri"/>
                <a:cs typeface="Calibri"/>
              </a:rPr>
              <a:t>This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would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be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true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whether</a:t>
            </a:r>
            <a:r>
              <a:rPr dirty="0" sz="1150" spc="1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it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numbered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list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or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bulleted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list.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example: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ts val="1365"/>
              </a:lnSpc>
              <a:spcBef>
                <a:spcPts val="5"/>
              </a:spcBef>
            </a:pP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Some</a:t>
            </a:r>
            <a:r>
              <a:rPr dirty="0" sz="1150" spc="80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Adobe</a:t>
            </a:r>
            <a:r>
              <a:rPr dirty="0" sz="1150" spc="90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Crea</a:t>
            </a:r>
            <a:r>
              <a:rPr dirty="0" sz="1150">
                <a:solidFill>
                  <a:srgbClr val="1F3761"/>
                </a:solidFill>
                <a:latin typeface="Tahoma"/>
                <a:cs typeface="Tahoma"/>
              </a:rPr>
              <a:t>�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ve</a:t>
            </a:r>
            <a:r>
              <a:rPr dirty="0" sz="1150" spc="40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Cloud</a:t>
            </a:r>
            <a:r>
              <a:rPr dirty="0" sz="1150" spc="100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Desktop</a:t>
            </a:r>
            <a:r>
              <a:rPr dirty="0" sz="1150" spc="95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Apps</a:t>
            </a:r>
            <a:r>
              <a:rPr dirty="0" sz="1150" spc="110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b="0">
                <a:solidFill>
                  <a:srgbClr val="1F3761"/>
                </a:solidFill>
                <a:latin typeface="Calibri Light"/>
                <a:cs typeface="Calibri Light"/>
              </a:rPr>
              <a:t>with</a:t>
            </a:r>
            <a:r>
              <a:rPr dirty="0" sz="1150" spc="50" b="0">
                <a:solidFill>
                  <a:srgbClr val="1F3761"/>
                </a:solidFill>
                <a:latin typeface="Calibri Light"/>
                <a:cs typeface="Calibri Light"/>
              </a:rPr>
              <a:t> </a:t>
            </a:r>
            <a:r>
              <a:rPr dirty="0" sz="1150" spc="-10" b="0">
                <a:solidFill>
                  <a:srgbClr val="1F3761"/>
                </a:solidFill>
                <a:latin typeface="Calibri Light"/>
                <a:cs typeface="Calibri Light"/>
              </a:rPr>
              <a:t>Descrip</a:t>
            </a:r>
            <a:r>
              <a:rPr dirty="0" sz="1150" spc="-10">
                <a:solidFill>
                  <a:srgbClr val="1F3761"/>
                </a:solidFill>
                <a:latin typeface="Tahoma"/>
                <a:cs typeface="Tahoma"/>
              </a:rPr>
              <a:t>�</a:t>
            </a:r>
            <a:r>
              <a:rPr dirty="0" sz="1150" spc="-10" b="0">
                <a:solidFill>
                  <a:srgbClr val="1F3761"/>
                </a:solidFill>
                <a:latin typeface="Calibri Light"/>
                <a:cs typeface="Calibri Light"/>
              </a:rPr>
              <a:t>ons</a:t>
            </a:r>
            <a:endParaRPr sz="1150">
              <a:latin typeface="Calibri Light"/>
              <a:cs typeface="Calibri Light"/>
            </a:endParaRPr>
          </a:p>
          <a:p>
            <a:pPr algn="r" marL="227965" marR="221615" indent="-227965">
              <a:lnSpc>
                <a:spcPts val="1425"/>
              </a:lnSpc>
              <a:buSzPct val="91666"/>
              <a:buFont typeface="Arial"/>
              <a:buChar char="•"/>
              <a:tabLst>
                <a:tab pos="227965" algn="l"/>
              </a:tabLst>
            </a:pPr>
            <a:r>
              <a:rPr dirty="0" sz="1200">
                <a:latin typeface="Calibri"/>
                <a:cs typeface="Calibri"/>
              </a:rPr>
              <a:t>Adobe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Acrobat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</a:t>
            </a:r>
            <a:r>
              <a:rPr dirty="0" sz="1200">
                <a:latin typeface="Tahoma"/>
                <a:cs typeface="Tahoma"/>
              </a:rPr>
              <a:t>�</a:t>
            </a:r>
            <a:r>
              <a:rPr dirty="0" sz="1200">
                <a:latin typeface="Calibri"/>
                <a:cs typeface="Calibri"/>
              </a:rPr>
              <a:t>ware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family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dedicated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 Adobe's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Portable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Document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Format</a:t>
            </a:r>
            <a:endParaRPr sz="1200">
              <a:latin typeface="Calibri"/>
              <a:cs typeface="Calibri"/>
            </a:endParaRPr>
          </a:p>
          <a:p>
            <a:pPr algn="r" marR="248920">
              <a:lnSpc>
                <a:spcPct val="100000"/>
              </a:lnSpc>
              <a:spcBef>
                <a:spcPts val="85"/>
              </a:spcBef>
            </a:pPr>
            <a:r>
              <a:rPr dirty="0" sz="1150">
                <a:latin typeface="Calibri"/>
                <a:cs typeface="Calibri"/>
              </a:rPr>
              <a:t>(PDF).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There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are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two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releases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Acrobat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that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support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crea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on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PDF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ﬁles:</a:t>
            </a:r>
            <a:endParaRPr sz="1150">
              <a:latin typeface="Calibri"/>
              <a:cs typeface="Calibri"/>
            </a:endParaRPr>
          </a:p>
          <a:p>
            <a:pPr lvl="1" marL="1000760" indent="-228600">
              <a:lnSpc>
                <a:spcPct val="100000"/>
              </a:lnSpc>
              <a:spcBef>
                <a:spcPts val="95"/>
              </a:spcBef>
              <a:buSzPct val="95652"/>
              <a:buFont typeface="Courier New"/>
              <a:buChar char="o"/>
              <a:tabLst>
                <a:tab pos="1000760" algn="l"/>
              </a:tabLst>
            </a:pPr>
            <a:r>
              <a:rPr dirty="0" sz="1150">
                <a:latin typeface="Calibri"/>
                <a:cs typeface="Calibri"/>
              </a:rPr>
              <a:t>Acrobat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Pro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DC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Classic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release</a:t>
            </a:r>
            <a:endParaRPr sz="1150">
              <a:latin typeface="Calibri"/>
              <a:cs typeface="Calibri"/>
            </a:endParaRPr>
          </a:p>
          <a:p>
            <a:pPr lvl="1" marL="1000760" indent="-228600">
              <a:lnSpc>
                <a:spcPct val="100000"/>
              </a:lnSpc>
              <a:spcBef>
                <a:spcPts val="60"/>
              </a:spcBef>
              <a:buSzPct val="95652"/>
              <a:buFont typeface="Courier New"/>
              <a:buChar char="o"/>
              <a:tabLst>
                <a:tab pos="1000760" algn="l"/>
              </a:tabLst>
            </a:pPr>
            <a:r>
              <a:rPr dirty="0" sz="1150">
                <a:latin typeface="Calibri"/>
                <a:cs typeface="Calibri"/>
              </a:rPr>
              <a:t>Acrobat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Pro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DC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Con</a:t>
            </a:r>
            <a:r>
              <a:rPr dirty="0" sz="1150" spc="-10">
                <a:latin typeface="Tahoma"/>
                <a:cs typeface="Tahoma"/>
              </a:rPr>
              <a:t>�</a:t>
            </a:r>
            <a:r>
              <a:rPr dirty="0" sz="1150" spc="-10">
                <a:latin typeface="Calibri"/>
                <a:cs typeface="Calibri"/>
              </a:rPr>
              <a:t>nuous</a:t>
            </a:r>
            <a:endParaRPr sz="115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65"/>
              </a:spcBef>
            </a:pP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Reader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applica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on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that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allows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reading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PDF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ﬁles.</a:t>
            </a:r>
            <a:endParaRPr sz="1150">
              <a:latin typeface="Calibri"/>
              <a:cs typeface="Calibri"/>
            </a:endParaRPr>
          </a:p>
          <a:p>
            <a:pPr marL="542925" marR="177800" indent="-228600">
              <a:lnSpc>
                <a:spcPct val="109600"/>
              </a:lnSpc>
              <a:spcBef>
                <a:spcPts val="35"/>
              </a:spcBef>
              <a:buSzPct val="95652"/>
              <a:buFont typeface="Arial"/>
              <a:buChar char="•"/>
              <a:tabLst>
                <a:tab pos="542925" algn="l"/>
              </a:tabLst>
            </a:pP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er</a:t>
            </a:r>
            <a:r>
              <a:rPr dirty="0" sz="1150" spc="2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Eﬀects</a:t>
            </a:r>
            <a:r>
              <a:rPr dirty="0" sz="1150" spc="1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1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digital</a:t>
            </a:r>
            <a:r>
              <a:rPr dirty="0" sz="1150" spc="1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mo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on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graphics</a:t>
            </a:r>
            <a:r>
              <a:rPr dirty="0" sz="1150" spc="2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1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composi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ng</a:t>
            </a:r>
            <a:r>
              <a:rPr dirty="0" sz="1150" spc="1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so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ware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 spc="-60">
                <a:latin typeface="Calibri"/>
                <a:cs typeface="Calibri"/>
              </a:rPr>
              <a:t>published </a:t>
            </a:r>
            <a:r>
              <a:rPr dirty="0" sz="1150">
                <a:latin typeface="Calibri"/>
                <a:cs typeface="Calibri"/>
              </a:rPr>
              <a:t>by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Systems.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It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en</a:t>
            </a:r>
            <a:r>
              <a:rPr dirty="0" sz="1150" spc="2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used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ﬁlm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video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 spc="-40">
                <a:latin typeface="Calibri"/>
                <a:cs typeface="Calibri"/>
              </a:rPr>
              <a:t>post-</a:t>
            </a:r>
            <a:r>
              <a:rPr dirty="0" sz="1150" spc="-10">
                <a:latin typeface="Calibri"/>
                <a:cs typeface="Calibri"/>
              </a:rPr>
              <a:t>produc</a:t>
            </a:r>
            <a:r>
              <a:rPr dirty="0" sz="1150" spc="-10">
                <a:latin typeface="Tahoma"/>
                <a:cs typeface="Tahoma"/>
              </a:rPr>
              <a:t>�</a:t>
            </a:r>
            <a:r>
              <a:rPr dirty="0" sz="1150" spc="-10">
                <a:latin typeface="Calibri"/>
                <a:cs typeface="Calibri"/>
              </a:rPr>
              <a:t>on.</a:t>
            </a:r>
            <a:endParaRPr sz="1150">
              <a:latin typeface="Calibri"/>
              <a:cs typeface="Calibri"/>
            </a:endParaRPr>
          </a:p>
          <a:p>
            <a:pPr marL="542925" indent="-228600">
              <a:lnSpc>
                <a:spcPct val="100000"/>
              </a:lnSpc>
              <a:spcBef>
                <a:spcPts val="45"/>
              </a:spcBef>
              <a:buSzPct val="91666"/>
              <a:buFont typeface="Arial"/>
              <a:buChar char="•"/>
              <a:tabLst>
                <a:tab pos="542925" algn="l"/>
              </a:tabLst>
            </a:pPr>
            <a:r>
              <a:rPr dirty="0" sz="1200">
                <a:latin typeface="Calibri"/>
                <a:cs typeface="Calibri"/>
              </a:rPr>
              <a:t>Adobe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Animate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 a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vector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anima</a:t>
            </a:r>
            <a:r>
              <a:rPr dirty="0" sz="1200">
                <a:latin typeface="Tahoma"/>
                <a:cs typeface="Tahoma"/>
              </a:rPr>
              <a:t>�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</a:t>
            </a:r>
            <a:r>
              <a:rPr dirty="0" sz="1200">
                <a:latin typeface="Tahoma"/>
                <a:cs typeface="Tahoma"/>
              </a:rPr>
              <a:t>�</a:t>
            </a:r>
            <a:r>
              <a:rPr dirty="0" sz="1200">
                <a:latin typeface="Calibri"/>
                <a:cs typeface="Calibri"/>
              </a:rPr>
              <a:t>ware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interac</a:t>
            </a:r>
            <a:r>
              <a:rPr dirty="0" sz="1200">
                <a:latin typeface="Tahoma"/>
                <a:cs typeface="Tahoma"/>
              </a:rPr>
              <a:t>�</a:t>
            </a:r>
            <a:r>
              <a:rPr dirty="0" sz="1200">
                <a:latin typeface="Calibri"/>
                <a:cs typeface="Calibri"/>
              </a:rPr>
              <a:t>ve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anima</a:t>
            </a:r>
            <a:r>
              <a:rPr dirty="0" sz="1200" spc="-10">
                <a:latin typeface="Tahoma"/>
                <a:cs typeface="Tahoma"/>
              </a:rPr>
              <a:t>�</a:t>
            </a:r>
            <a:r>
              <a:rPr dirty="0" sz="1200" spc="-10">
                <a:latin typeface="Calibri"/>
                <a:cs typeface="Calibri"/>
              </a:rPr>
              <a:t>ons</a:t>
            </a:r>
            <a:endParaRPr sz="1200">
              <a:latin typeface="Calibri"/>
              <a:cs typeface="Calibri"/>
            </a:endParaRPr>
          </a:p>
          <a:p>
            <a:pPr marL="542925" marR="5080">
              <a:lnSpc>
                <a:spcPts val="1510"/>
              </a:lnSpc>
              <a:spcBef>
                <a:spcPts val="65"/>
              </a:spcBef>
            </a:pPr>
            <a:r>
              <a:rPr dirty="0" sz="1150">
                <a:latin typeface="Calibri"/>
                <a:cs typeface="Calibri"/>
              </a:rPr>
              <a:t>with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drawing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tools</a:t>
            </a:r>
            <a:r>
              <a:rPr dirty="0" sz="1150" spc="1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publish</a:t>
            </a:r>
            <a:r>
              <a:rPr dirty="0" sz="1150" spc="1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them</a:t>
            </a:r>
            <a:r>
              <a:rPr dirty="0" sz="1150" spc="1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on</a:t>
            </a:r>
            <a:r>
              <a:rPr dirty="0" sz="1150" spc="1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mul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ple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pla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orms</a:t>
            </a:r>
            <a:r>
              <a:rPr dirty="0" sz="1150" spc="1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like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Flash,</a:t>
            </a:r>
            <a:r>
              <a:rPr dirty="0" sz="1150" spc="1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200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AIR, </a:t>
            </a:r>
            <a:r>
              <a:rPr dirty="0" sz="1150">
                <a:latin typeface="Calibri"/>
                <a:cs typeface="Calibri"/>
              </a:rPr>
              <a:t>HTML5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canvas,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WebGL.</a:t>
            </a:r>
            <a:endParaRPr sz="1150">
              <a:latin typeface="Calibri"/>
              <a:cs typeface="Calibri"/>
            </a:endParaRPr>
          </a:p>
          <a:p>
            <a:pPr marL="542925">
              <a:lnSpc>
                <a:spcPts val="1415"/>
              </a:lnSpc>
            </a:pP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successor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Adobe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Flash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Professional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also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features</a:t>
            </a:r>
            <a:r>
              <a:rPr dirty="0" sz="1200">
                <a:latin typeface="Calibri"/>
                <a:cs typeface="Calibri"/>
              </a:rPr>
              <a:t> of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Adobe</a:t>
            </a:r>
            <a:r>
              <a:rPr dirty="0" sz="1200" spc="-10">
                <a:latin typeface="Calibri"/>
                <a:cs typeface="Calibri"/>
              </a:rPr>
              <a:t> Edge,</a:t>
            </a:r>
            <a:endParaRPr sz="12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125"/>
              </a:spcBef>
            </a:pPr>
            <a:r>
              <a:rPr dirty="0" sz="1150">
                <a:latin typeface="Calibri"/>
                <a:cs typeface="Calibri"/>
              </a:rPr>
              <a:t>which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discon</a:t>
            </a:r>
            <a:r>
              <a:rPr dirty="0" sz="1150" spc="-10">
                <a:latin typeface="Tahoma"/>
                <a:cs typeface="Tahoma"/>
              </a:rPr>
              <a:t>�</a:t>
            </a:r>
            <a:r>
              <a:rPr dirty="0" sz="1150" spc="-10">
                <a:latin typeface="Calibri"/>
                <a:cs typeface="Calibri"/>
              </a:rPr>
              <a:t>nued.</a:t>
            </a:r>
            <a:endParaRPr sz="1150">
              <a:latin typeface="Calibri"/>
              <a:cs typeface="Calibri"/>
            </a:endParaRPr>
          </a:p>
          <a:p>
            <a:pPr lvl="1" marL="1000760" marR="19050" indent="-228600">
              <a:lnSpc>
                <a:spcPct val="103800"/>
              </a:lnSpc>
              <a:spcBef>
                <a:spcPts val="10"/>
              </a:spcBef>
              <a:buSzPct val="95652"/>
              <a:buFont typeface="Courier New"/>
              <a:buChar char="o"/>
              <a:tabLst>
                <a:tab pos="1000760" algn="l"/>
              </a:tabLst>
            </a:pP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Flash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Builder,</a:t>
            </a:r>
            <a:r>
              <a:rPr dirty="0" sz="1150" spc="-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formerly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Flex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Builder,</a:t>
            </a:r>
            <a:r>
              <a:rPr dirty="0" sz="1150" spc="1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integrated</a:t>
            </a:r>
            <a:r>
              <a:rPr dirty="0" sz="1150" spc="-5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development </a:t>
            </a:r>
            <a:r>
              <a:rPr dirty="0" sz="1150">
                <a:latin typeface="Calibri"/>
                <a:cs typeface="Calibri"/>
              </a:rPr>
              <a:t>environment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(IDE)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built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on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Eclipse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pla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orm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meant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developing</a:t>
            </a:r>
            <a:r>
              <a:rPr dirty="0" sz="1150" spc="20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rich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 spc="-35">
                <a:latin typeface="Calibri"/>
                <a:cs typeface="Calibri"/>
              </a:rPr>
              <a:t>Internet </a:t>
            </a:r>
            <a:r>
              <a:rPr dirty="0" sz="1200">
                <a:latin typeface="Calibri"/>
                <a:cs typeface="Calibri"/>
              </a:rPr>
              <a:t>applica</a:t>
            </a:r>
            <a:r>
              <a:rPr dirty="0" sz="1200">
                <a:latin typeface="Tahoma"/>
                <a:cs typeface="Tahoma"/>
              </a:rPr>
              <a:t>�</a:t>
            </a:r>
            <a:r>
              <a:rPr dirty="0" sz="1200">
                <a:latin typeface="Calibri"/>
                <a:cs typeface="Calibri"/>
              </a:rPr>
              <a:t>ons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(RIAs)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5">
                <a:latin typeface="Calibri"/>
                <a:cs typeface="Calibri"/>
              </a:rPr>
              <a:t>cross-</a:t>
            </a:r>
            <a:r>
              <a:rPr dirty="0" sz="1200">
                <a:latin typeface="Calibri"/>
                <a:cs typeface="Calibri"/>
              </a:rPr>
              <a:t>pla</a:t>
            </a:r>
            <a:r>
              <a:rPr dirty="0" sz="1200">
                <a:latin typeface="Tahoma"/>
                <a:cs typeface="Tahoma"/>
              </a:rPr>
              <a:t>�</a:t>
            </a:r>
            <a:r>
              <a:rPr dirty="0" sz="1200">
                <a:latin typeface="Calibri"/>
                <a:cs typeface="Calibri"/>
              </a:rPr>
              <a:t>orm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desktop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applica</a:t>
            </a:r>
            <a:r>
              <a:rPr dirty="0" sz="1200">
                <a:latin typeface="Tahoma"/>
                <a:cs typeface="Tahoma"/>
              </a:rPr>
              <a:t>�</a:t>
            </a:r>
            <a:r>
              <a:rPr dirty="0" sz="1200">
                <a:latin typeface="Calibri"/>
                <a:cs typeface="Calibri"/>
              </a:rPr>
              <a:t>ons for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Adobe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Flash </a:t>
            </a:r>
            <a:r>
              <a:rPr dirty="0" sz="1150" spc="-10">
                <a:latin typeface="Calibri"/>
                <a:cs typeface="Calibri"/>
              </a:rPr>
              <a:t>pla</a:t>
            </a:r>
            <a:r>
              <a:rPr dirty="0" sz="1150" spc="-10">
                <a:latin typeface="Tahoma"/>
                <a:cs typeface="Tahoma"/>
              </a:rPr>
              <a:t>�</a:t>
            </a:r>
            <a:r>
              <a:rPr dirty="0" sz="1150" spc="-10">
                <a:latin typeface="Calibri"/>
                <a:cs typeface="Calibri"/>
              </a:rPr>
              <a:t>orm.</a:t>
            </a:r>
            <a:endParaRPr sz="1150">
              <a:latin typeface="Calibri"/>
              <a:cs typeface="Calibri"/>
            </a:endParaRPr>
          </a:p>
          <a:p>
            <a:pPr lvl="1" marL="1000760" indent="-228600">
              <a:lnSpc>
                <a:spcPct val="100000"/>
              </a:lnSpc>
              <a:spcBef>
                <a:spcPts val="130"/>
              </a:spcBef>
              <a:buSzPct val="95652"/>
              <a:buFont typeface="Courier New"/>
              <a:buChar char="o"/>
              <a:tabLst>
                <a:tab pos="1000760" algn="l"/>
              </a:tabLst>
            </a:pP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Scout,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proﬁling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tool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Flash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SWF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ﬁles.</a:t>
            </a:r>
            <a:endParaRPr sz="1150">
              <a:latin typeface="Calibri"/>
              <a:cs typeface="Calibri"/>
            </a:endParaRPr>
          </a:p>
          <a:p>
            <a:pPr marL="542925" indent="-228600">
              <a:lnSpc>
                <a:spcPct val="100000"/>
              </a:lnSpc>
              <a:spcBef>
                <a:spcPts val="10"/>
              </a:spcBef>
              <a:buSzPct val="91666"/>
              <a:buFont typeface="Arial"/>
              <a:buChar char="•"/>
              <a:tabLst>
                <a:tab pos="542925" algn="l"/>
              </a:tabLst>
            </a:pPr>
            <a:r>
              <a:rPr dirty="0" sz="1200">
                <a:latin typeface="Calibri"/>
                <a:cs typeface="Calibri"/>
              </a:rPr>
              <a:t>Adobe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Bridge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organiza</a:t>
            </a:r>
            <a:r>
              <a:rPr dirty="0" sz="1200" spc="-10">
                <a:latin typeface="Tahoma"/>
                <a:cs typeface="Tahoma"/>
              </a:rPr>
              <a:t>�</a:t>
            </a:r>
            <a:r>
              <a:rPr dirty="0" sz="1200" spc="-10">
                <a:latin typeface="Calibri"/>
                <a:cs typeface="Calibri"/>
              </a:rPr>
              <a:t>onal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program.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7024" y="919937"/>
            <a:ext cx="6089015" cy="5815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42925">
              <a:lnSpc>
                <a:spcPct val="100000"/>
              </a:lnSpc>
              <a:spcBef>
                <a:spcPts val="90"/>
              </a:spcBef>
            </a:pP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primary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purpose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link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parts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Crea</a:t>
            </a:r>
            <a:r>
              <a:rPr dirty="0" sz="1200">
                <a:latin typeface="Tahoma"/>
                <a:cs typeface="Tahoma"/>
              </a:rPr>
              <a:t>�</a:t>
            </a:r>
            <a:r>
              <a:rPr dirty="0" sz="1200">
                <a:latin typeface="Calibri"/>
                <a:cs typeface="Calibri"/>
              </a:rPr>
              <a:t>ve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Suite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together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format</a:t>
            </a:r>
            <a:endParaRPr sz="12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50"/>
              </a:spcBef>
            </a:pPr>
            <a:r>
              <a:rPr dirty="0" sz="1150">
                <a:latin typeface="Calibri"/>
                <a:cs typeface="Calibri"/>
              </a:rPr>
              <a:t>similar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ﬁle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browser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found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previous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versions</a:t>
            </a:r>
            <a:r>
              <a:rPr dirty="0" sz="1150" spc="-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5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Photoshop.</a:t>
            </a:r>
            <a:endParaRPr sz="1150">
              <a:latin typeface="Calibri"/>
              <a:cs typeface="Calibri"/>
            </a:endParaRPr>
          </a:p>
          <a:p>
            <a:pPr marL="542925" marR="873125" indent="-228600">
              <a:lnSpc>
                <a:spcPct val="107000"/>
              </a:lnSpc>
              <a:buSzPct val="95652"/>
              <a:buFont typeface="Arial"/>
              <a:buChar char="•"/>
              <a:tabLst>
                <a:tab pos="542925" algn="l"/>
              </a:tabLst>
            </a:pP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Photoshop</a:t>
            </a:r>
            <a:r>
              <a:rPr dirty="0" sz="1150" spc="1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 spc="-30">
                <a:latin typeface="Calibri"/>
                <a:cs typeface="Calibri"/>
              </a:rPr>
              <a:t>raster-</a:t>
            </a:r>
            <a:r>
              <a:rPr dirty="0" sz="1150">
                <a:latin typeface="Calibri"/>
                <a:cs typeface="Calibri"/>
              </a:rPr>
              <a:t>graphics</a:t>
            </a:r>
            <a:r>
              <a:rPr dirty="0" sz="1150" spc="2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editor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(with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signiﬁcant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vector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graphics func</a:t>
            </a:r>
            <a:r>
              <a:rPr dirty="0" sz="1150" spc="-10">
                <a:latin typeface="Tahoma"/>
                <a:cs typeface="Tahoma"/>
              </a:rPr>
              <a:t>�</a:t>
            </a:r>
            <a:r>
              <a:rPr dirty="0" sz="1150" spc="-10">
                <a:latin typeface="Calibri"/>
                <a:cs typeface="Calibri"/>
              </a:rPr>
              <a:t>onality).</a:t>
            </a:r>
            <a:endParaRPr sz="1150">
              <a:latin typeface="Calibri"/>
              <a:cs typeface="Calibri"/>
            </a:endParaRPr>
          </a:p>
          <a:p>
            <a:pPr lvl="1" marL="1000760" indent="-228600">
              <a:lnSpc>
                <a:spcPct val="100000"/>
              </a:lnSpc>
              <a:spcBef>
                <a:spcPts val="45"/>
              </a:spcBef>
              <a:buSzPct val="91666"/>
              <a:buFont typeface="Courier New"/>
              <a:buChar char="o"/>
              <a:tabLst>
                <a:tab pos="1000760" algn="l"/>
              </a:tabLst>
            </a:pPr>
            <a:r>
              <a:rPr dirty="0" sz="1200">
                <a:latin typeface="Calibri"/>
                <a:cs typeface="Calibri"/>
              </a:rPr>
              <a:t>Adobe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Photoshop Lightroom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photo</a:t>
            </a:r>
            <a:r>
              <a:rPr dirty="0" sz="1200" spc="-10">
                <a:latin typeface="Calibri"/>
                <a:cs typeface="Calibri"/>
              </a:rPr>
              <a:t> processor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image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organizer.</a:t>
            </a:r>
            <a:endParaRPr sz="1200">
              <a:latin typeface="Calibri"/>
              <a:cs typeface="Calibri"/>
            </a:endParaRPr>
          </a:p>
          <a:p>
            <a:pPr marL="542925" indent="-228600">
              <a:lnSpc>
                <a:spcPct val="100000"/>
              </a:lnSpc>
              <a:spcBef>
                <a:spcPts val="90"/>
              </a:spcBef>
              <a:buSzPct val="95652"/>
              <a:buFont typeface="Arial"/>
              <a:buChar char="•"/>
              <a:tabLst>
                <a:tab pos="542925" algn="l"/>
              </a:tabLst>
            </a:pP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20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Premiere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Pro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real-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me,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meline-based</a:t>
            </a:r>
            <a:r>
              <a:rPr dirty="0" sz="1150" spc="2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video</a:t>
            </a:r>
            <a:r>
              <a:rPr dirty="0" sz="1150" spc="1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edi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ng</a:t>
            </a:r>
            <a:r>
              <a:rPr dirty="0" sz="1150" spc="1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so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ware</a:t>
            </a:r>
            <a:r>
              <a:rPr dirty="0" sz="1150" spc="17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applica</a:t>
            </a:r>
            <a:r>
              <a:rPr dirty="0" sz="1150" spc="-10">
                <a:latin typeface="Tahoma"/>
                <a:cs typeface="Tahoma"/>
              </a:rPr>
              <a:t>�</a:t>
            </a:r>
            <a:r>
              <a:rPr dirty="0" sz="1150" spc="-10">
                <a:latin typeface="Calibri"/>
                <a:cs typeface="Calibri"/>
              </a:rPr>
              <a:t>on.</a:t>
            </a:r>
            <a:endParaRPr sz="1150">
              <a:latin typeface="Calibri"/>
              <a:cs typeface="Calibri"/>
            </a:endParaRPr>
          </a:p>
          <a:p>
            <a:pPr algn="ctr" marR="5314950">
              <a:lnSpc>
                <a:spcPct val="100000"/>
              </a:lnSpc>
              <a:spcBef>
                <a:spcPts val="25"/>
              </a:spcBef>
            </a:pPr>
            <a:r>
              <a:rPr dirty="0" sz="1150" spc="-25">
                <a:latin typeface="Calibri"/>
                <a:cs typeface="Calibri"/>
              </a:rPr>
              <a:t>Its</a:t>
            </a:r>
            <a:endParaRPr sz="115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Calibri"/>
                <a:cs typeface="Calibri"/>
              </a:rPr>
              <a:t>related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</a:t>
            </a:r>
            <a:r>
              <a:rPr dirty="0" sz="1200" spc="-10">
                <a:latin typeface="Tahoma"/>
                <a:cs typeface="Tahoma"/>
              </a:rPr>
              <a:t>�</a:t>
            </a:r>
            <a:r>
              <a:rPr dirty="0" sz="1200" spc="-10">
                <a:latin typeface="Calibri"/>
                <a:cs typeface="Calibri"/>
              </a:rPr>
              <a:t>ons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are:</a:t>
            </a:r>
            <a:endParaRPr sz="1200">
              <a:latin typeface="Calibri"/>
              <a:cs typeface="Calibri"/>
            </a:endParaRPr>
          </a:p>
          <a:p>
            <a:pPr lvl="1" marL="1000760" indent="-228600">
              <a:lnSpc>
                <a:spcPct val="100000"/>
              </a:lnSpc>
              <a:spcBef>
                <a:spcPts val="15"/>
              </a:spcBef>
              <a:buSzPct val="95652"/>
              <a:buFont typeface="Courier New"/>
              <a:buChar char="o"/>
              <a:tabLst>
                <a:tab pos="1000760" algn="l"/>
              </a:tabLst>
            </a:pP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Media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Encoder,</a:t>
            </a:r>
            <a:r>
              <a:rPr dirty="0" sz="1150" spc="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-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tool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output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video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ﬁles.</a:t>
            </a:r>
            <a:endParaRPr sz="1150">
              <a:latin typeface="Calibri"/>
              <a:cs typeface="Calibri"/>
            </a:endParaRPr>
          </a:p>
          <a:p>
            <a:pPr lvl="1" marL="1000760" marR="217804" indent="-228600">
              <a:lnSpc>
                <a:spcPts val="1480"/>
              </a:lnSpc>
              <a:spcBef>
                <a:spcPts val="30"/>
              </a:spcBef>
              <a:buSzPct val="95652"/>
              <a:buFont typeface="Courier New"/>
              <a:buChar char="o"/>
              <a:tabLst>
                <a:tab pos="1000760" algn="l"/>
              </a:tabLst>
            </a:pP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Prelude,</a:t>
            </a:r>
            <a:r>
              <a:rPr dirty="0" sz="1150" spc="1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tool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impor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ng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(inges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ng),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reviewing,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logging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 spc="-95">
                <a:latin typeface="Calibri"/>
                <a:cs typeface="Calibri"/>
              </a:rPr>
              <a:t>tapeless</a:t>
            </a:r>
            <a:r>
              <a:rPr dirty="0" sz="1150" spc="-10">
                <a:latin typeface="Calibri"/>
                <a:cs typeface="Calibri"/>
              </a:rPr>
              <a:t> media.</a:t>
            </a:r>
            <a:endParaRPr sz="1150">
              <a:latin typeface="Calibri"/>
              <a:cs typeface="Calibri"/>
            </a:endParaRPr>
          </a:p>
          <a:p>
            <a:pPr lvl="1" marL="1000760" indent="-228600">
              <a:lnSpc>
                <a:spcPct val="100000"/>
              </a:lnSpc>
              <a:spcBef>
                <a:spcPts val="80"/>
              </a:spcBef>
              <a:buSzPct val="91666"/>
              <a:buFont typeface="Courier New"/>
              <a:buChar char="o"/>
              <a:tabLst>
                <a:tab pos="1000760" algn="l"/>
              </a:tabLst>
            </a:pPr>
            <a:r>
              <a:rPr dirty="0" sz="1200">
                <a:latin typeface="Calibri"/>
                <a:cs typeface="Calibri"/>
              </a:rPr>
              <a:t>Adobe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SpeedGrade,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tool 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performing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color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correc</a:t>
            </a:r>
            <a:r>
              <a:rPr dirty="0" sz="1200" spc="-10">
                <a:latin typeface="Tahoma"/>
                <a:cs typeface="Tahoma"/>
              </a:rPr>
              <a:t>�</a:t>
            </a:r>
            <a:r>
              <a:rPr dirty="0" sz="1200" spc="-10">
                <a:latin typeface="Calibri"/>
                <a:cs typeface="Calibri"/>
              </a:rPr>
              <a:t>ons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developing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looks</a:t>
            </a:r>
            <a:endParaRPr sz="1200">
              <a:latin typeface="Calibri"/>
              <a:cs typeface="Calibri"/>
            </a:endParaRPr>
          </a:p>
          <a:p>
            <a:pPr marL="1000760">
              <a:lnSpc>
                <a:spcPct val="100000"/>
              </a:lnSpc>
              <a:spcBef>
                <a:spcPts val="125"/>
              </a:spcBef>
            </a:pP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Premiere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projects.</a:t>
            </a:r>
            <a:endParaRPr sz="1150">
              <a:latin typeface="Calibri"/>
              <a:cs typeface="Calibri"/>
            </a:endParaRPr>
          </a:p>
          <a:p>
            <a:pPr algn="ctr" marR="5292090">
              <a:lnSpc>
                <a:spcPct val="100000"/>
              </a:lnSpc>
              <a:spcBef>
                <a:spcPts val="1210"/>
              </a:spcBef>
            </a:pPr>
            <a:r>
              <a:rPr dirty="0" sz="1550" spc="-10" b="0">
                <a:solidFill>
                  <a:srgbClr val="2D5294"/>
                </a:solidFill>
                <a:latin typeface="Calibri Light"/>
                <a:cs typeface="Calibri Light"/>
              </a:rPr>
              <a:t>Ar</a:t>
            </a:r>
            <a:r>
              <a:rPr dirty="0" sz="1550" spc="-10">
                <a:solidFill>
                  <a:srgbClr val="2D5294"/>
                </a:solidFill>
                <a:latin typeface="Tahoma"/>
                <a:cs typeface="Tahoma"/>
              </a:rPr>
              <a:t>�</a:t>
            </a:r>
            <a:r>
              <a:rPr dirty="0" sz="1550" spc="-10" b="0">
                <a:solidFill>
                  <a:srgbClr val="2D5294"/>
                </a:solidFill>
                <a:latin typeface="Calibri Light"/>
                <a:cs typeface="Calibri Light"/>
              </a:rPr>
              <a:t>facts</a:t>
            </a:r>
            <a:endParaRPr sz="1550">
              <a:latin typeface="Calibri Light"/>
              <a:cs typeface="Calibri Light"/>
            </a:endParaRPr>
          </a:p>
          <a:p>
            <a:pPr algn="just" marL="12700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latin typeface="Calibri"/>
                <a:cs typeface="Calibri"/>
              </a:rPr>
              <a:t>According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PDF/UA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ISO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standard,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content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that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does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not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represent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meaningful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content,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 spc="-25">
                <a:latin typeface="Calibri"/>
                <a:cs typeface="Calibri"/>
              </a:rPr>
              <a:t>or</a:t>
            </a:r>
            <a:endParaRPr sz="1150">
              <a:latin typeface="Calibri"/>
              <a:cs typeface="Calibri"/>
            </a:endParaRPr>
          </a:p>
          <a:p>
            <a:pPr marL="12700" marR="545465">
              <a:lnSpc>
                <a:spcPct val="107000"/>
              </a:lnSpc>
            </a:pPr>
            <a:r>
              <a:rPr dirty="0" sz="1150">
                <a:latin typeface="Calibri"/>
                <a:cs typeface="Calibri"/>
              </a:rPr>
              <a:t>appears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background, shall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be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tagged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fact.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Examples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such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content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include </a:t>
            </a:r>
            <a:r>
              <a:rPr dirty="0" sz="1150">
                <a:latin typeface="Calibri"/>
                <a:cs typeface="Calibri"/>
              </a:rPr>
              <a:t>decora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ve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images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or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line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spaces.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12700" marR="512445">
              <a:lnSpc>
                <a:spcPct val="107000"/>
              </a:lnSpc>
            </a:pPr>
            <a:r>
              <a:rPr dirty="0" sz="1150">
                <a:latin typeface="Calibri"/>
                <a:cs typeface="Calibri"/>
              </a:rPr>
              <a:t>Addi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onally,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because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they</a:t>
            </a:r>
            <a:r>
              <a:rPr dirty="0" sz="1150" spc="1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are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not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considered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real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content,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facts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are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not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present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 spc="-280">
                <a:latin typeface="Calibri"/>
                <a:cs typeface="Calibri"/>
              </a:rPr>
              <a:t>the</a:t>
            </a:r>
            <a:r>
              <a:rPr dirty="0" sz="1150">
                <a:latin typeface="Calibri"/>
                <a:cs typeface="Calibri"/>
              </a:rPr>
              <a:t> structure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tree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(or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Acrobat’s Tag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Tree).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50">
              <a:latin typeface="Calibri"/>
              <a:cs typeface="Calibri"/>
            </a:endParaRPr>
          </a:p>
          <a:p>
            <a:pPr algn="just" marL="12700" marR="48895">
              <a:lnSpc>
                <a:spcPct val="107000"/>
              </a:lnSpc>
            </a:pPr>
            <a:r>
              <a:rPr dirty="0" sz="1150">
                <a:latin typeface="Calibri"/>
                <a:cs typeface="Calibri"/>
              </a:rPr>
              <a:t>One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common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error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Word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document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use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blank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lines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create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space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between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paragraphs </a:t>
            </a:r>
            <a:r>
              <a:rPr dirty="0" sz="1150">
                <a:latin typeface="Calibri"/>
                <a:cs typeface="Calibri"/>
              </a:rPr>
              <a:t>instead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using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paragraph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spacing.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This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may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create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desired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visual</a:t>
            </a:r>
            <a:r>
              <a:rPr dirty="0" sz="1150" spc="1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eﬀect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but,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unless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blank </a:t>
            </a:r>
            <a:r>
              <a:rPr dirty="0" sz="1150">
                <a:latin typeface="Calibri"/>
                <a:cs typeface="Calibri"/>
              </a:rPr>
              <a:t>line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tagged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fact,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it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may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be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read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by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screen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reader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“blank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line”.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05200"/>
              </a:lnSpc>
            </a:pPr>
            <a:r>
              <a:rPr dirty="0" sz="1150">
                <a:latin typeface="Calibri"/>
                <a:cs typeface="Calibri"/>
              </a:rPr>
              <a:t>Another</a:t>
            </a:r>
            <a:r>
              <a:rPr dirty="0" sz="1150" spc="1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element</a:t>
            </a:r>
            <a:r>
              <a:rPr dirty="0" sz="1150" spc="1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that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author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may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decide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tag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fact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image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that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has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cap</a:t>
            </a:r>
            <a:r>
              <a:rPr dirty="0" sz="1150" spc="-10">
                <a:latin typeface="Tahoma"/>
                <a:cs typeface="Tahoma"/>
              </a:rPr>
              <a:t>�</a:t>
            </a:r>
            <a:r>
              <a:rPr dirty="0" sz="1150" spc="-10">
                <a:latin typeface="Calibri"/>
                <a:cs typeface="Calibri"/>
              </a:rPr>
              <a:t>on. </a:t>
            </a:r>
            <a:r>
              <a:rPr dirty="0" sz="1150">
                <a:latin typeface="Calibri"/>
                <a:cs typeface="Calibri"/>
              </a:rPr>
              <a:t>Par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cularly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if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cap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on</a:t>
            </a:r>
            <a:r>
              <a:rPr dirty="0" sz="1150" spc="1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contains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all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relevant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informa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on</a:t>
            </a:r>
            <a:r>
              <a:rPr dirty="0" sz="1150" spc="1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about</a:t>
            </a:r>
            <a:r>
              <a:rPr dirty="0" sz="1150" spc="1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image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context</a:t>
            </a:r>
            <a:r>
              <a:rPr dirty="0" sz="1150" spc="1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 spc="-25">
                <a:latin typeface="Calibri"/>
                <a:cs typeface="Calibri"/>
              </a:rPr>
              <a:t>the </a:t>
            </a:r>
            <a:r>
              <a:rPr dirty="0" sz="1200" spc="-10">
                <a:latin typeface="Calibri"/>
                <a:cs typeface="Calibri"/>
              </a:rPr>
              <a:t>document.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Adding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alt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text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image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would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redundant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informa</a:t>
            </a:r>
            <a:r>
              <a:rPr dirty="0" sz="1200" spc="-10">
                <a:latin typeface="Tahoma"/>
                <a:cs typeface="Tahoma"/>
              </a:rPr>
              <a:t>�</a:t>
            </a:r>
            <a:r>
              <a:rPr dirty="0" sz="1200" spc="-10">
                <a:latin typeface="Calibri"/>
                <a:cs typeface="Calibri"/>
              </a:rPr>
              <a:t>on</a:t>
            </a:r>
            <a:r>
              <a:rPr dirty="0" sz="1200">
                <a:latin typeface="Calibri"/>
                <a:cs typeface="Calibri"/>
              </a:rPr>
              <a:t> for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screen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reader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not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tagging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it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fact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may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confuse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user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screen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reader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will</a:t>
            </a:r>
            <a:r>
              <a:rPr dirty="0" sz="1150" spc="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indicate</a:t>
            </a:r>
            <a:r>
              <a:rPr dirty="0" sz="1150" spc="-10">
                <a:latin typeface="Calibri"/>
                <a:cs typeface="Calibri"/>
              </a:rPr>
              <a:t> “image”</a:t>
            </a:r>
            <a:r>
              <a:rPr dirty="0" sz="1150" spc="5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but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with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not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associated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alt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text.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7024" y="8091931"/>
            <a:ext cx="222123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i="1">
                <a:latin typeface="Calibri"/>
                <a:cs typeface="Calibri"/>
              </a:rPr>
              <a:t>Figure</a:t>
            </a:r>
            <a:r>
              <a:rPr dirty="0" sz="1150" spc="9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1:</a:t>
            </a:r>
            <a:r>
              <a:rPr dirty="0" sz="1150" spc="4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My</a:t>
            </a:r>
            <a:r>
              <a:rPr dirty="0" sz="1150" spc="9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dog</a:t>
            </a:r>
            <a:r>
              <a:rPr dirty="0" sz="1150" spc="4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with</a:t>
            </a:r>
            <a:r>
              <a:rPr dirty="0" sz="1150" spc="4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his</a:t>
            </a:r>
            <a:r>
              <a:rPr dirty="0" sz="1150" spc="4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goofy</a:t>
            </a:r>
            <a:r>
              <a:rPr dirty="0" sz="1150" spc="100" i="1">
                <a:latin typeface="Calibri"/>
                <a:cs typeface="Calibri"/>
              </a:rPr>
              <a:t> </a:t>
            </a:r>
            <a:r>
              <a:rPr dirty="0" sz="1150" spc="-20" i="1">
                <a:latin typeface="Calibri"/>
                <a:cs typeface="Calibri"/>
              </a:rPr>
              <a:t>grin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5" y="8380476"/>
            <a:ext cx="1677924" cy="12573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858000"/>
            <a:ext cx="777239" cy="1074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7024" y="923670"/>
            <a:ext cx="5869940" cy="1990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i="1">
                <a:latin typeface="Calibri"/>
                <a:cs typeface="Calibri"/>
              </a:rPr>
              <a:t>Figure</a:t>
            </a:r>
            <a:r>
              <a:rPr dirty="0" sz="1150" spc="6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2:</a:t>
            </a:r>
            <a:r>
              <a:rPr dirty="0" sz="1150" spc="9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A</a:t>
            </a:r>
            <a:r>
              <a:rPr dirty="0" sz="1150" spc="4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new</a:t>
            </a:r>
            <a:r>
              <a:rPr dirty="0" sz="1150" spc="7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neighbor</a:t>
            </a:r>
            <a:r>
              <a:rPr dirty="0" sz="1150" spc="4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comes</a:t>
            </a:r>
            <a:r>
              <a:rPr dirty="0" sz="1150" spc="6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to</a:t>
            </a:r>
            <a:r>
              <a:rPr dirty="0" sz="1150" spc="95" i="1">
                <a:latin typeface="Calibri"/>
                <a:cs typeface="Calibri"/>
              </a:rPr>
              <a:t> </a:t>
            </a:r>
            <a:r>
              <a:rPr dirty="0" sz="1150" spc="-20" i="1">
                <a:latin typeface="Calibri"/>
                <a:cs typeface="Calibri"/>
              </a:rPr>
              <a:t>visit</a:t>
            </a: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550" spc="-10" b="0">
                <a:solidFill>
                  <a:srgbClr val="2D5294"/>
                </a:solidFill>
                <a:latin typeface="Calibri Light"/>
                <a:cs typeface="Calibri Light"/>
              </a:rPr>
              <a:t>Tables</a:t>
            </a:r>
            <a:endParaRPr sz="1550">
              <a:latin typeface="Calibri Light"/>
              <a:cs typeface="Calibri Light"/>
            </a:endParaRPr>
          </a:p>
          <a:p>
            <a:pPr marL="12700" marR="5080">
              <a:lnSpc>
                <a:spcPts val="1480"/>
              </a:lnSpc>
              <a:spcBef>
                <a:spcPts val="15"/>
              </a:spcBef>
            </a:pPr>
            <a:r>
              <a:rPr dirty="0" sz="1150">
                <a:latin typeface="Calibri"/>
                <a:cs typeface="Calibri"/>
              </a:rPr>
              <a:t>It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possible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when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authoring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tables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Word</a:t>
            </a:r>
            <a:r>
              <a:rPr dirty="0" sz="1150" spc="-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indicate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column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row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headers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simple </a:t>
            </a:r>
            <a:r>
              <a:rPr dirty="0" sz="1150">
                <a:latin typeface="Calibri"/>
                <a:cs typeface="Calibri"/>
              </a:rPr>
              <a:t>tables.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Depending</a:t>
            </a:r>
            <a:r>
              <a:rPr dirty="0" sz="1150" spc="1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upon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method</a:t>
            </a:r>
            <a:r>
              <a:rPr dirty="0" sz="1150" spc="1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conversion</a:t>
            </a:r>
            <a:r>
              <a:rPr dirty="0" sz="1150" spc="-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correct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&lt;TH&gt;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tag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(table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header)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may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 spc="-25">
                <a:latin typeface="Calibri"/>
                <a:cs typeface="Calibri"/>
              </a:rPr>
              <a:t>be </a:t>
            </a:r>
            <a:r>
              <a:rPr dirty="0" sz="1200" spc="-10">
                <a:latin typeface="Calibri"/>
                <a:cs typeface="Calibri"/>
              </a:rPr>
              <a:t>generated.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However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there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likely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manual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accessibility,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par</a:t>
            </a:r>
            <a:r>
              <a:rPr dirty="0" sz="1200" spc="-10">
                <a:latin typeface="Tahoma"/>
                <a:cs typeface="Tahoma"/>
              </a:rPr>
              <a:t>�</a:t>
            </a:r>
            <a:r>
              <a:rPr dirty="0" sz="1200" spc="-10">
                <a:latin typeface="Calibri"/>
                <a:cs typeface="Calibri"/>
              </a:rPr>
              <a:t>cularly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for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50">
                <a:latin typeface="Calibri"/>
                <a:cs typeface="Calibri"/>
              </a:rPr>
              <a:t>more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complex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tables.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300" b="0">
                <a:solidFill>
                  <a:srgbClr val="2D5294"/>
                </a:solidFill>
                <a:latin typeface="Calibri Light"/>
                <a:cs typeface="Calibri Light"/>
              </a:rPr>
              <a:t>Simple</a:t>
            </a:r>
            <a:r>
              <a:rPr dirty="0" sz="1300" spc="-60" b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dirty="0" sz="1300" spc="-10" b="0">
                <a:solidFill>
                  <a:srgbClr val="2D5294"/>
                </a:solidFill>
                <a:latin typeface="Calibri Light"/>
                <a:cs typeface="Calibri Light"/>
              </a:rPr>
              <a:t>Table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00" spc="-10">
                <a:latin typeface="Calibri"/>
                <a:cs typeface="Calibri"/>
              </a:rPr>
              <a:t>Vehicles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Sold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Color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18083" y="3115691"/>
          <a:ext cx="3180080" cy="7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/>
                <a:gridCol w="666750"/>
                <a:gridCol w="666750"/>
                <a:gridCol w="666750"/>
              </a:tblGrid>
              <a:tr h="191770">
                <a:tc>
                  <a:txBody>
                    <a:bodyPr/>
                    <a:lstStyle/>
                    <a:p>
                      <a:pPr marL="4445">
                        <a:lnSpc>
                          <a:spcPts val="1325"/>
                        </a:lnSpc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Color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5"/>
                        </a:lnSpc>
                      </a:pPr>
                      <a:r>
                        <a:rPr dirty="0" sz="1150" spc="-20" b="1">
                          <a:latin typeface="Calibri"/>
                          <a:cs typeface="Calibri"/>
                        </a:rPr>
                        <a:t>SUVs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5"/>
                        </a:lnSpc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Sedans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25"/>
                        </a:lnSpc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Trucks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4445">
                        <a:lnSpc>
                          <a:spcPts val="1325"/>
                        </a:lnSpc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Ruby</a:t>
                      </a:r>
                      <a:r>
                        <a:rPr dirty="0" sz="115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25">
                          <a:latin typeface="Calibri"/>
                          <a:cs typeface="Calibri"/>
                        </a:rPr>
                        <a:t>Red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5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5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25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marL="4445">
                        <a:lnSpc>
                          <a:spcPts val="1325"/>
                        </a:lnSpc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Midnight</a:t>
                      </a:r>
                      <a:r>
                        <a:rPr dirty="0" sz="1150" spc="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>
                          <a:latin typeface="Calibri"/>
                          <a:cs typeface="Calibri"/>
                        </a:rPr>
                        <a:t>Black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5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7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5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25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4445">
                        <a:lnSpc>
                          <a:spcPts val="1325"/>
                        </a:lnSpc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Triple</a:t>
                      </a:r>
                      <a:r>
                        <a:rPr dirty="0" sz="11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>
                          <a:latin typeface="Calibri"/>
                          <a:cs typeface="Calibri"/>
                        </a:rPr>
                        <a:t>Yellow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5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25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25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7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27024" y="4078351"/>
            <a:ext cx="1343025" cy="407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0">
                <a:solidFill>
                  <a:srgbClr val="2D5294"/>
                </a:solidFill>
                <a:latin typeface="Calibri Light"/>
                <a:cs typeface="Calibri Light"/>
              </a:rPr>
              <a:t>Complex</a:t>
            </a:r>
            <a:r>
              <a:rPr dirty="0" sz="1300" spc="-15" b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dirty="0" sz="1300" spc="-10" b="0">
                <a:solidFill>
                  <a:srgbClr val="2D5294"/>
                </a:solidFill>
                <a:latin typeface="Calibri Light"/>
                <a:cs typeface="Calibri Light"/>
              </a:rPr>
              <a:t>Table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150">
                <a:latin typeface="Calibri"/>
                <a:cs typeface="Calibri"/>
              </a:rPr>
              <a:t>Sales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Results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2015</a:t>
            </a:r>
            <a:endParaRPr sz="115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18083" y="4677028"/>
          <a:ext cx="6043930" cy="1144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/>
                <a:gridCol w="367665"/>
                <a:gridCol w="371475"/>
                <a:gridCol w="389890"/>
                <a:gridCol w="373380"/>
                <a:gridCol w="408305"/>
                <a:gridCol w="365760"/>
                <a:gridCol w="365124"/>
                <a:gridCol w="398145"/>
                <a:gridCol w="383539"/>
                <a:gridCol w="368935"/>
                <a:gridCol w="410845"/>
                <a:gridCol w="394335"/>
                <a:gridCol w="557529"/>
              </a:tblGrid>
              <a:tr h="377825">
                <a:tc>
                  <a:txBody>
                    <a:bodyPr/>
                    <a:lstStyle/>
                    <a:p>
                      <a:pPr marL="4445">
                        <a:lnSpc>
                          <a:spcPts val="133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Salesperson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715">
                        <a:lnSpc>
                          <a:spcPts val="133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baseline="20833" sz="1200">
                          <a:latin typeface="Calibri"/>
                          <a:cs typeface="Calibri"/>
                        </a:rPr>
                        <a:t>st</a:t>
                      </a:r>
                      <a:r>
                        <a:rPr dirty="0" baseline="20833" sz="1200" spc="-7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Quarter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2015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5715">
                        <a:lnSpc>
                          <a:spcPts val="133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baseline="20833" sz="1200">
                          <a:latin typeface="Calibri"/>
                          <a:cs typeface="Calibri"/>
                        </a:rPr>
                        <a:t>nd</a:t>
                      </a:r>
                      <a:r>
                        <a:rPr dirty="0" baseline="20833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Quarter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2015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350">
                        <a:lnSpc>
                          <a:spcPts val="133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baseline="20833" sz="1200">
                          <a:latin typeface="Calibri"/>
                          <a:cs typeface="Calibri"/>
                        </a:rPr>
                        <a:t>rd</a:t>
                      </a:r>
                      <a:r>
                        <a:rPr dirty="0" baseline="20833" sz="12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Quarter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2015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620">
                        <a:lnSpc>
                          <a:spcPts val="1335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4</a:t>
                      </a:r>
                      <a:r>
                        <a:rPr dirty="0" baseline="20833" sz="1200">
                          <a:latin typeface="Calibri"/>
                          <a:cs typeface="Calibri"/>
                        </a:rPr>
                        <a:t>th</a:t>
                      </a:r>
                      <a:r>
                        <a:rPr dirty="0" baseline="20833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Quarter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2015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33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Annual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Total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Jan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Feb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Mar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Apr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May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Jun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Jul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Aug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Sep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Oct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Nov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Dec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4445">
                        <a:lnSpc>
                          <a:spcPts val="133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Susan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135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235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235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245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175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175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33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2500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5">
                <a:tc>
                  <a:txBody>
                    <a:bodyPr/>
                    <a:lstStyle/>
                    <a:p>
                      <a:pPr marL="4445">
                        <a:lnSpc>
                          <a:spcPts val="133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Bill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175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275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235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210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275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175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33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2620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1135">
                <a:tc>
                  <a:txBody>
                    <a:bodyPr/>
                    <a:lstStyle/>
                    <a:p>
                      <a:pPr marL="444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Jeﬀ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175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175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200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3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150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33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2275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827024" y="6179946"/>
            <a:ext cx="1113790" cy="3898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">
                <a:latin typeface="Calibri"/>
                <a:cs typeface="Calibri"/>
              </a:rPr>
              <a:t>Images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150">
                <a:latin typeface="Calibri"/>
                <a:cs typeface="Calibri"/>
              </a:rPr>
              <a:t>Photos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Sunsets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5204" y="6702552"/>
            <a:ext cx="1362456" cy="98298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987283"/>
            <a:ext cx="1440180" cy="96469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3200" y="7987283"/>
            <a:ext cx="1440179" cy="96469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6720840"/>
            <a:ext cx="1440180" cy="964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24" y="1221739"/>
            <a:ext cx="5909945" cy="37058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10" b="0">
                <a:solidFill>
                  <a:srgbClr val="2D5294"/>
                </a:solidFill>
                <a:latin typeface="Calibri Light"/>
                <a:cs typeface="Calibri Light"/>
              </a:rPr>
              <a:t>Links</a:t>
            </a:r>
            <a:endParaRPr sz="15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150">
                <a:latin typeface="Calibri"/>
                <a:cs typeface="Calibri"/>
              </a:rPr>
              <a:t>There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are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three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ways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which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links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are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indicated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within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document.</a:t>
            </a:r>
            <a:r>
              <a:rPr dirty="0" sz="1150" spc="2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Using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full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URL,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using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abbreviated</a:t>
            </a:r>
            <a:r>
              <a:rPr dirty="0" sz="1200" spc="-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URL,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embedding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link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text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document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(preferred).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4900"/>
              </a:lnSpc>
              <a:spcBef>
                <a:spcPts val="20"/>
              </a:spcBef>
            </a:pPr>
            <a:r>
              <a:rPr dirty="0" sz="1150">
                <a:latin typeface="Calibri"/>
                <a:cs typeface="Calibri"/>
              </a:rPr>
              <a:t>Each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approach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presents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unique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challenges</a:t>
            </a:r>
            <a:r>
              <a:rPr dirty="0" sz="1150" spc="10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making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PDF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accessible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screen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reader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user. </a:t>
            </a:r>
            <a:r>
              <a:rPr dirty="0" sz="1150">
                <a:latin typeface="Calibri"/>
                <a:cs typeface="Calibri"/>
              </a:rPr>
              <a:t>Embedding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link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</a:t>
            </a:r>
            <a:r>
              <a:rPr dirty="0" sz="1150" spc="1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text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document</a:t>
            </a:r>
            <a:r>
              <a:rPr dirty="0" sz="1150" spc="1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best</a:t>
            </a:r>
            <a:r>
              <a:rPr dirty="0" sz="1150" spc="11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approach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it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provides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55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most </a:t>
            </a:r>
            <a:r>
              <a:rPr dirty="0" sz="1150">
                <a:latin typeface="Calibri"/>
                <a:cs typeface="Calibri"/>
              </a:rPr>
              <a:t>readable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understandable</a:t>
            </a:r>
            <a:r>
              <a:rPr dirty="0" sz="1150" spc="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form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link.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2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following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sentences</a:t>
            </a:r>
            <a:r>
              <a:rPr dirty="0" sz="1150" spc="10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demonstrate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three</a:t>
            </a:r>
            <a:r>
              <a:rPr dirty="0" sz="1150" spc="75">
                <a:latin typeface="Calibri"/>
                <a:cs typeface="Calibri"/>
              </a:rPr>
              <a:t> </a:t>
            </a:r>
            <a:r>
              <a:rPr dirty="0" sz="1150" spc="-20">
                <a:latin typeface="Calibri"/>
                <a:cs typeface="Calibri"/>
              </a:rPr>
              <a:t>ways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hyperlink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document: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0">
                <a:solidFill>
                  <a:srgbClr val="2D5294"/>
                </a:solidFill>
                <a:latin typeface="Calibri Light"/>
                <a:cs typeface="Calibri Light"/>
              </a:rPr>
              <a:t>Embedded</a:t>
            </a:r>
            <a:r>
              <a:rPr dirty="0" sz="1300" b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dirty="0" sz="1300" spc="-10" b="0">
                <a:solidFill>
                  <a:srgbClr val="2D5294"/>
                </a:solidFill>
                <a:latin typeface="Calibri Light"/>
                <a:cs typeface="Calibri Light"/>
              </a:rPr>
              <a:t>Hyperlink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Check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u="sng" sz="120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Adobe accessibility</a:t>
            </a:r>
            <a:r>
              <a:rPr dirty="0" u="sng" sz="1200" spc="-15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200" spc="-1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website</a:t>
            </a:r>
            <a:r>
              <a:rPr dirty="0" sz="1200" spc="-75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 </a:t>
            </a:r>
            <a:r>
              <a:rPr dirty="0" sz="1200" spc="-10">
                <a:latin typeface="Calibri"/>
                <a:cs typeface="Calibri"/>
              </a:rPr>
              <a:t>more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informa</a:t>
            </a:r>
            <a:r>
              <a:rPr dirty="0" sz="1200" spc="-10">
                <a:latin typeface="Tahoma"/>
                <a:cs typeface="Tahoma"/>
              </a:rPr>
              <a:t>�</a:t>
            </a:r>
            <a:r>
              <a:rPr dirty="0" sz="1200" spc="-10">
                <a:latin typeface="Calibri"/>
                <a:cs typeface="Calibri"/>
              </a:rPr>
              <a:t>on</a:t>
            </a:r>
            <a:r>
              <a:rPr dirty="0" sz="1200">
                <a:latin typeface="Calibri"/>
                <a:cs typeface="Calibri"/>
              </a:rPr>
              <a:t> about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accessibility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Adobe.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0">
                <a:solidFill>
                  <a:srgbClr val="2D5294"/>
                </a:solidFill>
                <a:latin typeface="Calibri Light"/>
                <a:cs typeface="Calibri Light"/>
              </a:rPr>
              <a:t>Shortened </a:t>
            </a:r>
            <a:r>
              <a:rPr dirty="0" sz="1300" spc="-25" b="0">
                <a:solidFill>
                  <a:srgbClr val="2D5294"/>
                </a:solidFill>
                <a:latin typeface="Calibri Light"/>
                <a:cs typeface="Calibri Light"/>
              </a:rPr>
              <a:t>URL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informa</a:t>
            </a:r>
            <a:r>
              <a:rPr dirty="0" sz="1200" spc="-10">
                <a:latin typeface="Tahoma"/>
                <a:cs typeface="Tahoma"/>
              </a:rPr>
              <a:t>�</a:t>
            </a:r>
            <a:r>
              <a:rPr dirty="0" sz="1200" spc="-10">
                <a:latin typeface="Calibri"/>
                <a:cs typeface="Calibri"/>
              </a:rPr>
              <a:t>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accessibility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Adobe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click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link,</a:t>
            </a:r>
            <a:r>
              <a:rPr dirty="0" sz="1200" spc="-50">
                <a:latin typeface="Calibri"/>
                <a:cs typeface="Calibri"/>
              </a:rPr>
              <a:t> 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b="0">
                <a:solidFill>
                  <a:srgbClr val="2D5294"/>
                </a:solidFill>
                <a:latin typeface="Calibri Light"/>
                <a:cs typeface="Calibri Light"/>
              </a:rPr>
              <a:t>Full</a:t>
            </a:r>
            <a:r>
              <a:rPr dirty="0" sz="1300" spc="-5" b="0">
                <a:solidFill>
                  <a:srgbClr val="2D5294"/>
                </a:solidFill>
                <a:latin typeface="Calibri Light"/>
                <a:cs typeface="Calibri Light"/>
              </a:rPr>
              <a:t> </a:t>
            </a:r>
            <a:r>
              <a:rPr dirty="0" sz="1300" spc="-25" b="0">
                <a:solidFill>
                  <a:srgbClr val="2D5294"/>
                </a:solidFill>
                <a:latin typeface="Calibri Light"/>
                <a:cs typeface="Calibri Light"/>
              </a:rPr>
              <a:t>URL</a:t>
            </a:r>
            <a:endParaRPr sz="13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150">
                <a:latin typeface="Calibri"/>
                <a:cs typeface="Calibri"/>
              </a:rPr>
              <a:t>Go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to</a:t>
            </a:r>
            <a:r>
              <a:rPr dirty="0" sz="1150" spc="95">
                <a:latin typeface="Calibri"/>
                <a:cs typeface="Calibri"/>
              </a:rPr>
              <a:t> </a:t>
            </a:r>
            <a:r>
              <a:rPr dirty="0" u="sng" sz="115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htp://www.adobe.com/accessibility</a:t>
            </a:r>
            <a:r>
              <a:rPr dirty="0" sz="1150" spc="340">
                <a:solidFill>
                  <a:srgbClr val="0461C1"/>
                </a:solidFill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for</a:t>
            </a:r>
            <a:r>
              <a:rPr dirty="0" sz="1150" spc="8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more</a:t>
            </a:r>
            <a:r>
              <a:rPr dirty="0" sz="1150" spc="1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informa</a:t>
            </a:r>
            <a:r>
              <a:rPr dirty="0" sz="1150">
                <a:latin typeface="Tahoma"/>
                <a:cs typeface="Tahoma"/>
              </a:rPr>
              <a:t>�</a:t>
            </a:r>
            <a:r>
              <a:rPr dirty="0" sz="1150">
                <a:latin typeface="Calibri"/>
                <a:cs typeface="Calibri"/>
              </a:rPr>
              <a:t>on</a:t>
            </a:r>
            <a:r>
              <a:rPr dirty="0" sz="1150" spc="1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Adobe</a:t>
            </a:r>
            <a:r>
              <a:rPr dirty="0" sz="1150" spc="19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accessibility.</a:t>
            </a:r>
            <a:endParaRPr sz="1150">
              <a:latin typeface="Calibri"/>
              <a:cs typeface="Calibri"/>
            </a:endParaRPr>
          </a:p>
          <a:p>
            <a:pPr marL="12700" marR="218440">
              <a:lnSpc>
                <a:spcPct val="107000"/>
              </a:lnSpc>
              <a:spcBef>
                <a:spcPts val="1370"/>
              </a:spcBef>
            </a:pP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correctly</a:t>
            </a:r>
            <a:r>
              <a:rPr dirty="0" sz="1150" spc="3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tagged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link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has</a:t>
            </a:r>
            <a:r>
              <a:rPr dirty="0" sz="1150" spc="9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&lt;Link&gt;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tag,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text</a:t>
            </a:r>
            <a:r>
              <a:rPr dirty="0" sz="1150" spc="1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associated</a:t>
            </a:r>
            <a:r>
              <a:rPr dirty="0" sz="1150" spc="-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with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11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link,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and</a:t>
            </a:r>
            <a:r>
              <a:rPr dirty="0" sz="1150" spc="7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a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Link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–</a:t>
            </a:r>
            <a:r>
              <a:rPr dirty="0" sz="1150" spc="6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OBJR</a:t>
            </a:r>
            <a:r>
              <a:rPr dirty="0" sz="1150" spc="50">
                <a:latin typeface="Calibri"/>
                <a:cs typeface="Calibri"/>
              </a:rPr>
              <a:t> </a:t>
            </a:r>
            <a:r>
              <a:rPr dirty="0" sz="1150" spc="-25">
                <a:latin typeface="Calibri"/>
                <a:cs typeface="Calibri"/>
              </a:rPr>
              <a:t>tag </a:t>
            </a:r>
            <a:r>
              <a:rPr dirty="0" sz="1150">
                <a:latin typeface="Calibri"/>
                <a:cs typeface="Calibri"/>
              </a:rPr>
              <a:t>(the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order</a:t>
            </a:r>
            <a:r>
              <a:rPr dirty="0" sz="1150" spc="8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of</a:t>
            </a:r>
            <a:r>
              <a:rPr dirty="0" sz="1150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the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last</a:t>
            </a:r>
            <a:r>
              <a:rPr dirty="0" sz="1150" spc="3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two</a:t>
            </a:r>
            <a:r>
              <a:rPr dirty="0" sz="1150" spc="4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is</a:t>
            </a:r>
            <a:r>
              <a:rPr dirty="0" sz="1150" spc="25">
                <a:latin typeface="Calibri"/>
                <a:cs typeface="Calibri"/>
              </a:rPr>
              <a:t> </a:t>
            </a:r>
            <a:r>
              <a:rPr dirty="0" sz="1150" spc="-10">
                <a:latin typeface="Calibri"/>
                <a:cs typeface="Calibri"/>
              </a:rPr>
              <a:t>irrelevant.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60677" y="6200978"/>
            <a:ext cx="468249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i="1">
                <a:latin typeface="Calibri"/>
                <a:cs typeface="Calibri"/>
              </a:rPr>
              <a:t>Figure</a:t>
            </a:r>
            <a:r>
              <a:rPr dirty="0" sz="1200" spc="-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1: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Link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tagged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in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the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order</a:t>
            </a:r>
            <a:r>
              <a:rPr dirty="0" sz="1200" spc="-2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of</a:t>
            </a:r>
            <a:r>
              <a:rPr dirty="0" sz="1200" spc="-4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&lt;Link&gt;</a:t>
            </a:r>
            <a:r>
              <a:rPr dirty="0" sz="1200" spc="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tag,</a:t>
            </a:r>
            <a:r>
              <a:rPr dirty="0" sz="1200" spc="-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link</a:t>
            </a:r>
            <a:r>
              <a:rPr dirty="0" sz="1200" spc="-6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text,</a:t>
            </a:r>
            <a:r>
              <a:rPr dirty="0" sz="1200" spc="15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and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Link</a:t>
            </a:r>
            <a:r>
              <a:rPr dirty="0" sz="1200" spc="-7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-</a:t>
            </a:r>
            <a:r>
              <a:rPr dirty="0" sz="1200" spc="-40" i="1">
                <a:latin typeface="Calibri"/>
                <a:cs typeface="Calibri"/>
              </a:rPr>
              <a:t> </a:t>
            </a:r>
            <a:r>
              <a:rPr dirty="0" sz="1200" i="1">
                <a:latin typeface="Calibri"/>
                <a:cs typeface="Calibri"/>
              </a:rPr>
              <a:t>OBJR</a:t>
            </a:r>
            <a:r>
              <a:rPr dirty="0" sz="1200" spc="-35" i="1">
                <a:latin typeface="Calibri"/>
                <a:cs typeface="Calibri"/>
              </a:rPr>
              <a:t> </a:t>
            </a:r>
            <a:r>
              <a:rPr dirty="0" sz="1200" spc="-25" i="1">
                <a:latin typeface="Calibri"/>
                <a:cs typeface="Calibri"/>
              </a:rPr>
              <a:t>tag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60677" y="7875523"/>
            <a:ext cx="472440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i="1">
                <a:latin typeface="Calibri"/>
                <a:cs typeface="Calibri"/>
              </a:rPr>
              <a:t>Figure</a:t>
            </a:r>
            <a:r>
              <a:rPr dirty="0" sz="1150" spc="9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2::</a:t>
            </a:r>
            <a:r>
              <a:rPr dirty="0" sz="1150" spc="5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Link</a:t>
            </a:r>
            <a:r>
              <a:rPr dirty="0" sz="1150" spc="5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tagged</a:t>
            </a:r>
            <a:r>
              <a:rPr dirty="0" sz="1150" spc="4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in</a:t>
            </a:r>
            <a:r>
              <a:rPr dirty="0" sz="1150" spc="4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the</a:t>
            </a:r>
            <a:r>
              <a:rPr dirty="0" sz="1150" spc="9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order</a:t>
            </a:r>
            <a:r>
              <a:rPr dirty="0" sz="1150" spc="7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of</a:t>
            </a:r>
            <a:r>
              <a:rPr dirty="0" sz="1150" spc="4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&lt;Link&gt;</a:t>
            </a:r>
            <a:r>
              <a:rPr dirty="0" sz="1150" spc="7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tag,</a:t>
            </a:r>
            <a:r>
              <a:rPr dirty="0" sz="1150" spc="75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Link</a:t>
            </a:r>
            <a:r>
              <a:rPr dirty="0" sz="1150" spc="5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-</a:t>
            </a:r>
            <a:r>
              <a:rPr dirty="0" sz="1150" spc="4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OBJR</a:t>
            </a:r>
            <a:r>
              <a:rPr dirty="0" sz="1150" spc="5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tag,</a:t>
            </a:r>
            <a:r>
              <a:rPr dirty="0" sz="1150" spc="8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and</a:t>
            </a:r>
            <a:r>
              <a:rPr dirty="0" sz="1150" spc="40" i="1">
                <a:latin typeface="Calibri"/>
                <a:cs typeface="Calibri"/>
              </a:rPr>
              <a:t> </a:t>
            </a:r>
            <a:r>
              <a:rPr dirty="0" sz="1150" i="1">
                <a:latin typeface="Calibri"/>
                <a:cs typeface="Calibri"/>
              </a:rPr>
              <a:t>link</a:t>
            </a:r>
            <a:r>
              <a:rPr dirty="0" sz="1150" spc="50" i="1">
                <a:latin typeface="Calibri"/>
                <a:cs typeface="Calibri"/>
              </a:rPr>
              <a:t> </a:t>
            </a:r>
            <a:r>
              <a:rPr dirty="0" sz="1150" spc="-20" i="1">
                <a:latin typeface="Calibri"/>
                <a:cs typeface="Calibri"/>
              </a:rPr>
              <a:t>text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5074920"/>
            <a:ext cx="1641348" cy="96469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600" y="6547104"/>
            <a:ext cx="1655064" cy="982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 French</dc:creator>
  <dcterms:created xsi:type="dcterms:W3CDTF">2024-06-03T17:04:20Z</dcterms:created>
  <dcterms:modified xsi:type="dcterms:W3CDTF">2024-06-03T17:04:20Z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2024-06-03T00:00:00Z</vt:filetime>
  </property>
  <property fmtid="{D5CDD505-2E9C-101B-9397-08002B2CF9AE}" pid="5" name="Producer">
    <vt:lpwstr>Adobe PDF Services</vt:lpwstr>
  </property>
</Properties>
</file>