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91397-EA11-4272-B98A-6D58701B0191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2085C-4CC8-4030-A7C5-8AC754773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6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1923" name="Rectangle 3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-615950" y="8210550"/>
            <a:ext cx="7038975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这相当于一道简单的物理题，但是有一定的变化。（自己编的）</a:t>
            </a:r>
          </a:p>
          <a:p>
            <a:r>
              <a:rPr lang="zh-CN" altLang="en-US" dirty="0" smtClean="0">
                <a:latin typeface="Arial" charset="0"/>
              </a:rPr>
              <a:t>解法一也是可行的。</a:t>
            </a:r>
          </a:p>
          <a:p>
            <a:r>
              <a:rPr lang="zh-CN" altLang="en-US" dirty="0" smtClean="0">
                <a:latin typeface="Arial" charset="0"/>
              </a:rPr>
              <a:t>但是此时正对于这个题，我们可以使用遗传算法来解，当然其他优化算法也可以。</a:t>
            </a:r>
          </a:p>
          <a:p>
            <a:r>
              <a:rPr lang="zh-CN" altLang="en-US" dirty="0" smtClean="0">
                <a:latin typeface="Arial" charset="0"/>
              </a:rPr>
              <a:t>这里的遗传算法是“试错法”。其实可以使用模糊控制来解，更简单。</a:t>
            </a:r>
          </a:p>
          <a:p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70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9FD-7962-4476-BFEA-8A1E6824019F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225-FF02-4F8E-9454-74A17638F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9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9FD-7962-4476-BFEA-8A1E6824019F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225-FF02-4F8E-9454-74A17638F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9FD-7962-4476-BFEA-8A1E6824019F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225-FF02-4F8E-9454-74A17638F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9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67" y="274638"/>
            <a:ext cx="9999133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13467" y="1447800"/>
            <a:ext cx="4897967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7014634" y="1447800"/>
            <a:ext cx="4897967" cy="2324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014634" y="3924300"/>
            <a:ext cx="4897967" cy="2324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B2065-416F-4A2E-A6F1-1784F20187C7}" type="datetime1">
              <a:rPr lang="zh-CN" altLang="en-US"/>
              <a:pPr>
                <a:defRPr/>
              </a:pPr>
              <a:t>2017/5/25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页脚占位符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1C00A-89DB-4CC3-971F-AF542C43DEB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16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9FD-7962-4476-BFEA-8A1E6824019F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225-FF02-4F8E-9454-74A17638F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3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9FD-7962-4476-BFEA-8A1E6824019F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225-FF02-4F8E-9454-74A17638F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4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9FD-7962-4476-BFEA-8A1E6824019F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225-FF02-4F8E-9454-74A17638F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9FD-7962-4476-BFEA-8A1E6824019F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225-FF02-4F8E-9454-74A17638F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3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9FD-7962-4476-BFEA-8A1E6824019F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225-FF02-4F8E-9454-74A17638F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6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9FD-7962-4476-BFEA-8A1E6824019F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225-FF02-4F8E-9454-74A17638F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4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9FD-7962-4476-BFEA-8A1E6824019F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225-FF02-4F8E-9454-74A17638F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6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69FD-7962-4476-BFEA-8A1E6824019F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F225-FF02-4F8E-9454-74A17638F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069FD-7962-4476-BFEA-8A1E6824019F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BF225-FF02-4F8E-9454-74A17638F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2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45E247E9-322D-4914-BB61-EF4B4DA13128}" type="datetime1">
              <a:rPr lang="zh-CN" altLang="en-US" smtClean="0">
                <a:solidFill>
                  <a:srgbClr val="B4A688"/>
                </a:solidFill>
                <a:sym typeface="Gill Sans MT" pitchFamily="34" charset="0"/>
              </a:rPr>
              <a:pPr eaLnBrk="1" hangingPunct="1">
                <a:buFont typeface="Arial" charset="0"/>
                <a:buNone/>
              </a:pPr>
              <a:t>2017/5/25</a:t>
            </a:fld>
            <a:endParaRPr lang="zh-CN" altLang="en-US" sz="1800">
              <a:sym typeface="Gill Sans MT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22600" y="274638"/>
            <a:ext cx="7188200" cy="1143000"/>
          </a:xfrm>
        </p:spPr>
        <p:txBody>
          <a:bodyPr/>
          <a:lstStyle/>
          <a:p>
            <a:pPr eaLnBrk="1" hangingPunct="1"/>
            <a:r>
              <a:rPr lang="zh-CN" altLang="en-US" sz="3600"/>
              <a:t>Example:Hit the target!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1919288" y="1412876"/>
            <a:ext cx="505936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ym typeface="Gill Sans MT" pitchFamily="34" charset="0"/>
              </a:rPr>
              <a:t>一m=2kg质量分布均匀的半径未知的小球静止于离地面高h=3m的位置，现需给小球一初始速度，使其能够恰好落在离其水平距离为S=4m处的M点。由于地面使用了相应的传感器，当小球触地之后，小球离M的距离d可以立即获取。请问:</a:t>
            </a:r>
          </a:p>
          <a:p>
            <a:pPr eaLnBrk="1" hangingPunct="1"/>
            <a:r>
              <a:rPr lang="zh-CN" altLang="en-US" dirty="0">
                <a:sym typeface="Gill Sans MT" pitchFamily="34" charset="0"/>
              </a:rPr>
              <a:t>     1）已知小球能达到的最大速率为10m/s,当初始速度与水平面夹角α=60°时（如图 1），小球的初始速率应为多少m/s（小数点后保留2位有效数字）？(g=10m/s</a:t>
            </a:r>
            <a:r>
              <a:rPr lang="zh-CN" altLang="en-US" baseline="30000" dirty="0">
                <a:sym typeface="Gill Sans MT" pitchFamily="34" charset="0"/>
              </a:rPr>
              <a:t>2</a:t>
            </a:r>
            <a:r>
              <a:rPr lang="zh-CN" altLang="en-US" dirty="0">
                <a:sym typeface="Gill Sans MT" pitchFamily="34" charset="0"/>
              </a:rPr>
              <a:t>)</a:t>
            </a:r>
          </a:p>
        </p:txBody>
      </p:sp>
      <p:grpSp>
        <p:nvGrpSpPr>
          <p:cNvPr id="57349" name="Group 4"/>
          <p:cNvGrpSpPr>
            <a:grpSpLocks/>
          </p:cNvGrpSpPr>
          <p:nvPr/>
        </p:nvGrpSpPr>
        <p:grpSpPr bwMode="auto">
          <a:xfrm>
            <a:off x="7104064" y="1484313"/>
            <a:ext cx="2903537" cy="2070100"/>
            <a:chOff x="0" y="0"/>
            <a:chExt cx="4572" cy="3260"/>
          </a:xfrm>
        </p:grpSpPr>
        <p:sp>
          <p:nvSpPr>
            <p:cNvPr id="57361" name="Text Box 5"/>
            <p:cNvSpPr txBox="1">
              <a:spLocks noChangeArrowheads="1"/>
            </p:cNvSpPr>
            <p:nvPr/>
          </p:nvSpPr>
          <p:spPr bwMode="auto">
            <a:xfrm>
              <a:off x="1247" y="567"/>
              <a:ext cx="1313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65125" indent="-282575" defTabSz="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ts val="600"/>
                </a:spcBef>
                <a:buClr>
                  <a:schemeClr val="accent1"/>
                </a:buClr>
                <a:buSzPct val="80000"/>
              </a:pPr>
              <a:r>
                <a:rPr lang="zh-CN" altLang="en-US" sz="1400">
                  <a:latin typeface="Gill Sans MT" pitchFamily="34" charset="0"/>
                  <a:ea typeface="华文中宋" pitchFamily="2" charset="-122"/>
                  <a:sym typeface="Gill Sans MT" pitchFamily="34" charset="0"/>
                </a:rPr>
                <a:t>α=60°</a:t>
              </a:r>
            </a:p>
          </p:txBody>
        </p:sp>
        <p:grpSp>
          <p:nvGrpSpPr>
            <p:cNvPr id="57362" name="Group 6"/>
            <p:cNvGrpSpPr>
              <a:grpSpLocks/>
            </p:cNvGrpSpPr>
            <p:nvPr/>
          </p:nvGrpSpPr>
          <p:grpSpPr bwMode="auto">
            <a:xfrm>
              <a:off x="0" y="0"/>
              <a:ext cx="4572" cy="3260"/>
              <a:chOff x="0" y="0"/>
              <a:chExt cx="4571" cy="3259"/>
            </a:xfrm>
          </p:grpSpPr>
          <p:sp>
            <p:nvSpPr>
              <p:cNvPr id="57363" name="Line 7"/>
              <p:cNvSpPr>
                <a:spLocks noChangeShapeType="1"/>
              </p:cNvSpPr>
              <p:nvPr/>
            </p:nvSpPr>
            <p:spPr bwMode="auto">
              <a:xfrm>
                <a:off x="715" y="2609"/>
                <a:ext cx="385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64" name="Line 8"/>
              <p:cNvSpPr>
                <a:spLocks noChangeShapeType="1"/>
              </p:cNvSpPr>
              <p:nvPr/>
            </p:nvSpPr>
            <p:spPr bwMode="auto">
              <a:xfrm flipV="1">
                <a:off x="714" y="0"/>
                <a:ext cx="1" cy="26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65" name="Line 9"/>
              <p:cNvSpPr>
                <a:spLocks noChangeShapeType="1"/>
              </p:cNvSpPr>
              <p:nvPr/>
            </p:nvSpPr>
            <p:spPr bwMode="auto">
              <a:xfrm>
                <a:off x="36" y="1022"/>
                <a:ext cx="1247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66" name="Line 10"/>
              <p:cNvSpPr>
                <a:spLocks noChangeShapeType="1"/>
              </p:cNvSpPr>
              <p:nvPr/>
            </p:nvSpPr>
            <p:spPr bwMode="auto">
              <a:xfrm>
                <a:off x="375" y="1021"/>
                <a:ext cx="1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67" name="Line 11"/>
              <p:cNvSpPr>
                <a:spLocks noChangeShapeType="1"/>
              </p:cNvSpPr>
              <p:nvPr/>
            </p:nvSpPr>
            <p:spPr bwMode="auto">
              <a:xfrm>
                <a:off x="148" y="2609"/>
                <a:ext cx="45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68" name="Text Box 12"/>
              <p:cNvSpPr txBox="1">
                <a:spLocks noChangeArrowheads="1"/>
              </p:cNvSpPr>
              <p:nvPr/>
            </p:nvSpPr>
            <p:spPr bwMode="auto">
              <a:xfrm>
                <a:off x="0" y="1588"/>
                <a:ext cx="488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ym typeface="Gill Sans MT" pitchFamily="34" charset="0"/>
                  </a:rPr>
                  <a:t>h</a:t>
                </a:r>
              </a:p>
            </p:txBody>
          </p:sp>
          <p:sp>
            <p:nvSpPr>
              <p:cNvPr id="57369" name="Oval 13"/>
              <p:cNvSpPr>
                <a:spLocks noChangeArrowheads="1"/>
              </p:cNvSpPr>
              <p:nvPr/>
            </p:nvSpPr>
            <p:spPr bwMode="auto">
              <a:xfrm>
                <a:off x="547" y="614"/>
                <a:ext cx="340" cy="81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7370" name="Line 14"/>
              <p:cNvSpPr>
                <a:spLocks noChangeShapeType="1"/>
              </p:cNvSpPr>
              <p:nvPr/>
            </p:nvSpPr>
            <p:spPr bwMode="auto">
              <a:xfrm flipV="1">
                <a:off x="715" y="454"/>
                <a:ext cx="567" cy="5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71" name="Line 15"/>
              <p:cNvSpPr>
                <a:spLocks noChangeShapeType="1"/>
              </p:cNvSpPr>
              <p:nvPr/>
            </p:nvSpPr>
            <p:spPr bwMode="auto">
              <a:xfrm>
                <a:off x="3438" y="2496"/>
                <a:ext cx="1" cy="5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72" name="Line 16"/>
              <p:cNvSpPr>
                <a:spLocks noChangeShapeType="1"/>
              </p:cNvSpPr>
              <p:nvPr/>
            </p:nvSpPr>
            <p:spPr bwMode="auto">
              <a:xfrm flipH="1">
                <a:off x="715" y="2835"/>
                <a:ext cx="272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73" name="Line 17"/>
              <p:cNvSpPr>
                <a:spLocks noChangeShapeType="1"/>
              </p:cNvSpPr>
              <p:nvPr/>
            </p:nvSpPr>
            <p:spPr bwMode="auto">
              <a:xfrm>
                <a:off x="715" y="2609"/>
                <a:ext cx="1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74" name="Text Box 18"/>
              <p:cNvSpPr txBox="1">
                <a:spLocks noChangeArrowheads="1"/>
              </p:cNvSpPr>
              <p:nvPr/>
            </p:nvSpPr>
            <p:spPr bwMode="auto">
              <a:xfrm>
                <a:off x="1962" y="2683"/>
                <a:ext cx="468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ym typeface="Gill Sans MT" pitchFamily="34" charset="0"/>
                  </a:rPr>
                  <a:t>S</a:t>
                </a:r>
              </a:p>
            </p:txBody>
          </p:sp>
          <p:sp>
            <p:nvSpPr>
              <p:cNvPr id="57375" name="Text Box 19"/>
              <p:cNvSpPr txBox="1">
                <a:spLocks noChangeArrowheads="1"/>
              </p:cNvSpPr>
              <p:nvPr/>
            </p:nvSpPr>
            <p:spPr bwMode="auto">
              <a:xfrm>
                <a:off x="3416" y="2145"/>
                <a:ext cx="588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ym typeface="Gill Sans MT" pitchFamily="34" charset="0"/>
                  </a:rPr>
                  <a:t>M</a:t>
                </a:r>
              </a:p>
            </p:txBody>
          </p:sp>
          <p:sp>
            <p:nvSpPr>
              <p:cNvPr id="57376" name="AutoShape 20"/>
              <p:cNvSpPr>
                <a:spLocks noChangeArrowheads="1"/>
              </p:cNvSpPr>
              <p:nvPr/>
            </p:nvSpPr>
            <p:spPr bwMode="auto">
              <a:xfrm>
                <a:off x="3377" y="2206"/>
                <a:ext cx="120" cy="818"/>
              </a:xfrm>
              <a:prstGeom prst="flowChartConnector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57350" name="Text Box 21"/>
          <p:cNvSpPr txBox="1">
            <a:spLocks noChangeArrowheads="1"/>
          </p:cNvSpPr>
          <p:nvPr/>
        </p:nvSpPr>
        <p:spPr bwMode="auto">
          <a:xfrm>
            <a:off x="8158164" y="3573463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ym typeface="Gill Sans MT" pitchFamily="34" charset="0"/>
              </a:rPr>
              <a:t>图 1</a:t>
            </a:r>
          </a:p>
        </p:txBody>
      </p:sp>
      <p:sp>
        <p:nvSpPr>
          <p:cNvPr id="57352" name="Text Box 31"/>
          <p:cNvSpPr txBox="1">
            <a:spLocks noChangeArrowheads="1"/>
          </p:cNvSpPr>
          <p:nvPr/>
        </p:nvSpPr>
        <p:spPr bwMode="auto">
          <a:xfrm>
            <a:off x="1935163" y="4276725"/>
            <a:ext cx="93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ym typeface="Gill Sans MT" pitchFamily="34" charset="0"/>
              </a:rPr>
              <a:t>[解法一]</a:t>
            </a:r>
          </a:p>
        </p:txBody>
      </p:sp>
    </p:spTree>
    <p:extLst>
      <p:ext uri="{BB962C8B-B14F-4D97-AF65-F5344CB8AC3E}">
        <p14:creationId xmlns:p14="http://schemas.microsoft.com/office/powerpoint/2010/main" val="8775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FFFFFF"/>
    </a:accent3>
    <a:accent4>
      <a:srgbClr val="000000"/>
    </a:accent4>
    <a:accent5>
      <a:srgbClr val="AEC7D0"/>
    </a:accent5>
    <a:accent6>
      <a:srgbClr val="E6A608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华文中宋</vt:lpstr>
      <vt:lpstr>宋体</vt:lpstr>
      <vt:lpstr>Arial</vt:lpstr>
      <vt:lpstr>Calibri</vt:lpstr>
      <vt:lpstr>Calibri Light</vt:lpstr>
      <vt:lpstr>Gill Sans MT</vt:lpstr>
      <vt:lpstr>Office 主题</vt:lpstr>
      <vt:lpstr>Example:Hit the target!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</dc:creator>
  <cp:lastModifiedBy>Yi</cp:lastModifiedBy>
  <cp:revision>2</cp:revision>
  <dcterms:created xsi:type="dcterms:W3CDTF">2017-05-25T05:57:39Z</dcterms:created>
  <dcterms:modified xsi:type="dcterms:W3CDTF">2017-05-25T05:58:02Z</dcterms:modified>
</cp:coreProperties>
</file>