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5" r:id="rId3"/>
  </p:sldMasterIdLst>
  <p:notesMasterIdLst>
    <p:notesMasterId r:id="rId62"/>
  </p:notesMasterIdLst>
  <p:handoutMasterIdLst>
    <p:handoutMasterId r:id="rId63"/>
  </p:handoutMasterIdLst>
  <p:sldIdLst>
    <p:sldId id="591" r:id="rId4"/>
    <p:sldId id="763" r:id="rId5"/>
    <p:sldId id="764" r:id="rId6"/>
    <p:sldId id="765" r:id="rId7"/>
    <p:sldId id="860" r:id="rId8"/>
    <p:sldId id="766" r:id="rId9"/>
    <p:sldId id="859" r:id="rId10"/>
    <p:sldId id="767" r:id="rId11"/>
    <p:sldId id="768" r:id="rId12"/>
    <p:sldId id="769" r:id="rId13"/>
    <p:sldId id="770" r:id="rId14"/>
    <p:sldId id="956" r:id="rId15"/>
    <p:sldId id="957" r:id="rId16"/>
    <p:sldId id="958" r:id="rId17"/>
    <p:sldId id="782" r:id="rId18"/>
    <p:sldId id="821" r:id="rId19"/>
    <p:sldId id="783" r:id="rId20"/>
    <p:sldId id="786" r:id="rId21"/>
    <p:sldId id="959" r:id="rId22"/>
    <p:sldId id="788" r:id="rId23"/>
    <p:sldId id="789" r:id="rId24"/>
    <p:sldId id="790" r:id="rId25"/>
    <p:sldId id="862" r:id="rId26"/>
    <p:sldId id="792" r:id="rId27"/>
    <p:sldId id="903" r:id="rId28"/>
    <p:sldId id="904" r:id="rId29"/>
    <p:sldId id="791" r:id="rId30"/>
    <p:sldId id="793" r:id="rId31"/>
    <p:sldId id="794" r:id="rId32"/>
    <p:sldId id="795" r:id="rId33"/>
    <p:sldId id="822" r:id="rId34"/>
    <p:sldId id="823" r:id="rId35"/>
    <p:sldId id="824" r:id="rId36"/>
    <p:sldId id="797" r:id="rId37"/>
    <p:sldId id="798" r:id="rId38"/>
    <p:sldId id="799" r:id="rId39"/>
    <p:sldId id="932" r:id="rId40"/>
    <p:sldId id="935" r:id="rId41"/>
    <p:sldId id="936" r:id="rId42"/>
    <p:sldId id="937" r:id="rId43"/>
    <p:sldId id="938" r:id="rId44"/>
    <p:sldId id="825" r:id="rId45"/>
    <p:sldId id="826" r:id="rId46"/>
    <p:sldId id="803" r:id="rId47"/>
    <p:sldId id="804" r:id="rId48"/>
    <p:sldId id="805" r:id="rId49"/>
    <p:sldId id="806" r:id="rId50"/>
    <p:sldId id="807" r:id="rId51"/>
    <p:sldId id="808" r:id="rId52"/>
    <p:sldId id="810" r:id="rId53"/>
    <p:sldId id="811" r:id="rId54"/>
    <p:sldId id="812" r:id="rId55"/>
    <p:sldId id="899" r:id="rId56"/>
    <p:sldId id="900" r:id="rId57"/>
    <p:sldId id="901" r:id="rId58"/>
    <p:sldId id="902" r:id="rId59"/>
    <p:sldId id="814" r:id="rId60"/>
    <p:sldId id="813" r:id="rId61"/>
  </p:sldIdLst>
  <p:sldSz cx="9144000" cy="6858000" type="screen4x3"/>
  <p:notesSz cx="6858000" cy="9144000"/>
  <p:custDataLst>
    <p:tags r:id="rId64"/>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87">
          <p15:clr>
            <a:srgbClr val="A4A3A4"/>
          </p15:clr>
        </p15:guide>
        <p15:guide id="2" pos="1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D1CC00"/>
    <a:srgbClr val="000099"/>
    <a:srgbClr val="FF3399"/>
    <a:srgbClr val="FF0066"/>
    <a:srgbClr val="FFFF00"/>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0"/>
    <p:restoredTop sz="94660"/>
  </p:normalViewPr>
  <p:slideViewPr>
    <p:cSldViewPr showGuides="1">
      <p:cViewPr varScale="1">
        <p:scale>
          <a:sx n="76" d="100"/>
          <a:sy n="76" d="100"/>
        </p:scale>
        <p:origin x="1853" y="67"/>
      </p:cViewPr>
      <p:guideLst>
        <p:guide orient="horz" pos="1787"/>
        <p:guide pos="190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2023/8/7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页眉占位符 253953"/>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strike="noStrike" noProof="1"/>
          </a:p>
        </p:txBody>
      </p:sp>
      <p:sp>
        <p:nvSpPr>
          <p:cNvPr id="253955" name="日期占位符 253954"/>
          <p:cNvSpPr>
            <a:spLocks noGrp="1"/>
          </p:cNvSpPr>
          <p:nvPr>
            <p:ph type="dt" idx="1"/>
          </p:nvPr>
        </p:nvSpPr>
        <p:spPr>
          <a:xfrm>
            <a:off x="3884613" y="0"/>
            <a:ext cx="2971800" cy="457200"/>
          </a:xfrm>
          <a:prstGeom prst="rect">
            <a:avLst/>
          </a:prstGeom>
          <a:noFill/>
          <a:ln w="9525">
            <a:noFill/>
          </a:ln>
        </p:spPr>
        <p:txBody>
          <a:bodyPr/>
          <a:lstStyle/>
          <a:p>
            <a:pPr lvl="0" algn="r" fontAlgn="base"/>
            <a:endParaRPr lang="zh-CN" altLang="en-US" sz="1200" strike="noStrike" noProof="1"/>
          </a:p>
        </p:txBody>
      </p:sp>
      <p:sp>
        <p:nvSpPr>
          <p:cNvPr id="16388" name="幻灯片图像占位符 253955"/>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6389" name="文本占位符 253956"/>
          <p:cNvSpPr>
            <a:spLocks noGrp="1"/>
          </p:cNvSpPr>
          <p:nvPr>
            <p:ph type="body" sz="quarter"/>
          </p:nvPr>
        </p:nvSpPr>
        <p:spPr>
          <a:xfrm>
            <a:off x="685800" y="4343400"/>
            <a:ext cx="5486400" cy="4114800"/>
          </a:xfrm>
          <a:prstGeom prst="rect">
            <a:avLst/>
          </a:prstGeom>
          <a:noFill/>
          <a:ln w="9525">
            <a:noFill/>
          </a:ln>
        </p:spPr>
        <p:txBody>
          <a:bodyPr anchor="t" anchorCtr="0"/>
          <a:lstStyle/>
          <a:p>
            <a:pPr lvl="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253958" name="页脚占位符 253957"/>
          <p:cNvSpPr>
            <a:spLocks noGrp="1"/>
          </p:cNvSpPr>
          <p:nvPr>
            <p:ph type="ftr" sz="quarter" idx="4"/>
          </p:nvPr>
        </p:nvSpPr>
        <p:spPr>
          <a:xfrm>
            <a:off x="0" y="8685213"/>
            <a:ext cx="2971800" cy="457200"/>
          </a:xfrm>
          <a:prstGeom prst="rect">
            <a:avLst/>
          </a:prstGeom>
          <a:noFill/>
          <a:ln w="9525">
            <a:noFill/>
          </a:ln>
        </p:spPr>
        <p:txBody>
          <a:bodyPr anchor="b"/>
          <a:lstStyle/>
          <a:p>
            <a:pPr lvl="0" fontAlgn="base"/>
            <a:endParaRPr lang="zh-CN" altLang="en-US" sz="1200" strike="noStrike" noProof="1"/>
          </a:p>
        </p:txBody>
      </p:sp>
      <p:sp>
        <p:nvSpPr>
          <p:cNvPr id="253959" name="灯片编号占位符 253958"/>
          <p:cNvSpPr>
            <a:spLocks noGrp="1"/>
          </p:cNvSpPr>
          <p:nvPr>
            <p:ph type="sldNum" sz="quarter" idx="5"/>
          </p:nvPr>
        </p:nvSpPr>
        <p:spPr>
          <a:xfrm>
            <a:off x="3884613" y="8685213"/>
            <a:ext cx="2971800" cy="457200"/>
          </a:xfrm>
          <a:prstGeom prst="rect">
            <a:avLst/>
          </a:prstGeom>
          <a:noFill/>
          <a:ln w="9525">
            <a:noFill/>
          </a:ln>
        </p:spPr>
        <p:txBody>
          <a:bodyPr anchor="b"/>
          <a:lstStyle/>
          <a:p>
            <a:pPr lvl="0" algn="r" fontAlgn="base"/>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latin typeface="Times New Roman" panose="02020603050405020304" pitchFamily="18" charset="0"/>
                <a:ea typeface="宋体" panose="02010600030101010101" pitchFamily="2" charset="-122"/>
              </a:rPr>
              <a:t>4</a:t>
            </a:fld>
            <a:endParaRPr lang="zh-CN" altLang="en-US" sz="1200" dirty="0">
              <a:latin typeface="Times New Roman" panose="02020603050405020304" pitchFamily="18" charset="0"/>
              <a:ea typeface="宋体" panose="02010600030101010101" pitchFamily="2" charset="-122"/>
            </a:endParaRPr>
          </a:p>
        </p:txBody>
      </p:sp>
      <p:sp>
        <p:nvSpPr>
          <p:cNvPr id="21506" name="幻灯片图像占位符 744449"/>
          <p:cNvSpPr>
            <a:spLocks noGrp="1" noRot="1" noChangeAspect="1" noTextEdit="1"/>
          </p:cNvSpPr>
          <p:nvPr>
            <p:ph type="sldImg"/>
          </p:nvPr>
        </p:nvSpPr>
        <p:spPr>
          <a:ln/>
        </p:spPr>
      </p:sp>
      <p:sp>
        <p:nvSpPr>
          <p:cNvPr id="21507" name="文本占位符 744450"/>
          <p:cNvSpPr>
            <a:spLocks noGrp="1"/>
          </p:cNvSpPr>
          <p:nvPr>
            <p:ph type="body"/>
          </p:nvPr>
        </p:nvSpPr>
        <p:spPr>
          <a:xfrm>
            <a:off x="914400" y="4343400"/>
            <a:ext cx="5029200" cy="4114800"/>
          </a:xfrm>
          <a:ln/>
        </p:spPr>
        <p:txBody>
          <a:bodyPr anchor="t" anchorCtr="0"/>
          <a:lstStyle/>
          <a:p>
            <a:pPr lvl="0"/>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15</a:t>
            </a:fld>
            <a:endParaRPr lang="zh-CN" altLang="en-US" sz="1200" dirty="0"/>
          </a:p>
        </p:txBody>
      </p:sp>
      <p:sp>
        <p:nvSpPr>
          <p:cNvPr id="35842" name="幻灯片图像占位符 782337"/>
          <p:cNvSpPr>
            <a:spLocks noGrp="1" noRot="1" noChangeAspect="1" noTextEdit="1"/>
          </p:cNvSpPr>
          <p:nvPr>
            <p:ph type="sldImg"/>
          </p:nvPr>
        </p:nvSpPr>
        <p:spPr>
          <a:ln/>
        </p:spPr>
      </p:sp>
      <p:sp>
        <p:nvSpPr>
          <p:cNvPr id="35843" name="文本占位符 782338"/>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17</a:t>
            </a:fld>
            <a:endParaRPr lang="zh-CN" altLang="en-US" sz="1200" dirty="0"/>
          </a:p>
        </p:txBody>
      </p:sp>
      <p:sp>
        <p:nvSpPr>
          <p:cNvPr id="38914" name="幻灯片图像占位符 784385"/>
          <p:cNvSpPr>
            <a:spLocks noGrp="1" noRot="1" noChangeAspect="1" noTextEdit="1"/>
          </p:cNvSpPr>
          <p:nvPr>
            <p:ph type="sldImg"/>
          </p:nvPr>
        </p:nvSpPr>
        <p:spPr>
          <a:ln/>
        </p:spPr>
      </p:sp>
      <p:sp>
        <p:nvSpPr>
          <p:cNvPr id="38915" name="文本占位符 784386"/>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18</a:t>
            </a:fld>
            <a:endParaRPr lang="zh-CN" altLang="en-US" sz="1200" dirty="0"/>
          </a:p>
        </p:txBody>
      </p:sp>
      <p:sp>
        <p:nvSpPr>
          <p:cNvPr id="40962" name="幻灯片图像占位符 790529"/>
          <p:cNvSpPr>
            <a:spLocks noGrp="1" noRot="1" noChangeAspect="1" noTextEdit="1"/>
          </p:cNvSpPr>
          <p:nvPr>
            <p:ph type="sldImg"/>
          </p:nvPr>
        </p:nvSpPr>
        <p:spPr>
          <a:ln/>
        </p:spPr>
      </p:sp>
      <p:sp>
        <p:nvSpPr>
          <p:cNvPr id="40963" name="文本占位符 790530"/>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903BF7-BBEC-4514-9586-08A3986481B5}" type="slidenum">
              <a:rPr lang="en-US" altLang="zh-CN"/>
              <a:t>19</a:t>
            </a:fld>
            <a:endParaRPr lang="en-US" altLang="zh-CN"/>
          </a:p>
        </p:txBody>
      </p:sp>
      <p:sp>
        <p:nvSpPr>
          <p:cNvPr id="792578" name="Rectangle 2"/>
          <p:cNvSpPr>
            <a:spLocks noGrp="1" noRot="1" noChangeAspect="1" noChangeArrowheads="1" noTextEdit="1"/>
          </p:cNvSpPr>
          <p:nvPr>
            <p:ph type="sldImg"/>
          </p:nvPr>
        </p:nvSpPr>
        <p:spPr>
          <a:xfrm>
            <a:off x="381000" y="685800"/>
            <a:ext cx="6096000" cy="3429000"/>
          </a:xfrm>
        </p:spPr>
      </p:sp>
      <p:sp>
        <p:nvSpPr>
          <p:cNvPr id="7925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20</a:t>
            </a:fld>
            <a:endParaRPr lang="zh-CN" altLang="en-US" sz="1200" dirty="0"/>
          </a:p>
        </p:txBody>
      </p:sp>
      <p:sp>
        <p:nvSpPr>
          <p:cNvPr id="43010" name="幻灯片图像占位符 794625"/>
          <p:cNvSpPr>
            <a:spLocks noGrp="1" noRot="1" noChangeAspect="1" noTextEdit="1"/>
          </p:cNvSpPr>
          <p:nvPr>
            <p:ph type="sldImg"/>
          </p:nvPr>
        </p:nvSpPr>
        <p:spPr>
          <a:ln/>
        </p:spPr>
      </p:sp>
      <p:sp>
        <p:nvSpPr>
          <p:cNvPr id="43011" name="文本占位符 794626"/>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21</a:t>
            </a:fld>
            <a:endParaRPr lang="zh-CN" altLang="en-US" sz="1200" dirty="0"/>
          </a:p>
        </p:txBody>
      </p:sp>
      <p:sp>
        <p:nvSpPr>
          <p:cNvPr id="45058" name="幻灯片图像占位符 796673"/>
          <p:cNvSpPr>
            <a:spLocks noGrp="1" noRot="1" noChangeAspect="1" noTextEdit="1"/>
          </p:cNvSpPr>
          <p:nvPr>
            <p:ph type="sldImg"/>
          </p:nvPr>
        </p:nvSpPr>
        <p:spPr>
          <a:ln/>
        </p:spPr>
      </p:sp>
      <p:sp>
        <p:nvSpPr>
          <p:cNvPr id="45059" name="文本占位符 796674"/>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22</a:t>
            </a:fld>
            <a:endParaRPr lang="zh-CN" altLang="en-US" sz="1200" dirty="0"/>
          </a:p>
        </p:txBody>
      </p:sp>
      <p:sp>
        <p:nvSpPr>
          <p:cNvPr id="47106" name="幻灯片图像占位符 798721"/>
          <p:cNvSpPr>
            <a:spLocks noGrp="1" noRot="1" noChangeAspect="1" noTextEdit="1"/>
          </p:cNvSpPr>
          <p:nvPr>
            <p:ph type="sldImg"/>
          </p:nvPr>
        </p:nvSpPr>
        <p:spPr>
          <a:ln/>
        </p:spPr>
      </p:sp>
      <p:sp>
        <p:nvSpPr>
          <p:cNvPr id="47107" name="文本占位符 798722"/>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28</a:t>
            </a:fld>
            <a:endParaRPr lang="zh-CN" altLang="en-US" sz="1200" dirty="0"/>
          </a:p>
        </p:txBody>
      </p:sp>
      <p:sp>
        <p:nvSpPr>
          <p:cNvPr id="54274" name="幻灯片图像占位符 804865"/>
          <p:cNvSpPr>
            <a:spLocks noGrp="1" noRot="1" noChangeAspect="1" noTextEdit="1"/>
          </p:cNvSpPr>
          <p:nvPr>
            <p:ph type="sldImg"/>
          </p:nvPr>
        </p:nvSpPr>
        <p:spPr>
          <a:ln/>
        </p:spPr>
      </p:sp>
      <p:sp>
        <p:nvSpPr>
          <p:cNvPr id="54275" name="文本占位符 804866"/>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29</a:t>
            </a:fld>
            <a:endParaRPr lang="zh-CN" altLang="en-US" sz="1200" dirty="0"/>
          </a:p>
        </p:txBody>
      </p:sp>
      <p:sp>
        <p:nvSpPr>
          <p:cNvPr id="56322" name="幻灯片图像占位符 806913"/>
          <p:cNvSpPr>
            <a:spLocks noGrp="1" noRot="1" noChangeAspect="1" noTextEdit="1"/>
          </p:cNvSpPr>
          <p:nvPr>
            <p:ph type="sldImg"/>
          </p:nvPr>
        </p:nvSpPr>
        <p:spPr>
          <a:ln/>
        </p:spPr>
      </p:sp>
      <p:sp>
        <p:nvSpPr>
          <p:cNvPr id="56323" name="文本占位符 806914"/>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34</a:t>
            </a:fld>
            <a:endParaRPr lang="zh-CN" altLang="en-US" sz="1200" dirty="0"/>
          </a:p>
        </p:txBody>
      </p:sp>
      <p:sp>
        <p:nvSpPr>
          <p:cNvPr id="62466" name="幻灯片图像占位符 811009"/>
          <p:cNvSpPr>
            <a:spLocks noGrp="1" noRot="1" noChangeAspect="1" noTextEdit="1"/>
          </p:cNvSpPr>
          <p:nvPr>
            <p:ph type="sldImg"/>
          </p:nvPr>
        </p:nvSpPr>
        <p:spPr>
          <a:ln/>
        </p:spPr>
      </p:sp>
      <p:sp>
        <p:nvSpPr>
          <p:cNvPr id="62467" name="文本占位符 811010"/>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6</a:t>
            </a:fld>
            <a:endParaRPr lang="zh-CN" altLang="en-US" sz="1200" dirty="0"/>
          </a:p>
        </p:txBody>
      </p:sp>
      <p:sp>
        <p:nvSpPr>
          <p:cNvPr id="24578" name="幻灯片图像占位符 746497"/>
          <p:cNvSpPr>
            <a:spLocks noGrp="1" noRot="1" noChangeAspect="1" noTextEdit="1"/>
          </p:cNvSpPr>
          <p:nvPr>
            <p:ph type="sldImg"/>
          </p:nvPr>
        </p:nvSpPr>
        <p:spPr>
          <a:ln/>
        </p:spPr>
      </p:sp>
      <p:sp>
        <p:nvSpPr>
          <p:cNvPr id="24579" name="文本占位符 746498"/>
          <p:cNvSpPr>
            <a:spLocks noGrp="1"/>
          </p:cNvSpPr>
          <p:nvPr>
            <p:ph type="body"/>
          </p:nvPr>
        </p:nvSpPr>
        <p:spPr>
          <a:xfrm>
            <a:off x="914400" y="4343400"/>
            <a:ext cx="5029200" cy="4114800"/>
          </a:xfrm>
          <a:ln/>
        </p:spPr>
        <p:txBody>
          <a:bodyPr anchor="t" anchorCtr="0"/>
          <a:lstStyle/>
          <a:p>
            <a:pPr lvl="0"/>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35</a:t>
            </a:fld>
            <a:endParaRPr lang="zh-CN" altLang="en-US" sz="1200" dirty="0"/>
          </a:p>
        </p:txBody>
      </p:sp>
      <p:sp>
        <p:nvSpPr>
          <p:cNvPr id="64514" name="幻灯片图像占位符 813057"/>
          <p:cNvSpPr>
            <a:spLocks noGrp="1" noRot="1" noChangeAspect="1" noTextEdit="1"/>
          </p:cNvSpPr>
          <p:nvPr>
            <p:ph type="sldImg"/>
          </p:nvPr>
        </p:nvSpPr>
        <p:spPr>
          <a:ln/>
        </p:spPr>
      </p:sp>
      <p:sp>
        <p:nvSpPr>
          <p:cNvPr id="64515" name="文本占位符 813058"/>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36</a:t>
            </a:fld>
            <a:endParaRPr lang="zh-CN" altLang="en-US" sz="1200" dirty="0"/>
          </a:p>
        </p:txBody>
      </p:sp>
      <p:sp>
        <p:nvSpPr>
          <p:cNvPr id="66562" name="幻灯片图像占位符 815105"/>
          <p:cNvSpPr>
            <a:spLocks noGrp="1" noRot="1" noChangeAspect="1" noTextEdit="1"/>
          </p:cNvSpPr>
          <p:nvPr>
            <p:ph type="sldImg"/>
          </p:nvPr>
        </p:nvSpPr>
        <p:spPr>
          <a:ln/>
        </p:spPr>
      </p:sp>
      <p:sp>
        <p:nvSpPr>
          <p:cNvPr id="66563" name="文本占位符 815106"/>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44</a:t>
            </a:fld>
            <a:endParaRPr lang="zh-CN" altLang="en-US" sz="1200" dirty="0"/>
          </a:p>
        </p:txBody>
      </p:sp>
      <p:sp>
        <p:nvSpPr>
          <p:cNvPr id="75778" name="幻灯片图像占位符 823297"/>
          <p:cNvSpPr>
            <a:spLocks noGrp="1" noRot="1" noChangeAspect="1" noTextEdit="1"/>
          </p:cNvSpPr>
          <p:nvPr>
            <p:ph type="sldImg"/>
          </p:nvPr>
        </p:nvSpPr>
        <p:spPr>
          <a:ln/>
        </p:spPr>
      </p:sp>
      <p:sp>
        <p:nvSpPr>
          <p:cNvPr id="75779" name="文本占位符 823298"/>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52</a:t>
            </a:fld>
            <a:endParaRPr lang="zh-CN" altLang="en-US" sz="1200" dirty="0"/>
          </a:p>
        </p:txBody>
      </p:sp>
      <p:sp>
        <p:nvSpPr>
          <p:cNvPr id="84994" name="幻灯片图像占位符 833537"/>
          <p:cNvSpPr>
            <a:spLocks noGrp="1" noRot="1" noChangeAspect="1" noTextEdit="1"/>
          </p:cNvSpPr>
          <p:nvPr>
            <p:ph type="sldImg"/>
          </p:nvPr>
        </p:nvSpPr>
        <p:spPr>
          <a:ln/>
        </p:spPr>
      </p:sp>
      <p:sp>
        <p:nvSpPr>
          <p:cNvPr id="84995" name="文本占位符 833538"/>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8</a:t>
            </a:fld>
            <a:endParaRPr lang="zh-CN" altLang="en-US" sz="1200" dirty="0"/>
          </a:p>
        </p:txBody>
      </p:sp>
      <p:sp>
        <p:nvSpPr>
          <p:cNvPr id="27650" name="幻灯片图像占位符 748545"/>
          <p:cNvSpPr>
            <a:spLocks noGrp="1" noRot="1" noChangeAspect="1" noTextEdit="1"/>
          </p:cNvSpPr>
          <p:nvPr>
            <p:ph type="sldImg"/>
          </p:nvPr>
        </p:nvSpPr>
        <p:spPr>
          <a:ln/>
        </p:spPr>
      </p:sp>
      <p:sp>
        <p:nvSpPr>
          <p:cNvPr id="27651" name="文本占位符 748546"/>
          <p:cNvSpPr>
            <a:spLocks noGrp="1"/>
          </p:cNvSpPr>
          <p:nvPr>
            <p:ph type="body"/>
          </p:nvPr>
        </p:nvSpPr>
        <p:spPr>
          <a:xfrm>
            <a:off x="914400" y="4343400"/>
            <a:ext cx="5029200" cy="4114800"/>
          </a:xfrm>
          <a:ln/>
        </p:spPr>
        <p:txBody>
          <a:bodyPr anchor="t" anchorCtr="0"/>
          <a:lstStyle/>
          <a:p>
            <a:pPr lvl="0"/>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9</a:t>
            </a:fld>
            <a:endParaRPr lang="zh-CN" altLang="en-US" sz="1200" dirty="0"/>
          </a:p>
        </p:txBody>
      </p:sp>
      <p:sp>
        <p:nvSpPr>
          <p:cNvPr id="29698" name="幻灯片图像占位符 750593"/>
          <p:cNvSpPr>
            <a:spLocks noGrp="1" noRot="1" noChangeAspect="1" noTextEdit="1"/>
          </p:cNvSpPr>
          <p:nvPr>
            <p:ph type="sldImg"/>
          </p:nvPr>
        </p:nvSpPr>
        <p:spPr>
          <a:ln/>
        </p:spPr>
      </p:sp>
      <p:sp>
        <p:nvSpPr>
          <p:cNvPr id="29699" name="文本占位符 750594"/>
          <p:cNvSpPr>
            <a:spLocks noGrp="1"/>
          </p:cNvSpPr>
          <p:nvPr>
            <p:ph type="body"/>
          </p:nvPr>
        </p:nvSpPr>
        <p:spPr>
          <a:xfrm>
            <a:off x="914400" y="4343400"/>
            <a:ext cx="5029200" cy="4114800"/>
          </a:xfrm>
          <a:ln/>
        </p:spPr>
        <p:txBody>
          <a:bodyPr anchor="t" anchorCtr="0"/>
          <a:lstStyle/>
          <a:p>
            <a:pPr lvl="0"/>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10</a:t>
            </a:fld>
            <a:endParaRPr lang="zh-CN" altLang="en-US" sz="1200" dirty="0"/>
          </a:p>
        </p:txBody>
      </p:sp>
      <p:sp>
        <p:nvSpPr>
          <p:cNvPr id="31746" name="幻灯片图像占位符 755713"/>
          <p:cNvSpPr>
            <a:spLocks noGrp="1" noRot="1" noChangeAspect="1" noTextEdit="1"/>
          </p:cNvSpPr>
          <p:nvPr>
            <p:ph type="sldImg"/>
          </p:nvPr>
        </p:nvSpPr>
        <p:spPr>
          <a:ln/>
        </p:spPr>
      </p:sp>
      <p:sp>
        <p:nvSpPr>
          <p:cNvPr id="31747" name="文本占位符 755714"/>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11</a:t>
            </a:fld>
            <a:endParaRPr lang="zh-CN" altLang="en-US" sz="1200" dirty="0"/>
          </a:p>
        </p:txBody>
      </p:sp>
      <p:sp>
        <p:nvSpPr>
          <p:cNvPr id="33794" name="幻灯片图像占位符 757761"/>
          <p:cNvSpPr>
            <a:spLocks noGrp="1" noRot="1" noChangeAspect="1" noTextEdit="1"/>
          </p:cNvSpPr>
          <p:nvPr>
            <p:ph type="sldImg"/>
          </p:nvPr>
        </p:nvSpPr>
        <p:spPr>
          <a:ln/>
        </p:spPr>
      </p:sp>
      <p:sp>
        <p:nvSpPr>
          <p:cNvPr id="33795" name="文本占位符 757762"/>
          <p:cNvSpPr>
            <a:spLocks noGrp="1"/>
          </p:cNvSpPr>
          <p:nvPr>
            <p:ph type="body"/>
          </p:nvPr>
        </p:nvSpPr>
        <p:spPr>
          <a:xfrm>
            <a:off x="914400" y="4343400"/>
            <a:ext cx="5029200" cy="4114800"/>
          </a:xfrm>
          <a:ln/>
        </p:spPr>
        <p:txBody>
          <a:bodyPr anchor="t" anchorCtr="0"/>
          <a:lstStyle/>
          <a:p>
            <a:pPr lvl="0"/>
            <a:r>
              <a:rPr lang="en-US" altLang="zh-CN" dirty="0"/>
              <a:t>1946</a:t>
            </a:r>
            <a:r>
              <a:rPr lang="zh-CN" altLang="en-US" dirty="0"/>
              <a:t>年，第一台电子计算机问世，应用领域迅速扩大，软硬件飞速发展，程序设计语言相继问世。</a:t>
            </a:r>
          </a:p>
          <a:p>
            <a:pPr lvl="0"/>
            <a:r>
              <a:rPr lang="zh-CN" altLang="en-US" dirty="0"/>
              <a:t>程序设计语言</a:t>
            </a:r>
            <a:r>
              <a:rPr lang="en-US" altLang="zh-CN" dirty="0"/>
              <a:t>:</a:t>
            </a:r>
            <a:r>
              <a:rPr lang="zh-CN" altLang="en-US" dirty="0"/>
              <a:t>将自然语言形式化为有格式的语言</a:t>
            </a:r>
          </a:p>
          <a:p>
            <a:pPr lvl="0"/>
            <a:r>
              <a:rPr lang="en-US" altLang="zh-CN" dirty="0"/>
              <a:t>1</a:t>
            </a:r>
            <a:r>
              <a:rPr lang="zh-CN" altLang="en-US" dirty="0"/>
              <a:t>。机器语言：</a:t>
            </a:r>
          </a:p>
          <a:p>
            <a:pPr lvl="2" indent="0">
              <a:buClr>
                <a:schemeClr val="tx2"/>
              </a:buClr>
              <a:buChar char="•"/>
            </a:pPr>
            <a:r>
              <a:rPr lang="zh-CN" altLang="en-US" dirty="0"/>
              <a:t>计算机能够认识的语言</a:t>
            </a:r>
          </a:p>
          <a:p>
            <a:pPr lvl="2" indent="0">
              <a:buClr>
                <a:schemeClr val="tx2"/>
              </a:buClr>
              <a:buChar char="•"/>
            </a:pPr>
            <a:r>
              <a:rPr lang="zh-CN" altLang="en-US" dirty="0"/>
              <a:t>计算机的基础是数字电路</a:t>
            </a:r>
          </a:p>
          <a:p>
            <a:pPr lvl="2" indent="0">
              <a:buClr>
                <a:schemeClr val="tx2"/>
              </a:buClr>
              <a:buChar char="•"/>
            </a:pPr>
            <a:r>
              <a:rPr lang="zh-CN" altLang="en-US" dirty="0"/>
              <a:t>机器语言就是数字电路里的电信号</a:t>
            </a:r>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indent="0">
              <a:buClr>
                <a:schemeClr val="tx2"/>
              </a:buClr>
              <a:buChar char="•"/>
            </a:pPr>
            <a:r>
              <a:rPr lang="zh-CN" altLang="en-US" dirty="0"/>
              <a:t>都是二进制文件</a:t>
            </a:r>
          </a:p>
          <a:p>
            <a:pPr lvl="2" indent="0">
              <a:buClr>
                <a:schemeClr val="tx2"/>
              </a:buClr>
              <a:buChar char="•"/>
            </a:pPr>
            <a:r>
              <a:rPr lang="zh-CN" altLang="en-US" dirty="0"/>
              <a:t>一条机器语言成为一条指令</a:t>
            </a:r>
          </a:p>
          <a:p>
            <a:pPr lvl="2" indent="0">
              <a:buClr>
                <a:schemeClr val="tx2"/>
              </a:buClr>
              <a:buChar char="•"/>
            </a:pPr>
            <a:r>
              <a:rPr lang="zh-CN" altLang="en-US" dirty="0"/>
              <a:t>指令是不可分割的最小功能单元</a:t>
            </a:r>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pPr lvl="0"/>
            <a:r>
              <a:rPr lang="zh-CN" altLang="en-US" dirty="0"/>
              <a:t>特点：</a:t>
            </a:r>
          </a:p>
          <a:p>
            <a:pPr lvl="0"/>
            <a:r>
              <a:rPr lang="zh-CN" altLang="en-US" dirty="0"/>
              <a:t>执行效率高</a:t>
            </a:r>
          </a:p>
          <a:p>
            <a:pPr lvl="0"/>
            <a:r>
              <a:rPr lang="zh-CN" altLang="en-US" dirty="0"/>
              <a:t>不直观，不易查错，生产效率低。</a:t>
            </a:r>
          </a:p>
          <a:p>
            <a:pPr lvl="0"/>
            <a:r>
              <a:rPr lang="en-US" altLang="zh-CN" dirty="0"/>
              <a:t>2</a:t>
            </a:r>
            <a:r>
              <a:rPr lang="zh-CN" altLang="en-US" dirty="0"/>
              <a:t>。汇编语言</a:t>
            </a:r>
          </a:p>
          <a:p>
            <a:pPr lvl="0"/>
            <a:r>
              <a:rPr lang="zh-CN" altLang="en-US" dirty="0"/>
              <a:t>定义：用助记符号描述的指令系统</a:t>
            </a:r>
          </a:p>
          <a:p>
            <a:pPr lvl="0"/>
            <a:r>
              <a:rPr lang="zh-CN" altLang="en-US" dirty="0"/>
              <a:t>特点：</a:t>
            </a:r>
          </a:p>
          <a:p>
            <a:pPr lvl="0"/>
            <a:r>
              <a:rPr lang="zh-CN" altLang="en-US" dirty="0"/>
              <a:t>生产效率高，质量好，执行效率较高；</a:t>
            </a:r>
          </a:p>
          <a:p>
            <a:pPr lvl="0"/>
            <a:r>
              <a:rPr lang="zh-CN" altLang="en-US" dirty="0"/>
              <a:t>要经汇编程序汇编成目标程序（机器语言）才能执行，依赖硬件。</a:t>
            </a:r>
          </a:p>
          <a:p>
            <a:pPr lvl="0"/>
            <a:r>
              <a:rPr lang="zh-CN" altLang="en-US" dirty="0"/>
              <a:t>（面向机器的语言</a:t>
            </a:r>
            <a:r>
              <a:rPr lang="en-US" altLang="zh-CN" dirty="0"/>
              <a:t>----</a:t>
            </a:r>
            <a:r>
              <a:rPr lang="zh-CN" altLang="en-US" dirty="0"/>
              <a:t>依</a:t>
            </a:r>
            <a:r>
              <a:rPr lang="en-US" altLang="zh-CN" dirty="0"/>
              <a:t>CPU</a:t>
            </a:r>
            <a:r>
              <a:rPr lang="zh-CN" altLang="en-US" dirty="0"/>
              <a:t>不同而异）</a:t>
            </a:r>
          </a:p>
          <a:p>
            <a:pPr lvl="0"/>
            <a:r>
              <a:rPr lang="en-US" altLang="zh-CN" dirty="0"/>
              <a:t>3</a:t>
            </a:r>
            <a:r>
              <a:rPr lang="zh-CN" altLang="en-US" dirty="0"/>
              <a:t>。高级语言</a:t>
            </a:r>
          </a:p>
          <a:p>
            <a:pPr lvl="0"/>
            <a:r>
              <a:rPr lang="zh-CN" altLang="en-US" dirty="0"/>
              <a:t>特点：</a:t>
            </a:r>
          </a:p>
          <a:p>
            <a:pPr lvl="0"/>
            <a:r>
              <a:rPr lang="zh-CN" altLang="en-US" dirty="0"/>
              <a:t>编程效率高，不必考虑硬件；</a:t>
            </a:r>
          </a:p>
          <a:p>
            <a:pPr lvl="0"/>
            <a:r>
              <a:rPr lang="zh-CN" altLang="en-US" dirty="0"/>
              <a:t>执行效率低，要经编译、连接后才能执行。</a:t>
            </a:r>
          </a:p>
          <a:p>
            <a:pPr lvl="0"/>
            <a:r>
              <a:rPr lang="zh-CN" altLang="en-US" dirty="0"/>
              <a:t>面向过程的程序设计语言</a:t>
            </a:r>
          </a:p>
          <a:p>
            <a:pPr lvl="0"/>
            <a:r>
              <a:rPr lang="zh-CN" altLang="en-US" dirty="0"/>
              <a:t>认为解题过程是数据被加工的过程</a:t>
            </a:r>
          </a:p>
          <a:p>
            <a:pPr lvl="0"/>
            <a:r>
              <a:rPr lang="zh-CN" altLang="en-US" dirty="0"/>
              <a:t>程序</a:t>
            </a:r>
            <a:r>
              <a:rPr lang="en-US" altLang="zh-CN" dirty="0"/>
              <a:t>=</a:t>
            </a:r>
            <a:r>
              <a:rPr lang="zh-CN" altLang="en-US" dirty="0"/>
              <a:t>数据结构</a:t>
            </a:r>
            <a:r>
              <a:rPr lang="en-US" altLang="zh-CN" dirty="0"/>
              <a:t>+</a:t>
            </a:r>
            <a:r>
              <a:rPr lang="zh-CN" altLang="en-US" dirty="0"/>
              <a:t>算法</a:t>
            </a:r>
          </a:p>
          <a:p>
            <a:pPr lvl="0"/>
            <a:r>
              <a:rPr lang="en-US" altLang="zh-CN" dirty="0"/>
              <a:t>C</a:t>
            </a:r>
            <a:r>
              <a:rPr lang="zh-CN" altLang="en-US" dirty="0"/>
              <a:t>语言是面向过程的高级语言</a:t>
            </a:r>
          </a:p>
          <a:p>
            <a:pPr lvl="0"/>
            <a:r>
              <a:rPr lang="zh-CN" altLang="en-US" dirty="0"/>
              <a:t>           面向对象的程序设计语言</a:t>
            </a:r>
          </a:p>
          <a:p>
            <a:pPr lvl="0"/>
            <a:r>
              <a:rPr lang="zh-CN" altLang="en-US" dirty="0"/>
              <a:t>一种结构模拟方法。认为：现实世界由对象组成，对象是数据和方法的封装体；客观世界可以分类，每个对象是类的一个实例。</a:t>
            </a:r>
          </a:p>
          <a:p>
            <a:pPr lvl="0"/>
            <a:r>
              <a:rPr lang="zh-CN" altLang="en-US" dirty="0"/>
              <a:t>特点：比面向过程的语言更清晰、易懂，适宜编更大规模程序，是程序设计的主流</a:t>
            </a:r>
          </a:p>
          <a:p>
            <a:pPr lvl="0"/>
            <a:endParaRPr lang="zh-CN" altLang="en-US" dirty="0"/>
          </a:p>
          <a:p>
            <a:pPr lvl="0"/>
            <a:r>
              <a:rPr lang="zh-CN" altLang="en-US" dirty="0"/>
              <a:t>程序设计语言基本成分：</a:t>
            </a:r>
          </a:p>
          <a:p>
            <a:pPr lvl="0"/>
            <a:r>
              <a:rPr lang="zh-CN" altLang="en-US" dirty="0"/>
              <a:t>。数据成分</a:t>
            </a:r>
          </a:p>
          <a:p>
            <a:pPr lvl="0"/>
            <a:r>
              <a:rPr lang="zh-CN" altLang="en-US" dirty="0"/>
              <a:t>。运算成分</a:t>
            </a:r>
          </a:p>
          <a:p>
            <a:pPr lvl="0"/>
            <a:r>
              <a:rPr lang="zh-CN" altLang="en-US" dirty="0"/>
              <a:t>。控制成分</a:t>
            </a:r>
          </a:p>
          <a:p>
            <a:pPr lvl="0"/>
            <a:r>
              <a:rPr lang="zh-CN" altLang="en-US" dirty="0"/>
              <a:t>。传输成分	</a:t>
            </a:r>
          </a:p>
          <a:p>
            <a:pPr lvl="0"/>
            <a:endParaRPr lang="zh-CN" altLang="en-US" dirty="0"/>
          </a:p>
          <a:p>
            <a:pPr lvl="0"/>
            <a:r>
              <a:rPr lang="zh-CN" altLang="en-US" dirty="0"/>
              <a:t>程序设计语言定义：用于书写计算机程序的语言。通常指实现高级语言。</a:t>
            </a:r>
          </a:p>
          <a:p>
            <a:pPr lvl="0"/>
            <a:r>
              <a:rPr lang="zh-CN" altLang="en-US" dirty="0"/>
              <a:t>语言的基础是一组记号与一组规则。</a:t>
            </a:r>
          </a:p>
          <a:p>
            <a:pPr lvl="0"/>
            <a:r>
              <a:rPr lang="zh-CN" altLang="en-US" dirty="0"/>
              <a:t>程序设计语言包括：</a:t>
            </a:r>
          </a:p>
          <a:p>
            <a:pPr lvl="0"/>
            <a:r>
              <a:rPr lang="zh-CN" altLang="en-US" dirty="0"/>
              <a:t>语法：记号的组合规则</a:t>
            </a:r>
          </a:p>
          <a:p>
            <a:pPr lvl="0"/>
            <a:r>
              <a:rPr lang="zh-CN" altLang="en-US" dirty="0"/>
              <a:t>语义：记号的特定意义</a:t>
            </a:r>
          </a:p>
          <a:p>
            <a:pPr lvl="0"/>
            <a:r>
              <a:rPr lang="zh-CN" altLang="en-US" dirty="0"/>
              <a:t>语用：程序与使用者的关系</a:t>
            </a:r>
          </a:p>
          <a:p>
            <a:pPr lvl="0"/>
            <a:endParaRPr lang="zh-CN" altLang="en-US" dirty="0"/>
          </a:p>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F6152D-BFBA-4E28-9514-C1E9D023CDE9}" type="slidenum">
              <a:rPr lang="en-US" altLang="zh-CN"/>
              <a:t>12</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F6152D-BFBA-4E28-9514-C1E9D023CDE9}" type="slidenum">
              <a:rPr lang="en-US" altLang="zh-CN"/>
              <a:t>13</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F6152D-BFBA-4E28-9514-C1E9D023CDE9}" type="slidenum">
              <a:rPr lang="en-US" altLang="zh-CN"/>
              <a:t>14</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blipFill rotWithShape="0">
          <a:blip r:embed="rId2"/>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15888"/>
            <a:ext cx="1943100" cy="598011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115888"/>
            <a:ext cx="5716657" cy="598011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4338" name="Rectangle 66"/>
          <p:cNvSpPr/>
          <p:nvPr/>
        </p:nvSpPr>
        <p:spPr>
          <a:xfrm>
            <a:off x="3505200" y="2590800"/>
            <a:ext cx="4892675" cy="76200"/>
          </a:xfrm>
          <a:prstGeom prst="rect">
            <a:avLst/>
          </a:prstGeom>
          <a:solidFill>
            <a:schemeClr val="hlink">
              <a:alpha val="50194"/>
            </a:schemeClr>
          </a:solidFill>
          <a:ln w="9525">
            <a:noFill/>
          </a:ln>
        </p:spPr>
        <p:txBody>
          <a:bodyPr wrap="none" anchor="ctr" anchorCtr="0"/>
          <a:lstStyle/>
          <a:p>
            <a:pPr lvl="0" algn="ctr"/>
            <a:endParaRPr lang="zh-CN" altLang="zh-CN" dirty="0">
              <a:latin typeface="Verdana" panose="020B0604030504040204" pitchFamily="34" charset="0"/>
              <a:ea typeface="宋体" panose="02010600030101010101" pitchFamily="2" charset="-122"/>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pPr fontAlgn="base"/>
            <a:r>
              <a:rPr lang="zh-CN" altLang="en-US" strike="noStrike" noProof="1"/>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fontAlgn="base"/>
            <a:r>
              <a:rPr lang="zh-CN" altLang="en-US" strike="noStrike" noProof="1"/>
              <a:t>单击此处编辑母版副标题样式</a:t>
            </a:r>
          </a:p>
        </p:txBody>
      </p:sp>
      <p:sp>
        <p:nvSpPr>
          <p:cNvPr id="8" name="Rectangle 69"/>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Rectangle 7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Rectangle 71"/>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b" anchorCtr="0" compatLnSpc="1"/>
          <a:lstStyle/>
          <a:p>
            <a:pPr algn="r" fontAlgn="base">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buClrTx/>
              <a:buFont typeface="Wingdings" panose="05000000000000000000" pitchFamily="2" charset="2"/>
              <a:buChar char="Ø"/>
              <a:defRPr/>
            </a:lvl1pPr>
            <a:lvl2pPr>
              <a:buClrTx/>
              <a:buFont typeface="Wingdings" panose="05000000000000000000" pitchFamily="2" charset="2"/>
              <a:buChar char="u"/>
              <a:defRPr/>
            </a:lvl2pPr>
            <a:lvl3pPr>
              <a:buClrTx/>
              <a:buFont typeface="Wingdings" panose="05000000000000000000" pitchFamily="2" charset="2"/>
              <a:buChar char="l"/>
              <a:defRPr sz="2800"/>
            </a:lvl3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92650" y="1628775"/>
            <a:ext cx="40005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92650" y="3952875"/>
            <a:ext cx="40005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92650" y="1628775"/>
            <a:ext cx="40005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539750" y="1628775"/>
            <a:ext cx="81534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5362" name="Rectangle 66"/>
          <p:cNvSpPr/>
          <p:nvPr/>
        </p:nvSpPr>
        <p:spPr>
          <a:xfrm>
            <a:off x="3505200" y="2590800"/>
            <a:ext cx="4892675" cy="76200"/>
          </a:xfrm>
          <a:prstGeom prst="rect">
            <a:avLst/>
          </a:prstGeom>
          <a:solidFill>
            <a:schemeClr val="hlink">
              <a:alpha val="50194"/>
            </a:schemeClr>
          </a:solidFill>
          <a:ln w="9525">
            <a:noFill/>
          </a:ln>
        </p:spPr>
        <p:txBody>
          <a:bodyPr wrap="none" anchor="ctr" anchorCtr="0"/>
          <a:lstStyle/>
          <a:p>
            <a:pPr lvl="0" algn="ctr"/>
            <a:endParaRPr lang="zh-CN" altLang="zh-CN" dirty="0">
              <a:latin typeface="Verdana" panose="020B0604030504040204" pitchFamily="34" charset="0"/>
              <a:ea typeface="宋体" panose="02010600030101010101" pitchFamily="2" charset="-122"/>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pPr fontAlgn="base"/>
            <a:r>
              <a:rPr lang="zh-CN" altLang="en-US" strike="noStrike" noProof="1"/>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fontAlgn="base"/>
            <a:r>
              <a:rPr lang="zh-CN" altLang="en-US" strike="noStrike" noProof="1"/>
              <a:t>单击此处编辑母版副标题样式</a:t>
            </a:r>
          </a:p>
        </p:txBody>
      </p:sp>
      <p:sp>
        <p:nvSpPr>
          <p:cNvPr id="8" name="Rectangle 69"/>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Rectangle 7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Rectangle 71"/>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b" anchorCtr="0" compatLnSpc="1"/>
          <a:lstStyle/>
          <a:p>
            <a:pPr algn="r" fontAlgn="base">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buClrTx/>
              <a:buFont typeface="Wingdings" panose="05000000000000000000" pitchFamily="2" charset="2"/>
              <a:buChar char="Ø"/>
              <a:defRPr/>
            </a:lvl1pPr>
            <a:lvl2pPr>
              <a:buClrTx/>
              <a:buFont typeface="Wingdings" panose="05000000000000000000" pitchFamily="2" charset="2"/>
              <a:buChar char="u"/>
              <a:defRPr/>
            </a:lvl2pPr>
            <a:lvl3pPr>
              <a:buClrTx/>
              <a:buFont typeface="Wingdings" panose="05000000000000000000" pitchFamily="2" charset="2"/>
              <a:buChar char="l"/>
              <a:defRPr sz="2800"/>
            </a:lvl3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92650" y="1628775"/>
            <a:ext cx="40005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92650" y="3952875"/>
            <a:ext cx="40005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92650" y="1628775"/>
            <a:ext cx="40005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539750" y="1628775"/>
            <a:ext cx="81534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341438"/>
            <a:ext cx="3808476" cy="475456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9724" y="1341438"/>
            <a:ext cx="3808476" cy="475456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7" name="灯片编号占位符 6"/>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8" name="页脚占位符 7"/>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9" name="灯片编号占位符 8"/>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4" name="页脚占位符 3"/>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5" name="灯片编号占位符 4"/>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fld id="{BB962C8B-B14F-4D97-AF65-F5344CB8AC3E}" type="datetime1">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2023/8/7</a:t>
            </a:fld>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7" name="灯片编号占位符 6"/>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7" name="灯片编号占位符 6"/>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115888"/>
            <a:ext cx="7772400" cy="1143000"/>
          </a:xfrm>
          <a:prstGeom prst="rect">
            <a:avLst/>
          </a:prstGeom>
          <a:noFill/>
          <a:ln w="9525">
            <a:noFill/>
          </a:ln>
        </p:spPr>
        <p:txBody>
          <a:bodyPr anchor="ctr"/>
          <a:lstStyle/>
          <a:p>
            <a:pPr lvl="0" fontAlgn="base"/>
            <a:r>
              <a:rPr lang="zh-CN" altLang="en-US" strike="noStrike" noProof="1"/>
              <a:t>单击此处编辑母版标题样式</a:t>
            </a:r>
          </a:p>
        </p:txBody>
      </p:sp>
      <p:sp>
        <p:nvSpPr>
          <p:cNvPr id="1027" name="文本占位符 1026"/>
          <p:cNvSpPr>
            <a:spLocks noGrp="1"/>
          </p:cNvSpPr>
          <p:nvPr>
            <p:ph type="body" idx="1"/>
          </p:nvPr>
        </p:nvSpPr>
        <p:spPr>
          <a:xfrm>
            <a:off x="685800" y="1341438"/>
            <a:ext cx="7772400" cy="4754563"/>
          </a:xfrm>
          <a:prstGeom prst="rect">
            <a:avLst/>
          </a:prstGeom>
          <a:noFill/>
          <a:ln w="9525">
            <a:noFill/>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1"/>
            </a:lvl1pPr>
          </a:lstStyle>
          <a:p>
            <a:pPr lvl="0" fontAlgn="base"/>
            <a:fld id="{BB962C8B-B14F-4D97-AF65-F5344CB8AC3E}" type="datetime1">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2023/8/7</a:t>
            </a:fld>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1"/>
            </a:lvl1pPr>
          </a:lstStyle>
          <a:p>
            <a:pPr lvl="0" fontAlgn="base"/>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1"/>
            </a:lvl1p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fld>
            <a:endParaRPr lang="zh-CN" altLang="en-US" strike="noStrike" noProof="1">
              <a:effectLst>
                <a:outerShdw blurRad="38100" dist="38100" dir="2700000">
                  <a:srgbClr val="FFFFFF"/>
                </a:outerShdw>
              </a:effectLst>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sldNum="0" hdr="0" ftr="0" dt="0"/>
  <p:txStyles>
    <p:title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FFFFFF"/>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1" i="0" u="none" kern="1200" baseline="0">
          <a:solidFill>
            <a:schemeClr val="tx1"/>
          </a:solidFill>
          <a:effectLst>
            <a:outerShdw blurRad="38100" dist="38100" dir="2700000">
              <a:srgbClr val="FFFFFF"/>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0" name="Rectangle 65"/>
          <p:cNvSpPr>
            <a:spLocks noGrp="1"/>
          </p:cNvSpPr>
          <p:nvPr>
            <p:ph type="title"/>
          </p:nvPr>
        </p:nvSpPr>
        <p:spPr>
          <a:xfrm>
            <a:off x="533400" y="762000"/>
            <a:ext cx="8162925" cy="762000"/>
          </a:xfrm>
          <a:prstGeom prst="rect">
            <a:avLst/>
          </a:prstGeom>
          <a:noFill/>
          <a:ln w="9525">
            <a:noFill/>
          </a:ln>
          <a:effectLst>
            <a:outerShdw dist="45791" dir="3378595" algn="ctr" rotWithShape="0">
              <a:schemeClr val="accent2"/>
            </a:outerShdw>
          </a:effectLst>
        </p:spPr>
        <p:txBody>
          <a:bodyPr anchor="b" anchorCtr="0">
            <a:spAutoFit/>
          </a:bodyPr>
          <a:lstStyle/>
          <a:p>
            <a:pPr lvl="0"/>
            <a:r>
              <a:rPr lang="zh-CN" altLang="en-US" dirty="0"/>
              <a:t>单击此处编辑母版标题样式</a:t>
            </a:r>
          </a:p>
        </p:txBody>
      </p:sp>
      <p:sp>
        <p:nvSpPr>
          <p:cNvPr id="2051" name="Rectangle 66"/>
          <p:cNvSpPr>
            <a:spLocks noGrp="1"/>
          </p:cNvSpPr>
          <p:nvPr>
            <p:ph type="body"/>
          </p:nvPr>
        </p:nvSpPr>
        <p:spPr>
          <a:xfrm>
            <a:off x="539750" y="1628775"/>
            <a:ext cx="8153400" cy="4495800"/>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Verdana" panose="020B0604030504040204" pitchFamily="34" charset="0"/>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hf sldNum="0"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65"/>
          <p:cNvSpPr>
            <a:spLocks noGrp="1"/>
          </p:cNvSpPr>
          <p:nvPr>
            <p:ph type="title"/>
          </p:nvPr>
        </p:nvSpPr>
        <p:spPr>
          <a:xfrm>
            <a:off x="533400" y="762000"/>
            <a:ext cx="8162925" cy="762000"/>
          </a:xfrm>
          <a:prstGeom prst="rect">
            <a:avLst/>
          </a:prstGeom>
          <a:noFill/>
          <a:ln w="9525">
            <a:noFill/>
          </a:ln>
          <a:effectLst>
            <a:outerShdw dist="45791" dir="3378595" algn="ctr" rotWithShape="0">
              <a:schemeClr val="accent2"/>
            </a:outerShdw>
          </a:effectLst>
        </p:spPr>
        <p:txBody>
          <a:bodyPr anchor="b" anchorCtr="0">
            <a:spAutoFit/>
          </a:bodyPr>
          <a:lstStyle/>
          <a:p>
            <a:pPr lvl="0"/>
            <a:r>
              <a:rPr lang="zh-CN" altLang="en-US" dirty="0"/>
              <a:t>单击此处编辑母版标题样式</a:t>
            </a:r>
          </a:p>
        </p:txBody>
      </p:sp>
      <p:sp>
        <p:nvSpPr>
          <p:cNvPr id="3075" name="Rectangle 66"/>
          <p:cNvSpPr>
            <a:spLocks noGrp="1"/>
          </p:cNvSpPr>
          <p:nvPr>
            <p:ph type="body"/>
          </p:nvPr>
        </p:nvSpPr>
        <p:spPr>
          <a:xfrm>
            <a:off x="539750" y="1628775"/>
            <a:ext cx="8153400" cy="4495800"/>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Verdana" panose="020B0604030504040204" pitchFamily="34" charset="0"/>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fade/>
  </p:transition>
  <p:hf sldNum="0"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audio" Target="../media/audio1.wav"/><Relationship Id="rId4" Type="http://schemas.openxmlformats.org/officeDocument/2006/relationships/audio" Target="../media/audio2.wav"/></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1.xml"/></Relationships>
</file>

<file path=ppt/slides/_rels/slide3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1.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50.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9.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15.png"/><Relationship Id="rId1" Type="http://schemas.openxmlformats.org/officeDocument/2006/relationships/slideLayout" Target="../slideLayouts/slideLayout2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5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对象 466945"/>
          <p:cNvGraphicFramePr/>
          <p:nvPr/>
        </p:nvGraphicFramePr>
        <p:xfrm>
          <a:off x="533400" y="4191000"/>
          <a:ext cx="1487488" cy="2201863"/>
        </p:xfrm>
        <a:graphic>
          <a:graphicData uri="http://schemas.openxmlformats.org/presentationml/2006/ole">
            <mc:AlternateContent xmlns:mc="http://schemas.openxmlformats.org/markup-compatibility/2006">
              <mc:Choice xmlns:v="urn:schemas-microsoft-com:vml" Requires="v">
                <p:oleObj r:id="rId2" imgW="18926175" imgH="28251150" progId="MS_ClipArt_Gallery.2">
                  <p:embed/>
                </p:oleObj>
              </mc:Choice>
              <mc:Fallback>
                <p:oleObj r:id="rId2" imgW="18926175" imgH="28251150" progId="MS_ClipArt_Gallery.2">
                  <p:embed/>
                  <p:pic>
                    <p:nvPicPr>
                      <p:cNvPr id="0" name="图片 3075"/>
                      <p:cNvPicPr/>
                      <p:nvPr/>
                    </p:nvPicPr>
                    <p:blipFill>
                      <a:blip r:embed="rId3"/>
                      <a:stretch>
                        <a:fillRect/>
                      </a:stretch>
                    </p:blipFill>
                    <p:spPr>
                      <a:xfrm>
                        <a:off x="533400" y="4191000"/>
                        <a:ext cx="1487488" cy="2201863"/>
                      </a:xfrm>
                      <a:prstGeom prst="rect">
                        <a:avLst/>
                      </a:prstGeom>
                      <a:noFill/>
                      <a:ln w="38100">
                        <a:noFill/>
                        <a:miter/>
                      </a:ln>
                    </p:spPr>
                  </p:pic>
                </p:oleObj>
              </mc:Fallback>
            </mc:AlternateContent>
          </a:graphicData>
        </a:graphic>
      </p:graphicFrame>
      <p:grpSp>
        <p:nvGrpSpPr>
          <p:cNvPr id="466947" name="组合 466946"/>
          <p:cNvGrpSpPr/>
          <p:nvPr/>
        </p:nvGrpSpPr>
        <p:grpSpPr>
          <a:xfrm>
            <a:off x="987425" y="404813"/>
            <a:ext cx="7543800" cy="6119812"/>
            <a:chOff x="480" y="816"/>
            <a:chExt cx="4752" cy="2865"/>
          </a:xfrm>
        </p:grpSpPr>
        <p:sp>
          <p:nvSpPr>
            <p:cNvPr id="17411" name="椭圆 466947"/>
            <p:cNvSpPr/>
            <p:nvPr/>
          </p:nvSpPr>
          <p:spPr>
            <a:xfrm>
              <a:off x="480" y="816"/>
              <a:ext cx="4752" cy="2112"/>
            </a:xfrm>
            <a:prstGeom prst="ellipse">
              <a:avLst/>
            </a:prstGeom>
            <a:gradFill rotWithShape="0">
              <a:gsLst>
                <a:gs pos="0">
                  <a:srgbClr val="5E0076"/>
                </a:gs>
                <a:gs pos="50000">
                  <a:srgbClr val="CC00FF"/>
                </a:gs>
                <a:gs pos="100000">
                  <a:srgbClr val="5E0076"/>
                </a:gs>
              </a:gsLst>
              <a:lin ang="5400000" scaled="1"/>
              <a:tileRect/>
            </a:gradFill>
            <a:ln w="12700">
              <a:noFill/>
            </a:ln>
            <a:effectLst>
              <a:outerShdw dist="107763" dir="2699999" algn="ctr" rotWithShape="0">
                <a:schemeClr val="bg2">
                  <a:alpha val="50000"/>
                </a:schemeClr>
              </a:outerShdw>
            </a:effectLst>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466949" name="矩形 466948"/>
            <p:cNvSpPr/>
            <p:nvPr/>
          </p:nvSpPr>
          <p:spPr>
            <a:xfrm>
              <a:off x="871" y="1486"/>
              <a:ext cx="3973" cy="734"/>
            </a:xfrm>
            <a:prstGeom prst="rect">
              <a:avLst/>
            </a:prstGeom>
            <a:noFill/>
            <a:ln w="12700">
              <a:noFill/>
            </a:ln>
            <a:effectLst>
              <a:outerShdw dist="35921" dir="2699999" algn="ctr" rotWithShape="0">
                <a:schemeClr val="bg2">
                  <a:alpha val="50000"/>
                </a:schemeClr>
              </a:outerShdw>
            </a:effectLst>
          </p:spPr>
          <p:txBody>
            <a:bodyPr wrap="none" anchor="ctr">
              <a:spAutoFit/>
            </a:bodyPr>
            <a:lstStyle/>
            <a:p>
              <a:pPr algn="ctr" fontAlgn="base"/>
              <a:r>
                <a:rPr lang="zh-CN" altLang="en-US" sz="4800" b="1" strike="noStrike" noProof="1">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第</a:t>
              </a:r>
              <a:r>
                <a:rPr lang="en-US" altLang="zh-CN" sz="4800" b="1" strike="noStrike" noProof="1">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3</a:t>
              </a:r>
              <a:r>
                <a:rPr lang="zh-CN" altLang="en-US" sz="4800" b="1" strike="noStrike" noProof="1">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章 基本数据类型、</a:t>
              </a:r>
              <a:endParaRPr lang="zh-CN" altLang="en-US" sz="4800" b="1" strike="noStrike" noProof="1">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endParaRPr>
            </a:p>
            <a:p>
              <a:pPr algn="ctr" fontAlgn="base"/>
              <a:r>
                <a:rPr lang="zh-CN" altLang="en-US" sz="4800" b="1" strike="noStrike" noProof="1">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    运算符与表达式</a:t>
              </a:r>
              <a:endParaRPr lang="zh-CN" altLang="en-US" sz="3600" b="1" strike="noStrike" noProof="1">
                <a:solidFill>
                  <a:srgbClr val="66FFFF"/>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pic>
          <p:nvPicPr>
            <p:cNvPr id="17413" name="图片 466949"/>
            <p:cNvPicPr>
              <a:picLocks noChangeAspect="1"/>
            </p:cNvPicPr>
            <p:nvPr/>
          </p:nvPicPr>
          <p:blipFill>
            <a:blip r:embed="rId4"/>
            <a:stretch>
              <a:fillRect/>
            </a:stretch>
          </p:blipFill>
          <p:spPr>
            <a:xfrm>
              <a:off x="2537" y="2496"/>
              <a:ext cx="2503" cy="1152"/>
            </a:xfrm>
            <a:prstGeom prst="rect">
              <a:avLst/>
            </a:prstGeom>
            <a:noFill/>
            <a:ln w="12700">
              <a:noFill/>
            </a:ln>
            <a:effectLst>
              <a:outerShdw dist="107763" dir="2699999" algn="ctr" rotWithShape="0">
                <a:schemeClr val="bg2">
                  <a:alpha val="50000"/>
                </a:schemeClr>
              </a:outerShdw>
            </a:effectLst>
          </p:spPr>
        </p:pic>
        <p:sp>
          <p:nvSpPr>
            <p:cNvPr id="17414" name="直接连接符 466950"/>
            <p:cNvSpPr/>
            <p:nvPr/>
          </p:nvSpPr>
          <p:spPr>
            <a:xfrm>
              <a:off x="2304" y="3648"/>
              <a:ext cx="2784" cy="0"/>
            </a:xfrm>
            <a:prstGeom prst="line">
              <a:avLst/>
            </a:prstGeom>
            <a:ln w="38100" cap="flat" cmpd="sng">
              <a:pattFill prst="dkHorz">
                <a:fgClr>
                  <a:srgbClr val="00CCFF"/>
                </a:fgClr>
                <a:bgClr>
                  <a:srgbClr val="FFFFFF"/>
                </a:bgClr>
              </a:pattFill>
              <a:prstDash val="solid"/>
              <a:round/>
              <a:headEnd type="none" w="med" len="med"/>
              <a:tailEnd type="none" w="med" len="med"/>
            </a:ln>
            <a:effectLst>
              <a:outerShdw dist="107763" dir="2699999" algn="ctr" rotWithShape="0">
                <a:schemeClr val="bg2">
                  <a:alpha val="50000"/>
                </a:schemeClr>
              </a:outerShdw>
            </a:effectLst>
          </p:spPr>
        </p:sp>
        <p:sp>
          <p:nvSpPr>
            <p:cNvPr id="17415" name="直接连接符 466951"/>
            <p:cNvSpPr/>
            <p:nvPr/>
          </p:nvSpPr>
          <p:spPr>
            <a:xfrm>
              <a:off x="2160" y="3681"/>
              <a:ext cx="2784" cy="0"/>
            </a:xfrm>
            <a:prstGeom prst="line">
              <a:avLst/>
            </a:prstGeom>
            <a:ln w="38100" cap="flat" cmpd="sng">
              <a:pattFill prst="dkHorz">
                <a:fgClr>
                  <a:srgbClr val="00CCFF"/>
                </a:fgClr>
                <a:bgClr>
                  <a:srgbClr val="FFFFFF"/>
                </a:bgClr>
              </a:pattFill>
              <a:prstDash val="solid"/>
              <a:round/>
              <a:headEnd type="none" w="med" len="med"/>
              <a:tailEnd type="none" w="med" len="med"/>
            </a:ln>
            <a:effectLst>
              <a:outerShdw dist="107763" dir="2699999" algn="ctr" rotWithShape="0">
                <a:schemeClr val="bg2">
                  <a:alpha val="50000"/>
                </a:schemeClr>
              </a:outerShdw>
            </a:effectLst>
          </p:spPr>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
                                          </p:val>
                                        </p:tav>
                                        <p:tav tm="100000">
                                          <p:val>
                                            <p:strVal val="#ppt_w"/>
                                          </p:val>
                                        </p:tav>
                                      </p:tavLst>
                                    </p:anim>
                                    <p:anim calcmode="lin" valueType="num">
                                      <p:cBhvr>
                                        <p:cTn id="8" dur="500" fill="hold"/>
                                        <p:tgtEl>
                                          <p:spTgt spid="466947"/>
                                        </p:tgtEl>
                                        <p:attrNameLst>
                                          <p:attrName>ppt_h</p:attrName>
                                        </p:attrNameLst>
                                      </p:cBhvr>
                                      <p:tavLst>
                                        <p:tav tm="0">
                                          <p:val>
                                            <p:fltVal val="0"/>
                                          </p:val>
                                        </p:tav>
                                        <p:tav tm="100000">
                                          <p:val>
                                            <p:strVal val="#ppt_h"/>
                                          </p:val>
                                        </p:tav>
                                      </p:tavLst>
                                    </p:anim>
                                    <p:anim calcmode="lin" valueType="num">
                                      <p:cBhvr>
                                        <p:cTn id="9" dur="500" fill="hold"/>
                                        <p:tgtEl>
                                          <p:spTgt spid="466947"/>
                                        </p:tgtEl>
                                        <p:attrNameLst>
                                          <p:attrName>ppt_x</p:attrName>
                                        </p:attrNameLst>
                                      </p:cBhvr>
                                      <p:tavLst>
                                        <p:tav tm="0">
                                          <p:val>
                                            <p:fltVal val="0.5"/>
                                          </p:val>
                                        </p:tav>
                                        <p:tav tm="100000">
                                          <p:val>
                                            <p:strVal val="#ppt_x"/>
                                          </p:val>
                                        </p:tav>
                                      </p:tavLst>
                                    </p:anim>
                                    <p:anim calcmode="lin" valueType="num">
                                      <p:cBhvr>
                                        <p:cTn id="10" dur="500" fill="hold"/>
                                        <p:tgtEl>
                                          <p:spTgt spid="46694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文本占位符 754689"/>
          <p:cNvSpPr>
            <a:spLocks noGrp="1"/>
          </p:cNvSpPr>
          <p:nvPr>
            <p:ph type="body" idx="1"/>
          </p:nvPr>
        </p:nvSpPr>
        <p:spPr>
          <a:xfrm>
            <a:off x="684213" y="333375"/>
            <a:ext cx="7772400" cy="647700"/>
          </a:xfrm>
        </p:spPr>
        <p:txBody>
          <a:bodyPr/>
          <a:lstStyle/>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3.3  </a:t>
            </a:r>
            <a:r>
              <a:rPr kumimoji="0" lang="zh-CN" altLang="en-US"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简单数据类型与表示范围</a:t>
            </a:r>
          </a:p>
        </p:txBody>
      </p:sp>
      <p:sp>
        <p:nvSpPr>
          <p:cNvPr id="754694" name="矩形 754693"/>
          <p:cNvSpPr/>
          <p:nvPr/>
        </p:nvSpPr>
        <p:spPr>
          <a:xfrm>
            <a:off x="971550" y="920750"/>
            <a:ext cx="2298700" cy="579438"/>
          </a:xfrm>
          <a:prstGeom prst="rect">
            <a:avLst/>
          </a:prstGeom>
          <a:noFill/>
          <a:ln w="9525">
            <a:noFill/>
          </a:ln>
        </p:spPr>
        <p:txBody>
          <a:bodyPr wrap="none" anchor="ctr">
            <a:spAutoFit/>
          </a:bodyPr>
          <a:lstStyle/>
          <a:p>
            <a:pPr fontAlgn="base"/>
            <a:r>
              <a:rPr lang="en-US" altLang="zh-CN"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1. </a:t>
            </a:r>
            <a:r>
              <a:rPr lang="zh-CN" altLang="en-US"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整型数据</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754695" name="矩形 754694"/>
          <p:cNvSpPr/>
          <p:nvPr/>
        </p:nvSpPr>
        <p:spPr>
          <a:xfrm>
            <a:off x="1385888" y="1455738"/>
            <a:ext cx="4249738" cy="457200"/>
          </a:xfrm>
          <a:prstGeom prst="rect">
            <a:avLst/>
          </a:prstGeom>
          <a:noFill/>
          <a:ln w="9525">
            <a:noFill/>
          </a:ln>
        </p:spPr>
        <p:txBody>
          <a:bodyPr anchor="ctr">
            <a:spAutoFit/>
          </a:bodyPr>
          <a:lstStyle/>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整型常量</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54696" name="矩形 754695"/>
          <p:cNvSpPr/>
          <p:nvPr/>
        </p:nvSpPr>
        <p:spPr>
          <a:xfrm>
            <a:off x="1730375" y="1843088"/>
            <a:ext cx="7234238" cy="1797050"/>
          </a:xfrm>
          <a:prstGeom prst="rect">
            <a:avLst/>
          </a:prstGeom>
          <a:noFill/>
          <a:ln w="9525">
            <a:noFill/>
          </a:ln>
        </p:spPr>
        <p:txBody>
          <a:bodyPr anchor="ctr">
            <a:spAutoFit/>
          </a:bodyPr>
          <a:lstStyle/>
          <a:p>
            <a:pPr defTabSz="914400" fontAlgn="base">
              <a:buFont typeface="Wingdings" panose="05000000000000000000" pitchFamily="2" charset="2"/>
              <a:buChar char="l"/>
              <a:tabLst>
                <a:tab pos="571500" algn="l"/>
              </a:tabLst>
            </a:pP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十进制整数：</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由数字</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9</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和正负号表示</a:t>
            </a:r>
            <a:r>
              <a:rPr lang="zh-CN" altLang="en-US" strike="noStrike" noProof="1">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a:latin typeface="Times New Roman" panose="02020603050405020304" pitchFamily="18" charset="0"/>
                <a:ea typeface="宋体" panose="02010600030101010101" pitchFamily="2" charset="-122"/>
                <a:cs typeface="+mn-cs"/>
              </a:rPr>
              <a:t> </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如</a:t>
            </a: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:123,-456,0</a:t>
            </a:r>
            <a:endPar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八进制整数：由数字</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开头，后跟数字</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a:t>
            </a:r>
            <a:r>
              <a:rPr lang="en-US"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7</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表示</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如</a:t>
            </a: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:0123,011</a:t>
            </a:r>
            <a:endPar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十六进制整数：由</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0x</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或</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0X</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开头</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后跟</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9,a</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f,A</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F</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表示</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如</a:t>
            </a: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0x123,0Xff </a:t>
            </a:r>
            <a:endPar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endPar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54697" name="矩形 754696"/>
          <p:cNvSpPr/>
          <p:nvPr/>
        </p:nvSpPr>
        <p:spPr>
          <a:xfrm>
            <a:off x="1042988" y="3438525"/>
            <a:ext cx="7705725" cy="1339850"/>
          </a:xfrm>
          <a:prstGeom prst="rect">
            <a:avLst/>
          </a:prstGeom>
          <a:solidFill>
            <a:srgbClr val="FFFFFF"/>
          </a:solidFill>
          <a:ln w="28575" cap="flat" cmpd="sng">
            <a:solidFill>
              <a:srgbClr val="006600"/>
            </a:solidFill>
            <a:prstDash val="solid"/>
            <a:miter/>
            <a:headEnd type="none" w="med" len="med"/>
            <a:tailEnd type="none" w="med" len="med"/>
          </a:ln>
        </p:spPr>
        <p:txBody>
          <a:bodyPr anchor="ctr" anchorCtr="0">
            <a:spAutoFit/>
          </a:bodyPr>
          <a:lstStyle/>
          <a:p>
            <a:pPr indent="266700"/>
            <a:r>
              <a:rPr lang="zh-CN" altLang="en-US" sz="2000" b="1" dirty="0">
                <a:solidFill>
                  <a:srgbClr val="FF3300"/>
                </a:solidFill>
                <a:latin typeface="楷体_GB2312" pitchFamily="49" charset="-122"/>
                <a:ea typeface="楷体_GB2312" pitchFamily="49" charset="-122"/>
              </a:rPr>
              <a:t>定义整数的符号常量</a:t>
            </a:r>
          </a:p>
          <a:p>
            <a:pPr indent="266700"/>
            <a:r>
              <a:rPr lang="zh-CN" altLang="en-US" sz="2000" b="1">
                <a:solidFill>
                  <a:srgbClr val="FF3300"/>
                </a:solidFill>
                <a:latin typeface="楷体_GB2312" pitchFamily="49" charset="-122"/>
                <a:ea typeface="楷体_GB2312" pitchFamily="49" charset="-122"/>
              </a:rPr>
              <a:t>  </a:t>
            </a:r>
            <a:r>
              <a:rPr lang="en-US" altLang="zh-CN" sz="2000" b="1" dirty="0">
                <a:solidFill>
                  <a:schemeClr val="accent2"/>
                </a:solidFill>
                <a:latin typeface="楷体_GB2312" pitchFamily="49" charset="-122"/>
                <a:ea typeface="楷体_GB2312" pitchFamily="49" charset="-122"/>
              </a:rPr>
              <a:t>#define    NUM1      20       //</a:t>
            </a:r>
            <a:r>
              <a:rPr lang="zh-CN" altLang="en-US" sz="2000" b="1" dirty="0">
                <a:solidFill>
                  <a:schemeClr val="accent2"/>
                </a:solidFill>
                <a:latin typeface="楷体_GB2312" pitchFamily="49" charset="-122"/>
                <a:ea typeface="楷体_GB2312" pitchFamily="49" charset="-122"/>
              </a:rPr>
              <a:t>十进制数</a:t>
            </a:r>
            <a:r>
              <a:rPr lang="en-US" altLang="zh-CN" sz="2000" b="1">
                <a:solidFill>
                  <a:schemeClr val="accent2"/>
                </a:solidFill>
                <a:latin typeface="楷体_GB2312" pitchFamily="49" charset="-122"/>
                <a:ea typeface="楷体_GB2312" pitchFamily="49" charset="-122"/>
              </a:rPr>
              <a:t>20</a:t>
            </a:r>
          </a:p>
          <a:p>
            <a:pPr indent="266700"/>
            <a:r>
              <a:rPr lang="en-US" altLang="zh-CN" sz="2000" b="1" dirty="0">
                <a:solidFill>
                  <a:schemeClr val="accent2"/>
                </a:solidFill>
                <a:latin typeface="楷体_GB2312" pitchFamily="49" charset="-122"/>
                <a:ea typeface="楷体_GB2312" pitchFamily="49" charset="-122"/>
              </a:rPr>
              <a:t>  #define    NUM2      020      //</a:t>
            </a:r>
            <a:r>
              <a:rPr lang="zh-CN" altLang="en-US" sz="2000" b="1" dirty="0">
                <a:solidFill>
                  <a:schemeClr val="accent2"/>
                </a:solidFill>
                <a:latin typeface="楷体_GB2312" pitchFamily="49" charset="-122"/>
                <a:ea typeface="楷体_GB2312" pitchFamily="49" charset="-122"/>
              </a:rPr>
              <a:t>八进制数（十进制</a:t>
            </a:r>
            <a:r>
              <a:rPr lang="en-US" altLang="zh-CN" sz="2000" b="1" dirty="0">
                <a:solidFill>
                  <a:schemeClr val="accent2"/>
                </a:solidFill>
                <a:latin typeface="楷体_GB2312" pitchFamily="49" charset="-122"/>
                <a:ea typeface="楷体_GB2312" pitchFamily="49" charset="-122"/>
              </a:rPr>
              <a:t>16</a:t>
            </a:r>
            <a:r>
              <a:rPr lang="zh-CN" altLang="en-US" sz="2000" b="1" dirty="0">
                <a:solidFill>
                  <a:schemeClr val="accent2"/>
                </a:solidFill>
                <a:latin typeface="楷体_GB2312" pitchFamily="49" charset="-122"/>
                <a:ea typeface="楷体_GB2312" pitchFamily="49" charset="-122"/>
              </a:rPr>
              <a:t>）</a:t>
            </a:r>
          </a:p>
          <a:p>
            <a:pPr indent="266700"/>
            <a:r>
              <a:rPr lang="zh-CN" altLang="en-US" sz="2000" b="1" dirty="0">
                <a:solidFill>
                  <a:schemeClr val="accent2"/>
                </a:solidFill>
                <a:latin typeface="楷体_GB2312" pitchFamily="49" charset="-122"/>
                <a:ea typeface="楷体_GB2312" pitchFamily="49" charset="-122"/>
              </a:rPr>
              <a:t>  </a:t>
            </a:r>
            <a:r>
              <a:rPr lang="en-US" altLang="zh-CN" sz="2000" b="1" dirty="0">
                <a:solidFill>
                  <a:schemeClr val="accent2"/>
                </a:solidFill>
                <a:latin typeface="楷体_GB2312" pitchFamily="49" charset="-122"/>
                <a:ea typeface="楷体_GB2312" pitchFamily="49" charset="-122"/>
              </a:rPr>
              <a:t>#define    NUM3      0x2a     //</a:t>
            </a:r>
            <a:r>
              <a:rPr lang="zh-CN" altLang="en-US" sz="2000" b="1" dirty="0">
                <a:solidFill>
                  <a:schemeClr val="accent2"/>
                </a:solidFill>
                <a:latin typeface="楷体_GB2312" pitchFamily="49" charset="-122"/>
                <a:ea typeface="楷体_GB2312" pitchFamily="49" charset="-122"/>
              </a:rPr>
              <a:t>十六进制数（十进制</a:t>
            </a:r>
            <a:r>
              <a:rPr lang="en-US" altLang="zh-CN" sz="2000" b="1" dirty="0">
                <a:solidFill>
                  <a:schemeClr val="accent2"/>
                </a:solidFill>
                <a:latin typeface="楷体_GB2312" pitchFamily="49" charset="-122"/>
                <a:ea typeface="楷体_GB2312" pitchFamily="49" charset="-122"/>
              </a:rPr>
              <a:t>42</a:t>
            </a:r>
            <a:r>
              <a:rPr lang="zh-CN" altLang="en-US" sz="2000" b="1" dirty="0">
                <a:solidFill>
                  <a:schemeClr val="accent2"/>
                </a:solidFill>
                <a:latin typeface="楷体_GB2312" pitchFamily="49" charset="-122"/>
                <a:ea typeface="楷体_GB2312" pitchFamily="49" charset="-122"/>
              </a:rPr>
              <a:t>）</a:t>
            </a:r>
          </a:p>
        </p:txBody>
      </p:sp>
      <p:sp>
        <p:nvSpPr>
          <p:cNvPr id="754698" name="文本框 754697"/>
          <p:cNvSpPr txBox="1"/>
          <p:nvPr/>
        </p:nvSpPr>
        <p:spPr>
          <a:xfrm>
            <a:off x="1042988" y="5084763"/>
            <a:ext cx="7705725" cy="936625"/>
          </a:xfrm>
          <a:prstGeom prst="rect">
            <a:avLst/>
          </a:prstGeom>
          <a:solidFill>
            <a:srgbClr val="FFFF99"/>
          </a:solidFill>
          <a:ln w="28575" cap="flat" cmpd="sng">
            <a:solidFill>
              <a:srgbClr val="FF00FF"/>
            </a:solidFill>
            <a:prstDash val="solid"/>
            <a:miter/>
            <a:headEnd type="none" w="med" len="med"/>
            <a:tailEnd type="none" w="med" len="med"/>
          </a:ln>
        </p:spPr>
        <p:txBody>
          <a:bodyPr anchor="t" anchorCtr="0"/>
          <a:lstStyle/>
          <a:p>
            <a:r>
              <a:rPr lang="zh-CN" altLang="en-US" sz="2000" b="1" dirty="0">
                <a:solidFill>
                  <a:srgbClr val="000000"/>
                </a:solidFill>
                <a:latin typeface="楷体_GB2312" pitchFamily="49" charset="-122"/>
                <a:ea typeface="楷体_GB2312" pitchFamily="49" charset="-122"/>
              </a:rPr>
              <a:t>思考题：下列整型常量哪些是非法的？</a:t>
            </a:r>
          </a:p>
          <a:p>
            <a:pPr algn="just"/>
            <a:r>
              <a:rPr lang="zh-CN" altLang="en-US" sz="2000" b="1" dirty="0">
                <a:solidFill>
                  <a:srgbClr val="000000"/>
                </a:solidFill>
                <a:latin typeface="楷体_GB2312" pitchFamily="49" charset="-122"/>
                <a:ea typeface="楷体_GB2312" pitchFamily="49" charset="-122"/>
              </a:rPr>
              <a:t>         </a:t>
            </a:r>
            <a:r>
              <a:rPr lang="en-US" altLang="zh-CN" sz="2000" b="1" dirty="0">
                <a:solidFill>
                  <a:srgbClr val="000000"/>
                </a:solidFill>
                <a:latin typeface="楷体_GB2312" pitchFamily="49" charset="-122"/>
                <a:ea typeface="楷体_GB2312" pitchFamily="49" charset="-122"/>
              </a:rPr>
              <a:t>012</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oX7A</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00</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078</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0x5Ac</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-0xFFFF</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0034</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7B</a:t>
            </a:r>
            <a:r>
              <a:rPr lang="zh-CN" altLang="en-US" sz="2000" b="1" dirty="0">
                <a:solidFill>
                  <a:srgbClr val="000000"/>
                </a:solidFill>
                <a:latin typeface="楷体_GB2312" pitchFamily="49" charset="-122"/>
                <a:ea typeface="楷体_GB2312" pitchFamily="49" charset="-122"/>
              </a:rPr>
              <a:t>。</a:t>
            </a:r>
            <a:endParaRPr lang="zh-CN" altLang="en-US" sz="2000" b="1" dirty="0">
              <a:latin typeface="楷体_GB2312" pitchFamily="49" charset="-122"/>
              <a:ea typeface="楷体_GB2312" pitchFamily="49" charset="-122"/>
            </a:endParaRPr>
          </a:p>
        </p:txBody>
      </p:sp>
      <p:grpSp>
        <p:nvGrpSpPr>
          <p:cNvPr id="754699" name="组合 754698"/>
          <p:cNvGrpSpPr/>
          <p:nvPr/>
        </p:nvGrpSpPr>
        <p:grpSpPr>
          <a:xfrm>
            <a:off x="2987675" y="5746750"/>
            <a:ext cx="381000" cy="381000"/>
            <a:chOff x="4344" y="3540"/>
            <a:chExt cx="240" cy="240"/>
          </a:xfrm>
        </p:grpSpPr>
        <p:sp>
          <p:nvSpPr>
            <p:cNvPr id="30728" name="直接连接符 754699"/>
            <p:cNvSpPr/>
            <p:nvPr/>
          </p:nvSpPr>
          <p:spPr>
            <a:xfrm flipH="1">
              <a:off x="4344" y="3540"/>
              <a:ext cx="240" cy="240"/>
            </a:xfrm>
            <a:prstGeom prst="line">
              <a:avLst/>
            </a:prstGeom>
            <a:ln w="38100" cap="flat" cmpd="sng">
              <a:solidFill>
                <a:srgbClr val="FF0000"/>
              </a:solidFill>
              <a:prstDash val="solid"/>
              <a:round/>
              <a:headEnd type="none" w="med" len="med"/>
              <a:tailEnd type="none" w="med" len="med"/>
            </a:ln>
          </p:spPr>
        </p:sp>
        <p:sp>
          <p:nvSpPr>
            <p:cNvPr id="30729" name="直接连接符 754700"/>
            <p:cNvSpPr/>
            <p:nvPr/>
          </p:nvSpPr>
          <p:spPr>
            <a:xfrm>
              <a:off x="4356" y="3540"/>
              <a:ext cx="228" cy="216"/>
            </a:xfrm>
            <a:prstGeom prst="line">
              <a:avLst/>
            </a:prstGeom>
            <a:ln w="38100" cap="flat" cmpd="sng">
              <a:solidFill>
                <a:srgbClr val="FF0000"/>
              </a:solidFill>
              <a:prstDash val="solid"/>
              <a:round/>
              <a:headEnd type="none" w="med" len="med"/>
              <a:tailEnd type="none" w="med" len="med"/>
            </a:ln>
          </p:spPr>
        </p:sp>
      </p:grpSp>
      <p:grpSp>
        <p:nvGrpSpPr>
          <p:cNvPr id="754702" name="组合 754701"/>
          <p:cNvGrpSpPr/>
          <p:nvPr/>
        </p:nvGrpSpPr>
        <p:grpSpPr>
          <a:xfrm>
            <a:off x="4249738" y="5754688"/>
            <a:ext cx="381000" cy="381000"/>
            <a:chOff x="4344" y="3540"/>
            <a:chExt cx="240" cy="240"/>
          </a:xfrm>
        </p:grpSpPr>
        <p:sp>
          <p:nvSpPr>
            <p:cNvPr id="30731" name="直接连接符 754702"/>
            <p:cNvSpPr/>
            <p:nvPr/>
          </p:nvSpPr>
          <p:spPr>
            <a:xfrm flipH="1">
              <a:off x="4344" y="3540"/>
              <a:ext cx="240" cy="240"/>
            </a:xfrm>
            <a:prstGeom prst="line">
              <a:avLst/>
            </a:prstGeom>
            <a:ln w="38100" cap="flat" cmpd="sng">
              <a:solidFill>
                <a:srgbClr val="FF0000"/>
              </a:solidFill>
              <a:prstDash val="solid"/>
              <a:round/>
              <a:headEnd type="none" w="med" len="med"/>
              <a:tailEnd type="none" w="med" len="med"/>
            </a:ln>
          </p:spPr>
        </p:sp>
        <p:sp>
          <p:nvSpPr>
            <p:cNvPr id="30732" name="直接连接符 754703"/>
            <p:cNvSpPr/>
            <p:nvPr/>
          </p:nvSpPr>
          <p:spPr>
            <a:xfrm>
              <a:off x="4356" y="3540"/>
              <a:ext cx="228" cy="216"/>
            </a:xfrm>
            <a:prstGeom prst="line">
              <a:avLst/>
            </a:prstGeom>
            <a:ln w="38100" cap="flat" cmpd="sng">
              <a:solidFill>
                <a:srgbClr val="FF0000"/>
              </a:solidFill>
              <a:prstDash val="solid"/>
              <a:round/>
              <a:headEnd type="none" w="med" len="med"/>
              <a:tailEnd type="none" w="med" len="med"/>
            </a:ln>
          </p:spPr>
        </p:sp>
      </p:grpSp>
      <p:grpSp>
        <p:nvGrpSpPr>
          <p:cNvPr id="754705" name="组合 754704"/>
          <p:cNvGrpSpPr/>
          <p:nvPr/>
        </p:nvGrpSpPr>
        <p:grpSpPr>
          <a:xfrm>
            <a:off x="7667625" y="5767388"/>
            <a:ext cx="381000" cy="381000"/>
            <a:chOff x="4344" y="3540"/>
            <a:chExt cx="240" cy="240"/>
          </a:xfrm>
        </p:grpSpPr>
        <p:sp>
          <p:nvSpPr>
            <p:cNvPr id="30734" name="直接连接符 754705"/>
            <p:cNvSpPr/>
            <p:nvPr/>
          </p:nvSpPr>
          <p:spPr>
            <a:xfrm flipH="1">
              <a:off x="4344" y="3540"/>
              <a:ext cx="240" cy="240"/>
            </a:xfrm>
            <a:prstGeom prst="line">
              <a:avLst/>
            </a:prstGeom>
            <a:ln w="38100" cap="flat" cmpd="sng">
              <a:solidFill>
                <a:srgbClr val="FF0000"/>
              </a:solidFill>
              <a:prstDash val="solid"/>
              <a:round/>
              <a:headEnd type="none" w="med" len="med"/>
              <a:tailEnd type="none" w="med" len="med"/>
            </a:ln>
          </p:spPr>
        </p:sp>
        <p:sp>
          <p:nvSpPr>
            <p:cNvPr id="30735" name="直接连接符 754706"/>
            <p:cNvSpPr/>
            <p:nvPr/>
          </p:nvSpPr>
          <p:spPr>
            <a:xfrm>
              <a:off x="4356" y="3540"/>
              <a:ext cx="228" cy="216"/>
            </a:xfrm>
            <a:prstGeom prst="line">
              <a:avLst/>
            </a:prstGeom>
            <a:ln w="38100" cap="flat" cmpd="sng">
              <a:solidFill>
                <a:srgbClr val="FF0000"/>
              </a:solidFill>
              <a:prstDash val="solid"/>
              <a:round/>
              <a:headEnd type="none" w="med" len="med"/>
              <a:tailEnd type="none" w="med" len="med"/>
            </a:ln>
          </p:spPr>
        </p:sp>
      </p:grpSp>
      <p:sp>
        <p:nvSpPr>
          <p:cNvPr id="754708" name="圆角矩形标注 754707"/>
          <p:cNvSpPr/>
          <p:nvPr/>
        </p:nvSpPr>
        <p:spPr>
          <a:xfrm>
            <a:off x="827088" y="5734050"/>
            <a:ext cx="1657350" cy="790575"/>
          </a:xfrm>
          <a:prstGeom prst="wedgeRoundRectCallout">
            <a:avLst>
              <a:gd name="adj1" fmla="val 88889"/>
              <a:gd name="adj2" fmla="val -48995"/>
              <a:gd name="adj3" fmla="val 16667"/>
            </a:avLst>
          </a:prstGeom>
          <a:solidFill>
            <a:srgbClr val="FFCC99"/>
          </a:solidFill>
          <a:ln w="9525" cap="flat" cmpd="sng">
            <a:solidFill>
              <a:schemeClr val="tx1"/>
            </a:solidFill>
            <a:prstDash val="solid"/>
            <a:miter/>
            <a:headEnd type="none" w="med" len="med"/>
            <a:tailEnd type="none" w="med" len="med"/>
          </a:ln>
        </p:spPr>
        <p:txBody>
          <a:bodyPr anchor="t" anchorCtr="0"/>
          <a:lstStyle/>
          <a:p>
            <a:pPr algn="ctr"/>
            <a:r>
              <a:rPr lang="zh-CN" altLang="en-US" sz="2000" b="1" dirty="0">
                <a:solidFill>
                  <a:schemeClr val="accent2"/>
                </a:solidFill>
                <a:latin typeface="楷体_GB2312" pitchFamily="49" charset="-122"/>
                <a:ea typeface="楷体_GB2312" pitchFamily="49" charset="-122"/>
              </a:rPr>
              <a:t>首字符不能是字母</a:t>
            </a:r>
            <a:r>
              <a:rPr lang="en-US" altLang="zh-CN" sz="2000" b="1">
                <a:solidFill>
                  <a:schemeClr val="accent2"/>
                </a:solidFill>
                <a:latin typeface="楷体_GB2312" pitchFamily="49" charset="-122"/>
                <a:ea typeface="楷体_GB2312" pitchFamily="49" charset="-122"/>
              </a:rPr>
              <a:t>o </a:t>
            </a:r>
          </a:p>
        </p:txBody>
      </p:sp>
      <p:sp>
        <p:nvSpPr>
          <p:cNvPr id="754709" name="圆角矩形标注 754708"/>
          <p:cNvSpPr/>
          <p:nvPr/>
        </p:nvSpPr>
        <p:spPr>
          <a:xfrm>
            <a:off x="4859338" y="5991225"/>
            <a:ext cx="1838325" cy="790575"/>
          </a:xfrm>
          <a:prstGeom prst="wedgeRoundRectCallout">
            <a:avLst>
              <a:gd name="adj1" fmla="val -70380"/>
              <a:gd name="adj2" fmla="val -82532"/>
              <a:gd name="adj3" fmla="val 16667"/>
            </a:avLst>
          </a:prstGeom>
          <a:solidFill>
            <a:srgbClr val="FFCC99"/>
          </a:solidFill>
          <a:ln w="9525" cap="flat" cmpd="sng">
            <a:solidFill>
              <a:schemeClr val="tx1"/>
            </a:solidFill>
            <a:prstDash val="solid"/>
            <a:miter/>
            <a:headEnd type="none" w="med" len="med"/>
            <a:tailEnd type="none" w="med" len="med"/>
          </a:ln>
        </p:spPr>
        <p:txBody>
          <a:bodyPr anchor="t" anchorCtr="0"/>
          <a:lstStyle/>
          <a:p>
            <a:pPr algn="ctr"/>
            <a:r>
              <a:rPr lang="zh-CN" altLang="en-US" sz="2000" b="1" dirty="0">
                <a:solidFill>
                  <a:schemeClr val="accent2"/>
                </a:solidFill>
                <a:latin typeface="楷体_GB2312" pitchFamily="49" charset="-122"/>
                <a:ea typeface="楷体_GB2312" pitchFamily="49" charset="-122"/>
              </a:rPr>
              <a:t>八进制数中不能有数字</a:t>
            </a:r>
            <a:r>
              <a:rPr lang="en-US" altLang="zh-CN" sz="2000" b="1">
                <a:solidFill>
                  <a:schemeClr val="accent2"/>
                </a:solidFill>
                <a:latin typeface="楷体_GB2312" pitchFamily="49" charset="-122"/>
                <a:ea typeface="楷体_GB2312" pitchFamily="49" charset="-122"/>
              </a:rPr>
              <a:t>8</a:t>
            </a:r>
            <a:r>
              <a:rPr lang="en-US" altLang="zh-CN">
                <a:latin typeface="Times New Roman" panose="02020603050405020304" pitchFamily="18" charset="0"/>
                <a:ea typeface="宋体" panose="02010600030101010101" pitchFamily="2" charset="-122"/>
              </a:rPr>
              <a:t> </a:t>
            </a:r>
          </a:p>
        </p:txBody>
      </p:sp>
      <p:sp>
        <p:nvSpPr>
          <p:cNvPr id="754710" name="圆角矩形标注 754709"/>
          <p:cNvSpPr/>
          <p:nvPr/>
        </p:nvSpPr>
        <p:spPr>
          <a:xfrm>
            <a:off x="5173663" y="5965825"/>
            <a:ext cx="1838325" cy="790575"/>
          </a:xfrm>
          <a:prstGeom prst="wedgeRoundRectCallout">
            <a:avLst>
              <a:gd name="adj1" fmla="val 86787"/>
              <a:gd name="adj2" fmla="val -84338"/>
              <a:gd name="adj3" fmla="val 16667"/>
            </a:avLst>
          </a:prstGeom>
          <a:solidFill>
            <a:srgbClr val="FFCC99"/>
          </a:solidFill>
          <a:ln w="9525" cap="flat" cmpd="sng">
            <a:solidFill>
              <a:schemeClr val="tx1"/>
            </a:solidFill>
            <a:prstDash val="solid"/>
            <a:miter/>
            <a:headEnd type="none" w="med" len="med"/>
            <a:tailEnd type="none" w="med" len="med"/>
          </a:ln>
        </p:spPr>
        <p:txBody>
          <a:bodyPr anchor="t" anchorCtr="0"/>
          <a:lstStyle/>
          <a:p>
            <a:pPr algn="ctr"/>
            <a:r>
              <a:rPr lang="zh-CN" altLang="en-US" sz="2000" b="1" dirty="0">
                <a:solidFill>
                  <a:schemeClr val="accent2"/>
                </a:solidFill>
                <a:latin typeface="楷体_GB2312" pitchFamily="49" charset="-122"/>
                <a:ea typeface="楷体_GB2312" pitchFamily="49" charset="-122"/>
              </a:rPr>
              <a:t>十进制数中不能有字母</a:t>
            </a:r>
            <a:r>
              <a:rPr lang="en-US" altLang="zh-CN" sz="2000" b="1">
                <a:solidFill>
                  <a:schemeClr val="accent2"/>
                </a:solidFill>
                <a:latin typeface="楷体_GB2312" pitchFamily="49" charset="-122"/>
                <a:ea typeface="楷体_GB2312" pitchFamily="49" charset="-122"/>
              </a:rPr>
              <a:t>B</a:t>
            </a:r>
            <a:r>
              <a:rPr lang="en-US" altLang="zh-CN">
                <a:latin typeface="Times New Roman" panose="02020603050405020304" pitchFamily="18" charset="0"/>
                <a:ea typeface="宋体" panose="02010600030101010101" pitchFamily="2" charset="-122"/>
              </a:rPr>
              <a:t> </a:t>
            </a:r>
          </a:p>
        </p:txBody>
      </p:sp>
      <p:grpSp>
        <p:nvGrpSpPr>
          <p:cNvPr id="30739" name="组合 754710"/>
          <p:cNvGrpSpPr/>
          <p:nvPr/>
        </p:nvGrpSpPr>
        <p:grpSpPr>
          <a:xfrm>
            <a:off x="0" y="0"/>
            <a:ext cx="446088" cy="6858000"/>
            <a:chOff x="0" y="0"/>
            <a:chExt cx="281" cy="4320"/>
          </a:xfrm>
        </p:grpSpPr>
        <p:sp>
          <p:nvSpPr>
            <p:cNvPr id="30740" name="文本框 754711"/>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0741" name="文本框 754712"/>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4690">
                                            <p:txEl>
                                              <p:pRg st="0" end="0"/>
                                            </p:txEl>
                                          </p:spTgt>
                                        </p:tgtEl>
                                        <p:attrNameLst>
                                          <p:attrName>style.visibility</p:attrName>
                                        </p:attrNameLst>
                                      </p:cBhvr>
                                      <p:to>
                                        <p:strVal val="visible"/>
                                      </p:to>
                                    </p:set>
                                    <p:anim calcmode="lin" valueType="num">
                                      <p:cBhvr additive="base">
                                        <p:cTn id="7" dur="500" fill="hold"/>
                                        <p:tgtEl>
                                          <p:spTgt spid="7546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46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54694"/>
                                        </p:tgtEl>
                                        <p:attrNameLst>
                                          <p:attrName>style.visibility</p:attrName>
                                        </p:attrNameLst>
                                      </p:cBhvr>
                                      <p:to>
                                        <p:strVal val="visible"/>
                                      </p:to>
                                    </p:set>
                                    <p:animEffect transition="in" filter="blinds(horizontal)">
                                      <p:cBhvr>
                                        <p:cTn id="13" dur="500"/>
                                        <p:tgtEl>
                                          <p:spTgt spid="75469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54695"/>
                                        </p:tgtEl>
                                        <p:attrNameLst>
                                          <p:attrName>style.visibility</p:attrName>
                                        </p:attrNameLst>
                                      </p:cBhvr>
                                      <p:to>
                                        <p:strVal val="visible"/>
                                      </p:to>
                                    </p:set>
                                    <p:anim calcmode="lin" valueType="num">
                                      <p:cBhvr additive="base">
                                        <p:cTn id="18" dur="500" fill="hold"/>
                                        <p:tgtEl>
                                          <p:spTgt spid="754695"/>
                                        </p:tgtEl>
                                        <p:attrNameLst>
                                          <p:attrName>ppt_x</p:attrName>
                                        </p:attrNameLst>
                                      </p:cBhvr>
                                      <p:tavLst>
                                        <p:tav tm="0">
                                          <p:val>
                                            <p:strVal val="0-#ppt_w/2"/>
                                          </p:val>
                                        </p:tav>
                                        <p:tav tm="100000">
                                          <p:val>
                                            <p:strVal val="#ppt_x"/>
                                          </p:val>
                                        </p:tav>
                                      </p:tavLst>
                                    </p:anim>
                                    <p:anim calcmode="lin" valueType="num">
                                      <p:cBhvr additive="base">
                                        <p:cTn id="19" dur="500" fill="hold"/>
                                        <p:tgtEl>
                                          <p:spTgt spid="7546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54696">
                                            <p:txEl>
                                              <p:pRg st="0" end="0"/>
                                            </p:txEl>
                                          </p:spTgt>
                                        </p:tgtEl>
                                        <p:attrNameLst>
                                          <p:attrName>style.visibility</p:attrName>
                                        </p:attrNameLst>
                                      </p:cBhvr>
                                      <p:to>
                                        <p:strVal val="visible"/>
                                      </p:to>
                                    </p:set>
                                    <p:anim calcmode="lin" valueType="num">
                                      <p:cBhvr additive="base">
                                        <p:cTn id="24" dur="500" fill="hold"/>
                                        <p:tgtEl>
                                          <p:spTgt spid="754696">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5469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754696">
                                            <p:txEl>
                                              <p:pRg st="1" end="1"/>
                                            </p:txEl>
                                          </p:spTgt>
                                        </p:tgtEl>
                                        <p:attrNameLst>
                                          <p:attrName>style.visibility</p:attrName>
                                        </p:attrNameLst>
                                      </p:cBhvr>
                                      <p:to>
                                        <p:strVal val="visible"/>
                                      </p:to>
                                    </p:set>
                                    <p:anim calcmode="lin" valueType="num">
                                      <p:cBhvr additive="base">
                                        <p:cTn id="30" dur="500" fill="hold"/>
                                        <p:tgtEl>
                                          <p:spTgt spid="754696">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5469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54696">
                                            <p:txEl>
                                              <p:pRg st="2" end="2"/>
                                            </p:txEl>
                                          </p:spTgt>
                                        </p:tgtEl>
                                        <p:attrNameLst>
                                          <p:attrName>style.visibility</p:attrName>
                                        </p:attrNameLst>
                                      </p:cBhvr>
                                      <p:to>
                                        <p:strVal val="visible"/>
                                      </p:to>
                                    </p:set>
                                    <p:anim calcmode="lin" valueType="num">
                                      <p:cBhvr additive="base">
                                        <p:cTn id="36" dur="500" fill="hold"/>
                                        <p:tgtEl>
                                          <p:spTgt spid="754696">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5469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54697"/>
                                        </p:tgtEl>
                                        <p:attrNameLst>
                                          <p:attrName>style.visibility</p:attrName>
                                        </p:attrNameLst>
                                      </p:cBhvr>
                                      <p:to>
                                        <p:strVal val="visible"/>
                                      </p:to>
                                    </p:set>
                                    <p:animEffect transition="in" filter="box(out)">
                                      <p:cBhvr>
                                        <p:cTn id="42" dur="500"/>
                                        <p:tgtEl>
                                          <p:spTgt spid="754697"/>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54698"/>
                                        </p:tgtEl>
                                        <p:attrNameLst>
                                          <p:attrName>style.visibility</p:attrName>
                                        </p:attrNameLst>
                                      </p:cBhvr>
                                      <p:to>
                                        <p:strVal val="visible"/>
                                      </p:to>
                                    </p:set>
                                    <p:animEffect transition="in" filter="box(out)">
                                      <p:cBhvr>
                                        <p:cTn id="47" dur="500"/>
                                        <p:tgtEl>
                                          <p:spTgt spid="754698"/>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54699"/>
                                        </p:tgtEl>
                                        <p:attrNameLst>
                                          <p:attrName>style.visibility</p:attrName>
                                        </p:attrNameLst>
                                      </p:cBhvr>
                                      <p:to>
                                        <p:strVal val="visible"/>
                                      </p:to>
                                    </p:set>
                                    <p:animEffect transition="in" filter="box(in)">
                                      <p:cBhvr>
                                        <p:cTn id="52" dur="500"/>
                                        <p:tgtEl>
                                          <p:spTgt spid="754699"/>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54708"/>
                                        </p:tgtEl>
                                        <p:attrNameLst>
                                          <p:attrName>style.visibility</p:attrName>
                                        </p:attrNameLst>
                                      </p:cBhvr>
                                      <p:to>
                                        <p:strVal val="visible"/>
                                      </p:to>
                                    </p:set>
                                    <p:anim calcmode="lin" valueType="num">
                                      <p:cBhvr additive="base">
                                        <p:cTn id="57" dur="500" fill="hold"/>
                                        <p:tgtEl>
                                          <p:spTgt spid="754708"/>
                                        </p:tgtEl>
                                        <p:attrNameLst>
                                          <p:attrName>ppt_x</p:attrName>
                                        </p:attrNameLst>
                                      </p:cBhvr>
                                      <p:tavLst>
                                        <p:tav tm="0">
                                          <p:val>
                                            <p:strVal val="#ppt_x"/>
                                          </p:val>
                                        </p:tav>
                                        <p:tav tm="100000">
                                          <p:val>
                                            <p:strVal val="#ppt_x"/>
                                          </p:val>
                                        </p:tav>
                                      </p:tavLst>
                                    </p:anim>
                                    <p:anim calcmode="lin" valueType="num">
                                      <p:cBhvr additive="base">
                                        <p:cTn id="58" dur="500" fill="hold"/>
                                        <p:tgtEl>
                                          <p:spTgt spid="75470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54708"/>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754702"/>
                                        </p:tgtEl>
                                        <p:attrNameLst>
                                          <p:attrName>style.visibility</p:attrName>
                                        </p:attrNameLst>
                                      </p:cBhvr>
                                      <p:to>
                                        <p:strVal val="visible"/>
                                      </p:to>
                                    </p:set>
                                    <p:animEffect transition="in" filter="box(in)">
                                      <p:cBhvr>
                                        <p:cTn id="63" dur="500"/>
                                        <p:tgtEl>
                                          <p:spTgt spid="754702"/>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54709"/>
                                        </p:tgtEl>
                                        <p:attrNameLst>
                                          <p:attrName>style.visibility</p:attrName>
                                        </p:attrNameLst>
                                      </p:cBhvr>
                                      <p:to>
                                        <p:strVal val="visible"/>
                                      </p:to>
                                    </p:set>
                                    <p:anim calcmode="lin" valueType="num">
                                      <p:cBhvr additive="base">
                                        <p:cTn id="68" dur="500" fill="hold"/>
                                        <p:tgtEl>
                                          <p:spTgt spid="754709"/>
                                        </p:tgtEl>
                                        <p:attrNameLst>
                                          <p:attrName>ppt_x</p:attrName>
                                        </p:attrNameLst>
                                      </p:cBhvr>
                                      <p:tavLst>
                                        <p:tav tm="0">
                                          <p:val>
                                            <p:strVal val="#ppt_x"/>
                                          </p:val>
                                        </p:tav>
                                        <p:tav tm="100000">
                                          <p:val>
                                            <p:strVal val="#ppt_x"/>
                                          </p:val>
                                        </p:tav>
                                      </p:tavLst>
                                    </p:anim>
                                    <p:anim calcmode="lin" valueType="num">
                                      <p:cBhvr additive="base">
                                        <p:cTn id="69" dur="500" fill="hold"/>
                                        <p:tgtEl>
                                          <p:spTgt spid="75470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54709"/>
                                        </p:tgtEl>
                                        <p:attrNameLst>
                                          <p:attrName>style.visibility</p:attrName>
                                        </p:attrNameLst>
                                      </p:cBhvr>
                                      <p:to>
                                        <p:strVal val="hidden"/>
                                      </p:to>
                                    </p:se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754705"/>
                                        </p:tgtEl>
                                        <p:attrNameLst>
                                          <p:attrName>style.visibility</p:attrName>
                                        </p:attrNameLst>
                                      </p:cBhvr>
                                      <p:to>
                                        <p:strVal val="visible"/>
                                      </p:to>
                                    </p:set>
                                    <p:animEffect transition="in" filter="box(in)">
                                      <p:cBhvr>
                                        <p:cTn id="74" dur="500"/>
                                        <p:tgtEl>
                                          <p:spTgt spid="754705"/>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54710"/>
                                        </p:tgtEl>
                                        <p:attrNameLst>
                                          <p:attrName>style.visibility</p:attrName>
                                        </p:attrNameLst>
                                      </p:cBhvr>
                                      <p:to>
                                        <p:strVal val="visible"/>
                                      </p:to>
                                    </p:set>
                                    <p:anim calcmode="lin" valueType="num">
                                      <p:cBhvr additive="base">
                                        <p:cTn id="79" dur="500" fill="hold"/>
                                        <p:tgtEl>
                                          <p:spTgt spid="754710"/>
                                        </p:tgtEl>
                                        <p:attrNameLst>
                                          <p:attrName>ppt_x</p:attrName>
                                        </p:attrNameLst>
                                      </p:cBhvr>
                                      <p:tavLst>
                                        <p:tav tm="0">
                                          <p:val>
                                            <p:strVal val="#ppt_x"/>
                                          </p:val>
                                        </p:tav>
                                        <p:tav tm="100000">
                                          <p:val>
                                            <p:strVal val="#ppt_x"/>
                                          </p:val>
                                        </p:tav>
                                      </p:tavLst>
                                    </p:anim>
                                    <p:anim calcmode="lin" valueType="num">
                                      <p:cBhvr additive="base">
                                        <p:cTn id="80" dur="500" fill="hold"/>
                                        <p:tgtEl>
                                          <p:spTgt spid="7547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54710"/>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0" grpId="0" build="p" bldLvl="5"/>
      <p:bldP spid="754694" grpId="0"/>
      <p:bldP spid="754695" grpId="0"/>
      <p:bldP spid="754696" grpId="0" build="allAtOnce"/>
      <p:bldP spid="754697" grpId="0" animBg="1"/>
      <p:bldP spid="754698" grpId="0" animBg="1"/>
      <p:bldP spid="754708" grpId="0" animBg="1"/>
      <p:bldP spid="754709" grpId="0" animBg="1"/>
      <p:bldP spid="7547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756744"/>
          <p:cNvGrpSpPr/>
          <p:nvPr/>
        </p:nvGrpSpPr>
        <p:grpSpPr>
          <a:xfrm>
            <a:off x="0" y="0"/>
            <a:ext cx="446088" cy="6858000"/>
            <a:chOff x="0" y="0"/>
            <a:chExt cx="281" cy="4320"/>
          </a:xfrm>
        </p:grpSpPr>
        <p:sp>
          <p:nvSpPr>
            <p:cNvPr id="32772" name="文本框 75674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2773" name="文本框 75674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
        <p:nvSpPr>
          <p:cNvPr id="2" name="Rectangle 5"/>
          <p:cNvSpPr>
            <a:spLocks noChangeArrowheads="1"/>
          </p:cNvSpPr>
          <p:nvPr/>
        </p:nvSpPr>
        <p:spPr bwMode="auto">
          <a:xfrm>
            <a:off x="757238" y="163513"/>
            <a:ext cx="4262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3399"/>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2. </a:t>
            </a:r>
            <a:r>
              <a:rPr kumimoji="1" lang="zh-CN" altLang="en-US" sz="3200" b="1" i="0" u="none" strike="noStrike" kern="1200" cap="none" spc="0" normalizeH="0" baseline="0" noProof="0">
                <a:ln>
                  <a:noFill/>
                </a:ln>
                <a:solidFill>
                  <a:srgbClr val="FF3399"/>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整数在内存中的表示</a:t>
            </a:r>
          </a:p>
        </p:txBody>
      </p:sp>
      <p:sp>
        <p:nvSpPr>
          <p:cNvPr id="3" name="Rectangle 6"/>
          <p:cNvSpPr>
            <a:spLocks noChangeArrowheads="1"/>
          </p:cNvSpPr>
          <p:nvPr/>
        </p:nvSpPr>
        <p:spPr bwMode="auto">
          <a:xfrm>
            <a:off x="555625" y="836613"/>
            <a:ext cx="83375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
                <a:srgbClr val="006600"/>
              </a:buClr>
              <a:buSzTx/>
              <a:buFont typeface="Wingdings" panose="05000000000000000000" pitchFamily="2" charset="2"/>
              <a:buNone/>
              <a:tabLst>
                <a:tab pos="495300" algn="l"/>
              </a:tabLst>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整数的数值在内存中用补码的形式存放。</a:t>
            </a:r>
          </a:p>
          <a:p>
            <a:pPr marL="457200" marR="0" lvl="0" indent="-457200" algn="l" defTabSz="914400" rtl="0" eaLnBrk="1" fontAlgn="base" latinLnBrk="0" hangingPunct="1">
              <a:lnSpc>
                <a:spcPct val="100000"/>
              </a:lnSpc>
              <a:spcBef>
                <a:spcPct val="0"/>
              </a:spcBef>
              <a:spcAft>
                <a:spcPct val="0"/>
              </a:spcAft>
              <a:buClr>
                <a:srgbClr val="006600"/>
              </a:buClr>
              <a:buSzTx/>
              <a:buFont typeface="Wingdings" panose="05000000000000000000" pitchFamily="2" charset="2"/>
              <a:buNone/>
              <a:tabLst>
                <a:tab pos="495300" algn="l"/>
              </a:tabLst>
              <a:defRPr/>
            </a:pP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CC0000"/>
                </a:solidFill>
                <a:effectLst>
                  <a:outerShdw blurRad="38100" dist="38100" dir="2700000" algn="tl">
                    <a:srgbClr val="000000"/>
                  </a:outerShdw>
                </a:effectLst>
                <a:uLnTx/>
                <a:uFillTx/>
                <a:latin typeface="楷体_GB2312" pitchFamily="49" charset="-122"/>
                <a:ea typeface="楷体_GB2312" pitchFamily="49" charset="-122"/>
                <a:cs typeface="+mn-cs"/>
              </a:rPr>
              <a:t>求一个整数补码的方法：</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（假设用</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n</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个二进制位的内存单元来存储它）</a:t>
            </a: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p>
        </p:txBody>
      </p:sp>
      <p:sp>
        <p:nvSpPr>
          <p:cNvPr id="756743" name="Rectangle 7"/>
          <p:cNvSpPr>
            <a:spLocks noChangeArrowheads="1"/>
          </p:cNvSpPr>
          <p:nvPr/>
        </p:nvSpPr>
        <p:spPr bwMode="auto">
          <a:xfrm>
            <a:off x="900113" y="2060575"/>
            <a:ext cx="8064500" cy="2676525"/>
          </a:xfrm>
          <a:prstGeom prst="rect">
            <a:avLst/>
          </a:prstGeom>
          <a:solidFill>
            <a:srgbClr val="CCFFFF"/>
          </a:solidFill>
          <a:ln w="2857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66700" algn="l"/>
              </a:tabLst>
              <a:defRPr kumimoji="1" sz="2400">
                <a:solidFill>
                  <a:schemeClr val="tx1"/>
                </a:solidFill>
                <a:latin typeface="Times New Roman" panose="02020603050405020304" pitchFamily="18" charset="0"/>
                <a:ea typeface="宋体" panose="02010600030101010101" pitchFamily="2" charset="-122"/>
              </a:defRPr>
            </a:lvl1pPr>
            <a:lvl2pPr>
              <a:tabLst>
                <a:tab pos="266700" algn="l"/>
              </a:tabLst>
              <a:defRPr kumimoji="1" sz="2400">
                <a:solidFill>
                  <a:schemeClr val="tx1"/>
                </a:solidFill>
                <a:latin typeface="Times New Roman" panose="02020603050405020304" pitchFamily="18" charset="0"/>
                <a:ea typeface="宋体" panose="02010600030101010101" pitchFamily="2" charset="-122"/>
              </a:defRPr>
            </a:lvl2pPr>
            <a:lvl3pPr>
              <a:tabLst>
                <a:tab pos="266700" algn="l"/>
              </a:tabLst>
              <a:defRPr kumimoji="1" sz="2400">
                <a:solidFill>
                  <a:schemeClr val="tx1"/>
                </a:solidFill>
                <a:latin typeface="Times New Roman" panose="02020603050405020304" pitchFamily="18" charset="0"/>
                <a:ea typeface="宋体" panose="02010600030101010101" pitchFamily="2" charset="-122"/>
              </a:defRPr>
            </a:lvl3pPr>
            <a:lvl4pPr>
              <a:tabLst>
                <a:tab pos="266700" algn="l"/>
              </a:tabLst>
              <a:defRPr kumimoji="1" sz="2400">
                <a:solidFill>
                  <a:schemeClr val="tx1"/>
                </a:solidFill>
                <a:latin typeface="Times New Roman" panose="02020603050405020304" pitchFamily="18" charset="0"/>
                <a:ea typeface="宋体" panose="02010600030101010101" pitchFamily="2" charset="-122"/>
              </a:defRPr>
            </a:lvl4pPr>
            <a:lvl5pPr>
              <a:tabLst>
                <a:tab pos="266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66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66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66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66700" algn="l"/>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3399"/>
              </a:buClr>
              <a:buSzTx/>
              <a:buFont typeface="Wingdings" panose="05000000000000000000" pitchFamily="2" charset="2"/>
              <a:buChar char="Ø"/>
              <a:tabLst>
                <a:tab pos="266700" algn="l"/>
              </a:tabLst>
              <a:defRPr/>
            </a:pPr>
            <a:r>
              <a:rPr kumimoji="1" lang="en-US" altLang="zh-CN" sz="2400" b="0"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99"/>
                </a:solidFill>
                <a:effectLst>
                  <a:outerShdw blurRad="38100" dist="38100" dir="2700000" algn="tl">
                    <a:srgbClr val="000000"/>
                  </a:outerShdw>
                </a:effectLst>
                <a:uLnTx/>
                <a:uFillTx/>
                <a:latin typeface="楷体_GB2312" pitchFamily="49" charset="-122"/>
                <a:ea typeface="楷体_GB2312" pitchFamily="49" charset="-122"/>
                <a:cs typeface="+mn-cs"/>
              </a:rPr>
              <a:t>如果是正整数</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，采用符号</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绝对值表示，即最高有效位（符号位）为</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0</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表示正，数的其余部分则表示数的绝对值；</a:t>
            </a:r>
          </a:p>
          <a:p>
            <a:pPr marL="0" marR="0" lvl="0" indent="0" algn="l" defTabSz="914400" rtl="0" eaLnBrk="1" fontAlgn="base" latinLnBrk="0" hangingPunct="1">
              <a:lnSpc>
                <a:spcPct val="100000"/>
              </a:lnSpc>
              <a:spcBef>
                <a:spcPct val="0"/>
              </a:spcBef>
              <a:spcAft>
                <a:spcPct val="0"/>
              </a:spcAft>
              <a:buClr>
                <a:srgbClr val="FF3399"/>
              </a:buClr>
              <a:buSzTx/>
              <a:buFont typeface="Wingdings" panose="05000000000000000000" pitchFamily="2" charset="2"/>
              <a:buChar char="Ø"/>
              <a:tabLst>
                <a:tab pos="266700" algn="l"/>
              </a:tabLst>
              <a:defRPr/>
            </a:pP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99"/>
                </a:solidFill>
                <a:effectLst>
                  <a:outerShdw blurRad="38100" dist="38100" dir="2700000" algn="tl">
                    <a:srgbClr val="000000"/>
                  </a:outerShdw>
                </a:effectLst>
                <a:uLnTx/>
                <a:uFillTx/>
                <a:latin typeface="楷体_GB2312" pitchFamily="49" charset="-122"/>
                <a:ea typeface="楷体_GB2312" pitchFamily="49" charset="-122"/>
                <a:cs typeface="+mn-cs"/>
              </a:rPr>
              <a:t>如果是负整数</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，则先写出与该负数相对应的正数的补码表示，然后将其按位求反，最后在末位（最低位）加</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
                <a:srgbClr val="FF3399"/>
              </a:buClr>
              <a:buSzTx/>
              <a:buFont typeface="Wingdings" panose="05000000000000000000" pitchFamily="2" charset="2"/>
              <a:buChar char="Ø"/>
              <a:tabLst>
                <a:tab pos="266700" algn="l"/>
              </a:tabLst>
              <a:defRPr/>
            </a:pP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 然后将上述求得的补码的低</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n</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位存放于内存单元之中，就得到了该整数在内存中的表示，内存单元的最高位是符号位（</a:t>
            </a:r>
            <a:r>
              <a:rPr kumimoji="1" lang="en-US" altLang="zh-CN" sz="2400" b="1" i="0" u="none" strike="noStrike" kern="1200" cap="none" spc="0" normalizeH="0" baseline="0" noProof="0">
                <a:ln>
                  <a:noFill/>
                </a:ln>
                <a:solidFill>
                  <a:srgbClr val="FF3399"/>
                </a:solidFill>
                <a:effectLst>
                  <a:outerShdw blurRad="38100" dist="38100" dir="2700000" algn="tl">
                    <a:srgbClr val="000000"/>
                  </a:outerShdw>
                </a:effectLst>
                <a:uLnTx/>
                <a:uFillTx/>
                <a:latin typeface="楷体_GB2312" pitchFamily="49" charset="-122"/>
                <a:ea typeface="楷体_GB2312" pitchFamily="49" charset="-122"/>
                <a:cs typeface="+mn-cs"/>
              </a:rPr>
              <a:t>0</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表示正，</a:t>
            </a:r>
            <a:r>
              <a:rPr kumimoji="1" lang="en-US" altLang="zh-CN" sz="2400" b="1" i="0" u="none" strike="noStrike" kern="1200" cap="none" spc="0" normalizeH="0" baseline="0" noProof="0">
                <a:ln>
                  <a:noFill/>
                </a:ln>
                <a:solidFill>
                  <a:srgbClr val="FF3399"/>
                </a:solidFill>
                <a:effectLst>
                  <a:outerShdw blurRad="38100" dist="38100" dir="2700000" algn="tl">
                    <a:srgbClr val="000000"/>
                  </a:outerShdw>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表示负）。</a:t>
            </a:r>
          </a:p>
        </p:txBody>
      </p:sp>
      <p:grpSp>
        <p:nvGrpSpPr>
          <p:cNvPr id="4" name="组合 3"/>
          <p:cNvGrpSpPr/>
          <p:nvPr/>
        </p:nvGrpSpPr>
        <p:grpSpPr>
          <a:xfrm>
            <a:off x="912495" y="4726276"/>
            <a:ext cx="8053070" cy="1598325"/>
            <a:chOff x="683568" y="4933472"/>
            <a:chExt cx="8280920" cy="1598563"/>
          </a:xfrm>
          <a:effectLst>
            <a:outerShdw blurRad="50800" dist="106680" dir="2700000" algn="tl" rotWithShape="0">
              <a:prstClr val="black">
                <a:alpha val="43000"/>
              </a:prstClr>
            </a:outerShdw>
          </a:effectLst>
        </p:grpSpPr>
        <p:sp>
          <p:nvSpPr>
            <p:cNvPr id="5" name="Rectangle 8"/>
            <p:cNvSpPr>
              <a:spLocks noChangeArrowheads="1"/>
            </p:cNvSpPr>
            <p:nvPr/>
          </p:nvSpPr>
          <p:spPr bwMode="auto">
            <a:xfrm>
              <a:off x="683568" y="4963351"/>
              <a:ext cx="8280920" cy="1568684"/>
            </a:xfrm>
            <a:prstGeom prst="rect">
              <a:avLst/>
            </a:prstGeom>
            <a:gradFill flip="none" rotWithShape="1">
              <a:gsLst>
                <a:gs pos="0">
                  <a:srgbClr val="FFEFD1"/>
                </a:gs>
                <a:gs pos="64999">
                  <a:srgbClr val="F0EBD5"/>
                </a:gs>
                <a:gs pos="100000">
                  <a:srgbClr val="D1C39F"/>
                </a:gs>
              </a:gsLst>
              <a:path path="shape">
                <a:fillToRect l="50000" t="50000" r="50000" b="50000"/>
              </a:path>
              <a:tileRect/>
            </a:gradFill>
            <a:ln w="38100">
              <a:solidFill>
                <a:srgbClr val="006600"/>
              </a:solidFill>
            </a:ln>
            <a:effectLst>
              <a:outerShdw dist="106680" dir="2700000" algn="r" rotWithShape="0">
                <a:schemeClr val="bg1">
                  <a:lumMod val="65000"/>
                </a:schemeClr>
              </a:outerShdw>
            </a:effectLst>
            <a:scene3d>
              <a:camera prst="orthographicFront"/>
              <a:lightRig rig="threePt" dir="t"/>
            </a:scene3d>
            <a:sp3d>
              <a:bevelT w="114300" prst="hardEdge"/>
            </a:sp3d>
          </p:spPr>
          <p:style>
            <a:lnRef idx="1">
              <a:schemeClr val="dk1"/>
            </a:lnRef>
            <a:fillRef idx="2">
              <a:schemeClr val="dk1"/>
            </a:fillRef>
            <a:effectRef idx="1">
              <a:schemeClr val="dk1"/>
            </a:effectRef>
            <a:fontRef idx="minor">
              <a:schemeClr val="dk1"/>
            </a:fontRef>
          </p:style>
          <p:txBody>
            <a:bodyPr wrap="square" anchor="ctr">
              <a:spAutoFit/>
              <a:sp3d prstMaterial="softEdge">
                <a:bevelT w="29210" h="16510"/>
                <a:contourClr>
                  <a:schemeClr val="accent4">
                    <a:alpha val="95000"/>
                  </a:schemeClr>
                </a:contourClr>
              </a:sp3d>
            </a:bodyPr>
            <a:lstStyle/>
            <a:p>
              <a:r>
                <a:rPr lang="en-US" altLang="zh-CN"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     </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在</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TC2.0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或</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BC3.1</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下，一个整数默认情况下需要</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个字节（</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16</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位）的内存单元存放</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取值</a:t>
              </a:r>
              <a:r>
                <a:rPr lang="zh-CN"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范围</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-32768~32767)</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p>
            <a:p>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而在</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VC6.0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VC2010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CB17.12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下</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则需要</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4</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个字节（</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32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位）</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sym typeface="+mn-ea"/>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sym typeface="+mn-ea"/>
                </a:rPr>
                <a:t>取值</a:t>
              </a:r>
              <a:r>
                <a:rPr lang="zh-CN"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sym typeface="+mn-ea"/>
                </a:rPr>
                <a:t>范围</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-2147483648</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2147483647</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 </a:t>
              </a:r>
            </a:p>
          </p:txBody>
        </p:sp>
        <p:pic>
          <p:nvPicPr>
            <p:cNvPr id="6" name="图片 5" descr="注意.jfif"/>
            <p:cNvPicPr>
              <a:picLocks noChangeAspect="1"/>
            </p:cNvPicPr>
            <p:nvPr/>
          </p:nvPicPr>
          <p:blipFill>
            <a:blip r:embed="rId5" cstate="print">
              <a:clrChange>
                <a:clrFrom>
                  <a:srgbClr val="FFFFFF"/>
                </a:clrFrom>
                <a:clrTo>
                  <a:srgbClr val="FFFFFF">
                    <a:alpha val="0"/>
                  </a:srgbClr>
                </a:clrTo>
              </a:clrChange>
            </a:blip>
            <a:stretch>
              <a:fillRect/>
            </a:stretch>
          </p:blipFill>
          <p:spPr>
            <a:xfrm>
              <a:off x="885778" y="4933472"/>
              <a:ext cx="483746" cy="478790"/>
            </a:xfrm>
            <a:prstGeom prst="rect">
              <a:avLst/>
            </a:prstGeom>
            <a:effectLst>
              <a:outerShdw blurRad="50800" dist="50800" dir="5400000" algn="ctr" rotWithShape="0">
                <a:srgbClr val="000000">
                  <a:alpha val="0"/>
                </a:srgbClr>
              </a:outerShdw>
            </a:effectLst>
          </p:spPr>
        </p:pic>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56743"/>
                                        </p:tgtEl>
                                        <p:attrNameLst>
                                          <p:attrName>style.visibility</p:attrName>
                                        </p:attrNameLst>
                                      </p:cBhvr>
                                      <p:to>
                                        <p:strVal val="visible"/>
                                      </p:to>
                                    </p:set>
                                    <p:animEffect transition="in" filter="box(out)">
                                      <p:cBhvr>
                                        <p:cTn id="27" dur="500"/>
                                        <p:tgtEl>
                                          <p:spTgt spid="756743"/>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uild="allAtOnce"/>
      <p:bldP spid="7567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a:xfrm>
            <a:off x="468113" y="1916832"/>
            <a:ext cx="4175438" cy="3917058"/>
            <a:chOff x="695400" y="1412776"/>
            <a:chExt cx="5567251" cy="5222744"/>
          </a:xfrm>
        </p:grpSpPr>
        <p:sp>
          <p:nvSpPr>
            <p:cNvPr id="2" name="矩形 1"/>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25" name="Rectangle 7"/>
            <p:cNvSpPr>
              <a:spLocks noChangeArrowheads="1"/>
            </p:cNvSpPr>
            <p:nvPr/>
          </p:nvSpPr>
          <p:spPr bwMode="auto">
            <a:xfrm>
              <a:off x="864153" y="1440466"/>
              <a:ext cx="3378044" cy="49106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p>
          </p:txBody>
        </p:sp>
      </p:grpSp>
      <p:sp>
        <p:nvSpPr>
          <p:cNvPr id="758789" name="Rectangle 5"/>
          <p:cNvSpPr>
            <a:spLocks noChangeArrowheads="1"/>
          </p:cNvSpPr>
          <p:nvPr/>
        </p:nvSpPr>
        <p:spPr bwMode="auto">
          <a:xfrm>
            <a:off x="558325" y="966987"/>
            <a:ext cx="3242310" cy="460375"/>
          </a:xfrm>
          <a:prstGeom prst="rect">
            <a:avLst/>
          </a:prstGeom>
          <a:noFill/>
          <a:ln w="9525">
            <a:noFill/>
            <a:miter lim="800000"/>
          </a:ln>
          <a:effectLst/>
        </p:spPr>
        <p:txBody>
          <a:bodyPr wrap="none" anchor="ctr">
            <a:spAutoFit/>
          </a:bodyPr>
          <a:lstStyle/>
          <a:p>
            <a:r>
              <a:rPr lang="en-US" altLang="zh-CN" b="1">
                <a:solidFill>
                  <a:srgbClr val="FF3399"/>
                </a:solidFill>
                <a:effectLst>
                  <a:outerShdw blurRad="38100" dist="38100" dir="2700000" algn="tl">
                    <a:srgbClr val="000000"/>
                  </a:outerShdw>
                </a:effectLst>
                <a:ea typeface="隶书" panose="02010509060101010101" pitchFamily="49" charset="-122"/>
              </a:rPr>
              <a:t>2. </a:t>
            </a:r>
            <a:r>
              <a:rPr lang="zh-CN" altLang="en-US" b="1">
                <a:solidFill>
                  <a:srgbClr val="FF3399"/>
                </a:solidFill>
                <a:effectLst>
                  <a:outerShdw blurRad="38100" dist="38100" dir="2700000" algn="tl">
                    <a:srgbClr val="000000"/>
                  </a:outerShdw>
                </a:effectLst>
                <a:ea typeface="隶书" panose="02010509060101010101" pitchFamily="49" charset="-122"/>
              </a:rPr>
              <a:t>整数在内存中的表示</a:t>
            </a:r>
          </a:p>
        </p:txBody>
      </p:sp>
      <p:sp>
        <p:nvSpPr>
          <p:cNvPr id="758790" name="Rectangle 6"/>
          <p:cNvSpPr>
            <a:spLocks noChangeArrowheads="1"/>
          </p:cNvSpPr>
          <p:nvPr/>
        </p:nvSpPr>
        <p:spPr bwMode="auto">
          <a:xfrm>
            <a:off x="815501" y="1430360"/>
            <a:ext cx="3630215" cy="414020"/>
          </a:xfrm>
          <a:prstGeom prst="rect">
            <a:avLst/>
          </a:prstGeom>
          <a:noFill/>
          <a:ln w="9525">
            <a:noFill/>
            <a:miter lim="800000"/>
          </a:ln>
          <a:effectLst/>
        </p:spPr>
        <p:txBody>
          <a:bodyPr anchor="ctr">
            <a:spAutoFit/>
          </a:bodyPr>
          <a:lstStyle/>
          <a:p>
            <a:pPr>
              <a:buFont typeface="Wingdings" panose="05000000000000000000" pitchFamily="2" charset="2"/>
              <a:buChar char="Ø"/>
              <a:tabLst>
                <a:tab pos="571500" algn="l"/>
              </a:tabLst>
            </a:pP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十进制整数</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en-US" altLang="zh-CN" sz="2100" b="1" dirty="0">
                <a:solidFill>
                  <a:srgbClr val="FF0000"/>
                </a:solidFill>
                <a:effectLst>
                  <a:outerShdw blurRad="38100" dist="38100" dir="2700000" algn="tl">
                    <a:srgbClr val="000000"/>
                  </a:outerShdw>
                </a:effectLst>
                <a:latin typeface="+mn-lt"/>
                <a:ea typeface="楷体" panose="02010609060101010101" pitchFamily="49" charset="-122"/>
              </a:rPr>
              <a:t>+14</a:t>
            </a:r>
            <a:endParaRPr lang="zh-CN" altLang="en-US" sz="2100" b="1" dirty="0">
              <a:solidFill>
                <a:srgbClr val="FF0000"/>
              </a:solidFill>
              <a:effectLst>
                <a:outerShdw blurRad="38100" dist="38100" dir="2700000" algn="tl">
                  <a:srgbClr val="000000"/>
                </a:outerShdw>
              </a:effectLst>
              <a:latin typeface="+mn-lt"/>
              <a:ea typeface="楷体" panose="02010609060101010101" pitchFamily="49" charset="-122"/>
            </a:endParaRPr>
          </a:p>
        </p:txBody>
      </p:sp>
      <p:grpSp>
        <p:nvGrpSpPr>
          <p:cNvPr id="758870" name="Group 86"/>
          <p:cNvGrpSpPr/>
          <p:nvPr/>
        </p:nvGrpSpPr>
        <p:grpSpPr bwMode="auto">
          <a:xfrm>
            <a:off x="1253312" y="2733880"/>
            <a:ext cx="1566863" cy="732235"/>
            <a:chOff x="802" y="1796"/>
            <a:chExt cx="1316" cy="615"/>
          </a:xfrm>
        </p:grpSpPr>
        <p:sp>
          <p:nvSpPr>
            <p:cNvPr id="758847" name="Line 63"/>
            <p:cNvSpPr>
              <a:spLocks noChangeShapeType="1"/>
            </p:cNvSpPr>
            <p:nvPr/>
          </p:nvSpPr>
          <p:spPr bwMode="auto">
            <a:xfrm flipV="1">
              <a:off x="1273" y="1796"/>
              <a:ext cx="0" cy="363"/>
            </a:xfrm>
            <a:prstGeom prst="line">
              <a:avLst/>
            </a:prstGeom>
            <a:noFill/>
            <a:ln w="28575">
              <a:solidFill>
                <a:srgbClr val="0000FF"/>
              </a:solidFill>
              <a:round/>
              <a:tailEnd type="stealth" w="lg" len="lg"/>
            </a:ln>
            <a:effectLst/>
          </p:spPr>
          <p:txBody>
            <a:bodyPr/>
            <a:lstStyle/>
            <a:p>
              <a:endParaRPr lang="zh-CN" altLang="en-US" sz="1800"/>
            </a:p>
          </p:txBody>
        </p:sp>
        <p:sp>
          <p:nvSpPr>
            <p:cNvPr id="758848" name="Text Box 64"/>
            <p:cNvSpPr txBox="1">
              <a:spLocks noChangeArrowheads="1"/>
            </p:cNvSpPr>
            <p:nvPr/>
          </p:nvSpPr>
          <p:spPr bwMode="auto">
            <a:xfrm>
              <a:off x="802" y="2141"/>
              <a:ext cx="1316" cy="270"/>
            </a:xfrm>
            <a:prstGeom prst="rect">
              <a:avLst/>
            </a:prstGeom>
            <a:noFill/>
            <a:ln w="9525">
              <a:noFill/>
              <a:miter lim="800000"/>
            </a:ln>
            <a:effectLst/>
          </p:spPr>
          <p:txBody>
            <a:bodyPr>
              <a:spAutoFit/>
            </a:bodyPr>
            <a:lstStyle/>
            <a:p>
              <a:pPr>
                <a:spcBef>
                  <a:spcPct val="50000"/>
                </a:spcBef>
              </a:pP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表示正</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p>
          </p:txBody>
        </p:sp>
      </p:grpSp>
      <p:graphicFrame>
        <p:nvGraphicFramePr>
          <p:cNvPr id="758852" name="Group 68"/>
          <p:cNvGraphicFramePr>
            <a:graphicFrameLocks noGrp="1"/>
          </p:cNvGraphicFramePr>
          <p:nvPr/>
        </p:nvGraphicFramePr>
        <p:xfrm>
          <a:off x="1834271" y="4396135"/>
          <a:ext cx="1457325" cy="862965"/>
        </p:xfrm>
        <a:graphic>
          <a:graphicData uri="http://schemas.openxmlformats.org/drawingml/2006/table">
            <a:tbl>
              <a:tblPr/>
              <a:tblGrid>
                <a:gridCol w="1457325">
                  <a:extLst>
                    <a:ext uri="{9D8B030D-6E8A-4147-A177-3AD203B41FA5}">
                      <a16:colId xmlns:a16="http://schemas.microsoft.com/office/drawing/2014/main" val="20000"/>
                    </a:ext>
                  </a:extLst>
                </a:gridCol>
              </a:tblGrid>
              <a:tr h="43243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00001110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3053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0000000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758860" name="Group 76"/>
          <p:cNvGrpSpPr/>
          <p:nvPr/>
        </p:nvGrpSpPr>
        <p:grpSpPr bwMode="auto">
          <a:xfrm>
            <a:off x="1077033" y="4408040"/>
            <a:ext cx="767954" cy="771525"/>
            <a:chOff x="1654" y="2714"/>
            <a:chExt cx="645" cy="648"/>
          </a:xfrm>
        </p:grpSpPr>
        <p:sp>
          <p:nvSpPr>
            <p:cNvPr id="758862" name="Text Box 78"/>
            <p:cNvSpPr txBox="1">
              <a:spLocks noChangeArrowheads="1"/>
            </p:cNvSpPr>
            <p:nvPr/>
          </p:nvSpPr>
          <p:spPr bwMode="auto">
            <a:xfrm>
              <a:off x="1664" y="3111"/>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高字节</a:t>
              </a:r>
            </a:p>
          </p:txBody>
        </p:sp>
        <p:sp>
          <p:nvSpPr>
            <p:cNvPr id="758861" name="Text Box 77"/>
            <p:cNvSpPr txBox="1">
              <a:spLocks noChangeArrowheads="1"/>
            </p:cNvSpPr>
            <p:nvPr/>
          </p:nvSpPr>
          <p:spPr bwMode="auto">
            <a:xfrm>
              <a:off x="1654" y="2714"/>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低字节</a:t>
              </a:r>
            </a:p>
          </p:txBody>
        </p:sp>
      </p:grpSp>
      <p:grpSp>
        <p:nvGrpSpPr>
          <p:cNvPr id="758863" name="Group 79"/>
          <p:cNvGrpSpPr/>
          <p:nvPr/>
        </p:nvGrpSpPr>
        <p:grpSpPr bwMode="auto">
          <a:xfrm>
            <a:off x="3401134" y="4440190"/>
            <a:ext cx="765572" cy="739379"/>
            <a:chOff x="3606" y="2741"/>
            <a:chExt cx="643" cy="621"/>
          </a:xfrm>
        </p:grpSpPr>
        <p:sp>
          <p:nvSpPr>
            <p:cNvPr id="758864" name="Text Box 80"/>
            <p:cNvSpPr txBox="1">
              <a:spLocks noChangeArrowheads="1"/>
            </p:cNvSpPr>
            <p:nvPr/>
          </p:nvSpPr>
          <p:spPr bwMode="auto">
            <a:xfrm>
              <a:off x="3614" y="2741"/>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低地址</a:t>
              </a:r>
            </a:p>
          </p:txBody>
        </p:sp>
        <p:sp>
          <p:nvSpPr>
            <p:cNvPr id="758865" name="Text Box 81"/>
            <p:cNvSpPr txBox="1">
              <a:spLocks noChangeArrowheads="1"/>
            </p:cNvSpPr>
            <p:nvPr/>
          </p:nvSpPr>
          <p:spPr bwMode="auto">
            <a:xfrm>
              <a:off x="3606" y="3111"/>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高地址</a:t>
              </a:r>
            </a:p>
          </p:txBody>
        </p:sp>
      </p:grpSp>
      <p:sp>
        <p:nvSpPr>
          <p:cNvPr id="758866" name="Line 82"/>
          <p:cNvSpPr>
            <a:spLocks noChangeShapeType="1"/>
          </p:cNvSpPr>
          <p:nvPr/>
        </p:nvSpPr>
        <p:spPr bwMode="auto">
          <a:xfrm>
            <a:off x="3422564" y="4385420"/>
            <a:ext cx="0" cy="917972"/>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758867" name="AutoShape 83"/>
          <p:cNvSpPr>
            <a:spLocks noChangeArrowheads="1"/>
          </p:cNvSpPr>
          <p:nvPr/>
        </p:nvSpPr>
        <p:spPr bwMode="auto">
          <a:xfrm>
            <a:off x="1115653" y="3966344"/>
            <a:ext cx="756047" cy="318349"/>
          </a:xfrm>
          <a:prstGeom prst="wedgeRoundRectCallout">
            <a:avLst>
              <a:gd name="adj1" fmla="val 76367"/>
              <a:gd name="adj2" fmla="val 259227"/>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dirty="0">
                <a:solidFill>
                  <a:srgbClr val="FF0000"/>
                </a:solidFill>
                <a:effectLst>
                  <a:innerShdw blurRad="63500" dist="50800" dir="13500000">
                    <a:prstClr val="black">
                      <a:alpha val="50000"/>
                    </a:prstClr>
                  </a:innerShdw>
                </a:effectLst>
                <a:latin typeface="楷体" panose="02010609060101010101" pitchFamily="49" charset="-122"/>
                <a:ea typeface="楷体" panose="02010609060101010101" pitchFamily="49" charset="-122"/>
              </a:rPr>
              <a:t>符号位</a:t>
            </a:r>
          </a:p>
        </p:txBody>
      </p:sp>
      <p:sp>
        <p:nvSpPr>
          <p:cNvPr id="758871" name="Rectangle 87"/>
          <p:cNvSpPr>
            <a:spLocks noChangeArrowheads="1"/>
          </p:cNvSpPr>
          <p:nvPr/>
        </p:nvSpPr>
        <p:spPr bwMode="auto">
          <a:xfrm>
            <a:off x="802018" y="2425508"/>
            <a:ext cx="3119755"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(+14)</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0</a:t>
            </a:r>
            <a:r>
              <a:rPr lang="en-US" altLang="zh-CN" sz="1800" b="1" dirty="0">
                <a:solidFill>
                  <a:schemeClr val="accent2"/>
                </a:solidFill>
                <a:effectLst>
                  <a:outerShdw blurRad="38100" dist="38100" dir="2700000" algn="tl">
                    <a:srgbClr val="000000"/>
                  </a:outerShdw>
                </a:effectLst>
                <a:sym typeface="Wingdings" panose="05000000000000000000" pitchFamily="2" charset="2"/>
              </a:rPr>
              <a:t>000 0000 0000 1110</a:t>
            </a:r>
            <a:r>
              <a:rPr lang="en-US" altLang="zh-CN" sz="1800" dirty="0"/>
              <a:t> </a:t>
            </a:r>
          </a:p>
        </p:txBody>
      </p:sp>
      <p:sp>
        <p:nvSpPr>
          <p:cNvPr id="758872" name="Oval 88"/>
          <p:cNvSpPr>
            <a:spLocks noChangeArrowheads="1"/>
          </p:cNvSpPr>
          <p:nvPr/>
        </p:nvSpPr>
        <p:spPr bwMode="auto">
          <a:xfrm>
            <a:off x="1712846" y="2402886"/>
            <a:ext cx="2159794" cy="416719"/>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sp>
        <p:nvSpPr>
          <p:cNvPr id="758873" name="AutoShape 89"/>
          <p:cNvSpPr>
            <a:spLocks noChangeArrowheads="1"/>
          </p:cNvSpPr>
          <p:nvPr/>
        </p:nvSpPr>
        <p:spPr bwMode="auto">
          <a:xfrm>
            <a:off x="3054322" y="2879849"/>
            <a:ext cx="886853" cy="1530888"/>
          </a:xfrm>
          <a:prstGeom prst="curvedLeftArrow">
            <a:avLst>
              <a:gd name="adj1" fmla="val 18221"/>
              <a:gd name="adj2" fmla="val 54988"/>
              <a:gd name="adj3" fmla="val 39257"/>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
        <p:nvSpPr>
          <p:cNvPr id="758868" name="Rectangle 84"/>
          <p:cNvSpPr>
            <a:spLocks noChangeArrowheads="1"/>
          </p:cNvSpPr>
          <p:nvPr/>
        </p:nvSpPr>
        <p:spPr bwMode="auto">
          <a:xfrm>
            <a:off x="906569" y="5346401"/>
            <a:ext cx="3408680"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mn-lt"/>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mn-lt"/>
                <a:ea typeface="楷体" panose="02010609060101010101" pitchFamily="49" charset="-122"/>
              </a:rPr>
              <a:t>+14</a:t>
            </a:r>
            <a:r>
              <a:rPr lang="zh-CN" altLang="en-US" sz="1350" dirty="0">
                <a:solidFill>
                  <a:srgbClr val="CC0000"/>
                </a:solidFill>
                <a:effectLst>
                  <a:outerShdw blurRad="38100" dist="38100" dir="2700000" algn="tl">
                    <a:srgbClr val="000000"/>
                  </a:outerShdw>
                </a:effectLst>
                <a:latin typeface="+mn-lt"/>
                <a:ea typeface="楷体" panose="02010609060101010101" pitchFamily="49" charset="-122"/>
              </a:rPr>
              <a:t>两个字节的内存实际存放形式</a:t>
            </a:r>
            <a:r>
              <a:rPr lang="zh-CN" altLang="en-US" sz="1350" dirty="0">
                <a:latin typeface="+mn-lt"/>
                <a:ea typeface="楷体" panose="02010609060101010101" pitchFamily="49" charset="-122"/>
              </a:rPr>
              <a:t> </a:t>
            </a:r>
          </a:p>
        </p:txBody>
      </p:sp>
      <p:grpSp>
        <p:nvGrpSpPr>
          <p:cNvPr id="4" name="组合 3"/>
          <p:cNvGrpSpPr/>
          <p:nvPr/>
        </p:nvGrpSpPr>
        <p:grpSpPr>
          <a:xfrm>
            <a:off x="4780903" y="1912840"/>
            <a:ext cx="4175438" cy="3921050"/>
            <a:chOff x="6445787" y="1407453"/>
            <a:chExt cx="5567251" cy="5228067"/>
          </a:xfrm>
        </p:grpSpPr>
        <p:sp>
          <p:nvSpPr>
            <p:cNvPr id="41" name="矩形 40"/>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43" name="Rectangle 7"/>
            <p:cNvSpPr>
              <a:spLocks noChangeArrowheads="1"/>
            </p:cNvSpPr>
            <p:nvPr/>
          </p:nvSpPr>
          <p:spPr bwMode="auto">
            <a:xfrm>
              <a:off x="6603185" y="1407453"/>
              <a:ext cx="3440729" cy="49106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p>
          </p:txBody>
        </p:sp>
      </p:grpSp>
      <p:grpSp>
        <p:nvGrpSpPr>
          <p:cNvPr id="44" name="Group 8"/>
          <p:cNvGrpSpPr/>
          <p:nvPr/>
        </p:nvGrpSpPr>
        <p:grpSpPr bwMode="auto">
          <a:xfrm>
            <a:off x="5360665" y="2561554"/>
            <a:ext cx="1566863" cy="810816"/>
            <a:chOff x="802" y="1481"/>
            <a:chExt cx="1316" cy="681"/>
          </a:xfrm>
        </p:grpSpPr>
        <p:sp>
          <p:nvSpPr>
            <p:cNvPr id="45" name="Line 9"/>
            <p:cNvSpPr>
              <a:spLocks noChangeShapeType="1"/>
            </p:cNvSpPr>
            <p:nvPr/>
          </p:nvSpPr>
          <p:spPr bwMode="auto">
            <a:xfrm flipV="1">
              <a:off x="1138" y="1481"/>
              <a:ext cx="103" cy="438"/>
            </a:xfrm>
            <a:prstGeom prst="line">
              <a:avLst/>
            </a:prstGeom>
            <a:noFill/>
            <a:ln w="28575">
              <a:solidFill>
                <a:srgbClr val="0000FF"/>
              </a:solidFill>
              <a:round/>
              <a:tailEnd type="stealth" w="lg" len="lg"/>
            </a:ln>
            <a:effectLst/>
          </p:spPr>
          <p:txBody>
            <a:bodyPr/>
            <a:lstStyle/>
            <a:p>
              <a:endParaRPr lang="zh-CN" altLang="en-US" sz="1800"/>
            </a:p>
          </p:txBody>
        </p:sp>
        <p:sp>
          <p:nvSpPr>
            <p:cNvPr id="46" name="Text Box 10"/>
            <p:cNvSpPr txBox="1">
              <a:spLocks noChangeArrowheads="1"/>
            </p:cNvSpPr>
            <p:nvPr/>
          </p:nvSpPr>
          <p:spPr bwMode="auto">
            <a:xfrm>
              <a:off x="802" y="1892"/>
              <a:ext cx="1316" cy="270"/>
            </a:xfrm>
            <a:prstGeom prst="rect">
              <a:avLst/>
            </a:prstGeom>
            <a:noFill/>
            <a:ln w="9525">
              <a:noFill/>
              <a:miter lim="800000"/>
            </a:ln>
            <a:effectLst/>
          </p:spPr>
          <p:txBody>
            <a:bodyPr>
              <a:spAutoFit/>
            </a:bodyPr>
            <a:lstStyle/>
            <a:p>
              <a:pPr>
                <a:spcBef>
                  <a:spcPct val="50000"/>
                </a:spcBef>
              </a:pP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表示正</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p>
          </p:txBody>
        </p:sp>
      </p:grpSp>
      <p:grpSp>
        <p:nvGrpSpPr>
          <p:cNvPr id="47" name="Group 48"/>
          <p:cNvGrpSpPr/>
          <p:nvPr/>
        </p:nvGrpSpPr>
        <p:grpSpPr bwMode="auto">
          <a:xfrm>
            <a:off x="5492348" y="3856488"/>
            <a:ext cx="767954" cy="1478756"/>
            <a:chOff x="1654" y="2552"/>
            <a:chExt cx="645" cy="1242"/>
          </a:xfrm>
        </p:grpSpPr>
        <p:sp>
          <p:nvSpPr>
            <p:cNvPr id="48" name="Text Box 20"/>
            <p:cNvSpPr txBox="1">
              <a:spLocks noChangeArrowheads="1"/>
            </p:cNvSpPr>
            <p:nvPr/>
          </p:nvSpPr>
          <p:spPr bwMode="auto">
            <a:xfrm>
              <a:off x="1654" y="2552"/>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低字节</a:t>
              </a:r>
            </a:p>
          </p:txBody>
        </p:sp>
        <p:sp>
          <p:nvSpPr>
            <p:cNvPr id="49" name="Text Box 21"/>
            <p:cNvSpPr txBox="1">
              <a:spLocks noChangeArrowheads="1"/>
            </p:cNvSpPr>
            <p:nvPr/>
          </p:nvSpPr>
          <p:spPr bwMode="auto">
            <a:xfrm>
              <a:off x="1664" y="3543"/>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高字节</a:t>
              </a:r>
            </a:p>
          </p:txBody>
        </p:sp>
      </p:grpSp>
      <p:grpSp>
        <p:nvGrpSpPr>
          <p:cNvPr id="50" name="Group 47"/>
          <p:cNvGrpSpPr/>
          <p:nvPr/>
        </p:nvGrpSpPr>
        <p:grpSpPr bwMode="auto">
          <a:xfrm>
            <a:off x="7816448" y="3845774"/>
            <a:ext cx="765572" cy="1468041"/>
            <a:chOff x="3606" y="2543"/>
            <a:chExt cx="643" cy="1233"/>
          </a:xfrm>
        </p:grpSpPr>
        <p:sp>
          <p:nvSpPr>
            <p:cNvPr id="51" name="Text Box 23"/>
            <p:cNvSpPr txBox="1">
              <a:spLocks noChangeArrowheads="1"/>
            </p:cNvSpPr>
            <p:nvPr/>
          </p:nvSpPr>
          <p:spPr bwMode="auto">
            <a:xfrm>
              <a:off x="3614" y="2543"/>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低地址</a:t>
              </a:r>
            </a:p>
          </p:txBody>
        </p:sp>
        <p:sp>
          <p:nvSpPr>
            <p:cNvPr id="52" name="Text Box 24"/>
            <p:cNvSpPr txBox="1">
              <a:spLocks noChangeArrowheads="1"/>
            </p:cNvSpPr>
            <p:nvPr/>
          </p:nvSpPr>
          <p:spPr bwMode="auto">
            <a:xfrm>
              <a:off x="3606" y="3525"/>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高地址</a:t>
              </a:r>
            </a:p>
          </p:txBody>
        </p:sp>
      </p:grpSp>
      <p:sp>
        <p:nvSpPr>
          <p:cNvPr id="53" name="Line 25"/>
          <p:cNvSpPr>
            <a:spLocks noChangeShapeType="1"/>
          </p:cNvSpPr>
          <p:nvPr/>
        </p:nvSpPr>
        <p:spPr bwMode="auto">
          <a:xfrm>
            <a:off x="7837879" y="3801720"/>
            <a:ext cx="0" cy="1619250"/>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54" name="Rectangle 27"/>
          <p:cNvSpPr>
            <a:spLocks noChangeArrowheads="1"/>
          </p:cNvSpPr>
          <p:nvPr/>
        </p:nvSpPr>
        <p:spPr bwMode="auto">
          <a:xfrm>
            <a:off x="5248594" y="5428591"/>
            <a:ext cx="3440430"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+14</a:t>
            </a:r>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四个字节的内存实际存放形式</a:t>
            </a:r>
            <a:r>
              <a:rPr lang="zh-CN" altLang="en-US" sz="1350" dirty="0">
                <a:latin typeface="楷体" panose="02010609060101010101" pitchFamily="49" charset="-122"/>
                <a:ea typeface="楷体" panose="02010609060101010101" pitchFamily="49" charset="-122"/>
              </a:rPr>
              <a:t> </a:t>
            </a:r>
          </a:p>
        </p:txBody>
      </p:sp>
      <p:sp>
        <p:nvSpPr>
          <p:cNvPr id="55" name="Rectangle 28"/>
          <p:cNvSpPr>
            <a:spLocks noChangeArrowheads="1"/>
          </p:cNvSpPr>
          <p:nvPr/>
        </p:nvSpPr>
        <p:spPr bwMode="auto">
          <a:xfrm>
            <a:off x="4833219" y="2324886"/>
            <a:ext cx="3202305"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(+14)</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0</a:t>
            </a:r>
            <a:r>
              <a:rPr lang="en-US" altLang="zh-CN" sz="1800" b="1" dirty="0">
                <a:solidFill>
                  <a:schemeClr val="accent2"/>
                </a:solidFill>
                <a:effectLst>
                  <a:outerShdw blurRad="38100" dist="38100" dir="2700000" algn="tl">
                    <a:srgbClr val="000000"/>
                  </a:outerShdw>
                </a:effectLst>
                <a:sym typeface="Wingdings" panose="05000000000000000000" pitchFamily="2" charset="2"/>
              </a:rPr>
              <a:t>000 0000 0000 0000 </a:t>
            </a:r>
          </a:p>
          <a:p>
            <a:r>
              <a:rPr lang="en-US" altLang="zh-CN" sz="1800" b="1" dirty="0">
                <a:solidFill>
                  <a:schemeClr val="accent2"/>
                </a:solidFill>
                <a:effectLst>
                  <a:outerShdw blurRad="38100" dist="38100" dir="2700000" algn="tl">
                    <a:srgbClr val="000000"/>
                  </a:outerShdw>
                </a:effectLst>
                <a:sym typeface="Wingdings" panose="05000000000000000000" pitchFamily="2" charset="2"/>
              </a:rPr>
              <a:t>                 0000 0000 0000 1110</a:t>
            </a:r>
            <a:r>
              <a:rPr lang="en-US" altLang="zh-CN" sz="1800" dirty="0"/>
              <a:t> </a:t>
            </a:r>
          </a:p>
        </p:txBody>
      </p:sp>
      <p:sp>
        <p:nvSpPr>
          <p:cNvPr id="56" name="Oval 29"/>
          <p:cNvSpPr>
            <a:spLocks noChangeArrowheads="1"/>
          </p:cNvSpPr>
          <p:nvPr/>
        </p:nvSpPr>
        <p:spPr bwMode="auto">
          <a:xfrm>
            <a:off x="5760703" y="2240868"/>
            <a:ext cx="2257067" cy="793085"/>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graphicFrame>
        <p:nvGraphicFramePr>
          <p:cNvPr id="57" name="Group 46"/>
          <p:cNvGraphicFramePr>
            <a:graphicFrameLocks noGrp="1"/>
          </p:cNvGraphicFramePr>
          <p:nvPr/>
        </p:nvGraphicFramePr>
        <p:xfrm>
          <a:off x="6301973" y="3821961"/>
          <a:ext cx="1340485" cy="1573530"/>
        </p:xfrm>
        <a:graphic>
          <a:graphicData uri="http://schemas.openxmlformats.org/drawingml/2006/table">
            <a:tbl>
              <a:tblPr/>
              <a:tblGrid>
                <a:gridCol w="1340485">
                  <a:extLst>
                    <a:ext uri="{9D8B030D-6E8A-4147-A177-3AD203B41FA5}">
                      <a16:colId xmlns:a16="http://schemas.microsoft.com/office/drawing/2014/main" val="20000"/>
                    </a:ext>
                  </a:extLst>
                </a:gridCol>
              </a:tblGrid>
              <a:tr h="4076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00001110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00000000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00000000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0000000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58" name="AutoShape 26"/>
          <p:cNvSpPr>
            <a:spLocks noChangeArrowheads="1"/>
          </p:cNvSpPr>
          <p:nvPr/>
        </p:nvSpPr>
        <p:spPr bwMode="auto">
          <a:xfrm>
            <a:off x="5274076" y="4324889"/>
            <a:ext cx="810092" cy="346250"/>
          </a:xfrm>
          <a:prstGeom prst="wedgeRoundRectCallout">
            <a:avLst>
              <a:gd name="adj1" fmla="val 94228"/>
              <a:gd name="adj2" fmla="val 195086"/>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1500" b="1" dirty="0">
                <a:solidFill>
                  <a:srgbClr val="FF0000"/>
                </a:solidFill>
                <a:effectLst>
                  <a:innerShdw blurRad="63500" dist="50800" dir="13500000">
                    <a:prstClr val="black">
                      <a:alpha val="50000"/>
                    </a:prstClr>
                  </a:innerShdw>
                </a:effectLst>
                <a:latin typeface="楷体" panose="02010609060101010101" pitchFamily="49" charset="-122"/>
                <a:ea typeface="楷体" panose="02010609060101010101" pitchFamily="49" charset="-122"/>
              </a:rPr>
              <a:t>符号位</a:t>
            </a:r>
          </a:p>
        </p:txBody>
      </p:sp>
      <p:sp>
        <p:nvSpPr>
          <p:cNvPr id="59" name="AutoShape 50"/>
          <p:cNvSpPr>
            <a:spLocks noChangeArrowheads="1"/>
          </p:cNvSpPr>
          <p:nvPr/>
        </p:nvSpPr>
        <p:spPr bwMode="auto">
          <a:xfrm rot="21339233">
            <a:off x="7521429" y="2902640"/>
            <a:ext cx="742356" cy="957081"/>
          </a:xfrm>
          <a:prstGeom prst="curvedLeftArrow">
            <a:avLst>
              <a:gd name="adj1" fmla="val 18824"/>
              <a:gd name="adj2" fmla="val 40000"/>
              <a:gd name="adj3" fmla="val 33333"/>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
        <p:nvSpPr>
          <p:cNvPr id="62" name="Text Box 51"/>
          <p:cNvSpPr txBox="1">
            <a:spLocks noChangeArrowheads="1"/>
          </p:cNvSpPr>
          <p:nvPr/>
        </p:nvSpPr>
        <p:spPr bwMode="auto">
          <a:xfrm>
            <a:off x="4780903" y="920762"/>
            <a:ext cx="4192871" cy="916210"/>
          </a:xfrm>
          <a:prstGeom prst="rect">
            <a:avLst/>
          </a:prstGeom>
          <a:gradFill rotWithShape="1">
            <a:gsLst>
              <a:gs pos="0">
                <a:srgbClr val="FFFFCC"/>
              </a:gs>
              <a:gs pos="100000">
                <a:srgbClr val="B9B9A7"/>
              </a:gs>
            </a:gsLst>
            <a:lin ang="5400000" scaled="1"/>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67500" tIns="35100" rIns="67500" bIns="35100"/>
          <a:lstStyle/>
          <a:p>
            <a:r>
              <a:rPr lang="zh-CN" altLang="en-US" sz="1800" b="1" dirty="0">
                <a:solidFill>
                  <a:srgbClr val="0000FF"/>
                </a:solidFill>
                <a:effectLst>
                  <a:outerShdw blurRad="38100" dist="38100" dir="2700000" algn="tl">
                    <a:srgbClr val="000000"/>
                  </a:outerShdw>
                </a:effectLst>
                <a:latin typeface="Arial" panose="020B0604020202020204" pitchFamily="34" charset="0"/>
                <a:ea typeface="隶书" panose="02010509060101010101" pitchFamily="49" charset="-122"/>
              </a:rPr>
              <a:t>    记住：</a:t>
            </a:r>
            <a:r>
              <a:rPr lang="zh-CN" altLang="en-US" sz="1800"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数据在内存中的存放位置是高字节放在高地址的存储单元中，低字节放在低地址的存储单元中</a:t>
            </a:r>
            <a:r>
              <a:rPr lang="zh-CN" altLang="en-US" sz="1800" dirty="0">
                <a:solidFill>
                  <a:srgbClr val="FF3300"/>
                </a:solidFill>
                <a:effectLst>
                  <a:outerShdw blurRad="38100" dist="38100" dir="2700000" algn="tl">
                    <a:srgbClr val="000000"/>
                  </a:outerShdw>
                </a:effectLst>
                <a:latin typeface="宋体" panose="02010600030101010101" pitchFamily="2" charset="-122"/>
                <a:ea typeface="隶书" panose="02010509060101010101" pitchFamily="49" charset="-122"/>
              </a:rPr>
              <a:t>。</a:t>
            </a:r>
            <a:endParaRPr lang="zh-CN" altLang="en-US" sz="1800" dirty="0">
              <a:solidFill>
                <a:srgbClr val="FF3300"/>
              </a:solidFill>
              <a:effectLst>
                <a:outerShdw blurRad="38100" dist="38100" dir="2700000" algn="tl">
                  <a:srgbClr val="000000"/>
                </a:outerShdw>
              </a:effectLst>
              <a:ea typeface="隶书" panose="02010509060101010101" pitchFamily="49" charset="-122"/>
            </a:endParaRP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8871"/>
                                        </p:tgtEl>
                                        <p:attrNameLst>
                                          <p:attrName>style.visibility</p:attrName>
                                        </p:attrNameLst>
                                      </p:cBhvr>
                                      <p:to>
                                        <p:strVal val="visible"/>
                                      </p:to>
                                    </p:set>
                                    <p:animEffect transition="in" filter="blinds(horizontal)">
                                      <p:cBhvr>
                                        <p:cTn id="18" dur="500"/>
                                        <p:tgtEl>
                                          <p:spTgt spid="75887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58870"/>
                                        </p:tgtEl>
                                        <p:attrNameLst>
                                          <p:attrName>style.visibility</p:attrName>
                                        </p:attrNameLst>
                                      </p:cBhvr>
                                      <p:to>
                                        <p:strVal val="visible"/>
                                      </p:to>
                                    </p:set>
                                    <p:animEffect transition="in" filter="blinds(horizontal)">
                                      <p:cBhvr>
                                        <p:cTn id="23" dur="500"/>
                                        <p:tgtEl>
                                          <p:spTgt spid="75887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758872"/>
                                        </p:tgtEl>
                                        <p:attrNameLst>
                                          <p:attrName>style.visibility</p:attrName>
                                        </p:attrNameLst>
                                      </p:cBhvr>
                                      <p:to>
                                        <p:strVal val="visible"/>
                                      </p:to>
                                    </p:set>
                                    <p:animEffect transition="in" filter="strips(downLeft)">
                                      <p:cBhvr>
                                        <p:cTn id="28" dur="500"/>
                                        <p:tgtEl>
                                          <p:spTgt spid="758872"/>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par>
                          <p:cTn id="29" fill="hold">
                            <p:stCondLst>
                              <p:cond delay="500"/>
                            </p:stCondLst>
                            <p:childTnLst>
                              <p:par>
                                <p:cTn id="30" presetID="18" presetClass="entr" presetSubtype="12" fill="hold" grpId="0" nodeType="afterEffect">
                                  <p:stCondLst>
                                    <p:cond delay="0"/>
                                  </p:stCondLst>
                                  <p:childTnLst>
                                    <p:set>
                                      <p:cBhvr>
                                        <p:cTn id="31" dur="1" fill="hold">
                                          <p:stCondLst>
                                            <p:cond delay="0"/>
                                          </p:stCondLst>
                                        </p:cTn>
                                        <p:tgtEl>
                                          <p:spTgt spid="758873"/>
                                        </p:tgtEl>
                                        <p:attrNameLst>
                                          <p:attrName>style.visibility</p:attrName>
                                        </p:attrNameLst>
                                      </p:cBhvr>
                                      <p:to>
                                        <p:strVal val="visible"/>
                                      </p:to>
                                    </p:set>
                                    <p:animEffect transition="in" filter="strips(downLeft)">
                                      <p:cBhvr>
                                        <p:cTn id="32" dur="500"/>
                                        <p:tgtEl>
                                          <p:spTgt spid="758873"/>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758852"/>
                                        </p:tgtEl>
                                        <p:attrNameLst>
                                          <p:attrName>style.visibility</p:attrName>
                                        </p:attrNameLst>
                                      </p:cBhvr>
                                      <p:to>
                                        <p:strVal val="visible"/>
                                      </p:to>
                                    </p:set>
                                    <p:animEffect transition="in" filter="blinds(horizontal)">
                                      <p:cBhvr>
                                        <p:cTn id="36" dur="500"/>
                                        <p:tgtEl>
                                          <p:spTgt spid="758852"/>
                                        </p:tgtEl>
                                      </p:cBhvr>
                                    </p:animEffect>
                                  </p:childTnLst>
                                  <p:subTnLst>
                                    <p:audio>
                                      <p:cMediaNode>
                                        <p:cTn display="0" masterRel="sameClick">
                                          <p:stCondLst>
                                            <p:cond evt="begin" delay="0">
                                              <p:tn val="34"/>
                                            </p:cond>
                                          </p:stCondLst>
                                          <p:endCondLst>
                                            <p:cond evt="onStopAudio" delay="0">
                                              <p:tgtEl>
                                                <p:sldTgt/>
                                              </p:tgtEl>
                                            </p:cond>
                                          </p:endCondLst>
                                        </p:cTn>
                                        <p:tgtEl>
                                          <p:sndTgt r:embed="rId4" name="chimes.wav"/>
                                        </p:tgtEl>
                                      </p:cMediaNode>
                                    </p:audio>
                                  </p:subTnLst>
                                </p:cTn>
                              </p:par>
                            </p:childTnLst>
                          </p:cTn>
                        </p:par>
                        <p:par>
                          <p:cTn id="37" fill="hold">
                            <p:stCondLst>
                              <p:cond delay="1500"/>
                            </p:stCondLst>
                            <p:childTnLst>
                              <p:par>
                                <p:cTn id="38" presetID="3" presetClass="entr" presetSubtype="10" fill="hold" grpId="0" nodeType="afterEffect">
                                  <p:stCondLst>
                                    <p:cond delay="0"/>
                                  </p:stCondLst>
                                  <p:childTnLst>
                                    <p:set>
                                      <p:cBhvr>
                                        <p:cTn id="39" dur="1" fill="hold">
                                          <p:stCondLst>
                                            <p:cond delay="0"/>
                                          </p:stCondLst>
                                        </p:cTn>
                                        <p:tgtEl>
                                          <p:spTgt spid="758868"/>
                                        </p:tgtEl>
                                        <p:attrNameLst>
                                          <p:attrName>style.visibility</p:attrName>
                                        </p:attrNameLst>
                                      </p:cBhvr>
                                      <p:to>
                                        <p:strVal val="visible"/>
                                      </p:to>
                                    </p:set>
                                    <p:animEffect transition="in" filter="blinds(horizontal)">
                                      <p:cBhvr>
                                        <p:cTn id="40" dur="500"/>
                                        <p:tgtEl>
                                          <p:spTgt spid="758868"/>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58860"/>
                                        </p:tgtEl>
                                        <p:attrNameLst>
                                          <p:attrName>style.visibility</p:attrName>
                                        </p:attrNameLst>
                                      </p:cBhvr>
                                      <p:to>
                                        <p:strVal val="visible"/>
                                      </p:to>
                                    </p:set>
                                    <p:animEffect transition="in" filter="blinds(horizontal)">
                                      <p:cBhvr>
                                        <p:cTn id="45" dur="500"/>
                                        <p:tgtEl>
                                          <p:spTgt spid="758860"/>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758866"/>
                                        </p:tgtEl>
                                        <p:attrNameLst>
                                          <p:attrName>style.visibility</p:attrName>
                                        </p:attrNameLst>
                                      </p:cBhvr>
                                      <p:to>
                                        <p:strVal val="visible"/>
                                      </p:to>
                                    </p:set>
                                    <p:animEffect transition="in" filter="strips(downLeft)">
                                      <p:cBhvr>
                                        <p:cTn id="50" dur="500"/>
                                        <p:tgtEl>
                                          <p:spTgt spid="758866"/>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758863"/>
                                        </p:tgtEl>
                                        <p:attrNameLst>
                                          <p:attrName>style.visibility</p:attrName>
                                        </p:attrNameLst>
                                      </p:cBhvr>
                                      <p:to>
                                        <p:strVal val="visible"/>
                                      </p:to>
                                    </p:set>
                                    <p:animEffect transition="in" filter="blinds(horizontal)">
                                      <p:cBhvr>
                                        <p:cTn id="54" dur="500"/>
                                        <p:tgtEl>
                                          <p:spTgt spid="758863"/>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758867"/>
                                        </p:tgtEl>
                                        <p:attrNameLst>
                                          <p:attrName>style.visibility</p:attrName>
                                        </p:attrNameLst>
                                      </p:cBhvr>
                                      <p:to>
                                        <p:strVal val="visible"/>
                                      </p:to>
                                    </p:set>
                                    <p:animEffect transition="in" filter="strips(downLeft)">
                                      <p:cBhvr>
                                        <p:cTn id="59" dur="500"/>
                                        <p:tgtEl>
                                          <p:spTgt spid="758867"/>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ox(in)">
                                      <p:cBhvr>
                                        <p:cTn id="64" dur="2000"/>
                                        <p:tgtEl>
                                          <p:spTgt spid="4"/>
                                        </p:tgtEl>
                                      </p:cBhvr>
                                    </p:animEffect>
                                  </p:childTnLst>
                                  <p:subTnLst>
                                    <p:audio>
                                      <p:cMediaNode>
                                        <p:cTn display="0" masterRel="sameClick">
                                          <p:stCondLst>
                                            <p:cond evt="begin" delay="0">
                                              <p:tn val="62"/>
                                            </p:cond>
                                          </p:stCondLst>
                                          <p:endCondLst>
                                            <p:cond evt="onStopAudio" delay="0">
                                              <p:tgtEl>
                                                <p:sldTgt/>
                                              </p:tgtEl>
                                            </p:cond>
                                          </p:endCondLst>
                                        </p:cTn>
                                        <p:tgtEl>
                                          <p:sndTgt r:embed="rId4" name="chimes.wav"/>
                                        </p:tgtEl>
                                      </p:cMediaNode>
                                    </p:audio>
                                  </p:sub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linds(horizontal)">
                                      <p:cBhvr>
                                        <p:cTn id="69" dur="500"/>
                                        <p:tgtEl>
                                          <p:spTgt spid="55"/>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blinds(horizontal)">
                                      <p:cBhvr>
                                        <p:cTn id="74" dur="500"/>
                                        <p:tgtEl>
                                          <p:spTgt spid="44"/>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18" presetClass="entr" presetSubtype="12"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strips(downLeft)">
                                      <p:cBhvr>
                                        <p:cTn id="79" dur="500"/>
                                        <p:tgtEl>
                                          <p:spTgt spid="56"/>
                                        </p:tgtEl>
                                      </p:cBhvr>
                                    </p:animEffect>
                                  </p:childTnLst>
                                  <p:subTnLs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par>
                          <p:cTn id="80" fill="hold">
                            <p:stCondLst>
                              <p:cond delay="500"/>
                            </p:stCondLst>
                            <p:childTnLst>
                              <p:par>
                                <p:cTn id="81" presetID="18" presetClass="entr" presetSubtype="12"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strips(downLeft)">
                                      <p:cBhvr>
                                        <p:cTn id="83" dur="500"/>
                                        <p:tgtEl>
                                          <p:spTgt spid="59"/>
                                        </p:tgtEl>
                                      </p:cBhvr>
                                    </p:animEffect>
                                  </p:childTnLst>
                                  <p:subTnLst>
                                    <p:audio>
                                      <p:cMediaNode>
                                        <p:cTn display="0" masterRel="sameClick">
                                          <p:stCondLst>
                                            <p:cond evt="begin" delay="0">
                                              <p:tn val="81"/>
                                            </p:cond>
                                          </p:stCondLst>
                                          <p:endCondLst>
                                            <p:cond evt="onStopAudio" delay="0">
                                              <p:tgtEl>
                                                <p:sldTgt/>
                                              </p:tgtEl>
                                            </p:cond>
                                          </p:endCondLst>
                                        </p:cTn>
                                        <p:tgtEl>
                                          <p:sndTgt r:embed="rId4" name="chimes.wav"/>
                                        </p:tgtEl>
                                      </p:cMediaNode>
                                    </p:audio>
                                  </p:subTnLst>
                                </p:cTn>
                              </p:par>
                            </p:childTnLst>
                          </p:cTn>
                        </p:par>
                        <p:par>
                          <p:cTn id="84" fill="hold">
                            <p:stCondLst>
                              <p:cond delay="1000"/>
                            </p:stCondLst>
                            <p:childTnLst>
                              <p:par>
                                <p:cTn id="85" presetID="3" presetClass="entr" presetSubtype="10" fill="hold" nodeType="after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blinds(horizontal)">
                                      <p:cBhvr>
                                        <p:cTn id="87" dur="500"/>
                                        <p:tgtEl>
                                          <p:spTgt spid="57"/>
                                        </p:tgtEl>
                                      </p:cBhvr>
                                    </p:animEffect>
                                  </p:childTnLst>
                                  <p:subTnLst>
                                    <p:audio>
                                      <p:cMediaNode>
                                        <p:cTn display="0" masterRel="sameClick">
                                          <p:stCondLst>
                                            <p:cond evt="begin" delay="0">
                                              <p:tn val="85"/>
                                            </p:cond>
                                          </p:stCondLst>
                                          <p:endCondLst>
                                            <p:cond evt="onStopAudio" delay="0">
                                              <p:tgtEl>
                                                <p:sldTgt/>
                                              </p:tgtEl>
                                            </p:cond>
                                          </p:endCondLst>
                                        </p:cTn>
                                        <p:tgtEl>
                                          <p:sndTgt r:embed="rId4" name="chimes.wav"/>
                                        </p:tgtEl>
                                      </p:cMediaNode>
                                    </p:audio>
                                  </p:subTnLst>
                                </p:cTn>
                              </p:par>
                            </p:childTnLst>
                          </p:cTn>
                        </p:par>
                        <p:par>
                          <p:cTn id="88" fill="hold">
                            <p:stCondLst>
                              <p:cond delay="1500"/>
                            </p:stCondLst>
                            <p:childTnLst>
                              <p:par>
                                <p:cTn id="89" presetID="3" presetClass="entr" presetSubtype="1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blinds(horizontal)">
                                      <p:cBhvr>
                                        <p:cTn id="91" dur="500"/>
                                        <p:tgtEl>
                                          <p:spTgt spid="54"/>
                                        </p:tgtEl>
                                      </p:cBhvr>
                                    </p:animEffect>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blinds(horizontal)">
                                      <p:cBhvr>
                                        <p:cTn id="96" dur="500"/>
                                        <p:tgtEl>
                                          <p:spTgt spid="47"/>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strips(downLeft)">
                                      <p:cBhvr>
                                        <p:cTn id="101" dur="500"/>
                                        <p:tgtEl>
                                          <p:spTgt spid="53"/>
                                        </p:tgtEl>
                                      </p:cBhvr>
                                    </p:animEffect>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2" fill="hold">
                            <p:stCondLst>
                              <p:cond delay="500"/>
                            </p:stCondLst>
                            <p:childTnLst>
                              <p:par>
                                <p:cTn id="103" presetID="3" presetClass="entr" presetSubtype="10" fill="hold" nodeType="after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blinds(horizontal)">
                                      <p:cBhvr>
                                        <p:cTn id="105" dur="500"/>
                                        <p:tgtEl>
                                          <p:spTgt spid="50"/>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strips(downLeft)">
                                      <p:cBhvr>
                                        <p:cTn id="110" dur="500"/>
                                        <p:tgtEl>
                                          <p:spTgt spid="58"/>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4" presetClass="entr" presetSubtype="32" fill="hold" grpId="0" nodeType="click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box(out)">
                                      <p:cBhvr>
                                        <p:cTn id="115" dur="500"/>
                                        <p:tgtEl>
                                          <p:spTgt spid="62"/>
                                        </p:tgtEl>
                                      </p:cBhvr>
                                    </p:animEffect>
                                  </p:childTnLst>
                                  <p:subTnLst>
                                    <p:audio>
                                      <p:cMediaNode>
                                        <p:cTn display="0" masterRel="sameClick">
                                          <p:stCondLst>
                                            <p:cond evt="begin" delay="0">
                                              <p:tn val="113"/>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bldLvl="0" animBg="1"/>
      <p:bldP spid="758866" grpId="0" bldLvl="0" animBg="1"/>
      <p:bldP spid="758867" grpId="0" bldLvl="0" animBg="1"/>
      <p:bldP spid="758871" grpId="0" bldLvl="0" animBg="1"/>
      <p:bldP spid="758872" grpId="0" bldLvl="0" animBg="1"/>
      <p:bldP spid="758873" grpId="0" bldLvl="0" animBg="1"/>
      <p:bldP spid="758868" grpId="0" bldLvl="0" animBg="1"/>
      <p:bldP spid="53" grpId="0" bldLvl="0" animBg="1"/>
      <p:bldP spid="54" grpId="0" bldLvl="0" animBg="1"/>
      <p:bldP spid="55" grpId="0" bldLvl="0" animBg="1"/>
      <p:bldP spid="56" grpId="0" bldLvl="0" animBg="1"/>
      <p:bldP spid="58" grpId="0" bldLvl="0" animBg="1"/>
      <p:bldP spid="59" grpId="0" bldLvl="0" animBg="1"/>
      <p:bldP spid="6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a:xfrm>
            <a:off x="468113" y="1916832"/>
            <a:ext cx="4175438" cy="3917058"/>
            <a:chOff x="695400" y="1412776"/>
            <a:chExt cx="5567251" cy="5222744"/>
          </a:xfrm>
        </p:grpSpPr>
        <p:sp>
          <p:nvSpPr>
            <p:cNvPr id="2" name="矩形 1"/>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25" name="Rectangle 7"/>
            <p:cNvSpPr>
              <a:spLocks noChangeArrowheads="1"/>
            </p:cNvSpPr>
            <p:nvPr/>
          </p:nvSpPr>
          <p:spPr bwMode="auto">
            <a:xfrm>
              <a:off x="864153" y="1440466"/>
              <a:ext cx="3378044" cy="49106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p>
          </p:txBody>
        </p:sp>
      </p:grpSp>
      <p:sp>
        <p:nvSpPr>
          <p:cNvPr id="758789" name="Rectangle 5"/>
          <p:cNvSpPr>
            <a:spLocks noChangeArrowheads="1"/>
          </p:cNvSpPr>
          <p:nvPr/>
        </p:nvSpPr>
        <p:spPr bwMode="auto">
          <a:xfrm>
            <a:off x="558325" y="966987"/>
            <a:ext cx="3242310" cy="460375"/>
          </a:xfrm>
          <a:prstGeom prst="rect">
            <a:avLst/>
          </a:prstGeom>
          <a:noFill/>
          <a:ln w="9525">
            <a:noFill/>
            <a:miter lim="800000"/>
          </a:ln>
          <a:effectLst/>
        </p:spPr>
        <p:txBody>
          <a:bodyPr wrap="none" anchor="ctr">
            <a:spAutoFit/>
          </a:bodyPr>
          <a:lstStyle/>
          <a:p>
            <a:r>
              <a:rPr lang="en-US" altLang="zh-CN" b="1">
                <a:solidFill>
                  <a:srgbClr val="FF3399"/>
                </a:solidFill>
                <a:effectLst>
                  <a:outerShdw blurRad="38100" dist="38100" dir="2700000" algn="tl">
                    <a:srgbClr val="000000"/>
                  </a:outerShdw>
                </a:effectLst>
                <a:ea typeface="隶书" panose="02010509060101010101" pitchFamily="49" charset="-122"/>
              </a:rPr>
              <a:t>2. </a:t>
            </a:r>
            <a:r>
              <a:rPr lang="zh-CN" altLang="en-US" b="1">
                <a:solidFill>
                  <a:srgbClr val="FF3399"/>
                </a:solidFill>
                <a:effectLst>
                  <a:outerShdw blurRad="38100" dist="38100" dir="2700000" algn="tl">
                    <a:srgbClr val="000000"/>
                  </a:outerShdw>
                </a:effectLst>
                <a:ea typeface="隶书" panose="02010509060101010101" pitchFamily="49" charset="-122"/>
              </a:rPr>
              <a:t>整数在内存中的表示</a:t>
            </a:r>
          </a:p>
        </p:txBody>
      </p:sp>
      <p:sp>
        <p:nvSpPr>
          <p:cNvPr id="758790" name="Rectangle 6"/>
          <p:cNvSpPr>
            <a:spLocks noChangeArrowheads="1"/>
          </p:cNvSpPr>
          <p:nvPr/>
        </p:nvSpPr>
        <p:spPr bwMode="auto">
          <a:xfrm>
            <a:off x="815501" y="1430360"/>
            <a:ext cx="3630215" cy="414020"/>
          </a:xfrm>
          <a:prstGeom prst="rect">
            <a:avLst/>
          </a:prstGeom>
          <a:noFill/>
          <a:ln w="9525">
            <a:noFill/>
            <a:miter lim="800000"/>
          </a:ln>
          <a:effectLst/>
        </p:spPr>
        <p:txBody>
          <a:bodyPr anchor="ctr">
            <a:spAutoFit/>
          </a:bodyPr>
          <a:lstStyle/>
          <a:p>
            <a:pPr>
              <a:buFont typeface="Wingdings" panose="05000000000000000000" pitchFamily="2" charset="2"/>
              <a:buChar char="Ø"/>
              <a:tabLst>
                <a:tab pos="571500" algn="l"/>
              </a:tabLst>
            </a:pP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十进制整数</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21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en-US" altLang="zh-CN" sz="2100" b="1" dirty="0">
                <a:solidFill>
                  <a:srgbClr val="FF0000"/>
                </a:solidFill>
                <a:effectLst>
                  <a:outerShdw blurRad="38100" dist="38100" dir="2700000" algn="tl">
                    <a:srgbClr val="000000"/>
                  </a:outerShdw>
                </a:effectLst>
                <a:latin typeface="+mn-lt"/>
                <a:ea typeface="楷体" panose="02010609060101010101" pitchFamily="49" charset="-122"/>
              </a:rPr>
              <a:t>14</a:t>
            </a:r>
            <a:endParaRPr lang="zh-CN" altLang="en-US" sz="2100" b="1" dirty="0">
              <a:solidFill>
                <a:srgbClr val="FF0000"/>
              </a:solidFill>
              <a:effectLst>
                <a:outerShdw blurRad="38100" dist="38100" dir="2700000" algn="tl">
                  <a:srgbClr val="000000"/>
                </a:outerShdw>
              </a:effectLst>
              <a:latin typeface="+mn-lt"/>
              <a:ea typeface="楷体" panose="02010609060101010101" pitchFamily="49" charset="-122"/>
            </a:endParaRPr>
          </a:p>
        </p:txBody>
      </p:sp>
      <p:grpSp>
        <p:nvGrpSpPr>
          <p:cNvPr id="4" name="组合 3"/>
          <p:cNvGrpSpPr/>
          <p:nvPr/>
        </p:nvGrpSpPr>
        <p:grpSpPr>
          <a:xfrm>
            <a:off x="4780903" y="1200061"/>
            <a:ext cx="4175438" cy="4633829"/>
            <a:chOff x="6445787" y="1412776"/>
            <a:chExt cx="5567251" cy="5222744"/>
          </a:xfrm>
        </p:grpSpPr>
        <p:sp>
          <p:nvSpPr>
            <p:cNvPr id="41" name="矩形 40"/>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43" name="Rectangle 7"/>
            <p:cNvSpPr>
              <a:spLocks noChangeArrowheads="1"/>
            </p:cNvSpPr>
            <p:nvPr/>
          </p:nvSpPr>
          <p:spPr bwMode="auto">
            <a:xfrm>
              <a:off x="6603185" y="1445433"/>
              <a:ext cx="3440729" cy="41510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p>
          </p:txBody>
        </p:sp>
      </p:grpSp>
      <p:grpSp>
        <p:nvGrpSpPr>
          <p:cNvPr id="60" name="Group 8"/>
          <p:cNvGrpSpPr/>
          <p:nvPr/>
        </p:nvGrpSpPr>
        <p:grpSpPr bwMode="auto">
          <a:xfrm>
            <a:off x="1277634" y="3142036"/>
            <a:ext cx="1895904" cy="661240"/>
            <a:chOff x="802" y="1796"/>
            <a:chExt cx="1316" cy="672"/>
          </a:xfrm>
        </p:grpSpPr>
        <p:sp>
          <p:nvSpPr>
            <p:cNvPr id="61" name="Line 9"/>
            <p:cNvSpPr>
              <a:spLocks noChangeShapeType="1"/>
            </p:cNvSpPr>
            <p:nvPr/>
          </p:nvSpPr>
          <p:spPr bwMode="auto">
            <a:xfrm flipV="1">
              <a:off x="1273" y="1796"/>
              <a:ext cx="0" cy="363"/>
            </a:xfrm>
            <a:prstGeom prst="line">
              <a:avLst/>
            </a:prstGeom>
            <a:noFill/>
            <a:ln w="28575">
              <a:solidFill>
                <a:srgbClr val="0000FF"/>
              </a:solidFill>
              <a:round/>
              <a:tailEnd type="stealth" w="lg" len="lg"/>
            </a:ln>
            <a:effectLst/>
          </p:spPr>
          <p:txBody>
            <a:bodyPr/>
            <a:lstStyle/>
            <a:p>
              <a:endParaRPr lang="zh-CN" altLang="en-US" sz="1800">
                <a:latin typeface="楷体" panose="02010609060101010101" pitchFamily="49" charset="-122"/>
                <a:ea typeface="楷体" panose="02010609060101010101" pitchFamily="49" charset="-122"/>
              </a:endParaRPr>
            </a:p>
          </p:txBody>
        </p:sp>
        <p:sp>
          <p:nvSpPr>
            <p:cNvPr id="63" name="Text Box 10"/>
            <p:cNvSpPr txBox="1">
              <a:spLocks noChangeArrowheads="1"/>
            </p:cNvSpPr>
            <p:nvPr/>
          </p:nvSpPr>
          <p:spPr bwMode="auto">
            <a:xfrm>
              <a:off x="802" y="2141"/>
              <a:ext cx="1316" cy="327"/>
            </a:xfrm>
            <a:prstGeom prst="rect">
              <a:avLst/>
            </a:prstGeom>
            <a:noFill/>
            <a:ln w="9525">
              <a:noFill/>
              <a:miter lim="800000"/>
            </a:ln>
            <a:effectLst/>
          </p:spPr>
          <p:txBody>
            <a:bodyPr>
              <a:spAutoFit/>
            </a:bodyPr>
            <a:lstStyle/>
            <a:p>
              <a:pPr>
                <a:spcBef>
                  <a:spcPct val="50000"/>
                </a:spcBef>
              </a:pP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表示负</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p>
          </p:txBody>
        </p:sp>
      </p:grpSp>
      <p:sp>
        <p:nvSpPr>
          <p:cNvPr id="64" name="Rectangle 28"/>
          <p:cNvSpPr>
            <a:spLocks noChangeArrowheads="1"/>
          </p:cNvSpPr>
          <p:nvPr/>
        </p:nvSpPr>
        <p:spPr bwMode="auto">
          <a:xfrm>
            <a:off x="759098" y="2324630"/>
            <a:ext cx="3119755"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latin typeface="+mn-lt"/>
                <a:ea typeface="+mn-ea"/>
                <a:sym typeface="Wingdings" panose="05000000000000000000" pitchFamily="2" charset="2"/>
              </a:rPr>
              <a:t>(+14)</a:t>
            </a:r>
            <a:r>
              <a:rPr lang="zh-CN" altLang="en-US" sz="1800" b="1" baseline="-25000" dirty="0">
                <a:effectLst>
                  <a:outerShdw blurRad="38100" dist="38100" dir="2700000" algn="tl">
                    <a:srgbClr val="FFFFFF"/>
                  </a:outerShdw>
                </a:effectLst>
                <a:latin typeface="+mn-lt"/>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latin typeface="+mn-lt"/>
                <a:ea typeface="+mn-ea"/>
                <a:sym typeface="Wingdings" panose="05000000000000000000" pitchFamily="2" charset="2"/>
              </a:rPr>
              <a:t> </a:t>
            </a:r>
            <a:r>
              <a:rPr lang="en-US" altLang="zh-CN" sz="1800" b="1" dirty="0">
                <a:effectLst>
                  <a:outerShdw blurRad="38100" dist="38100" dir="2700000" algn="tl">
                    <a:srgbClr val="FFFFFF"/>
                  </a:outerShdw>
                </a:effectLst>
                <a:latin typeface="+mn-lt"/>
                <a:ea typeface="+mn-ea"/>
                <a:sym typeface="Wingdings" panose="05000000000000000000" pitchFamily="2" charset="2"/>
              </a:rPr>
              <a:t>= </a:t>
            </a:r>
            <a:r>
              <a:rPr lang="en-US" altLang="zh-CN" sz="1800" b="1" dirty="0">
                <a:solidFill>
                  <a:srgbClr val="FF3300"/>
                </a:solidFill>
                <a:effectLst>
                  <a:outerShdw blurRad="38100" dist="38100" dir="2700000" algn="tl">
                    <a:srgbClr val="000000"/>
                  </a:outerShdw>
                </a:effectLst>
                <a:latin typeface="+mn-lt"/>
                <a:ea typeface="+mn-ea"/>
                <a:sym typeface="Wingdings" panose="05000000000000000000" pitchFamily="2" charset="2"/>
              </a:rPr>
              <a:t>0</a:t>
            </a:r>
            <a:r>
              <a:rPr lang="en-US" altLang="zh-CN" sz="1800" b="1" dirty="0">
                <a:effectLst>
                  <a:outerShdw blurRad="38100" dist="38100" dir="2700000" algn="tl">
                    <a:srgbClr val="FFFFFF"/>
                  </a:outerShdw>
                </a:effectLst>
                <a:latin typeface="+mn-lt"/>
                <a:ea typeface="+mn-ea"/>
                <a:sym typeface="Wingdings" panose="05000000000000000000" pitchFamily="2" charset="2"/>
              </a:rPr>
              <a:t>000 0000 0000 1110</a:t>
            </a:r>
            <a:r>
              <a:rPr lang="en-US" altLang="zh-CN" sz="1800" dirty="0">
                <a:latin typeface="+mn-lt"/>
                <a:ea typeface="+mn-ea"/>
              </a:rPr>
              <a:t> </a:t>
            </a:r>
          </a:p>
        </p:txBody>
      </p:sp>
      <p:sp>
        <p:nvSpPr>
          <p:cNvPr id="65" name="Rectangle 31"/>
          <p:cNvSpPr>
            <a:spLocks noChangeArrowheads="1"/>
          </p:cNvSpPr>
          <p:nvPr/>
        </p:nvSpPr>
        <p:spPr bwMode="auto">
          <a:xfrm>
            <a:off x="754508" y="2834934"/>
            <a:ext cx="2989580"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latin typeface="+mn-lt"/>
                <a:ea typeface="+mn-ea"/>
                <a:sym typeface="Wingdings" panose="05000000000000000000" pitchFamily="2" charset="2"/>
              </a:rPr>
              <a:t>(-14)</a:t>
            </a:r>
            <a:r>
              <a:rPr lang="zh-CN" altLang="en-US" sz="1800" b="1" baseline="-25000" dirty="0">
                <a:effectLst>
                  <a:outerShdw blurRad="38100" dist="38100" dir="2700000" algn="tl">
                    <a:srgbClr val="FFFFFF"/>
                  </a:outerShdw>
                </a:effectLst>
                <a:latin typeface="+mn-lt"/>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latin typeface="+mn-lt"/>
                <a:ea typeface="+mn-ea"/>
                <a:sym typeface="Wingdings" panose="05000000000000000000" pitchFamily="2" charset="2"/>
              </a:rPr>
              <a:t> </a:t>
            </a:r>
            <a:r>
              <a:rPr lang="en-US" altLang="zh-CN" sz="1800" b="1" dirty="0">
                <a:effectLst>
                  <a:outerShdw blurRad="38100" dist="38100" dir="2700000" algn="tl">
                    <a:srgbClr val="FFFFFF"/>
                  </a:outerShdw>
                </a:effectLst>
                <a:latin typeface="+mn-lt"/>
                <a:ea typeface="+mn-ea"/>
                <a:sym typeface="Wingdings" panose="05000000000000000000" pitchFamily="2" charset="2"/>
              </a:rPr>
              <a:t>= </a:t>
            </a:r>
            <a:r>
              <a:rPr lang="en-US" altLang="zh-CN" sz="1800" b="1" dirty="0">
                <a:solidFill>
                  <a:srgbClr val="FF3300"/>
                </a:solidFill>
                <a:effectLst>
                  <a:outerShdw blurRad="38100" dist="38100" dir="2700000" algn="tl">
                    <a:srgbClr val="000000"/>
                  </a:outerShdw>
                </a:effectLst>
                <a:latin typeface="+mn-lt"/>
                <a:ea typeface="+mn-ea"/>
                <a:sym typeface="Wingdings" panose="05000000000000000000" pitchFamily="2" charset="2"/>
              </a:rPr>
              <a:t>1</a:t>
            </a:r>
            <a:r>
              <a:rPr lang="en-US" altLang="zh-CN" sz="1800" b="1" dirty="0">
                <a:solidFill>
                  <a:schemeClr val="accent2"/>
                </a:solidFill>
                <a:effectLst>
                  <a:outerShdw blurRad="38100" dist="38100" dir="2700000" algn="tl">
                    <a:srgbClr val="000000"/>
                  </a:outerShdw>
                </a:effectLst>
                <a:latin typeface="+mn-lt"/>
                <a:ea typeface="+mn-ea"/>
                <a:sym typeface="Wingdings" panose="05000000000000000000" pitchFamily="2" charset="2"/>
              </a:rPr>
              <a:t>111 1111 1111 0010</a:t>
            </a:r>
            <a:r>
              <a:rPr lang="en-US" altLang="zh-CN" sz="1800" dirty="0">
                <a:latin typeface="+mn-lt"/>
                <a:ea typeface="+mn-ea"/>
              </a:rPr>
              <a:t> </a:t>
            </a:r>
          </a:p>
        </p:txBody>
      </p:sp>
      <p:grpSp>
        <p:nvGrpSpPr>
          <p:cNvPr id="66" name="Group 34"/>
          <p:cNvGrpSpPr/>
          <p:nvPr/>
        </p:nvGrpSpPr>
        <p:grpSpPr bwMode="auto">
          <a:xfrm>
            <a:off x="2541464" y="2537771"/>
            <a:ext cx="1810941" cy="373917"/>
            <a:chOff x="2336" y="1553"/>
            <a:chExt cx="1521" cy="380"/>
          </a:xfrm>
        </p:grpSpPr>
        <p:sp>
          <p:nvSpPr>
            <p:cNvPr id="67" name="Line 32"/>
            <p:cNvSpPr>
              <a:spLocks noChangeShapeType="1"/>
            </p:cNvSpPr>
            <p:nvPr/>
          </p:nvSpPr>
          <p:spPr bwMode="auto">
            <a:xfrm>
              <a:off x="2336" y="1661"/>
              <a:ext cx="0" cy="272"/>
            </a:xfrm>
            <a:prstGeom prst="line">
              <a:avLst/>
            </a:prstGeom>
            <a:noFill/>
            <a:ln w="28575">
              <a:solidFill>
                <a:schemeClr val="tx1"/>
              </a:solidFill>
              <a:round/>
              <a:tailEnd type="stealth" w="lg" len="lg"/>
            </a:ln>
            <a:effectLst/>
          </p:spPr>
          <p:txBody>
            <a:bodyPr/>
            <a:lstStyle/>
            <a:p>
              <a:endParaRPr lang="zh-CN" altLang="en-US" sz="1800">
                <a:latin typeface="楷体" panose="02010609060101010101" pitchFamily="49" charset="-122"/>
                <a:ea typeface="楷体" panose="02010609060101010101" pitchFamily="49" charset="-122"/>
              </a:endParaRPr>
            </a:p>
          </p:txBody>
        </p:sp>
        <p:sp>
          <p:nvSpPr>
            <p:cNvPr id="68" name="Rectangle 33"/>
            <p:cNvSpPr>
              <a:spLocks noChangeArrowheads="1"/>
            </p:cNvSpPr>
            <p:nvPr/>
          </p:nvSpPr>
          <p:spPr bwMode="auto">
            <a:xfrm>
              <a:off x="2374" y="1553"/>
              <a:ext cx="1483" cy="374"/>
            </a:xfrm>
            <a:prstGeom prst="rect">
              <a:avLst/>
            </a:prstGeom>
            <a:noFill/>
            <a:ln w="9525">
              <a:noFill/>
              <a:miter lim="800000"/>
            </a:ln>
            <a:effectLst/>
          </p:spPr>
          <p:txBody>
            <a:bodyPr wrap="none">
              <a:spAutoFit/>
            </a:bodyPr>
            <a:lstStyle/>
            <a:p>
              <a:r>
                <a:rPr kumimoji="0" lang="zh-CN" altLang="en-US" sz="1350" b="1" dirty="0">
                  <a:effectLst>
                    <a:outerShdw blurRad="38100" dist="38100" dir="2700000" algn="tl">
                      <a:srgbClr val="FFFFFF"/>
                    </a:outerShdw>
                  </a:effectLst>
                  <a:latin typeface="楷体" panose="02010609060101010101" pitchFamily="49" charset="-122"/>
                  <a:ea typeface="楷体" panose="02010609060101010101" pitchFamily="49" charset="-122"/>
                </a:rPr>
                <a:t>按位求反，末位加</a:t>
              </a:r>
              <a:r>
                <a:rPr kumimoji="0" lang="en-US" altLang="zh-CN" sz="1350" b="1" dirty="0">
                  <a:effectLst>
                    <a:outerShdw blurRad="38100" dist="38100" dir="2700000" algn="tl">
                      <a:srgbClr val="FFFFFF"/>
                    </a:outerShdw>
                  </a:effectLst>
                  <a:latin typeface="楷体" panose="02010609060101010101" pitchFamily="49" charset="-122"/>
                  <a:ea typeface="楷体" panose="02010609060101010101" pitchFamily="49" charset="-122"/>
                </a:rPr>
                <a:t>1</a:t>
              </a:r>
              <a:r>
                <a:rPr kumimoji="0" lang="en-US" altLang="zh-CN" sz="1800" dirty="0">
                  <a:latin typeface="楷体" panose="02010609060101010101" pitchFamily="49" charset="-122"/>
                  <a:ea typeface="楷体" panose="02010609060101010101" pitchFamily="49" charset="-122"/>
                </a:rPr>
                <a:t> </a:t>
              </a:r>
              <a:endParaRPr lang="en-US" altLang="zh-CN" sz="1800" dirty="0">
                <a:latin typeface="楷体" panose="02010609060101010101" pitchFamily="49" charset="-122"/>
                <a:ea typeface="楷体" panose="02010609060101010101" pitchFamily="49" charset="-122"/>
              </a:endParaRPr>
            </a:p>
          </p:txBody>
        </p:sp>
      </p:grpSp>
      <p:sp>
        <p:nvSpPr>
          <p:cNvPr id="70" name="Oval 29"/>
          <p:cNvSpPr>
            <a:spLocks noChangeArrowheads="1"/>
          </p:cNvSpPr>
          <p:nvPr/>
        </p:nvSpPr>
        <p:spPr bwMode="auto">
          <a:xfrm>
            <a:off x="1601671" y="2804473"/>
            <a:ext cx="2117351" cy="416719"/>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graphicFrame>
        <p:nvGraphicFramePr>
          <p:cNvPr id="71" name="Group 35"/>
          <p:cNvGraphicFramePr>
            <a:graphicFrameLocks noGrp="1"/>
          </p:cNvGraphicFramePr>
          <p:nvPr/>
        </p:nvGraphicFramePr>
        <p:xfrm>
          <a:off x="1852022" y="4468470"/>
          <a:ext cx="1457325" cy="828675"/>
        </p:xfrm>
        <a:graphic>
          <a:graphicData uri="http://schemas.openxmlformats.org/drawingml/2006/table">
            <a:tbl>
              <a:tblPr/>
              <a:tblGrid>
                <a:gridCol w="1457325">
                  <a:extLst>
                    <a:ext uri="{9D8B030D-6E8A-4147-A177-3AD203B41FA5}">
                      <a16:colId xmlns:a16="http://schemas.microsoft.com/office/drawing/2014/main" val="20000"/>
                    </a:ext>
                  </a:extLst>
                </a:gridCol>
              </a:tblGrid>
              <a:tr h="39751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mn-lt"/>
                          <a:ea typeface="+mn-ea"/>
                        </a:rPr>
                        <a:t>11110010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3116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mn-lt"/>
                          <a:ea typeface="+mn-ea"/>
                        </a:rPr>
                        <a:t>1</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mn-lt"/>
                          <a:ea typeface="+mn-ea"/>
                        </a:rPr>
                        <a:t>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72" name="Group 19"/>
          <p:cNvGrpSpPr/>
          <p:nvPr/>
        </p:nvGrpSpPr>
        <p:grpSpPr bwMode="auto">
          <a:xfrm>
            <a:off x="1094784" y="4445847"/>
            <a:ext cx="767954" cy="771525"/>
            <a:chOff x="1654" y="2714"/>
            <a:chExt cx="645" cy="648"/>
          </a:xfrm>
        </p:grpSpPr>
        <p:sp>
          <p:nvSpPr>
            <p:cNvPr id="73" name="Text Box 20"/>
            <p:cNvSpPr txBox="1">
              <a:spLocks noChangeArrowheads="1"/>
            </p:cNvSpPr>
            <p:nvPr/>
          </p:nvSpPr>
          <p:spPr bwMode="auto">
            <a:xfrm>
              <a:off x="1654" y="2714"/>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低字节</a:t>
              </a:r>
            </a:p>
          </p:txBody>
        </p:sp>
        <p:sp>
          <p:nvSpPr>
            <p:cNvPr id="74" name="Text Box 21"/>
            <p:cNvSpPr txBox="1">
              <a:spLocks noChangeArrowheads="1"/>
            </p:cNvSpPr>
            <p:nvPr/>
          </p:nvSpPr>
          <p:spPr bwMode="auto">
            <a:xfrm>
              <a:off x="1664" y="3111"/>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高字节</a:t>
              </a:r>
            </a:p>
          </p:txBody>
        </p:sp>
      </p:grpSp>
      <p:grpSp>
        <p:nvGrpSpPr>
          <p:cNvPr id="75" name="Group 22"/>
          <p:cNvGrpSpPr/>
          <p:nvPr/>
        </p:nvGrpSpPr>
        <p:grpSpPr bwMode="auto">
          <a:xfrm>
            <a:off x="3418885" y="4477997"/>
            <a:ext cx="765572" cy="739379"/>
            <a:chOff x="3606" y="2741"/>
            <a:chExt cx="643" cy="621"/>
          </a:xfrm>
        </p:grpSpPr>
        <p:sp>
          <p:nvSpPr>
            <p:cNvPr id="76" name="Text Box 23"/>
            <p:cNvSpPr txBox="1">
              <a:spLocks noChangeArrowheads="1"/>
            </p:cNvSpPr>
            <p:nvPr/>
          </p:nvSpPr>
          <p:spPr bwMode="auto">
            <a:xfrm>
              <a:off x="3614" y="2741"/>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低地址</a:t>
              </a:r>
            </a:p>
          </p:txBody>
        </p:sp>
        <p:sp>
          <p:nvSpPr>
            <p:cNvPr id="77" name="Text Box 24"/>
            <p:cNvSpPr txBox="1">
              <a:spLocks noChangeArrowheads="1"/>
            </p:cNvSpPr>
            <p:nvPr/>
          </p:nvSpPr>
          <p:spPr bwMode="auto">
            <a:xfrm>
              <a:off x="3606" y="3111"/>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高地址</a:t>
              </a:r>
            </a:p>
          </p:txBody>
        </p:sp>
      </p:grpSp>
      <p:sp>
        <p:nvSpPr>
          <p:cNvPr id="78" name="Line 25"/>
          <p:cNvSpPr>
            <a:spLocks noChangeShapeType="1"/>
          </p:cNvSpPr>
          <p:nvPr/>
        </p:nvSpPr>
        <p:spPr bwMode="auto">
          <a:xfrm>
            <a:off x="3440315" y="4423226"/>
            <a:ext cx="0" cy="917972"/>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79" name="AutoShape 26"/>
          <p:cNvSpPr>
            <a:spLocks noChangeArrowheads="1"/>
          </p:cNvSpPr>
          <p:nvPr/>
        </p:nvSpPr>
        <p:spPr bwMode="auto">
          <a:xfrm>
            <a:off x="1136802" y="3949208"/>
            <a:ext cx="756048" cy="346249"/>
          </a:xfrm>
          <a:prstGeom prst="wedgeRoundRectCallout">
            <a:avLst>
              <a:gd name="adj1" fmla="val 79150"/>
              <a:gd name="adj2" fmla="val 256719"/>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a:solidFill>
                  <a:srgbClr val="FF0000"/>
                </a:solidFill>
                <a:latin typeface="楷体" panose="02010609060101010101" pitchFamily="49" charset="-122"/>
                <a:ea typeface="楷体" panose="02010609060101010101" pitchFamily="49" charset="-122"/>
              </a:rPr>
              <a:t>符号位</a:t>
            </a:r>
          </a:p>
        </p:txBody>
      </p:sp>
      <p:sp>
        <p:nvSpPr>
          <p:cNvPr id="80" name="Rectangle 27"/>
          <p:cNvSpPr>
            <a:spLocks noChangeArrowheads="1"/>
          </p:cNvSpPr>
          <p:nvPr/>
        </p:nvSpPr>
        <p:spPr bwMode="auto">
          <a:xfrm>
            <a:off x="772126" y="5428591"/>
            <a:ext cx="3440430"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-14</a:t>
            </a:r>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两个字节的内存实际存放形式</a:t>
            </a:r>
            <a:r>
              <a:rPr lang="zh-CN" altLang="en-US" sz="1350" dirty="0">
                <a:latin typeface="楷体" panose="02010609060101010101" pitchFamily="49" charset="-122"/>
                <a:ea typeface="楷体" panose="02010609060101010101" pitchFamily="49" charset="-122"/>
              </a:rPr>
              <a:t> </a:t>
            </a:r>
          </a:p>
        </p:txBody>
      </p:sp>
      <p:sp>
        <p:nvSpPr>
          <p:cNvPr id="758873" name="AutoShape 89"/>
          <p:cNvSpPr>
            <a:spLocks noChangeArrowheads="1"/>
          </p:cNvSpPr>
          <p:nvPr/>
        </p:nvSpPr>
        <p:spPr bwMode="auto">
          <a:xfrm>
            <a:off x="3113838" y="3207245"/>
            <a:ext cx="790658" cy="1311455"/>
          </a:xfrm>
          <a:prstGeom prst="curvedLeftArrow">
            <a:avLst>
              <a:gd name="adj1" fmla="val 18221"/>
              <a:gd name="adj2" fmla="val 54988"/>
              <a:gd name="adj3" fmla="val 39257"/>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
        <p:nvSpPr>
          <p:cNvPr id="81" name="Rectangle 19"/>
          <p:cNvSpPr>
            <a:spLocks noChangeArrowheads="1"/>
          </p:cNvSpPr>
          <p:nvPr/>
        </p:nvSpPr>
        <p:spPr bwMode="auto">
          <a:xfrm>
            <a:off x="4916109" y="1609242"/>
            <a:ext cx="3129280"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(+14)</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补</a:t>
            </a:r>
            <a:r>
              <a:rPr lang="zh-CN" altLang="en-US"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 </a:t>
            </a:r>
            <a:r>
              <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 </a:t>
            </a:r>
            <a:r>
              <a:rPr lang="en-US" altLang="zh-CN" sz="1800" b="1" dirty="0">
                <a:solidFill>
                  <a:srgbClr val="FF3300"/>
                </a:solidFill>
                <a:effectLst>
                  <a:outerShdw blurRad="38100" dist="38100" dir="2700000" algn="tl">
                    <a:srgbClr val="000000"/>
                  </a:outerShdw>
                </a:effectLst>
                <a:latin typeface="+mn-lt"/>
                <a:ea typeface="+mn-ea"/>
                <a:cs typeface="Arial" panose="020B0604020202020204" pitchFamily="34" charset="0"/>
                <a:sym typeface="Wingdings" panose="05000000000000000000" pitchFamily="2" charset="2"/>
              </a:rPr>
              <a:t>0</a:t>
            </a:r>
            <a:r>
              <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000 0000 0000 0000</a:t>
            </a:r>
          </a:p>
          <a:p>
            <a:r>
              <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                0000 0000 0000 1110</a:t>
            </a:r>
            <a:r>
              <a:rPr lang="en-US" altLang="zh-CN" sz="1800" dirty="0">
                <a:latin typeface="+mn-lt"/>
                <a:ea typeface="+mn-ea"/>
                <a:cs typeface="Arial" panose="020B0604020202020204" pitchFamily="34" charset="0"/>
              </a:rPr>
              <a:t> </a:t>
            </a:r>
          </a:p>
        </p:txBody>
      </p:sp>
      <p:sp>
        <p:nvSpPr>
          <p:cNvPr id="82" name="Rectangle 36"/>
          <p:cNvSpPr>
            <a:spLocks noChangeArrowheads="1"/>
          </p:cNvSpPr>
          <p:nvPr/>
        </p:nvSpPr>
        <p:spPr bwMode="auto">
          <a:xfrm>
            <a:off x="4916110" y="2498162"/>
            <a:ext cx="3097530"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(-14)</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1</a:t>
            </a:r>
            <a:r>
              <a:rPr lang="en-US" altLang="zh-CN" sz="1800" b="1" dirty="0">
                <a:solidFill>
                  <a:schemeClr val="accent2"/>
                </a:solidFill>
                <a:effectLst>
                  <a:outerShdw blurRad="38100" dist="38100" dir="2700000" algn="tl">
                    <a:srgbClr val="000000"/>
                  </a:outerShdw>
                </a:effectLst>
                <a:sym typeface="Wingdings" panose="05000000000000000000" pitchFamily="2" charset="2"/>
              </a:rPr>
              <a:t>111 1111 1111 1111 </a:t>
            </a:r>
          </a:p>
          <a:p>
            <a:r>
              <a:rPr lang="en-US" altLang="zh-CN" sz="1800" b="1" dirty="0">
                <a:solidFill>
                  <a:schemeClr val="accent2"/>
                </a:solidFill>
                <a:effectLst>
                  <a:outerShdw blurRad="38100" dist="38100" dir="2700000" algn="tl">
                    <a:srgbClr val="000000"/>
                  </a:outerShdw>
                </a:effectLst>
                <a:sym typeface="Wingdings" panose="05000000000000000000" pitchFamily="2" charset="2"/>
              </a:rPr>
              <a:t>                 1111 1111 1111 0010</a:t>
            </a:r>
            <a:r>
              <a:rPr lang="en-US" altLang="zh-CN" sz="1800" dirty="0"/>
              <a:t> </a:t>
            </a:r>
          </a:p>
        </p:txBody>
      </p:sp>
      <p:grpSp>
        <p:nvGrpSpPr>
          <p:cNvPr id="83" name="Group 37"/>
          <p:cNvGrpSpPr/>
          <p:nvPr/>
        </p:nvGrpSpPr>
        <p:grpSpPr bwMode="auto">
          <a:xfrm>
            <a:off x="6697771" y="2143060"/>
            <a:ext cx="1777603" cy="394097"/>
            <a:chOff x="2336" y="1602"/>
            <a:chExt cx="1493" cy="331"/>
          </a:xfrm>
        </p:grpSpPr>
        <p:sp>
          <p:nvSpPr>
            <p:cNvPr id="84" name="Line 38"/>
            <p:cNvSpPr>
              <a:spLocks noChangeShapeType="1"/>
            </p:cNvSpPr>
            <p:nvPr/>
          </p:nvSpPr>
          <p:spPr bwMode="auto">
            <a:xfrm>
              <a:off x="2336" y="1661"/>
              <a:ext cx="0" cy="272"/>
            </a:xfrm>
            <a:prstGeom prst="line">
              <a:avLst/>
            </a:prstGeom>
            <a:noFill/>
            <a:ln w="28575">
              <a:solidFill>
                <a:schemeClr val="tx1"/>
              </a:solidFill>
              <a:round/>
              <a:tailEnd type="stealth" w="lg" len="lg"/>
            </a:ln>
            <a:effectLst/>
          </p:spPr>
          <p:txBody>
            <a:bodyPr/>
            <a:lstStyle/>
            <a:p>
              <a:endParaRPr lang="zh-CN" altLang="en-US" sz="1800"/>
            </a:p>
          </p:txBody>
        </p:sp>
        <p:sp>
          <p:nvSpPr>
            <p:cNvPr id="85" name="Rectangle 39"/>
            <p:cNvSpPr>
              <a:spLocks noChangeArrowheads="1"/>
            </p:cNvSpPr>
            <p:nvPr/>
          </p:nvSpPr>
          <p:spPr bwMode="auto">
            <a:xfrm>
              <a:off x="2346" y="1602"/>
              <a:ext cx="1483" cy="309"/>
            </a:xfrm>
            <a:prstGeom prst="rect">
              <a:avLst/>
            </a:prstGeom>
            <a:noFill/>
            <a:ln w="9525">
              <a:noFill/>
              <a:miter lim="800000"/>
            </a:ln>
            <a:effectLst/>
          </p:spPr>
          <p:txBody>
            <a:bodyPr wrap="none">
              <a:spAutoFit/>
            </a:bodyPr>
            <a:lstStyle/>
            <a:p>
              <a:r>
                <a:rPr kumimoji="0" lang="zh-CN" altLang="en-US" sz="1350" b="1" dirty="0">
                  <a:effectLst>
                    <a:outerShdw blurRad="38100" dist="38100" dir="2700000" algn="tl">
                      <a:srgbClr val="FFFFFF"/>
                    </a:outerShdw>
                  </a:effectLst>
                  <a:latin typeface="楷体" panose="02010609060101010101" pitchFamily="49" charset="-122"/>
                  <a:ea typeface="楷体" panose="02010609060101010101" pitchFamily="49" charset="-122"/>
                </a:rPr>
                <a:t>按位求反，末位加</a:t>
              </a:r>
              <a:r>
                <a:rPr kumimoji="0" lang="en-US" altLang="zh-CN" sz="1350" b="1" dirty="0">
                  <a:effectLst>
                    <a:outerShdw blurRad="38100" dist="38100" dir="2700000" algn="tl">
                      <a:srgbClr val="FFFFFF"/>
                    </a:outerShdw>
                  </a:effectLst>
                  <a:latin typeface="楷体" panose="02010609060101010101" pitchFamily="49" charset="-122"/>
                  <a:ea typeface="楷体" panose="02010609060101010101" pitchFamily="49" charset="-122"/>
                </a:rPr>
                <a:t>1</a:t>
              </a:r>
              <a:r>
                <a:rPr kumimoji="0" lang="en-US" altLang="zh-CN" sz="1800" dirty="0">
                  <a:latin typeface="楷体" panose="02010609060101010101" pitchFamily="49" charset="-122"/>
                  <a:ea typeface="楷体" panose="02010609060101010101" pitchFamily="49" charset="-122"/>
                </a:rPr>
                <a:t> </a:t>
              </a:r>
              <a:endParaRPr lang="en-US" altLang="zh-CN" sz="1800" dirty="0">
                <a:latin typeface="楷体" panose="02010609060101010101" pitchFamily="49" charset="-122"/>
                <a:ea typeface="楷体" panose="02010609060101010101" pitchFamily="49" charset="-122"/>
              </a:endParaRPr>
            </a:p>
          </p:txBody>
        </p:sp>
      </p:grpSp>
      <p:grpSp>
        <p:nvGrpSpPr>
          <p:cNvPr id="86" name="Group 40"/>
          <p:cNvGrpSpPr/>
          <p:nvPr/>
        </p:nvGrpSpPr>
        <p:grpSpPr bwMode="auto">
          <a:xfrm>
            <a:off x="5180241" y="2743461"/>
            <a:ext cx="1566863" cy="690563"/>
            <a:chOff x="3470" y="517"/>
            <a:chExt cx="1316" cy="580"/>
          </a:xfrm>
        </p:grpSpPr>
        <p:sp>
          <p:nvSpPr>
            <p:cNvPr id="87" name="Line 9"/>
            <p:cNvSpPr>
              <a:spLocks noChangeShapeType="1"/>
            </p:cNvSpPr>
            <p:nvPr/>
          </p:nvSpPr>
          <p:spPr bwMode="auto">
            <a:xfrm flipV="1">
              <a:off x="3941" y="517"/>
              <a:ext cx="167" cy="363"/>
            </a:xfrm>
            <a:prstGeom prst="line">
              <a:avLst/>
            </a:prstGeom>
            <a:noFill/>
            <a:ln w="28575">
              <a:solidFill>
                <a:srgbClr val="0000FF"/>
              </a:solidFill>
              <a:round/>
              <a:tailEnd type="stealth" w="lg" len="lg"/>
            </a:ln>
            <a:effectLst/>
          </p:spPr>
          <p:txBody>
            <a:bodyPr/>
            <a:lstStyle/>
            <a:p>
              <a:endParaRPr lang="zh-CN" altLang="en-US" sz="1800">
                <a:latin typeface="楷体" panose="02010609060101010101" pitchFamily="49" charset="-122"/>
                <a:ea typeface="楷体" panose="02010609060101010101" pitchFamily="49" charset="-122"/>
              </a:endParaRPr>
            </a:p>
          </p:txBody>
        </p:sp>
        <p:sp>
          <p:nvSpPr>
            <p:cNvPr id="88" name="Text Box 10"/>
            <p:cNvSpPr txBox="1">
              <a:spLocks noChangeArrowheads="1"/>
            </p:cNvSpPr>
            <p:nvPr/>
          </p:nvSpPr>
          <p:spPr bwMode="auto">
            <a:xfrm>
              <a:off x="3470" y="827"/>
              <a:ext cx="1316" cy="270"/>
            </a:xfrm>
            <a:prstGeom prst="rect">
              <a:avLst/>
            </a:prstGeom>
            <a:noFill/>
            <a:ln w="9525">
              <a:noFill/>
              <a:miter lim="800000"/>
            </a:ln>
            <a:effectLst/>
          </p:spPr>
          <p:txBody>
            <a:bodyPr>
              <a:spAutoFit/>
            </a:bodyPr>
            <a:lstStyle/>
            <a:p>
              <a:pPr>
                <a:spcBef>
                  <a:spcPct val="50000"/>
                </a:spcBef>
              </a:pPr>
              <a:r>
                <a:rPr lang="zh-CN" altLang="en-US"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表示负</a:t>
              </a:r>
              <a:r>
                <a:rPr lang="en-US" altLang="zh-CN"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p>
          </p:txBody>
        </p:sp>
      </p:grpSp>
      <p:sp>
        <p:nvSpPr>
          <p:cNvPr id="89" name="Oval 20"/>
          <p:cNvSpPr>
            <a:spLocks noChangeArrowheads="1"/>
          </p:cNvSpPr>
          <p:nvPr/>
        </p:nvSpPr>
        <p:spPr bwMode="auto">
          <a:xfrm>
            <a:off x="5769526" y="2463944"/>
            <a:ext cx="2260415" cy="711842"/>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grpSp>
        <p:nvGrpSpPr>
          <p:cNvPr id="90" name="Group 11"/>
          <p:cNvGrpSpPr/>
          <p:nvPr/>
        </p:nvGrpSpPr>
        <p:grpSpPr bwMode="auto">
          <a:xfrm>
            <a:off x="5402557" y="3845382"/>
            <a:ext cx="767953" cy="1478756"/>
            <a:chOff x="1654" y="2552"/>
            <a:chExt cx="645" cy="1242"/>
          </a:xfrm>
        </p:grpSpPr>
        <p:sp>
          <p:nvSpPr>
            <p:cNvPr id="91" name="Text Box 12"/>
            <p:cNvSpPr txBox="1">
              <a:spLocks noChangeArrowheads="1"/>
            </p:cNvSpPr>
            <p:nvPr/>
          </p:nvSpPr>
          <p:spPr bwMode="auto">
            <a:xfrm>
              <a:off x="1654" y="2552"/>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低字节</a:t>
              </a:r>
            </a:p>
          </p:txBody>
        </p:sp>
        <p:sp>
          <p:nvSpPr>
            <p:cNvPr id="92" name="Text Box 13"/>
            <p:cNvSpPr txBox="1">
              <a:spLocks noChangeArrowheads="1"/>
            </p:cNvSpPr>
            <p:nvPr/>
          </p:nvSpPr>
          <p:spPr bwMode="auto">
            <a:xfrm>
              <a:off x="1664" y="3543"/>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高字节</a:t>
              </a:r>
            </a:p>
          </p:txBody>
        </p:sp>
      </p:grpSp>
      <p:grpSp>
        <p:nvGrpSpPr>
          <p:cNvPr id="93" name="Group 14"/>
          <p:cNvGrpSpPr/>
          <p:nvPr/>
        </p:nvGrpSpPr>
        <p:grpSpPr bwMode="auto">
          <a:xfrm>
            <a:off x="7726657" y="3834668"/>
            <a:ext cx="765572" cy="1468041"/>
            <a:chOff x="3606" y="2543"/>
            <a:chExt cx="643" cy="1233"/>
          </a:xfrm>
        </p:grpSpPr>
        <p:sp>
          <p:nvSpPr>
            <p:cNvPr id="94" name="Text Box 15"/>
            <p:cNvSpPr txBox="1">
              <a:spLocks noChangeArrowheads="1"/>
            </p:cNvSpPr>
            <p:nvPr/>
          </p:nvSpPr>
          <p:spPr bwMode="auto">
            <a:xfrm>
              <a:off x="3614" y="2543"/>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低地址</a:t>
              </a:r>
            </a:p>
          </p:txBody>
        </p:sp>
        <p:sp>
          <p:nvSpPr>
            <p:cNvPr id="95" name="Text Box 16"/>
            <p:cNvSpPr txBox="1">
              <a:spLocks noChangeArrowheads="1"/>
            </p:cNvSpPr>
            <p:nvPr/>
          </p:nvSpPr>
          <p:spPr bwMode="auto">
            <a:xfrm>
              <a:off x="3606" y="3525"/>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高地址</a:t>
              </a:r>
            </a:p>
          </p:txBody>
        </p:sp>
      </p:grpSp>
      <p:sp>
        <p:nvSpPr>
          <p:cNvPr id="96" name="Line 17"/>
          <p:cNvSpPr>
            <a:spLocks noChangeShapeType="1"/>
          </p:cNvSpPr>
          <p:nvPr/>
        </p:nvSpPr>
        <p:spPr bwMode="auto">
          <a:xfrm>
            <a:off x="7748088" y="3790614"/>
            <a:ext cx="0" cy="1619250"/>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97" name="Rectangle 18"/>
          <p:cNvSpPr>
            <a:spLocks noChangeArrowheads="1"/>
          </p:cNvSpPr>
          <p:nvPr/>
        </p:nvSpPr>
        <p:spPr bwMode="auto">
          <a:xfrm>
            <a:off x="5248594" y="5417485"/>
            <a:ext cx="3440430"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-14</a:t>
            </a:r>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四个字节的内存实际存放形式</a:t>
            </a:r>
            <a:r>
              <a:rPr lang="zh-CN" altLang="en-US" sz="1350" dirty="0">
                <a:latin typeface="楷体" panose="02010609060101010101" pitchFamily="49" charset="-122"/>
                <a:ea typeface="楷体" panose="02010609060101010101" pitchFamily="49" charset="-122"/>
              </a:rPr>
              <a:t> </a:t>
            </a:r>
          </a:p>
        </p:txBody>
      </p:sp>
      <p:graphicFrame>
        <p:nvGraphicFramePr>
          <p:cNvPr id="98" name="Group 21"/>
          <p:cNvGraphicFramePr>
            <a:graphicFrameLocks noGrp="1"/>
          </p:cNvGraphicFramePr>
          <p:nvPr/>
        </p:nvGraphicFramePr>
        <p:xfrm>
          <a:off x="6212182" y="3810855"/>
          <a:ext cx="1340485" cy="1573530"/>
        </p:xfrm>
        <a:graphic>
          <a:graphicData uri="http://schemas.openxmlformats.org/drawingml/2006/table">
            <a:tbl>
              <a:tblPr/>
              <a:tblGrid>
                <a:gridCol w="1340485">
                  <a:extLst>
                    <a:ext uri="{9D8B030D-6E8A-4147-A177-3AD203B41FA5}">
                      <a16:colId xmlns:a16="http://schemas.microsoft.com/office/drawing/2014/main" val="20000"/>
                    </a:ext>
                  </a:extLst>
                </a:gridCol>
              </a:tblGrid>
              <a:tr h="4076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11110010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99" name="AutoShape 33"/>
          <p:cNvSpPr>
            <a:spLocks noChangeArrowheads="1"/>
          </p:cNvSpPr>
          <p:nvPr/>
        </p:nvSpPr>
        <p:spPr bwMode="auto">
          <a:xfrm>
            <a:off x="5058054" y="4239089"/>
            <a:ext cx="756047" cy="346249"/>
          </a:xfrm>
          <a:prstGeom prst="wedgeRoundRectCallout">
            <a:avLst>
              <a:gd name="adj1" fmla="val 124700"/>
              <a:gd name="adj2" fmla="val 227287"/>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a:solidFill>
                  <a:srgbClr val="FF0000"/>
                </a:solidFill>
                <a:latin typeface="楷体" panose="02010609060101010101" pitchFamily="49" charset="-122"/>
                <a:ea typeface="楷体" panose="02010609060101010101" pitchFamily="49" charset="-122"/>
              </a:rPr>
              <a:t>符号位</a:t>
            </a:r>
          </a:p>
        </p:txBody>
      </p:sp>
      <p:sp>
        <p:nvSpPr>
          <p:cNvPr id="100" name="AutoShape 34"/>
          <p:cNvSpPr>
            <a:spLocks noChangeArrowheads="1"/>
          </p:cNvSpPr>
          <p:nvPr/>
        </p:nvSpPr>
        <p:spPr bwMode="auto">
          <a:xfrm rot="20853169">
            <a:off x="7311956" y="3023954"/>
            <a:ext cx="718907" cy="843729"/>
          </a:xfrm>
          <a:prstGeom prst="curvedLeftArrow">
            <a:avLst>
              <a:gd name="adj1" fmla="val 18836"/>
              <a:gd name="adj2" fmla="val 40026"/>
              <a:gd name="adj3" fmla="val 33333"/>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blinds(horizontal)">
                                      <p:cBhvr>
                                        <p:cTn id="18" dur="500"/>
                                        <p:tgtEl>
                                          <p:spTgt spid="64"/>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strips(upRight)">
                                      <p:cBhvr>
                                        <p:cTn id="23" dur="500"/>
                                        <p:tgtEl>
                                          <p:spTgt spid="66"/>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blinds(horizontal)">
                                      <p:cBhvr>
                                        <p:cTn id="32" dur="500"/>
                                        <p:tgtEl>
                                          <p:spTgt spid="60"/>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strips(downLeft)">
                                      <p:cBhvr>
                                        <p:cTn id="37" dur="500"/>
                                        <p:tgtEl>
                                          <p:spTgt spid="70"/>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par>
                          <p:cTn id="38" fill="hold">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758873"/>
                                        </p:tgtEl>
                                        <p:attrNameLst>
                                          <p:attrName>style.visibility</p:attrName>
                                        </p:attrNameLst>
                                      </p:cBhvr>
                                      <p:to>
                                        <p:strVal val="visible"/>
                                      </p:to>
                                    </p:set>
                                    <p:animEffect transition="in" filter="strips(downLeft)">
                                      <p:cBhvr>
                                        <p:cTn id="41" dur="500"/>
                                        <p:tgtEl>
                                          <p:spTgt spid="758873"/>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blinds(horizontal)">
                                      <p:cBhvr>
                                        <p:cTn id="45" dur="500"/>
                                        <p:tgtEl>
                                          <p:spTgt spid="71"/>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linds(horizontal)">
                                      <p:cBhvr>
                                        <p:cTn id="49" dur="500"/>
                                        <p:tgtEl>
                                          <p:spTgt spid="80"/>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blinds(horizontal)">
                                      <p:cBhvr>
                                        <p:cTn id="54" dur="500"/>
                                        <p:tgtEl>
                                          <p:spTgt spid="72"/>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strips(downLeft)">
                                      <p:cBhvr>
                                        <p:cTn id="59" dur="500"/>
                                        <p:tgtEl>
                                          <p:spTgt spid="78"/>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blinds(horizontal)">
                                      <p:cBhvr>
                                        <p:cTn id="63" dur="500"/>
                                        <p:tgtEl>
                                          <p:spTgt spid="75"/>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strips(downLeft)">
                                      <p:cBhvr>
                                        <p:cTn id="68" dur="500"/>
                                        <p:tgtEl>
                                          <p:spTgt spid="79"/>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box(in)">
                                      <p:cBhvr>
                                        <p:cTn id="73" dur="2000"/>
                                        <p:tgtEl>
                                          <p:spTgt spid="4"/>
                                        </p:tgtEl>
                                      </p:cBhvr>
                                    </p:animEffect>
                                  </p:childTnLst>
                                  <p:subTnLst>
                                    <p:audio>
                                      <p:cMediaNode>
                                        <p:cTn display="0" masterRel="sameClick">
                                          <p:stCondLst>
                                            <p:cond evt="begin" delay="0">
                                              <p:tn val="71"/>
                                            </p:cond>
                                          </p:stCondLst>
                                          <p:endCondLst>
                                            <p:cond evt="onStopAudio" delay="0">
                                              <p:tgtEl>
                                                <p:sldTgt/>
                                              </p:tgtEl>
                                            </p:cond>
                                          </p:endCondLst>
                                        </p:cTn>
                                        <p:tgtEl>
                                          <p:sndTgt r:embed="rId4" name="chimes.wav"/>
                                        </p:tgtEl>
                                      </p:cMediaNode>
                                    </p:audio>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blinds(horizontal)">
                                      <p:cBhvr>
                                        <p:cTn id="78" dur="500"/>
                                        <p:tgtEl>
                                          <p:spTgt spid="81"/>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3" fill="hold" nodeType="clickEffect">
                                  <p:stCondLst>
                                    <p:cond delay="0"/>
                                  </p:stCondLst>
                                  <p:childTnLst>
                                    <p:set>
                                      <p:cBhvr>
                                        <p:cTn id="82" dur="1" fill="hold">
                                          <p:stCondLst>
                                            <p:cond delay="0"/>
                                          </p:stCondLst>
                                        </p:cTn>
                                        <p:tgtEl>
                                          <p:spTgt spid="83"/>
                                        </p:tgtEl>
                                        <p:attrNameLst>
                                          <p:attrName>style.visibility</p:attrName>
                                        </p:attrNameLst>
                                      </p:cBhvr>
                                      <p:to>
                                        <p:strVal val="visible"/>
                                      </p:to>
                                    </p:set>
                                    <p:animEffect transition="in" filter="strips(upRight)">
                                      <p:cBhvr>
                                        <p:cTn id="83" dur="500"/>
                                        <p:tgtEl>
                                          <p:spTgt spid="83"/>
                                        </p:tgtEl>
                                      </p:cBhvr>
                                    </p:animEffect>
                                  </p:childTnLst>
                                </p:cTn>
                              </p:par>
                            </p:childTnLst>
                          </p:cTn>
                        </p:par>
                        <p:par>
                          <p:cTn id="84" fill="hold">
                            <p:stCondLst>
                              <p:cond delay="500"/>
                            </p:stCondLst>
                            <p:childTnLst>
                              <p:par>
                                <p:cTn id="85" presetID="3" presetClass="entr" presetSubtype="10" fill="hold" grpId="0" nodeType="after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blinds(horizontal)">
                                      <p:cBhvr>
                                        <p:cTn id="87" dur="500"/>
                                        <p:tgtEl>
                                          <p:spTgt spid="82"/>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86"/>
                                        </p:tgtEl>
                                        <p:attrNameLst>
                                          <p:attrName>style.visibility</p:attrName>
                                        </p:attrNameLst>
                                      </p:cBhvr>
                                      <p:to>
                                        <p:strVal val="visible"/>
                                      </p:to>
                                    </p:set>
                                    <p:animEffect transition="in" filter="blinds(horizontal)">
                                      <p:cBhvr>
                                        <p:cTn id="92" dur="500"/>
                                        <p:tgtEl>
                                          <p:spTgt spid="86"/>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strips(downLeft)">
                                      <p:cBhvr>
                                        <p:cTn id="97" dur="500"/>
                                        <p:tgtEl>
                                          <p:spTgt spid="89"/>
                                        </p:tgtEl>
                                      </p:cBhvr>
                                    </p:animEffect>
                                  </p:childTnLst>
                                  <p:subTnLst>
                                    <p:audio>
                                      <p:cMediaNode>
                                        <p:cTn display="0" masterRel="sameClick">
                                          <p:stCondLst>
                                            <p:cond evt="begin" delay="0">
                                              <p:tn val="95"/>
                                            </p:cond>
                                          </p:stCondLst>
                                          <p:endCondLst>
                                            <p:cond evt="onStopAudio" delay="0">
                                              <p:tgtEl>
                                                <p:sldTgt/>
                                              </p:tgtEl>
                                            </p:cond>
                                          </p:endCondLst>
                                        </p:cTn>
                                        <p:tgtEl>
                                          <p:sndTgt r:embed="rId4" name="chimes.wav"/>
                                        </p:tgtEl>
                                      </p:cMediaNode>
                                    </p:audio>
                                  </p:subTnLst>
                                </p:cTn>
                              </p:par>
                            </p:childTnLst>
                          </p:cTn>
                        </p:par>
                        <p:par>
                          <p:cTn id="98" fill="hold">
                            <p:stCondLst>
                              <p:cond delay="500"/>
                            </p:stCondLst>
                            <p:childTnLst>
                              <p:par>
                                <p:cTn id="99" presetID="18" presetClass="entr" presetSubtype="12" fill="hold" grpId="0" nodeType="afterEffect">
                                  <p:stCondLst>
                                    <p:cond delay="0"/>
                                  </p:stCondLst>
                                  <p:childTnLst>
                                    <p:set>
                                      <p:cBhvr>
                                        <p:cTn id="100" dur="1" fill="hold">
                                          <p:stCondLst>
                                            <p:cond delay="0"/>
                                          </p:stCondLst>
                                        </p:cTn>
                                        <p:tgtEl>
                                          <p:spTgt spid="100"/>
                                        </p:tgtEl>
                                        <p:attrNameLst>
                                          <p:attrName>style.visibility</p:attrName>
                                        </p:attrNameLst>
                                      </p:cBhvr>
                                      <p:to>
                                        <p:strVal val="visible"/>
                                      </p:to>
                                    </p:set>
                                    <p:animEffect transition="in" filter="strips(downLeft)">
                                      <p:cBhvr>
                                        <p:cTn id="101" dur="500"/>
                                        <p:tgtEl>
                                          <p:spTgt spid="100"/>
                                        </p:tgtEl>
                                      </p:cBhvr>
                                    </p:animEffect>
                                  </p:childTnLst>
                                  <p:subTnLst>
                                    <p:audio>
                                      <p:cMediaNode>
                                        <p:cTn display="0" masterRel="sameClick">
                                          <p:stCondLst>
                                            <p:cond evt="begin" delay="0">
                                              <p:tn val="99"/>
                                            </p:cond>
                                          </p:stCondLst>
                                          <p:endCondLst>
                                            <p:cond evt="onStopAudio" delay="0">
                                              <p:tgtEl>
                                                <p:sldTgt/>
                                              </p:tgtEl>
                                            </p:cond>
                                          </p:endCondLst>
                                        </p:cTn>
                                        <p:tgtEl>
                                          <p:sndTgt r:embed="rId4" name="chimes.wav"/>
                                        </p:tgtEl>
                                      </p:cMediaNode>
                                    </p:audio>
                                  </p:subTnLst>
                                </p:cTn>
                              </p:par>
                            </p:childTnLst>
                          </p:cTn>
                        </p:par>
                        <p:par>
                          <p:cTn id="102" fill="hold">
                            <p:stCondLst>
                              <p:cond delay="1000"/>
                            </p:stCondLst>
                            <p:childTnLst>
                              <p:par>
                                <p:cTn id="103" presetID="3" presetClass="entr" presetSubtype="10" fill="hold" nodeType="afterEffect">
                                  <p:stCondLst>
                                    <p:cond delay="0"/>
                                  </p:stCondLst>
                                  <p:childTnLst>
                                    <p:set>
                                      <p:cBhvr>
                                        <p:cTn id="104" dur="1" fill="hold">
                                          <p:stCondLst>
                                            <p:cond delay="0"/>
                                          </p:stCondLst>
                                        </p:cTn>
                                        <p:tgtEl>
                                          <p:spTgt spid="98"/>
                                        </p:tgtEl>
                                        <p:attrNameLst>
                                          <p:attrName>style.visibility</p:attrName>
                                        </p:attrNameLst>
                                      </p:cBhvr>
                                      <p:to>
                                        <p:strVal val="visible"/>
                                      </p:to>
                                    </p:set>
                                    <p:animEffect transition="in" filter="blinds(horizontal)">
                                      <p:cBhvr>
                                        <p:cTn id="105" dur="500"/>
                                        <p:tgtEl>
                                          <p:spTgt spid="98"/>
                                        </p:tgtEl>
                                      </p:cBhvr>
                                    </p:animEffect>
                                  </p:childTnLst>
                                  <p:subTnLst>
                                    <p:audio>
                                      <p:cMediaNode>
                                        <p:cTn display="0" masterRel="sameClick">
                                          <p:stCondLst>
                                            <p:cond evt="begin" delay="0">
                                              <p:tn val="103"/>
                                            </p:cond>
                                          </p:stCondLst>
                                          <p:endCondLst>
                                            <p:cond evt="onStopAudio" delay="0">
                                              <p:tgtEl>
                                                <p:sldTgt/>
                                              </p:tgtEl>
                                            </p:cond>
                                          </p:endCondLst>
                                        </p:cTn>
                                        <p:tgtEl>
                                          <p:sndTgt r:embed="rId4" name="chimes.wav"/>
                                        </p:tgtEl>
                                      </p:cMediaNode>
                                    </p:audio>
                                  </p:subTnLst>
                                </p:cTn>
                              </p:par>
                            </p:childTnLst>
                          </p:cTn>
                        </p:par>
                        <p:par>
                          <p:cTn id="106" fill="hold">
                            <p:stCondLst>
                              <p:cond delay="1500"/>
                            </p:stCondLst>
                            <p:childTnLst>
                              <p:par>
                                <p:cTn id="107" presetID="3" presetClass="entr" presetSubtype="10" fill="hold" grpId="0" nodeType="after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blinds(horizontal)">
                                      <p:cBhvr>
                                        <p:cTn id="109" dur="500"/>
                                        <p:tgtEl>
                                          <p:spTgt spid="97"/>
                                        </p:tgtEl>
                                      </p:cBhvr>
                                    </p:animEffect>
                                  </p:childTnLst>
                                  <p:subTnLs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90"/>
                                        </p:tgtEl>
                                        <p:attrNameLst>
                                          <p:attrName>style.visibility</p:attrName>
                                        </p:attrNameLst>
                                      </p:cBhvr>
                                      <p:to>
                                        <p:strVal val="visible"/>
                                      </p:to>
                                    </p:set>
                                    <p:animEffect transition="in" filter="blinds(horizontal)">
                                      <p:cBhvr>
                                        <p:cTn id="114" dur="500"/>
                                        <p:tgtEl>
                                          <p:spTgt spid="90"/>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grpId="0" nodeType="clickEffect">
                                  <p:stCondLst>
                                    <p:cond delay="0"/>
                                  </p:stCondLst>
                                  <p:childTnLst>
                                    <p:set>
                                      <p:cBhvr>
                                        <p:cTn id="118" dur="1" fill="hold">
                                          <p:stCondLst>
                                            <p:cond delay="0"/>
                                          </p:stCondLst>
                                        </p:cTn>
                                        <p:tgtEl>
                                          <p:spTgt spid="96"/>
                                        </p:tgtEl>
                                        <p:attrNameLst>
                                          <p:attrName>style.visibility</p:attrName>
                                        </p:attrNameLst>
                                      </p:cBhvr>
                                      <p:to>
                                        <p:strVal val="visible"/>
                                      </p:to>
                                    </p:set>
                                    <p:animEffect transition="in" filter="strips(downLeft)">
                                      <p:cBhvr>
                                        <p:cTn id="119" dur="500"/>
                                        <p:tgtEl>
                                          <p:spTgt spid="96"/>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0" fill="hold">
                            <p:stCondLst>
                              <p:cond delay="500"/>
                            </p:stCondLst>
                            <p:childTnLst>
                              <p:par>
                                <p:cTn id="121" presetID="3" presetClass="entr" presetSubtype="10" fill="hold" nodeType="afterEffect">
                                  <p:stCondLst>
                                    <p:cond delay="0"/>
                                  </p:stCondLst>
                                  <p:childTnLst>
                                    <p:set>
                                      <p:cBhvr>
                                        <p:cTn id="122" dur="1" fill="hold">
                                          <p:stCondLst>
                                            <p:cond delay="0"/>
                                          </p:stCondLst>
                                        </p:cTn>
                                        <p:tgtEl>
                                          <p:spTgt spid="93"/>
                                        </p:tgtEl>
                                        <p:attrNameLst>
                                          <p:attrName>style.visibility</p:attrName>
                                        </p:attrNameLst>
                                      </p:cBhvr>
                                      <p:to>
                                        <p:strVal val="visible"/>
                                      </p:to>
                                    </p:set>
                                    <p:animEffect transition="in" filter="blinds(horizontal)">
                                      <p:cBhvr>
                                        <p:cTn id="123" dur="500"/>
                                        <p:tgtEl>
                                          <p:spTgt spid="93"/>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99"/>
                                        </p:tgtEl>
                                        <p:attrNameLst>
                                          <p:attrName>style.visibility</p:attrName>
                                        </p:attrNameLst>
                                      </p:cBhvr>
                                      <p:to>
                                        <p:strVal val="visible"/>
                                      </p:to>
                                    </p:set>
                                    <p:animEffect transition="in" filter="strips(downLeft)">
                                      <p:cBhvr>
                                        <p:cTn id="128" dur="500"/>
                                        <p:tgtEl>
                                          <p:spTgt spid="99"/>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bldLvl="0" animBg="1"/>
      <p:bldP spid="64" grpId="0" bldLvl="0" animBg="1" autoUpdateAnimBg="0"/>
      <p:bldP spid="65" grpId="0" bldLvl="0" animBg="1" autoUpdateAnimBg="0"/>
      <p:bldP spid="70" grpId="0" bldLvl="0" animBg="1"/>
      <p:bldP spid="78" grpId="0" bldLvl="0" animBg="1"/>
      <p:bldP spid="79" grpId="0" bldLvl="0" animBg="1" autoUpdateAnimBg="0"/>
      <p:bldP spid="80" grpId="0" bldLvl="0" animBg="1" autoUpdateAnimBg="0"/>
      <p:bldP spid="758873" grpId="0" bldLvl="0" animBg="1"/>
      <p:bldP spid="81" grpId="0" bldLvl="0" animBg="1"/>
      <p:bldP spid="82" grpId="0" bldLvl="0" animBg="1"/>
      <p:bldP spid="89" grpId="0" bldLvl="0" animBg="1"/>
      <p:bldP spid="96" grpId="0" bldLvl="0" animBg="1"/>
      <p:bldP spid="97" grpId="0" bldLvl="0" animBg="1"/>
      <p:bldP spid="99" grpId="0" bldLvl="0" animBg="1"/>
      <p:bldP spid="10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a:xfrm>
            <a:off x="468113" y="1916832"/>
            <a:ext cx="4175438" cy="3917058"/>
            <a:chOff x="695400" y="1412776"/>
            <a:chExt cx="5567251" cy="5222744"/>
          </a:xfrm>
        </p:grpSpPr>
        <p:sp>
          <p:nvSpPr>
            <p:cNvPr id="2" name="矩形 1"/>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25" name="Rectangle 7"/>
            <p:cNvSpPr>
              <a:spLocks noChangeArrowheads="1"/>
            </p:cNvSpPr>
            <p:nvPr/>
          </p:nvSpPr>
          <p:spPr bwMode="auto">
            <a:xfrm>
              <a:off x="864153" y="1440466"/>
              <a:ext cx="3378044" cy="49106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p>
          </p:txBody>
        </p:sp>
      </p:grpSp>
      <p:sp>
        <p:nvSpPr>
          <p:cNvPr id="758789" name="Rectangle 5"/>
          <p:cNvSpPr>
            <a:spLocks noChangeArrowheads="1"/>
          </p:cNvSpPr>
          <p:nvPr/>
        </p:nvSpPr>
        <p:spPr bwMode="auto">
          <a:xfrm>
            <a:off x="558325" y="966987"/>
            <a:ext cx="3242310" cy="460375"/>
          </a:xfrm>
          <a:prstGeom prst="rect">
            <a:avLst/>
          </a:prstGeom>
          <a:noFill/>
          <a:ln w="9525">
            <a:noFill/>
            <a:miter lim="800000"/>
          </a:ln>
          <a:effectLst/>
        </p:spPr>
        <p:txBody>
          <a:bodyPr wrap="none" anchor="ctr">
            <a:spAutoFit/>
          </a:bodyPr>
          <a:lstStyle/>
          <a:p>
            <a:r>
              <a:rPr lang="en-US" altLang="zh-CN" b="1">
                <a:solidFill>
                  <a:srgbClr val="FF3399"/>
                </a:solidFill>
                <a:effectLst>
                  <a:outerShdw blurRad="38100" dist="38100" dir="2700000" algn="tl">
                    <a:srgbClr val="000000"/>
                  </a:outerShdw>
                </a:effectLst>
                <a:ea typeface="隶书" panose="02010509060101010101" pitchFamily="49" charset="-122"/>
              </a:rPr>
              <a:t>2. </a:t>
            </a:r>
            <a:r>
              <a:rPr lang="zh-CN" altLang="en-US" b="1">
                <a:solidFill>
                  <a:srgbClr val="FF3399"/>
                </a:solidFill>
                <a:effectLst>
                  <a:outerShdw blurRad="38100" dist="38100" dir="2700000" algn="tl">
                    <a:srgbClr val="000000"/>
                  </a:outerShdw>
                </a:effectLst>
                <a:ea typeface="隶书" panose="02010509060101010101" pitchFamily="49" charset="-122"/>
              </a:rPr>
              <a:t>整数在内存中的表示</a:t>
            </a:r>
          </a:p>
        </p:txBody>
      </p:sp>
      <p:sp>
        <p:nvSpPr>
          <p:cNvPr id="758790" name="Rectangle 6"/>
          <p:cNvSpPr>
            <a:spLocks noChangeArrowheads="1"/>
          </p:cNvSpPr>
          <p:nvPr/>
        </p:nvSpPr>
        <p:spPr bwMode="auto">
          <a:xfrm>
            <a:off x="815501" y="1430360"/>
            <a:ext cx="3630215" cy="414020"/>
          </a:xfrm>
          <a:prstGeom prst="rect">
            <a:avLst/>
          </a:prstGeom>
          <a:noFill/>
          <a:ln w="9525">
            <a:noFill/>
            <a:miter lim="800000"/>
          </a:ln>
          <a:effectLst/>
        </p:spPr>
        <p:txBody>
          <a:bodyPr anchor="ctr">
            <a:spAutoFit/>
          </a:bodyPr>
          <a:lstStyle/>
          <a:p>
            <a:pPr>
              <a:buFont typeface="Wingdings" panose="05000000000000000000" pitchFamily="2" charset="2"/>
              <a:buChar char="Ø"/>
              <a:tabLst>
                <a:tab pos="571500" algn="l"/>
              </a:tabLst>
            </a:pP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十进制整数</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21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en-US" altLang="zh-CN" sz="2100" b="1" dirty="0">
                <a:solidFill>
                  <a:srgbClr val="CC0000"/>
                </a:solidFill>
                <a:effectLst>
                  <a:outerShdw blurRad="38100" dist="38100" dir="2700000" algn="tl">
                    <a:srgbClr val="000000"/>
                  </a:outerShdw>
                </a:effectLst>
                <a:ea typeface="楷体" panose="02010609060101010101" pitchFamily="49" charset="-122"/>
              </a:rPr>
              <a:t>65537</a:t>
            </a:r>
            <a:endParaRPr lang="zh-CN" altLang="en-US" sz="2100" b="1" dirty="0">
              <a:solidFill>
                <a:srgbClr val="FF0000"/>
              </a:solidFill>
              <a:effectLst>
                <a:outerShdw blurRad="38100" dist="38100" dir="2700000" algn="tl">
                  <a:srgbClr val="000000"/>
                </a:outerShdw>
              </a:effectLst>
              <a:latin typeface="+mn-lt"/>
              <a:ea typeface="楷体" panose="02010609060101010101" pitchFamily="49" charset="-122"/>
            </a:endParaRPr>
          </a:p>
        </p:txBody>
      </p:sp>
      <p:grpSp>
        <p:nvGrpSpPr>
          <p:cNvPr id="4" name="组合 3"/>
          <p:cNvGrpSpPr/>
          <p:nvPr/>
        </p:nvGrpSpPr>
        <p:grpSpPr>
          <a:xfrm>
            <a:off x="4780903" y="1200061"/>
            <a:ext cx="4175438" cy="4633829"/>
            <a:chOff x="6445787" y="1412776"/>
            <a:chExt cx="5567251" cy="5222744"/>
          </a:xfrm>
        </p:grpSpPr>
        <p:sp>
          <p:nvSpPr>
            <p:cNvPr id="41" name="矩形 40"/>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43" name="Rectangle 7"/>
            <p:cNvSpPr>
              <a:spLocks noChangeArrowheads="1"/>
            </p:cNvSpPr>
            <p:nvPr/>
          </p:nvSpPr>
          <p:spPr bwMode="auto">
            <a:xfrm>
              <a:off x="6603185" y="1445433"/>
              <a:ext cx="3440729" cy="41510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p>
          </p:txBody>
        </p:sp>
      </p:grpSp>
      <p:grpSp>
        <p:nvGrpSpPr>
          <p:cNvPr id="53" name="Group 8"/>
          <p:cNvGrpSpPr/>
          <p:nvPr/>
        </p:nvGrpSpPr>
        <p:grpSpPr bwMode="auto">
          <a:xfrm>
            <a:off x="1420736" y="3194205"/>
            <a:ext cx="1566863" cy="528638"/>
            <a:chOff x="3470" y="653"/>
            <a:chExt cx="1316" cy="444"/>
          </a:xfrm>
        </p:grpSpPr>
        <p:sp>
          <p:nvSpPr>
            <p:cNvPr id="54" name="Line 9"/>
            <p:cNvSpPr>
              <a:spLocks noChangeShapeType="1"/>
            </p:cNvSpPr>
            <p:nvPr/>
          </p:nvSpPr>
          <p:spPr bwMode="auto">
            <a:xfrm flipV="1">
              <a:off x="3941" y="653"/>
              <a:ext cx="0" cy="227"/>
            </a:xfrm>
            <a:prstGeom prst="line">
              <a:avLst/>
            </a:prstGeom>
            <a:noFill/>
            <a:ln w="28575">
              <a:solidFill>
                <a:srgbClr val="0000FF"/>
              </a:solidFill>
              <a:round/>
              <a:tailEnd type="stealth" w="lg" len="lg"/>
            </a:ln>
            <a:effectLst/>
          </p:spPr>
          <p:txBody>
            <a:bodyPr/>
            <a:lstStyle/>
            <a:p>
              <a:endParaRPr lang="zh-CN" altLang="en-US" sz="1800">
                <a:latin typeface="+mn-lt"/>
                <a:ea typeface="楷体" panose="02010609060101010101" pitchFamily="49" charset="-122"/>
              </a:endParaRPr>
            </a:p>
          </p:txBody>
        </p:sp>
        <p:sp>
          <p:nvSpPr>
            <p:cNvPr id="55" name="Text Box 10"/>
            <p:cNvSpPr txBox="1">
              <a:spLocks noChangeArrowheads="1"/>
            </p:cNvSpPr>
            <p:nvPr/>
          </p:nvSpPr>
          <p:spPr bwMode="auto">
            <a:xfrm>
              <a:off x="3470" y="827"/>
              <a:ext cx="1316" cy="270"/>
            </a:xfrm>
            <a:prstGeom prst="rect">
              <a:avLst/>
            </a:prstGeom>
            <a:noFill/>
            <a:ln w="9525">
              <a:noFill/>
              <a:miter lim="800000"/>
            </a:ln>
            <a:effectLst/>
          </p:spPr>
          <p:txBody>
            <a:bodyPr>
              <a:spAutoFit/>
            </a:bodyPr>
            <a:lstStyle/>
            <a:p>
              <a:pPr>
                <a:spcBef>
                  <a:spcPct val="50000"/>
                </a:spcBef>
              </a:pPr>
              <a:r>
                <a:rPr lang="zh-CN" altLang="en-US" sz="1500" b="1">
                  <a:solidFill>
                    <a:schemeClr val="accent2"/>
                  </a:solidFill>
                  <a:effectLst>
                    <a:outerShdw blurRad="38100" dist="38100" dir="2700000" algn="tl">
                      <a:srgbClr val="000000"/>
                    </a:outerShdw>
                  </a:effectLst>
                  <a:latin typeface="+mn-lt"/>
                  <a:ea typeface="楷体" panose="02010609060101010101" pitchFamily="49" charset="-122"/>
                </a:rPr>
                <a:t>符号位</a:t>
              </a:r>
              <a:r>
                <a:rPr lang="en-US" altLang="zh-CN" sz="1500" b="1">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500" b="1">
                  <a:solidFill>
                    <a:schemeClr val="accent2"/>
                  </a:solidFill>
                  <a:effectLst>
                    <a:outerShdw blurRad="38100" dist="38100" dir="2700000" algn="tl">
                      <a:srgbClr val="000000"/>
                    </a:outerShdw>
                  </a:effectLst>
                  <a:latin typeface="+mn-lt"/>
                  <a:ea typeface="楷体" panose="02010609060101010101" pitchFamily="49" charset="-122"/>
                </a:rPr>
                <a:t>表示负</a:t>
              </a:r>
              <a:r>
                <a:rPr lang="en-US" altLang="zh-CN" sz="1500" b="1">
                  <a:solidFill>
                    <a:schemeClr val="accent2"/>
                  </a:solidFill>
                  <a:effectLst>
                    <a:outerShdw blurRad="38100" dist="38100" dir="2700000" algn="tl">
                      <a:srgbClr val="000000"/>
                    </a:outerShdw>
                  </a:effectLst>
                  <a:latin typeface="+mn-lt"/>
                  <a:ea typeface="楷体" panose="02010609060101010101" pitchFamily="49" charset="-122"/>
                </a:rPr>
                <a:t>)</a:t>
              </a:r>
            </a:p>
          </p:txBody>
        </p:sp>
      </p:grpSp>
      <p:sp>
        <p:nvSpPr>
          <p:cNvPr id="56" name="Rectangle 19"/>
          <p:cNvSpPr>
            <a:spLocks noChangeArrowheads="1"/>
          </p:cNvSpPr>
          <p:nvPr/>
        </p:nvSpPr>
        <p:spPr bwMode="auto">
          <a:xfrm>
            <a:off x="538484" y="2320286"/>
            <a:ext cx="3830955"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(+65537)</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0</a:t>
            </a:r>
            <a:r>
              <a:rPr lang="en-US" altLang="zh-CN" sz="1800" b="1" dirty="0">
                <a:effectLst>
                  <a:outerShdw blurRad="38100" dist="38100" dir="2700000" algn="tl">
                    <a:srgbClr val="FFFFFF"/>
                  </a:outerShdw>
                </a:effectLst>
                <a:sym typeface="Wingdings" panose="05000000000000000000" pitchFamily="2" charset="2"/>
              </a:rPr>
              <a:t>1 0000 0000 0000 0001</a:t>
            </a:r>
            <a:r>
              <a:rPr lang="en-US" altLang="zh-CN" sz="1800" dirty="0">
                <a:sym typeface="Wingdings" panose="05000000000000000000" pitchFamily="2" charset="2"/>
              </a:rPr>
              <a:t> </a:t>
            </a:r>
          </a:p>
        </p:txBody>
      </p:sp>
      <p:sp>
        <p:nvSpPr>
          <p:cNvPr id="57" name="Oval 20"/>
          <p:cNvSpPr>
            <a:spLocks noChangeArrowheads="1"/>
          </p:cNvSpPr>
          <p:nvPr/>
        </p:nvSpPr>
        <p:spPr bwMode="auto">
          <a:xfrm>
            <a:off x="2168450" y="2882261"/>
            <a:ext cx="2160985" cy="432197"/>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sp>
        <p:nvSpPr>
          <p:cNvPr id="58" name="Rectangle 35"/>
          <p:cNvSpPr>
            <a:spLocks noChangeArrowheads="1"/>
          </p:cNvSpPr>
          <p:nvPr/>
        </p:nvSpPr>
        <p:spPr bwMode="auto">
          <a:xfrm>
            <a:off x="538484" y="2914408"/>
            <a:ext cx="3681730"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(-65537)</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1</a:t>
            </a:r>
            <a:r>
              <a:rPr lang="en-US" altLang="zh-CN" sz="1800" b="1" dirty="0">
                <a:solidFill>
                  <a:schemeClr val="accent2"/>
                </a:solidFill>
                <a:effectLst>
                  <a:outerShdw blurRad="38100" dist="38100" dir="2700000" algn="tl">
                    <a:srgbClr val="000000"/>
                  </a:outerShdw>
                </a:effectLst>
                <a:sym typeface="Wingdings" panose="05000000000000000000" pitchFamily="2" charset="2"/>
              </a:rPr>
              <a:t>0 1111 1111 1111 1111</a:t>
            </a:r>
            <a:r>
              <a:rPr lang="en-US" altLang="zh-CN" sz="1800" dirty="0"/>
              <a:t> </a:t>
            </a:r>
          </a:p>
        </p:txBody>
      </p:sp>
      <p:grpSp>
        <p:nvGrpSpPr>
          <p:cNvPr id="59" name="Group 36"/>
          <p:cNvGrpSpPr/>
          <p:nvPr/>
        </p:nvGrpSpPr>
        <p:grpSpPr bwMode="auto">
          <a:xfrm>
            <a:off x="2897814" y="2579842"/>
            <a:ext cx="1785938" cy="367903"/>
            <a:chOff x="2336" y="1634"/>
            <a:chExt cx="1500" cy="309"/>
          </a:xfrm>
        </p:grpSpPr>
        <p:sp>
          <p:nvSpPr>
            <p:cNvPr id="62" name="Line 37"/>
            <p:cNvSpPr>
              <a:spLocks noChangeShapeType="1"/>
            </p:cNvSpPr>
            <p:nvPr/>
          </p:nvSpPr>
          <p:spPr bwMode="auto">
            <a:xfrm>
              <a:off x="2336" y="1661"/>
              <a:ext cx="0" cy="272"/>
            </a:xfrm>
            <a:prstGeom prst="line">
              <a:avLst/>
            </a:prstGeom>
            <a:noFill/>
            <a:ln w="28575">
              <a:solidFill>
                <a:schemeClr val="tx1"/>
              </a:solidFill>
              <a:round/>
              <a:tailEnd type="stealth" w="lg" len="lg"/>
            </a:ln>
            <a:effectLst/>
          </p:spPr>
          <p:txBody>
            <a:bodyPr/>
            <a:lstStyle/>
            <a:p>
              <a:endParaRPr lang="zh-CN" altLang="en-US" sz="1800">
                <a:latin typeface="+mn-lt"/>
                <a:ea typeface="楷体" panose="02010609060101010101" pitchFamily="49" charset="-122"/>
              </a:endParaRPr>
            </a:p>
          </p:txBody>
        </p:sp>
        <p:sp>
          <p:nvSpPr>
            <p:cNvPr id="69" name="Rectangle 38"/>
            <p:cNvSpPr>
              <a:spLocks noChangeArrowheads="1"/>
            </p:cNvSpPr>
            <p:nvPr/>
          </p:nvSpPr>
          <p:spPr bwMode="auto">
            <a:xfrm>
              <a:off x="2402" y="1634"/>
              <a:ext cx="1434" cy="309"/>
            </a:xfrm>
            <a:prstGeom prst="rect">
              <a:avLst/>
            </a:prstGeom>
            <a:noFill/>
            <a:ln w="9525">
              <a:noFill/>
              <a:miter lim="800000"/>
            </a:ln>
            <a:effectLst/>
          </p:spPr>
          <p:txBody>
            <a:bodyPr wrap="none">
              <a:spAutoFit/>
            </a:bodyPr>
            <a:lstStyle/>
            <a:p>
              <a:r>
                <a:rPr kumimoji="0" lang="zh-CN" altLang="en-US" sz="1350" b="1" dirty="0">
                  <a:effectLst>
                    <a:outerShdw blurRad="38100" dist="38100" dir="2700000" algn="tl">
                      <a:srgbClr val="FFFFFF"/>
                    </a:outerShdw>
                  </a:effectLst>
                  <a:latin typeface="+mn-lt"/>
                  <a:ea typeface="楷体" panose="02010609060101010101" pitchFamily="49" charset="-122"/>
                </a:rPr>
                <a:t>按位求反，末位加</a:t>
              </a:r>
              <a:r>
                <a:rPr kumimoji="0" lang="en-US" altLang="zh-CN" sz="1350" b="1" dirty="0">
                  <a:effectLst>
                    <a:outerShdw blurRad="38100" dist="38100" dir="2700000" algn="tl">
                      <a:srgbClr val="FFFFFF"/>
                    </a:outerShdw>
                  </a:effectLst>
                  <a:latin typeface="+mn-lt"/>
                  <a:ea typeface="楷体" panose="02010609060101010101" pitchFamily="49" charset="-122"/>
                </a:rPr>
                <a:t>1</a:t>
              </a:r>
              <a:r>
                <a:rPr kumimoji="0" lang="en-US" altLang="zh-CN" sz="1800" dirty="0">
                  <a:latin typeface="+mn-lt"/>
                  <a:ea typeface="楷体" panose="02010609060101010101" pitchFamily="49" charset="-122"/>
                </a:rPr>
                <a:t> </a:t>
              </a:r>
              <a:endParaRPr lang="en-US" altLang="zh-CN" sz="1800" dirty="0">
                <a:latin typeface="+mn-lt"/>
                <a:ea typeface="楷体" panose="02010609060101010101" pitchFamily="49" charset="-122"/>
              </a:endParaRPr>
            </a:p>
          </p:txBody>
        </p:sp>
      </p:grpSp>
      <p:graphicFrame>
        <p:nvGraphicFramePr>
          <p:cNvPr id="101" name="Group 39"/>
          <p:cNvGraphicFramePr>
            <a:graphicFrameLocks noGrp="1"/>
          </p:cNvGraphicFramePr>
          <p:nvPr/>
        </p:nvGraphicFramePr>
        <p:xfrm>
          <a:off x="1712792" y="4508897"/>
          <a:ext cx="1457325" cy="828675"/>
        </p:xfrm>
        <a:graphic>
          <a:graphicData uri="http://schemas.openxmlformats.org/drawingml/2006/table">
            <a:tbl>
              <a:tblPr/>
              <a:tblGrid>
                <a:gridCol w="1457325">
                  <a:extLst>
                    <a:ext uri="{9D8B030D-6E8A-4147-A177-3AD203B41FA5}">
                      <a16:colId xmlns:a16="http://schemas.microsoft.com/office/drawing/2014/main" val="20000"/>
                    </a:ext>
                  </a:extLst>
                </a:gridCol>
              </a:tblGrid>
              <a:tr h="39751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3116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102" name="Group 47"/>
          <p:cNvGrpSpPr/>
          <p:nvPr/>
        </p:nvGrpSpPr>
        <p:grpSpPr bwMode="auto">
          <a:xfrm>
            <a:off x="3279655" y="4518424"/>
            <a:ext cx="765572" cy="739379"/>
            <a:chOff x="3606" y="2741"/>
            <a:chExt cx="643" cy="621"/>
          </a:xfrm>
        </p:grpSpPr>
        <p:sp>
          <p:nvSpPr>
            <p:cNvPr id="103" name="Text Box 48"/>
            <p:cNvSpPr txBox="1">
              <a:spLocks noChangeArrowheads="1"/>
            </p:cNvSpPr>
            <p:nvPr/>
          </p:nvSpPr>
          <p:spPr bwMode="auto">
            <a:xfrm>
              <a:off x="3614" y="2741"/>
              <a:ext cx="635" cy="251"/>
            </a:xfrm>
            <a:prstGeom prst="rect">
              <a:avLst/>
            </a:prstGeom>
            <a:noFill/>
            <a:ln w="9525">
              <a:noFill/>
              <a:miter lim="800000"/>
            </a:ln>
            <a:effectLst/>
          </p:spPr>
          <p:txBody>
            <a:bodyPr>
              <a:spAutoFit/>
            </a:bodyPr>
            <a:lstStyle/>
            <a:p>
              <a:pPr>
                <a:spcBef>
                  <a:spcPct val="50000"/>
                </a:spcBef>
              </a:pPr>
              <a:r>
                <a:rPr lang="zh-CN" altLang="en-US" sz="1350" b="1" dirty="0">
                  <a:latin typeface="+mn-lt"/>
                  <a:ea typeface="楷体" panose="02010609060101010101" pitchFamily="49" charset="-122"/>
                </a:rPr>
                <a:t>低地址</a:t>
              </a:r>
            </a:p>
          </p:txBody>
        </p:sp>
        <p:sp>
          <p:nvSpPr>
            <p:cNvPr id="104" name="Text Box 49"/>
            <p:cNvSpPr txBox="1">
              <a:spLocks noChangeArrowheads="1"/>
            </p:cNvSpPr>
            <p:nvPr/>
          </p:nvSpPr>
          <p:spPr bwMode="auto">
            <a:xfrm>
              <a:off x="3606" y="3111"/>
              <a:ext cx="635" cy="251"/>
            </a:xfrm>
            <a:prstGeom prst="rect">
              <a:avLst/>
            </a:prstGeom>
            <a:noFill/>
            <a:ln w="9525">
              <a:noFill/>
              <a:miter lim="800000"/>
            </a:ln>
            <a:effectLst/>
          </p:spPr>
          <p:txBody>
            <a:bodyPr>
              <a:spAutoFit/>
            </a:bodyPr>
            <a:lstStyle/>
            <a:p>
              <a:pPr>
                <a:spcBef>
                  <a:spcPct val="50000"/>
                </a:spcBef>
              </a:pPr>
              <a:r>
                <a:rPr lang="zh-CN" altLang="en-US" sz="1350" b="1" dirty="0">
                  <a:latin typeface="+mn-lt"/>
                  <a:ea typeface="楷体" panose="02010609060101010101" pitchFamily="49" charset="-122"/>
                </a:rPr>
                <a:t>高地址</a:t>
              </a:r>
            </a:p>
          </p:txBody>
        </p:sp>
      </p:grpSp>
      <p:sp>
        <p:nvSpPr>
          <p:cNvPr id="105" name="Line 50"/>
          <p:cNvSpPr>
            <a:spLocks noChangeShapeType="1"/>
          </p:cNvSpPr>
          <p:nvPr/>
        </p:nvSpPr>
        <p:spPr bwMode="auto">
          <a:xfrm>
            <a:off x="3301085" y="4463654"/>
            <a:ext cx="0" cy="917972"/>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106" name="Rectangle 51"/>
          <p:cNvSpPr>
            <a:spLocks noChangeArrowheads="1"/>
          </p:cNvSpPr>
          <p:nvPr/>
        </p:nvSpPr>
        <p:spPr bwMode="auto">
          <a:xfrm>
            <a:off x="794570" y="5433542"/>
            <a:ext cx="3626485"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mn-lt"/>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mn-lt"/>
                <a:ea typeface="楷体" panose="02010609060101010101" pitchFamily="49" charset="-122"/>
              </a:rPr>
              <a:t>-65537</a:t>
            </a:r>
            <a:r>
              <a:rPr lang="zh-CN" altLang="en-US" sz="1350" dirty="0">
                <a:solidFill>
                  <a:srgbClr val="CC0000"/>
                </a:solidFill>
                <a:effectLst>
                  <a:outerShdw blurRad="38100" dist="38100" dir="2700000" algn="tl">
                    <a:srgbClr val="000000"/>
                  </a:outerShdw>
                </a:effectLst>
                <a:latin typeface="+mn-lt"/>
                <a:ea typeface="楷体" panose="02010609060101010101" pitchFamily="49" charset="-122"/>
              </a:rPr>
              <a:t>两个字节的内存实际存放形式</a:t>
            </a:r>
            <a:r>
              <a:rPr lang="zh-CN" altLang="en-US" sz="1350" dirty="0">
                <a:latin typeface="+mn-lt"/>
                <a:ea typeface="楷体" panose="02010609060101010101" pitchFamily="49" charset="-122"/>
              </a:rPr>
              <a:t> </a:t>
            </a:r>
          </a:p>
        </p:txBody>
      </p:sp>
      <p:grpSp>
        <p:nvGrpSpPr>
          <p:cNvPr id="107" name="Group 53"/>
          <p:cNvGrpSpPr/>
          <p:nvPr/>
        </p:nvGrpSpPr>
        <p:grpSpPr bwMode="auto">
          <a:xfrm>
            <a:off x="1018658" y="4517231"/>
            <a:ext cx="767953" cy="771525"/>
            <a:chOff x="1654" y="2714"/>
            <a:chExt cx="645" cy="648"/>
          </a:xfrm>
        </p:grpSpPr>
        <p:sp>
          <p:nvSpPr>
            <p:cNvPr id="108" name="Text Box 54"/>
            <p:cNvSpPr txBox="1">
              <a:spLocks noChangeArrowheads="1"/>
            </p:cNvSpPr>
            <p:nvPr/>
          </p:nvSpPr>
          <p:spPr bwMode="auto">
            <a:xfrm>
              <a:off x="1654" y="2714"/>
              <a:ext cx="635" cy="251"/>
            </a:xfrm>
            <a:prstGeom prst="rect">
              <a:avLst/>
            </a:prstGeom>
            <a:noFill/>
            <a:ln w="9525">
              <a:noFill/>
              <a:miter lim="800000"/>
            </a:ln>
            <a:effectLst/>
          </p:spPr>
          <p:txBody>
            <a:bodyPr>
              <a:spAutoFit/>
            </a:bodyPr>
            <a:lstStyle/>
            <a:p>
              <a:pPr>
                <a:spcBef>
                  <a:spcPct val="50000"/>
                </a:spcBef>
              </a:pPr>
              <a:r>
                <a:rPr lang="zh-CN" altLang="en-US" sz="1350" b="1" dirty="0">
                  <a:latin typeface="+mn-lt"/>
                  <a:ea typeface="楷体" panose="02010609060101010101" pitchFamily="49" charset="-122"/>
                </a:rPr>
                <a:t>低字节</a:t>
              </a:r>
            </a:p>
          </p:txBody>
        </p:sp>
        <p:sp>
          <p:nvSpPr>
            <p:cNvPr id="109" name="Text Box 55"/>
            <p:cNvSpPr txBox="1">
              <a:spLocks noChangeArrowheads="1"/>
            </p:cNvSpPr>
            <p:nvPr/>
          </p:nvSpPr>
          <p:spPr bwMode="auto">
            <a:xfrm>
              <a:off x="1664" y="3111"/>
              <a:ext cx="635" cy="251"/>
            </a:xfrm>
            <a:prstGeom prst="rect">
              <a:avLst/>
            </a:prstGeom>
            <a:noFill/>
            <a:ln w="9525">
              <a:noFill/>
              <a:miter lim="800000"/>
            </a:ln>
            <a:effectLst/>
          </p:spPr>
          <p:txBody>
            <a:bodyPr>
              <a:spAutoFit/>
            </a:bodyPr>
            <a:lstStyle/>
            <a:p>
              <a:pPr>
                <a:spcBef>
                  <a:spcPct val="50000"/>
                </a:spcBef>
              </a:pPr>
              <a:r>
                <a:rPr lang="zh-CN" altLang="en-US" sz="1350" b="1">
                  <a:latin typeface="+mn-lt"/>
                  <a:ea typeface="楷体" panose="02010609060101010101" pitchFamily="49" charset="-122"/>
                </a:rPr>
                <a:t>高字节</a:t>
              </a:r>
            </a:p>
          </p:txBody>
        </p:sp>
      </p:grpSp>
      <p:sp>
        <p:nvSpPr>
          <p:cNvPr id="110" name="AutoShape 56"/>
          <p:cNvSpPr>
            <a:spLocks noChangeArrowheads="1"/>
          </p:cNvSpPr>
          <p:nvPr/>
        </p:nvSpPr>
        <p:spPr bwMode="auto">
          <a:xfrm>
            <a:off x="574326" y="4732898"/>
            <a:ext cx="779108" cy="297656"/>
          </a:xfrm>
          <a:prstGeom prst="wedgeRoundRectCallout">
            <a:avLst>
              <a:gd name="adj1" fmla="val 131100"/>
              <a:gd name="adj2" fmla="val 77135"/>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dirty="0">
                <a:solidFill>
                  <a:srgbClr val="FF0000"/>
                </a:solidFill>
                <a:effectLst>
                  <a:outerShdw blurRad="50800" dist="38100" dir="2700000" algn="tl" rotWithShape="0">
                    <a:prstClr val="black">
                      <a:alpha val="40000"/>
                    </a:prstClr>
                  </a:outerShdw>
                </a:effectLst>
                <a:latin typeface="+mn-lt"/>
                <a:ea typeface="楷体" panose="02010609060101010101" pitchFamily="49" charset="-122"/>
              </a:rPr>
              <a:t>符号位</a:t>
            </a:r>
          </a:p>
        </p:txBody>
      </p:sp>
      <p:grpSp>
        <p:nvGrpSpPr>
          <p:cNvPr id="111" name="Group 58"/>
          <p:cNvGrpSpPr/>
          <p:nvPr/>
        </p:nvGrpSpPr>
        <p:grpSpPr bwMode="auto">
          <a:xfrm rot="255814">
            <a:off x="2999627" y="3352525"/>
            <a:ext cx="1301017" cy="1282625"/>
            <a:chOff x="4059" y="1933"/>
            <a:chExt cx="1635" cy="1320"/>
          </a:xfrm>
        </p:grpSpPr>
        <p:sp>
          <p:nvSpPr>
            <p:cNvPr id="112" name="AutoShape 52"/>
            <p:cNvSpPr>
              <a:spLocks noChangeArrowheads="1"/>
            </p:cNvSpPr>
            <p:nvPr/>
          </p:nvSpPr>
          <p:spPr bwMode="auto">
            <a:xfrm>
              <a:off x="4059" y="1933"/>
              <a:ext cx="907" cy="1225"/>
            </a:xfrm>
            <a:prstGeom prst="curvedLeftArrow">
              <a:avLst>
                <a:gd name="adj1" fmla="val 21266"/>
                <a:gd name="adj2" fmla="val 59408"/>
                <a:gd name="adj3" fmla="val 35060"/>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latin typeface="+mn-lt"/>
                <a:ea typeface="楷体" panose="02010609060101010101" pitchFamily="49" charset="-122"/>
              </a:endParaRPr>
            </a:p>
          </p:txBody>
        </p:sp>
        <p:sp>
          <p:nvSpPr>
            <p:cNvPr id="113" name="Text Box 57"/>
            <p:cNvSpPr txBox="1">
              <a:spLocks noChangeArrowheads="1"/>
            </p:cNvSpPr>
            <p:nvPr/>
          </p:nvSpPr>
          <p:spPr bwMode="auto">
            <a:xfrm>
              <a:off x="5012" y="2209"/>
              <a:ext cx="682" cy="1044"/>
            </a:xfrm>
            <a:prstGeom prst="rect">
              <a:avLst/>
            </a:prstGeom>
            <a:noFill/>
            <a:ln w="9525">
              <a:noFill/>
              <a:miter lim="800000"/>
            </a:ln>
            <a:effectLst/>
          </p:spPr>
          <p:txBody>
            <a:bodyPr wrap="square">
              <a:spAutoFit/>
            </a:bodyPr>
            <a:lstStyle/>
            <a:p>
              <a:pPr>
                <a:spcBef>
                  <a:spcPct val="50000"/>
                </a:spcBef>
              </a:pPr>
              <a:r>
                <a:rPr lang="zh-CN" altLang="en-US" sz="1500" b="1" dirty="0">
                  <a:solidFill>
                    <a:srgbClr val="0000FF"/>
                  </a:solidFill>
                  <a:effectLst>
                    <a:outerShdw blurRad="38100" dist="38100" dir="2700000" algn="tl">
                      <a:srgbClr val="FFFFFF"/>
                    </a:outerShdw>
                  </a:effectLst>
                  <a:latin typeface="+mn-lt"/>
                  <a:ea typeface="楷体" panose="02010609060101010101" pitchFamily="49" charset="-122"/>
                </a:rPr>
                <a:t>取低</a:t>
              </a:r>
              <a:r>
                <a:rPr lang="en-US" altLang="zh-CN" sz="1500" b="1" dirty="0">
                  <a:solidFill>
                    <a:srgbClr val="0000FF"/>
                  </a:solidFill>
                  <a:effectLst>
                    <a:outerShdw blurRad="38100" dist="38100" dir="2700000" algn="tl">
                      <a:srgbClr val="FFFFFF"/>
                    </a:outerShdw>
                  </a:effectLst>
                  <a:latin typeface="+mn-lt"/>
                  <a:ea typeface="楷体" panose="02010609060101010101" pitchFamily="49" charset="-122"/>
                </a:rPr>
                <a:t>16</a:t>
              </a:r>
              <a:r>
                <a:rPr lang="zh-CN" altLang="en-US" sz="1500" b="1" dirty="0">
                  <a:solidFill>
                    <a:srgbClr val="0000FF"/>
                  </a:solidFill>
                  <a:effectLst>
                    <a:outerShdw blurRad="38100" dist="38100" dir="2700000" algn="tl">
                      <a:srgbClr val="FFFFFF"/>
                    </a:outerShdw>
                  </a:effectLst>
                  <a:latin typeface="+mn-lt"/>
                  <a:ea typeface="楷体" panose="02010609060101010101" pitchFamily="49" charset="-122"/>
                </a:rPr>
                <a:t>位</a:t>
              </a:r>
            </a:p>
          </p:txBody>
        </p:sp>
      </p:grpSp>
      <p:sp>
        <p:nvSpPr>
          <p:cNvPr id="114" name="AutoShape 59"/>
          <p:cNvSpPr>
            <a:spLocks noChangeArrowheads="1"/>
          </p:cNvSpPr>
          <p:nvPr/>
        </p:nvSpPr>
        <p:spPr bwMode="auto">
          <a:xfrm>
            <a:off x="575556" y="3671475"/>
            <a:ext cx="1406779" cy="567615"/>
          </a:xfrm>
          <a:prstGeom prst="wedgeRoundRectCallout">
            <a:avLst>
              <a:gd name="adj1" fmla="val 47233"/>
              <a:gd name="adj2" fmla="val 135156"/>
              <a:gd name="adj3" fmla="val 16667"/>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dirty="0">
                <a:solidFill>
                  <a:srgbClr val="FF3300"/>
                </a:solidFill>
                <a:effectLst>
                  <a:outerShdw blurRad="38100" dist="38100" dir="2700000" algn="tl">
                    <a:srgbClr val="000000"/>
                  </a:outerShdw>
                </a:effectLst>
                <a:latin typeface="+mn-lt"/>
                <a:ea typeface="楷体" panose="02010609060101010101" pitchFamily="49" charset="-122"/>
              </a:rPr>
              <a:t>真值为：</a:t>
            </a:r>
            <a:r>
              <a:rPr lang="en-US" altLang="zh-CN" sz="1500" b="1" dirty="0">
                <a:solidFill>
                  <a:srgbClr val="FF3300"/>
                </a:solidFill>
                <a:effectLst>
                  <a:outerShdw blurRad="38100" dist="38100" dir="2700000" algn="tl">
                    <a:srgbClr val="000000"/>
                  </a:outerShdw>
                </a:effectLst>
                <a:latin typeface="+mn-lt"/>
                <a:ea typeface="楷体" panose="02010609060101010101" pitchFamily="49" charset="-122"/>
              </a:rPr>
              <a:t>-1</a:t>
            </a:r>
            <a:r>
              <a:rPr lang="zh-CN" altLang="en-US" sz="1500" b="1" dirty="0">
                <a:solidFill>
                  <a:srgbClr val="FF3300"/>
                </a:solidFill>
                <a:effectLst>
                  <a:outerShdw blurRad="38100" dist="38100" dir="2700000" algn="tl">
                    <a:srgbClr val="000000"/>
                  </a:outerShdw>
                </a:effectLst>
                <a:latin typeface="+mn-lt"/>
                <a:ea typeface="楷体" panose="02010609060101010101" pitchFamily="49" charset="-122"/>
              </a:rPr>
              <a:t>，不是</a:t>
            </a:r>
            <a:r>
              <a:rPr lang="en-US" altLang="zh-CN" sz="1500" b="1" dirty="0">
                <a:solidFill>
                  <a:srgbClr val="FF3300"/>
                </a:solidFill>
                <a:effectLst>
                  <a:outerShdw blurRad="38100" dist="38100" dir="2700000" algn="tl">
                    <a:srgbClr val="000000"/>
                  </a:outerShdw>
                </a:effectLst>
                <a:latin typeface="+mn-lt"/>
                <a:ea typeface="楷体" panose="02010609060101010101" pitchFamily="49" charset="-122"/>
              </a:rPr>
              <a:t>-65537!</a:t>
            </a:r>
          </a:p>
        </p:txBody>
      </p:sp>
      <p:grpSp>
        <p:nvGrpSpPr>
          <p:cNvPr id="115" name="Group 8"/>
          <p:cNvGrpSpPr/>
          <p:nvPr/>
        </p:nvGrpSpPr>
        <p:grpSpPr bwMode="auto">
          <a:xfrm>
            <a:off x="5489922" y="2721100"/>
            <a:ext cx="1566863" cy="704852"/>
            <a:chOff x="3471" y="342"/>
            <a:chExt cx="1316" cy="592"/>
          </a:xfrm>
        </p:grpSpPr>
        <p:sp>
          <p:nvSpPr>
            <p:cNvPr id="116" name="Line 9"/>
            <p:cNvSpPr>
              <a:spLocks noChangeShapeType="1"/>
            </p:cNvSpPr>
            <p:nvPr/>
          </p:nvSpPr>
          <p:spPr bwMode="auto">
            <a:xfrm flipV="1">
              <a:off x="3882" y="342"/>
              <a:ext cx="247" cy="358"/>
            </a:xfrm>
            <a:prstGeom prst="line">
              <a:avLst/>
            </a:prstGeom>
            <a:noFill/>
            <a:ln w="28575">
              <a:solidFill>
                <a:srgbClr val="0000FF"/>
              </a:solidFill>
              <a:round/>
              <a:tailEnd type="stealth" w="lg" len="lg"/>
            </a:ln>
            <a:effectLst/>
          </p:spPr>
          <p:txBody>
            <a:bodyPr/>
            <a:lstStyle/>
            <a:p>
              <a:endParaRPr lang="zh-CN" altLang="en-US" sz="1800">
                <a:latin typeface="+mn-lt"/>
                <a:ea typeface="楷体" panose="02010609060101010101" pitchFamily="49" charset="-122"/>
              </a:endParaRPr>
            </a:p>
          </p:txBody>
        </p:sp>
        <p:sp>
          <p:nvSpPr>
            <p:cNvPr id="117" name="Text Box 10"/>
            <p:cNvSpPr txBox="1">
              <a:spLocks noChangeArrowheads="1"/>
            </p:cNvSpPr>
            <p:nvPr/>
          </p:nvSpPr>
          <p:spPr bwMode="auto">
            <a:xfrm>
              <a:off x="3471" y="664"/>
              <a:ext cx="1316" cy="270"/>
            </a:xfrm>
            <a:prstGeom prst="rect">
              <a:avLst/>
            </a:prstGeom>
            <a:noFill/>
            <a:ln w="9525">
              <a:noFill/>
              <a:miter lim="800000"/>
            </a:ln>
            <a:effectLst/>
          </p:spPr>
          <p:txBody>
            <a:bodyPr>
              <a:spAutoFit/>
            </a:bodyPr>
            <a:lstStyle/>
            <a:p>
              <a:pPr>
                <a:spcBef>
                  <a:spcPct val="50000"/>
                </a:spcBef>
              </a:pPr>
              <a:r>
                <a:rPr lang="zh-CN" altLang="en-US" sz="1500" b="1" dirty="0">
                  <a:solidFill>
                    <a:schemeClr val="accent2"/>
                  </a:solidFill>
                  <a:effectLst>
                    <a:outerShdw blurRad="38100" dist="38100" dir="2700000" algn="tl">
                      <a:srgbClr val="000000"/>
                    </a:outerShdw>
                  </a:effectLst>
                  <a:latin typeface="+mn-lt"/>
                  <a:ea typeface="楷体" panose="02010609060101010101" pitchFamily="49" charset="-122"/>
                </a:rPr>
                <a:t>符号位</a:t>
              </a:r>
              <a:r>
                <a:rPr lang="en-US" altLang="zh-CN" sz="15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500" b="1" dirty="0">
                  <a:solidFill>
                    <a:schemeClr val="accent2"/>
                  </a:solidFill>
                  <a:effectLst>
                    <a:outerShdw blurRad="38100" dist="38100" dir="2700000" algn="tl">
                      <a:srgbClr val="000000"/>
                    </a:outerShdw>
                  </a:effectLst>
                  <a:latin typeface="+mn-lt"/>
                  <a:ea typeface="楷体" panose="02010609060101010101" pitchFamily="49" charset="-122"/>
                </a:rPr>
                <a:t>表示负</a:t>
              </a:r>
              <a:r>
                <a:rPr lang="en-US" altLang="zh-CN" sz="1500" b="1" dirty="0">
                  <a:solidFill>
                    <a:schemeClr val="accent2"/>
                  </a:solidFill>
                  <a:effectLst>
                    <a:outerShdw blurRad="38100" dist="38100" dir="2700000" algn="tl">
                      <a:srgbClr val="000000"/>
                    </a:outerShdw>
                  </a:effectLst>
                  <a:latin typeface="+mn-lt"/>
                  <a:ea typeface="楷体" panose="02010609060101010101" pitchFamily="49" charset="-122"/>
                </a:rPr>
                <a:t>)</a:t>
              </a:r>
            </a:p>
          </p:txBody>
        </p:sp>
      </p:grpSp>
      <p:sp>
        <p:nvSpPr>
          <p:cNvPr id="118" name="Rectangle 19"/>
          <p:cNvSpPr>
            <a:spLocks noChangeArrowheads="1"/>
          </p:cNvSpPr>
          <p:nvPr/>
        </p:nvSpPr>
        <p:spPr bwMode="auto">
          <a:xfrm>
            <a:off x="4897196" y="1592796"/>
            <a:ext cx="3554730"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(+65537)</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0</a:t>
            </a:r>
            <a:r>
              <a:rPr lang="en-US" altLang="zh-CN" sz="1800" b="1" dirty="0">
                <a:effectLst>
                  <a:outerShdw blurRad="38100" dist="38100" dir="2700000" algn="tl">
                    <a:srgbClr val="FFFFFF"/>
                  </a:outerShdw>
                </a:effectLst>
                <a:sym typeface="Wingdings" panose="05000000000000000000" pitchFamily="2" charset="2"/>
              </a:rPr>
              <a:t>000 0000 0000 0001 </a:t>
            </a:r>
          </a:p>
          <a:p>
            <a:r>
              <a:rPr lang="en-US" altLang="zh-CN" sz="1800" b="1" dirty="0">
                <a:effectLst>
                  <a:outerShdw blurRad="38100" dist="38100" dir="2700000" algn="tl">
                    <a:srgbClr val="FFFFFF"/>
                  </a:outerShdw>
                </a:effectLst>
                <a:sym typeface="Wingdings" panose="05000000000000000000" pitchFamily="2" charset="2"/>
              </a:rPr>
              <a:t>                       0000 0000 0000 0001</a:t>
            </a:r>
            <a:r>
              <a:rPr lang="en-US" altLang="zh-CN" sz="1800" dirty="0">
                <a:sym typeface="Wingdings" panose="05000000000000000000" pitchFamily="2" charset="2"/>
              </a:rPr>
              <a:t> </a:t>
            </a:r>
          </a:p>
        </p:txBody>
      </p:sp>
      <p:sp>
        <p:nvSpPr>
          <p:cNvPr id="119" name="Oval 20"/>
          <p:cNvSpPr>
            <a:spLocks noChangeArrowheads="1"/>
          </p:cNvSpPr>
          <p:nvPr/>
        </p:nvSpPr>
        <p:spPr bwMode="auto">
          <a:xfrm>
            <a:off x="6102440" y="2423862"/>
            <a:ext cx="2195444" cy="681121"/>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sp>
        <p:nvSpPr>
          <p:cNvPr id="120" name="Rectangle 35"/>
          <p:cNvSpPr>
            <a:spLocks noChangeArrowheads="1"/>
          </p:cNvSpPr>
          <p:nvPr/>
        </p:nvSpPr>
        <p:spPr bwMode="auto">
          <a:xfrm>
            <a:off x="4897196" y="2453533"/>
            <a:ext cx="3421380"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(-65537)</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1</a:t>
            </a:r>
            <a:r>
              <a:rPr lang="en-US" altLang="zh-CN" sz="1800" b="1" dirty="0">
                <a:solidFill>
                  <a:schemeClr val="accent2"/>
                </a:solidFill>
                <a:effectLst>
                  <a:outerShdw blurRad="38100" dist="38100" dir="2700000" algn="tl">
                    <a:srgbClr val="000000"/>
                  </a:outerShdw>
                </a:effectLst>
                <a:sym typeface="Wingdings" panose="05000000000000000000" pitchFamily="2" charset="2"/>
              </a:rPr>
              <a:t>111 1111 1111 1110 </a:t>
            </a:r>
          </a:p>
          <a:p>
            <a:r>
              <a:rPr lang="en-US" altLang="zh-CN" sz="1800" b="1" dirty="0">
                <a:solidFill>
                  <a:schemeClr val="accent2"/>
                </a:solidFill>
                <a:effectLst>
                  <a:outerShdw blurRad="38100" dist="38100" dir="2700000" algn="tl">
                    <a:srgbClr val="000000"/>
                  </a:outerShdw>
                </a:effectLst>
                <a:sym typeface="Wingdings" panose="05000000000000000000" pitchFamily="2" charset="2"/>
              </a:rPr>
              <a:t>                       1111 1111 1111 1111</a:t>
            </a:r>
            <a:r>
              <a:rPr lang="en-US" altLang="zh-CN" sz="1800" dirty="0"/>
              <a:t> </a:t>
            </a:r>
          </a:p>
        </p:txBody>
      </p:sp>
      <p:grpSp>
        <p:nvGrpSpPr>
          <p:cNvPr id="121" name="Group 36"/>
          <p:cNvGrpSpPr/>
          <p:nvPr/>
        </p:nvGrpSpPr>
        <p:grpSpPr bwMode="auto">
          <a:xfrm>
            <a:off x="7167191" y="2096884"/>
            <a:ext cx="1747838" cy="403622"/>
            <a:chOff x="2336" y="1594"/>
            <a:chExt cx="1468" cy="339"/>
          </a:xfrm>
        </p:grpSpPr>
        <p:sp>
          <p:nvSpPr>
            <p:cNvPr id="122" name="Line 37"/>
            <p:cNvSpPr>
              <a:spLocks noChangeShapeType="1"/>
            </p:cNvSpPr>
            <p:nvPr/>
          </p:nvSpPr>
          <p:spPr bwMode="auto">
            <a:xfrm>
              <a:off x="2336" y="1661"/>
              <a:ext cx="0" cy="272"/>
            </a:xfrm>
            <a:prstGeom prst="line">
              <a:avLst/>
            </a:prstGeom>
            <a:noFill/>
            <a:ln w="28575">
              <a:solidFill>
                <a:schemeClr val="tx1"/>
              </a:solidFill>
              <a:round/>
              <a:tailEnd type="stealth" w="lg" len="lg"/>
            </a:ln>
            <a:effectLst/>
          </p:spPr>
          <p:txBody>
            <a:bodyPr/>
            <a:lstStyle/>
            <a:p>
              <a:endParaRPr lang="zh-CN" altLang="en-US" sz="1800">
                <a:latin typeface="+mn-lt"/>
                <a:ea typeface="楷体" panose="02010609060101010101" pitchFamily="49" charset="-122"/>
              </a:endParaRPr>
            </a:p>
          </p:txBody>
        </p:sp>
        <p:sp>
          <p:nvSpPr>
            <p:cNvPr id="123" name="Rectangle 38"/>
            <p:cNvSpPr>
              <a:spLocks noChangeArrowheads="1"/>
            </p:cNvSpPr>
            <p:nvPr/>
          </p:nvSpPr>
          <p:spPr bwMode="auto">
            <a:xfrm>
              <a:off x="2370" y="1594"/>
              <a:ext cx="1434" cy="309"/>
            </a:xfrm>
            <a:prstGeom prst="rect">
              <a:avLst/>
            </a:prstGeom>
            <a:noFill/>
            <a:ln w="9525">
              <a:noFill/>
              <a:miter lim="800000"/>
            </a:ln>
            <a:effectLst/>
          </p:spPr>
          <p:txBody>
            <a:bodyPr wrap="none">
              <a:spAutoFit/>
            </a:bodyPr>
            <a:lstStyle/>
            <a:p>
              <a:r>
                <a:rPr kumimoji="0" lang="zh-CN" altLang="en-US" sz="1350" b="1" dirty="0">
                  <a:effectLst>
                    <a:outerShdw blurRad="38100" dist="38100" dir="2700000" algn="tl">
                      <a:srgbClr val="FFFFFF"/>
                    </a:outerShdw>
                  </a:effectLst>
                  <a:latin typeface="+mn-lt"/>
                  <a:ea typeface="楷体" panose="02010609060101010101" pitchFamily="49" charset="-122"/>
                </a:rPr>
                <a:t>按位求反，末位加</a:t>
              </a:r>
              <a:r>
                <a:rPr kumimoji="0" lang="en-US" altLang="zh-CN" sz="1350" b="1" dirty="0">
                  <a:effectLst>
                    <a:outerShdw blurRad="38100" dist="38100" dir="2700000" algn="tl">
                      <a:srgbClr val="FFFFFF"/>
                    </a:outerShdw>
                  </a:effectLst>
                  <a:latin typeface="+mn-lt"/>
                  <a:ea typeface="楷体" panose="02010609060101010101" pitchFamily="49" charset="-122"/>
                </a:rPr>
                <a:t>1</a:t>
              </a:r>
              <a:r>
                <a:rPr kumimoji="0" lang="en-US" altLang="zh-CN" sz="1800" dirty="0">
                  <a:latin typeface="+mn-lt"/>
                  <a:ea typeface="楷体" panose="02010609060101010101" pitchFamily="49" charset="-122"/>
                </a:rPr>
                <a:t> </a:t>
              </a:r>
              <a:endParaRPr lang="en-US" altLang="zh-CN" sz="1800" dirty="0">
                <a:latin typeface="+mn-lt"/>
                <a:ea typeface="楷体" panose="02010609060101010101" pitchFamily="49" charset="-122"/>
              </a:endParaRPr>
            </a:p>
          </p:txBody>
        </p:sp>
      </p:grpSp>
      <p:grpSp>
        <p:nvGrpSpPr>
          <p:cNvPr id="124" name="Group 11"/>
          <p:cNvGrpSpPr/>
          <p:nvPr/>
        </p:nvGrpSpPr>
        <p:grpSpPr bwMode="auto">
          <a:xfrm>
            <a:off x="5310710" y="3863044"/>
            <a:ext cx="767953" cy="1478756"/>
            <a:chOff x="1654" y="2552"/>
            <a:chExt cx="645" cy="1242"/>
          </a:xfrm>
        </p:grpSpPr>
        <p:sp>
          <p:nvSpPr>
            <p:cNvPr id="125" name="Text Box 12"/>
            <p:cNvSpPr txBox="1">
              <a:spLocks noChangeArrowheads="1"/>
            </p:cNvSpPr>
            <p:nvPr/>
          </p:nvSpPr>
          <p:spPr bwMode="auto">
            <a:xfrm>
              <a:off x="1654" y="2552"/>
              <a:ext cx="635" cy="251"/>
            </a:xfrm>
            <a:prstGeom prst="rect">
              <a:avLst/>
            </a:prstGeom>
            <a:noFill/>
            <a:ln w="9525">
              <a:noFill/>
              <a:miter lim="800000"/>
            </a:ln>
            <a:effectLst/>
          </p:spPr>
          <p:txBody>
            <a:bodyPr>
              <a:spAutoFit/>
            </a:bodyPr>
            <a:lstStyle/>
            <a:p>
              <a:pPr>
                <a:spcBef>
                  <a:spcPct val="50000"/>
                </a:spcBef>
              </a:pPr>
              <a:r>
                <a:rPr lang="zh-CN" altLang="en-US" sz="1350" b="1">
                  <a:latin typeface="+mn-lt"/>
                  <a:ea typeface="楷体" panose="02010609060101010101" pitchFamily="49" charset="-122"/>
                </a:rPr>
                <a:t>低字节</a:t>
              </a:r>
            </a:p>
          </p:txBody>
        </p:sp>
        <p:sp>
          <p:nvSpPr>
            <p:cNvPr id="126" name="Text Box 13"/>
            <p:cNvSpPr txBox="1">
              <a:spLocks noChangeArrowheads="1"/>
            </p:cNvSpPr>
            <p:nvPr/>
          </p:nvSpPr>
          <p:spPr bwMode="auto">
            <a:xfrm>
              <a:off x="1664" y="3543"/>
              <a:ext cx="635" cy="251"/>
            </a:xfrm>
            <a:prstGeom prst="rect">
              <a:avLst/>
            </a:prstGeom>
            <a:noFill/>
            <a:ln w="9525">
              <a:noFill/>
              <a:miter lim="800000"/>
            </a:ln>
            <a:effectLst/>
          </p:spPr>
          <p:txBody>
            <a:bodyPr>
              <a:spAutoFit/>
            </a:bodyPr>
            <a:lstStyle/>
            <a:p>
              <a:pPr>
                <a:spcBef>
                  <a:spcPct val="50000"/>
                </a:spcBef>
              </a:pPr>
              <a:r>
                <a:rPr lang="zh-CN" altLang="en-US" sz="1350" b="1">
                  <a:latin typeface="+mn-lt"/>
                  <a:ea typeface="楷体" panose="02010609060101010101" pitchFamily="49" charset="-122"/>
                </a:rPr>
                <a:t>高字节</a:t>
              </a:r>
            </a:p>
          </p:txBody>
        </p:sp>
      </p:grpSp>
      <p:grpSp>
        <p:nvGrpSpPr>
          <p:cNvPr id="127" name="Group 14"/>
          <p:cNvGrpSpPr/>
          <p:nvPr/>
        </p:nvGrpSpPr>
        <p:grpSpPr bwMode="auto">
          <a:xfrm>
            <a:off x="7634809" y="3852330"/>
            <a:ext cx="765572" cy="1468041"/>
            <a:chOff x="3606" y="2543"/>
            <a:chExt cx="643" cy="1233"/>
          </a:xfrm>
        </p:grpSpPr>
        <p:sp>
          <p:nvSpPr>
            <p:cNvPr id="128" name="Text Box 15"/>
            <p:cNvSpPr txBox="1">
              <a:spLocks noChangeArrowheads="1"/>
            </p:cNvSpPr>
            <p:nvPr/>
          </p:nvSpPr>
          <p:spPr bwMode="auto">
            <a:xfrm>
              <a:off x="3614" y="2543"/>
              <a:ext cx="635" cy="251"/>
            </a:xfrm>
            <a:prstGeom prst="rect">
              <a:avLst/>
            </a:prstGeom>
            <a:noFill/>
            <a:ln w="9525">
              <a:noFill/>
              <a:miter lim="800000"/>
            </a:ln>
            <a:effectLst/>
          </p:spPr>
          <p:txBody>
            <a:bodyPr>
              <a:spAutoFit/>
            </a:bodyPr>
            <a:lstStyle/>
            <a:p>
              <a:pPr>
                <a:spcBef>
                  <a:spcPct val="50000"/>
                </a:spcBef>
              </a:pPr>
              <a:r>
                <a:rPr lang="zh-CN" altLang="en-US" sz="1350" b="1" dirty="0">
                  <a:latin typeface="+mn-lt"/>
                  <a:ea typeface="楷体" panose="02010609060101010101" pitchFamily="49" charset="-122"/>
                </a:rPr>
                <a:t>低地址</a:t>
              </a:r>
            </a:p>
          </p:txBody>
        </p:sp>
        <p:sp>
          <p:nvSpPr>
            <p:cNvPr id="129" name="Text Box 16"/>
            <p:cNvSpPr txBox="1">
              <a:spLocks noChangeArrowheads="1"/>
            </p:cNvSpPr>
            <p:nvPr/>
          </p:nvSpPr>
          <p:spPr bwMode="auto">
            <a:xfrm>
              <a:off x="3606" y="3525"/>
              <a:ext cx="635" cy="251"/>
            </a:xfrm>
            <a:prstGeom prst="rect">
              <a:avLst/>
            </a:prstGeom>
            <a:noFill/>
            <a:ln w="9525">
              <a:noFill/>
              <a:miter lim="800000"/>
            </a:ln>
            <a:effectLst/>
          </p:spPr>
          <p:txBody>
            <a:bodyPr>
              <a:spAutoFit/>
            </a:bodyPr>
            <a:lstStyle/>
            <a:p>
              <a:pPr>
                <a:spcBef>
                  <a:spcPct val="50000"/>
                </a:spcBef>
              </a:pPr>
              <a:r>
                <a:rPr lang="zh-CN" altLang="en-US" sz="1350" b="1">
                  <a:latin typeface="+mn-lt"/>
                  <a:ea typeface="楷体" panose="02010609060101010101" pitchFamily="49" charset="-122"/>
                </a:rPr>
                <a:t>高地址</a:t>
              </a:r>
            </a:p>
          </p:txBody>
        </p:sp>
      </p:grpSp>
      <p:sp>
        <p:nvSpPr>
          <p:cNvPr id="130" name="Line 17"/>
          <p:cNvSpPr>
            <a:spLocks noChangeShapeType="1"/>
          </p:cNvSpPr>
          <p:nvPr/>
        </p:nvSpPr>
        <p:spPr bwMode="auto">
          <a:xfrm>
            <a:off x="7656241" y="3808276"/>
            <a:ext cx="0" cy="1619250"/>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131" name="Rectangle 18"/>
          <p:cNvSpPr>
            <a:spLocks noChangeArrowheads="1"/>
          </p:cNvSpPr>
          <p:nvPr/>
        </p:nvSpPr>
        <p:spPr bwMode="auto">
          <a:xfrm>
            <a:off x="4988050" y="5400539"/>
            <a:ext cx="4018280" cy="368300"/>
          </a:xfrm>
          <a:prstGeom prst="rect">
            <a:avLst/>
          </a:prstGeom>
          <a:noFill/>
          <a:ln w="9525">
            <a:noFill/>
            <a:miter lim="800000"/>
          </a:ln>
          <a:effectLst/>
        </p:spPr>
        <p:txBody>
          <a:bodyPr wrap="none" anchor="ctr">
            <a:spAutoFit/>
          </a:bodyPr>
          <a:lstStyle/>
          <a:p>
            <a:r>
              <a:rPr lang="zh-CN" altLang="en-US" sz="1500">
                <a:solidFill>
                  <a:srgbClr val="CC0000"/>
                </a:solidFill>
                <a:effectLst>
                  <a:outerShdw blurRad="38100" dist="38100" dir="2700000" algn="tl">
                    <a:srgbClr val="000000"/>
                  </a:outerShdw>
                </a:effectLst>
                <a:latin typeface="+mn-lt"/>
                <a:ea typeface="楷体" panose="02010609060101010101" pitchFamily="49" charset="-122"/>
              </a:rPr>
              <a:t>十进制数</a:t>
            </a:r>
            <a:r>
              <a:rPr lang="en-US" altLang="zh-CN" sz="1500">
                <a:solidFill>
                  <a:srgbClr val="CC0000"/>
                </a:solidFill>
                <a:effectLst>
                  <a:outerShdw blurRad="38100" dist="38100" dir="2700000" algn="tl">
                    <a:srgbClr val="000000"/>
                  </a:outerShdw>
                </a:effectLst>
                <a:latin typeface="+mn-lt"/>
                <a:ea typeface="楷体" panose="02010609060101010101" pitchFamily="49" charset="-122"/>
              </a:rPr>
              <a:t>-65537</a:t>
            </a:r>
            <a:r>
              <a:rPr lang="zh-CN" altLang="en-US" sz="1500">
                <a:solidFill>
                  <a:srgbClr val="CC0000"/>
                </a:solidFill>
                <a:effectLst>
                  <a:outerShdw blurRad="38100" dist="38100" dir="2700000" algn="tl">
                    <a:srgbClr val="000000"/>
                  </a:outerShdw>
                </a:effectLst>
                <a:latin typeface="+mn-lt"/>
                <a:ea typeface="楷体" panose="02010609060101010101" pitchFamily="49" charset="-122"/>
              </a:rPr>
              <a:t>四个字节的内存实际存放形式</a:t>
            </a:r>
            <a:r>
              <a:rPr lang="zh-CN" altLang="en-US" sz="1800">
                <a:latin typeface="+mn-lt"/>
                <a:ea typeface="楷体" panose="02010609060101010101" pitchFamily="49" charset="-122"/>
              </a:rPr>
              <a:t> </a:t>
            </a:r>
          </a:p>
        </p:txBody>
      </p:sp>
      <p:graphicFrame>
        <p:nvGraphicFramePr>
          <p:cNvPr id="132" name="Group 21"/>
          <p:cNvGraphicFramePr>
            <a:graphicFrameLocks noGrp="1"/>
          </p:cNvGraphicFramePr>
          <p:nvPr/>
        </p:nvGraphicFramePr>
        <p:xfrm>
          <a:off x="6120335" y="3828517"/>
          <a:ext cx="1340485" cy="1573530"/>
        </p:xfrm>
        <a:graphic>
          <a:graphicData uri="http://schemas.openxmlformats.org/drawingml/2006/table">
            <a:tbl>
              <a:tblPr/>
              <a:tblGrid>
                <a:gridCol w="1340485">
                  <a:extLst>
                    <a:ext uri="{9D8B030D-6E8A-4147-A177-3AD203B41FA5}">
                      <a16:colId xmlns:a16="http://schemas.microsoft.com/office/drawing/2014/main" val="20000"/>
                    </a:ext>
                  </a:extLst>
                </a:gridCol>
              </a:tblGrid>
              <a:tr h="4076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133" name="AutoShape 33"/>
          <p:cNvSpPr>
            <a:spLocks noChangeArrowheads="1"/>
          </p:cNvSpPr>
          <p:nvPr/>
        </p:nvSpPr>
        <p:spPr bwMode="auto">
          <a:xfrm>
            <a:off x="4976352" y="4292612"/>
            <a:ext cx="891792" cy="540544"/>
          </a:xfrm>
          <a:prstGeom prst="wedgeRoundRectCallout">
            <a:avLst>
              <a:gd name="adj1" fmla="val 100383"/>
              <a:gd name="adj2" fmla="val 11579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r>
              <a:rPr lang="zh-CN" altLang="en-US" sz="1500" b="1">
                <a:solidFill>
                  <a:srgbClr val="FF0000"/>
                </a:solidFill>
                <a:effectLst>
                  <a:outerShdw blurRad="50800" dist="38100" dir="2700000" algn="tl" rotWithShape="0">
                    <a:prstClr val="black">
                      <a:alpha val="40000"/>
                    </a:prstClr>
                  </a:outerShdw>
                </a:effectLst>
                <a:latin typeface="+mn-lt"/>
                <a:ea typeface="楷体" panose="02010609060101010101" pitchFamily="49" charset="-122"/>
              </a:rPr>
              <a:t>符号位，表示负</a:t>
            </a:r>
          </a:p>
        </p:txBody>
      </p:sp>
      <p:sp>
        <p:nvSpPr>
          <p:cNvPr id="134" name="AutoShape 34"/>
          <p:cNvSpPr>
            <a:spLocks noChangeArrowheads="1"/>
          </p:cNvSpPr>
          <p:nvPr/>
        </p:nvSpPr>
        <p:spPr bwMode="auto">
          <a:xfrm rot="21039523">
            <a:off x="7357991" y="2986197"/>
            <a:ext cx="694992" cy="911762"/>
          </a:xfrm>
          <a:prstGeom prst="curvedLeftArrow">
            <a:avLst>
              <a:gd name="adj1" fmla="val 18824"/>
              <a:gd name="adj2" fmla="val 40000"/>
              <a:gd name="adj3" fmla="val 37007"/>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
        <p:nvSpPr>
          <p:cNvPr id="135" name="AutoShape 39"/>
          <p:cNvSpPr>
            <a:spLocks noChangeArrowheads="1"/>
          </p:cNvSpPr>
          <p:nvPr/>
        </p:nvSpPr>
        <p:spPr bwMode="auto">
          <a:xfrm>
            <a:off x="4932938" y="3410211"/>
            <a:ext cx="1504088" cy="352539"/>
          </a:xfrm>
          <a:prstGeom prst="wedgeRoundRectCallout">
            <a:avLst>
              <a:gd name="adj1" fmla="val 41389"/>
              <a:gd name="adj2" fmla="val 237214"/>
              <a:gd name="adj3" fmla="val 1666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dirty="0">
                <a:solidFill>
                  <a:srgbClr val="FF3300"/>
                </a:solidFill>
                <a:effectLst>
                  <a:outerShdw blurRad="38100" dist="38100" dir="2700000" algn="tl">
                    <a:srgbClr val="000000"/>
                  </a:outerShdw>
                </a:effectLst>
                <a:latin typeface="+mn-lt"/>
                <a:ea typeface="楷体" panose="02010609060101010101" pitchFamily="49" charset="-122"/>
              </a:rPr>
              <a:t>真值为：</a:t>
            </a:r>
            <a:r>
              <a:rPr lang="en-US" altLang="zh-CN" sz="1500" b="1" dirty="0">
                <a:solidFill>
                  <a:srgbClr val="FF3300"/>
                </a:solidFill>
                <a:effectLst>
                  <a:outerShdw blurRad="38100" dist="38100" dir="2700000" algn="tl">
                    <a:srgbClr val="000000"/>
                  </a:outerShdw>
                </a:effectLst>
                <a:latin typeface="+mn-lt"/>
                <a:ea typeface="楷体" panose="02010609060101010101" pitchFamily="49" charset="-122"/>
              </a:rPr>
              <a:t>-65537!</a:t>
            </a:r>
          </a:p>
        </p:txBody>
      </p:sp>
      <p:sp>
        <p:nvSpPr>
          <p:cNvPr id="136" name="Rectangle 40"/>
          <p:cNvSpPr>
            <a:spLocks noChangeArrowheads="1"/>
          </p:cNvSpPr>
          <p:nvPr/>
        </p:nvSpPr>
        <p:spPr bwMode="auto">
          <a:xfrm>
            <a:off x="1223628" y="2626358"/>
            <a:ext cx="7212680" cy="645160"/>
          </a:xfrm>
          <a:prstGeom prst="rect">
            <a:avLst/>
          </a:prstGeom>
          <a:gradFill rotWithShape="1">
            <a:gsLst>
              <a:gs pos="0">
                <a:srgbClr val="FFFF99"/>
              </a:gs>
              <a:gs pos="100000">
                <a:srgbClr val="FFFF99">
                  <a:gamma/>
                  <a:shade val="66667"/>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1800" b="1" dirty="0">
                <a:solidFill>
                  <a:srgbClr val="FF3300"/>
                </a:solidFill>
                <a:effectLst>
                  <a:outerShdw blurRad="38100" dist="38100" dir="2700000" algn="tl">
                    <a:srgbClr val="000000"/>
                  </a:outerShdw>
                </a:effectLst>
                <a:latin typeface="+mn-lt"/>
                <a:ea typeface="楷体" panose="02010609060101010101" pitchFamily="49" charset="-122"/>
              </a:rPr>
              <a:t>        </a:t>
            </a:r>
            <a:r>
              <a:rPr lang="zh-CN" altLang="en-US" sz="1800" b="1" dirty="0">
                <a:solidFill>
                  <a:srgbClr val="FF3300"/>
                </a:solidFill>
                <a:effectLst>
                  <a:outerShdw blurRad="38100" dist="38100" dir="2700000" algn="tl">
                    <a:srgbClr val="000000"/>
                  </a:outerShdw>
                </a:effectLst>
                <a:latin typeface="+mn-lt"/>
                <a:ea typeface="楷体" panose="02010609060101010101" pitchFamily="49" charset="-122"/>
              </a:rPr>
              <a:t>为什么</a:t>
            </a:r>
            <a:r>
              <a:rPr lang="en-US" altLang="zh-CN" sz="1800" b="1" dirty="0">
                <a:solidFill>
                  <a:srgbClr val="FF3300"/>
                </a:solidFill>
                <a:effectLst>
                  <a:outerShdw blurRad="38100" dist="38100" dir="2700000" algn="tl">
                    <a:srgbClr val="000000"/>
                  </a:outerShdw>
                </a:effectLst>
                <a:latin typeface="+mn-lt"/>
                <a:ea typeface="楷体" panose="02010609060101010101" pitchFamily="49" charset="-122"/>
              </a:rPr>
              <a:t>-65537</a:t>
            </a:r>
            <a:r>
              <a:rPr lang="zh-CN" altLang="en-US" sz="1800" b="1" dirty="0">
                <a:solidFill>
                  <a:srgbClr val="FF3300"/>
                </a:solidFill>
                <a:effectLst>
                  <a:outerShdw blurRad="38100" dist="38100" dir="2700000" algn="tl">
                    <a:srgbClr val="000000"/>
                  </a:outerShdw>
                </a:effectLst>
                <a:latin typeface="+mn-lt"/>
                <a:ea typeface="楷体" panose="02010609060101010101" pitchFamily="49" charset="-122"/>
              </a:rPr>
              <a:t>这个数在</a:t>
            </a:r>
            <a:r>
              <a:rPr lang="en-US" altLang="zh-CN" sz="1800" b="1" dirty="0">
                <a:solidFill>
                  <a:srgbClr val="FF3300"/>
                </a:solidFill>
                <a:effectLst>
                  <a:outerShdw blurRad="38100" dist="38100" dir="2700000" algn="tl">
                    <a:srgbClr val="000000"/>
                  </a:outerShdw>
                </a:effectLst>
                <a:latin typeface="+mn-lt"/>
                <a:ea typeface="楷体" panose="02010609060101010101" pitchFamily="49" charset="-122"/>
              </a:rPr>
              <a:t>16</a:t>
            </a:r>
            <a:r>
              <a:rPr lang="zh-CN" altLang="en-US" sz="1800" b="1" dirty="0">
                <a:solidFill>
                  <a:srgbClr val="FF3300"/>
                </a:solidFill>
                <a:effectLst>
                  <a:outerShdw blurRad="38100" dist="38100" dir="2700000" algn="tl">
                    <a:srgbClr val="000000"/>
                  </a:outerShdw>
                </a:effectLst>
                <a:latin typeface="+mn-lt"/>
                <a:ea typeface="楷体" panose="02010609060101010101" pitchFamily="49" charset="-122"/>
              </a:rPr>
              <a:t>位内存单元中的表示与在</a:t>
            </a:r>
            <a:r>
              <a:rPr lang="en-US" altLang="zh-CN" sz="1800" b="1" dirty="0">
                <a:solidFill>
                  <a:srgbClr val="FF3300"/>
                </a:solidFill>
                <a:effectLst>
                  <a:outerShdw blurRad="38100" dist="38100" dir="2700000" algn="tl">
                    <a:srgbClr val="000000"/>
                  </a:outerShdw>
                </a:effectLst>
                <a:latin typeface="+mn-lt"/>
                <a:ea typeface="楷体" panose="02010609060101010101" pitchFamily="49" charset="-122"/>
              </a:rPr>
              <a:t>32</a:t>
            </a:r>
            <a:r>
              <a:rPr lang="zh-CN" altLang="en-US" sz="1800" b="1" dirty="0">
                <a:solidFill>
                  <a:srgbClr val="FF3300"/>
                </a:solidFill>
                <a:effectLst>
                  <a:outerShdw blurRad="38100" dist="38100" dir="2700000" algn="tl">
                    <a:srgbClr val="000000"/>
                  </a:outerShdw>
                </a:effectLst>
                <a:latin typeface="+mn-lt"/>
                <a:ea typeface="楷体" panose="02010609060101010101" pitchFamily="49" charset="-122"/>
              </a:rPr>
              <a:t>位内存单元中的表示不相同呢？  </a:t>
            </a:r>
            <a:endParaRPr lang="zh-CN" altLang="en-US" sz="1800" dirty="0">
              <a:latin typeface="+mn-lt"/>
              <a:ea typeface="楷体" panose="02010609060101010101" pitchFamily="49" charset="-122"/>
            </a:endParaRPr>
          </a:p>
        </p:txBody>
      </p:sp>
      <p:sp>
        <p:nvSpPr>
          <p:cNvPr id="137" name="Rectangle 41"/>
          <p:cNvSpPr>
            <a:spLocks noChangeArrowheads="1"/>
          </p:cNvSpPr>
          <p:nvPr/>
        </p:nvSpPr>
        <p:spPr bwMode="auto">
          <a:xfrm>
            <a:off x="1223628" y="3481745"/>
            <a:ext cx="7212674" cy="1476375"/>
          </a:xfrm>
          <a:prstGeom prst="rect">
            <a:avLst/>
          </a:prstGeom>
          <a:gradFill rotWithShape="1">
            <a:gsLst>
              <a:gs pos="0">
                <a:srgbClr val="00FFFF"/>
              </a:gs>
              <a:gs pos="100000">
                <a:srgbClr val="00FFFF">
                  <a:gamma/>
                  <a:shade val="66667"/>
                  <a:invGamma/>
                </a:srgbClr>
              </a:gs>
            </a:gsLst>
            <a:lin ang="5400000" scaled="1"/>
          </a:gradFill>
          <a:ln w="38100">
            <a:solidFill>
              <a:srgbClr val="3366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1800"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sz="1800" b="1" dirty="0">
                <a:effectLst>
                  <a:outerShdw blurRad="38100" dist="38100" dir="2700000" algn="tl">
                    <a:srgbClr val="FFFFFF"/>
                  </a:outerShdw>
                </a:effectLst>
                <a:latin typeface="+mn-lt"/>
                <a:ea typeface="楷体" panose="02010609060101010101" pitchFamily="49" charset="-122"/>
              </a:rPr>
              <a:t>这主要是因为</a:t>
            </a:r>
            <a:r>
              <a:rPr lang="en-US" altLang="zh-CN" sz="1800" b="1" dirty="0">
                <a:solidFill>
                  <a:srgbClr val="FF33CC"/>
                </a:solidFill>
                <a:effectLst>
                  <a:outerShdw blurRad="38100" dist="38100" dir="2700000" algn="tl">
                    <a:srgbClr val="000000"/>
                  </a:outerShdw>
                </a:effectLst>
                <a:latin typeface="+mn-lt"/>
                <a:ea typeface="楷体" panose="02010609060101010101" pitchFamily="49" charset="-122"/>
              </a:rPr>
              <a:t>-65537</a:t>
            </a:r>
            <a:r>
              <a:rPr lang="zh-CN" altLang="en-US" sz="1800" b="1" dirty="0">
                <a:solidFill>
                  <a:srgbClr val="FF33CC"/>
                </a:solidFill>
                <a:effectLst>
                  <a:outerShdw blurRad="38100" dist="38100" dir="2700000" algn="tl">
                    <a:srgbClr val="000000"/>
                  </a:outerShdw>
                </a:effectLst>
                <a:latin typeface="+mn-lt"/>
                <a:ea typeface="楷体" panose="02010609060101010101" pitchFamily="49" charset="-122"/>
              </a:rPr>
              <a:t>这个数超出了</a:t>
            </a:r>
            <a:r>
              <a:rPr lang="en-US" altLang="zh-CN" sz="1800" b="1" dirty="0">
                <a:solidFill>
                  <a:srgbClr val="FF33CC"/>
                </a:solidFill>
                <a:effectLst>
                  <a:outerShdw blurRad="38100" dist="38100" dir="2700000" algn="tl">
                    <a:srgbClr val="000000"/>
                  </a:outerShdw>
                </a:effectLst>
                <a:latin typeface="+mn-lt"/>
                <a:ea typeface="楷体" panose="02010609060101010101" pitchFamily="49" charset="-122"/>
              </a:rPr>
              <a:t>16</a:t>
            </a:r>
            <a:r>
              <a:rPr lang="zh-CN" altLang="en-US" sz="1800" b="1" dirty="0">
                <a:solidFill>
                  <a:srgbClr val="FF33CC"/>
                </a:solidFill>
                <a:effectLst>
                  <a:outerShdw blurRad="38100" dist="38100" dir="2700000" algn="tl">
                    <a:srgbClr val="000000"/>
                  </a:outerShdw>
                </a:effectLst>
                <a:latin typeface="+mn-lt"/>
                <a:ea typeface="楷体" panose="02010609060101010101" pitchFamily="49" charset="-122"/>
              </a:rPr>
              <a:t>位内存单元表示数的范围</a:t>
            </a:r>
            <a:r>
              <a:rPr lang="zh-CN" altLang="en-US" sz="1800" b="1" dirty="0">
                <a:effectLst>
                  <a:outerShdw blurRad="38100" dist="38100" dir="2700000" algn="tl">
                    <a:srgbClr val="FFFFFF"/>
                  </a:outerShdw>
                </a:effectLst>
                <a:latin typeface="+mn-lt"/>
                <a:ea typeface="楷体" panose="02010609060101010101" pitchFamily="49" charset="-122"/>
              </a:rPr>
              <a:t>，所以实际存储的值</a:t>
            </a:r>
            <a:r>
              <a:rPr lang="en-US" altLang="zh-CN" sz="1800" b="1" dirty="0">
                <a:effectLst>
                  <a:outerShdw blurRad="38100" dist="38100" dir="2700000" algn="tl">
                    <a:srgbClr val="FFFFFF"/>
                  </a:outerShdw>
                </a:effectLst>
                <a:latin typeface="+mn-lt"/>
                <a:ea typeface="楷体" panose="02010609060101010101" pitchFamily="49" charset="-122"/>
              </a:rPr>
              <a:t>(-1)</a:t>
            </a:r>
            <a:r>
              <a:rPr lang="zh-CN" altLang="en-US" sz="1800" b="1" dirty="0">
                <a:effectLst>
                  <a:outerShdw blurRad="38100" dist="38100" dir="2700000" algn="tl">
                    <a:srgbClr val="FFFFFF"/>
                  </a:outerShdw>
                </a:effectLst>
                <a:latin typeface="+mn-lt"/>
                <a:ea typeface="楷体" panose="02010609060101010101" pitchFamily="49" charset="-122"/>
              </a:rPr>
              <a:t>与要表示的值</a:t>
            </a:r>
            <a:r>
              <a:rPr lang="en-US" altLang="zh-CN" sz="1800" b="1" dirty="0">
                <a:effectLst>
                  <a:outerShdw blurRad="38100" dist="38100" dir="2700000" algn="tl">
                    <a:srgbClr val="FFFFFF"/>
                  </a:outerShdw>
                </a:effectLst>
                <a:latin typeface="+mn-lt"/>
                <a:ea typeface="楷体" panose="02010609060101010101" pitchFamily="49" charset="-122"/>
              </a:rPr>
              <a:t>(-65537)</a:t>
            </a:r>
            <a:r>
              <a:rPr lang="zh-CN" altLang="en-US" sz="1800" b="1" dirty="0">
                <a:effectLst>
                  <a:outerShdw blurRad="38100" dist="38100" dir="2700000" algn="tl">
                    <a:srgbClr val="FFFFFF"/>
                  </a:outerShdw>
                </a:effectLst>
                <a:latin typeface="+mn-lt"/>
                <a:ea typeface="楷体" panose="02010609060101010101" pitchFamily="49" charset="-122"/>
              </a:rPr>
              <a:t>不同，但</a:t>
            </a:r>
            <a:r>
              <a:rPr lang="en-US" altLang="zh-CN" sz="1800" b="1" dirty="0">
                <a:effectLst>
                  <a:outerShdw blurRad="38100" dist="38100" dir="2700000" algn="tl">
                    <a:srgbClr val="FFFFFF"/>
                  </a:outerShdw>
                </a:effectLst>
                <a:latin typeface="+mn-lt"/>
                <a:ea typeface="楷体" panose="02010609060101010101" pitchFamily="49" charset="-122"/>
              </a:rPr>
              <a:t>-32767</a:t>
            </a:r>
            <a:r>
              <a:rPr lang="zh-CN" altLang="en-US" sz="1800" b="1" dirty="0">
                <a:effectLst>
                  <a:outerShdw blurRad="38100" dist="38100" dir="2700000" algn="tl">
                    <a:srgbClr val="FFFFFF"/>
                  </a:outerShdw>
                </a:effectLst>
                <a:latin typeface="+mn-lt"/>
                <a:ea typeface="楷体" panose="02010609060101010101" pitchFamily="49" charset="-122"/>
              </a:rPr>
              <a:t>并没有超出了</a:t>
            </a:r>
            <a:r>
              <a:rPr lang="en-US" altLang="zh-CN" sz="1800" b="1" dirty="0">
                <a:effectLst>
                  <a:outerShdw blurRad="38100" dist="38100" dir="2700000" algn="tl">
                    <a:srgbClr val="FFFFFF"/>
                  </a:outerShdw>
                </a:effectLst>
                <a:latin typeface="+mn-lt"/>
                <a:ea typeface="楷体" panose="02010609060101010101" pitchFamily="49" charset="-122"/>
              </a:rPr>
              <a:t>32</a:t>
            </a:r>
            <a:r>
              <a:rPr lang="zh-CN" altLang="en-US" sz="1800" b="1" dirty="0">
                <a:effectLst>
                  <a:outerShdw blurRad="38100" dist="38100" dir="2700000" algn="tl">
                    <a:srgbClr val="FFFFFF"/>
                  </a:outerShdw>
                </a:effectLst>
                <a:latin typeface="+mn-lt"/>
                <a:ea typeface="楷体" panose="02010609060101010101" pitchFamily="49" charset="-122"/>
              </a:rPr>
              <a:t>位内存单元表示数的范围，所以实际存储的值就是其本身。因此，我们在</a:t>
            </a:r>
            <a:r>
              <a:rPr lang="en-US" altLang="zh-CN" sz="1800" b="1" dirty="0">
                <a:effectLst>
                  <a:outerShdw blurRad="38100" dist="38100" dir="2700000" algn="tl">
                    <a:srgbClr val="FFFFFF"/>
                  </a:outerShdw>
                </a:effectLst>
                <a:latin typeface="+mn-lt"/>
                <a:ea typeface="楷体" panose="02010609060101010101" pitchFamily="49" charset="-122"/>
              </a:rPr>
              <a:t>C</a:t>
            </a:r>
            <a:r>
              <a:rPr lang="zh-CN" altLang="en-US" sz="1800" b="1" dirty="0">
                <a:effectLst>
                  <a:outerShdw blurRad="38100" dist="38100" dir="2700000" algn="tl">
                    <a:srgbClr val="FFFFFF"/>
                  </a:outerShdw>
                </a:effectLst>
                <a:latin typeface="+mn-lt"/>
                <a:ea typeface="楷体" panose="02010609060101010101" pitchFamily="49" charset="-122"/>
              </a:rPr>
              <a:t>语言中对数据处理时必须要注意数据的表示范围，以免引起不必要的错误</a:t>
            </a:r>
            <a:r>
              <a:rPr lang="zh-CN" altLang="en-US" sz="1800" dirty="0">
                <a:latin typeface="+mn-lt"/>
                <a:ea typeface="楷体" panose="02010609060101010101" pitchFamily="49" charset="-122"/>
              </a:rPr>
              <a:t>。</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linds(horizontal)">
                                      <p:cBhvr>
                                        <p:cTn id="18" dur="500"/>
                                        <p:tgtEl>
                                          <p:spTgt spid="5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strips(upRight)">
                                      <p:cBhvr>
                                        <p:cTn id="23" dur="500"/>
                                        <p:tgtEl>
                                          <p:spTgt spid="59"/>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strips(downLeft)">
                                      <p:cBhvr>
                                        <p:cTn id="37" dur="500"/>
                                        <p:tgtEl>
                                          <p:spTgt spid="57"/>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strips(downLeft)">
                                      <p:cBhvr>
                                        <p:cTn id="41" dur="500"/>
                                        <p:tgtEl>
                                          <p:spTgt spid="111"/>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linds(horizontal)">
                                      <p:cBhvr>
                                        <p:cTn id="45" dur="500"/>
                                        <p:tgtEl>
                                          <p:spTgt spid="101"/>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106"/>
                                        </p:tgtEl>
                                        <p:attrNameLst>
                                          <p:attrName>style.visibility</p:attrName>
                                        </p:attrNameLst>
                                      </p:cBhvr>
                                      <p:to>
                                        <p:strVal val="visible"/>
                                      </p:to>
                                    </p:set>
                                    <p:animEffect transition="in" filter="blinds(horizontal)">
                                      <p:cBhvr>
                                        <p:cTn id="49" dur="500"/>
                                        <p:tgtEl>
                                          <p:spTgt spid="106"/>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blinds(horizontal)">
                                      <p:cBhvr>
                                        <p:cTn id="54" dur="500"/>
                                        <p:tgtEl>
                                          <p:spTgt spid="107"/>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strips(downLeft)">
                                      <p:cBhvr>
                                        <p:cTn id="59" dur="500"/>
                                        <p:tgtEl>
                                          <p:spTgt spid="105"/>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blinds(horizontal)">
                                      <p:cBhvr>
                                        <p:cTn id="63" dur="500"/>
                                        <p:tgtEl>
                                          <p:spTgt spid="102"/>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10"/>
                                        </p:tgtEl>
                                        <p:attrNameLst>
                                          <p:attrName>style.visibility</p:attrName>
                                        </p:attrNameLst>
                                      </p:cBhvr>
                                      <p:to>
                                        <p:strVal val="visible"/>
                                      </p:to>
                                    </p:set>
                                    <p:animEffect transition="in" filter="strips(downLeft)">
                                      <p:cBhvr>
                                        <p:cTn id="68" dur="500"/>
                                        <p:tgtEl>
                                          <p:spTgt spid="110"/>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3"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strips(upRight)">
                                      <p:cBhvr>
                                        <p:cTn id="73" dur="500"/>
                                        <p:tgtEl>
                                          <p:spTgt spid="114"/>
                                        </p:tgtEl>
                                      </p:cBhvr>
                                    </p:animEffect>
                                  </p:childTnLst>
                                  <p:subTnLst>
                                    <p:audio>
                                      <p:cMediaNode>
                                        <p:cTn display="0" masterRel="sameClick">
                                          <p:stCondLst>
                                            <p:cond evt="begin" delay="0">
                                              <p:tn val="71"/>
                                            </p:cond>
                                          </p:stCondLst>
                                          <p:endCondLst>
                                            <p:cond evt="onStopAudio" delay="0">
                                              <p:tgtEl>
                                                <p:sldTgt/>
                                              </p:tgtEl>
                                            </p:cond>
                                          </p:endCondLst>
                                        </p:cTn>
                                        <p:tgtEl>
                                          <p:sndTgt r:embed="rId5" name="laser.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box(in)">
                                      <p:cBhvr>
                                        <p:cTn id="78" dur="2000"/>
                                        <p:tgtEl>
                                          <p:spTgt spid="4"/>
                                        </p:tgtEl>
                                      </p:cBhvr>
                                    </p:animEffect>
                                  </p:childTnLst>
                                  <p:subTnLst>
                                    <p:audio>
                                      <p:cMediaNode>
                                        <p:cTn display="0" masterRel="sameClick">
                                          <p:stCondLst>
                                            <p:cond evt="begin" delay="0">
                                              <p:tn val="76"/>
                                            </p:cond>
                                          </p:stCondLst>
                                          <p:endCondLst>
                                            <p:cond evt="onStopAudio" delay="0">
                                              <p:tgtEl>
                                                <p:sldTgt/>
                                              </p:tgtEl>
                                            </p:cond>
                                          </p:endCondLst>
                                        </p:cTn>
                                        <p:tgtEl>
                                          <p:sndTgt r:embed="rId4" name="chimes.wav"/>
                                        </p:tgtEl>
                                      </p:cMediaNode>
                                    </p:audio>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18"/>
                                        </p:tgtEl>
                                        <p:attrNameLst>
                                          <p:attrName>style.visibility</p:attrName>
                                        </p:attrNameLst>
                                      </p:cBhvr>
                                      <p:to>
                                        <p:strVal val="visible"/>
                                      </p:to>
                                    </p:set>
                                    <p:animEffect transition="in" filter="blinds(horizontal)">
                                      <p:cBhvr>
                                        <p:cTn id="83" dur="500"/>
                                        <p:tgtEl>
                                          <p:spTgt spid="118"/>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4" fill="hold">
                            <p:stCondLst>
                              <p:cond delay="500"/>
                            </p:stCondLst>
                            <p:childTnLst>
                              <p:par>
                                <p:cTn id="85" presetID="3" presetClass="entr" presetSubtype="10" fill="hold" grpId="0" nodeType="after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blinds(horizontal)">
                                      <p:cBhvr>
                                        <p:cTn id="87" dur="500"/>
                                        <p:tgtEl>
                                          <p:spTgt spid="120"/>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18" presetClass="entr" presetSubtype="3" fill="hold" nodeType="clickEffect">
                                  <p:stCondLst>
                                    <p:cond delay="0"/>
                                  </p:stCondLst>
                                  <p:childTnLst>
                                    <p:set>
                                      <p:cBhvr>
                                        <p:cTn id="91" dur="1" fill="hold">
                                          <p:stCondLst>
                                            <p:cond delay="0"/>
                                          </p:stCondLst>
                                        </p:cTn>
                                        <p:tgtEl>
                                          <p:spTgt spid="121"/>
                                        </p:tgtEl>
                                        <p:attrNameLst>
                                          <p:attrName>style.visibility</p:attrName>
                                        </p:attrNameLst>
                                      </p:cBhvr>
                                      <p:to>
                                        <p:strVal val="visible"/>
                                      </p:to>
                                    </p:set>
                                    <p:animEffect transition="in" filter="strips(upRight)">
                                      <p:cBhvr>
                                        <p:cTn id="92" dur="500"/>
                                        <p:tgtEl>
                                          <p:spTgt spid="12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15"/>
                                        </p:tgtEl>
                                        <p:attrNameLst>
                                          <p:attrName>style.visibility</p:attrName>
                                        </p:attrNameLst>
                                      </p:cBhvr>
                                      <p:to>
                                        <p:strVal val="visible"/>
                                      </p:to>
                                    </p:set>
                                    <p:animEffect transition="in" filter="blinds(horizontal)">
                                      <p:cBhvr>
                                        <p:cTn id="97" dur="500"/>
                                        <p:tgtEl>
                                          <p:spTgt spid="115"/>
                                        </p:tgtEl>
                                      </p:cBhvr>
                                    </p:animEffect>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119"/>
                                        </p:tgtEl>
                                        <p:attrNameLst>
                                          <p:attrName>style.visibility</p:attrName>
                                        </p:attrNameLst>
                                      </p:cBhvr>
                                      <p:to>
                                        <p:strVal val="visible"/>
                                      </p:to>
                                    </p:set>
                                    <p:animEffect transition="in" filter="strips(downLeft)">
                                      <p:cBhvr>
                                        <p:cTn id="102" dur="500"/>
                                        <p:tgtEl>
                                          <p:spTgt spid="119"/>
                                        </p:tgtEl>
                                      </p:cBhvr>
                                    </p:animEffect>
                                  </p:childTnLst>
                                  <p:subTnLst>
                                    <p:audio>
                                      <p:cMediaNode>
                                        <p:cTn display="0" masterRel="sameClick">
                                          <p:stCondLst>
                                            <p:cond evt="begin" delay="0">
                                              <p:tn val="100"/>
                                            </p:cond>
                                          </p:stCondLst>
                                          <p:endCondLst>
                                            <p:cond evt="onStopAudio" delay="0">
                                              <p:tgtEl>
                                                <p:sldTgt/>
                                              </p:tgtEl>
                                            </p:cond>
                                          </p:endCondLst>
                                        </p:cTn>
                                        <p:tgtEl>
                                          <p:sndTgt r:embed="rId4" name="chimes.wav"/>
                                        </p:tgtEl>
                                      </p:cMediaNode>
                                    </p:audio>
                                  </p:sub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134"/>
                                        </p:tgtEl>
                                        <p:attrNameLst>
                                          <p:attrName>style.visibility</p:attrName>
                                        </p:attrNameLst>
                                      </p:cBhvr>
                                      <p:to>
                                        <p:strVal val="visible"/>
                                      </p:to>
                                    </p:set>
                                    <p:animEffect transition="in" filter="strips(downLeft)">
                                      <p:cBhvr>
                                        <p:cTn id="106" dur="500"/>
                                        <p:tgtEl>
                                          <p:spTgt spid="134"/>
                                        </p:tgtEl>
                                      </p:cBhvr>
                                    </p:animEffect>
                                  </p:childTnLst>
                                  <p:subTnLst>
                                    <p:audio>
                                      <p:cMediaNode>
                                        <p:cTn display="0" masterRel="sameClick">
                                          <p:stCondLst>
                                            <p:cond evt="begin" delay="0">
                                              <p:tn val="104"/>
                                            </p:cond>
                                          </p:stCondLst>
                                          <p:endCondLst>
                                            <p:cond evt="onStopAudio" delay="0">
                                              <p:tgtEl>
                                                <p:sldTgt/>
                                              </p:tgtEl>
                                            </p:cond>
                                          </p:endCondLst>
                                        </p:cTn>
                                        <p:tgtEl>
                                          <p:sndTgt r:embed="rId4" name="chimes.wav"/>
                                        </p:tgtEl>
                                      </p:cMediaNode>
                                    </p:audio>
                                  </p:subTnLst>
                                </p:cTn>
                              </p:par>
                            </p:childTnLst>
                          </p:cTn>
                        </p:par>
                        <p:par>
                          <p:cTn id="107" fill="hold">
                            <p:stCondLst>
                              <p:cond delay="1000"/>
                            </p:stCondLst>
                            <p:childTnLst>
                              <p:par>
                                <p:cTn id="108" presetID="3" presetClass="entr" presetSubtype="10" fill="hold" nodeType="afterEffect">
                                  <p:stCondLst>
                                    <p:cond delay="0"/>
                                  </p:stCondLst>
                                  <p:childTnLst>
                                    <p:set>
                                      <p:cBhvr>
                                        <p:cTn id="109" dur="1" fill="hold">
                                          <p:stCondLst>
                                            <p:cond delay="0"/>
                                          </p:stCondLst>
                                        </p:cTn>
                                        <p:tgtEl>
                                          <p:spTgt spid="132"/>
                                        </p:tgtEl>
                                        <p:attrNameLst>
                                          <p:attrName>style.visibility</p:attrName>
                                        </p:attrNameLst>
                                      </p:cBhvr>
                                      <p:to>
                                        <p:strVal val="visible"/>
                                      </p:to>
                                    </p:set>
                                    <p:animEffect transition="in" filter="blinds(horizontal)">
                                      <p:cBhvr>
                                        <p:cTn id="110" dur="500"/>
                                        <p:tgtEl>
                                          <p:spTgt spid="132"/>
                                        </p:tgtEl>
                                      </p:cBhvr>
                                    </p:animEffect>
                                  </p:childTnLst>
                                  <p:subTnLst>
                                    <p:audio>
                                      <p:cMediaNode>
                                        <p:cTn display="0" masterRel="sameClick">
                                          <p:stCondLst>
                                            <p:cond evt="begin" delay="0">
                                              <p:tn val="108"/>
                                            </p:cond>
                                          </p:stCondLst>
                                          <p:endCondLst>
                                            <p:cond evt="onStopAudio" delay="0">
                                              <p:tgtEl>
                                                <p:sldTgt/>
                                              </p:tgtEl>
                                            </p:cond>
                                          </p:endCondLst>
                                        </p:cTn>
                                        <p:tgtEl>
                                          <p:sndTgt r:embed="rId4" name="chimes.wav"/>
                                        </p:tgtEl>
                                      </p:cMediaNode>
                                    </p:audio>
                                  </p:subTnLst>
                                </p:cTn>
                              </p:par>
                            </p:childTnLst>
                          </p:cTn>
                        </p:par>
                        <p:par>
                          <p:cTn id="111" fill="hold">
                            <p:stCondLst>
                              <p:cond delay="1500"/>
                            </p:stCondLst>
                            <p:childTnLst>
                              <p:par>
                                <p:cTn id="112" presetID="3" presetClass="entr" presetSubtype="10" fill="hold" grpId="0" nodeType="afterEffect">
                                  <p:stCondLst>
                                    <p:cond delay="0"/>
                                  </p:stCondLst>
                                  <p:childTnLst>
                                    <p:set>
                                      <p:cBhvr>
                                        <p:cTn id="113" dur="1" fill="hold">
                                          <p:stCondLst>
                                            <p:cond delay="0"/>
                                          </p:stCondLst>
                                        </p:cTn>
                                        <p:tgtEl>
                                          <p:spTgt spid="131"/>
                                        </p:tgtEl>
                                        <p:attrNameLst>
                                          <p:attrName>style.visibility</p:attrName>
                                        </p:attrNameLst>
                                      </p:cBhvr>
                                      <p:to>
                                        <p:strVal val="visible"/>
                                      </p:to>
                                    </p:set>
                                    <p:animEffect transition="in" filter="blinds(horizontal)">
                                      <p:cBhvr>
                                        <p:cTn id="114" dur="500"/>
                                        <p:tgtEl>
                                          <p:spTgt spid="131"/>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24"/>
                                        </p:tgtEl>
                                        <p:attrNameLst>
                                          <p:attrName>style.visibility</p:attrName>
                                        </p:attrNameLst>
                                      </p:cBhvr>
                                      <p:to>
                                        <p:strVal val="visible"/>
                                      </p:to>
                                    </p:set>
                                    <p:animEffect transition="in" filter="blinds(horizontal)">
                                      <p:cBhvr>
                                        <p:cTn id="119" dur="500"/>
                                        <p:tgtEl>
                                          <p:spTgt spid="124"/>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130"/>
                                        </p:tgtEl>
                                        <p:attrNameLst>
                                          <p:attrName>style.visibility</p:attrName>
                                        </p:attrNameLst>
                                      </p:cBhvr>
                                      <p:to>
                                        <p:strVal val="visible"/>
                                      </p:to>
                                    </p:set>
                                    <p:animEffect transition="in" filter="strips(downLeft)">
                                      <p:cBhvr>
                                        <p:cTn id="124" dur="500"/>
                                        <p:tgtEl>
                                          <p:spTgt spid="130"/>
                                        </p:tgtEl>
                                      </p:cBhvr>
                                    </p:animEffect>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par>
                          <p:cTn id="125" fill="hold">
                            <p:stCondLst>
                              <p:cond delay="500"/>
                            </p:stCondLst>
                            <p:childTnLst>
                              <p:par>
                                <p:cTn id="126" presetID="3" presetClass="entr" presetSubtype="10" fill="hold" nodeType="afterEffect">
                                  <p:stCondLst>
                                    <p:cond delay="0"/>
                                  </p:stCondLst>
                                  <p:childTnLst>
                                    <p:set>
                                      <p:cBhvr>
                                        <p:cTn id="127" dur="1" fill="hold">
                                          <p:stCondLst>
                                            <p:cond delay="0"/>
                                          </p:stCondLst>
                                        </p:cTn>
                                        <p:tgtEl>
                                          <p:spTgt spid="127"/>
                                        </p:tgtEl>
                                        <p:attrNameLst>
                                          <p:attrName>style.visibility</p:attrName>
                                        </p:attrNameLst>
                                      </p:cBhvr>
                                      <p:to>
                                        <p:strVal val="visible"/>
                                      </p:to>
                                    </p:set>
                                    <p:animEffect transition="in" filter="blinds(horizontal)">
                                      <p:cBhvr>
                                        <p:cTn id="128" dur="500"/>
                                        <p:tgtEl>
                                          <p:spTgt spid="127"/>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133"/>
                                        </p:tgtEl>
                                        <p:attrNameLst>
                                          <p:attrName>style.visibility</p:attrName>
                                        </p:attrNameLst>
                                      </p:cBhvr>
                                      <p:to>
                                        <p:strVal val="visible"/>
                                      </p:to>
                                    </p:set>
                                    <p:animEffect transition="in" filter="strips(downLeft)">
                                      <p:cBhvr>
                                        <p:cTn id="133" dur="500"/>
                                        <p:tgtEl>
                                          <p:spTgt spid="133"/>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18" presetClass="entr" presetSubtype="3" fill="hold" grpId="0" nodeType="clickEffect">
                                  <p:stCondLst>
                                    <p:cond delay="0"/>
                                  </p:stCondLst>
                                  <p:childTnLst>
                                    <p:set>
                                      <p:cBhvr>
                                        <p:cTn id="137" dur="1" fill="hold">
                                          <p:stCondLst>
                                            <p:cond delay="0"/>
                                          </p:stCondLst>
                                        </p:cTn>
                                        <p:tgtEl>
                                          <p:spTgt spid="135"/>
                                        </p:tgtEl>
                                        <p:attrNameLst>
                                          <p:attrName>style.visibility</p:attrName>
                                        </p:attrNameLst>
                                      </p:cBhvr>
                                      <p:to>
                                        <p:strVal val="visible"/>
                                      </p:to>
                                    </p:set>
                                    <p:animEffect transition="in" filter="strips(upRight)">
                                      <p:cBhvr>
                                        <p:cTn id="138" dur="500"/>
                                        <p:tgtEl>
                                          <p:spTgt spid="135"/>
                                        </p:tgtEl>
                                      </p:cBhvr>
                                    </p:animEffect>
                                  </p:childTnLst>
                                  <p:subTnLst>
                                    <p:audio>
                                      <p:cMediaNode>
                                        <p:cTn display="0" masterRel="sameClick">
                                          <p:stCondLst>
                                            <p:cond evt="begin" delay="0">
                                              <p:tn val="136"/>
                                            </p:cond>
                                          </p:stCondLst>
                                          <p:endCondLst>
                                            <p:cond evt="onStopAudio" delay="0">
                                              <p:tgtEl>
                                                <p:sldTgt/>
                                              </p:tgtEl>
                                            </p:cond>
                                          </p:endCondLst>
                                        </p:cTn>
                                        <p:tgtEl>
                                          <p:sndTgt r:embed="rId5" name="laser.wav"/>
                                        </p:tgtEl>
                                      </p:cMediaNode>
                                    </p:audio>
                                  </p:sub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136">
                                            <p:bg/>
                                          </p:spTgt>
                                        </p:tgtEl>
                                        <p:attrNameLst>
                                          <p:attrName>style.visibility</p:attrName>
                                        </p:attrNameLst>
                                      </p:cBhvr>
                                      <p:to>
                                        <p:strVal val="visible"/>
                                      </p:to>
                                    </p:set>
                                    <p:animEffect transition="in" filter="box(in)">
                                      <p:cBhvr>
                                        <p:cTn id="143" dur="500"/>
                                        <p:tgtEl>
                                          <p:spTgt spid="136">
                                            <p:bg/>
                                          </p:spTgt>
                                        </p:tgtEl>
                                      </p:cBhvr>
                                    </p:animEffect>
                                  </p:childTnLst>
                                  <p:subTnLst>
                                    <p:audio>
                                      <p:cMediaNode>
                                        <p:cTn display="0" masterRel="sameClick">
                                          <p:stCondLst>
                                            <p:cond evt="begin" delay="0">
                                              <p:tn val="141"/>
                                            </p:cond>
                                          </p:stCondLst>
                                          <p:endCondLst>
                                            <p:cond evt="onStopAudio" delay="0">
                                              <p:tgtEl>
                                                <p:sldTgt/>
                                              </p:tgtEl>
                                            </p:cond>
                                          </p:endCondLst>
                                        </p:cTn>
                                        <p:tgtEl>
                                          <p:sndTgt r:embed="rId5" name="laser.wav"/>
                                        </p:tgtEl>
                                      </p:cMediaNode>
                                    </p:audio>
                                  </p:subTnLst>
                                </p:cTn>
                              </p:par>
                              <p:par>
                                <p:cTn id="144" presetID="4" presetClass="entr" presetSubtype="16" fill="hold" grpId="0" nodeType="withEffect">
                                  <p:stCondLst>
                                    <p:cond delay="0"/>
                                  </p:stCondLst>
                                  <p:childTnLst>
                                    <p:set>
                                      <p:cBhvr>
                                        <p:cTn id="145" dur="1" fill="hold">
                                          <p:stCondLst>
                                            <p:cond delay="0"/>
                                          </p:stCondLst>
                                        </p:cTn>
                                        <p:tgtEl>
                                          <p:spTgt spid="136">
                                            <p:txEl>
                                              <p:pRg st="0" end="0"/>
                                            </p:txEl>
                                          </p:spTgt>
                                        </p:tgtEl>
                                        <p:attrNameLst>
                                          <p:attrName>style.visibility</p:attrName>
                                        </p:attrNameLst>
                                      </p:cBhvr>
                                      <p:to>
                                        <p:strVal val="visible"/>
                                      </p:to>
                                    </p:set>
                                    <p:animEffect transition="in" filter="box(in)">
                                      <p:cBhvr>
                                        <p:cTn id="146" dur="500"/>
                                        <p:tgtEl>
                                          <p:spTgt spid="136">
                                            <p:txEl>
                                              <p:pRg st="0" end="0"/>
                                            </p:txEl>
                                          </p:spTgt>
                                        </p:tgtEl>
                                      </p:cBhvr>
                                    </p:animEffect>
                                  </p:childTnLst>
                                  <p:subTnLst>
                                    <p:audio>
                                      <p:cMediaNode>
                                        <p:cTn display="0" masterRel="sameClick">
                                          <p:stCondLst>
                                            <p:cond evt="begin" delay="0">
                                              <p:tn val="144"/>
                                            </p:cond>
                                          </p:stCondLst>
                                          <p:endCondLst>
                                            <p:cond evt="onStopAudio" delay="0">
                                              <p:tgtEl>
                                                <p:sldTgt/>
                                              </p:tgtEl>
                                            </p:cond>
                                          </p:endCondLst>
                                        </p:cTn>
                                        <p:tgtEl>
                                          <p:sndTgt r:embed="rId5" name="laser.wav"/>
                                        </p:tgtEl>
                                      </p:cMediaNode>
                                    </p:audio>
                                  </p:subTnLst>
                                </p:cTn>
                              </p:par>
                            </p:childTnLst>
                          </p:cTn>
                        </p:par>
                      </p:childTnLst>
                    </p:cTn>
                  </p:par>
                  <p:par>
                    <p:cTn id="147" fill="hold">
                      <p:stCondLst>
                        <p:cond delay="indefinite"/>
                      </p:stCondLst>
                      <p:childTnLst>
                        <p:par>
                          <p:cTn id="148" fill="hold">
                            <p:stCondLst>
                              <p:cond delay="0"/>
                            </p:stCondLst>
                            <p:childTnLst>
                              <p:par>
                                <p:cTn id="149" presetID="4" presetClass="entr" presetSubtype="32" fill="hold" grpId="0" nodeType="clickEffect">
                                  <p:stCondLst>
                                    <p:cond delay="0"/>
                                  </p:stCondLst>
                                  <p:childTnLst>
                                    <p:set>
                                      <p:cBhvr>
                                        <p:cTn id="150" dur="1" fill="hold">
                                          <p:stCondLst>
                                            <p:cond delay="0"/>
                                          </p:stCondLst>
                                        </p:cTn>
                                        <p:tgtEl>
                                          <p:spTgt spid="137">
                                            <p:bg/>
                                          </p:spTgt>
                                        </p:tgtEl>
                                        <p:attrNameLst>
                                          <p:attrName>style.visibility</p:attrName>
                                        </p:attrNameLst>
                                      </p:cBhvr>
                                      <p:to>
                                        <p:strVal val="visible"/>
                                      </p:to>
                                    </p:set>
                                    <p:animEffect transition="in" filter="box(out)">
                                      <p:cBhvr>
                                        <p:cTn id="151" dur="500"/>
                                        <p:tgtEl>
                                          <p:spTgt spid="137">
                                            <p:bg/>
                                          </p:spTgt>
                                        </p:tgtEl>
                                      </p:cBhvr>
                                    </p:animEffect>
                                  </p:childTnLst>
                                  <p:subTnLst>
                                    <p:audio>
                                      <p:cMediaNode>
                                        <p:cTn display="0" masterRel="sameClick">
                                          <p:stCondLst>
                                            <p:cond evt="begin" delay="0">
                                              <p:tn val="149"/>
                                            </p:cond>
                                          </p:stCondLst>
                                          <p:endCondLst>
                                            <p:cond evt="onStopAudio" delay="0">
                                              <p:tgtEl>
                                                <p:sldTgt/>
                                              </p:tgtEl>
                                            </p:cond>
                                          </p:endCondLst>
                                        </p:cTn>
                                        <p:tgtEl>
                                          <p:sndTgt r:embed="rId4" name="chimes.wav"/>
                                        </p:tgtEl>
                                      </p:cMediaNode>
                                    </p:audio>
                                  </p:subTnLst>
                                </p:cTn>
                              </p:par>
                              <p:par>
                                <p:cTn id="152" presetID="4" presetClass="entr" presetSubtype="32" fill="hold" grpId="0" nodeType="withEffect">
                                  <p:stCondLst>
                                    <p:cond delay="0"/>
                                  </p:stCondLst>
                                  <p:childTnLst>
                                    <p:set>
                                      <p:cBhvr>
                                        <p:cTn id="153" dur="1" fill="hold">
                                          <p:stCondLst>
                                            <p:cond delay="0"/>
                                          </p:stCondLst>
                                        </p:cTn>
                                        <p:tgtEl>
                                          <p:spTgt spid="137">
                                            <p:txEl>
                                              <p:pRg st="0" end="0"/>
                                            </p:txEl>
                                          </p:spTgt>
                                        </p:tgtEl>
                                        <p:attrNameLst>
                                          <p:attrName>style.visibility</p:attrName>
                                        </p:attrNameLst>
                                      </p:cBhvr>
                                      <p:to>
                                        <p:strVal val="visible"/>
                                      </p:to>
                                    </p:set>
                                    <p:animEffect transition="in" filter="box(out)">
                                      <p:cBhvr>
                                        <p:cTn id="154" dur="500"/>
                                        <p:tgtEl>
                                          <p:spTgt spid="137">
                                            <p:txEl>
                                              <p:pRg st="0" end="0"/>
                                            </p:txEl>
                                          </p:spTgt>
                                        </p:tgtEl>
                                      </p:cBhvr>
                                    </p:animEffect>
                                  </p:childTnLst>
                                  <p:subTnLst>
                                    <p:audio>
                                      <p:cMediaNode>
                                        <p:cTn display="0" masterRel="sameClick">
                                          <p:stCondLst>
                                            <p:cond evt="begin" delay="0">
                                              <p:tn val="15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bldLvl="0" animBg="1"/>
      <p:bldP spid="56" grpId="0" bldLvl="0" animBg="1"/>
      <p:bldP spid="57" grpId="0" bldLvl="0" animBg="1"/>
      <p:bldP spid="58" grpId="0" bldLvl="0" animBg="1"/>
      <p:bldP spid="105" grpId="0" bldLvl="0" animBg="1"/>
      <p:bldP spid="106" grpId="0" bldLvl="0" animBg="1"/>
      <p:bldP spid="110" grpId="0" bldLvl="0" animBg="1"/>
      <p:bldP spid="114" grpId="0" bldLvl="0" animBg="1"/>
      <p:bldP spid="118" grpId="0" bldLvl="0" animBg="1"/>
      <p:bldP spid="119" grpId="0" bldLvl="0" animBg="1"/>
      <p:bldP spid="120" grpId="0" bldLvl="0" animBg="1"/>
      <p:bldP spid="130" grpId="0" bldLvl="0" animBg="1"/>
      <p:bldP spid="131" grpId="0" bldLvl="0" animBg="1"/>
      <p:bldP spid="133" grpId="0" bldLvl="0" animBg="1"/>
      <p:bldP spid="134" grpId="0" bldLvl="0" animBg="1"/>
      <p:bldP spid="135" grpId="0" bldLvl="0" animBg="1"/>
      <p:bldP spid="136" grpId="0" build="allAtOnce" animBg="1"/>
      <p:bldP spid="137"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7" name="矩形 781316"/>
          <p:cNvSpPr/>
          <p:nvPr/>
        </p:nvSpPr>
        <p:spPr>
          <a:xfrm>
            <a:off x="757238" y="163513"/>
            <a:ext cx="2222500" cy="579438"/>
          </a:xfrm>
          <a:prstGeom prst="rect">
            <a:avLst/>
          </a:prstGeom>
          <a:noFill/>
          <a:ln w="9525">
            <a:noFill/>
          </a:ln>
        </p:spPr>
        <p:txBody>
          <a:bodyPr wrap="none" anchor="ctr">
            <a:spAutoFit/>
          </a:bodyPr>
          <a:lstStyle/>
          <a:p>
            <a:pPr fontAlgn="base"/>
            <a:r>
              <a:rPr lang="en-US" altLang="zh-CN"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3. </a:t>
            </a:r>
            <a:r>
              <a:rPr lang="zh-CN" altLang="en-US"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整型变量</a:t>
            </a:r>
            <a:endParaRPr lang="zh-CN" altLang="en-US"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sp>
        <p:nvSpPr>
          <p:cNvPr id="781318" name="矩形 781317"/>
          <p:cNvSpPr/>
          <p:nvPr/>
        </p:nvSpPr>
        <p:spPr>
          <a:xfrm>
            <a:off x="1100138" y="695325"/>
            <a:ext cx="4840288" cy="457200"/>
          </a:xfrm>
          <a:prstGeom prst="rect">
            <a:avLst/>
          </a:prstGeom>
          <a:noFill/>
          <a:ln w="9525">
            <a:noFill/>
          </a:ln>
        </p:spPr>
        <p:txBody>
          <a:bodyPr anchor="ctr">
            <a:spAutoFit/>
          </a:bodyPr>
          <a:lstStyle/>
          <a:p>
            <a:pPr defTabSz="914400" fontAlgn="base">
              <a:buFont typeface="Wingdings" panose="05000000000000000000" pitchFamily="2" charset="2"/>
              <a:buChar char="Ø"/>
              <a:tabLst>
                <a:tab pos="571500" algn="l"/>
              </a:tabLst>
            </a:pPr>
            <a:r>
              <a:rPr lang="zh-CN" altLang="en-US" b="1" strike="noStrike" noProof="1">
                <a:solidFill>
                  <a:schemeClr val="accent2"/>
                </a:solidFill>
                <a:effectLst>
                  <a:outerShdw blurRad="38100" dist="38100" dir="2700000">
                    <a:srgbClr val="000000"/>
                  </a:outerShdw>
                </a:effectLst>
                <a:latin typeface="Times New Roman" panose="02020603050405020304" pitchFamily="18" charset="0"/>
                <a:ea typeface="楷体_GB2312" pitchFamily="49" charset="-122"/>
                <a:cs typeface="+mn-cs"/>
              </a:rPr>
              <a:t>整型变量的定义</a:t>
            </a:r>
            <a:endParaRPr lang="zh-CN" altLang="en-US" b="1" strike="noStrike" noProof="1">
              <a:solidFill>
                <a:schemeClr val="accent2"/>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781347" name="文本框 781346"/>
          <p:cNvSpPr txBox="1"/>
          <p:nvPr/>
        </p:nvSpPr>
        <p:spPr>
          <a:xfrm>
            <a:off x="1489075" y="1227138"/>
            <a:ext cx="6119813" cy="431800"/>
          </a:xfrm>
          <a:prstGeom prst="rect">
            <a:avLst/>
          </a:prstGeom>
          <a:gradFill rotWithShape="1">
            <a:gsLst>
              <a:gs pos="0">
                <a:srgbClr val="FFFF99"/>
              </a:gs>
              <a:gs pos="100000">
                <a:srgbClr val="FFFF99">
                  <a:gamma/>
                  <a:shade val="69804"/>
                  <a:invGamma/>
                </a:srgbClr>
              </a:gs>
            </a:gsLst>
            <a:lin ang="5400000" scaled="1"/>
            <a:tileRect/>
          </a:gradFill>
          <a:ln w="28575" cap="flat" cmpd="sng">
            <a:solidFill>
              <a:srgbClr val="006600"/>
            </a:solidFill>
            <a:prstDash val="solid"/>
            <a:miter/>
            <a:headEnd type="none" w="med" len="med"/>
            <a:tailEnd type="none" w="med" len="med"/>
          </a:ln>
          <a:effectLst>
            <a:outerShdw dist="107763" dir="2699999" algn="ctr" rotWithShape="0">
              <a:srgbClr val="808080">
                <a:alpha val="50000"/>
              </a:srgbClr>
            </a:outerShdw>
          </a:effectLst>
        </p:spPr>
        <p:txBody>
          <a:bodyPr/>
          <a:lstStyle/>
          <a:p>
            <a:pPr algn="ctr"/>
            <a:r>
              <a:rPr lang="en-US" altLang="zh-CN"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int    </a:t>
            </a:r>
            <a:r>
              <a:rPr lang="zh-CN" altLang="en-US"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变量名</a:t>
            </a:r>
            <a:r>
              <a:rPr lang="en-US" altLang="zh-CN"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 变量名</a:t>
            </a:r>
            <a:r>
              <a:rPr lang="en-US" altLang="zh-CN"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2</a:t>
            </a:r>
            <a:r>
              <a:rPr lang="zh-CN" altLang="en-US"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楷体_GB2312" pitchFamily="49" charset="-122"/>
                <a:cs typeface="+mn-cs"/>
              </a:rPr>
              <a:t>……</a:t>
            </a:r>
            <a:r>
              <a:rPr lang="zh-CN" altLang="en-US"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，变量名</a:t>
            </a:r>
            <a:r>
              <a:rPr lang="en-US" altLang="zh-CN"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n]</a:t>
            </a:r>
            <a:r>
              <a:rPr lang="zh-CN" altLang="en-US" sz="2000"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a:t>
            </a:r>
            <a:endParaRPr lang="zh-CN" altLang="en-US" sz="2000" b="1" noProof="1">
              <a:solidFill>
                <a:srgbClr val="FF00FF"/>
              </a:solidFill>
              <a:effectLst>
                <a:outerShdw blurRad="38100" dist="38100" dir="2700000">
                  <a:srgbClr val="000000"/>
                </a:outerShdw>
              </a:effectLst>
              <a:latin typeface="楷体_GB2312" pitchFamily="49" charset="-122"/>
              <a:ea typeface="楷体_GB2312" pitchFamily="49" charset="-122"/>
            </a:endParaRPr>
          </a:p>
        </p:txBody>
      </p:sp>
      <p:sp>
        <p:nvSpPr>
          <p:cNvPr id="781348" name="圆角矩形标注 781347"/>
          <p:cNvSpPr/>
          <p:nvPr/>
        </p:nvSpPr>
        <p:spPr>
          <a:xfrm>
            <a:off x="1763713" y="2133600"/>
            <a:ext cx="2520950" cy="647700"/>
          </a:xfrm>
          <a:prstGeom prst="wedgeRoundRectCallout">
            <a:avLst>
              <a:gd name="adj1" fmla="val -42759"/>
              <a:gd name="adj2" fmla="val -13750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int</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必须小写</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1349" name="圆角矩形标注 781348"/>
          <p:cNvSpPr/>
          <p:nvPr/>
        </p:nvSpPr>
        <p:spPr>
          <a:xfrm>
            <a:off x="2309813" y="2133600"/>
            <a:ext cx="2520950" cy="647700"/>
          </a:xfrm>
          <a:prstGeom prst="wedgeRoundRectCallout">
            <a:avLst>
              <a:gd name="adj1" fmla="val -42759"/>
              <a:gd name="adj2" fmla="val -13750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至少一个空格</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1350" name="圆角矩形标注 781349"/>
          <p:cNvSpPr/>
          <p:nvPr/>
        </p:nvSpPr>
        <p:spPr>
          <a:xfrm>
            <a:off x="2957513" y="2159000"/>
            <a:ext cx="3414713" cy="647700"/>
          </a:xfrm>
          <a:prstGeom prst="wedgeRoundRectCallout">
            <a:avLst>
              <a:gd name="adj1" fmla="val -44653"/>
              <a:gd name="adj2" fmla="val -13750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必须为合法的标识符</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1351" name="圆角矩形标注 781350"/>
          <p:cNvSpPr/>
          <p:nvPr/>
        </p:nvSpPr>
        <p:spPr>
          <a:xfrm>
            <a:off x="3605213" y="2133600"/>
            <a:ext cx="2622550" cy="647700"/>
          </a:xfrm>
          <a:prstGeom prst="wedgeRoundRectCallout">
            <a:avLst>
              <a:gd name="adj1" fmla="val -43037"/>
              <a:gd name="adj2" fmla="val -13750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以逗号</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分隔</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1352" name="圆角矩形标注 781351"/>
          <p:cNvSpPr/>
          <p:nvPr/>
        </p:nvSpPr>
        <p:spPr>
          <a:xfrm>
            <a:off x="6156325" y="2149475"/>
            <a:ext cx="2622550" cy="647700"/>
          </a:xfrm>
          <a:prstGeom prst="wedgeRoundRectCallout">
            <a:avLst>
              <a:gd name="adj1" fmla="val -17130"/>
              <a:gd name="adj2" fmla="val -135296"/>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以分号</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结尾</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1353" name="文本框 781352"/>
          <p:cNvSpPr txBox="1"/>
          <p:nvPr/>
        </p:nvSpPr>
        <p:spPr>
          <a:xfrm>
            <a:off x="915988" y="2162175"/>
            <a:ext cx="7777163" cy="576263"/>
          </a:xfrm>
          <a:prstGeom prst="rect">
            <a:avLst/>
          </a:prstGeom>
          <a:solidFill>
            <a:srgbClr val="CCFFFF"/>
          </a:solidFill>
          <a:ln w="38100" cap="flat" cmpd="sng">
            <a:solidFill>
              <a:srgbClr val="FF33CC"/>
            </a:solidFill>
            <a:prstDash val="solid"/>
            <a:miter/>
            <a:headEnd type="none" w="med" len="med"/>
            <a:tailEnd type="none" w="med" len="med"/>
          </a:ln>
          <a:effectLst>
            <a:outerShdw dist="107763" dir="2699999" algn="ctr" rotWithShape="0">
              <a:srgbClr val="808080">
                <a:alpha val="50000"/>
              </a:srgbClr>
            </a:outerShdw>
          </a:effectLst>
        </p:spPr>
        <p:txBody>
          <a:bodyPr/>
          <a:lstStyle/>
          <a:p>
            <a:pPr algn="ctr"/>
            <a:r>
              <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定义时可以赋初值，方法：在变量名后面增加“</a:t>
            </a:r>
            <a:r>
              <a:rPr lang="en-US" altLang="zh-CN"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数值”</a:t>
            </a:r>
            <a:r>
              <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endPar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81360" name="文本框 781359"/>
          <p:cNvSpPr txBox="1"/>
          <p:nvPr/>
        </p:nvSpPr>
        <p:spPr>
          <a:xfrm>
            <a:off x="2555875" y="2276475"/>
            <a:ext cx="3887788" cy="1838325"/>
          </a:xfrm>
          <a:prstGeom prst="rect">
            <a:avLst/>
          </a:prstGeom>
          <a:solidFill>
            <a:schemeClr val="bg1"/>
          </a:solidFill>
          <a:ln w="38100" cap="flat" cmpd="sng">
            <a:solidFill>
              <a:srgbClr val="FF66FF"/>
            </a:solidFill>
            <a:prstDash val="solid"/>
            <a:miter/>
            <a:headEnd type="none" w="med" len="med"/>
            <a:tailEnd type="none" w="med" len="med"/>
          </a:ln>
        </p:spPr>
        <p:txBody>
          <a:bodyPr lIns="90000" tIns="46800" rIns="90000" bIns="46800" anchor="t" anchorCtr="0">
            <a:spAutoFit/>
          </a:bodyPr>
          <a:lstStyle/>
          <a:p>
            <a:pPr eaLnBrk="0" hangingPunct="0"/>
            <a:r>
              <a:rPr lang="zh-CN" altLang="en-US" sz="2800" b="1" dirty="0">
                <a:latin typeface="Times New Roman" panose="02020603050405020304" pitchFamily="18" charset="0"/>
                <a:ea typeface="楷体_GB2312" pitchFamily="49" charset="-122"/>
              </a:rPr>
              <a:t>例：</a:t>
            </a:r>
            <a:r>
              <a:rPr lang="zh-CN" altLang="en-US" sz="2800" dirty="0">
                <a:latin typeface="Times New Roman" panose="02020603050405020304" pitchFamily="18" charset="0"/>
                <a:ea typeface="宋体" panose="02010600030101010101" pitchFamily="2" charset="-122"/>
              </a:rPr>
              <a:t> </a:t>
            </a:r>
          </a:p>
          <a:p>
            <a:pPr eaLnBrk="0" hangingPunct="0"/>
            <a:r>
              <a:rPr lang="zh-CN" altLang="en-US" sz="2800" b="1" err="1">
                <a:latin typeface="Times New Roman" panose="02020603050405020304" pitchFamily="18" charset="0"/>
                <a:ea typeface="宋体" panose="02010600030101010101" pitchFamily="2" charset="-122"/>
              </a:rPr>
              <a:t> </a:t>
            </a:r>
            <a:r>
              <a:rPr lang="en-US" altLang="zh-CN" sz="2800" b="1" err="1">
                <a:latin typeface="Times New Roman" panose="02020603050405020304" pitchFamily="18" charset="0"/>
                <a:ea typeface="宋体" panose="02010600030101010101" pitchFamily="2" charset="-122"/>
              </a:rPr>
              <a:t>int</a:t>
            </a:r>
            <a:r>
              <a:rPr lang="en-US" altLang="zh-CN" sz="2800" b="1">
                <a:latin typeface="Times New Roman" panose="02020603050405020304" pitchFamily="18" charset="0"/>
                <a:ea typeface="宋体" panose="02010600030101010101" pitchFamily="2" charset="-122"/>
              </a:rPr>
              <a:t>  a;</a:t>
            </a:r>
          </a:p>
          <a:p>
            <a:pPr eaLnBrk="0" hangingPunct="0"/>
            <a:r>
              <a:rPr lang="en-US" altLang="zh-CN" sz="2800" b="1" err="1">
                <a:latin typeface="Times New Roman" panose="02020603050405020304" pitchFamily="18" charset="0"/>
                <a:ea typeface="宋体" panose="02010600030101010101" pitchFamily="2" charset="-122"/>
              </a:rPr>
              <a:t> int</a:t>
            </a:r>
            <a:r>
              <a:rPr lang="en-US" altLang="zh-CN" sz="2800" b="1">
                <a:latin typeface="Times New Roman" panose="02020603050405020304" pitchFamily="18" charset="0"/>
                <a:ea typeface="宋体" panose="02010600030101010101" pitchFamily="2" charset="-122"/>
              </a:rPr>
              <a:t>  x, y, z;</a:t>
            </a:r>
          </a:p>
          <a:p>
            <a:pPr eaLnBrk="0" hangingPunct="0"/>
            <a:r>
              <a:rPr lang="en-US" altLang="zh-CN" sz="2800" b="1" err="1">
                <a:latin typeface="Times New Roman" panose="02020603050405020304" pitchFamily="18" charset="0"/>
                <a:ea typeface="宋体" panose="02010600030101010101" pitchFamily="2" charset="-122"/>
              </a:rPr>
              <a:t> int</a:t>
            </a:r>
            <a:r>
              <a:rPr lang="en-US" altLang="zh-CN" sz="2800" b="1">
                <a:latin typeface="Times New Roman" panose="02020603050405020304" pitchFamily="18" charset="0"/>
                <a:ea typeface="宋体" panose="02010600030101010101" pitchFamily="2" charset="-122"/>
              </a:rPr>
              <a:t>  m = 2, y = -3;</a:t>
            </a:r>
          </a:p>
        </p:txBody>
      </p:sp>
      <p:sp>
        <p:nvSpPr>
          <p:cNvPr id="781364" name="文本框 781363"/>
          <p:cNvSpPr txBox="1"/>
          <p:nvPr/>
        </p:nvSpPr>
        <p:spPr>
          <a:xfrm>
            <a:off x="915988" y="2632075"/>
            <a:ext cx="7777163" cy="1695450"/>
          </a:xfrm>
          <a:prstGeom prst="rect">
            <a:avLst/>
          </a:prstGeom>
          <a:gradFill rotWithShape="1">
            <a:gsLst>
              <a:gs pos="0">
                <a:srgbClr val="CCFFFF"/>
              </a:gs>
              <a:gs pos="100000">
                <a:srgbClr val="33CCCC"/>
              </a:gs>
            </a:gsLst>
            <a:lin ang="5400000" scaled="1"/>
            <a:tileRect/>
          </a:gradFill>
          <a:ln w="38100" cap="flat" cmpd="sng">
            <a:solidFill>
              <a:srgbClr val="FF33CC"/>
            </a:solidFill>
            <a:prstDash val="solid"/>
            <a:miter/>
            <a:headEnd type="none" w="med" len="med"/>
            <a:tailEnd type="none" w="med" len="med"/>
          </a:ln>
          <a:effectLst>
            <a:outerShdw dist="107763" dir="2699999" algn="ctr" rotWithShape="0">
              <a:srgbClr val="808080">
                <a:alpha val="50000"/>
              </a:srgbClr>
            </a:outerShdw>
          </a:effectLst>
        </p:spPr>
        <p:txBody>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noProof="1">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当程序中定义了一个变量时，计算机会为这个变量分配一个相应大小的内存单元。因此，这个变量是有值的，它的值就是对应内存单元的值。如果定义时没有赋初值，则这个值程序员是无法预知的。</a:t>
            </a:r>
            <a:r>
              <a:rPr lang="zh-CN" altLang="en-US" noProof="1">
                <a:solidFill>
                  <a:srgbClr val="CC3300"/>
                </a:solidFill>
                <a:latin typeface="隶书" panose="02010509060101010101" pitchFamily="49" charset="-122"/>
                <a:ea typeface="隶书" panose="02010509060101010101" pitchFamily="49" charset="-122"/>
                <a:cs typeface="+mn-cs"/>
              </a:rPr>
              <a:t> </a:t>
            </a:r>
            <a:endParaRPr lang="zh-CN" altLang="en-US" noProof="1">
              <a:solidFill>
                <a:srgbClr val="CC3300"/>
              </a:solidFill>
              <a:latin typeface="隶书" panose="02010509060101010101" pitchFamily="49" charset="-122"/>
              <a:ea typeface="隶书" panose="02010509060101010101" pitchFamily="49" charset="-122"/>
            </a:endParaRPr>
          </a:p>
        </p:txBody>
      </p:sp>
      <p:sp>
        <p:nvSpPr>
          <p:cNvPr id="781365" name="矩形 781364"/>
          <p:cNvSpPr/>
          <p:nvPr/>
        </p:nvSpPr>
        <p:spPr>
          <a:xfrm>
            <a:off x="1087438" y="1673225"/>
            <a:ext cx="4840288" cy="457200"/>
          </a:xfrm>
          <a:prstGeom prst="rect">
            <a:avLst/>
          </a:prstGeom>
          <a:noFill/>
          <a:ln w="9525">
            <a:noFill/>
          </a:ln>
        </p:spPr>
        <p:txBody>
          <a:bodyPr anchor="ctr">
            <a:spAutoFit/>
          </a:bodyPr>
          <a:lstStyle/>
          <a:p>
            <a:pPr defTabSz="914400" fontAlgn="base">
              <a:buFont typeface="Wingdings" panose="05000000000000000000" pitchFamily="2" charset="2"/>
              <a:buChar char="Ø"/>
              <a:tabLst>
                <a:tab pos="571500" algn="l"/>
              </a:tabLst>
            </a:pPr>
            <a:r>
              <a:rPr lang="zh-CN" altLang="en-US" b="1" strike="noStrike" noProof="1">
                <a:solidFill>
                  <a:schemeClr val="accent2"/>
                </a:solidFill>
                <a:effectLst>
                  <a:outerShdw blurRad="38100" dist="38100" dir="2700000">
                    <a:srgbClr val="000000"/>
                  </a:outerShdw>
                </a:effectLst>
                <a:latin typeface="Times New Roman" panose="02020603050405020304" pitchFamily="18" charset="0"/>
                <a:ea typeface="楷体_GB2312" pitchFamily="49" charset="-122"/>
                <a:cs typeface="+mn-cs"/>
              </a:rPr>
              <a:t>整型变量的分类</a:t>
            </a:r>
            <a:endParaRPr lang="zh-CN" altLang="en-US" b="1" strike="noStrike" noProof="1">
              <a:solidFill>
                <a:schemeClr val="accent2"/>
              </a:solidFill>
              <a:effectLst>
                <a:outerShdw blurRad="38100" dist="38100" dir="2700000">
                  <a:srgbClr val="000000"/>
                </a:outerShdw>
              </a:effectLst>
              <a:latin typeface="Times New Roman" panose="02020603050405020304" pitchFamily="18" charset="0"/>
              <a:ea typeface="楷体_GB2312" pitchFamily="49" charset="-122"/>
            </a:endParaRPr>
          </a:p>
        </p:txBody>
      </p:sp>
      <p:sp useBgFill="1">
        <p:nvSpPr>
          <p:cNvPr id="781367" name="文本框 781366"/>
          <p:cNvSpPr txBox="1"/>
          <p:nvPr/>
        </p:nvSpPr>
        <p:spPr>
          <a:xfrm>
            <a:off x="1106488" y="2166938"/>
            <a:ext cx="7777163" cy="1152525"/>
          </a:xfrm>
          <a:prstGeom prst="rect">
            <a:avLst/>
          </a:prstGeom>
          <a:ln w="38100">
            <a:noFill/>
          </a:ln>
        </p:spPr>
        <p:txBody>
          <a:bodyPr/>
          <a:lstStyle/>
          <a:p>
            <a:r>
              <a:rPr lang="en-US" altLang="zh-CN" b="1" noProof="1">
                <a:solidFill>
                  <a:srgbClr val="FF00FF"/>
                </a:solidFill>
                <a:effectLst>
                  <a:outerShdw blurRad="38100" dist="38100" dir="2700000">
                    <a:srgbClr val="000000"/>
                  </a:outerShdw>
                </a:effectLst>
                <a:latin typeface="楷体_GB2312" pitchFamily="49" charset="-122"/>
                <a:ea typeface="楷体_GB2312" pitchFamily="49" charset="-122"/>
                <a:cs typeface="+mn-cs"/>
              </a:rPr>
              <a:t> </a:t>
            </a:r>
            <a:r>
              <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修饰符</a:t>
            </a:r>
            <a:endPar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r>
              <a:rPr lang="zh-CN" altLang="en-US" sz="2000" b="1" noProof="1">
                <a:effectLst>
                  <a:outerShdw blurRad="38100" dist="38100" dir="2700000">
                    <a:srgbClr val="FFFFFF"/>
                  </a:outerShdw>
                </a:effectLst>
                <a:latin typeface="楷体_GB2312" pitchFamily="49" charset="-122"/>
                <a:ea typeface="楷体_GB2312" pitchFamily="49" charset="-122"/>
                <a:cs typeface="+mn-cs"/>
              </a:rPr>
              <a:t>   控制变量是否有符号：</a:t>
            </a:r>
            <a:r>
              <a:rPr lang="en-US" altLang="zh-CN" sz="2000"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signed</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（有符号）和</a:t>
            </a:r>
            <a:r>
              <a:rPr lang="en-US" altLang="zh-CN" sz="2000"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unsigned</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（无符号）</a:t>
            </a:r>
            <a:endParaRPr lang="zh-CN" altLang="en-US" sz="2000" b="1" noProof="1">
              <a:effectLst>
                <a:outerShdw blurRad="38100" dist="38100" dir="2700000">
                  <a:srgbClr val="FFFFFF"/>
                </a:outerShdw>
              </a:effectLst>
              <a:latin typeface="楷体_GB2312" pitchFamily="49" charset="-122"/>
              <a:ea typeface="楷体_GB2312" pitchFamily="49" charset="-122"/>
            </a:endParaRPr>
          </a:p>
          <a:p>
            <a:r>
              <a:rPr lang="zh-CN" altLang="en-US" sz="2000" b="1" noProof="1">
                <a:effectLst>
                  <a:outerShdw blurRad="38100" dist="38100" dir="2700000">
                    <a:srgbClr val="FFFFFF"/>
                  </a:outerShdw>
                </a:effectLst>
                <a:latin typeface="楷体_GB2312" pitchFamily="49" charset="-122"/>
                <a:ea typeface="楷体_GB2312" pitchFamily="49" charset="-122"/>
                <a:cs typeface="+mn-cs"/>
              </a:rPr>
              <a:t>   控制整型变量的值域范围 ：</a:t>
            </a:r>
            <a:r>
              <a:rPr lang="en-US" altLang="zh-CN" sz="2000"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short</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（短）和</a:t>
            </a:r>
            <a:r>
              <a:rPr lang="en-US" altLang="zh-CN" sz="2000"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long</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（长）。</a:t>
            </a:r>
            <a:r>
              <a:rPr lang="zh-CN" altLang="en-US"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   </a:t>
            </a:r>
            <a:endParaRPr lang="zh-CN" altLang="en-US" sz="2000" b="1" noProof="1">
              <a:effectLst>
                <a:outerShdw blurRad="38100" dist="38100" dir="2700000">
                  <a:srgbClr val="FFFFFF"/>
                </a:outerShdw>
              </a:effectLst>
              <a:latin typeface="楷体_GB2312" pitchFamily="49" charset="-122"/>
              <a:ea typeface="楷体_GB2312" pitchFamily="49" charset="-122"/>
            </a:endParaRPr>
          </a:p>
        </p:txBody>
      </p:sp>
      <p:sp useBgFill="1">
        <p:nvSpPr>
          <p:cNvPr id="781368" name="文本框 781367"/>
          <p:cNvSpPr txBox="1"/>
          <p:nvPr/>
        </p:nvSpPr>
        <p:spPr>
          <a:xfrm>
            <a:off x="996950" y="3276600"/>
            <a:ext cx="7777163" cy="1609725"/>
          </a:xfrm>
          <a:prstGeom prst="rect">
            <a:avLst/>
          </a:prstGeom>
          <a:ln w="38100">
            <a:noFill/>
          </a:ln>
        </p:spPr>
        <p:txBody>
          <a:bodyPr/>
          <a:lstStyle/>
          <a:p>
            <a:pPr>
              <a:buFont typeface="Wingdings" panose="05000000000000000000" pitchFamily="2" charset="2"/>
              <a:buChar char="ü"/>
            </a:pPr>
            <a:r>
              <a:rPr lang="en-US" altLang="zh-CN"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有符号基本型（</a:t>
            </a:r>
            <a:r>
              <a:rPr lang="en-US" altLang="zh-CN"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int</a:t>
            </a:r>
            <a:r>
              <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r>
              <a:rPr lang="zh-CN" altLang="en-US" sz="2000" b="1" noProof="1">
                <a:effectLst>
                  <a:outerShdw blurRad="38100" dist="38100" dir="2700000">
                    <a:srgbClr val="FFFFFF"/>
                  </a:outerShdw>
                </a:effectLst>
                <a:latin typeface="楷体_GB2312" pitchFamily="49" charset="-122"/>
                <a:ea typeface="楷体_GB2312" pitchFamily="49" charset="-122"/>
                <a:cs typeface="+mn-cs"/>
              </a:rPr>
              <a:t>   </a:t>
            </a:r>
            <a:r>
              <a:rPr lang="en-US" altLang="zh-CN" sz="2000" b="1" noProof="1">
                <a:effectLst>
                  <a:outerShdw blurRad="38100" dist="38100" dir="2700000">
                    <a:srgbClr val="FFFFFF"/>
                  </a:outerShdw>
                </a:effectLst>
                <a:latin typeface="楷体_GB2312" pitchFamily="49" charset="-122"/>
                <a:ea typeface="楷体_GB2312" pitchFamily="49" charset="-122"/>
                <a:cs typeface="+mn-cs"/>
              </a:rPr>
              <a:t>int a = -2; </a:t>
            </a:r>
            <a:r>
              <a:rPr lang="en-US" altLang="zh-CN" sz="18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定义一个有符号整型变量</a:t>
            </a:r>
            <a:r>
              <a:rPr lang="en-US" altLang="zh-CN" sz="18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18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，并赋初值</a:t>
            </a:r>
            <a:r>
              <a:rPr lang="en-US" altLang="zh-CN" sz="18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-2</a:t>
            </a:r>
            <a:endParaRPr lang="en-US" altLang="zh-CN" sz="1800" b="1" noProof="1">
              <a:solidFill>
                <a:schemeClr val="accent2"/>
              </a:solidFill>
              <a:effectLst>
                <a:outerShdw blurRad="38100" dist="38100" dir="2700000">
                  <a:srgbClr val="000000"/>
                </a:outerShdw>
              </a:effectLst>
              <a:latin typeface="楷体_GB2312" pitchFamily="49" charset="-122"/>
              <a:ea typeface="楷体_GB2312" pitchFamily="49" charset="-122"/>
            </a:endParaRPr>
          </a:p>
          <a:p>
            <a:r>
              <a:rPr lang="en-US" altLang="zh-CN" sz="2000" b="1" noProof="1">
                <a:effectLst>
                  <a:outerShdw blurRad="38100" dist="38100" dir="2700000">
                    <a:srgbClr val="FFFFFF"/>
                  </a:outerShdw>
                </a:effectLst>
                <a:latin typeface="楷体_GB2312" pitchFamily="49" charset="-122"/>
                <a:ea typeface="楷体_GB2312" pitchFamily="49" charset="-122"/>
                <a:cs typeface="+mn-cs"/>
              </a:rPr>
              <a:t>  </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占一个机器字大小的内存单元；</a:t>
            </a:r>
            <a:r>
              <a:rPr lang="en-US" altLang="zh-CN" sz="2000" b="1" noProof="1">
                <a:effectLst>
                  <a:outerShdw blurRad="38100" dist="38100" dir="2700000">
                    <a:srgbClr val="FFFFFF"/>
                  </a:outerShdw>
                </a:effectLst>
                <a:latin typeface="楷体_GB2312" pitchFamily="49" charset="-122"/>
                <a:ea typeface="楷体_GB2312" pitchFamily="49" charset="-122"/>
                <a:cs typeface="+mn-cs"/>
              </a:rPr>
              <a:t>VC6.0</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下，变量占</a:t>
            </a:r>
            <a:r>
              <a:rPr lang="en-US" altLang="zh-CN" sz="2000" b="1" noProof="1">
                <a:effectLst>
                  <a:outerShdw blurRad="38100" dist="38100" dir="2700000">
                    <a:srgbClr val="FFFFFF"/>
                  </a:outerShdw>
                </a:effectLst>
                <a:latin typeface="楷体_GB2312" pitchFamily="49" charset="-122"/>
                <a:ea typeface="楷体_GB2312" pitchFamily="49" charset="-122"/>
                <a:cs typeface="+mn-cs"/>
              </a:rPr>
              <a:t>4</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个字节（</a:t>
            </a:r>
            <a:r>
              <a:rPr lang="en-US" altLang="zh-CN" sz="2000" b="1" noProof="1">
                <a:effectLst>
                  <a:outerShdw blurRad="38100" dist="38100" dir="2700000">
                    <a:srgbClr val="FFFFFF"/>
                  </a:outerShdw>
                </a:effectLst>
                <a:latin typeface="楷体_GB2312" pitchFamily="49" charset="-122"/>
                <a:ea typeface="楷体_GB2312" pitchFamily="49" charset="-122"/>
                <a:cs typeface="+mn-cs"/>
              </a:rPr>
              <a:t>32</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位）的内存单元。</a:t>
            </a:r>
            <a:endParaRPr lang="zh-CN" altLang="en-US" sz="2000" b="1" noProof="1">
              <a:effectLst>
                <a:outerShdw blurRad="38100" dist="38100" dir="2700000">
                  <a:srgbClr val="FFFFFF"/>
                </a:outerShdw>
              </a:effectLst>
              <a:latin typeface="楷体_GB2312" pitchFamily="49" charset="-122"/>
              <a:ea typeface="楷体_GB2312" pitchFamily="49" charset="-122"/>
            </a:endParaRPr>
          </a:p>
        </p:txBody>
      </p:sp>
      <p:sp>
        <p:nvSpPr>
          <p:cNvPr id="781369" name="文本框 781368"/>
          <p:cNvSpPr txBox="1"/>
          <p:nvPr/>
        </p:nvSpPr>
        <p:spPr>
          <a:xfrm>
            <a:off x="1187450" y="3501073"/>
            <a:ext cx="7777163" cy="1009650"/>
          </a:xfrm>
          <a:prstGeom prst="rect">
            <a:avLst/>
          </a:prstGeom>
          <a:gradFill rotWithShape="1">
            <a:gsLst>
              <a:gs pos="0">
                <a:srgbClr val="CCFFFF"/>
              </a:gs>
              <a:gs pos="100000">
                <a:srgbClr val="33CCCC"/>
              </a:gs>
            </a:gsLst>
            <a:lin ang="5400000" scaled="1"/>
            <a:tileRect/>
          </a:gradFill>
          <a:ln w="38100" cap="flat" cmpd="sng">
            <a:solidFill>
              <a:srgbClr val="FF33CC"/>
            </a:solidFill>
            <a:prstDash val="solid"/>
            <a:miter/>
            <a:headEnd type="none" w="med" len="med"/>
            <a:tailEnd type="none" w="med" len="med"/>
          </a:ln>
          <a:effectLst>
            <a:outerShdw dist="107763" dir="2699999" algn="ctr" rotWithShape="0">
              <a:srgbClr val="808080">
                <a:alpha val="50000"/>
              </a:srgbClr>
            </a:outerShdw>
          </a:effectLst>
        </p:spPr>
        <p:txBody>
          <a:bodyPr/>
          <a:lstStyle/>
          <a:p>
            <a:r>
              <a:rPr lang="en-US" altLang="zh-CN"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zh-CN" altLang="en-US" b="1" noProof="1">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如果定义变量时，不指定</a:t>
            </a:r>
            <a:r>
              <a:rPr lang="en-US" altLang="zh-CN" b="1" noProof="1">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signed</a:t>
            </a:r>
            <a:r>
              <a:rPr lang="zh-CN" altLang="en-US" b="1" noProof="1">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，也不指定</a:t>
            </a:r>
            <a:r>
              <a:rPr lang="en-US" altLang="zh-CN" b="1" noProof="1">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unsigned</a:t>
            </a:r>
            <a:r>
              <a:rPr lang="zh-CN" altLang="en-US" b="1" noProof="1">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，则默认为</a:t>
            </a:r>
            <a:r>
              <a:rPr lang="en-US" altLang="zh-CN" b="1" noProof="1">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signed</a:t>
            </a:r>
            <a:r>
              <a:rPr lang="zh-CN" altLang="en-US" b="1" noProof="1">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（有符号）</a:t>
            </a:r>
            <a:r>
              <a:rPr lang="zh-CN" altLang="en-US" noProof="1">
                <a:solidFill>
                  <a:srgbClr val="CC3300"/>
                </a:solidFill>
                <a:latin typeface="隶书" panose="02010509060101010101" pitchFamily="49" charset="-122"/>
                <a:ea typeface="隶书" panose="02010509060101010101" pitchFamily="49" charset="-122"/>
                <a:cs typeface="+mn-cs"/>
              </a:rPr>
              <a:t> </a:t>
            </a:r>
            <a:endParaRPr lang="zh-CN" altLang="en-US" noProof="1">
              <a:solidFill>
                <a:srgbClr val="CC3300"/>
              </a:solidFill>
              <a:latin typeface="隶书" panose="02010509060101010101" pitchFamily="49" charset="-122"/>
              <a:ea typeface="隶书" panose="02010509060101010101" pitchFamily="49" charset="-122"/>
            </a:endParaRPr>
          </a:p>
        </p:txBody>
      </p:sp>
      <p:grpSp>
        <p:nvGrpSpPr>
          <p:cNvPr id="34850" name="组合 781388"/>
          <p:cNvGrpSpPr/>
          <p:nvPr/>
        </p:nvGrpSpPr>
        <p:grpSpPr>
          <a:xfrm>
            <a:off x="0" y="0"/>
            <a:ext cx="446088" cy="6858000"/>
            <a:chOff x="0" y="0"/>
            <a:chExt cx="281" cy="4320"/>
          </a:xfrm>
        </p:grpSpPr>
        <p:sp>
          <p:nvSpPr>
            <p:cNvPr id="34851" name="文本框 78138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4852" name="文本框 78139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
        <p:nvSpPr>
          <p:cNvPr id="2" name="Line 66"/>
          <p:cNvSpPr>
            <a:spLocks noChangeShapeType="1"/>
          </p:cNvSpPr>
          <p:nvPr/>
        </p:nvSpPr>
        <p:spPr bwMode="auto">
          <a:xfrm>
            <a:off x="5802993" y="4580622"/>
            <a:ext cx="0" cy="1944216"/>
          </a:xfrm>
          <a:prstGeom prst="line">
            <a:avLst/>
          </a:prstGeom>
          <a:noFill/>
          <a:ln w="28575">
            <a:solidFill>
              <a:srgbClr val="FF0000"/>
            </a:solidFill>
            <a:round/>
            <a:tailEnd type="stealth" w="lg" len="lg"/>
          </a:ln>
          <a:effectLst/>
        </p:spPr>
        <p:txBody>
          <a:bodyPr/>
          <a:lstStyle/>
          <a:p>
            <a:endParaRPr lang="zh-CN" altLang="en-US"/>
          </a:p>
        </p:txBody>
      </p:sp>
      <p:sp>
        <p:nvSpPr>
          <p:cNvPr id="3" name="Rectangle 75"/>
          <p:cNvSpPr>
            <a:spLocks noChangeArrowheads="1"/>
          </p:cNvSpPr>
          <p:nvPr/>
        </p:nvSpPr>
        <p:spPr bwMode="auto">
          <a:xfrm>
            <a:off x="2573174" y="6524838"/>
            <a:ext cx="4339650" cy="369332"/>
          </a:xfrm>
          <a:prstGeom prst="rect">
            <a:avLst/>
          </a:prstGeom>
          <a:noFill/>
          <a:ln w="9525">
            <a:noFill/>
            <a:miter lim="800000"/>
          </a:ln>
          <a:effectLst/>
        </p:spPr>
        <p:txBody>
          <a:bodyPr wrap="none" anchor="ctr">
            <a:spAutoFit/>
          </a:bodyPr>
          <a:lstStyle/>
          <a:p>
            <a:r>
              <a:rPr lang="zh-CN" altLang="en-US" sz="1800"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有符号整型变量在内存中的实际存放形式</a:t>
            </a:r>
            <a:endParaRPr lang="en-US" altLang="zh-CN" sz="1800" b="1" dirty="0">
              <a:latin typeface="楷体" panose="02010609060101010101" pitchFamily="49" charset="-122"/>
              <a:ea typeface="楷体" panose="02010609060101010101" pitchFamily="49" charset="-122"/>
            </a:endParaRPr>
          </a:p>
        </p:txBody>
      </p:sp>
      <p:grpSp>
        <p:nvGrpSpPr>
          <p:cNvPr id="4" name="Group 70"/>
          <p:cNvGrpSpPr/>
          <p:nvPr/>
        </p:nvGrpSpPr>
        <p:grpSpPr bwMode="auto">
          <a:xfrm>
            <a:off x="2986967" y="4580573"/>
            <a:ext cx="1008062" cy="1954213"/>
            <a:chOff x="1693" y="2347"/>
            <a:chExt cx="635" cy="1231"/>
          </a:xfrm>
        </p:grpSpPr>
        <p:sp>
          <p:nvSpPr>
            <p:cNvPr id="781383" name="Text Box 71"/>
            <p:cNvSpPr txBox="1">
              <a:spLocks noChangeArrowheads="1"/>
            </p:cNvSpPr>
            <p:nvPr/>
          </p:nvSpPr>
          <p:spPr bwMode="auto">
            <a:xfrm>
              <a:off x="1693" y="2347"/>
              <a:ext cx="635" cy="233"/>
            </a:xfrm>
            <a:prstGeom prst="rect">
              <a:avLst/>
            </a:prstGeom>
            <a:noFill/>
            <a:ln w="9525">
              <a:noFill/>
              <a:miter lim="800000"/>
            </a:ln>
            <a:effectLst/>
          </p:spPr>
          <p:txBody>
            <a:bodyPr>
              <a:spAutoFit/>
            </a:bodyPr>
            <a:lstStyle/>
            <a:p>
              <a:pPr>
                <a:spcBef>
                  <a:spcPct val="50000"/>
                </a:spcBef>
              </a:pPr>
              <a:r>
                <a:rPr lang="zh-CN" altLang="en-US" sz="1800" b="1" dirty="0">
                  <a:latin typeface="楷体" panose="02010609060101010101" pitchFamily="49" charset="-122"/>
                  <a:ea typeface="楷体" panose="02010609060101010101" pitchFamily="49" charset="-122"/>
                </a:rPr>
                <a:t>低字节</a:t>
              </a:r>
            </a:p>
          </p:txBody>
        </p:sp>
        <p:sp>
          <p:nvSpPr>
            <p:cNvPr id="781384" name="Text Box 72"/>
            <p:cNvSpPr txBox="1">
              <a:spLocks noChangeArrowheads="1"/>
            </p:cNvSpPr>
            <p:nvPr/>
          </p:nvSpPr>
          <p:spPr bwMode="auto">
            <a:xfrm>
              <a:off x="1693" y="3345"/>
              <a:ext cx="635" cy="233"/>
            </a:xfrm>
            <a:prstGeom prst="rect">
              <a:avLst/>
            </a:prstGeom>
            <a:noFill/>
            <a:ln w="9525">
              <a:noFill/>
              <a:miter lim="800000"/>
            </a:ln>
            <a:effectLst/>
          </p:spPr>
          <p:txBody>
            <a:bodyPr>
              <a:spAutoFit/>
            </a:bodyPr>
            <a:lstStyle/>
            <a:p>
              <a:pPr>
                <a:spcBef>
                  <a:spcPct val="50000"/>
                </a:spcBef>
              </a:pPr>
              <a:r>
                <a:rPr lang="zh-CN" altLang="en-US" sz="1800" b="1" dirty="0">
                  <a:latin typeface="楷体" panose="02010609060101010101" pitchFamily="49" charset="-122"/>
                  <a:ea typeface="楷体" panose="02010609060101010101" pitchFamily="49" charset="-122"/>
                </a:rPr>
                <a:t>高字节</a:t>
              </a:r>
            </a:p>
          </p:txBody>
        </p:sp>
      </p:grpSp>
      <p:graphicFrame>
        <p:nvGraphicFramePr>
          <p:cNvPr id="34" name="Group 66"/>
          <p:cNvGraphicFramePr>
            <a:graphicFrameLocks noGrp="1"/>
          </p:cNvGraphicFramePr>
          <p:nvPr/>
        </p:nvGraphicFramePr>
        <p:xfrm>
          <a:off x="3851014" y="4580623"/>
          <a:ext cx="1787525" cy="1917701"/>
        </p:xfrm>
        <a:graphic>
          <a:graphicData uri="http://schemas.openxmlformats.org/drawingml/2006/table">
            <a:tbl>
              <a:tblPr/>
              <a:tblGrid>
                <a:gridCol w="1787525">
                  <a:extLst>
                    <a:ext uri="{9D8B030D-6E8A-4147-A177-3AD203B41FA5}">
                      <a16:colId xmlns:a16="http://schemas.microsoft.com/office/drawing/2014/main" val="20000"/>
                    </a:ext>
                  </a:extLst>
                </a:gridCol>
              </a:tblGrid>
              <a:tr h="5016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5" name="Group 67"/>
          <p:cNvGrpSpPr/>
          <p:nvPr/>
        </p:nvGrpSpPr>
        <p:grpSpPr bwMode="auto">
          <a:xfrm>
            <a:off x="5795229" y="4580574"/>
            <a:ext cx="1023938" cy="1882775"/>
            <a:chOff x="3646" y="2381"/>
            <a:chExt cx="645" cy="1186"/>
          </a:xfrm>
        </p:grpSpPr>
        <p:sp>
          <p:nvSpPr>
            <p:cNvPr id="781380" name="Text Box 68"/>
            <p:cNvSpPr txBox="1">
              <a:spLocks noChangeArrowheads="1"/>
            </p:cNvSpPr>
            <p:nvPr/>
          </p:nvSpPr>
          <p:spPr bwMode="auto">
            <a:xfrm>
              <a:off x="3646" y="2381"/>
              <a:ext cx="635" cy="233"/>
            </a:xfrm>
            <a:prstGeom prst="rect">
              <a:avLst/>
            </a:prstGeom>
            <a:noFill/>
            <a:ln w="9525">
              <a:noFill/>
              <a:miter lim="800000"/>
            </a:ln>
            <a:effectLst/>
          </p:spPr>
          <p:txBody>
            <a:bodyPr>
              <a:spAutoFit/>
            </a:bodyPr>
            <a:lstStyle/>
            <a:p>
              <a:pPr>
                <a:spcBef>
                  <a:spcPct val="50000"/>
                </a:spcBef>
              </a:pPr>
              <a:r>
                <a:rPr lang="zh-CN" altLang="en-US" sz="1800" b="1" dirty="0">
                  <a:latin typeface="楷体" panose="02010609060101010101" pitchFamily="49" charset="-122"/>
                  <a:ea typeface="楷体" panose="02010609060101010101" pitchFamily="49" charset="-122"/>
                </a:rPr>
                <a:t>低地址</a:t>
              </a:r>
            </a:p>
          </p:txBody>
        </p:sp>
        <p:sp>
          <p:nvSpPr>
            <p:cNvPr id="781381" name="Text Box 69"/>
            <p:cNvSpPr txBox="1">
              <a:spLocks noChangeArrowheads="1"/>
            </p:cNvSpPr>
            <p:nvPr/>
          </p:nvSpPr>
          <p:spPr bwMode="auto">
            <a:xfrm>
              <a:off x="3656" y="3334"/>
              <a:ext cx="635" cy="233"/>
            </a:xfrm>
            <a:prstGeom prst="rect">
              <a:avLst/>
            </a:prstGeom>
            <a:noFill/>
            <a:ln w="9525">
              <a:noFill/>
              <a:miter lim="800000"/>
            </a:ln>
            <a:effectLst/>
          </p:spPr>
          <p:txBody>
            <a:bodyPr>
              <a:spAutoFit/>
            </a:bodyPr>
            <a:lstStyle/>
            <a:p>
              <a:pPr>
                <a:spcBef>
                  <a:spcPct val="50000"/>
                </a:spcBef>
              </a:pPr>
              <a:r>
                <a:rPr lang="zh-CN" altLang="en-US" sz="1800" b="1" dirty="0">
                  <a:latin typeface="楷体" panose="02010609060101010101" pitchFamily="49" charset="-122"/>
                  <a:ea typeface="楷体" panose="02010609060101010101" pitchFamily="49" charset="-122"/>
                </a:rPr>
                <a:t>高地址</a:t>
              </a:r>
            </a:p>
          </p:txBody>
        </p:sp>
      </p:grpSp>
      <p:sp>
        <p:nvSpPr>
          <p:cNvPr id="6" name="AutoShape 74"/>
          <p:cNvSpPr>
            <a:spLocks noChangeArrowheads="1"/>
          </p:cNvSpPr>
          <p:nvPr/>
        </p:nvSpPr>
        <p:spPr bwMode="auto">
          <a:xfrm>
            <a:off x="6515310" y="4868655"/>
            <a:ext cx="1512391" cy="1008063"/>
          </a:xfrm>
          <a:prstGeom prst="wedgeRoundRectCallout">
            <a:avLst>
              <a:gd name="adj1" fmla="val -124397"/>
              <a:gd name="adj2" fmla="val 52222"/>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rPr>
              <a:t>变量</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a:t>
            </a:r>
            <a:r>
              <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rPr>
              <a:t>占用的内存单元</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(4</a:t>
            </a:r>
            <a:r>
              <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rPr>
              <a:t>字节</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p>
        </p:txBody>
      </p:sp>
      <p:sp>
        <p:nvSpPr>
          <p:cNvPr id="7" name="AutoShape 73"/>
          <p:cNvSpPr>
            <a:spLocks noChangeArrowheads="1"/>
          </p:cNvSpPr>
          <p:nvPr/>
        </p:nvSpPr>
        <p:spPr bwMode="auto">
          <a:xfrm>
            <a:off x="2069118" y="5289413"/>
            <a:ext cx="1368425" cy="503238"/>
          </a:xfrm>
          <a:prstGeom prst="wedgeRoundRectCallout">
            <a:avLst>
              <a:gd name="adj1" fmla="val 102373"/>
              <a:gd name="adj2" fmla="val 146881"/>
              <a:gd name="adj3" fmla="val 16667"/>
            </a:avLst>
          </a:prstGeom>
          <a:gradFill flip="none" rotWithShape="1">
            <a:gsLst>
              <a:gs pos="0">
                <a:srgbClr val="D1CC00">
                  <a:tint val="66000"/>
                  <a:satMod val="160000"/>
                </a:srgbClr>
              </a:gs>
              <a:gs pos="50000">
                <a:srgbClr val="D1CC00">
                  <a:tint val="44500"/>
                  <a:satMod val="160000"/>
                </a:srgbClr>
              </a:gs>
              <a:gs pos="100000">
                <a:srgbClr val="D1CC00">
                  <a:tint val="23500"/>
                  <a:satMod val="160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dirty="0">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1317"/>
                                        </p:tgtEl>
                                        <p:attrNameLst>
                                          <p:attrName>style.visibility</p:attrName>
                                        </p:attrNameLst>
                                      </p:cBhvr>
                                      <p:to>
                                        <p:strVal val="visible"/>
                                      </p:to>
                                    </p:set>
                                    <p:animEffect transition="in" filter="blinds(horizontal)">
                                      <p:cBhvr>
                                        <p:cTn id="7" dur="500"/>
                                        <p:tgtEl>
                                          <p:spTgt spid="78131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 calcmode="lin" valueType="num">
                                      <p:cBhvr additive="base">
                                        <p:cTn id="12" dur="500" fill="hold"/>
                                        <p:tgtEl>
                                          <p:spTgt spid="781318"/>
                                        </p:tgtEl>
                                        <p:attrNameLst>
                                          <p:attrName>ppt_x</p:attrName>
                                        </p:attrNameLst>
                                      </p:cBhvr>
                                      <p:tavLst>
                                        <p:tav tm="0">
                                          <p:val>
                                            <p:strVal val="0-#ppt_w/2"/>
                                          </p:val>
                                        </p:tav>
                                        <p:tav tm="100000">
                                          <p:val>
                                            <p:strVal val="#ppt_x"/>
                                          </p:val>
                                        </p:tav>
                                      </p:tavLst>
                                    </p:anim>
                                    <p:anim calcmode="lin" valueType="num">
                                      <p:cBhvr additive="base">
                                        <p:cTn id="13" dur="500" fill="hold"/>
                                        <p:tgtEl>
                                          <p:spTgt spid="781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781347"/>
                                        </p:tgtEl>
                                        <p:attrNameLst>
                                          <p:attrName>style.visibility</p:attrName>
                                        </p:attrNameLst>
                                      </p:cBhvr>
                                      <p:to>
                                        <p:strVal val="visible"/>
                                      </p:to>
                                    </p:set>
                                    <p:animEffect transition="in" filter="diamond(out)">
                                      <p:cBhvr>
                                        <p:cTn id="18" dur="2000"/>
                                        <p:tgtEl>
                                          <p:spTgt spid="781347"/>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781348"/>
                                        </p:tgtEl>
                                        <p:attrNameLst>
                                          <p:attrName>style.visibility</p:attrName>
                                        </p:attrNameLst>
                                      </p:cBhvr>
                                      <p:to>
                                        <p:strVal val="visible"/>
                                      </p:to>
                                    </p:set>
                                    <p:animEffect transition="in" filter="strips(downRight)">
                                      <p:cBhvr>
                                        <p:cTn id="23" dur="500"/>
                                        <p:tgtEl>
                                          <p:spTgt spid="781348"/>
                                        </p:tgtEl>
                                      </p:cBhvr>
                                    </p:animEffect>
                                  </p:childTnLst>
                                  <p:subTnLst>
                                    <p:set>
                                      <p:cBhvr override="childStyle">
                                        <p:cTn dur="1" fill="hold" display="0" masterRel="nextClick" afterEffect="1"/>
                                        <p:tgtEl>
                                          <p:spTgt spid="781348"/>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5" name="laser.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781349"/>
                                        </p:tgtEl>
                                        <p:attrNameLst>
                                          <p:attrName>style.visibility</p:attrName>
                                        </p:attrNameLst>
                                      </p:cBhvr>
                                      <p:to>
                                        <p:strVal val="visible"/>
                                      </p:to>
                                    </p:set>
                                    <p:animEffect transition="in" filter="strips(downRight)">
                                      <p:cBhvr>
                                        <p:cTn id="28" dur="500"/>
                                        <p:tgtEl>
                                          <p:spTgt spid="781349"/>
                                        </p:tgtEl>
                                      </p:cBhvr>
                                    </p:animEffect>
                                  </p:childTnLst>
                                  <p:subTnLst>
                                    <p:set>
                                      <p:cBhvr override="childStyle">
                                        <p:cTn dur="1" fill="hold" display="0" masterRel="nextClick" afterEffect="1"/>
                                        <p:tgtEl>
                                          <p:spTgt spid="781349"/>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5"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781350"/>
                                        </p:tgtEl>
                                        <p:attrNameLst>
                                          <p:attrName>style.visibility</p:attrName>
                                        </p:attrNameLst>
                                      </p:cBhvr>
                                      <p:to>
                                        <p:strVal val="visible"/>
                                      </p:to>
                                    </p:set>
                                    <p:animEffect transition="in" filter="strips(downRight)">
                                      <p:cBhvr>
                                        <p:cTn id="33" dur="500"/>
                                        <p:tgtEl>
                                          <p:spTgt spid="781350"/>
                                        </p:tgtEl>
                                      </p:cBhvr>
                                    </p:animEffect>
                                  </p:childTnLst>
                                  <p:subTnLst>
                                    <p:set>
                                      <p:cBhvr override="childStyle">
                                        <p:cTn dur="1" fill="hold" display="0" masterRel="nextClick" afterEffect="1"/>
                                        <p:tgtEl>
                                          <p:spTgt spid="781350"/>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5" name="laser.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781351"/>
                                        </p:tgtEl>
                                        <p:attrNameLst>
                                          <p:attrName>style.visibility</p:attrName>
                                        </p:attrNameLst>
                                      </p:cBhvr>
                                      <p:to>
                                        <p:strVal val="visible"/>
                                      </p:to>
                                    </p:set>
                                    <p:animEffect transition="in" filter="strips(downRight)">
                                      <p:cBhvr>
                                        <p:cTn id="38" dur="500"/>
                                        <p:tgtEl>
                                          <p:spTgt spid="781351"/>
                                        </p:tgtEl>
                                      </p:cBhvr>
                                    </p:animEffect>
                                  </p:childTnLst>
                                  <p:subTnLst>
                                    <p:set>
                                      <p:cBhvr override="childStyle">
                                        <p:cTn dur="1" fill="hold" display="0" masterRel="nextClick" afterEffect="1"/>
                                        <p:tgtEl>
                                          <p:spTgt spid="781351"/>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5" name="laser.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781352"/>
                                        </p:tgtEl>
                                        <p:attrNameLst>
                                          <p:attrName>style.visibility</p:attrName>
                                        </p:attrNameLst>
                                      </p:cBhvr>
                                      <p:to>
                                        <p:strVal val="visible"/>
                                      </p:to>
                                    </p:set>
                                    <p:animEffect transition="in" filter="strips(downRight)">
                                      <p:cBhvr>
                                        <p:cTn id="43" dur="500"/>
                                        <p:tgtEl>
                                          <p:spTgt spid="781352"/>
                                        </p:tgtEl>
                                      </p:cBhvr>
                                    </p:animEffect>
                                  </p:childTnLst>
                                  <p:subTnLst>
                                    <p:set>
                                      <p:cBhvr override="childStyle">
                                        <p:cTn dur="1" fill="hold" display="0" masterRel="nextClick" afterEffect="1"/>
                                        <p:tgtEl>
                                          <p:spTgt spid="781352"/>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5" name="laser.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781353"/>
                                        </p:tgtEl>
                                        <p:attrNameLst>
                                          <p:attrName>style.visibility</p:attrName>
                                        </p:attrNameLst>
                                      </p:cBhvr>
                                      <p:to>
                                        <p:strVal val="visible"/>
                                      </p:to>
                                    </p:set>
                                    <p:animEffect transition="in" filter="box(in)">
                                      <p:cBhvr>
                                        <p:cTn id="48" dur="500"/>
                                        <p:tgtEl>
                                          <p:spTgt spid="781353"/>
                                        </p:tgtEl>
                                      </p:cBhvr>
                                    </p:animEffect>
                                  </p:childTnLst>
                                  <p:subTnLst>
                                    <p:set>
                                      <p:cBhvr override="childStyle">
                                        <p:cTn dur="1" fill="hold" display="0" masterRel="nextClick" afterEffect="1"/>
                                        <p:tgtEl>
                                          <p:spTgt spid="781353"/>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4" name="chimes.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781360"/>
                                        </p:tgtEl>
                                        <p:attrNameLst>
                                          <p:attrName>style.visibility</p:attrName>
                                        </p:attrNameLst>
                                      </p:cBhvr>
                                      <p:to>
                                        <p:strVal val="visible"/>
                                      </p:to>
                                    </p:set>
                                    <p:animEffect transition="in" filter="box(in)">
                                      <p:cBhvr>
                                        <p:cTn id="53" dur="500"/>
                                        <p:tgtEl>
                                          <p:spTgt spid="781360"/>
                                        </p:tgtEl>
                                      </p:cBhvr>
                                    </p:animEffect>
                                  </p:childTnLst>
                                  <p:subTnLst>
                                    <p:set>
                                      <p:cBhvr override="childStyle">
                                        <p:cTn dur="1" fill="hold" display="0" masterRel="nextClick" afterEffect="1"/>
                                        <p:tgtEl>
                                          <p:spTgt spid="781360"/>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4" name="chimes.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781364"/>
                                        </p:tgtEl>
                                        <p:attrNameLst>
                                          <p:attrName>style.visibility</p:attrName>
                                        </p:attrNameLst>
                                      </p:cBhvr>
                                      <p:to>
                                        <p:strVal val="visible"/>
                                      </p:to>
                                    </p:set>
                                    <p:animEffect transition="in" filter="box(in)">
                                      <p:cBhvr>
                                        <p:cTn id="58" dur="500"/>
                                        <p:tgtEl>
                                          <p:spTgt spid="781364"/>
                                        </p:tgtEl>
                                      </p:cBhvr>
                                    </p:animEffect>
                                  </p:childTnLst>
                                  <p:subTnLst>
                                    <p:set>
                                      <p:cBhvr override="childStyle">
                                        <p:cTn dur="1" fill="hold" display="0" masterRel="nextClick" afterEffect="1"/>
                                        <p:tgtEl>
                                          <p:spTgt spid="781364"/>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4" name="chimes.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781365"/>
                                        </p:tgtEl>
                                        <p:attrNameLst>
                                          <p:attrName>style.visibility</p:attrName>
                                        </p:attrNameLst>
                                      </p:cBhvr>
                                      <p:to>
                                        <p:strVal val="visible"/>
                                      </p:to>
                                    </p:set>
                                    <p:anim calcmode="lin" valueType="num">
                                      <p:cBhvr additive="base">
                                        <p:cTn id="63" dur="500" fill="hold"/>
                                        <p:tgtEl>
                                          <p:spTgt spid="781365"/>
                                        </p:tgtEl>
                                        <p:attrNameLst>
                                          <p:attrName>ppt_x</p:attrName>
                                        </p:attrNameLst>
                                      </p:cBhvr>
                                      <p:tavLst>
                                        <p:tav tm="0">
                                          <p:val>
                                            <p:strVal val="0-#ppt_w/2"/>
                                          </p:val>
                                        </p:tav>
                                        <p:tav tm="100000">
                                          <p:val>
                                            <p:strVal val="#ppt_x"/>
                                          </p:val>
                                        </p:tav>
                                      </p:tavLst>
                                    </p:anim>
                                    <p:anim calcmode="lin" valueType="num">
                                      <p:cBhvr additive="base">
                                        <p:cTn id="64" dur="500" fill="hold"/>
                                        <p:tgtEl>
                                          <p:spTgt spid="7813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781367"/>
                                        </p:tgtEl>
                                        <p:attrNameLst>
                                          <p:attrName>style.visibility</p:attrName>
                                        </p:attrNameLst>
                                      </p:cBhvr>
                                      <p:to>
                                        <p:strVal val="visible"/>
                                      </p:to>
                                    </p:set>
                                    <p:animEffect transition="in" filter="box(in)">
                                      <p:cBhvr>
                                        <p:cTn id="69" dur="500"/>
                                        <p:tgtEl>
                                          <p:spTgt spid="781367"/>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781369"/>
                                        </p:tgtEl>
                                        <p:attrNameLst>
                                          <p:attrName>style.visibility</p:attrName>
                                        </p:attrNameLst>
                                      </p:cBhvr>
                                      <p:to>
                                        <p:strVal val="visible"/>
                                      </p:to>
                                    </p:set>
                                    <p:animEffect transition="in" filter="box(in)">
                                      <p:cBhvr>
                                        <p:cTn id="74" dur="500"/>
                                        <p:tgtEl>
                                          <p:spTgt spid="781369"/>
                                        </p:tgtEl>
                                      </p:cBhvr>
                                    </p:animEffect>
                                  </p:childTnLst>
                                  <p:subTnLst>
                                    <p:set>
                                      <p:cBhvr override="childStyle">
                                        <p:cTn dur="1" fill="hold" display="0" masterRel="nextClick" afterEffect="1"/>
                                        <p:tgtEl>
                                          <p:spTgt spid="781369"/>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4" name="chimes.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781368"/>
                                        </p:tgtEl>
                                        <p:attrNameLst>
                                          <p:attrName>style.visibility</p:attrName>
                                        </p:attrNameLst>
                                      </p:cBhvr>
                                      <p:to>
                                        <p:strVal val="visible"/>
                                      </p:to>
                                    </p:set>
                                    <p:animEffect transition="in" filter="box(in)">
                                      <p:cBhvr>
                                        <p:cTn id="79" dur="500"/>
                                        <p:tgtEl>
                                          <p:spTgt spid="781368"/>
                                        </p:tgtEl>
                                      </p:cBhvr>
                                    </p:animEffect>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par>
                          <p:cTn id="80" fill="hold">
                            <p:stCondLst>
                              <p:cond delay="500"/>
                            </p:stCondLst>
                            <p:childTnLst>
                              <p:par>
                                <p:cTn id="81" presetID="3" presetClass="entr" presetSubtype="10"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blinds(horizontal)">
                                      <p:cBhvr>
                                        <p:cTn id="83" dur="500"/>
                                        <p:tgtEl>
                                          <p:spTgt spid="4"/>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4" fill="hold">
                            <p:stCondLst>
                              <p:cond delay="1000"/>
                            </p:stCondLst>
                            <p:childTnLst>
                              <p:par>
                                <p:cTn id="85" presetID="3" presetClass="entr" presetSubtype="10" fill="hold"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blinds(horizontal)">
                                      <p:cBhvr>
                                        <p:cTn id="87" dur="500"/>
                                        <p:tgtEl>
                                          <p:spTgt spid="34"/>
                                        </p:tgtEl>
                                      </p:cBhvr>
                                    </p:animEffect>
                                  </p:childTnLst>
                                  <p:subTnLst>
                                    <p:audio>
                                      <p:cMediaNode>
                                        <p:cTn display="0" masterRel="sameClick">
                                          <p:stCondLst>
                                            <p:cond evt="begin" delay="0">
                                              <p:tn val="85"/>
                                            </p:cond>
                                          </p:stCondLst>
                                          <p:endCondLst>
                                            <p:cond evt="onStopAudio" delay="0">
                                              <p:tgtEl>
                                                <p:sldTgt/>
                                              </p:tgtEl>
                                            </p:cond>
                                          </p:endCondLst>
                                        </p:cTn>
                                        <p:tgtEl>
                                          <p:sndTgt r:embed="rId4" name="chimes.wav"/>
                                        </p:tgtEl>
                                      </p:cMediaNode>
                                    </p:audio>
                                  </p:subTnLst>
                                </p:cTn>
                              </p:par>
                            </p:childTnLst>
                          </p:cTn>
                        </p:par>
                        <p:par>
                          <p:cTn id="88" fill="hold">
                            <p:stCondLst>
                              <p:cond delay="1500"/>
                            </p:stCondLst>
                            <p:childTnLst>
                              <p:par>
                                <p:cTn id="89" presetID="3" presetClass="entr" presetSubtype="10" fill="hold" nodeType="after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blinds(horizontal)">
                                      <p:cBhvr>
                                        <p:cTn id="91" dur="500"/>
                                        <p:tgtEl>
                                          <p:spTgt spid="5"/>
                                        </p:tgtEl>
                                      </p:cBhvr>
                                    </p:animEffect>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p:stCondLst>
                        <p:cond delay="indefinite"/>
                      </p:stCondLst>
                      <p:childTnLst>
                        <p:par>
                          <p:cTn id="93" fill="hold">
                            <p:stCondLst>
                              <p:cond delay="0"/>
                            </p:stCondLst>
                            <p:childTnLst>
                              <p:par>
                                <p:cTn id="94" presetID="18" presetClass="entr" presetSubtype="12"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strips(downLeft)">
                                      <p:cBhvr>
                                        <p:cTn id="96" dur="500"/>
                                        <p:tgtEl>
                                          <p:spTgt spid="2"/>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par>
                          <p:cTn id="97" fill="hold">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blinds(horizontal)">
                                      <p:cBhvr>
                                        <p:cTn id="100" dur="500"/>
                                        <p:tgtEl>
                                          <p:spTgt spid="3"/>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7"/>
                                        </p:tgtEl>
                                        <p:attrNameLst>
                                          <p:attrName>style.visibility</p:attrName>
                                        </p:attrNameLst>
                                      </p:cBhvr>
                                      <p:to>
                                        <p:strVal val="visible"/>
                                      </p:to>
                                    </p:set>
                                    <p:animEffect transition="in" filter="strips(downLeft)">
                                      <p:cBhvr>
                                        <p:cTn id="105" dur="500"/>
                                        <p:tgtEl>
                                          <p:spTgt spid="7"/>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strips(downLeft)">
                                      <p:cBhvr>
                                        <p:cTn id="110" dur="500"/>
                                        <p:tgtEl>
                                          <p:spTgt spid="6"/>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7" grpId="0"/>
      <p:bldP spid="781318" grpId="0"/>
      <p:bldP spid="781347" grpId="0" animBg="1"/>
      <p:bldP spid="781348" grpId="0" animBg="1"/>
      <p:bldP spid="781349" grpId="0" animBg="1"/>
      <p:bldP spid="781350" grpId="0" animBg="1"/>
      <p:bldP spid="781351" grpId="0" animBg="1"/>
      <p:bldP spid="781352" grpId="0" animBg="1"/>
      <p:bldP spid="781353" grpId="0" animBg="1"/>
      <p:bldP spid="781360" grpId="0" animBg="1"/>
      <p:bldP spid="781364" grpId="0" animBg="1"/>
      <p:bldP spid="781365" grpId="0"/>
      <p:bldP spid="781367" grpId="0" animBg="1"/>
      <p:bldP spid="781368" grpId="0" animBg="1"/>
      <p:bldP spid="781369" grpId="0" bldLvl="0" animBg="1"/>
      <p:bldP spid="2" grpId="0" bldLvl="0" animBg="1"/>
      <p:bldP spid="3" grpId="0" bldLvl="0" animBg="1" autoUpdateAnimBg="0"/>
      <p:bldP spid="6" grpId="0" bldLvl="0" animBg="1"/>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p:cNvSpPr>
          <p:nvPr>
            <p:ph idx="1"/>
          </p:nvPr>
        </p:nvSpPr>
        <p:spPr>
          <a:xfrm>
            <a:off x="357188" y="239713"/>
            <a:ext cx="8429625" cy="4764088"/>
          </a:xfrm>
        </p:spPr>
        <p:txBody>
          <a:bodyPr vert="horz" wrap="square" lIns="91440" tIns="45720" rIns="91440" bIns="45720" anchor="t"/>
          <a:lstStyle/>
          <a:p>
            <a:pPr marL="342900" marR="0" indent="-342900" algn="l" defTabSz="914400" rtl="0" eaLnBrk="1" fontAlgn="base" latinLnBrk="0" hangingPunct="1">
              <a:lnSpc>
                <a:spcPct val="100000"/>
              </a:lnSpc>
              <a:spcBef>
                <a:spcPct val="20000"/>
              </a:spcBef>
              <a:spcAft>
                <a:spcPct val="0"/>
              </a:spcAft>
              <a:buClrTx/>
              <a:buSzTx/>
              <a:buFontTx/>
              <a:buNone/>
            </a:pPr>
            <a:r>
              <a:rPr kumimoji="1" lang="zh-CN" altLang="en-US"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扩充的整型类型：</a:t>
            </a:r>
            <a:endPar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有符号基本整型</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[signed] int;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无符号基本整型</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unsigned int;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有符号短整型</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[signed] short [int];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无符号短整型</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unsigned short [int];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有符号长整型</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[signed] long [int];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无符号长整型</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unsigned long [int]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有符号双长整型</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[signed] long long [int]; </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无符号双长整型</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unsigned long long [int]</a:t>
            </a:r>
            <a:endPar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36866"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36867"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36868"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565150" y="4897438"/>
            <a:ext cx="2130425" cy="1960562"/>
          </a:xfrm>
          <a:prstGeom prst="rect">
            <a:avLst/>
          </a:prstGeom>
          <a:noFill/>
          <a:ln w="9525">
            <a:noFill/>
          </a:ln>
        </p:spPr>
      </p:pic>
      <p:sp>
        <p:nvSpPr>
          <p:cNvPr id="747544" name="圆角矩形标注 747543"/>
          <p:cNvSpPr/>
          <p:nvPr/>
        </p:nvSpPr>
        <p:spPr>
          <a:xfrm>
            <a:off x="3406775" y="5121275"/>
            <a:ext cx="3600450" cy="1512888"/>
          </a:xfrm>
          <a:prstGeom prst="wedgeRoundRectCallout">
            <a:avLst>
              <a:gd name="adj1" fmla="val -70625"/>
              <a:gd name="adj2" fmla="val -35731"/>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lstStyle/>
          <a:p>
            <a:pPr>
              <a:buChar char="•"/>
            </a:pPr>
            <a:r>
              <a:rPr lang="zh-CN" altLang="en-US" sz="2000" b="1" dirty="0">
                <a:solidFill>
                  <a:srgbClr val="CC3300"/>
                </a:solidFill>
                <a:latin typeface="宋体" panose="02010600030101010101" pitchFamily="2" charset="-122"/>
                <a:ea typeface="宋体" panose="02010600030101010101" pitchFamily="2" charset="-122"/>
              </a:rPr>
              <a:t>1977年AppleII电脑，售价1298美元，搭载1MHz6502微处理器、4KB内存</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747544"/>
                                        </p:tgtEl>
                                        <p:attrNameLst>
                                          <p:attrName>style.visibility</p:attrName>
                                        </p:attrNameLst>
                                      </p:cBhvr>
                                      <p:to>
                                        <p:strVal val="visible"/>
                                      </p:to>
                                    </p:set>
                                    <p:animEffect transition="in" filter="strips(downRight)">
                                      <p:cBhvr>
                                        <p:cTn id="11" dur="500"/>
                                        <p:tgtEl>
                                          <p:spTgt spid="747544"/>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83394" name="文本框 783393"/>
          <p:cNvSpPr txBox="1"/>
          <p:nvPr/>
        </p:nvSpPr>
        <p:spPr>
          <a:xfrm>
            <a:off x="539750" y="188913"/>
            <a:ext cx="7777163" cy="503238"/>
          </a:xfrm>
          <a:prstGeom prst="rect">
            <a:avLst/>
          </a:prstGeom>
          <a:ln w="38100">
            <a:noFill/>
          </a:ln>
        </p:spPr>
        <p:txBody>
          <a:bodyPr/>
          <a:lstStyle/>
          <a:p>
            <a:pPr>
              <a:buFont typeface="Wingdings" panose="05000000000000000000" pitchFamily="2" charset="2"/>
              <a:buChar char="ü"/>
            </a:pPr>
            <a:r>
              <a:rPr lang="en-US" altLang="zh-CN"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无符号基本型（</a:t>
            </a:r>
            <a:r>
              <a:rPr lang="en-US" altLang="zh-CN"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unsigned int</a:t>
            </a:r>
            <a:r>
              <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或</a:t>
            </a:r>
            <a:r>
              <a:rPr lang="en-US" altLang="zh-CN"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unsigned</a:t>
            </a:r>
            <a:r>
              <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r>
              <a:rPr lang="zh-CN" altLang="en-US" sz="2000" b="1" noProof="1">
                <a:effectLst>
                  <a:outerShdw blurRad="38100" dist="38100" dir="2700000">
                    <a:srgbClr val="FFFFFF"/>
                  </a:outerShdw>
                </a:effectLst>
                <a:latin typeface="楷体_GB2312" pitchFamily="49" charset="-122"/>
                <a:ea typeface="楷体_GB2312" pitchFamily="49" charset="-122"/>
                <a:cs typeface="+mn-cs"/>
              </a:rPr>
              <a:t>   </a:t>
            </a:r>
            <a:endParaRPr lang="zh-CN" altLang="en-US" sz="2000" b="1" noProof="1">
              <a:effectLst>
                <a:outerShdw blurRad="38100" dist="38100" dir="2700000">
                  <a:srgbClr val="FFFFFF"/>
                </a:outerShdw>
              </a:effectLst>
              <a:latin typeface="楷体_GB2312" pitchFamily="49" charset="-122"/>
              <a:ea typeface="楷体_GB2312" pitchFamily="49" charset="-122"/>
            </a:endParaRPr>
          </a:p>
        </p:txBody>
      </p:sp>
      <p:sp>
        <p:nvSpPr>
          <p:cNvPr id="783395" name="矩形 783394"/>
          <p:cNvSpPr/>
          <p:nvPr/>
        </p:nvSpPr>
        <p:spPr>
          <a:xfrm>
            <a:off x="684213" y="709613"/>
            <a:ext cx="7920038" cy="1590675"/>
          </a:xfrm>
          <a:prstGeom prst="rect">
            <a:avLst/>
          </a:prstGeom>
          <a:noFill/>
          <a:ln w="38100" cap="flat" cmpd="sng">
            <a:solidFill>
              <a:srgbClr val="006600"/>
            </a:solidFill>
            <a:prstDash val="solid"/>
            <a:miter/>
            <a:headEnd type="none" w="med" len="med"/>
            <a:tailEnd type="none" w="med" len="med"/>
          </a:ln>
        </p:spPr>
        <p:txBody>
          <a:bodyPr>
            <a:spAutoFit/>
          </a:bodyPr>
          <a:lstStyle/>
          <a:p>
            <a:pPr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unsigned int a = 2; </a:t>
            </a:r>
            <a:r>
              <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定义一个无符号整型变量</a:t>
            </a:r>
            <a:r>
              <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，并赋初值</a:t>
            </a:r>
            <a:r>
              <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2</a:t>
            </a:r>
            <a:endPar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或</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fontAlgn="base"/>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unsigned  a = 2;</a:t>
            </a:r>
            <a:endParaRPr lang="en-US" altLang="zh-CN" b="1" strike="noStrike" noProof="1">
              <a:effectLst>
                <a:outerShdw blurRad="38100" dist="38100" dir="2700000">
                  <a:srgbClr val="FFFFFF"/>
                </a:outerShdw>
              </a:effectLst>
              <a:latin typeface="Times New Roman" panose="02020603050405020304" pitchFamily="18" charset="0"/>
            </a:endParaRPr>
          </a:p>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占用的内存单元字节数同</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int</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类型。与</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int a = 2;</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等价。</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3396" name="矩形 783395"/>
          <p:cNvSpPr/>
          <p:nvPr/>
        </p:nvSpPr>
        <p:spPr>
          <a:xfrm>
            <a:off x="674688" y="2420938"/>
            <a:ext cx="7920038" cy="1225550"/>
          </a:xfrm>
          <a:prstGeom prst="rect">
            <a:avLst/>
          </a:prstGeom>
          <a:noFill/>
          <a:ln w="38100" cap="flat" cmpd="sng">
            <a:solidFill>
              <a:srgbClr val="FF00FF"/>
            </a:solidFill>
            <a:prstDash val="solid"/>
            <a:miter/>
            <a:headEnd type="none" w="med" len="med"/>
            <a:tailEnd type="none" w="med" len="med"/>
          </a:ln>
        </p:spPr>
        <p:txBody>
          <a:bodyPr>
            <a:spAutoFit/>
          </a:bodyPr>
          <a:lstStyle/>
          <a:p>
            <a:pPr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unsigned int a = -2; </a:t>
            </a:r>
            <a:r>
              <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定义一个无符号整型变量</a:t>
            </a:r>
            <a:r>
              <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，并赋初值</a:t>
            </a:r>
            <a:r>
              <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-2</a:t>
            </a:r>
            <a:endPar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或</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fontAlgn="base"/>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unsigned  a = -2;</a:t>
            </a:r>
            <a:endParaRPr lang="en-US" altLang="zh-CN" b="1" strike="noStrike" noProof="1">
              <a:effectLst>
                <a:outerShdw blurRad="38100" dist="38100" dir="2700000">
                  <a:srgbClr val="FFFFFF"/>
                </a:outerShdw>
              </a:effectLst>
              <a:latin typeface="楷体_GB2312" pitchFamily="49" charset="-122"/>
              <a:ea typeface="楷体_GB2312" pitchFamily="49" charset="-122"/>
            </a:endParaRPr>
          </a:p>
        </p:txBody>
      </p:sp>
      <p:graphicFrame>
        <p:nvGraphicFramePr>
          <p:cNvPr id="783397" name="表格 783396"/>
          <p:cNvGraphicFramePr/>
          <p:nvPr/>
        </p:nvGraphicFramePr>
        <p:xfrm>
          <a:off x="3419475" y="4797425"/>
          <a:ext cx="1943100" cy="1100138"/>
        </p:xfrm>
        <a:graphic>
          <a:graphicData uri="http://schemas.openxmlformats.org/drawingml/2006/table">
            <a:tbl>
              <a:tblPr/>
              <a:tblGrid>
                <a:gridCol w="1943100">
                  <a:extLst>
                    <a:ext uri="{9D8B030D-6E8A-4147-A177-3AD203B41FA5}">
                      <a16:colId xmlns:a16="http://schemas.microsoft.com/office/drawing/2014/main" val="20000"/>
                    </a:ext>
                  </a:extLst>
                </a:gridCol>
              </a:tblGrid>
              <a:tr h="5254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solidFill>
                            <a:schemeClr val="accent2"/>
                          </a:solidFill>
                        </a:rPr>
                        <a:t>11111110</a:t>
                      </a:r>
                      <a:endParaRPr lang="zh-CN" altLang="en-US">
                        <a:solidFill>
                          <a:schemeClr val="accent2"/>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solidFill>
                            <a:srgbClr val="FF3300"/>
                          </a:solidFill>
                        </a:rPr>
                        <a:t>1</a:t>
                      </a:r>
                      <a:r>
                        <a:rPr lang="en-US" altLang="zh-CN">
                          <a:solidFill>
                            <a:schemeClr val="accent2"/>
                          </a:solidFill>
                        </a:rPr>
                        <a:t>1111111</a:t>
                      </a:r>
                      <a:endParaRPr lang="zh-CN" altLang="en-US">
                        <a:solidFill>
                          <a:schemeClr val="accent2"/>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sp>
        <p:nvSpPr>
          <p:cNvPr id="783405" name="矩形 783404"/>
          <p:cNvSpPr/>
          <p:nvPr/>
        </p:nvSpPr>
        <p:spPr>
          <a:xfrm>
            <a:off x="1908175" y="5949950"/>
            <a:ext cx="6737350" cy="457200"/>
          </a:xfrm>
          <a:prstGeom prst="rect">
            <a:avLst/>
          </a:prstGeom>
          <a:noFill/>
          <a:ln w="9525">
            <a:noFill/>
          </a:ln>
        </p:spPr>
        <p:txBody>
          <a:bodyPr wrap="none" anchor="ctr">
            <a:spAutoFit/>
          </a:bodyPr>
          <a:lstStyle/>
          <a:p>
            <a:pPr fontAlgn="base"/>
            <a:r>
              <a:rPr lang="zh-CN" altLang="en-US" sz="2000" strike="noStrike" noProof="1">
                <a:solidFill>
                  <a:srgbClr val="CC0000"/>
                </a:solidFill>
                <a:effectLst>
                  <a:outerShdw blurRad="38100" dist="38100" dir="2700000">
                    <a:srgbClr val="000000"/>
                  </a:outerShdw>
                </a:effectLst>
                <a:latin typeface="楷体_GB2312" pitchFamily="49" charset="-122"/>
                <a:ea typeface="楷体_GB2312" pitchFamily="49" charset="-122"/>
                <a:cs typeface="+mn-cs"/>
              </a:rPr>
              <a:t>无符号整型变量在内存中的实际存放形式</a:t>
            </a:r>
            <a:r>
              <a:rPr lang="en-US" altLang="zh-CN" sz="2000" strike="noStrike" noProof="1">
                <a:solidFill>
                  <a:srgbClr val="CC00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a:solidFill>
                  <a:srgbClr val="CC0000"/>
                </a:solidFill>
                <a:effectLst>
                  <a:outerShdw blurRad="38100" dist="38100" dir="2700000">
                    <a:srgbClr val="000000"/>
                  </a:outerShdw>
                </a:effectLst>
                <a:latin typeface="楷体_GB2312" pitchFamily="49" charset="-122"/>
                <a:ea typeface="楷体_GB2312" pitchFamily="49" charset="-122"/>
                <a:cs typeface="+mn-cs"/>
              </a:rPr>
              <a:t>假设在</a:t>
            </a:r>
            <a:r>
              <a:rPr lang="en-US" altLang="zh-CN" sz="2000" strike="noStrike" noProof="1">
                <a:solidFill>
                  <a:srgbClr val="CC0000"/>
                </a:solidFill>
                <a:effectLst>
                  <a:outerShdw blurRad="38100" dist="38100" dir="2700000">
                    <a:srgbClr val="000000"/>
                  </a:outerShdw>
                </a:effectLst>
                <a:latin typeface="楷体_GB2312" pitchFamily="49" charset="-122"/>
                <a:ea typeface="楷体_GB2312" pitchFamily="49" charset="-122"/>
                <a:cs typeface="+mn-cs"/>
              </a:rPr>
              <a:t>BC3.1</a:t>
            </a:r>
            <a:r>
              <a:rPr lang="zh-CN" altLang="en-US" sz="2000" strike="noStrike" noProof="1">
                <a:solidFill>
                  <a:srgbClr val="CC0000"/>
                </a:solidFill>
                <a:effectLst>
                  <a:outerShdw blurRad="38100" dist="38100" dir="2700000">
                    <a:srgbClr val="000000"/>
                  </a:outerShdw>
                </a:effectLst>
                <a:latin typeface="楷体_GB2312" pitchFamily="49" charset="-122"/>
                <a:ea typeface="楷体_GB2312" pitchFamily="49" charset="-122"/>
                <a:cs typeface="+mn-cs"/>
              </a:rPr>
              <a:t>下</a:t>
            </a:r>
            <a:r>
              <a:rPr lang="en-US" altLang="zh-CN" sz="2000" strike="noStrike" noProof="1">
                <a:solidFill>
                  <a:srgbClr val="CC0000"/>
                </a:solidFill>
                <a:effectLst>
                  <a:outerShdw blurRad="38100" dist="38100" dir="2700000">
                    <a:srgbClr val="000000"/>
                  </a:outerShdw>
                </a:effectLst>
                <a:latin typeface="楷体_GB2312" pitchFamily="49" charset="-122"/>
                <a:ea typeface="楷体_GB2312" pitchFamily="49" charset="-122"/>
                <a:cs typeface="+mn-cs"/>
              </a:rPr>
              <a:t>)</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grpSp>
        <p:nvGrpSpPr>
          <p:cNvPr id="783406" name="组合 783405"/>
          <p:cNvGrpSpPr/>
          <p:nvPr/>
        </p:nvGrpSpPr>
        <p:grpSpPr>
          <a:xfrm>
            <a:off x="2506663" y="4803775"/>
            <a:ext cx="1023937" cy="1027113"/>
            <a:chOff x="1654" y="2714"/>
            <a:chExt cx="645" cy="647"/>
          </a:xfrm>
        </p:grpSpPr>
        <p:sp>
          <p:nvSpPr>
            <p:cNvPr id="37902" name="文本框 783406"/>
            <p:cNvSpPr txBox="1"/>
            <p:nvPr/>
          </p:nvSpPr>
          <p:spPr>
            <a:xfrm>
              <a:off x="1654" y="2714"/>
              <a:ext cx="635" cy="250"/>
            </a:xfrm>
            <a:prstGeom prst="rect">
              <a:avLst/>
            </a:prstGeom>
            <a:noFill/>
            <a:ln w="9525">
              <a:noFill/>
            </a:ln>
          </p:spPr>
          <p:txBody>
            <a:bodyPr anchor="t" anchorCtr="0">
              <a:spAutoFit/>
            </a:bodyPr>
            <a:lstStyle/>
            <a:p>
              <a:pPr>
                <a:spcBef>
                  <a:spcPct val="50000"/>
                </a:spcBef>
              </a:pPr>
              <a:r>
                <a:rPr lang="zh-CN" altLang="en-US" sz="2000" b="1" dirty="0">
                  <a:latin typeface="Times New Roman" panose="02020603050405020304" pitchFamily="18" charset="0"/>
                  <a:ea typeface="楷体_GB2312" pitchFamily="49" charset="-122"/>
                </a:rPr>
                <a:t>低字节</a:t>
              </a:r>
              <a:endParaRPr lang="zh-CN" altLang="en-US" sz="2000" b="1">
                <a:latin typeface="Times New Roman" panose="02020603050405020304" pitchFamily="18" charset="0"/>
                <a:ea typeface="楷体_GB2312" pitchFamily="49" charset="-122"/>
              </a:endParaRPr>
            </a:p>
          </p:txBody>
        </p:sp>
        <p:sp>
          <p:nvSpPr>
            <p:cNvPr id="37903" name="文本框 783407"/>
            <p:cNvSpPr txBox="1"/>
            <p:nvPr/>
          </p:nvSpPr>
          <p:spPr>
            <a:xfrm>
              <a:off x="1664" y="3111"/>
              <a:ext cx="635" cy="250"/>
            </a:xfrm>
            <a:prstGeom prst="rect">
              <a:avLst/>
            </a:prstGeom>
            <a:noFill/>
            <a:ln w="9525">
              <a:noFill/>
            </a:ln>
          </p:spPr>
          <p:txBody>
            <a:bodyPr anchor="t" anchorCtr="0">
              <a:spAutoFit/>
            </a:bodyPr>
            <a:lstStyle/>
            <a:p>
              <a:pPr>
                <a:spcBef>
                  <a:spcPct val="50000"/>
                </a:spcBef>
              </a:pPr>
              <a:r>
                <a:rPr lang="zh-CN" altLang="en-US" sz="2000" b="1" dirty="0">
                  <a:latin typeface="Times New Roman" panose="02020603050405020304" pitchFamily="18" charset="0"/>
                  <a:ea typeface="楷体_GB2312" pitchFamily="49" charset="-122"/>
                </a:rPr>
                <a:t>高字节</a:t>
              </a:r>
              <a:endParaRPr lang="zh-CN" altLang="en-US" sz="2000" b="1">
                <a:latin typeface="Times New Roman" panose="02020603050405020304" pitchFamily="18" charset="0"/>
                <a:ea typeface="楷体_GB2312" pitchFamily="49" charset="-122"/>
              </a:endParaRPr>
            </a:p>
          </p:txBody>
        </p:sp>
      </p:grpSp>
      <p:grpSp>
        <p:nvGrpSpPr>
          <p:cNvPr id="783409" name="组合 783408"/>
          <p:cNvGrpSpPr/>
          <p:nvPr/>
        </p:nvGrpSpPr>
        <p:grpSpPr>
          <a:xfrm>
            <a:off x="5661025" y="4805363"/>
            <a:ext cx="1020763" cy="984250"/>
            <a:chOff x="3606" y="2741"/>
            <a:chExt cx="643" cy="620"/>
          </a:xfrm>
        </p:grpSpPr>
        <p:sp>
          <p:nvSpPr>
            <p:cNvPr id="37905" name="文本框 783409"/>
            <p:cNvSpPr txBox="1"/>
            <p:nvPr/>
          </p:nvSpPr>
          <p:spPr>
            <a:xfrm>
              <a:off x="3614" y="2741"/>
              <a:ext cx="635" cy="250"/>
            </a:xfrm>
            <a:prstGeom prst="rect">
              <a:avLst/>
            </a:prstGeom>
            <a:noFill/>
            <a:ln w="9525">
              <a:noFill/>
            </a:ln>
          </p:spPr>
          <p:txBody>
            <a:bodyPr anchor="t" anchorCtr="0">
              <a:spAutoFit/>
            </a:bodyPr>
            <a:lstStyle/>
            <a:p>
              <a:pPr>
                <a:spcBef>
                  <a:spcPct val="50000"/>
                </a:spcBef>
              </a:pPr>
              <a:r>
                <a:rPr lang="zh-CN" altLang="en-US" sz="2000" b="1" dirty="0">
                  <a:latin typeface="Times New Roman" panose="02020603050405020304" pitchFamily="18" charset="0"/>
                  <a:ea typeface="楷体_GB2312" pitchFamily="49" charset="-122"/>
                </a:rPr>
                <a:t>低地址</a:t>
              </a:r>
            </a:p>
          </p:txBody>
        </p:sp>
        <p:sp>
          <p:nvSpPr>
            <p:cNvPr id="37906" name="文本框 783410"/>
            <p:cNvSpPr txBox="1"/>
            <p:nvPr/>
          </p:nvSpPr>
          <p:spPr>
            <a:xfrm>
              <a:off x="3606" y="3111"/>
              <a:ext cx="635" cy="250"/>
            </a:xfrm>
            <a:prstGeom prst="rect">
              <a:avLst/>
            </a:prstGeom>
            <a:noFill/>
            <a:ln w="9525">
              <a:noFill/>
            </a:ln>
          </p:spPr>
          <p:txBody>
            <a:bodyPr anchor="t" anchorCtr="0">
              <a:spAutoFit/>
            </a:bodyPr>
            <a:lstStyle/>
            <a:p>
              <a:pPr>
                <a:spcBef>
                  <a:spcPct val="50000"/>
                </a:spcBef>
              </a:pPr>
              <a:r>
                <a:rPr lang="zh-CN" altLang="en-US" sz="2000" b="1" dirty="0">
                  <a:latin typeface="Times New Roman" panose="02020603050405020304" pitchFamily="18" charset="0"/>
                  <a:ea typeface="楷体_GB2312" pitchFamily="49" charset="-122"/>
                </a:rPr>
                <a:t>高地址</a:t>
              </a:r>
            </a:p>
          </p:txBody>
        </p:sp>
      </p:grpSp>
      <p:sp>
        <p:nvSpPr>
          <p:cNvPr id="783412" name="直接连接符 783411"/>
          <p:cNvSpPr/>
          <p:nvPr/>
        </p:nvSpPr>
        <p:spPr>
          <a:xfrm>
            <a:off x="5588000" y="4745038"/>
            <a:ext cx="0" cy="1223962"/>
          </a:xfrm>
          <a:prstGeom prst="line">
            <a:avLst/>
          </a:prstGeom>
          <a:ln w="28575" cap="flat" cmpd="sng">
            <a:solidFill>
              <a:srgbClr val="FF0000"/>
            </a:solidFill>
            <a:prstDash val="solid"/>
            <a:round/>
            <a:headEnd type="none" w="med" len="med"/>
            <a:tailEnd type="stealth" w="lg" len="lg"/>
          </a:ln>
        </p:spPr>
      </p:sp>
      <p:sp>
        <p:nvSpPr>
          <p:cNvPr id="783413" name="圆角矩形标注 783412"/>
          <p:cNvSpPr/>
          <p:nvPr/>
        </p:nvSpPr>
        <p:spPr>
          <a:xfrm>
            <a:off x="811213" y="5594350"/>
            <a:ext cx="1368425" cy="503238"/>
          </a:xfrm>
          <a:prstGeom prst="wedgeRoundRectCallout">
            <a:avLst>
              <a:gd name="adj1" fmla="val 156727"/>
              <a:gd name="adj2" fmla="val -41167"/>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数据位</a:t>
            </a:r>
            <a:endParaRPr lang="zh-CN" altLang="en-US"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783414" name="圆角矩形标注 783413"/>
          <p:cNvSpPr/>
          <p:nvPr/>
        </p:nvSpPr>
        <p:spPr>
          <a:xfrm>
            <a:off x="827088" y="3814763"/>
            <a:ext cx="1655763" cy="1008063"/>
          </a:xfrm>
          <a:prstGeom prst="wedgeRoundRectCallout">
            <a:avLst>
              <a:gd name="adj1" fmla="val 127181"/>
              <a:gd name="adj2" fmla="val 98347"/>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变量</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占用的内存单元</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(2</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字节</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endPar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83416" name="右弧形箭头 783415"/>
          <p:cNvSpPr/>
          <p:nvPr/>
        </p:nvSpPr>
        <p:spPr>
          <a:xfrm>
            <a:off x="6300788" y="3284538"/>
            <a:ext cx="1150937" cy="1657350"/>
          </a:xfrm>
          <a:prstGeom prst="curvedLeftArrow">
            <a:avLst>
              <a:gd name="adj1" fmla="val 28800"/>
              <a:gd name="adj2" fmla="val 57600"/>
              <a:gd name="adj3" fmla="val 33314"/>
            </a:avLst>
          </a:prstGeom>
          <a:solidFill>
            <a:srgbClr val="FFCC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783417" name="圆角矩形标注 783416"/>
          <p:cNvSpPr/>
          <p:nvPr/>
        </p:nvSpPr>
        <p:spPr>
          <a:xfrm>
            <a:off x="3059113" y="3860800"/>
            <a:ext cx="2736850" cy="503238"/>
          </a:xfrm>
          <a:prstGeom prst="wedgeRoundRectCallout">
            <a:avLst>
              <a:gd name="adj1" fmla="val -1278"/>
              <a:gd name="adj2" fmla="val 160727"/>
              <a:gd name="adj3" fmla="val 16667"/>
            </a:avLst>
          </a:prstGeom>
          <a:gradFill rotWithShape="1">
            <a:gsLst>
              <a:gs pos="0">
                <a:srgbClr val="CCECFF"/>
              </a:gs>
              <a:gs pos="100000">
                <a:schemeClr val="bg1"/>
              </a:gs>
            </a:gsLst>
            <a:lin ang="5400000" scaled="1"/>
            <a:tileRect/>
          </a:gra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其值为：</a:t>
            </a:r>
            <a:r>
              <a:rPr lang="en-US" altLang="zh-CN"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65534 !</a:t>
            </a:r>
            <a:endParaRPr lang="en-US" altLang="zh-CN"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83418" name="文本框 783417"/>
          <p:cNvSpPr txBox="1"/>
          <p:nvPr/>
        </p:nvSpPr>
        <p:spPr>
          <a:xfrm>
            <a:off x="611188" y="908050"/>
            <a:ext cx="8388350" cy="3168650"/>
          </a:xfrm>
          <a:prstGeom prst="rect">
            <a:avLst/>
          </a:prstGeom>
          <a:gradFill rotWithShape="1">
            <a:gsLst>
              <a:gs pos="0">
                <a:srgbClr val="FFFF99"/>
              </a:gs>
              <a:gs pos="100000">
                <a:srgbClr val="FFFF99">
                  <a:gamma/>
                  <a:shade val="78824"/>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rgbClr val="FFCC99">
                <a:alpha val="50000"/>
              </a:srgbClr>
            </a:outerShdw>
          </a:effectLst>
        </p:spPr>
        <p:txBody>
          <a:bodyPr lIns="90000" tIns="46800" rIns="90000" bIns="46800"/>
          <a:lstStyle/>
          <a:p>
            <a:r>
              <a:rPr lang="en-US" altLang="zh-CN"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zh-CN" altLang="en-US"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注意：</a:t>
            </a:r>
            <a:r>
              <a:rPr lang="zh-CN" altLang="en-US"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对于有符号数也好还是无符号数也好，其实在计算机内存中表示是不加区分的，都是以其补码形式表示，只是我们怎样看待最高二进制位的问题，如果把最高位当成符号位看待，则为有符号数，如果把最高位当成数据位看待，则变为无符号数。</a:t>
            </a:r>
            <a:endParaRPr lang="zh-CN" altLang="en-US"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pPr lvl="1" fontAlgn="base"/>
            <a:r>
              <a:rPr lang="zh-CN" altLang="en-US"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例如：</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unsigned int a = -2</a:t>
            </a:r>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endPar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lvl="1" fontAlgn="base"/>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printf(“%d”</a:t>
            </a:r>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a:t>
            </a:r>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有符号输出，则为</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-2</a:t>
            </a:r>
            <a:endPar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lvl="1" fontAlgn="base"/>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printf(“%u”</a:t>
            </a:r>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a:t>
            </a:r>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无符号输出，则为</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65534</a:t>
            </a:r>
            <a:endPar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endParaRPr>
          </a:p>
        </p:txBody>
      </p:sp>
      <p:grpSp>
        <p:nvGrpSpPr>
          <p:cNvPr id="37913" name="组合 783418"/>
          <p:cNvGrpSpPr/>
          <p:nvPr/>
        </p:nvGrpSpPr>
        <p:grpSpPr>
          <a:xfrm>
            <a:off x="0" y="0"/>
            <a:ext cx="446088" cy="6858000"/>
            <a:chOff x="0" y="0"/>
            <a:chExt cx="281" cy="4320"/>
          </a:xfrm>
        </p:grpSpPr>
        <p:sp>
          <p:nvSpPr>
            <p:cNvPr id="37914" name="文本框 78341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7915" name="文本框 78342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3394"/>
                                        </p:tgtEl>
                                        <p:attrNameLst>
                                          <p:attrName>style.visibility</p:attrName>
                                        </p:attrNameLst>
                                      </p:cBhvr>
                                      <p:to>
                                        <p:strVal val="visible"/>
                                      </p:to>
                                    </p:set>
                                    <p:animEffect transition="in" filter="box(in)">
                                      <p:cBhvr>
                                        <p:cTn id="7" dur="500"/>
                                        <p:tgtEl>
                                          <p:spTgt spid="78339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3395"/>
                                        </p:tgtEl>
                                        <p:attrNameLst>
                                          <p:attrName>style.visibility</p:attrName>
                                        </p:attrNameLst>
                                      </p:cBhvr>
                                      <p:to>
                                        <p:strVal val="visible"/>
                                      </p:to>
                                    </p:set>
                                    <p:animEffect transition="in" filter="box(out)">
                                      <p:cBhvr>
                                        <p:cTn id="12" dur="500"/>
                                        <p:tgtEl>
                                          <p:spTgt spid="78339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3396"/>
                                        </p:tgtEl>
                                        <p:attrNameLst>
                                          <p:attrName>style.visibility</p:attrName>
                                        </p:attrNameLst>
                                      </p:cBhvr>
                                      <p:to>
                                        <p:strVal val="visible"/>
                                      </p:to>
                                    </p:set>
                                    <p:animEffect transition="in" filter="box(out)">
                                      <p:cBhvr>
                                        <p:cTn id="17" dur="500"/>
                                        <p:tgtEl>
                                          <p:spTgt spid="78339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783416"/>
                                        </p:tgtEl>
                                        <p:attrNameLst>
                                          <p:attrName>style.visibility</p:attrName>
                                        </p:attrNameLst>
                                      </p:cBhvr>
                                      <p:to>
                                        <p:strVal val="visible"/>
                                      </p:to>
                                    </p:set>
                                    <p:animEffect transition="in" filter="strips(downLeft)">
                                      <p:cBhvr>
                                        <p:cTn id="22" dur="500"/>
                                        <p:tgtEl>
                                          <p:spTgt spid="783416"/>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783397"/>
                                        </p:tgtEl>
                                        <p:attrNameLst>
                                          <p:attrName>style.visibility</p:attrName>
                                        </p:attrNameLst>
                                      </p:cBhvr>
                                      <p:to>
                                        <p:strVal val="visible"/>
                                      </p:to>
                                    </p:set>
                                    <p:animEffect transition="in" filter="blinds(horizontal)">
                                      <p:cBhvr>
                                        <p:cTn id="26" dur="500"/>
                                        <p:tgtEl>
                                          <p:spTgt spid="783397"/>
                                        </p:tgtEl>
                                      </p:cBhvr>
                                    </p:animEffect>
                                  </p:childTnLst>
                                  <p:subTnLst>
                                    <p:audio>
                                      <p:cMediaNode>
                                        <p:cTn display="0" masterRel="sameClick">
                                          <p:stCondLst>
                                            <p:cond evt="begin" delay="0">
                                              <p:tn val="24"/>
                                            </p:cond>
                                          </p:stCondLst>
                                          <p:endCondLst>
                                            <p:cond evt="onStopAudio" delay="0">
                                              <p:tgtEl>
                                                <p:sldTgt/>
                                              </p:tgtEl>
                                            </p:cond>
                                          </p:endCondLst>
                                        </p:cTn>
                                        <p:tgtEl>
                                          <p:sndTgt r:embed="rId4" name="chimes.wav"/>
                                        </p:tgtEl>
                                      </p:cMediaNode>
                                    </p:audio>
                                  </p:sub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783405"/>
                                        </p:tgtEl>
                                        <p:attrNameLst>
                                          <p:attrName>style.visibility</p:attrName>
                                        </p:attrNameLst>
                                      </p:cBhvr>
                                      <p:to>
                                        <p:strVal val="visible"/>
                                      </p:to>
                                    </p:set>
                                    <p:animEffect transition="in" filter="blinds(horizontal)">
                                      <p:cBhvr>
                                        <p:cTn id="30" dur="500"/>
                                        <p:tgtEl>
                                          <p:spTgt spid="783405"/>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p:stCondLst>
                              <p:cond delay="1500"/>
                            </p:stCondLst>
                            <p:childTnLst>
                              <p:par>
                                <p:cTn id="32" presetID="3" presetClass="entr" presetSubtype="10" fill="hold" nodeType="afterEffect">
                                  <p:stCondLst>
                                    <p:cond delay="0"/>
                                  </p:stCondLst>
                                  <p:childTnLst>
                                    <p:set>
                                      <p:cBhvr>
                                        <p:cTn id="33" dur="1" fill="hold">
                                          <p:stCondLst>
                                            <p:cond delay="0"/>
                                          </p:stCondLst>
                                        </p:cTn>
                                        <p:tgtEl>
                                          <p:spTgt spid="783406"/>
                                        </p:tgtEl>
                                        <p:attrNameLst>
                                          <p:attrName>style.visibility</p:attrName>
                                        </p:attrNameLst>
                                      </p:cBhvr>
                                      <p:to>
                                        <p:strVal val="visible"/>
                                      </p:to>
                                    </p:set>
                                    <p:animEffect transition="in" filter="blinds(horizontal)">
                                      <p:cBhvr>
                                        <p:cTn id="34" dur="500"/>
                                        <p:tgtEl>
                                          <p:spTgt spid="783406"/>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783412"/>
                                        </p:tgtEl>
                                        <p:attrNameLst>
                                          <p:attrName>style.visibility</p:attrName>
                                        </p:attrNameLst>
                                      </p:cBhvr>
                                      <p:to>
                                        <p:strVal val="visible"/>
                                      </p:to>
                                    </p:set>
                                    <p:animEffect transition="in" filter="strips(downLeft)">
                                      <p:cBhvr>
                                        <p:cTn id="39" dur="500"/>
                                        <p:tgtEl>
                                          <p:spTgt spid="783412"/>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783409"/>
                                        </p:tgtEl>
                                        <p:attrNameLst>
                                          <p:attrName>style.visibility</p:attrName>
                                        </p:attrNameLst>
                                      </p:cBhvr>
                                      <p:to>
                                        <p:strVal val="visible"/>
                                      </p:to>
                                    </p:set>
                                    <p:animEffect transition="in" filter="blinds(horizontal)">
                                      <p:cBhvr>
                                        <p:cTn id="43" dur="500"/>
                                        <p:tgtEl>
                                          <p:spTgt spid="783409"/>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783413"/>
                                        </p:tgtEl>
                                        <p:attrNameLst>
                                          <p:attrName>style.visibility</p:attrName>
                                        </p:attrNameLst>
                                      </p:cBhvr>
                                      <p:to>
                                        <p:strVal val="visible"/>
                                      </p:to>
                                    </p:set>
                                    <p:animEffect transition="in" filter="strips(downLeft)">
                                      <p:cBhvr>
                                        <p:cTn id="48" dur="500"/>
                                        <p:tgtEl>
                                          <p:spTgt spid="783413"/>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783414"/>
                                        </p:tgtEl>
                                        <p:attrNameLst>
                                          <p:attrName>style.visibility</p:attrName>
                                        </p:attrNameLst>
                                      </p:cBhvr>
                                      <p:to>
                                        <p:strVal val="visible"/>
                                      </p:to>
                                    </p:set>
                                    <p:animEffect transition="in" filter="strips(downLeft)">
                                      <p:cBhvr>
                                        <p:cTn id="53" dur="500"/>
                                        <p:tgtEl>
                                          <p:spTgt spid="783414"/>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783417"/>
                                        </p:tgtEl>
                                        <p:attrNameLst>
                                          <p:attrName>style.visibility</p:attrName>
                                        </p:attrNameLst>
                                      </p:cBhvr>
                                      <p:to>
                                        <p:strVal val="visible"/>
                                      </p:to>
                                    </p:set>
                                    <p:animEffect transition="in" filter="strips(upRight)">
                                      <p:cBhvr>
                                        <p:cTn id="58" dur="500"/>
                                        <p:tgtEl>
                                          <p:spTgt spid="783417"/>
                                        </p:tgtEl>
                                      </p:cBhvr>
                                    </p:animEffect>
                                  </p:childTnLst>
                                  <p:subTnLst>
                                    <p:audio>
                                      <p:cMediaNode>
                                        <p:cTn display="0" masterRel="sameClick">
                                          <p:stCondLst>
                                            <p:cond evt="begin" delay="0">
                                              <p:tn val="56"/>
                                            </p:cond>
                                          </p:stCondLst>
                                          <p:endCondLst>
                                            <p:cond evt="onStopAudio" delay="0">
                                              <p:tgtEl>
                                                <p:sldTgt/>
                                              </p:tgtEl>
                                            </p:cond>
                                          </p:endCondLst>
                                        </p:cTn>
                                        <p:tgtEl>
                                          <p:sndTgt r:embed="rId5" name="laser.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783418"/>
                                        </p:tgtEl>
                                        <p:attrNameLst>
                                          <p:attrName>style.visibility</p:attrName>
                                        </p:attrNameLst>
                                      </p:cBhvr>
                                      <p:to>
                                        <p:strVal val="visible"/>
                                      </p:to>
                                    </p:set>
                                    <p:animEffect transition="in" filter="box(in)">
                                      <p:cBhvr>
                                        <p:cTn id="63" dur="500"/>
                                        <p:tgtEl>
                                          <p:spTgt spid="783418"/>
                                        </p:tgtEl>
                                      </p:cBhvr>
                                    </p:animEffect>
                                  </p:childTnLst>
                                  <p:subTnLst>
                                    <p:audio>
                                      <p:cMediaNode>
                                        <p:cTn display="0" masterRel="sameClick">
                                          <p:stCondLst>
                                            <p:cond evt="begin" delay="0">
                                              <p:tn val="6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94" grpId="0" animBg="1"/>
      <p:bldP spid="783395" grpId="0" animBg="1"/>
      <p:bldP spid="783396" grpId="0" animBg="1"/>
      <p:bldP spid="783405" grpId="0"/>
      <p:bldP spid="783413" grpId="0" animBg="1"/>
      <p:bldP spid="783414" grpId="0" animBg="1"/>
      <p:bldP spid="783417" grpId="0" animBg="1"/>
      <p:bldP spid="7834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89509" name="文本框 789508"/>
          <p:cNvSpPr txBox="1"/>
          <p:nvPr/>
        </p:nvSpPr>
        <p:spPr>
          <a:xfrm>
            <a:off x="539750" y="188913"/>
            <a:ext cx="7777163" cy="503238"/>
          </a:xfrm>
          <a:prstGeom prst="rect">
            <a:avLst/>
          </a:prstGeom>
          <a:ln w="38100">
            <a:noFill/>
          </a:ln>
        </p:spPr>
        <p:txBody>
          <a:bodyPr/>
          <a:lstStyle/>
          <a:p>
            <a:pPr>
              <a:buFont typeface="Wingdings" panose="05000000000000000000" pitchFamily="2" charset="2"/>
            </a:pPr>
            <a:r>
              <a:rPr lang="zh-CN" altLang="en-US"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【例】</a:t>
            </a:r>
            <a:r>
              <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各种整型变量的定义</a:t>
            </a:r>
            <a:endPar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r>
              <a:rPr lang="zh-CN" altLang="en-US" sz="2000" b="1" noProof="1">
                <a:effectLst>
                  <a:outerShdw blurRad="38100" dist="38100" dir="2700000">
                    <a:srgbClr val="FFFFFF"/>
                  </a:outerShdw>
                </a:effectLst>
                <a:latin typeface="楷体_GB2312" pitchFamily="49" charset="-122"/>
                <a:ea typeface="楷体_GB2312" pitchFamily="49" charset="-122"/>
                <a:cs typeface="+mn-cs"/>
              </a:rPr>
              <a:t>   </a:t>
            </a:r>
            <a:endParaRPr lang="zh-CN" altLang="en-US" sz="2000" b="1" noProof="1">
              <a:effectLst>
                <a:outerShdw blurRad="38100" dist="38100" dir="2700000">
                  <a:srgbClr val="FFFFFF"/>
                </a:outerShdw>
              </a:effectLst>
              <a:latin typeface="楷体_GB2312" pitchFamily="49" charset="-122"/>
              <a:ea typeface="楷体_GB2312" pitchFamily="49" charset="-122"/>
            </a:endParaRPr>
          </a:p>
        </p:txBody>
      </p:sp>
      <p:sp>
        <p:nvSpPr>
          <p:cNvPr id="789514" name="矩形 789513"/>
          <p:cNvSpPr/>
          <p:nvPr/>
        </p:nvSpPr>
        <p:spPr>
          <a:xfrm>
            <a:off x="823913" y="735013"/>
            <a:ext cx="8069263" cy="5972175"/>
          </a:xfrm>
          <a:prstGeom prst="rect">
            <a:avLst/>
          </a:prstGeom>
          <a:noFill/>
          <a:ln w="38100" cap="flat" cmpd="sng">
            <a:solidFill>
              <a:srgbClr val="006600"/>
            </a:solidFill>
            <a:prstDash val="solid"/>
            <a:miter/>
            <a:headEnd type="none" w="med" len="med"/>
            <a:tailEnd type="none" w="med" len="med"/>
          </a:ln>
        </p:spPr>
        <p:txBody>
          <a:bodyPr anchor="ctr">
            <a:spAutoFit/>
          </a:bodyPr>
          <a:lstStyle/>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&lt;stdio.h&gt;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#define   SUM   65535</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int  a, b = 20</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unsigned  int  c = 0xff;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long  D;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SUM;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D = 301;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 = %d\n", a)</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printf("b = %d\n", b)</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printf("c = %d\n", c)</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printf(“D = %d\n”, D)</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789515" name="矩形 789514"/>
          <p:cNvSpPr/>
          <p:nvPr/>
        </p:nvSpPr>
        <p:spPr>
          <a:xfrm>
            <a:off x="4470400" y="722313"/>
            <a:ext cx="2679700"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文件包含</a:t>
            </a:r>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头文件说明</a:t>
            </a:r>
            <a:r>
              <a:rPr lang="zh-CN" altLang="en-US" dirty="0">
                <a:latin typeface="Times New Roman" panose="02020603050405020304" pitchFamily="18" charset="0"/>
                <a:ea typeface="宋体" panose="02010600030101010101" pitchFamily="2" charset="-122"/>
              </a:rPr>
              <a:t> </a:t>
            </a:r>
          </a:p>
        </p:txBody>
      </p:sp>
      <p:sp>
        <p:nvSpPr>
          <p:cNvPr id="789516" name="矩形 789515"/>
          <p:cNvSpPr/>
          <p:nvPr/>
        </p:nvSpPr>
        <p:spPr>
          <a:xfrm>
            <a:off x="4445000" y="1116013"/>
            <a:ext cx="3490913"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定义符号常量</a:t>
            </a:r>
            <a:r>
              <a:rPr lang="en-US" altLang="zh-CN" sz="1800" b="1" dirty="0">
                <a:solidFill>
                  <a:schemeClr val="accent2"/>
                </a:solidFill>
                <a:latin typeface="楷体_GB2312" pitchFamily="49" charset="-122"/>
                <a:ea typeface="楷体_GB2312" pitchFamily="49" charset="-122"/>
              </a:rPr>
              <a:t>SUM</a:t>
            </a:r>
            <a:r>
              <a:rPr lang="zh-CN" altLang="en-US" sz="1800" b="1" dirty="0">
                <a:solidFill>
                  <a:schemeClr val="accent2"/>
                </a:solidFill>
                <a:latin typeface="楷体_GB2312" pitchFamily="49" charset="-122"/>
                <a:ea typeface="楷体_GB2312" pitchFamily="49" charset="-122"/>
              </a:rPr>
              <a:t>，值为</a:t>
            </a:r>
            <a:r>
              <a:rPr lang="en-US" altLang="zh-CN" sz="1800" b="1">
                <a:solidFill>
                  <a:schemeClr val="accent2"/>
                </a:solidFill>
                <a:latin typeface="楷体_GB2312" pitchFamily="49" charset="-122"/>
                <a:ea typeface="楷体_GB2312" pitchFamily="49" charset="-122"/>
              </a:rPr>
              <a:t>65535</a:t>
            </a:r>
            <a:r>
              <a:rPr lang="en-US" altLang="zh-CN">
                <a:latin typeface="Times New Roman" panose="02020603050405020304" pitchFamily="18" charset="0"/>
                <a:ea typeface="宋体" panose="02010600030101010101" pitchFamily="2" charset="-122"/>
              </a:rPr>
              <a:t> </a:t>
            </a:r>
          </a:p>
        </p:txBody>
      </p:sp>
      <p:sp>
        <p:nvSpPr>
          <p:cNvPr id="789518" name="矩形 789517"/>
          <p:cNvSpPr/>
          <p:nvPr/>
        </p:nvSpPr>
        <p:spPr>
          <a:xfrm>
            <a:off x="4435475" y="2568575"/>
            <a:ext cx="4181475"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定义两个</a:t>
            </a:r>
            <a:r>
              <a:rPr lang="en-US" altLang="zh-CN" sz="1800" b="1" err="1">
                <a:solidFill>
                  <a:schemeClr val="accent2"/>
                </a:solidFill>
                <a:latin typeface="楷体_GB2312" pitchFamily="49" charset="-122"/>
                <a:ea typeface="楷体_GB2312" pitchFamily="49" charset="-122"/>
              </a:rPr>
              <a:t>int</a:t>
            </a:r>
            <a:r>
              <a:rPr lang="zh-CN" altLang="en-US" sz="1800" b="1" dirty="0">
                <a:solidFill>
                  <a:schemeClr val="accent2"/>
                </a:solidFill>
                <a:latin typeface="楷体_GB2312" pitchFamily="49" charset="-122"/>
                <a:ea typeface="楷体_GB2312" pitchFamily="49" charset="-122"/>
              </a:rPr>
              <a:t>型变量</a:t>
            </a:r>
            <a:r>
              <a:rPr lang="en-US" altLang="zh-CN" sz="1800" b="1" dirty="0">
                <a:solidFill>
                  <a:schemeClr val="accent2"/>
                </a:solidFill>
                <a:latin typeface="楷体_GB2312" pitchFamily="49" charset="-122"/>
                <a:ea typeface="楷体_GB2312" pitchFamily="49" charset="-122"/>
              </a:rPr>
              <a:t>a</a:t>
            </a:r>
            <a:r>
              <a:rPr lang="zh-CN" altLang="en-US" sz="1800" b="1" dirty="0">
                <a:solidFill>
                  <a:schemeClr val="accent2"/>
                </a:solidFill>
                <a:latin typeface="楷体_GB2312" pitchFamily="49" charset="-122"/>
                <a:ea typeface="楷体_GB2312" pitchFamily="49" charset="-122"/>
              </a:rPr>
              <a:t>和</a:t>
            </a:r>
            <a:r>
              <a:rPr lang="en-US" altLang="zh-CN" sz="1800" b="1" dirty="0">
                <a:solidFill>
                  <a:schemeClr val="accent2"/>
                </a:solidFill>
                <a:latin typeface="楷体_GB2312" pitchFamily="49" charset="-122"/>
                <a:ea typeface="楷体_GB2312" pitchFamily="49" charset="-122"/>
              </a:rPr>
              <a:t>b</a:t>
            </a:r>
            <a:r>
              <a:rPr lang="zh-CN" altLang="en-US" sz="1800" b="1" dirty="0">
                <a:solidFill>
                  <a:schemeClr val="accent2"/>
                </a:solidFill>
                <a:latin typeface="楷体_GB2312" pitchFamily="49" charset="-122"/>
                <a:ea typeface="楷体_GB2312" pitchFamily="49" charset="-122"/>
              </a:rPr>
              <a:t>，</a:t>
            </a:r>
            <a:r>
              <a:rPr lang="en-US" altLang="zh-CN" sz="1800" b="1" dirty="0">
                <a:solidFill>
                  <a:schemeClr val="accent2"/>
                </a:solidFill>
                <a:latin typeface="楷体_GB2312" pitchFamily="49" charset="-122"/>
                <a:ea typeface="楷体_GB2312" pitchFamily="49" charset="-122"/>
              </a:rPr>
              <a:t>b</a:t>
            </a:r>
            <a:r>
              <a:rPr lang="zh-CN" altLang="en-US" sz="1800" b="1" dirty="0">
                <a:solidFill>
                  <a:schemeClr val="accent2"/>
                </a:solidFill>
                <a:latin typeface="楷体_GB2312" pitchFamily="49" charset="-122"/>
                <a:ea typeface="楷体_GB2312" pitchFamily="49" charset="-122"/>
              </a:rPr>
              <a:t>赋初值</a:t>
            </a:r>
            <a:r>
              <a:rPr lang="en-US" altLang="zh-CN" sz="1800" b="1">
                <a:solidFill>
                  <a:schemeClr val="accent2"/>
                </a:solidFill>
                <a:latin typeface="楷体_GB2312" pitchFamily="49" charset="-122"/>
                <a:ea typeface="楷体_GB2312" pitchFamily="49" charset="-122"/>
              </a:rPr>
              <a:t>20</a:t>
            </a:r>
            <a:r>
              <a:rPr lang="en-US" altLang="zh-CN">
                <a:latin typeface="Times New Roman" panose="02020603050405020304" pitchFamily="18" charset="0"/>
                <a:ea typeface="宋体" panose="02010600030101010101" pitchFamily="2" charset="-122"/>
              </a:rPr>
              <a:t> </a:t>
            </a:r>
          </a:p>
        </p:txBody>
      </p:sp>
      <p:sp>
        <p:nvSpPr>
          <p:cNvPr id="789519" name="矩形 789518"/>
          <p:cNvSpPr/>
          <p:nvPr/>
        </p:nvSpPr>
        <p:spPr>
          <a:xfrm>
            <a:off x="4384675" y="2962275"/>
            <a:ext cx="4294188"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定义无符号整型变量</a:t>
            </a:r>
            <a:r>
              <a:rPr lang="en-US" altLang="zh-CN" sz="1800" b="1" dirty="0">
                <a:solidFill>
                  <a:schemeClr val="accent2"/>
                </a:solidFill>
                <a:latin typeface="楷体_GB2312" pitchFamily="49" charset="-122"/>
                <a:ea typeface="楷体_GB2312" pitchFamily="49" charset="-122"/>
              </a:rPr>
              <a:t>c</a:t>
            </a:r>
            <a:r>
              <a:rPr lang="zh-CN" altLang="en-US" sz="1800" b="1" dirty="0">
                <a:solidFill>
                  <a:schemeClr val="accent2"/>
                </a:solidFill>
                <a:latin typeface="楷体_GB2312" pitchFamily="49" charset="-122"/>
                <a:ea typeface="楷体_GB2312" pitchFamily="49" charset="-122"/>
              </a:rPr>
              <a:t>，并赋初值</a:t>
            </a:r>
            <a:r>
              <a:rPr lang="en-US" altLang="zh-CN" sz="1800" b="1">
                <a:solidFill>
                  <a:schemeClr val="accent2"/>
                </a:solidFill>
                <a:latin typeface="楷体_GB2312" pitchFamily="49" charset="-122"/>
                <a:ea typeface="楷体_GB2312" pitchFamily="49" charset="-122"/>
              </a:rPr>
              <a:t>0xff</a:t>
            </a:r>
            <a:r>
              <a:rPr lang="en-US" altLang="zh-CN">
                <a:latin typeface="Times New Roman" panose="02020603050405020304" pitchFamily="18" charset="0"/>
                <a:ea typeface="宋体" panose="02010600030101010101" pitchFamily="2" charset="-122"/>
              </a:rPr>
              <a:t> </a:t>
            </a:r>
          </a:p>
        </p:txBody>
      </p:sp>
      <p:sp>
        <p:nvSpPr>
          <p:cNvPr id="789520" name="矩形 789519"/>
          <p:cNvSpPr/>
          <p:nvPr/>
        </p:nvSpPr>
        <p:spPr>
          <a:xfrm>
            <a:off x="4384675" y="3305175"/>
            <a:ext cx="2219325"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定义长整型变量</a:t>
            </a:r>
            <a:r>
              <a:rPr lang="en-US" altLang="zh-CN" sz="1800" b="1">
                <a:solidFill>
                  <a:schemeClr val="accent2"/>
                </a:solidFill>
                <a:latin typeface="楷体_GB2312" pitchFamily="49" charset="-122"/>
                <a:ea typeface="楷体_GB2312" pitchFamily="49" charset="-122"/>
              </a:rPr>
              <a:t>D</a:t>
            </a:r>
            <a:r>
              <a:rPr lang="en-US" altLang="zh-CN">
                <a:latin typeface="Times New Roman" panose="02020603050405020304" pitchFamily="18" charset="0"/>
                <a:ea typeface="宋体" panose="02010600030101010101" pitchFamily="2" charset="-122"/>
              </a:rPr>
              <a:t> </a:t>
            </a:r>
          </a:p>
        </p:txBody>
      </p:sp>
      <p:sp>
        <p:nvSpPr>
          <p:cNvPr id="789521" name="矩形 789520"/>
          <p:cNvSpPr/>
          <p:nvPr/>
        </p:nvSpPr>
        <p:spPr>
          <a:xfrm>
            <a:off x="4275138" y="4076700"/>
            <a:ext cx="4067175" cy="457200"/>
          </a:xfrm>
          <a:prstGeom prst="rect">
            <a:avLst/>
          </a:prstGeom>
          <a:noFill/>
          <a:ln w="9525">
            <a:noFill/>
          </a:ln>
        </p:spPr>
        <p:txBody>
          <a:bodyPr wrap="none" anchor="ctr" anchorCtr="0">
            <a:spAutoFit/>
          </a:bodyPr>
          <a:lstStyle/>
          <a:p>
            <a:r>
              <a:rPr lang="en-US" altLang="zh-CN" sz="1800" dirty="0">
                <a:solidFill>
                  <a:schemeClr val="accent2"/>
                </a:solidFill>
                <a:latin typeface="楷体_GB2312" pitchFamily="49" charset="-122"/>
                <a:ea typeface="楷体_GB2312" pitchFamily="49" charset="-122"/>
              </a:rPr>
              <a:t> </a:t>
            </a:r>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对</a:t>
            </a:r>
            <a:r>
              <a:rPr lang="en-US" altLang="zh-CN" sz="1800" b="1" dirty="0">
                <a:solidFill>
                  <a:schemeClr val="accent2"/>
                </a:solidFill>
                <a:latin typeface="楷体_GB2312" pitchFamily="49" charset="-122"/>
                <a:ea typeface="楷体_GB2312" pitchFamily="49" charset="-122"/>
              </a:rPr>
              <a:t>a</a:t>
            </a:r>
            <a:r>
              <a:rPr lang="zh-CN" altLang="en-US" sz="1800" b="1" dirty="0">
                <a:solidFill>
                  <a:schemeClr val="accent2"/>
                </a:solidFill>
                <a:latin typeface="楷体_GB2312" pitchFamily="49" charset="-122"/>
                <a:ea typeface="楷体_GB2312" pitchFamily="49" charset="-122"/>
              </a:rPr>
              <a:t>赋值为</a:t>
            </a:r>
            <a:r>
              <a:rPr lang="en-US" altLang="zh-CN" sz="1800" b="1" dirty="0">
                <a:solidFill>
                  <a:schemeClr val="accent2"/>
                </a:solidFill>
                <a:latin typeface="楷体_GB2312" pitchFamily="49" charset="-122"/>
                <a:ea typeface="楷体_GB2312" pitchFamily="49" charset="-122"/>
              </a:rPr>
              <a:t>SUM</a:t>
            </a:r>
            <a:r>
              <a:rPr lang="zh-CN" altLang="en-US" sz="1800" b="1" dirty="0">
                <a:solidFill>
                  <a:schemeClr val="accent2"/>
                </a:solidFill>
                <a:latin typeface="楷体_GB2312" pitchFamily="49" charset="-122"/>
                <a:ea typeface="楷体_GB2312" pitchFamily="49" charset="-122"/>
              </a:rPr>
              <a:t>，这时</a:t>
            </a:r>
            <a:r>
              <a:rPr lang="en-US" altLang="zh-CN" sz="1800" b="1" dirty="0">
                <a:solidFill>
                  <a:schemeClr val="accent2"/>
                </a:solidFill>
                <a:latin typeface="楷体_GB2312" pitchFamily="49" charset="-122"/>
                <a:ea typeface="楷体_GB2312" pitchFamily="49" charset="-122"/>
              </a:rPr>
              <a:t>a</a:t>
            </a:r>
            <a:r>
              <a:rPr lang="zh-CN" altLang="en-US" sz="1800" b="1" dirty="0">
                <a:solidFill>
                  <a:schemeClr val="accent2"/>
                </a:solidFill>
                <a:latin typeface="楷体_GB2312" pitchFamily="49" charset="-122"/>
                <a:ea typeface="楷体_GB2312" pitchFamily="49" charset="-122"/>
              </a:rPr>
              <a:t>的值是</a:t>
            </a:r>
            <a:r>
              <a:rPr lang="en-US" altLang="zh-CN" sz="1800" b="1">
                <a:solidFill>
                  <a:schemeClr val="accent2"/>
                </a:solidFill>
                <a:latin typeface="楷体_GB2312" pitchFamily="49" charset="-122"/>
                <a:ea typeface="楷体_GB2312" pitchFamily="49" charset="-122"/>
              </a:rPr>
              <a:t>65535</a:t>
            </a:r>
            <a:r>
              <a:rPr lang="en-US" altLang="zh-CN">
                <a:latin typeface="Times New Roman" panose="02020603050405020304" pitchFamily="18" charset="0"/>
                <a:ea typeface="宋体" panose="02010600030101010101" pitchFamily="2" charset="-122"/>
              </a:rPr>
              <a:t> </a:t>
            </a:r>
          </a:p>
        </p:txBody>
      </p:sp>
      <p:sp>
        <p:nvSpPr>
          <p:cNvPr id="789522" name="矩形 789521"/>
          <p:cNvSpPr/>
          <p:nvPr/>
        </p:nvSpPr>
        <p:spPr>
          <a:xfrm>
            <a:off x="4348163" y="4457700"/>
            <a:ext cx="1876425"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对</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赋值为</a:t>
            </a:r>
            <a:r>
              <a:rPr lang="en-US" altLang="zh-CN" sz="1800" b="1">
                <a:solidFill>
                  <a:schemeClr val="accent2"/>
                </a:solidFill>
                <a:latin typeface="楷体_GB2312" pitchFamily="49" charset="-122"/>
                <a:ea typeface="楷体_GB2312" pitchFamily="49" charset="-122"/>
              </a:rPr>
              <a:t>301</a:t>
            </a:r>
            <a:r>
              <a:rPr lang="en-US" altLang="zh-CN">
                <a:latin typeface="Times New Roman" panose="02020603050405020304" pitchFamily="18" charset="0"/>
                <a:ea typeface="宋体" panose="02010600030101010101" pitchFamily="2" charset="-122"/>
              </a:rPr>
              <a:t> </a:t>
            </a:r>
          </a:p>
        </p:txBody>
      </p:sp>
      <p:sp>
        <p:nvSpPr>
          <p:cNvPr id="789523" name="矩形 789522"/>
          <p:cNvSpPr/>
          <p:nvPr/>
        </p:nvSpPr>
        <p:spPr>
          <a:xfrm>
            <a:off x="4305300" y="4797425"/>
            <a:ext cx="4524375"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以有符号十进制形式（</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）显示</a:t>
            </a:r>
            <a:r>
              <a:rPr lang="en-US" altLang="zh-CN" sz="1800" b="1" dirty="0">
                <a:solidFill>
                  <a:schemeClr val="accent2"/>
                </a:solidFill>
                <a:latin typeface="楷体_GB2312" pitchFamily="49" charset="-122"/>
                <a:ea typeface="楷体_GB2312" pitchFamily="49" charset="-122"/>
              </a:rPr>
              <a:t>a</a:t>
            </a:r>
            <a:r>
              <a:rPr lang="zh-CN" altLang="en-US" sz="1800" b="1" dirty="0">
                <a:solidFill>
                  <a:schemeClr val="accent2"/>
                </a:solidFill>
                <a:latin typeface="楷体_GB2312" pitchFamily="49" charset="-122"/>
                <a:ea typeface="楷体_GB2312" pitchFamily="49" charset="-122"/>
              </a:rPr>
              <a:t>的值</a:t>
            </a:r>
            <a:r>
              <a:rPr lang="zh-CN" altLang="en-US" dirty="0">
                <a:latin typeface="Times New Roman" panose="02020603050405020304" pitchFamily="18" charset="0"/>
                <a:ea typeface="宋体" panose="02010600030101010101" pitchFamily="2" charset="-122"/>
              </a:rPr>
              <a:t> </a:t>
            </a:r>
          </a:p>
        </p:txBody>
      </p:sp>
      <p:sp>
        <p:nvSpPr>
          <p:cNvPr id="789524" name="矩形 789523"/>
          <p:cNvSpPr/>
          <p:nvPr/>
        </p:nvSpPr>
        <p:spPr>
          <a:xfrm>
            <a:off x="4318000" y="5178425"/>
            <a:ext cx="4521200"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以有符号十进制形式（“</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）显示</a:t>
            </a:r>
            <a:r>
              <a:rPr lang="en-US" altLang="zh-CN" sz="1800" b="1" dirty="0">
                <a:solidFill>
                  <a:schemeClr val="accent2"/>
                </a:solidFill>
                <a:latin typeface="楷体_GB2312" pitchFamily="49" charset="-122"/>
                <a:ea typeface="楷体_GB2312" pitchFamily="49" charset="-122"/>
              </a:rPr>
              <a:t>b</a:t>
            </a:r>
            <a:r>
              <a:rPr lang="zh-CN" altLang="en-US" sz="1800" b="1" dirty="0">
                <a:solidFill>
                  <a:schemeClr val="accent2"/>
                </a:solidFill>
                <a:latin typeface="楷体_GB2312" pitchFamily="49" charset="-122"/>
                <a:ea typeface="楷体_GB2312" pitchFamily="49" charset="-122"/>
              </a:rPr>
              <a:t>的值</a:t>
            </a:r>
            <a:r>
              <a:rPr lang="zh-CN" altLang="en-US" dirty="0">
                <a:latin typeface="Times New Roman" panose="02020603050405020304" pitchFamily="18" charset="0"/>
                <a:ea typeface="宋体" panose="02010600030101010101" pitchFamily="2" charset="-122"/>
              </a:rPr>
              <a:t> </a:t>
            </a:r>
          </a:p>
        </p:txBody>
      </p:sp>
      <p:sp>
        <p:nvSpPr>
          <p:cNvPr id="789525" name="矩形 789524"/>
          <p:cNvSpPr/>
          <p:nvPr/>
        </p:nvSpPr>
        <p:spPr>
          <a:xfrm>
            <a:off x="4279900" y="5534025"/>
            <a:ext cx="4524375"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以有符号十进制形式（</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）显示</a:t>
            </a:r>
            <a:r>
              <a:rPr lang="en-US" altLang="zh-CN" sz="1800" b="1" dirty="0">
                <a:solidFill>
                  <a:schemeClr val="accent2"/>
                </a:solidFill>
                <a:latin typeface="楷体_GB2312" pitchFamily="49" charset="-122"/>
                <a:ea typeface="楷体_GB2312" pitchFamily="49" charset="-122"/>
              </a:rPr>
              <a:t>c</a:t>
            </a:r>
            <a:r>
              <a:rPr lang="zh-CN" altLang="en-US" sz="1800" b="1" dirty="0">
                <a:solidFill>
                  <a:schemeClr val="accent2"/>
                </a:solidFill>
                <a:latin typeface="楷体_GB2312" pitchFamily="49" charset="-122"/>
                <a:ea typeface="楷体_GB2312" pitchFamily="49" charset="-122"/>
              </a:rPr>
              <a:t>的值</a:t>
            </a:r>
            <a:r>
              <a:rPr lang="zh-CN" altLang="en-US" dirty="0">
                <a:latin typeface="Times New Roman" panose="02020603050405020304" pitchFamily="18" charset="0"/>
                <a:ea typeface="宋体" panose="02010600030101010101" pitchFamily="2" charset="-122"/>
              </a:rPr>
              <a:t> </a:t>
            </a:r>
          </a:p>
        </p:txBody>
      </p:sp>
      <p:sp>
        <p:nvSpPr>
          <p:cNvPr id="789526" name="矩形 789525"/>
          <p:cNvSpPr/>
          <p:nvPr/>
        </p:nvSpPr>
        <p:spPr>
          <a:xfrm>
            <a:off x="4279900" y="5838825"/>
            <a:ext cx="4524375" cy="457200"/>
          </a:xfrm>
          <a:prstGeom prst="rect">
            <a:avLst/>
          </a:prstGeom>
          <a:noFill/>
          <a:ln w="9525">
            <a:noFill/>
          </a:ln>
        </p:spPr>
        <p:txBody>
          <a:bodyPr wrap="none" anchor="ctr" anchorCtr="0">
            <a:spAutoFit/>
          </a:bodyPr>
          <a:lstStyle/>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以有符号十进制形式（</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）显示</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的值</a:t>
            </a:r>
            <a:r>
              <a:rPr lang="zh-CN" altLang="en-US" dirty="0">
                <a:latin typeface="Times New Roman" panose="02020603050405020304" pitchFamily="18" charset="0"/>
                <a:ea typeface="宋体" panose="02010600030101010101" pitchFamily="2" charset="-122"/>
              </a:rPr>
              <a:t> </a:t>
            </a:r>
          </a:p>
        </p:txBody>
      </p:sp>
      <p:sp>
        <p:nvSpPr>
          <p:cNvPr id="789529" name="任意多边形 789528"/>
          <p:cNvSpPr/>
          <p:nvPr/>
        </p:nvSpPr>
        <p:spPr>
          <a:xfrm>
            <a:off x="889000" y="2455863"/>
            <a:ext cx="3305175" cy="1520825"/>
          </a:xfrm>
          <a:custGeom>
            <a:avLst/>
            <a:gdLst/>
            <a:ahLst/>
            <a:cxnLst/>
            <a:rect l="0" t="0" r="0" b="0"/>
            <a:pathLst>
              <a:path w="2082" h="958">
                <a:moveTo>
                  <a:pt x="49" y="378"/>
                </a:moveTo>
                <a:cubicBezTo>
                  <a:pt x="65" y="312"/>
                  <a:pt x="73" y="282"/>
                  <a:pt x="115" y="230"/>
                </a:cubicBezTo>
                <a:cubicBezTo>
                  <a:pt x="147" y="190"/>
                  <a:pt x="162" y="137"/>
                  <a:pt x="197" y="99"/>
                </a:cubicBezTo>
                <a:cubicBezTo>
                  <a:pt x="218" y="77"/>
                  <a:pt x="286" y="50"/>
                  <a:pt x="320" y="49"/>
                </a:cubicBezTo>
                <a:cubicBezTo>
                  <a:pt x="476" y="44"/>
                  <a:pt x="633" y="44"/>
                  <a:pt x="789" y="41"/>
                </a:cubicBezTo>
                <a:cubicBezTo>
                  <a:pt x="871" y="34"/>
                  <a:pt x="933" y="10"/>
                  <a:pt x="1012" y="0"/>
                </a:cubicBezTo>
                <a:cubicBezTo>
                  <a:pt x="1112" y="24"/>
                  <a:pt x="1216" y="2"/>
                  <a:pt x="1316" y="25"/>
                </a:cubicBezTo>
                <a:cubicBezTo>
                  <a:pt x="1367" y="37"/>
                  <a:pt x="1472" y="49"/>
                  <a:pt x="1472" y="49"/>
                </a:cubicBezTo>
                <a:cubicBezTo>
                  <a:pt x="1542" y="74"/>
                  <a:pt x="1572" y="76"/>
                  <a:pt x="1653" y="82"/>
                </a:cubicBezTo>
                <a:cubicBezTo>
                  <a:pt x="1708" y="91"/>
                  <a:pt x="1764" y="92"/>
                  <a:pt x="1818" y="107"/>
                </a:cubicBezTo>
                <a:cubicBezTo>
                  <a:pt x="1855" y="117"/>
                  <a:pt x="1888" y="136"/>
                  <a:pt x="1925" y="148"/>
                </a:cubicBezTo>
                <a:cubicBezTo>
                  <a:pt x="1958" y="159"/>
                  <a:pt x="1993" y="168"/>
                  <a:pt x="2016" y="197"/>
                </a:cubicBezTo>
                <a:cubicBezTo>
                  <a:pt x="2042" y="230"/>
                  <a:pt x="2052" y="281"/>
                  <a:pt x="2065" y="321"/>
                </a:cubicBezTo>
                <a:cubicBezTo>
                  <a:pt x="2059" y="504"/>
                  <a:pt x="2082" y="556"/>
                  <a:pt x="1983" y="675"/>
                </a:cubicBezTo>
                <a:cubicBezTo>
                  <a:pt x="1949" y="716"/>
                  <a:pt x="1940" y="721"/>
                  <a:pt x="1884" y="732"/>
                </a:cubicBezTo>
                <a:cubicBezTo>
                  <a:pt x="1794" y="778"/>
                  <a:pt x="1888" y="736"/>
                  <a:pt x="1678" y="757"/>
                </a:cubicBezTo>
                <a:cubicBezTo>
                  <a:pt x="1629" y="762"/>
                  <a:pt x="1623" y="770"/>
                  <a:pt x="1588" y="782"/>
                </a:cubicBezTo>
                <a:cubicBezTo>
                  <a:pt x="1571" y="788"/>
                  <a:pt x="1538" y="798"/>
                  <a:pt x="1538" y="798"/>
                </a:cubicBezTo>
                <a:cubicBezTo>
                  <a:pt x="1453" y="858"/>
                  <a:pt x="1288" y="867"/>
                  <a:pt x="1193" y="872"/>
                </a:cubicBezTo>
                <a:cubicBezTo>
                  <a:pt x="845" y="869"/>
                  <a:pt x="479" y="958"/>
                  <a:pt x="148" y="848"/>
                </a:cubicBezTo>
                <a:cubicBezTo>
                  <a:pt x="136" y="836"/>
                  <a:pt x="118" y="828"/>
                  <a:pt x="107" y="815"/>
                </a:cubicBezTo>
                <a:cubicBezTo>
                  <a:pt x="94" y="800"/>
                  <a:pt x="74" y="765"/>
                  <a:pt x="74" y="765"/>
                </a:cubicBezTo>
                <a:cubicBezTo>
                  <a:pt x="58" y="707"/>
                  <a:pt x="38" y="651"/>
                  <a:pt x="24" y="592"/>
                </a:cubicBezTo>
                <a:cubicBezTo>
                  <a:pt x="27" y="521"/>
                  <a:pt x="0" y="394"/>
                  <a:pt x="65" y="329"/>
                </a:cubicBezTo>
                <a:lnTo>
                  <a:pt x="97" y="250"/>
                </a:lnTo>
                <a:lnTo>
                  <a:pt x="49" y="378"/>
                </a:lnTo>
                <a:close/>
              </a:path>
            </a:pathLst>
          </a:custGeom>
          <a:noFill/>
          <a:ln w="34925" cap="flat" cmpd="sng">
            <a:solidFill>
              <a:srgbClr val="FF3300"/>
            </a:solidFill>
            <a:prstDash val="solid"/>
            <a:round/>
            <a:headEnd type="none" w="med" len="med"/>
            <a:tailEnd type="none" w="med" len="med"/>
          </a:ln>
        </p:spPr>
        <p:txBody>
          <a:bodyPr/>
          <a:lstStyle/>
          <a:p>
            <a:endParaRPr lang="zh-CN" altLang="en-US"/>
          </a:p>
        </p:txBody>
      </p:sp>
      <p:sp>
        <p:nvSpPr>
          <p:cNvPr id="789530" name="圆角矩形标注 789529"/>
          <p:cNvSpPr/>
          <p:nvPr/>
        </p:nvSpPr>
        <p:spPr>
          <a:xfrm>
            <a:off x="4427538" y="1628775"/>
            <a:ext cx="1223963" cy="863600"/>
          </a:xfrm>
          <a:prstGeom prst="wedgeRoundRectCallout">
            <a:avLst>
              <a:gd name="adj1" fmla="val -155060"/>
              <a:gd name="adj2" fmla="val 85296"/>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变量定义部分</a:t>
            </a:r>
            <a:endParaRPr lang="zh-CN" altLang="en-US" b="1" strike="noStrike"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sp>
        <p:nvSpPr>
          <p:cNvPr id="789531" name="任意多边形 789530"/>
          <p:cNvSpPr/>
          <p:nvPr/>
        </p:nvSpPr>
        <p:spPr>
          <a:xfrm>
            <a:off x="804863" y="3979863"/>
            <a:ext cx="3544887" cy="2632075"/>
          </a:xfrm>
          <a:custGeom>
            <a:avLst/>
            <a:gdLst/>
            <a:ahLst/>
            <a:cxnLst/>
            <a:rect l="0" t="0" r="0" b="0"/>
            <a:pathLst>
              <a:path w="2233" h="1658">
                <a:moveTo>
                  <a:pt x="332" y="44"/>
                </a:moveTo>
                <a:cubicBezTo>
                  <a:pt x="234" y="54"/>
                  <a:pt x="205" y="63"/>
                  <a:pt x="127" y="118"/>
                </a:cubicBezTo>
                <a:cubicBezTo>
                  <a:pt x="117" y="145"/>
                  <a:pt x="85" y="192"/>
                  <a:pt x="85" y="192"/>
                </a:cubicBezTo>
                <a:cubicBezTo>
                  <a:pt x="70" y="239"/>
                  <a:pt x="57" y="285"/>
                  <a:pt x="44" y="332"/>
                </a:cubicBezTo>
                <a:cubicBezTo>
                  <a:pt x="47" y="491"/>
                  <a:pt x="0" y="898"/>
                  <a:pt x="135" y="1097"/>
                </a:cubicBezTo>
                <a:cubicBezTo>
                  <a:pt x="151" y="1161"/>
                  <a:pt x="176" y="1222"/>
                  <a:pt x="192" y="1286"/>
                </a:cubicBezTo>
                <a:cubicBezTo>
                  <a:pt x="195" y="1341"/>
                  <a:pt x="195" y="1396"/>
                  <a:pt x="201" y="1451"/>
                </a:cubicBezTo>
                <a:cubicBezTo>
                  <a:pt x="225" y="1658"/>
                  <a:pt x="694" y="1541"/>
                  <a:pt x="719" y="1541"/>
                </a:cubicBezTo>
                <a:cubicBezTo>
                  <a:pt x="1273" y="1561"/>
                  <a:pt x="1165" y="1561"/>
                  <a:pt x="2077" y="1541"/>
                </a:cubicBezTo>
                <a:cubicBezTo>
                  <a:pt x="2106" y="1540"/>
                  <a:pt x="2159" y="1509"/>
                  <a:pt x="2159" y="1509"/>
                </a:cubicBezTo>
                <a:cubicBezTo>
                  <a:pt x="2213" y="1473"/>
                  <a:pt x="2203" y="1494"/>
                  <a:pt x="2217" y="1451"/>
                </a:cubicBezTo>
                <a:cubicBezTo>
                  <a:pt x="2222" y="1435"/>
                  <a:pt x="2233" y="1402"/>
                  <a:pt x="2233" y="1402"/>
                </a:cubicBezTo>
                <a:cubicBezTo>
                  <a:pt x="2220" y="1194"/>
                  <a:pt x="2225" y="1296"/>
                  <a:pt x="2217" y="1015"/>
                </a:cubicBezTo>
                <a:cubicBezTo>
                  <a:pt x="2214" y="908"/>
                  <a:pt x="2216" y="801"/>
                  <a:pt x="2208" y="694"/>
                </a:cubicBezTo>
                <a:cubicBezTo>
                  <a:pt x="2207" y="682"/>
                  <a:pt x="2196" y="672"/>
                  <a:pt x="2192" y="661"/>
                </a:cubicBezTo>
                <a:cubicBezTo>
                  <a:pt x="2143" y="526"/>
                  <a:pt x="2108" y="424"/>
                  <a:pt x="1970" y="357"/>
                </a:cubicBezTo>
                <a:cubicBezTo>
                  <a:pt x="1925" y="312"/>
                  <a:pt x="1856" y="295"/>
                  <a:pt x="1813" y="250"/>
                </a:cubicBezTo>
                <a:cubicBezTo>
                  <a:pt x="1785" y="220"/>
                  <a:pt x="1747" y="210"/>
                  <a:pt x="1715" y="184"/>
                </a:cubicBezTo>
                <a:cubicBezTo>
                  <a:pt x="1612" y="101"/>
                  <a:pt x="1507" y="65"/>
                  <a:pt x="1377" y="44"/>
                </a:cubicBezTo>
                <a:cubicBezTo>
                  <a:pt x="1246" y="0"/>
                  <a:pt x="1187" y="24"/>
                  <a:pt x="999" y="19"/>
                </a:cubicBezTo>
                <a:cubicBezTo>
                  <a:pt x="777" y="22"/>
                  <a:pt x="554" y="22"/>
                  <a:pt x="332" y="27"/>
                </a:cubicBezTo>
                <a:cubicBezTo>
                  <a:pt x="269" y="29"/>
                  <a:pt x="331" y="44"/>
                  <a:pt x="332" y="44"/>
                </a:cubicBezTo>
                <a:close/>
              </a:path>
            </a:pathLst>
          </a:custGeom>
          <a:noFill/>
          <a:ln w="34925" cap="flat" cmpd="sng">
            <a:solidFill>
              <a:srgbClr val="006600"/>
            </a:solidFill>
            <a:prstDash val="solid"/>
            <a:round/>
            <a:headEnd type="none" w="med" len="med"/>
            <a:tailEnd type="none" w="med" len="med"/>
          </a:ln>
        </p:spPr>
        <p:txBody>
          <a:bodyPr/>
          <a:lstStyle/>
          <a:p>
            <a:endParaRPr lang="zh-CN" altLang="en-US"/>
          </a:p>
        </p:txBody>
      </p:sp>
      <p:sp>
        <p:nvSpPr>
          <p:cNvPr id="789532" name="圆角矩形标注 789531"/>
          <p:cNvSpPr/>
          <p:nvPr/>
        </p:nvSpPr>
        <p:spPr>
          <a:xfrm>
            <a:off x="3983038" y="3716338"/>
            <a:ext cx="3168650" cy="458788"/>
          </a:xfrm>
          <a:prstGeom prst="wedgeRoundRectCallout">
            <a:avLst>
              <a:gd name="adj1" fmla="val -82315"/>
              <a:gd name="adj2" fmla="val 10813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语句执行部分</a:t>
            </a:r>
            <a:endParaRPr lang="zh-CN" altLang="en-US" b="1" strike="noStrike"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sp>
        <p:nvSpPr>
          <p:cNvPr id="789535" name="文本框 789534"/>
          <p:cNvSpPr txBox="1"/>
          <p:nvPr/>
        </p:nvSpPr>
        <p:spPr>
          <a:xfrm>
            <a:off x="5376863" y="854075"/>
            <a:ext cx="3311525" cy="1655763"/>
          </a:xfrm>
          <a:prstGeom prst="rect">
            <a:avLst/>
          </a:prstGeom>
          <a:gradFill rotWithShape="1">
            <a:gsLst>
              <a:gs pos="0">
                <a:srgbClr val="FFFF99"/>
              </a:gs>
              <a:gs pos="100000">
                <a:srgbClr val="FFFF99">
                  <a:gamma/>
                  <a:shade val="86275"/>
                  <a:invGamma/>
                </a:srgbClr>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rgbClr val="808080">
                <a:alpha val="50000"/>
              </a:srgbClr>
            </a:outerShdw>
          </a:effectLst>
        </p:spPr>
        <p:txBody>
          <a:bodyPr/>
          <a:lstStyle/>
          <a:p>
            <a:pPr algn="just"/>
            <a:r>
              <a:rPr lang="zh-CN" altLang="en-US" sz="2000" b="1" u="sng" noProof="1">
                <a:solidFill>
                  <a:srgbClr val="CC3300"/>
                </a:solidFill>
                <a:effectLst>
                  <a:outerShdw blurRad="38100" dist="38100" dir="2700000">
                    <a:srgbClr val="000000"/>
                  </a:outerShdw>
                </a:effectLst>
                <a:latin typeface="楷体_GB2312" pitchFamily="49" charset="-122"/>
                <a:ea typeface="楷体_GB2312" pitchFamily="49" charset="-122"/>
                <a:cs typeface="+mn-cs"/>
              </a:rPr>
              <a:t>在</a:t>
            </a:r>
            <a:r>
              <a:rPr lang="en-US" altLang="zh-CN" sz="2000" b="1" u="sng" noProof="1">
                <a:solidFill>
                  <a:srgbClr val="CC3300"/>
                </a:solidFill>
                <a:effectLst>
                  <a:outerShdw blurRad="38100" dist="38100" dir="2700000">
                    <a:srgbClr val="000000"/>
                  </a:outerShdw>
                </a:effectLst>
                <a:latin typeface="楷体_GB2312" pitchFamily="49" charset="-122"/>
                <a:ea typeface="楷体_GB2312" pitchFamily="49" charset="-122"/>
                <a:cs typeface="+mn-cs"/>
              </a:rPr>
              <a:t>BC3.1</a:t>
            </a:r>
            <a:r>
              <a:rPr lang="zh-CN" altLang="en-US" sz="2000" b="1" u="sng" noProof="1">
                <a:solidFill>
                  <a:srgbClr val="CC3300"/>
                </a:solidFill>
                <a:effectLst>
                  <a:outerShdw blurRad="38100" dist="38100" dir="2700000">
                    <a:srgbClr val="000000"/>
                  </a:outerShdw>
                </a:effectLst>
                <a:latin typeface="楷体_GB2312" pitchFamily="49" charset="-122"/>
                <a:ea typeface="楷体_GB2312" pitchFamily="49" charset="-122"/>
                <a:cs typeface="+mn-cs"/>
              </a:rPr>
              <a:t>下运行结果：</a:t>
            </a:r>
            <a:endParaRPr lang="zh-CN" altLang="en-US" sz="2000" b="1" u="sng" noProof="1">
              <a:solidFill>
                <a:srgbClr val="CC3300"/>
              </a:solidFill>
              <a:effectLst>
                <a:outerShdw blurRad="38100" dist="38100" dir="2700000">
                  <a:srgbClr val="000000"/>
                </a:outerShdw>
              </a:effectLst>
              <a:latin typeface="楷体_GB2312" pitchFamily="49" charset="-122"/>
              <a:ea typeface="楷体_GB2312" pitchFamily="49" charset="-122"/>
            </a:endParaRPr>
          </a:p>
          <a:p>
            <a:pPr algn="just"/>
            <a:r>
              <a:rPr lang="zh-CN" altLang="en-US"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 = -1</a:t>
            </a:r>
            <a:endParaRPr lang="en-US" altLang="zh-CN" sz="2000" b="1" noProof="1">
              <a:solidFill>
                <a:srgbClr val="FF00FF"/>
              </a:solidFill>
              <a:effectLst>
                <a:outerShdw blurRad="38100" dist="38100" dir="2700000">
                  <a:srgbClr val="000000"/>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b = 20</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255</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D = 301</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789536" name="文本框 789535"/>
          <p:cNvSpPr txBox="1"/>
          <p:nvPr/>
        </p:nvSpPr>
        <p:spPr>
          <a:xfrm>
            <a:off x="5364163" y="2781300"/>
            <a:ext cx="3311525" cy="1655763"/>
          </a:xfrm>
          <a:prstGeom prst="rect">
            <a:avLst/>
          </a:prstGeom>
          <a:gradFill rotWithShape="1">
            <a:gsLst>
              <a:gs pos="0">
                <a:srgbClr val="00FFFF"/>
              </a:gs>
              <a:gs pos="100000">
                <a:srgbClr val="00FFFF">
                  <a:gamma/>
                  <a:shade val="86275"/>
                  <a:invGamma/>
                </a:srgbClr>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rgbClr val="808080">
                <a:alpha val="50000"/>
              </a:srgbClr>
            </a:outerShdw>
          </a:effectLst>
        </p:spPr>
        <p:txBody>
          <a:bodyPr/>
          <a:lstStyle/>
          <a:p>
            <a:pPr algn="just"/>
            <a:r>
              <a:rPr lang="zh-CN" altLang="en-US" sz="2000" b="1" u="sng" noProof="1">
                <a:solidFill>
                  <a:srgbClr val="CC3300"/>
                </a:solidFill>
                <a:effectLst>
                  <a:outerShdw blurRad="38100" dist="38100" dir="2700000">
                    <a:srgbClr val="000000"/>
                  </a:outerShdw>
                </a:effectLst>
                <a:latin typeface="楷体_GB2312" pitchFamily="49" charset="-122"/>
                <a:ea typeface="楷体_GB2312" pitchFamily="49" charset="-122"/>
                <a:cs typeface="+mn-cs"/>
              </a:rPr>
              <a:t>在</a:t>
            </a:r>
            <a:r>
              <a:rPr lang="en-US" altLang="zh-CN" sz="2000" b="1" u="sng" noProof="1">
                <a:solidFill>
                  <a:srgbClr val="CC3300"/>
                </a:solidFill>
                <a:effectLst>
                  <a:outerShdw blurRad="38100" dist="38100" dir="2700000">
                    <a:srgbClr val="000000"/>
                  </a:outerShdw>
                </a:effectLst>
                <a:latin typeface="楷体_GB2312" pitchFamily="49" charset="-122"/>
                <a:ea typeface="楷体_GB2312" pitchFamily="49" charset="-122"/>
                <a:cs typeface="+mn-cs"/>
              </a:rPr>
              <a:t>VC6.0</a:t>
            </a:r>
            <a:r>
              <a:rPr lang="zh-CN" altLang="en-US" sz="2000" b="1" u="sng" noProof="1">
                <a:solidFill>
                  <a:srgbClr val="CC3300"/>
                </a:solidFill>
                <a:effectLst>
                  <a:outerShdw blurRad="38100" dist="38100" dir="2700000">
                    <a:srgbClr val="000000"/>
                  </a:outerShdw>
                </a:effectLst>
                <a:latin typeface="楷体_GB2312" pitchFamily="49" charset="-122"/>
                <a:ea typeface="楷体_GB2312" pitchFamily="49" charset="-122"/>
                <a:cs typeface="+mn-cs"/>
              </a:rPr>
              <a:t>下运行结果：</a:t>
            </a:r>
            <a:endParaRPr lang="zh-CN" altLang="en-US" sz="2000" b="1" noProof="1">
              <a:latin typeface="楷体_GB2312" pitchFamily="49" charset="-122"/>
              <a:ea typeface="楷体_GB2312" pitchFamily="49" charset="-122"/>
            </a:endParaRPr>
          </a:p>
          <a:p>
            <a:pPr algn="just"/>
            <a:r>
              <a:rPr lang="zh-CN" altLang="en-US" sz="2000" b="1" noProof="1">
                <a:latin typeface="Times New Roman" panose="02020603050405020304" pitchFamily="18" charset="0"/>
                <a:ea typeface="宋体" panose="02010600030101010101" pitchFamily="2" charset="-122"/>
                <a:cs typeface="+mn-cs"/>
              </a:rPr>
              <a:t>    </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 = 65535</a:t>
            </a:r>
            <a:endParaRPr lang="en-US" altLang="zh-CN" sz="2000" b="1" noProof="1">
              <a:solidFill>
                <a:srgbClr val="FF00FF"/>
              </a:solidFill>
              <a:effectLst>
                <a:outerShdw blurRad="38100" dist="38100" dir="2700000">
                  <a:srgbClr val="000000"/>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b = 20</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255</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D = 301</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789537" name="圆角矩形标注 789536"/>
          <p:cNvSpPr/>
          <p:nvPr/>
        </p:nvSpPr>
        <p:spPr>
          <a:xfrm>
            <a:off x="1331913" y="1989138"/>
            <a:ext cx="4000500" cy="1584325"/>
          </a:xfrm>
          <a:prstGeom prst="wedgeRoundRectCallout">
            <a:avLst>
              <a:gd name="adj1" fmla="val 59046"/>
              <a:gd name="adj2" fmla="val -88778"/>
              <a:gd name="adj3" fmla="val 16667"/>
            </a:avLst>
          </a:prstGeom>
          <a:solidFill>
            <a:srgbClr val="FFFF99"/>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p>
            <a:pPr algn="just" fontAlgn="base"/>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对于</a:t>
            </a:r>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16</a:t>
            </a: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位的有符号整型变量</a:t>
            </a:r>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a</a:t>
            </a: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来说，因</a:t>
            </a:r>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65535</a:t>
            </a: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在内存中的形式为</a:t>
            </a:r>
            <a:r>
              <a:rPr lang="en-US" altLang="zh-CN" sz="1800" b="1" strike="noStrike" noProof="1">
                <a:solidFill>
                  <a:srgbClr val="FF00FF"/>
                </a:solidFill>
                <a:effectLst>
                  <a:outerShdw blurRad="38100" dist="38100" dir="2700000">
                    <a:srgbClr val="000000"/>
                  </a:outerShdw>
                </a:effectLst>
                <a:latin typeface="楷体_GB2312" pitchFamily="49" charset="-122"/>
                <a:ea typeface="楷体_GB2312" pitchFamily="49" charset="-122"/>
                <a:cs typeface="+mn-cs"/>
              </a:rPr>
              <a:t>1</a:t>
            </a:r>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111111111111111</a:t>
            </a: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，最高位为</a:t>
            </a:r>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1</a:t>
            </a: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表示负，则其所对应的十进制数就为</a:t>
            </a:r>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-1</a:t>
            </a: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a:t>
            </a:r>
            <a:endParaRPr lang="zh-CN" altLang="en-US" sz="1800" b="1" strike="noStrike" noProof="1">
              <a:effectLst>
                <a:outerShdw blurRad="38100" dist="38100" dir="2700000">
                  <a:srgbClr val="FFFFFF"/>
                </a:outerShdw>
              </a:effectLst>
              <a:latin typeface="楷体_GB2312" pitchFamily="49" charset="-122"/>
              <a:ea typeface="楷体_GB2312" pitchFamily="49" charset="-122"/>
            </a:endParaRPr>
          </a:p>
        </p:txBody>
      </p:sp>
      <p:grpSp>
        <p:nvGrpSpPr>
          <p:cNvPr id="39957" name="组合 789537"/>
          <p:cNvGrpSpPr/>
          <p:nvPr/>
        </p:nvGrpSpPr>
        <p:grpSpPr>
          <a:xfrm>
            <a:off x="0" y="0"/>
            <a:ext cx="446088" cy="6858000"/>
            <a:chOff x="0" y="0"/>
            <a:chExt cx="281" cy="4320"/>
          </a:xfrm>
        </p:grpSpPr>
        <p:sp>
          <p:nvSpPr>
            <p:cNvPr id="39958" name="文本框 789538"/>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9959" name="文本框 789539"/>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9509"/>
                                        </p:tgtEl>
                                        <p:attrNameLst>
                                          <p:attrName>style.visibility</p:attrName>
                                        </p:attrNameLst>
                                      </p:cBhvr>
                                      <p:to>
                                        <p:strVal val="visible"/>
                                      </p:to>
                                    </p:set>
                                    <p:animEffect transition="in" filter="box(in)">
                                      <p:cBhvr>
                                        <p:cTn id="7" dur="500"/>
                                        <p:tgtEl>
                                          <p:spTgt spid="78950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9514"/>
                                        </p:tgtEl>
                                        <p:attrNameLst>
                                          <p:attrName>style.visibility</p:attrName>
                                        </p:attrNameLst>
                                      </p:cBhvr>
                                      <p:to>
                                        <p:strVal val="visible"/>
                                      </p:to>
                                    </p:set>
                                    <p:animEffect transition="in" filter="blinds(horizontal)">
                                      <p:cBhvr>
                                        <p:cTn id="12" dur="500"/>
                                        <p:tgtEl>
                                          <p:spTgt spid="78951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9515"/>
                                        </p:tgtEl>
                                        <p:attrNameLst>
                                          <p:attrName>style.visibility</p:attrName>
                                        </p:attrNameLst>
                                      </p:cBhvr>
                                      <p:to>
                                        <p:strVal val="visible"/>
                                      </p:to>
                                    </p:set>
                                    <p:anim calcmode="lin" valueType="num">
                                      <p:cBhvr additive="base">
                                        <p:cTn id="17" dur="500" fill="hold"/>
                                        <p:tgtEl>
                                          <p:spTgt spid="789515"/>
                                        </p:tgtEl>
                                        <p:attrNameLst>
                                          <p:attrName>ppt_x</p:attrName>
                                        </p:attrNameLst>
                                      </p:cBhvr>
                                      <p:tavLst>
                                        <p:tav tm="0">
                                          <p:val>
                                            <p:strVal val="1+#ppt_w/2"/>
                                          </p:val>
                                        </p:tav>
                                        <p:tav tm="100000">
                                          <p:val>
                                            <p:strVal val="#ppt_x"/>
                                          </p:val>
                                        </p:tav>
                                      </p:tavLst>
                                    </p:anim>
                                    <p:anim calcmode="lin" valueType="num">
                                      <p:cBhvr additive="base">
                                        <p:cTn id="18" dur="500" fill="hold"/>
                                        <p:tgtEl>
                                          <p:spTgt spid="789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5" name="laser.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89516"/>
                                        </p:tgtEl>
                                        <p:attrNameLst>
                                          <p:attrName>style.visibility</p:attrName>
                                        </p:attrNameLst>
                                      </p:cBhvr>
                                      <p:to>
                                        <p:strVal val="visible"/>
                                      </p:to>
                                    </p:set>
                                    <p:anim calcmode="lin" valueType="num">
                                      <p:cBhvr additive="base">
                                        <p:cTn id="23" dur="500" fill="hold"/>
                                        <p:tgtEl>
                                          <p:spTgt spid="789516"/>
                                        </p:tgtEl>
                                        <p:attrNameLst>
                                          <p:attrName>ppt_x</p:attrName>
                                        </p:attrNameLst>
                                      </p:cBhvr>
                                      <p:tavLst>
                                        <p:tav tm="0">
                                          <p:val>
                                            <p:strVal val="1+#ppt_w/2"/>
                                          </p:val>
                                        </p:tav>
                                        <p:tav tm="100000">
                                          <p:val>
                                            <p:strVal val="#ppt_x"/>
                                          </p:val>
                                        </p:tav>
                                      </p:tavLst>
                                    </p:anim>
                                    <p:anim calcmode="lin" valueType="num">
                                      <p:cBhvr additive="base">
                                        <p:cTn id="24" dur="500" fill="hold"/>
                                        <p:tgtEl>
                                          <p:spTgt spid="7895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laser.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89518"/>
                                        </p:tgtEl>
                                        <p:attrNameLst>
                                          <p:attrName>style.visibility</p:attrName>
                                        </p:attrNameLst>
                                      </p:cBhvr>
                                      <p:to>
                                        <p:strVal val="visible"/>
                                      </p:to>
                                    </p:set>
                                    <p:anim calcmode="lin" valueType="num">
                                      <p:cBhvr additive="base">
                                        <p:cTn id="29" dur="500" fill="hold"/>
                                        <p:tgtEl>
                                          <p:spTgt spid="789518"/>
                                        </p:tgtEl>
                                        <p:attrNameLst>
                                          <p:attrName>ppt_x</p:attrName>
                                        </p:attrNameLst>
                                      </p:cBhvr>
                                      <p:tavLst>
                                        <p:tav tm="0">
                                          <p:val>
                                            <p:strVal val="1+#ppt_w/2"/>
                                          </p:val>
                                        </p:tav>
                                        <p:tav tm="100000">
                                          <p:val>
                                            <p:strVal val="#ppt_x"/>
                                          </p:val>
                                        </p:tav>
                                      </p:tavLst>
                                    </p:anim>
                                    <p:anim calcmode="lin" valueType="num">
                                      <p:cBhvr additive="base">
                                        <p:cTn id="30" dur="500" fill="hold"/>
                                        <p:tgtEl>
                                          <p:spTgt spid="7895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5" name="laser.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89519"/>
                                        </p:tgtEl>
                                        <p:attrNameLst>
                                          <p:attrName>style.visibility</p:attrName>
                                        </p:attrNameLst>
                                      </p:cBhvr>
                                      <p:to>
                                        <p:strVal val="visible"/>
                                      </p:to>
                                    </p:set>
                                    <p:anim calcmode="lin" valueType="num">
                                      <p:cBhvr additive="base">
                                        <p:cTn id="35" dur="500" fill="hold"/>
                                        <p:tgtEl>
                                          <p:spTgt spid="789519"/>
                                        </p:tgtEl>
                                        <p:attrNameLst>
                                          <p:attrName>ppt_x</p:attrName>
                                        </p:attrNameLst>
                                      </p:cBhvr>
                                      <p:tavLst>
                                        <p:tav tm="0">
                                          <p:val>
                                            <p:strVal val="1+#ppt_w/2"/>
                                          </p:val>
                                        </p:tav>
                                        <p:tav tm="100000">
                                          <p:val>
                                            <p:strVal val="#ppt_x"/>
                                          </p:val>
                                        </p:tav>
                                      </p:tavLst>
                                    </p:anim>
                                    <p:anim calcmode="lin" valueType="num">
                                      <p:cBhvr additive="base">
                                        <p:cTn id="36" dur="500" fill="hold"/>
                                        <p:tgtEl>
                                          <p:spTgt spid="7895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5" name="laser.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89520"/>
                                        </p:tgtEl>
                                        <p:attrNameLst>
                                          <p:attrName>style.visibility</p:attrName>
                                        </p:attrNameLst>
                                      </p:cBhvr>
                                      <p:to>
                                        <p:strVal val="visible"/>
                                      </p:to>
                                    </p:set>
                                    <p:anim calcmode="lin" valueType="num">
                                      <p:cBhvr additive="base">
                                        <p:cTn id="41" dur="500" fill="hold"/>
                                        <p:tgtEl>
                                          <p:spTgt spid="789520"/>
                                        </p:tgtEl>
                                        <p:attrNameLst>
                                          <p:attrName>ppt_x</p:attrName>
                                        </p:attrNameLst>
                                      </p:cBhvr>
                                      <p:tavLst>
                                        <p:tav tm="0">
                                          <p:val>
                                            <p:strVal val="1+#ppt_w/2"/>
                                          </p:val>
                                        </p:tav>
                                        <p:tav tm="100000">
                                          <p:val>
                                            <p:strVal val="#ppt_x"/>
                                          </p:val>
                                        </p:tav>
                                      </p:tavLst>
                                    </p:anim>
                                    <p:anim calcmode="lin" valueType="num">
                                      <p:cBhvr additive="base">
                                        <p:cTn id="42" dur="500" fill="hold"/>
                                        <p:tgtEl>
                                          <p:spTgt spid="7895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5" name="laser.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89521"/>
                                        </p:tgtEl>
                                        <p:attrNameLst>
                                          <p:attrName>style.visibility</p:attrName>
                                        </p:attrNameLst>
                                      </p:cBhvr>
                                      <p:to>
                                        <p:strVal val="visible"/>
                                      </p:to>
                                    </p:set>
                                    <p:anim calcmode="lin" valueType="num">
                                      <p:cBhvr additive="base">
                                        <p:cTn id="47" dur="500" fill="hold"/>
                                        <p:tgtEl>
                                          <p:spTgt spid="789521"/>
                                        </p:tgtEl>
                                        <p:attrNameLst>
                                          <p:attrName>ppt_x</p:attrName>
                                        </p:attrNameLst>
                                      </p:cBhvr>
                                      <p:tavLst>
                                        <p:tav tm="0">
                                          <p:val>
                                            <p:strVal val="1+#ppt_w/2"/>
                                          </p:val>
                                        </p:tav>
                                        <p:tav tm="100000">
                                          <p:val>
                                            <p:strVal val="#ppt_x"/>
                                          </p:val>
                                        </p:tav>
                                      </p:tavLst>
                                    </p:anim>
                                    <p:anim calcmode="lin" valueType="num">
                                      <p:cBhvr additive="base">
                                        <p:cTn id="48" dur="500" fill="hold"/>
                                        <p:tgtEl>
                                          <p:spTgt spid="7895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5" name="laser.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89522"/>
                                        </p:tgtEl>
                                        <p:attrNameLst>
                                          <p:attrName>style.visibility</p:attrName>
                                        </p:attrNameLst>
                                      </p:cBhvr>
                                      <p:to>
                                        <p:strVal val="visible"/>
                                      </p:to>
                                    </p:set>
                                    <p:anim calcmode="lin" valueType="num">
                                      <p:cBhvr additive="base">
                                        <p:cTn id="53" dur="500" fill="hold"/>
                                        <p:tgtEl>
                                          <p:spTgt spid="789522"/>
                                        </p:tgtEl>
                                        <p:attrNameLst>
                                          <p:attrName>ppt_x</p:attrName>
                                        </p:attrNameLst>
                                      </p:cBhvr>
                                      <p:tavLst>
                                        <p:tav tm="0">
                                          <p:val>
                                            <p:strVal val="1+#ppt_w/2"/>
                                          </p:val>
                                        </p:tav>
                                        <p:tav tm="100000">
                                          <p:val>
                                            <p:strVal val="#ppt_x"/>
                                          </p:val>
                                        </p:tav>
                                      </p:tavLst>
                                    </p:anim>
                                    <p:anim calcmode="lin" valueType="num">
                                      <p:cBhvr additive="base">
                                        <p:cTn id="54" dur="500" fill="hold"/>
                                        <p:tgtEl>
                                          <p:spTgt spid="7895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5" name="laser.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89523"/>
                                        </p:tgtEl>
                                        <p:attrNameLst>
                                          <p:attrName>style.visibility</p:attrName>
                                        </p:attrNameLst>
                                      </p:cBhvr>
                                      <p:to>
                                        <p:strVal val="visible"/>
                                      </p:to>
                                    </p:set>
                                    <p:anim calcmode="lin" valueType="num">
                                      <p:cBhvr additive="base">
                                        <p:cTn id="59" dur="500" fill="hold"/>
                                        <p:tgtEl>
                                          <p:spTgt spid="789523"/>
                                        </p:tgtEl>
                                        <p:attrNameLst>
                                          <p:attrName>ppt_x</p:attrName>
                                        </p:attrNameLst>
                                      </p:cBhvr>
                                      <p:tavLst>
                                        <p:tav tm="0">
                                          <p:val>
                                            <p:strVal val="1+#ppt_w/2"/>
                                          </p:val>
                                        </p:tav>
                                        <p:tav tm="100000">
                                          <p:val>
                                            <p:strVal val="#ppt_x"/>
                                          </p:val>
                                        </p:tav>
                                      </p:tavLst>
                                    </p:anim>
                                    <p:anim calcmode="lin" valueType="num">
                                      <p:cBhvr additive="base">
                                        <p:cTn id="60" dur="500" fill="hold"/>
                                        <p:tgtEl>
                                          <p:spTgt spid="7895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5" name="laser.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89524"/>
                                        </p:tgtEl>
                                        <p:attrNameLst>
                                          <p:attrName>style.visibility</p:attrName>
                                        </p:attrNameLst>
                                      </p:cBhvr>
                                      <p:to>
                                        <p:strVal val="visible"/>
                                      </p:to>
                                    </p:set>
                                    <p:anim calcmode="lin" valueType="num">
                                      <p:cBhvr additive="base">
                                        <p:cTn id="65" dur="500" fill="hold"/>
                                        <p:tgtEl>
                                          <p:spTgt spid="789524"/>
                                        </p:tgtEl>
                                        <p:attrNameLst>
                                          <p:attrName>ppt_x</p:attrName>
                                        </p:attrNameLst>
                                      </p:cBhvr>
                                      <p:tavLst>
                                        <p:tav tm="0">
                                          <p:val>
                                            <p:strVal val="1+#ppt_w/2"/>
                                          </p:val>
                                        </p:tav>
                                        <p:tav tm="100000">
                                          <p:val>
                                            <p:strVal val="#ppt_x"/>
                                          </p:val>
                                        </p:tav>
                                      </p:tavLst>
                                    </p:anim>
                                    <p:anim calcmode="lin" valueType="num">
                                      <p:cBhvr additive="base">
                                        <p:cTn id="66" dur="500" fill="hold"/>
                                        <p:tgtEl>
                                          <p:spTgt spid="7895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5" name="laser.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789525"/>
                                        </p:tgtEl>
                                        <p:attrNameLst>
                                          <p:attrName>style.visibility</p:attrName>
                                        </p:attrNameLst>
                                      </p:cBhvr>
                                      <p:to>
                                        <p:strVal val="visible"/>
                                      </p:to>
                                    </p:set>
                                    <p:anim calcmode="lin" valueType="num">
                                      <p:cBhvr additive="base">
                                        <p:cTn id="71" dur="500" fill="hold"/>
                                        <p:tgtEl>
                                          <p:spTgt spid="789525"/>
                                        </p:tgtEl>
                                        <p:attrNameLst>
                                          <p:attrName>ppt_x</p:attrName>
                                        </p:attrNameLst>
                                      </p:cBhvr>
                                      <p:tavLst>
                                        <p:tav tm="0">
                                          <p:val>
                                            <p:strVal val="1+#ppt_w/2"/>
                                          </p:val>
                                        </p:tav>
                                        <p:tav tm="100000">
                                          <p:val>
                                            <p:strVal val="#ppt_x"/>
                                          </p:val>
                                        </p:tav>
                                      </p:tavLst>
                                    </p:anim>
                                    <p:anim calcmode="lin" valueType="num">
                                      <p:cBhvr additive="base">
                                        <p:cTn id="72" dur="500" fill="hold"/>
                                        <p:tgtEl>
                                          <p:spTgt spid="7895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5" name="laser.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789526"/>
                                        </p:tgtEl>
                                        <p:attrNameLst>
                                          <p:attrName>style.visibility</p:attrName>
                                        </p:attrNameLst>
                                      </p:cBhvr>
                                      <p:to>
                                        <p:strVal val="visible"/>
                                      </p:to>
                                    </p:set>
                                    <p:anim calcmode="lin" valueType="num">
                                      <p:cBhvr additive="base">
                                        <p:cTn id="77" dur="500" fill="hold"/>
                                        <p:tgtEl>
                                          <p:spTgt spid="789526"/>
                                        </p:tgtEl>
                                        <p:attrNameLst>
                                          <p:attrName>ppt_x</p:attrName>
                                        </p:attrNameLst>
                                      </p:cBhvr>
                                      <p:tavLst>
                                        <p:tav tm="0">
                                          <p:val>
                                            <p:strVal val="1+#ppt_w/2"/>
                                          </p:val>
                                        </p:tav>
                                        <p:tav tm="100000">
                                          <p:val>
                                            <p:strVal val="#ppt_x"/>
                                          </p:val>
                                        </p:tav>
                                      </p:tavLst>
                                    </p:anim>
                                    <p:anim calcmode="lin" valueType="num">
                                      <p:cBhvr additive="base">
                                        <p:cTn id="78" dur="500" fill="hold"/>
                                        <p:tgtEl>
                                          <p:spTgt spid="7895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5" name="laser.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789529"/>
                                        </p:tgtEl>
                                        <p:attrNameLst>
                                          <p:attrName>style.visibility</p:attrName>
                                        </p:attrNameLst>
                                      </p:cBhvr>
                                      <p:to>
                                        <p:strVal val="visible"/>
                                      </p:to>
                                    </p:set>
                                    <p:animEffect transition="in" filter="strips(downLeft)">
                                      <p:cBhvr>
                                        <p:cTn id="83" dur="500"/>
                                        <p:tgtEl>
                                          <p:spTgt spid="789529"/>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4" fill="hold">
                            <p:stCondLst>
                              <p:cond delay="500"/>
                            </p:stCondLst>
                            <p:childTnLst>
                              <p:par>
                                <p:cTn id="85" presetID="18" presetClass="entr" presetSubtype="6" fill="hold" grpId="0" nodeType="afterEffect">
                                  <p:stCondLst>
                                    <p:cond delay="0"/>
                                  </p:stCondLst>
                                  <p:childTnLst>
                                    <p:set>
                                      <p:cBhvr>
                                        <p:cTn id="86" dur="1" fill="hold">
                                          <p:stCondLst>
                                            <p:cond delay="0"/>
                                          </p:stCondLst>
                                        </p:cTn>
                                        <p:tgtEl>
                                          <p:spTgt spid="789530"/>
                                        </p:tgtEl>
                                        <p:attrNameLst>
                                          <p:attrName>style.visibility</p:attrName>
                                        </p:attrNameLst>
                                      </p:cBhvr>
                                      <p:to>
                                        <p:strVal val="visible"/>
                                      </p:to>
                                    </p:set>
                                    <p:animEffect transition="in" filter="strips(downRight)">
                                      <p:cBhvr>
                                        <p:cTn id="87" dur="500"/>
                                        <p:tgtEl>
                                          <p:spTgt spid="789530"/>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18" presetClass="entr" presetSubtype="12" fill="hold" nodeType="clickEffect">
                                  <p:stCondLst>
                                    <p:cond delay="0"/>
                                  </p:stCondLst>
                                  <p:childTnLst>
                                    <p:set>
                                      <p:cBhvr>
                                        <p:cTn id="91" dur="1" fill="hold">
                                          <p:stCondLst>
                                            <p:cond delay="0"/>
                                          </p:stCondLst>
                                        </p:cTn>
                                        <p:tgtEl>
                                          <p:spTgt spid="789531"/>
                                        </p:tgtEl>
                                        <p:attrNameLst>
                                          <p:attrName>style.visibility</p:attrName>
                                        </p:attrNameLst>
                                      </p:cBhvr>
                                      <p:to>
                                        <p:strVal val="visible"/>
                                      </p:to>
                                    </p:set>
                                    <p:animEffect transition="in" filter="strips(downLeft)">
                                      <p:cBhvr>
                                        <p:cTn id="92" dur="500"/>
                                        <p:tgtEl>
                                          <p:spTgt spid="789531"/>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18" presetClass="entr" presetSubtype="6" fill="hold" grpId="0" nodeType="afterEffect">
                                  <p:stCondLst>
                                    <p:cond delay="0"/>
                                  </p:stCondLst>
                                  <p:childTnLst>
                                    <p:set>
                                      <p:cBhvr>
                                        <p:cTn id="95" dur="1" fill="hold">
                                          <p:stCondLst>
                                            <p:cond delay="0"/>
                                          </p:stCondLst>
                                        </p:cTn>
                                        <p:tgtEl>
                                          <p:spTgt spid="789532"/>
                                        </p:tgtEl>
                                        <p:attrNameLst>
                                          <p:attrName>style.visibility</p:attrName>
                                        </p:attrNameLst>
                                      </p:cBhvr>
                                      <p:to>
                                        <p:strVal val="visible"/>
                                      </p:to>
                                    </p:set>
                                    <p:animEffect transition="in" filter="strips(downRight)">
                                      <p:cBhvr>
                                        <p:cTn id="96" dur="500"/>
                                        <p:tgtEl>
                                          <p:spTgt spid="789532"/>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4" presetClass="entr" presetSubtype="32" fill="hold" grpId="0" nodeType="clickEffect">
                                  <p:stCondLst>
                                    <p:cond delay="0"/>
                                  </p:stCondLst>
                                  <p:childTnLst>
                                    <p:set>
                                      <p:cBhvr>
                                        <p:cTn id="100" dur="1" fill="hold">
                                          <p:stCondLst>
                                            <p:cond delay="0"/>
                                          </p:stCondLst>
                                        </p:cTn>
                                        <p:tgtEl>
                                          <p:spTgt spid="789535"/>
                                        </p:tgtEl>
                                        <p:attrNameLst>
                                          <p:attrName>style.visibility</p:attrName>
                                        </p:attrNameLst>
                                      </p:cBhvr>
                                      <p:to>
                                        <p:strVal val="visible"/>
                                      </p:to>
                                    </p:set>
                                    <p:animEffect transition="in" filter="box(out)">
                                      <p:cBhvr>
                                        <p:cTn id="101" dur="500"/>
                                        <p:tgtEl>
                                          <p:spTgt spid="789535"/>
                                        </p:tgtEl>
                                      </p:cBhvr>
                                    </p:animEffect>
                                  </p:childTnLst>
                                  <p:subTnLst>
                                    <p:audio>
                                      <p:cMediaNode>
                                        <p:cTn display="0" masterRel="sameClick">
                                          <p:stCondLst>
                                            <p:cond evt="begin" delay="0">
                                              <p:tn val="99"/>
                                            </p:cond>
                                          </p:stCondLst>
                                          <p:endCondLst>
                                            <p:cond evt="onStopAudio" delay="0">
                                              <p:tgtEl>
                                                <p:sldTgt/>
                                              </p:tgtEl>
                                            </p:cond>
                                          </p:endCondLst>
                                        </p:cTn>
                                        <p:tgtEl>
                                          <p:sndTgt r:embed="rId4" name="chimes.wav"/>
                                        </p:tgtEl>
                                      </p:cMediaNode>
                                    </p:audio>
                                  </p:sub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789536"/>
                                        </p:tgtEl>
                                        <p:attrNameLst>
                                          <p:attrName>style.visibility</p:attrName>
                                        </p:attrNameLst>
                                      </p:cBhvr>
                                      <p:to>
                                        <p:strVal val="visible"/>
                                      </p:to>
                                    </p:set>
                                    <p:animEffect transition="in" filter="box(out)">
                                      <p:cBhvr>
                                        <p:cTn id="106" dur="500"/>
                                        <p:tgtEl>
                                          <p:spTgt spid="789536"/>
                                        </p:tgtEl>
                                      </p:cBhvr>
                                    </p:animEffect>
                                  </p:childTnLst>
                                  <p:subTnLst>
                                    <p:audio>
                                      <p:cMediaNode>
                                        <p:cTn display="0" masterRel="sameClick">
                                          <p:stCondLst>
                                            <p:cond evt="begin" delay="0">
                                              <p:tn val="104"/>
                                            </p:cond>
                                          </p:stCondLst>
                                          <p:endCondLst>
                                            <p:cond evt="onStopAudio" delay="0">
                                              <p:tgtEl>
                                                <p:sldTgt/>
                                              </p:tgtEl>
                                            </p:cond>
                                          </p:endCondLst>
                                        </p:cTn>
                                        <p:tgtEl>
                                          <p:sndTgt r:embed="rId4" name="chimes.wav"/>
                                        </p:tgtEl>
                                      </p:cMediaNode>
                                    </p:audio>
                                  </p:sub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grpId="0" nodeType="clickEffect">
                                  <p:stCondLst>
                                    <p:cond delay="0"/>
                                  </p:stCondLst>
                                  <p:childTnLst>
                                    <p:set>
                                      <p:cBhvr>
                                        <p:cTn id="110" dur="1" fill="hold">
                                          <p:stCondLst>
                                            <p:cond delay="0"/>
                                          </p:stCondLst>
                                        </p:cTn>
                                        <p:tgtEl>
                                          <p:spTgt spid="789537"/>
                                        </p:tgtEl>
                                        <p:attrNameLst>
                                          <p:attrName>style.visibility</p:attrName>
                                        </p:attrNameLst>
                                      </p:cBhvr>
                                      <p:to>
                                        <p:strVal val="visible"/>
                                      </p:to>
                                    </p:set>
                                    <p:animEffect transition="in" filter="strips(downLeft)">
                                      <p:cBhvr>
                                        <p:cTn id="111" dur="500"/>
                                        <p:tgtEl>
                                          <p:spTgt spid="789537"/>
                                        </p:tgtEl>
                                      </p:cBhvr>
                                    </p:animEffect>
                                  </p:childTnLst>
                                  <p:subTnLst>
                                    <p:audio>
                                      <p:cMediaNode>
                                        <p:cTn display="0" masterRel="sameClick">
                                          <p:stCondLst>
                                            <p:cond evt="begin" delay="0">
                                              <p:tn val="10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9" grpId="0" animBg="1"/>
      <p:bldP spid="789514" grpId="0" animBg="1"/>
      <p:bldP spid="789515" grpId="0"/>
      <p:bldP spid="789516" grpId="0"/>
      <p:bldP spid="789518" grpId="0"/>
      <p:bldP spid="789519" grpId="0"/>
      <p:bldP spid="789520" grpId="0"/>
      <p:bldP spid="789521" grpId="0"/>
      <p:bldP spid="789522" grpId="0"/>
      <p:bldP spid="789523" grpId="0"/>
      <p:bldP spid="789524" grpId="0"/>
      <p:bldP spid="789525" grpId="0"/>
      <p:bldP spid="789526" grpId="0"/>
      <p:bldP spid="789530" grpId="0" animBg="1"/>
      <p:bldP spid="789532" grpId="0" animBg="1"/>
      <p:bldP spid="789535" grpId="0" animBg="1"/>
      <p:bldP spid="789536" grpId="0" animBg="1"/>
      <p:bldP spid="7895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7" name="Rectangle 5"/>
          <p:cNvSpPr>
            <a:spLocks noChangeArrowheads="1"/>
          </p:cNvSpPr>
          <p:nvPr/>
        </p:nvSpPr>
        <p:spPr bwMode="auto">
          <a:xfrm>
            <a:off x="557885" y="966987"/>
            <a:ext cx="2630170" cy="460375"/>
          </a:xfrm>
          <a:prstGeom prst="rect">
            <a:avLst/>
          </a:prstGeom>
          <a:noFill/>
          <a:ln w="9525">
            <a:noFill/>
            <a:miter lim="800000"/>
          </a:ln>
          <a:effectLst/>
        </p:spPr>
        <p:txBody>
          <a:bodyPr wrap="none" anchor="ctr">
            <a:spAutoFit/>
          </a:bodyPr>
          <a:lstStyle/>
          <a:p>
            <a:r>
              <a:rPr lang="en-US" altLang="zh-CN" b="1" dirty="0">
                <a:solidFill>
                  <a:srgbClr val="FF3399"/>
                </a:solidFill>
                <a:effectLst>
                  <a:outerShdw blurRad="38100" dist="38100" dir="2700000" algn="tl">
                    <a:srgbClr val="000000"/>
                  </a:outerShdw>
                </a:effectLst>
                <a:ea typeface="隶书" panose="02010509060101010101" pitchFamily="49" charset="-122"/>
              </a:rPr>
              <a:t>4. </a:t>
            </a:r>
            <a:r>
              <a:rPr lang="zh-CN" altLang="en-US" b="1" dirty="0">
                <a:solidFill>
                  <a:srgbClr val="FF3399"/>
                </a:solidFill>
                <a:effectLst>
                  <a:outerShdw blurRad="38100" dist="38100" dir="2700000" algn="tl">
                    <a:srgbClr val="000000"/>
                  </a:outerShdw>
                </a:effectLst>
                <a:ea typeface="隶书" panose="02010509060101010101" pitchFamily="49" charset="-122"/>
              </a:rPr>
              <a:t>整数常量的分类</a:t>
            </a:r>
          </a:p>
        </p:txBody>
      </p:sp>
      <p:sp>
        <p:nvSpPr>
          <p:cNvPr id="791587" name="Rectangle 35"/>
          <p:cNvSpPr>
            <a:spLocks noChangeArrowheads="1"/>
          </p:cNvSpPr>
          <p:nvPr/>
        </p:nvSpPr>
        <p:spPr bwMode="auto">
          <a:xfrm>
            <a:off x="952556" y="1582684"/>
            <a:ext cx="7669894" cy="368173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marL="342900" indent="-342900">
              <a:lnSpc>
                <a:spcPts val="3500"/>
              </a:lnSpc>
              <a:buFont typeface="Wingdings" panose="05000000000000000000" pitchFamily="2" charset="2"/>
              <a:buChar char="u"/>
              <a:tabLst>
                <a:tab pos="-1600200" algn="l"/>
              </a:tabLst>
            </a:pPr>
            <a:r>
              <a:rPr lang="zh-CN"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根据整型常量的值来决定整型常量的类型</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在</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VC6.0</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VC2010</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或</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CB17.12</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下，整型常量</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C</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语言认为它是</a:t>
            </a:r>
            <a:r>
              <a:rPr lang="en-US" altLang="zh-CN" sz="1800" b="1" spc="50" dirty="0" err="1">
                <a:ln w="13500">
                  <a:solidFill>
                    <a:schemeClr val="accent1">
                      <a:shade val="2500"/>
                      <a:alpha val="6500"/>
                    </a:schemeClr>
                  </a:solidFill>
                  <a:prstDash val="solid"/>
                </a:ln>
                <a:solidFill>
                  <a:srgbClr val="0000FF"/>
                </a:solidFill>
                <a:effectLst>
                  <a:innerShdw blurRad="50900" dist="38500" dir="13500000">
                    <a:srgbClr val="000000">
                      <a:alpha val="60000"/>
                    </a:srgbClr>
                  </a:innerShdw>
                </a:effectLst>
                <a:ea typeface="楷体" panose="02010609060101010101" pitchFamily="49" charset="-122"/>
              </a:rPr>
              <a:t>int</a:t>
            </a:r>
            <a:r>
              <a:rPr lang="zh-CN" altLang="zh-CN" sz="1800" b="1" spc="50" dirty="0">
                <a:ln w="13500">
                  <a:solidFill>
                    <a:schemeClr val="accent1">
                      <a:shade val="2500"/>
                      <a:alpha val="6500"/>
                    </a:schemeClr>
                  </a:solidFill>
                  <a:prstDash val="solid"/>
                </a:ln>
                <a:solidFill>
                  <a:srgbClr val="0000FF"/>
                </a:solidFill>
                <a:effectLst>
                  <a:innerShdw blurRad="50900" dist="38500" dir="13500000">
                    <a:srgbClr val="000000">
                      <a:alpha val="60000"/>
                    </a:srgbClr>
                  </a:innerShdw>
                </a:effectLst>
                <a:ea typeface="楷体" panose="02010609060101010101" pitchFamily="49" charset="-122"/>
              </a:rPr>
              <a:t>型常量</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endPar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endParaRPr>
          </a:p>
          <a:p>
            <a:pPr marL="342900" indent="-342900">
              <a:lnSpc>
                <a:spcPts val="3500"/>
              </a:lnSpc>
              <a:buFont typeface="Wingdings" panose="05000000000000000000" pitchFamily="2" charset="2"/>
              <a:buChar char="u"/>
              <a:tabLst>
                <a:tab pos="-1600200" algn="l"/>
              </a:tabLst>
            </a:pP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整型常量后加字母</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l</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或</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L</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，认为它是</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long </a:t>
            </a:r>
            <a:r>
              <a:rPr lang="en-US" altLang="zh-CN" sz="1800" b="1" spc="50" dirty="0" err="1">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int</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 </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型常量。</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比如</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123L</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45l</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0XAFL</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endPar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endParaRPr>
          </a:p>
          <a:p>
            <a:pPr marL="342900" indent="-342900">
              <a:lnSpc>
                <a:spcPts val="3500"/>
              </a:lnSpc>
              <a:buFont typeface="Wingdings" panose="05000000000000000000" pitchFamily="2" charset="2"/>
              <a:buChar char="u"/>
              <a:tabLst>
                <a:tab pos="-1600200" algn="l"/>
              </a:tabLst>
            </a:pP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无符号数也可用后缀表示，整型常数的无符号数的后缀为</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U</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或</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u</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例如：</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358u</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 </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0x38Au</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235Lu </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均为无符号数。</a:t>
            </a:r>
            <a:endPar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endParaRPr>
          </a:p>
          <a:p>
            <a:pPr marL="342900" indent="-342900">
              <a:lnSpc>
                <a:spcPts val="3500"/>
              </a:lnSpc>
              <a:buFont typeface="Wingdings" panose="05000000000000000000" pitchFamily="2" charset="2"/>
              <a:buChar char="u"/>
              <a:tabLst>
                <a:tab pos="-1600200" algn="l"/>
              </a:tabLst>
            </a:pP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前缀、后缀可同时使用以表示各种类型的数。</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如</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0XA5Lu</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表示十六进制无符号长整数</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A5</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，其十进制为</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165</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 </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1587">
                                            <p:txEl>
                                              <p:pRg st="0" end="0"/>
                                            </p:txEl>
                                          </p:spTgt>
                                        </p:tgtEl>
                                        <p:attrNameLst>
                                          <p:attrName>style.visibility</p:attrName>
                                        </p:attrNameLst>
                                      </p:cBhvr>
                                      <p:to>
                                        <p:strVal val="visible"/>
                                      </p:to>
                                    </p:set>
                                    <p:animEffect transition="in" filter="blinds(horizontal)">
                                      <p:cBhvr>
                                        <p:cTn id="7" dur="500"/>
                                        <p:tgtEl>
                                          <p:spTgt spid="7915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87">
                                            <p:txEl>
                                              <p:pRg st="1" end="1"/>
                                            </p:txEl>
                                          </p:spTgt>
                                        </p:tgtEl>
                                        <p:attrNameLst>
                                          <p:attrName>style.visibility</p:attrName>
                                        </p:attrNameLst>
                                      </p:cBhvr>
                                      <p:to>
                                        <p:strVal val="visible"/>
                                      </p:to>
                                    </p:set>
                                    <p:animEffect transition="in" filter="blinds(horizontal)">
                                      <p:cBhvr>
                                        <p:cTn id="12" dur="500"/>
                                        <p:tgtEl>
                                          <p:spTgt spid="7915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1587">
                                            <p:txEl>
                                              <p:pRg st="2" end="2"/>
                                            </p:txEl>
                                          </p:spTgt>
                                        </p:tgtEl>
                                        <p:attrNameLst>
                                          <p:attrName>style.visibility</p:attrName>
                                        </p:attrNameLst>
                                      </p:cBhvr>
                                      <p:to>
                                        <p:strVal val="visible"/>
                                      </p:to>
                                    </p:set>
                                    <p:animEffect transition="in" filter="blinds(horizontal)">
                                      <p:cBhvr>
                                        <p:cTn id="17" dur="500"/>
                                        <p:tgtEl>
                                          <p:spTgt spid="7915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87">
                                            <p:txEl>
                                              <p:pRg st="3" end="3"/>
                                            </p:txEl>
                                          </p:spTgt>
                                        </p:tgtEl>
                                        <p:attrNameLst>
                                          <p:attrName>style.visibility</p:attrName>
                                        </p:attrNameLst>
                                      </p:cBhvr>
                                      <p:to>
                                        <p:strVal val="visible"/>
                                      </p:to>
                                    </p:set>
                                    <p:animEffect transition="in" filter="blinds(horizontal)">
                                      <p:cBhvr>
                                        <p:cTn id="22" dur="500"/>
                                        <p:tgtEl>
                                          <p:spTgt spid="7915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矩形 675846"/>
          <p:cNvSpPr/>
          <p:nvPr/>
        </p:nvSpPr>
        <p:spPr>
          <a:xfrm>
            <a:off x="563563" y="1628775"/>
            <a:ext cx="8329613" cy="2160588"/>
          </a:xfrm>
          <a:prstGeom prst="rect">
            <a:avLst/>
          </a:prstGeom>
          <a:noFill/>
          <a:ln w="9525">
            <a:noFill/>
          </a:ln>
        </p:spPr>
        <p:txBody>
          <a:bodyPr/>
          <a:lstStyle>
            <a:lvl1pPr marL="0" lvl="0" indent="0" algn="ctr" defTabSz="914400" rtl="0" eaLnBrk="1" fontAlgn="base" latinLnBrk="0" hangingPunct="1">
              <a:lnSpc>
                <a:spcPct val="100000"/>
              </a:lnSpc>
              <a:spcBef>
                <a:spcPct val="20000"/>
              </a:spcBef>
              <a:spcAft>
                <a:spcPct val="0"/>
              </a:spcAft>
              <a:buClrTx/>
              <a:buSzTx/>
              <a:buFontTx/>
              <a:buNone/>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Tx/>
              <a:buSzTx/>
              <a:buFontTx/>
              <a:buNone/>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Tx/>
              <a:buSzTx/>
              <a:buFontTx/>
              <a:buNone/>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l" fontAlgn="base">
              <a:buFont typeface="Wingdings" panose="05000000000000000000" pitchFamily="2" charset="2"/>
              <a:buNone/>
            </a:pPr>
            <a:r>
              <a:rPr lang="en-US" altLang="zh-CN" sz="2800" strike="noStrike" noProof="1">
                <a:latin typeface="楷体_GB2312" pitchFamily="49" charset="-122"/>
                <a:ea typeface="楷体_GB2312" pitchFamily="49" charset="-122"/>
                <a:cs typeface="+mn-cs"/>
              </a:rPr>
              <a:t>   </a:t>
            </a:r>
            <a:r>
              <a:rPr lang="zh-CN" altLang="en-US" sz="2800" strike="noStrike" noProof="1">
                <a:latin typeface="楷体_GB2312" pitchFamily="49" charset="-122"/>
                <a:ea typeface="楷体_GB2312" pitchFamily="49" charset="-122"/>
                <a:cs typeface="+mn-cs"/>
              </a:rPr>
              <a:t>程序是解决某种问题的一组指令的有序集合。</a:t>
            </a:r>
            <a:endParaRPr lang="zh-CN" altLang="en-US" sz="2800" strike="noStrike" noProof="1">
              <a:latin typeface="楷体_GB2312" pitchFamily="49" charset="-122"/>
              <a:ea typeface="楷体_GB2312" pitchFamily="49" charset="-122"/>
            </a:endParaRPr>
          </a:p>
          <a:p>
            <a:pPr lvl="0" algn="l" fontAlgn="base">
              <a:buFont typeface="Wingdings" panose="05000000000000000000" pitchFamily="2" charset="2"/>
              <a:buNone/>
            </a:pPr>
            <a:r>
              <a:rPr lang="zh-CN" altLang="en-US" sz="2800" strike="noStrike" noProof="1">
                <a:latin typeface="楷体_GB2312" pitchFamily="49" charset="-122"/>
                <a:ea typeface="楷体_GB2312" pitchFamily="49" charset="-122"/>
                <a:cs typeface="+mn-cs"/>
              </a:rPr>
              <a:t>   著名计算机科学家沃思（</a:t>
            </a:r>
            <a:r>
              <a:rPr lang="en-US" altLang="zh-CN" sz="2800" strike="noStrike" noProof="1">
                <a:latin typeface="楷体_GB2312" pitchFamily="49" charset="-122"/>
                <a:ea typeface="楷体_GB2312" pitchFamily="49" charset="-122"/>
                <a:cs typeface="+mn-cs"/>
              </a:rPr>
              <a:t>Nikiklaus Wirth</a:t>
            </a:r>
            <a:r>
              <a:rPr lang="zh-CN" altLang="en-US" sz="2800" strike="noStrike" noProof="1">
                <a:latin typeface="楷体_GB2312" pitchFamily="49" charset="-122"/>
                <a:ea typeface="楷体_GB2312" pitchFamily="49" charset="-122"/>
                <a:cs typeface="+mn-cs"/>
              </a:rPr>
              <a:t>）提出一个公式：</a:t>
            </a:r>
            <a:endParaRPr lang="zh-CN" altLang="en-US" sz="2800" strike="noStrike" noProof="1">
              <a:latin typeface="楷体_GB2312" pitchFamily="49" charset="-122"/>
              <a:ea typeface="楷体_GB2312" pitchFamily="49" charset="-122"/>
            </a:endParaRPr>
          </a:p>
          <a:p>
            <a:pPr lvl="0" algn="l" fontAlgn="base">
              <a:buFont typeface="Wingdings" panose="05000000000000000000" pitchFamily="2" charset="2"/>
              <a:buNone/>
            </a:pPr>
            <a:r>
              <a:rPr lang="zh-CN" altLang="en-US" sz="2800" strike="noStrike" noProof="1">
                <a:solidFill>
                  <a:srgbClr val="006600"/>
                </a:solidFill>
                <a:latin typeface="楷体_GB2312" pitchFamily="49" charset="-122"/>
                <a:ea typeface="楷体_GB2312" pitchFamily="49" charset="-122"/>
                <a:cs typeface="+mn-cs"/>
              </a:rPr>
              <a:t>       程序 </a:t>
            </a:r>
            <a:r>
              <a:rPr lang="en-US" altLang="zh-CN" sz="2800" strike="noStrike" noProof="1">
                <a:solidFill>
                  <a:srgbClr val="006600"/>
                </a:solidFill>
                <a:latin typeface="楷体_GB2312" pitchFamily="49" charset="-122"/>
                <a:ea typeface="楷体_GB2312" pitchFamily="49" charset="-122"/>
                <a:cs typeface="+mn-cs"/>
              </a:rPr>
              <a:t>= </a:t>
            </a:r>
            <a:r>
              <a:rPr lang="zh-CN" altLang="en-US" sz="2800" strike="noStrike" noProof="1">
                <a:solidFill>
                  <a:srgbClr val="006600"/>
                </a:solidFill>
                <a:latin typeface="楷体_GB2312" pitchFamily="49" charset="-122"/>
                <a:ea typeface="楷体_GB2312" pitchFamily="49" charset="-122"/>
                <a:cs typeface="+mn-cs"/>
              </a:rPr>
              <a:t>数据结构 </a:t>
            </a:r>
            <a:r>
              <a:rPr lang="en-US" altLang="zh-CN" sz="2800" strike="noStrike" noProof="1">
                <a:solidFill>
                  <a:srgbClr val="006600"/>
                </a:solidFill>
                <a:latin typeface="楷体_GB2312" pitchFamily="49" charset="-122"/>
                <a:ea typeface="楷体_GB2312" pitchFamily="49" charset="-122"/>
                <a:cs typeface="+mn-cs"/>
              </a:rPr>
              <a:t>+ </a:t>
            </a:r>
            <a:r>
              <a:rPr lang="zh-CN" altLang="en-US" sz="2800" strike="noStrike" noProof="1">
                <a:solidFill>
                  <a:srgbClr val="006600"/>
                </a:solidFill>
                <a:latin typeface="楷体_GB2312" pitchFamily="49" charset="-122"/>
                <a:ea typeface="楷体_GB2312" pitchFamily="49" charset="-122"/>
                <a:cs typeface="+mn-cs"/>
              </a:rPr>
              <a:t>算法</a:t>
            </a:r>
            <a:r>
              <a:rPr lang="zh-CN" altLang="en-US" sz="2800" strike="noStrike" noProof="1">
                <a:latin typeface="楷体_GB2312" pitchFamily="49" charset="-122"/>
                <a:ea typeface="楷体_GB2312" pitchFamily="49" charset="-122"/>
                <a:cs typeface="+mn-cs"/>
              </a:rPr>
              <a:t>  </a:t>
            </a:r>
            <a:endParaRPr lang="zh-CN" altLang="en-US" sz="2800" strike="noStrike" noProof="1">
              <a:latin typeface="楷体_GB2312" pitchFamily="49" charset="-122"/>
              <a:ea typeface="楷体_GB2312" pitchFamily="49" charset="-122"/>
            </a:endParaRPr>
          </a:p>
        </p:txBody>
      </p:sp>
      <p:sp>
        <p:nvSpPr>
          <p:cNvPr id="675861" name="文本框 675860"/>
          <p:cNvSpPr txBox="1"/>
          <p:nvPr/>
        </p:nvSpPr>
        <p:spPr>
          <a:xfrm>
            <a:off x="536575" y="379413"/>
            <a:ext cx="7129463" cy="641350"/>
          </a:xfrm>
          <a:prstGeom prst="rect">
            <a:avLst/>
          </a:prstGeom>
          <a:noFill/>
          <a:ln w="57150">
            <a:noFill/>
          </a:ln>
        </p:spPr>
        <p:txBody>
          <a:bodyPr>
            <a:spAutoFit/>
          </a:bodyPr>
          <a:lstStyle/>
          <a:p>
            <a:pPr marL="177800" indent="-177800" defTabSz="914400">
              <a:spcBef>
                <a:spcPct val="50000"/>
              </a:spcBef>
              <a:buFont typeface="Wingdings" panose="05000000000000000000" pitchFamily="2" charset="2"/>
              <a:buChar char="u"/>
              <a:tabLst>
                <a:tab pos="177800" algn="l"/>
              </a:tabLst>
            </a:pPr>
            <a:r>
              <a:rPr lang="zh-CN" altLang="en-US" sz="3600" b="1" noProof="1">
                <a:solidFill>
                  <a:srgbClr val="FF3300"/>
                </a:solidFill>
                <a:effectLst>
                  <a:outerShdw blurRad="38100" dist="38100" dir="2700000">
                    <a:srgbClr val="000000"/>
                  </a:outerShdw>
                </a:effectLst>
                <a:latin typeface="Arial" panose="020B0604020202020204" pitchFamily="34" charset="0"/>
                <a:ea typeface="隶书" panose="02010509060101010101" pitchFamily="49" charset="-122"/>
                <a:cs typeface="+mn-cs"/>
              </a:rPr>
              <a:t>学习的意义</a:t>
            </a:r>
            <a:r>
              <a:rPr lang="zh-CN" altLang="en-US" sz="36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zh-CN" altLang="en-US" sz="3600" noProof="1">
              <a:latin typeface="Times New Roman" panose="02020603050405020304" pitchFamily="18" charset="0"/>
            </a:endParaRPr>
          </a:p>
        </p:txBody>
      </p:sp>
      <p:sp>
        <p:nvSpPr>
          <p:cNvPr id="675864" name="矩形 675863"/>
          <p:cNvSpPr/>
          <p:nvPr/>
        </p:nvSpPr>
        <p:spPr>
          <a:xfrm>
            <a:off x="812800" y="971550"/>
            <a:ext cx="3157538" cy="579438"/>
          </a:xfrm>
          <a:prstGeom prst="rect">
            <a:avLst/>
          </a:prstGeom>
          <a:noFill/>
          <a:ln w="9525">
            <a:noFill/>
          </a:ln>
        </p:spPr>
        <p:txBody>
          <a:bodyPr wrap="none" anchor="t">
            <a:spAutoFit/>
          </a:bodyPr>
          <a:lstStyle/>
          <a:p>
            <a:pPr fontAlgn="base">
              <a:spcBef>
                <a:spcPct val="20000"/>
              </a:spcBef>
              <a:buClr>
                <a:srgbClr val="FF00FF"/>
              </a:buClr>
              <a:buFont typeface="Wingdings" panose="05000000000000000000" pitchFamily="2" charset="2"/>
              <a:buChar char="Ø"/>
            </a:pPr>
            <a:r>
              <a:rPr lang="en-US" altLang="zh-CN" sz="3200" strike="noStrike" noProof="1">
                <a:latin typeface="隶书" panose="02010509060101010101" pitchFamily="49" charset="-122"/>
                <a:ea typeface="隶书" panose="02010509060101010101" pitchFamily="49" charset="-122"/>
                <a:cs typeface="+mn-cs"/>
              </a:rPr>
              <a:t> </a:t>
            </a:r>
            <a:r>
              <a:rPr lang="zh-CN" altLang="en-US" sz="3200" b="1" strike="noStrike"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程序是什么？</a:t>
            </a:r>
            <a:endParaRPr lang="zh-CN" altLang="en-US" sz="3200" b="1" strike="noStrike"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sp>
        <p:nvSpPr>
          <p:cNvPr id="675865" name="矩形标注 675864"/>
          <p:cNvSpPr/>
          <p:nvPr/>
        </p:nvSpPr>
        <p:spPr>
          <a:xfrm>
            <a:off x="1476375" y="4149725"/>
            <a:ext cx="2449513" cy="1584325"/>
          </a:xfrm>
          <a:prstGeom prst="wedgeRectCallout">
            <a:avLst>
              <a:gd name="adj1" fmla="val 47602"/>
              <a:gd name="adj2" fmla="val -91384"/>
            </a:avLst>
          </a:prstGeom>
          <a:solidFill>
            <a:srgbClr val="FFFF99"/>
          </a:solidFill>
          <a:ln w="9525" cap="flat" cmpd="sng">
            <a:solidFill>
              <a:schemeClr val="tx1"/>
            </a:solidFill>
            <a:prstDash val="solid"/>
            <a:miter/>
            <a:headEnd type="none" w="med" len="med"/>
            <a:tailEnd type="none" w="med" len="med"/>
          </a:ln>
        </p:spPr>
        <p:txBody>
          <a:bodyPr/>
          <a:lstStyle/>
          <a:p>
            <a:pPr fontAlgn="base"/>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对数据的描述。</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在</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C</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语言中，体现为</a:t>
            </a:r>
            <a:r>
              <a:rPr lang="zh-CN" altLang="en-US" b="1" strike="noStrike" noProof="1">
                <a:solidFill>
                  <a:srgbClr val="FF00FF"/>
                </a:solidFill>
                <a:effectLst>
                  <a:outerShdw blurRad="38100" dist="38100" dir="2700000">
                    <a:srgbClr val="000000"/>
                  </a:outerShdw>
                </a:effectLst>
                <a:latin typeface="楷体_GB2312" pitchFamily="49" charset="-122"/>
                <a:ea typeface="楷体_GB2312" pitchFamily="49" charset="-122"/>
                <a:cs typeface="+mn-cs"/>
              </a:rPr>
              <a:t>数据类型</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的描述！</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675866" name="矩形标注 675865"/>
          <p:cNvSpPr/>
          <p:nvPr/>
        </p:nvSpPr>
        <p:spPr>
          <a:xfrm>
            <a:off x="4921250" y="4137025"/>
            <a:ext cx="3179763" cy="1584325"/>
          </a:xfrm>
          <a:prstGeom prst="wedgeRectCallout">
            <a:avLst>
              <a:gd name="adj1" fmla="val -34023"/>
              <a:gd name="adj2" fmla="val -89579"/>
            </a:avLst>
          </a:prstGeom>
          <a:solidFill>
            <a:srgbClr val="FFFF99"/>
          </a:solidFill>
          <a:ln w="9525" cap="flat" cmpd="sng">
            <a:solidFill>
              <a:schemeClr val="tx1"/>
            </a:solidFill>
            <a:prstDash val="solid"/>
            <a:miter/>
            <a:headEnd type="none" w="med" len="med"/>
            <a:tailEnd type="none" w="med" len="med"/>
          </a:ln>
        </p:spPr>
        <p:txBody>
          <a:bodyPr/>
          <a:lstStyle/>
          <a:p>
            <a:pPr fontAlgn="base"/>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对数据处理的描述。</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是为解决一个问题而采取的方法和步骤，是程序的灵魂！</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675867" name="文本框 675866"/>
          <p:cNvSpPr txBox="1"/>
          <p:nvPr/>
        </p:nvSpPr>
        <p:spPr>
          <a:xfrm>
            <a:off x="1433513" y="5835650"/>
            <a:ext cx="2447925" cy="519113"/>
          </a:xfrm>
          <a:prstGeom prst="rect">
            <a:avLst/>
          </a:prstGeom>
          <a:noFill/>
          <a:ln w="9525">
            <a:noFill/>
          </a:ln>
        </p:spPr>
        <p:txBody>
          <a:bodyPr>
            <a:spAutoFit/>
          </a:bodyPr>
          <a:lstStyle/>
          <a:p>
            <a:pPr>
              <a:spcBef>
                <a:spcPct val="50000"/>
              </a:spcBef>
            </a:pPr>
            <a:r>
              <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&lt;&lt;</a:t>
            </a:r>
            <a:r>
              <a:rPr lang="zh-CN" altLang="en-US"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数据结构</a:t>
            </a:r>
            <a:r>
              <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&gt;&gt;</a:t>
            </a:r>
            <a:endPar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sp>
        <p:nvSpPr>
          <p:cNvPr id="675868" name="文本框 675867"/>
          <p:cNvSpPr txBox="1"/>
          <p:nvPr/>
        </p:nvSpPr>
        <p:spPr>
          <a:xfrm>
            <a:off x="4789488" y="5778500"/>
            <a:ext cx="3671888" cy="519113"/>
          </a:xfrm>
          <a:prstGeom prst="rect">
            <a:avLst/>
          </a:prstGeom>
          <a:noFill/>
          <a:ln w="9525">
            <a:noFill/>
          </a:ln>
        </p:spPr>
        <p:txBody>
          <a:bodyPr>
            <a:spAutoFit/>
          </a:bodyPr>
          <a:lstStyle/>
          <a:p>
            <a:pPr>
              <a:spcBef>
                <a:spcPct val="50000"/>
              </a:spcBef>
            </a:pPr>
            <a:r>
              <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&lt;&lt;</a:t>
            </a:r>
            <a:r>
              <a:rPr lang="zh-CN" altLang="en-US"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算法设计与分析</a:t>
            </a:r>
            <a:r>
              <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&gt;&gt;</a:t>
            </a:r>
            <a:endPar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grpSp>
        <p:nvGrpSpPr>
          <p:cNvPr id="18441" name="组合 675872"/>
          <p:cNvGrpSpPr/>
          <p:nvPr/>
        </p:nvGrpSpPr>
        <p:grpSpPr>
          <a:xfrm>
            <a:off x="0" y="0"/>
            <a:ext cx="446088" cy="6858000"/>
            <a:chOff x="0" y="0"/>
            <a:chExt cx="281" cy="4320"/>
          </a:xfrm>
        </p:grpSpPr>
        <p:sp>
          <p:nvSpPr>
            <p:cNvPr id="18442" name="文本框 675873"/>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18443" name="文本框 675874"/>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
        <p:nvSpPr>
          <p:cNvPr id="2" name="AutoShape 29"/>
          <p:cNvSpPr>
            <a:spLocks noChangeArrowheads="1"/>
          </p:cNvSpPr>
          <p:nvPr/>
        </p:nvSpPr>
        <p:spPr bwMode="auto">
          <a:xfrm>
            <a:off x="4347845" y="44450"/>
            <a:ext cx="4713605" cy="1424305"/>
          </a:xfrm>
          <a:prstGeom prst="wedgeRectCallout">
            <a:avLst/>
          </a:prstGeom>
          <a:solidFill>
            <a:srgbClr val="00B0F0"/>
          </a:solidFill>
          <a:ln w="9525">
            <a:noFill/>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zh-CN" altLang="en-US"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结论：学好</a:t>
            </a:r>
            <a:r>
              <a:rPr lang="en-US" altLang="zh-CN"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C</a:t>
            </a:r>
            <a:r>
              <a:rPr lang="zh-CN" altLang="en-US"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语言首先就必须十分了解</a:t>
            </a:r>
            <a:r>
              <a:rPr lang="en-US" altLang="zh-CN"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C</a:t>
            </a:r>
            <a:r>
              <a:rPr lang="zh-CN" altLang="en-US"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语言的数据类型、运算符与表达式。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64"/>
                                        </p:tgtEl>
                                        <p:attrNameLst>
                                          <p:attrName>style.visibility</p:attrName>
                                        </p:attrNameLst>
                                      </p:cBhvr>
                                      <p:to>
                                        <p:strVal val="visible"/>
                                      </p:to>
                                    </p:set>
                                    <p:animEffect transition="in" filter="blinds(horizontal)">
                                      <p:cBhvr>
                                        <p:cTn id="7" dur="500"/>
                                        <p:tgtEl>
                                          <p:spTgt spid="67586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accel="50000" fill="hold" nodeType="clickEffect">
                                  <p:stCondLst>
                                    <p:cond delay="0"/>
                                  </p:stCondLst>
                                  <p:iterate type="lt">
                                    <p:tmPct val="10000"/>
                                  </p:iterate>
                                  <p:childTnLst>
                                    <p:set>
                                      <p:cBhvr>
                                        <p:cTn id="11" dur="1" fill="hold">
                                          <p:stCondLst>
                                            <p:cond delay="0"/>
                                          </p:stCondLst>
                                        </p:cTn>
                                        <p:tgtEl>
                                          <p:spTgt spid="675847">
                                            <p:txEl>
                                              <p:pRg st="0" end="0"/>
                                            </p:txEl>
                                          </p:spTgt>
                                        </p:tgtEl>
                                        <p:attrNameLst>
                                          <p:attrName>style.visibility</p:attrName>
                                        </p:attrNameLst>
                                      </p:cBhvr>
                                      <p:to>
                                        <p:strVal val="visible"/>
                                      </p:to>
                                    </p:set>
                                    <p:anim calcmode="lin" valueType="num">
                                      <p:cBhvr additive="base">
                                        <p:cTn id="12" dur="2000" fill="hold"/>
                                        <p:tgtEl>
                                          <p:spTgt spid="675847">
                                            <p:txEl>
                                              <p:pRg st="0" end="0"/>
                                            </p:txEl>
                                          </p:spTgt>
                                        </p:tgtEl>
                                        <p:attrNameLst>
                                          <p:attrName>ppt_x</p:attrName>
                                        </p:attrNameLst>
                                      </p:cBhvr>
                                      <p:tavLst>
                                        <p:tav tm="0">
                                          <p:val>
                                            <p:strVal val="1+#ppt_w/2"/>
                                          </p:val>
                                        </p:tav>
                                        <p:tav tm="100000">
                                          <p:val>
                                            <p:strVal val="#ppt_x"/>
                                          </p:val>
                                        </p:tav>
                                      </p:tavLst>
                                    </p:anim>
                                    <p:anim calcmode="lin" valueType="num">
                                      <p:cBhvr additive="base">
                                        <p:cTn id="13" dur="2000" fill="hold"/>
                                        <p:tgtEl>
                                          <p:spTgt spid="6758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75847">
                                            <p:txEl>
                                              <p:pRg st="1" end="1"/>
                                            </p:txEl>
                                          </p:spTgt>
                                        </p:tgtEl>
                                        <p:attrNameLst>
                                          <p:attrName>style.visibility</p:attrName>
                                        </p:attrNameLst>
                                      </p:cBhvr>
                                      <p:to>
                                        <p:strVal val="visible"/>
                                      </p:to>
                                    </p:set>
                                    <p:animEffect transition="in" filter="blinds(horizontal)">
                                      <p:cBhvr>
                                        <p:cTn id="18" dur="500"/>
                                        <p:tgtEl>
                                          <p:spTgt spid="675847">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75847">
                                            <p:txEl>
                                              <p:pRg st="2" end="2"/>
                                            </p:txEl>
                                          </p:spTgt>
                                        </p:tgtEl>
                                        <p:attrNameLst>
                                          <p:attrName>style.visibility</p:attrName>
                                        </p:attrNameLst>
                                      </p:cBhvr>
                                      <p:to>
                                        <p:strVal val="visible"/>
                                      </p:to>
                                    </p:set>
                                    <p:anim calcmode="lin" valueType="num">
                                      <p:cBhvr additive="base">
                                        <p:cTn id="23" dur="500" fill="hold"/>
                                        <p:tgtEl>
                                          <p:spTgt spid="67584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4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675865"/>
                                        </p:tgtEl>
                                        <p:attrNameLst>
                                          <p:attrName>style.visibility</p:attrName>
                                        </p:attrNameLst>
                                      </p:cBhvr>
                                      <p:to>
                                        <p:strVal val="visible"/>
                                      </p:to>
                                    </p:set>
                                    <p:animEffect transition="in" filter="strips(downLeft)">
                                      <p:cBhvr>
                                        <p:cTn id="29" dur="2000"/>
                                        <p:tgtEl>
                                          <p:spTgt spid="675865"/>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0" fill="hold">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675867"/>
                                        </p:tgtEl>
                                        <p:attrNameLst>
                                          <p:attrName>style.visibility</p:attrName>
                                        </p:attrNameLst>
                                      </p:cBhvr>
                                      <p:to>
                                        <p:strVal val="visible"/>
                                      </p:to>
                                    </p:set>
                                    <p:animEffect transition="in" filter="blinds(horizontal)">
                                      <p:cBhvr>
                                        <p:cTn id="33" dur="500"/>
                                        <p:tgtEl>
                                          <p:spTgt spid="675867"/>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675866"/>
                                        </p:tgtEl>
                                        <p:attrNameLst>
                                          <p:attrName>style.visibility</p:attrName>
                                        </p:attrNameLst>
                                      </p:cBhvr>
                                      <p:to>
                                        <p:strVal val="visible"/>
                                      </p:to>
                                    </p:set>
                                    <p:animEffect transition="in" filter="strips(downRight)">
                                      <p:cBhvr>
                                        <p:cTn id="38" dur="2000"/>
                                        <p:tgtEl>
                                          <p:spTgt spid="675866"/>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39" fill="hold">
                            <p:stCondLst>
                              <p:cond delay="2000"/>
                            </p:stCondLst>
                            <p:childTnLst>
                              <p:par>
                                <p:cTn id="40" presetID="3" presetClass="entr" presetSubtype="10" fill="hold" grpId="0" nodeType="afterEffect">
                                  <p:stCondLst>
                                    <p:cond delay="0"/>
                                  </p:stCondLst>
                                  <p:childTnLst>
                                    <p:set>
                                      <p:cBhvr>
                                        <p:cTn id="41" dur="1" fill="hold">
                                          <p:stCondLst>
                                            <p:cond delay="0"/>
                                          </p:stCondLst>
                                        </p:cTn>
                                        <p:tgtEl>
                                          <p:spTgt spid="675868"/>
                                        </p:tgtEl>
                                        <p:attrNameLst>
                                          <p:attrName>style.visibility</p:attrName>
                                        </p:attrNameLst>
                                      </p:cBhvr>
                                      <p:to>
                                        <p:strVal val="visible"/>
                                      </p:to>
                                    </p:set>
                                    <p:animEffect transition="in" filter="blinds(horizontal)">
                                      <p:cBhvr>
                                        <p:cTn id="42" dur="500"/>
                                        <p:tgtEl>
                                          <p:spTgt spid="675868"/>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4" grpId="0"/>
      <p:bldP spid="675865" grpId="0" animBg="1"/>
      <p:bldP spid="675866" grpId="0" animBg="1"/>
      <p:bldP spid="675867" grpId="0"/>
      <p:bldP spid="675868" grpId="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6" name="矩形 793605"/>
          <p:cNvSpPr/>
          <p:nvPr/>
        </p:nvSpPr>
        <p:spPr>
          <a:xfrm>
            <a:off x="684213" y="188913"/>
            <a:ext cx="2298700" cy="579438"/>
          </a:xfrm>
          <a:prstGeom prst="rect">
            <a:avLst/>
          </a:prstGeom>
          <a:noFill/>
          <a:ln w="9525">
            <a:noFill/>
          </a:ln>
        </p:spPr>
        <p:txBody>
          <a:bodyPr wrap="none" anchor="ctr">
            <a:spAutoFit/>
          </a:bodyPr>
          <a:lstStyle/>
          <a:p>
            <a:pPr fontAlgn="base"/>
            <a:r>
              <a:rPr lang="en-US" altLang="zh-CN"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5. </a:t>
            </a:r>
            <a:r>
              <a:rPr lang="zh-CN" altLang="en-US"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实型数据</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793607" name="矩形 793606"/>
          <p:cNvSpPr/>
          <p:nvPr/>
        </p:nvSpPr>
        <p:spPr>
          <a:xfrm>
            <a:off x="971550" y="765175"/>
            <a:ext cx="4824413" cy="457200"/>
          </a:xfrm>
          <a:prstGeom prst="rect">
            <a:avLst/>
          </a:prstGeom>
          <a:noFill/>
          <a:ln w="9525">
            <a:noFill/>
          </a:ln>
        </p:spPr>
        <p:txBody>
          <a:bodyPr anchor="ctr">
            <a:spAutoFit/>
          </a:bodyPr>
          <a:lstStyle/>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实型常量（实数或浮点数）</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93608" name="矩形 793607"/>
          <p:cNvSpPr/>
          <p:nvPr/>
        </p:nvSpPr>
        <p:spPr>
          <a:xfrm>
            <a:off x="1331913" y="1074738"/>
            <a:ext cx="7234238" cy="2041525"/>
          </a:xfrm>
          <a:prstGeom prst="rect">
            <a:avLst/>
          </a:prstGeom>
          <a:noFill/>
          <a:ln w="9525">
            <a:noFill/>
          </a:ln>
        </p:spPr>
        <p:txBody>
          <a:bodyPr anchor="ctr">
            <a:spAutoFit/>
          </a:bodyPr>
          <a:lstStyle/>
          <a:p>
            <a:pPr defTabSz="914400" fontAlgn="base">
              <a:buFont typeface="Wingdings" panose="05000000000000000000" pitchFamily="2" charset="2"/>
              <a:buChar char="l"/>
              <a:tabLst>
                <a:tab pos="571500" algn="l"/>
              </a:tabLst>
            </a:pP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十进制小数形式：</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由数字</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9</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和小数点组成</a:t>
            </a:r>
            <a:r>
              <a:rPr lang="zh-CN" altLang="en-US" strike="noStrike" noProof="1">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a:latin typeface="Times New Roman" panose="02020603050405020304" pitchFamily="18" charset="0"/>
                <a:ea typeface="宋体" panose="02010600030101010101" pitchFamily="2" charset="-122"/>
                <a:cs typeface="+mn-cs"/>
              </a:rPr>
              <a:t> </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如</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:0.0,5.6,-5.</a:t>
            </a:r>
            <a:endPar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指数形式：由十进制数，加阶码标志</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e</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或</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E</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以及阶码（只能为整数，可以带符号）组成</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a:p>
            <a:pPr defTabSz="914400" fontAlgn="base">
              <a:buFont typeface="Wingdings" panose="05000000000000000000" pitchFamily="2" charset="2"/>
              <a:tabLst>
                <a:tab pos="5715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其一般形式为：</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aEn   </a:t>
            </a:r>
            <a:endPar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tabLst>
                <a:tab pos="571500" algn="l"/>
              </a:tabLst>
            </a:pP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其中：</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a</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为十进制数，</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n</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为十进制整数，都不可缺少。其可表示为</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a</a:t>
            </a:r>
            <a:r>
              <a:rPr lang="en-US" altLang="zh-CN" b="1" strike="noStrike"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×10</a:t>
            </a:r>
            <a:r>
              <a:rPr lang="en-US" altLang="zh-CN" b="1" strike="noStrike" baseline="30000"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n</a:t>
            </a:r>
            <a:endParaRPr lang="en-US" altLang="zh-CN" b="1" strike="noStrike" baseline="30000" noProof="1">
              <a:solidFill>
                <a:srgbClr val="CC3300"/>
              </a:solidFill>
              <a:effectLst>
                <a:outerShdw blurRad="38100" dist="38100" dir="2700000">
                  <a:srgbClr val="000000"/>
                </a:outerShdw>
              </a:effectLst>
              <a:latin typeface="Times New Roman" panose="02020603050405020304" pitchFamily="18" charset="0"/>
            </a:endParaRPr>
          </a:p>
        </p:txBody>
      </p:sp>
      <p:sp>
        <p:nvSpPr>
          <p:cNvPr id="793623" name="矩形 793622"/>
          <p:cNvSpPr/>
          <p:nvPr/>
        </p:nvSpPr>
        <p:spPr>
          <a:xfrm>
            <a:off x="1331913" y="3141663"/>
            <a:ext cx="7200900" cy="850900"/>
          </a:xfrm>
          <a:prstGeom prst="rect">
            <a:avLst/>
          </a:prstGeom>
          <a:solidFill>
            <a:srgbClr val="FFFFFF"/>
          </a:solidFill>
          <a:ln w="28575" cap="flat" cmpd="sng">
            <a:solidFill>
              <a:srgbClr val="0000FF"/>
            </a:solidFill>
            <a:prstDash val="solid"/>
            <a:miter/>
            <a:headEnd type="none" w="med" len="med"/>
            <a:tailEnd type="none" w="med" len="med"/>
          </a:ln>
        </p:spPr>
        <p:txBody>
          <a:bodyPr anchor="ctr">
            <a:spAutoFit/>
          </a:bodyPr>
          <a:lstStyle/>
          <a:p>
            <a:pPr fontAlgn="base"/>
            <a:r>
              <a:rPr lang="zh-CN" altLang="en-US" b="1" strike="noStrike" noProof="1">
                <a:solidFill>
                  <a:srgbClr val="FF00FF"/>
                </a:solidFill>
                <a:effectLst>
                  <a:outerShdw blurRad="38100" dist="38100" dir="2700000">
                    <a:srgbClr val="000000"/>
                  </a:outerShdw>
                </a:effectLst>
                <a:latin typeface="楷体_GB2312" pitchFamily="49" charset="-122"/>
                <a:ea typeface="楷体_GB2312" pitchFamily="49" charset="-122"/>
                <a:cs typeface="+mn-cs"/>
              </a:rPr>
              <a:t>合法的实数表示：</a:t>
            </a:r>
            <a:endParaRPr lang="zh-CN" altLang="en-US" b="1" strike="noStrike" noProof="1">
              <a:solidFill>
                <a:srgbClr val="FF00FF"/>
              </a:solidFill>
              <a:effectLst>
                <a:outerShdw blurRad="38100" dist="38100" dir="2700000">
                  <a:srgbClr val="000000"/>
                </a:outerShdw>
              </a:effectLst>
              <a:latin typeface="楷体_GB2312" pitchFamily="49" charset="-122"/>
              <a:ea typeface="楷体_GB2312" pitchFamily="49" charset="-122"/>
            </a:endParaRPr>
          </a:p>
          <a:p>
            <a:pPr fontAlgn="base"/>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2.1E5 </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表示</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2.1×10</a:t>
            </a:r>
            <a:r>
              <a:rPr lang="en-US" altLang="zh-CN" b="1" strike="noStrike" baseline="30000" noProof="1">
                <a:effectLst>
                  <a:outerShdw blurRad="38100" dist="38100" dir="2700000">
                    <a:srgbClr val="FFFFFF"/>
                  </a:outerShdw>
                </a:effectLst>
                <a:latin typeface="楷体_GB2312" pitchFamily="49" charset="-122"/>
                <a:ea typeface="楷体_GB2312" pitchFamily="49" charset="-122"/>
                <a:cs typeface="+mn-cs"/>
              </a:rPr>
              <a:t>5</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3.7E-2 </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表示</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3.7×10</a:t>
            </a:r>
            <a:r>
              <a:rPr lang="en-US" altLang="zh-CN" b="1" strike="noStrike" baseline="30000" noProof="1">
                <a:effectLst>
                  <a:outerShdw blurRad="38100" dist="38100" dir="2700000">
                    <a:srgbClr val="FFFFFF"/>
                  </a:outerShdw>
                </a:effectLst>
                <a:latin typeface="楷体_GB2312" pitchFamily="49" charset="-122"/>
                <a:ea typeface="楷体_GB2312" pitchFamily="49" charset="-122"/>
                <a:cs typeface="+mn-cs"/>
              </a:rPr>
              <a:t>-2</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793627" name="矩形 793626"/>
          <p:cNvSpPr/>
          <p:nvPr/>
        </p:nvSpPr>
        <p:spPr>
          <a:xfrm>
            <a:off x="1042988" y="3111500"/>
            <a:ext cx="4824413" cy="457200"/>
          </a:xfrm>
          <a:prstGeom prst="rect">
            <a:avLst/>
          </a:prstGeom>
          <a:noFill/>
          <a:ln w="9525">
            <a:noFill/>
          </a:ln>
        </p:spPr>
        <p:txBody>
          <a:bodyPr anchor="ctr">
            <a:spAutoFit/>
          </a:bodyPr>
          <a:lstStyle/>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实型变量</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93628" name="矩形 793627"/>
          <p:cNvSpPr/>
          <p:nvPr/>
        </p:nvSpPr>
        <p:spPr>
          <a:xfrm>
            <a:off x="1398588" y="3335338"/>
            <a:ext cx="7234238" cy="3784600"/>
          </a:xfrm>
          <a:prstGeom prst="rect">
            <a:avLst/>
          </a:prstGeom>
          <a:noFill/>
          <a:ln w="9525">
            <a:noFill/>
          </a:ln>
        </p:spPr>
        <p:txBody>
          <a:bodyPr anchor="ctr">
            <a:spAutoFit/>
          </a:bodyPr>
          <a:lstStyle/>
          <a:p>
            <a:pPr defTabSz="914400" fontAlgn="base">
              <a:buFont typeface="Wingdings" panose="05000000000000000000" pitchFamily="2" charset="2"/>
              <a:buChar char="l"/>
              <a:tabLst>
                <a:tab pos="571500" algn="l"/>
              </a:tabLst>
            </a:pP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单精度实型（</a:t>
            </a:r>
            <a:r>
              <a:rPr lang="en-US" altLang="zh-CN"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float</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endPar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buFont typeface="Wingdings" panose="05000000000000000000" pitchFamily="2" charset="2"/>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float f = 3.14, g;</a:t>
            </a:r>
            <a:endPar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buFont typeface="Wingdings" panose="05000000000000000000" pitchFamily="2" charset="2"/>
              <a:tabLst>
                <a:tab pos="5715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这种定义的变量在内存中占</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4</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个字节（</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32</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位）的存储单元，约</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7</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位有效数字。</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双精度实型</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double</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endPar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buFont typeface="Wingdings" panose="05000000000000000000" pitchFamily="2" charset="2"/>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double x, y;</a:t>
            </a:r>
            <a:endPar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buFont typeface="Wingdings" panose="05000000000000000000" pitchFamily="2" charset="2"/>
              <a:tabLst>
                <a:tab pos="571500" algn="l"/>
              </a:tabLst>
            </a:pP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这种定义的变量在内存中占</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8</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个字节（</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64</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位）的存储单元</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sym typeface="+mn-ea"/>
              </a:rPr>
              <a:t>，约</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sym typeface="+mn-ea"/>
              </a:rPr>
              <a:t>16</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sym typeface="+mn-ea"/>
              </a:rPr>
              <a:t>位有效数字</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endPar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长双精度实型</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long double</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endPar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long double x, y;</a:t>
            </a:r>
            <a:endPar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tabLst>
                <a:tab pos="571500" algn="l"/>
              </a:tabLst>
            </a:pP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这种定义的变量在内存中占</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8~12</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个字节（</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128</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位）的存储单元。</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endPar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tabLst>
                <a:tab pos="571500" algn="l"/>
              </a:tabLst>
            </a:pPr>
            <a:endPar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93629" name="文本框 793628"/>
          <p:cNvSpPr txBox="1"/>
          <p:nvPr/>
        </p:nvSpPr>
        <p:spPr>
          <a:xfrm>
            <a:off x="1331278" y="4580573"/>
            <a:ext cx="8066088" cy="1952625"/>
          </a:xfrm>
          <a:prstGeom prst="rect">
            <a:avLst/>
          </a:prstGeom>
          <a:gradFill rotWithShape="1">
            <a:gsLst>
              <a:gs pos="0">
                <a:srgbClr val="FFFF99"/>
              </a:gs>
              <a:gs pos="100000">
                <a:srgbClr val="FFFF99">
                  <a:gamma/>
                  <a:shade val="78824"/>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rgbClr val="FFCC99">
                <a:alpha val="50000"/>
              </a:srgbClr>
            </a:outerShdw>
          </a:effectLst>
        </p:spPr>
        <p:txBody>
          <a:bodyPr lIns="90000" tIns="46800" rIns="90000" bIns="46800"/>
          <a:lstStyle/>
          <a:p>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注意：</a:t>
            </a:r>
            <a:endPar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a:p>
            <a:pPr>
              <a:buFont typeface="Wingdings" panose="05000000000000000000" pitchFamily="2" charset="2"/>
              <a:buChar char="Ø"/>
            </a:pPr>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三种实数类型中，其精度是</a:t>
            </a:r>
            <a:endPar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a:p>
            <a:pPr>
              <a:buFont typeface="Wingdings" panose="05000000000000000000" pitchFamily="2" charset="2"/>
            </a:pPr>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float &lt; double </a:t>
            </a:r>
            <a:r>
              <a:rPr lang="en-US" altLang="en-US"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 long double</a:t>
            </a:r>
            <a:r>
              <a:rPr lang="zh-CN" altLang="en-US"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a:t>
            </a:r>
            <a:endParaRPr lang="zh-CN" altLang="en-US"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endParaRPr>
          </a:p>
          <a:p>
            <a:pPr>
              <a:buFont typeface="Wingdings" panose="05000000000000000000" pitchFamily="2" charset="2"/>
              <a:buChar char="Ø"/>
            </a:pP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long float</a:t>
            </a:r>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实际上就是</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double</a:t>
            </a:r>
            <a:r>
              <a:rPr lang="en-US" altLang="zh-CN"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因此，没有</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long float</a:t>
            </a:r>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类型；</a:t>
            </a:r>
            <a:endPar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a:p>
            <a:pPr>
              <a:buFont typeface="Wingdings" panose="05000000000000000000" pitchFamily="2" charset="2"/>
              <a:buChar char="Ø"/>
            </a:pPr>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所有的实型常量按照</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double</a:t>
            </a:r>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类型处理。</a:t>
            </a:r>
            <a:endPar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grpSp>
        <p:nvGrpSpPr>
          <p:cNvPr id="41992" name="组合 793629"/>
          <p:cNvGrpSpPr/>
          <p:nvPr/>
        </p:nvGrpSpPr>
        <p:grpSpPr>
          <a:xfrm>
            <a:off x="0" y="0"/>
            <a:ext cx="446088" cy="6858000"/>
            <a:chOff x="0" y="0"/>
            <a:chExt cx="281" cy="4320"/>
          </a:xfrm>
        </p:grpSpPr>
        <p:sp>
          <p:nvSpPr>
            <p:cNvPr id="41993" name="文本框 793630"/>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41994" name="文本框 793631"/>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06"/>
                                        </p:tgtEl>
                                        <p:attrNameLst>
                                          <p:attrName>style.visibility</p:attrName>
                                        </p:attrNameLst>
                                      </p:cBhvr>
                                      <p:to>
                                        <p:strVal val="visible"/>
                                      </p:to>
                                    </p:set>
                                    <p:animEffect transition="in" filter="blinds(horizontal)">
                                      <p:cBhvr>
                                        <p:cTn id="7" dur="500"/>
                                        <p:tgtEl>
                                          <p:spTgt spid="7936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93607"/>
                                        </p:tgtEl>
                                        <p:attrNameLst>
                                          <p:attrName>style.visibility</p:attrName>
                                        </p:attrNameLst>
                                      </p:cBhvr>
                                      <p:to>
                                        <p:strVal val="visible"/>
                                      </p:to>
                                    </p:set>
                                    <p:anim calcmode="lin" valueType="num">
                                      <p:cBhvr additive="base">
                                        <p:cTn id="12" dur="500" fill="hold"/>
                                        <p:tgtEl>
                                          <p:spTgt spid="793607"/>
                                        </p:tgtEl>
                                        <p:attrNameLst>
                                          <p:attrName>ppt_x</p:attrName>
                                        </p:attrNameLst>
                                      </p:cBhvr>
                                      <p:tavLst>
                                        <p:tav tm="0">
                                          <p:val>
                                            <p:strVal val="0-#ppt_w/2"/>
                                          </p:val>
                                        </p:tav>
                                        <p:tav tm="100000">
                                          <p:val>
                                            <p:strVal val="#ppt_x"/>
                                          </p:val>
                                        </p:tav>
                                      </p:tavLst>
                                    </p:anim>
                                    <p:anim calcmode="lin" valueType="num">
                                      <p:cBhvr additive="base">
                                        <p:cTn id="13" dur="500" fill="hold"/>
                                        <p:tgtEl>
                                          <p:spTgt spid="793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3608">
                                            <p:txEl>
                                              <p:pRg st="0" end="0"/>
                                            </p:txEl>
                                          </p:spTgt>
                                        </p:tgtEl>
                                        <p:attrNameLst>
                                          <p:attrName>style.visibility</p:attrName>
                                        </p:attrNameLst>
                                      </p:cBhvr>
                                      <p:to>
                                        <p:strVal val="visible"/>
                                      </p:to>
                                    </p:set>
                                    <p:anim calcmode="lin" valueType="num">
                                      <p:cBhvr additive="base">
                                        <p:cTn id="18" dur="500" fill="hold"/>
                                        <p:tgtEl>
                                          <p:spTgt spid="793608">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9360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93608">
                                            <p:txEl>
                                              <p:pRg st="1" end="1"/>
                                            </p:txEl>
                                          </p:spTgt>
                                        </p:tgtEl>
                                        <p:attrNameLst>
                                          <p:attrName>style.visibility</p:attrName>
                                        </p:attrNameLst>
                                      </p:cBhvr>
                                      <p:to>
                                        <p:strVal val="visible"/>
                                      </p:to>
                                    </p:set>
                                    <p:anim calcmode="lin" valueType="num">
                                      <p:cBhvr additive="base">
                                        <p:cTn id="24" dur="500" fill="hold"/>
                                        <p:tgtEl>
                                          <p:spTgt spid="793608">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9360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793608">
                                            <p:txEl>
                                              <p:pRg st="2" end="2"/>
                                            </p:txEl>
                                          </p:spTgt>
                                        </p:tgtEl>
                                        <p:attrNameLst>
                                          <p:attrName>style.visibility</p:attrName>
                                        </p:attrNameLst>
                                      </p:cBhvr>
                                      <p:to>
                                        <p:strVal val="visible"/>
                                      </p:to>
                                    </p:set>
                                    <p:anim calcmode="lin" valueType="num">
                                      <p:cBhvr additive="base">
                                        <p:cTn id="30" dur="500" fill="hold"/>
                                        <p:tgtEl>
                                          <p:spTgt spid="793608">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9360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93608">
                                            <p:txEl>
                                              <p:pRg st="3" end="3"/>
                                            </p:txEl>
                                          </p:spTgt>
                                        </p:tgtEl>
                                        <p:attrNameLst>
                                          <p:attrName>style.visibility</p:attrName>
                                        </p:attrNameLst>
                                      </p:cBhvr>
                                      <p:to>
                                        <p:strVal val="visible"/>
                                      </p:to>
                                    </p:set>
                                    <p:anim calcmode="lin" valueType="num">
                                      <p:cBhvr additive="base">
                                        <p:cTn id="36" dur="500" fill="hold"/>
                                        <p:tgtEl>
                                          <p:spTgt spid="793608">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9360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93623"/>
                                        </p:tgtEl>
                                        <p:attrNameLst>
                                          <p:attrName>style.visibility</p:attrName>
                                        </p:attrNameLst>
                                      </p:cBhvr>
                                      <p:to>
                                        <p:strVal val="visible"/>
                                      </p:to>
                                    </p:set>
                                    <p:animEffect transition="in" filter="box(out)">
                                      <p:cBhvr>
                                        <p:cTn id="42" dur="500"/>
                                        <p:tgtEl>
                                          <p:spTgt spid="793623"/>
                                        </p:tgtEl>
                                      </p:cBhvr>
                                    </p:animEffect>
                                  </p:childTnLst>
                                  <p:subTnLst>
                                    <p:set>
                                      <p:cBhvr override="childStyle">
                                        <p:cTn dur="1" fill="hold" display="0" masterRel="nextClick" afterEffect="1"/>
                                        <p:tgtEl>
                                          <p:spTgt spid="793623"/>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93627"/>
                                        </p:tgtEl>
                                        <p:attrNameLst>
                                          <p:attrName>style.visibility</p:attrName>
                                        </p:attrNameLst>
                                      </p:cBhvr>
                                      <p:to>
                                        <p:strVal val="visible"/>
                                      </p:to>
                                    </p:set>
                                    <p:anim calcmode="lin" valueType="num">
                                      <p:cBhvr additive="base">
                                        <p:cTn id="47" dur="500" fill="hold"/>
                                        <p:tgtEl>
                                          <p:spTgt spid="793627"/>
                                        </p:tgtEl>
                                        <p:attrNameLst>
                                          <p:attrName>ppt_x</p:attrName>
                                        </p:attrNameLst>
                                      </p:cBhvr>
                                      <p:tavLst>
                                        <p:tav tm="0">
                                          <p:val>
                                            <p:strVal val="0-#ppt_w/2"/>
                                          </p:val>
                                        </p:tav>
                                        <p:tav tm="100000">
                                          <p:val>
                                            <p:strVal val="#ppt_x"/>
                                          </p:val>
                                        </p:tav>
                                      </p:tavLst>
                                    </p:anim>
                                    <p:anim calcmode="lin" valueType="num">
                                      <p:cBhvr additive="base">
                                        <p:cTn id="48" dur="500" fill="hold"/>
                                        <p:tgtEl>
                                          <p:spTgt spid="7936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793628">
                                            <p:txEl>
                                              <p:pRg st="0" end="0"/>
                                            </p:txEl>
                                          </p:spTgt>
                                        </p:tgtEl>
                                        <p:attrNameLst>
                                          <p:attrName>style.visibility</p:attrName>
                                        </p:attrNameLst>
                                      </p:cBhvr>
                                      <p:to>
                                        <p:strVal val="visible"/>
                                      </p:to>
                                    </p:set>
                                    <p:anim calcmode="lin" valueType="num">
                                      <p:cBhvr additive="base">
                                        <p:cTn id="53" dur="500" fill="hold"/>
                                        <p:tgtEl>
                                          <p:spTgt spid="793628">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7936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par>
                                <p:cTn id="55" presetID="2" presetClass="entr" presetSubtype="8" fill="hold" grpId="0" nodeType="withEffect">
                                  <p:stCondLst>
                                    <p:cond delay="0"/>
                                  </p:stCondLst>
                                  <p:childTnLst>
                                    <p:set>
                                      <p:cBhvr>
                                        <p:cTn id="56" dur="1" fill="hold">
                                          <p:stCondLst>
                                            <p:cond delay="0"/>
                                          </p:stCondLst>
                                        </p:cTn>
                                        <p:tgtEl>
                                          <p:spTgt spid="793628">
                                            <p:txEl>
                                              <p:pRg st="1" end="1"/>
                                            </p:txEl>
                                          </p:spTgt>
                                        </p:tgtEl>
                                        <p:attrNameLst>
                                          <p:attrName>style.visibility</p:attrName>
                                        </p:attrNameLst>
                                      </p:cBhvr>
                                      <p:to>
                                        <p:strVal val="visible"/>
                                      </p:to>
                                    </p:set>
                                    <p:anim calcmode="lin" valueType="num">
                                      <p:cBhvr additive="base">
                                        <p:cTn id="57" dur="500" fill="hold"/>
                                        <p:tgtEl>
                                          <p:spTgt spid="793628">
                                            <p:txEl>
                                              <p:pRg st="1" end="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9362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par>
                                <p:cTn id="59" presetID="2" presetClass="entr" presetSubtype="8" fill="hold" grpId="0" nodeType="withEffect">
                                  <p:stCondLst>
                                    <p:cond delay="0"/>
                                  </p:stCondLst>
                                  <p:childTnLst>
                                    <p:set>
                                      <p:cBhvr>
                                        <p:cTn id="60" dur="1" fill="hold">
                                          <p:stCondLst>
                                            <p:cond delay="0"/>
                                          </p:stCondLst>
                                        </p:cTn>
                                        <p:tgtEl>
                                          <p:spTgt spid="793628">
                                            <p:txEl>
                                              <p:pRg st="2" end="2"/>
                                            </p:txEl>
                                          </p:spTgt>
                                        </p:tgtEl>
                                        <p:attrNameLst>
                                          <p:attrName>style.visibility</p:attrName>
                                        </p:attrNameLst>
                                      </p:cBhvr>
                                      <p:to>
                                        <p:strVal val="visible"/>
                                      </p:to>
                                    </p:set>
                                    <p:anim calcmode="lin" valueType="num">
                                      <p:cBhvr additive="base">
                                        <p:cTn id="61" dur="500" fill="hold"/>
                                        <p:tgtEl>
                                          <p:spTgt spid="793628">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9362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camera.wav"/>
                                        </p:tgtEl>
                                      </p:cMediaNode>
                                    </p:audio>
                                  </p:subTnLst>
                                </p:cTn>
                              </p:par>
                              <p:par>
                                <p:cTn id="63" presetID="2" presetClass="entr" presetSubtype="8" fill="hold" grpId="0" nodeType="withEffect">
                                  <p:stCondLst>
                                    <p:cond delay="0"/>
                                  </p:stCondLst>
                                  <p:childTnLst>
                                    <p:set>
                                      <p:cBhvr>
                                        <p:cTn id="64" dur="1" fill="hold">
                                          <p:stCondLst>
                                            <p:cond delay="0"/>
                                          </p:stCondLst>
                                        </p:cTn>
                                        <p:tgtEl>
                                          <p:spTgt spid="793628">
                                            <p:txEl>
                                              <p:pRg st="3" end="3"/>
                                            </p:txEl>
                                          </p:spTgt>
                                        </p:tgtEl>
                                        <p:attrNameLst>
                                          <p:attrName>style.visibility</p:attrName>
                                        </p:attrNameLst>
                                      </p:cBhvr>
                                      <p:to>
                                        <p:strVal val="visible"/>
                                      </p:to>
                                    </p:set>
                                    <p:anim calcmode="lin" valueType="num">
                                      <p:cBhvr additive="base">
                                        <p:cTn id="65" dur="500" fill="hold"/>
                                        <p:tgtEl>
                                          <p:spTgt spid="793628">
                                            <p:txEl>
                                              <p:pRg st="3" end="3"/>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79362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par>
                                <p:cTn id="67" presetID="2" presetClass="entr" presetSubtype="8" fill="hold" grpId="0" nodeType="withEffect">
                                  <p:stCondLst>
                                    <p:cond delay="0"/>
                                  </p:stCondLst>
                                  <p:childTnLst>
                                    <p:set>
                                      <p:cBhvr>
                                        <p:cTn id="68" dur="1" fill="hold">
                                          <p:stCondLst>
                                            <p:cond delay="0"/>
                                          </p:stCondLst>
                                        </p:cTn>
                                        <p:tgtEl>
                                          <p:spTgt spid="793628">
                                            <p:txEl>
                                              <p:pRg st="4" end="4"/>
                                            </p:txEl>
                                          </p:spTgt>
                                        </p:tgtEl>
                                        <p:attrNameLst>
                                          <p:attrName>style.visibility</p:attrName>
                                        </p:attrNameLst>
                                      </p:cBhvr>
                                      <p:to>
                                        <p:strVal val="visible"/>
                                      </p:to>
                                    </p:set>
                                    <p:anim calcmode="lin" valueType="num">
                                      <p:cBhvr additive="base">
                                        <p:cTn id="69" dur="500" fill="hold"/>
                                        <p:tgtEl>
                                          <p:spTgt spid="793628">
                                            <p:txEl>
                                              <p:pRg st="4" end="4"/>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79362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par>
                                <p:cTn id="71" presetID="2" presetClass="entr" presetSubtype="8" fill="hold" grpId="0" nodeType="withEffect">
                                  <p:stCondLst>
                                    <p:cond delay="0"/>
                                  </p:stCondLst>
                                  <p:childTnLst>
                                    <p:set>
                                      <p:cBhvr>
                                        <p:cTn id="72" dur="1" fill="hold">
                                          <p:stCondLst>
                                            <p:cond delay="0"/>
                                          </p:stCondLst>
                                        </p:cTn>
                                        <p:tgtEl>
                                          <p:spTgt spid="793628">
                                            <p:txEl>
                                              <p:pRg st="5" end="5"/>
                                            </p:txEl>
                                          </p:spTgt>
                                        </p:tgtEl>
                                        <p:attrNameLst>
                                          <p:attrName>style.visibility</p:attrName>
                                        </p:attrNameLst>
                                      </p:cBhvr>
                                      <p:to>
                                        <p:strVal val="visible"/>
                                      </p:to>
                                    </p:set>
                                    <p:anim calcmode="lin" valueType="num">
                                      <p:cBhvr additive="base">
                                        <p:cTn id="73" dur="500" fill="hold"/>
                                        <p:tgtEl>
                                          <p:spTgt spid="793628">
                                            <p:txEl>
                                              <p:pRg st="5" end="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9362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par>
                                <p:cTn id="75" presetID="2" presetClass="entr" presetSubtype="8" fill="hold" grpId="0" nodeType="withEffect">
                                  <p:stCondLst>
                                    <p:cond delay="0"/>
                                  </p:stCondLst>
                                  <p:childTnLst>
                                    <p:set>
                                      <p:cBhvr>
                                        <p:cTn id="76" dur="1" fill="hold">
                                          <p:stCondLst>
                                            <p:cond delay="0"/>
                                          </p:stCondLst>
                                        </p:cTn>
                                        <p:tgtEl>
                                          <p:spTgt spid="793628">
                                            <p:txEl>
                                              <p:pRg st="6" end="6"/>
                                            </p:txEl>
                                          </p:spTgt>
                                        </p:tgtEl>
                                        <p:attrNameLst>
                                          <p:attrName>style.visibility</p:attrName>
                                        </p:attrNameLst>
                                      </p:cBhvr>
                                      <p:to>
                                        <p:strVal val="visible"/>
                                      </p:to>
                                    </p:set>
                                    <p:anim calcmode="lin" valueType="num">
                                      <p:cBhvr additive="base">
                                        <p:cTn id="77" dur="500" fill="hold"/>
                                        <p:tgtEl>
                                          <p:spTgt spid="793628">
                                            <p:txEl>
                                              <p:pRg st="6" end="6"/>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793628">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par>
                                <p:cTn id="79" presetID="2" presetClass="entr" presetSubtype="8" fill="hold" grpId="0" nodeType="withEffect">
                                  <p:stCondLst>
                                    <p:cond delay="0"/>
                                  </p:stCondLst>
                                  <p:childTnLst>
                                    <p:set>
                                      <p:cBhvr>
                                        <p:cTn id="80" dur="1" fill="hold">
                                          <p:stCondLst>
                                            <p:cond delay="0"/>
                                          </p:stCondLst>
                                        </p:cTn>
                                        <p:tgtEl>
                                          <p:spTgt spid="793628">
                                            <p:txEl>
                                              <p:pRg st="7" end="7"/>
                                            </p:txEl>
                                          </p:spTgt>
                                        </p:tgtEl>
                                        <p:attrNameLst>
                                          <p:attrName>style.visibility</p:attrName>
                                        </p:attrNameLst>
                                      </p:cBhvr>
                                      <p:to>
                                        <p:strVal val="visible"/>
                                      </p:to>
                                    </p:set>
                                    <p:anim calcmode="lin" valueType="num">
                                      <p:cBhvr additive="base">
                                        <p:cTn id="81" dur="500" fill="hold"/>
                                        <p:tgtEl>
                                          <p:spTgt spid="793628">
                                            <p:txEl>
                                              <p:pRg st="7" end="7"/>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793628">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par>
                                <p:cTn id="83" presetID="2" presetClass="entr" presetSubtype="8" fill="hold" grpId="0" nodeType="withEffect">
                                  <p:stCondLst>
                                    <p:cond delay="0"/>
                                  </p:stCondLst>
                                  <p:childTnLst>
                                    <p:set>
                                      <p:cBhvr>
                                        <p:cTn id="84" dur="1" fill="hold">
                                          <p:stCondLst>
                                            <p:cond delay="0"/>
                                          </p:stCondLst>
                                        </p:cTn>
                                        <p:tgtEl>
                                          <p:spTgt spid="793628">
                                            <p:txEl>
                                              <p:pRg st="8" end="8"/>
                                            </p:txEl>
                                          </p:spTgt>
                                        </p:tgtEl>
                                        <p:attrNameLst>
                                          <p:attrName>style.visibility</p:attrName>
                                        </p:attrNameLst>
                                      </p:cBhvr>
                                      <p:to>
                                        <p:strVal val="visible"/>
                                      </p:to>
                                    </p:set>
                                    <p:anim calcmode="lin" valueType="num">
                                      <p:cBhvr additive="base">
                                        <p:cTn id="85" dur="500" fill="hold"/>
                                        <p:tgtEl>
                                          <p:spTgt spid="793628">
                                            <p:txEl>
                                              <p:pRg st="8" end="8"/>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93628">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793628">
                                            <p:txEl>
                                              <p:charRg st="65" end="79"/>
                                            </p:txEl>
                                          </p:spTgt>
                                        </p:tgtEl>
                                        <p:attrNameLst>
                                          <p:attrName>style.visibility</p:attrName>
                                        </p:attrNameLst>
                                      </p:cBhvr>
                                      <p:to>
                                        <p:strVal val="visible"/>
                                      </p:to>
                                    </p:set>
                                    <p:anim calcmode="lin" valueType="num">
                                      <p:cBhvr additive="base">
                                        <p:cTn id="91" dur="500" fill="hold"/>
                                        <p:tgtEl>
                                          <p:spTgt spid="793628">
                                            <p:txEl>
                                              <p:charRg st="65" end="79"/>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93628">
                                            <p:txEl>
                                              <p:charRg st="65" end="7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par>
                                <p:cTn id="93" presetID="2" presetClass="entr" presetSubtype="8" fill="hold" nodeType="withEffect">
                                  <p:stCondLst>
                                    <p:cond delay="0"/>
                                  </p:stCondLst>
                                  <p:childTnLst>
                                    <p:set>
                                      <p:cBhvr>
                                        <p:cTn id="94" dur="1" fill="hold">
                                          <p:stCondLst>
                                            <p:cond delay="0"/>
                                          </p:stCondLst>
                                        </p:cTn>
                                        <p:tgtEl>
                                          <p:spTgt spid="793628">
                                            <p:txEl>
                                              <p:charRg st="79" end="94"/>
                                            </p:txEl>
                                          </p:spTgt>
                                        </p:tgtEl>
                                        <p:attrNameLst>
                                          <p:attrName>style.visibility</p:attrName>
                                        </p:attrNameLst>
                                      </p:cBhvr>
                                      <p:to>
                                        <p:strVal val="visible"/>
                                      </p:to>
                                    </p:set>
                                    <p:anim calcmode="lin" valueType="num">
                                      <p:cBhvr additive="base">
                                        <p:cTn id="95" dur="500" fill="hold"/>
                                        <p:tgtEl>
                                          <p:spTgt spid="793628">
                                            <p:txEl>
                                              <p:charRg st="79" end="94"/>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793628">
                                            <p:txEl>
                                              <p:charRg st="79" end="9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par>
                                <p:cTn id="97" presetID="2" presetClass="entr" presetSubtype="8" fill="hold" nodeType="withEffect">
                                  <p:stCondLst>
                                    <p:cond delay="0"/>
                                  </p:stCondLst>
                                  <p:childTnLst>
                                    <p:set>
                                      <p:cBhvr>
                                        <p:cTn id="98" dur="1" fill="hold">
                                          <p:stCondLst>
                                            <p:cond delay="0"/>
                                          </p:stCondLst>
                                        </p:cTn>
                                        <p:tgtEl>
                                          <p:spTgt spid="793628">
                                            <p:txEl>
                                              <p:charRg st="94" end="125"/>
                                            </p:txEl>
                                          </p:spTgt>
                                        </p:tgtEl>
                                        <p:attrNameLst>
                                          <p:attrName>style.visibility</p:attrName>
                                        </p:attrNameLst>
                                      </p:cBhvr>
                                      <p:to>
                                        <p:strVal val="visible"/>
                                      </p:to>
                                    </p:set>
                                    <p:anim calcmode="lin" valueType="num">
                                      <p:cBhvr additive="base">
                                        <p:cTn id="99" dur="500" fill="hold"/>
                                        <p:tgtEl>
                                          <p:spTgt spid="793628">
                                            <p:txEl>
                                              <p:charRg st="94" end="125"/>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793628">
                                            <p:txEl>
                                              <p:charRg st="94" end="12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7"/>
                                            </p:cond>
                                          </p:stCondLst>
                                          <p:endCondLst>
                                            <p:cond evt="onStopAudio" delay="0">
                                              <p:tgtEl>
                                                <p:sldTgt/>
                                              </p:tgtEl>
                                            </p:cond>
                                          </p:endCondLst>
                                        </p:cTn>
                                        <p:tgtEl>
                                          <p:sndTgt r:embed="rId3"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2" presetClass="entr" presetSubtype="8" fill="hold" nodeType="clickEffect">
                                  <p:stCondLst>
                                    <p:cond delay="0"/>
                                  </p:stCondLst>
                                  <p:childTnLst>
                                    <p:set>
                                      <p:cBhvr>
                                        <p:cTn id="104" dur="1" fill="hold">
                                          <p:stCondLst>
                                            <p:cond delay="0"/>
                                          </p:stCondLst>
                                        </p:cTn>
                                        <p:tgtEl>
                                          <p:spTgt spid="793628">
                                            <p:txEl>
                                              <p:charRg st="125" end="145"/>
                                            </p:txEl>
                                          </p:spTgt>
                                        </p:tgtEl>
                                        <p:attrNameLst>
                                          <p:attrName>style.visibility</p:attrName>
                                        </p:attrNameLst>
                                      </p:cBhvr>
                                      <p:to>
                                        <p:strVal val="visible"/>
                                      </p:to>
                                    </p:set>
                                    <p:anim calcmode="lin" valueType="num">
                                      <p:cBhvr additive="base">
                                        <p:cTn id="105" dur="500" fill="hold"/>
                                        <p:tgtEl>
                                          <p:spTgt spid="793628">
                                            <p:txEl>
                                              <p:charRg st="125" end="145"/>
                                            </p:txEl>
                                          </p:spTgt>
                                        </p:tgtEl>
                                        <p:attrNameLst>
                                          <p:attrName>ppt_x</p:attrName>
                                        </p:attrNameLst>
                                      </p:cBhvr>
                                      <p:tavLst>
                                        <p:tav tm="0">
                                          <p:val>
                                            <p:strVal val="0-#ppt_w/2"/>
                                          </p:val>
                                        </p:tav>
                                        <p:tav tm="100000">
                                          <p:val>
                                            <p:strVal val="#ppt_x"/>
                                          </p:val>
                                        </p:tav>
                                      </p:tavLst>
                                    </p:anim>
                                    <p:anim calcmode="lin" valueType="num">
                                      <p:cBhvr additive="base">
                                        <p:cTn id="106" dur="500" fill="hold"/>
                                        <p:tgtEl>
                                          <p:spTgt spid="793628">
                                            <p:txEl>
                                              <p:charRg st="125" end="14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par>
                                <p:cTn id="107" presetID="2" presetClass="entr" presetSubtype="8" fill="hold" nodeType="withEffect">
                                  <p:stCondLst>
                                    <p:cond delay="0"/>
                                  </p:stCondLst>
                                  <p:childTnLst>
                                    <p:set>
                                      <p:cBhvr>
                                        <p:cTn id="108" dur="1" fill="hold">
                                          <p:stCondLst>
                                            <p:cond delay="0"/>
                                          </p:stCondLst>
                                        </p:cTn>
                                        <p:tgtEl>
                                          <p:spTgt spid="793628">
                                            <p:txEl>
                                              <p:charRg st="145" end="165"/>
                                            </p:txEl>
                                          </p:spTgt>
                                        </p:tgtEl>
                                        <p:attrNameLst>
                                          <p:attrName>style.visibility</p:attrName>
                                        </p:attrNameLst>
                                      </p:cBhvr>
                                      <p:to>
                                        <p:strVal val="visible"/>
                                      </p:to>
                                    </p:set>
                                    <p:anim calcmode="lin" valueType="num">
                                      <p:cBhvr additive="base">
                                        <p:cTn id="109" dur="500" fill="hold"/>
                                        <p:tgtEl>
                                          <p:spTgt spid="793628">
                                            <p:txEl>
                                              <p:charRg st="145" end="165"/>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93628">
                                            <p:txEl>
                                              <p:charRg st="145" end="16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par>
                                <p:cTn id="111" presetID="2" presetClass="entr" presetSubtype="8" fill="hold" nodeType="withEffect">
                                  <p:stCondLst>
                                    <p:cond delay="0"/>
                                  </p:stCondLst>
                                  <p:childTnLst>
                                    <p:set>
                                      <p:cBhvr>
                                        <p:cTn id="112" dur="1" fill="hold">
                                          <p:stCondLst>
                                            <p:cond delay="0"/>
                                          </p:stCondLst>
                                        </p:cTn>
                                        <p:tgtEl>
                                          <p:spTgt spid="793628">
                                            <p:txEl>
                                              <p:charRg st="165" end="218"/>
                                            </p:txEl>
                                          </p:spTgt>
                                        </p:tgtEl>
                                        <p:attrNameLst>
                                          <p:attrName>style.visibility</p:attrName>
                                        </p:attrNameLst>
                                      </p:cBhvr>
                                      <p:to>
                                        <p:strVal val="visible"/>
                                      </p:to>
                                    </p:set>
                                    <p:anim calcmode="lin" valueType="num">
                                      <p:cBhvr additive="base">
                                        <p:cTn id="113" dur="500" fill="hold"/>
                                        <p:tgtEl>
                                          <p:spTgt spid="793628">
                                            <p:txEl>
                                              <p:charRg st="165" end="218"/>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793628">
                                            <p:txEl>
                                              <p:charRg st="165" end="2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4" presetClass="entr" presetSubtype="32" fill="hold" grpId="0" nodeType="clickEffect">
                                  <p:stCondLst>
                                    <p:cond delay="0"/>
                                  </p:stCondLst>
                                  <p:childTnLst>
                                    <p:set>
                                      <p:cBhvr>
                                        <p:cTn id="118" dur="1" fill="hold">
                                          <p:stCondLst>
                                            <p:cond delay="0"/>
                                          </p:stCondLst>
                                        </p:cTn>
                                        <p:tgtEl>
                                          <p:spTgt spid="793629"/>
                                        </p:tgtEl>
                                        <p:attrNameLst>
                                          <p:attrName>style.visibility</p:attrName>
                                        </p:attrNameLst>
                                      </p:cBhvr>
                                      <p:to>
                                        <p:strVal val="visible"/>
                                      </p:to>
                                    </p:set>
                                    <p:animEffect transition="in" filter="box(out)">
                                      <p:cBhvr>
                                        <p:cTn id="119" dur="500"/>
                                        <p:tgtEl>
                                          <p:spTgt spid="793629"/>
                                        </p:tgtEl>
                                      </p:cBhvr>
                                    </p:animEffect>
                                  </p:childTnLst>
                                  <p:subTnLst>
                                    <p:audio>
                                      <p:cMediaNode>
                                        <p:cTn display="0" masterRel="sameClick">
                                          <p:stCondLst>
                                            <p:cond evt="begin" delay="0">
                                              <p:tn val="117"/>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6" grpId="0"/>
      <p:bldP spid="793607" grpId="0"/>
      <p:bldP spid="793608" grpId="0" build="allAtOnce"/>
      <p:bldP spid="793623" grpId="0" animBg="1"/>
      <p:bldP spid="793627" grpId="0"/>
      <p:bldP spid="793628" grpId="0" build="allAtOnce"/>
      <p:bldP spid="79362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3" name="矩形 795652"/>
          <p:cNvSpPr/>
          <p:nvPr/>
        </p:nvSpPr>
        <p:spPr>
          <a:xfrm>
            <a:off x="638175" y="73025"/>
            <a:ext cx="2298700" cy="579438"/>
          </a:xfrm>
          <a:prstGeom prst="rect">
            <a:avLst/>
          </a:prstGeom>
          <a:noFill/>
          <a:ln w="9525">
            <a:noFill/>
          </a:ln>
        </p:spPr>
        <p:txBody>
          <a:bodyPr wrap="none" anchor="ctr">
            <a:spAutoFit/>
          </a:bodyPr>
          <a:lstStyle/>
          <a:p>
            <a:pPr fontAlgn="base"/>
            <a:r>
              <a:rPr lang="en-US" altLang="zh-CN"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5. </a:t>
            </a:r>
            <a:r>
              <a:rPr lang="zh-CN" altLang="en-US"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实型数据</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795654" name="矩形 795653"/>
          <p:cNvSpPr/>
          <p:nvPr/>
        </p:nvSpPr>
        <p:spPr>
          <a:xfrm>
            <a:off x="947738" y="509588"/>
            <a:ext cx="4824413" cy="457200"/>
          </a:xfrm>
          <a:prstGeom prst="rect">
            <a:avLst/>
          </a:prstGeom>
          <a:noFill/>
          <a:ln w="9525">
            <a:noFill/>
          </a:ln>
        </p:spPr>
        <p:txBody>
          <a:bodyPr anchor="ctr">
            <a:spAutoFit/>
          </a:bodyPr>
          <a:lstStyle/>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实型数据的精度</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95734" name="矩形 795733"/>
          <p:cNvSpPr/>
          <p:nvPr/>
        </p:nvSpPr>
        <p:spPr>
          <a:xfrm>
            <a:off x="615950" y="2851150"/>
            <a:ext cx="5900738" cy="3781425"/>
          </a:xfrm>
          <a:prstGeom prst="rect">
            <a:avLst/>
          </a:prstGeom>
          <a:noFill/>
          <a:ln w="38100" cap="flat" cmpd="sng">
            <a:solidFill>
              <a:srgbClr val="006600"/>
            </a:solidFill>
            <a:prstDash val="solid"/>
            <a:miter/>
            <a:headEnd type="none" w="med" len="med"/>
            <a:tailEnd type="none" w="med" len="med"/>
          </a:ln>
        </p:spPr>
        <p:txBody>
          <a:bodyPr anchor="ctr">
            <a:spAutoFit/>
          </a:bodyPr>
          <a:lstStyle/>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&lt;stdio.h&gt;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float a;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定义</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float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型变量</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double b, c;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定义</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double</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型变量</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b</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和</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c</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123.456789;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对变量</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赋值为</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123.456789</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b = a;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将变量</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赋给变量</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b</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123.456789;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对变量</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c</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赋值为</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123.456789</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 = %f   b = %lf   c = %lf\n", a, b, c);</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grpSp>
        <p:nvGrpSpPr>
          <p:cNvPr id="795784" name="组合 795783"/>
          <p:cNvGrpSpPr/>
          <p:nvPr/>
        </p:nvGrpSpPr>
        <p:grpSpPr>
          <a:xfrm>
            <a:off x="6697663" y="2854325"/>
            <a:ext cx="2025650" cy="3167063"/>
            <a:chOff x="4219" y="1987"/>
            <a:chExt cx="1276" cy="1995"/>
          </a:xfrm>
        </p:grpSpPr>
        <p:sp>
          <p:nvSpPr>
            <p:cNvPr id="44037" name="折角形 795744"/>
            <p:cNvSpPr/>
            <p:nvPr/>
          </p:nvSpPr>
          <p:spPr>
            <a:xfrm>
              <a:off x="4468" y="1987"/>
              <a:ext cx="1027" cy="1995"/>
            </a:xfrm>
            <a:prstGeom prst="foldedCorner">
              <a:avLst>
                <a:gd name="adj" fmla="val 13745"/>
              </a:avLst>
            </a:prstGeom>
            <a:solidFill>
              <a:srgbClr val="FFFFFF"/>
            </a:solidFill>
            <a:ln w="34925" cap="flat" cmpd="sng">
              <a:solidFill>
                <a:srgbClr val="006600"/>
              </a:solidFill>
              <a:prstDash val="solid"/>
              <a:round/>
              <a:headEnd type="none" w="lg" len="lg"/>
              <a:tailEnd type="none" w="med" len="med"/>
            </a:ln>
            <a:effectLst>
              <a:outerShdw dist="107763" dir="2699999" algn="ctr" rotWithShape="0">
                <a:srgbClr val="808080">
                  <a:alpha val="50000"/>
                </a:srgbClr>
              </a:outerShdw>
            </a:effectLst>
          </p:spPr>
          <p:txBody>
            <a:bodyPr lIns="90000" tIns="46800" rIns="90000" bIns="46800" anchor="ctr" anchorCtr="0"/>
            <a:lstStyle/>
            <a:p>
              <a:pPr algn="ctr"/>
              <a:endParaRPr lang="zh-CN" altLang="zh-CN" dirty="0">
                <a:latin typeface="Times New Roman" panose="02020603050405020304" pitchFamily="18" charset="0"/>
                <a:ea typeface="宋体" panose="02010600030101010101" pitchFamily="2" charset="-122"/>
              </a:endParaRPr>
            </a:p>
          </p:txBody>
        </p:sp>
        <p:sp>
          <p:nvSpPr>
            <p:cNvPr id="44038" name="文本框 795775"/>
            <p:cNvSpPr txBox="1"/>
            <p:nvPr/>
          </p:nvSpPr>
          <p:spPr>
            <a:xfrm>
              <a:off x="4476" y="2179"/>
              <a:ext cx="1009" cy="300"/>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t" anchorCtr="0"/>
            <a:lstStyle/>
            <a:p>
              <a:pPr algn="ctr">
                <a:spcBef>
                  <a:spcPct val="50000"/>
                </a:spcBef>
              </a:pPr>
              <a:endParaRPr lang="zh-CN" altLang="zh-CN" sz="2000" dirty="0">
                <a:solidFill>
                  <a:srgbClr val="FF3300"/>
                </a:solidFill>
                <a:latin typeface="Times New Roman" panose="02020603050405020304" pitchFamily="18" charset="0"/>
                <a:ea typeface="宋体" panose="02010600030101010101" pitchFamily="2" charset="-122"/>
              </a:endParaRPr>
            </a:p>
          </p:txBody>
        </p:sp>
        <p:sp>
          <p:nvSpPr>
            <p:cNvPr id="44039" name="文本框 795777"/>
            <p:cNvSpPr txBox="1"/>
            <p:nvPr/>
          </p:nvSpPr>
          <p:spPr>
            <a:xfrm>
              <a:off x="4219" y="2148"/>
              <a:ext cx="227" cy="288"/>
            </a:xfrm>
            <a:prstGeom prst="rect">
              <a:avLst/>
            </a:prstGeom>
            <a:noFill/>
            <a:ln w="9525">
              <a:noFill/>
            </a:ln>
          </p:spPr>
          <p:txBody>
            <a:bodyPr anchor="t" anchorCtr="0">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a</a:t>
              </a:r>
            </a:p>
          </p:txBody>
        </p:sp>
      </p:grpSp>
      <p:grpSp>
        <p:nvGrpSpPr>
          <p:cNvPr id="795785" name="组合 795784"/>
          <p:cNvGrpSpPr/>
          <p:nvPr/>
        </p:nvGrpSpPr>
        <p:grpSpPr>
          <a:xfrm>
            <a:off x="6699250" y="3775075"/>
            <a:ext cx="2009775" cy="781050"/>
            <a:chOff x="4220" y="2585"/>
            <a:chExt cx="1266" cy="492"/>
          </a:xfrm>
        </p:grpSpPr>
        <p:sp>
          <p:nvSpPr>
            <p:cNvPr id="44041" name="文本框 795779"/>
            <p:cNvSpPr txBox="1"/>
            <p:nvPr/>
          </p:nvSpPr>
          <p:spPr>
            <a:xfrm>
              <a:off x="4477" y="2585"/>
              <a:ext cx="1009" cy="492"/>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t" anchorCtr="0"/>
            <a:lstStyle/>
            <a:p>
              <a:pPr algn="ctr">
                <a:spcBef>
                  <a:spcPct val="50000"/>
                </a:spcBef>
              </a:pPr>
              <a:endParaRPr lang="zh-CN" altLang="zh-CN" sz="2000" dirty="0">
                <a:solidFill>
                  <a:srgbClr val="FF3300"/>
                </a:solidFill>
                <a:latin typeface="Times New Roman" panose="02020603050405020304" pitchFamily="18" charset="0"/>
                <a:ea typeface="宋体" panose="02010600030101010101" pitchFamily="2" charset="-122"/>
              </a:endParaRPr>
            </a:p>
          </p:txBody>
        </p:sp>
        <p:sp>
          <p:nvSpPr>
            <p:cNvPr id="44042" name="文本框 795781"/>
            <p:cNvSpPr txBox="1"/>
            <p:nvPr/>
          </p:nvSpPr>
          <p:spPr>
            <a:xfrm>
              <a:off x="4220" y="2635"/>
              <a:ext cx="227" cy="288"/>
            </a:xfrm>
            <a:prstGeom prst="rect">
              <a:avLst/>
            </a:prstGeom>
            <a:noFill/>
            <a:ln w="9525">
              <a:noFill/>
            </a:ln>
          </p:spPr>
          <p:txBody>
            <a:bodyPr anchor="t" anchorCtr="0">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b</a:t>
              </a:r>
            </a:p>
          </p:txBody>
        </p:sp>
      </p:grpSp>
      <p:grpSp>
        <p:nvGrpSpPr>
          <p:cNvPr id="795786" name="组合 795785"/>
          <p:cNvGrpSpPr/>
          <p:nvPr/>
        </p:nvGrpSpPr>
        <p:grpSpPr>
          <a:xfrm>
            <a:off x="6700838" y="4733925"/>
            <a:ext cx="2009775" cy="781050"/>
            <a:chOff x="4221" y="3180"/>
            <a:chExt cx="1266" cy="492"/>
          </a:xfrm>
        </p:grpSpPr>
        <p:sp>
          <p:nvSpPr>
            <p:cNvPr id="44044" name="文本框 795780"/>
            <p:cNvSpPr txBox="1"/>
            <p:nvPr/>
          </p:nvSpPr>
          <p:spPr>
            <a:xfrm>
              <a:off x="4478" y="3180"/>
              <a:ext cx="1009" cy="492"/>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t" anchorCtr="0"/>
            <a:lstStyle/>
            <a:p>
              <a:pPr algn="ctr">
                <a:spcBef>
                  <a:spcPct val="50000"/>
                </a:spcBef>
              </a:pPr>
              <a:endParaRPr lang="zh-CN" altLang="zh-CN" sz="2000" dirty="0">
                <a:solidFill>
                  <a:srgbClr val="FF3300"/>
                </a:solidFill>
                <a:latin typeface="Times New Roman" panose="02020603050405020304" pitchFamily="18" charset="0"/>
                <a:ea typeface="宋体" panose="02010600030101010101" pitchFamily="2" charset="-122"/>
              </a:endParaRPr>
            </a:p>
          </p:txBody>
        </p:sp>
        <p:sp>
          <p:nvSpPr>
            <p:cNvPr id="44045" name="文本框 795782"/>
            <p:cNvSpPr txBox="1"/>
            <p:nvPr/>
          </p:nvSpPr>
          <p:spPr>
            <a:xfrm>
              <a:off x="4221" y="3257"/>
              <a:ext cx="227" cy="288"/>
            </a:xfrm>
            <a:prstGeom prst="rect">
              <a:avLst/>
            </a:prstGeom>
            <a:noFill/>
            <a:ln w="9525">
              <a:noFill/>
            </a:ln>
          </p:spPr>
          <p:txBody>
            <a:bodyPr anchor="t" anchorCtr="0">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c</a:t>
              </a:r>
            </a:p>
          </p:txBody>
        </p:sp>
      </p:grpSp>
      <p:sp>
        <p:nvSpPr>
          <p:cNvPr id="795777" name="文本框 795776"/>
          <p:cNvSpPr txBox="1"/>
          <p:nvPr/>
        </p:nvSpPr>
        <p:spPr>
          <a:xfrm>
            <a:off x="7107238" y="3157538"/>
            <a:ext cx="1601787" cy="476250"/>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t" anchorCtr="0"/>
          <a:lstStyle/>
          <a:p>
            <a:pPr algn="ctr">
              <a:spcBef>
                <a:spcPct val="50000"/>
              </a:spcBef>
            </a:pPr>
            <a:r>
              <a:rPr lang="en-US" altLang="zh-CN" sz="2000" b="1">
                <a:solidFill>
                  <a:srgbClr val="FF3300"/>
                </a:solidFill>
                <a:latin typeface="Times New Roman" panose="02020603050405020304" pitchFamily="18" charset="0"/>
                <a:ea typeface="宋体" panose="02010600030101010101" pitchFamily="2" charset="-122"/>
              </a:rPr>
              <a:t>123.45678</a:t>
            </a:r>
            <a:r>
              <a:rPr lang="en-US" altLang="zh-CN" sz="2000" b="1">
                <a:solidFill>
                  <a:schemeClr val="accent2"/>
                </a:solidFill>
                <a:latin typeface="Times New Roman" panose="02020603050405020304" pitchFamily="18" charset="0"/>
                <a:ea typeface="宋体" panose="02010600030101010101" pitchFamily="2" charset="-122"/>
              </a:rPr>
              <a:t>7</a:t>
            </a:r>
          </a:p>
        </p:txBody>
      </p:sp>
      <p:sp>
        <p:nvSpPr>
          <p:cNvPr id="795788" name="文本框 795787"/>
          <p:cNvSpPr txBox="1"/>
          <p:nvPr/>
        </p:nvSpPr>
        <p:spPr>
          <a:xfrm>
            <a:off x="7107238" y="3776663"/>
            <a:ext cx="1601787" cy="781050"/>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ctr" anchorCtr="1"/>
          <a:lstStyle/>
          <a:p>
            <a:pPr algn="ctr">
              <a:spcBef>
                <a:spcPct val="50000"/>
              </a:spcBef>
            </a:pPr>
            <a:r>
              <a:rPr lang="en-US" altLang="zh-CN" sz="2000" b="1">
                <a:solidFill>
                  <a:schemeClr val="accent2"/>
                </a:solidFill>
                <a:latin typeface="Times New Roman" panose="02020603050405020304" pitchFamily="18" charset="0"/>
                <a:ea typeface="宋体" panose="02010600030101010101" pitchFamily="2" charset="-122"/>
              </a:rPr>
              <a:t>123.456787</a:t>
            </a:r>
          </a:p>
        </p:txBody>
      </p:sp>
      <p:sp>
        <p:nvSpPr>
          <p:cNvPr id="795790" name="右弧形箭头 795789"/>
          <p:cNvSpPr/>
          <p:nvPr/>
        </p:nvSpPr>
        <p:spPr>
          <a:xfrm>
            <a:off x="8532813" y="3344863"/>
            <a:ext cx="431800" cy="936625"/>
          </a:xfrm>
          <a:prstGeom prst="curvedLeftArrow">
            <a:avLst>
              <a:gd name="adj1" fmla="val 43382"/>
              <a:gd name="adj2" fmla="val 86764"/>
              <a:gd name="adj3" fmla="val 33314"/>
            </a:avLst>
          </a:prstGeom>
          <a:solidFill>
            <a:srgbClr val="FF99CC"/>
          </a:solid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795791" name="文本框 795790"/>
          <p:cNvSpPr txBox="1"/>
          <p:nvPr/>
        </p:nvSpPr>
        <p:spPr>
          <a:xfrm>
            <a:off x="7108825" y="4735513"/>
            <a:ext cx="1601788" cy="781050"/>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ctr" anchorCtr="1"/>
          <a:lstStyle/>
          <a:p>
            <a:pPr algn="ctr">
              <a:spcBef>
                <a:spcPct val="50000"/>
              </a:spcBef>
            </a:pPr>
            <a:r>
              <a:rPr lang="en-US" altLang="zh-CN" sz="2000" b="1">
                <a:solidFill>
                  <a:srgbClr val="CC3300"/>
                </a:solidFill>
                <a:latin typeface="Times New Roman" panose="02020603050405020304" pitchFamily="18" charset="0"/>
                <a:ea typeface="宋体" panose="02010600030101010101" pitchFamily="2" charset="-122"/>
              </a:rPr>
              <a:t>123.456789</a:t>
            </a:r>
          </a:p>
        </p:txBody>
      </p:sp>
      <p:sp>
        <p:nvSpPr>
          <p:cNvPr id="795792" name="文本框 795791"/>
          <p:cNvSpPr txBox="1"/>
          <p:nvPr/>
        </p:nvSpPr>
        <p:spPr>
          <a:xfrm>
            <a:off x="1692275" y="6620835"/>
            <a:ext cx="7272338" cy="647700"/>
          </a:xfrm>
          <a:prstGeom prst="rect">
            <a:avLst/>
          </a:prstGeom>
          <a:gradFill rotWithShape="1">
            <a:gsLst>
              <a:gs pos="0">
                <a:srgbClr val="FFFF99"/>
              </a:gs>
              <a:gs pos="100000">
                <a:srgbClr val="FFFF99">
                  <a:gamma/>
                  <a:shade val="75686"/>
                  <a:invGamma/>
                </a:srgbClr>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rgbClr val="808080">
                <a:alpha val="50000"/>
              </a:srgbClr>
            </a:outerShdw>
          </a:effectLst>
        </p:spPr>
        <p:txBody>
          <a:bodyPr anchor="ctr" anchorCtr="1"/>
          <a:lstStyle/>
          <a:p>
            <a:pPr algn="just"/>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123.456787   b = 123.456787   c = 123.456789</a:t>
            </a:r>
            <a:endParaRPr lang="en-US" altLang="zh-CN" noProof="1">
              <a:effectLst>
                <a:outerShdw blurRad="38100" dist="38100" dir="2700000">
                  <a:srgbClr val="FFFFFF"/>
                </a:outerShdw>
              </a:effectLst>
              <a:latin typeface="Times New Roman" panose="02020603050405020304" pitchFamily="18" charset="0"/>
            </a:endParaRPr>
          </a:p>
        </p:txBody>
      </p:sp>
      <p:sp>
        <p:nvSpPr>
          <p:cNvPr id="795794" name="云形标注 795793"/>
          <p:cNvSpPr/>
          <p:nvPr/>
        </p:nvSpPr>
        <p:spPr>
          <a:xfrm>
            <a:off x="3189288" y="319088"/>
            <a:ext cx="5940425" cy="2246313"/>
          </a:xfrm>
          <a:prstGeom prst="cloudCallout">
            <a:avLst>
              <a:gd name="adj1" fmla="val 18866"/>
              <a:gd name="adj2" fmla="val 81097"/>
            </a:avLst>
          </a:prstGeom>
          <a:gradFill rotWithShape="1">
            <a:gsLst>
              <a:gs pos="0">
                <a:srgbClr val="FF99CC"/>
              </a:gs>
              <a:gs pos="100000">
                <a:srgbClr val="FF99CC">
                  <a:gamma/>
                  <a:shade val="69804"/>
                  <a:invGamma/>
                </a:srgbClr>
              </a:gs>
            </a:gsLst>
            <a:lin ang="5400000" scaled="1"/>
            <a:tileRect/>
          </a:gradFill>
          <a:ln w="9525" cap="flat" cmpd="sng">
            <a:solidFill>
              <a:schemeClr val="tx1"/>
            </a:solidFill>
            <a:prstDash val="solid"/>
            <a:headEnd type="none" w="med" len="med"/>
            <a:tailEnd type="none" w="med" len="med"/>
          </a:ln>
          <a:effectLst>
            <a:outerShdw dist="107763" dir="2699999" algn="ctr" rotWithShape="0">
              <a:schemeClr val="bg2">
                <a:alpha val="50000"/>
              </a:schemeClr>
            </a:outerShdw>
          </a:effectLst>
        </p:spPr>
        <p:txBody>
          <a:bodyPr/>
          <a:lstStyle/>
          <a:p>
            <a:pPr fontAlgn="base"/>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float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型变量最多只能精确表示</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8</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个数字，因此显示</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的值时，只能有效显示前面</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8</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个数字即</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123.45678</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，最后追加一位数字</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7</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是随机的</a:t>
            </a:r>
            <a:r>
              <a:rPr lang="zh-CN" altLang="en-US" sz="2000" strike="noStrike" noProof="1">
                <a:latin typeface="Times New Roman" panose="02020603050405020304" pitchFamily="18" charset="0"/>
                <a:ea typeface="宋体" panose="02010600030101010101" pitchFamily="2" charset="-122"/>
                <a:cs typeface="+mn-cs"/>
              </a:rPr>
              <a:t> </a:t>
            </a:r>
            <a:endParaRPr lang="zh-CN" altLang="en-US" sz="2000" strike="noStrike" noProof="1">
              <a:latin typeface="Times New Roman" panose="02020603050405020304" pitchFamily="18" charset="0"/>
            </a:endParaRPr>
          </a:p>
        </p:txBody>
      </p:sp>
      <p:grpSp>
        <p:nvGrpSpPr>
          <p:cNvPr id="44052" name="组合 795794"/>
          <p:cNvGrpSpPr/>
          <p:nvPr/>
        </p:nvGrpSpPr>
        <p:grpSpPr>
          <a:xfrm>
            <a:off x="0" y="0"/>
            <a:ext cx="446088" cy="6858000"/>
            <a:chOff x="0" y="0"/>
            <a:chExt cx="281" cy="4320"/>
          </a:xfrm>
        </p:grpSpPr>
        <p:sp>
          <p:nvSpPr>
            <p:cNvPr id="44053" name="文本框 79579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44054" name="文本框 79579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pic>
        <p:nvPicPr>
          <p:cNvPr id="44055" name="图片 1"/>
          <p:cNvPicPr>
            <a:picLocks noChangeAspect="1"/>
          </p:cNvPicPr>
          <p:nvPr/>
        </p:nvPicPr>
        <p:blipFill>
          <a:blip r:embed="rId5"/>
          <a:stretch>
            <a:fillRect/>
          </a:stretch>
        </p:blipFill>
        <p:spPr>
          <a:xfrm>
            <a:off x="854075" y="884238"/>
            <a:ext cx="6527800" cy="973137"/>
          </a:xfrm>
          <a:prstGeom prst="rect">
            <a:avLst/>
          </a:prstGeom>
          <a:noFill/>
          <a:ln w="9525">
            <a:noFill/>
          </a:ln>
        </p:spPr>
      </p:pic>
      <p:pic>
        <p:nvPicPr>
          <p:cNvPr id="44056" name="图片 2"/>
          <p:cNvPicPr>
            <a:picLocks noChangeAspect="1"/>
          </p:cNvPicPr>
          <p:nvPr/>
        </p:nvPicPr>
        <p:blipFill>
          <a:blip r:embed="rId6"/>
          <a:stretch>
            <a:fillRect/>
          </a:stretch>
        </p:blipFill>
        <p:spPr>
          <a:xfrm>
            <a:off x="854075" y="1857375"/>
            <a:ext cx="6423025" cy="931863"/>
          </a:xfrm>
          <a:prstGeom prst="rect">
            <a:avLst/>
          </a:prstGeom>
          <a:noFill/>
          <a:ln w="9525">
            <a:noFill/>
          </a:ln>
        </p:spPr>
      </p:pic>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5654"/>
                                        </p:tgtEl>
                                        <p:attrNameLst>
                                          <p:attrName>style.visibility</p:attrName>
                                        </p:attrNameLst>
                                      </p:cBhvr>
                                      <p:to>
                                        <p:strVal val="visible"/>
                                      </p:to>
                                    </p:set>
                                    <p:anim calcmode="lin" valueType="num">
                                      <p:cBhvr additive="base">
                                        <p:cTn id="7" dur="500" fill="hold"/>
                                        <p:tgtEl>
                                          <p:spTgt spid="795654"/>
                                        </p:tgtEl>
                                        <p:attrNameLst>
                                          <p:attrName>ppt_x</p:attrName>
                                        </p:attrNameLst>
                                      </p:cBhvr>
                                      <p:tavLst>
                                        <p:tav tm="0">
                                          <p:val>
                                            <p:strVal val="0-#ppt_w/2"/>
                                          </p:val>
                                        </p:tav>
                                        <p:tav tm="100000">
                                          <p:val>
                                            <p:strVal val="#ppt_x"/>
                                          </p:val>
                                        </p:tav>
                                      </p:tavLst>
                                    </p:anim>
                                    <p:anim calcmode="lin" valueType="num">
                                      <p:cBhvr additive="base">
                                        <p:cTn id="8" dur="500" fill="hold"/>
                                        <p:tgtEl>
                                          <p:spTgt spid="7956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95734">
                                            <p:txEl>
                                              <p:pRg st="0" end="0"/>
                                            </p:txEl>
                                          </p:spTgt>
                                        </p:tgtEl>
                                        <p:attrNameLst>
                                          <p:attrName>style.visibility</p:attrName>
                                        </p:attrNameLst>
                                      </p:cBhvr>
                                      <p:to>
                                        <p:strVal val="visible"/>
                                      </p:to>
                                    </p:set>
                                    <p:animEffect transition="in" filter="blinds(horizontal)">
                                      <p:cBhvr>
                                        <p:cTn id="13" dur="500"/>
                                        <p:tgtEl>
                                          <p:spTgt spid="795734">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95734">
                                            <p:txEl>
                                              <p:pRg st="1" end="1"/>
                                            </p:txEl>
                                          </p:spTgt>
                                        </p:tgtEl>
                                        <p:attrNameLst>
                                          <p:attrName>style.visibility</p:attrName>
                                        </p:attrNameLst>
                                      </p:cBhvr>
                                      <p:to>
                                        <p:strVal val="visible"/>
                                      </p:to>
                                    </p:set>
                                    <p:animEffect transition="in" filter="blinds(horizontal)">
                                      <p:cBhvr>
                                        <p:cTn id="18" dur="500"/>
                                        <p:tgtEl>
                                          <p:spTgt spid="795734">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95734">
                                            <p:txEl>
                                              <p:pRg st="2" end="2"/>
                                            </p:txEl>
                                          </p:spTgt>
                                        </p:tgtEl>
                                        <p:attrNameLst>
                                          <p:attrName>style.visibility</p:attrName>
                                        </p:attrNameLst>
                                      </p:cBhvr>
                                      <p:to>
                                        <p:strVal val="visible"/>
                                      </p:to>
                                    </p:set>
                                    <p:animEffect transition="in" filter="blinds(horizontal)">
                                      <p:cBhvr>
                                        <p:cTn id="23" dur="500"/>
                                        <p:tgtEl>
                                          <p:spTgt spid="795734">
                                            <p:txEl>
                                              <p:pRg st="2" end="2"/>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95734">
                                            <p:txEl>
                                              <p:pRg st="3" end="3"/>
                                            </p:txEl>
                                          </p:spTgt>
                                        </p:tgtEl>
                                        <p:attrNameLst>
                                          <p:attrName>style.visibility</p:attrName>
                                        </p:attrNameLst>
                                      </p:cBhvr>
                                      <p:to>
                                        <p:strVal val="visible"/>
                                      </p:to>
                                    </p:set>
                                    <p:animEffect transition="in" filter="blinds(horizontal)">
                                      <p:cBhvr>
                                        <p:cTn id="28" dur="500"/>
                                        <p:tgtEl>
                                          <p:spTgt spid="795734">
                                            <p:txEl>
                                              <p:pRg st="3" end="3"/>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795784"/>
                                        </p:tgtEl>
                                        <p:attrNameLst>
                                          <p:attrName>style.visibility</p:attrName>
                                        </p:attrNameLst>
                                      </p:cBhvr>
                                      <p:to>
                                        <p:strVal val="visible"/>
                                      </p:to>
                                    </p:set>
                                    <p:animEffect transition="in" filter="blinds(horizontal)">
                                      <p:cBhvr>
                                        <p:cTn id="32" dur="500"/>
                                        <p:tgtEl>
                                          <p:spTgt spid="795784"/>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5734">
                                            <p:txEl>
                                              <p:pRg st="4" end="4"/>
                                            </p:txEl>
                                          </p:spTgt>
                                        </p:tgtEl>
                                        <p:attrNameLst>
                                          <p:attrName>style.visibility</p:attrName>
                                        </p:attrNameLst>
                                      </p:cBhvr>
                                      <p:to>
                                        <p:strVal val="visible"/>
                                      </p:to>
                                    </p:set>
                                    <p:animEffect transition="in" filter="blinds(horizontal)">
                                      <p:cBhvr>
                                        <p:cTn id="37" dur="500"/>
                                        <p:tgtEl>
                                          <p:spTgt spid="795734">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795785"/>
                                        </p:tgtEl>
                                        <p:attrNameLst>
                                          <p:attrName>style.visibility</p:attrName>
                                        </p:attrNameLst>
                                      </p:cBhvr>
                                      <p:to>
                                        <p:strVal val="visible"/>
                                      </p:to>
                                    </p:set>
                                    <p:animEffect transition="in" filter="blinds(horizontal)">
                                      <p:cBhvr>
                                        <p:cTn id="41" dur="500"/>
                                        <p:tgtEl>
                                          <p:spTgt spid="795785"/>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795786"/>
                                        </p:tgtEl>
                                        <p:attrNameLst>
                                          <p:attrName>style.visibility</p:attrName>
                                        </p:attrNameLst>
                                      </p:cBhvr>
                                      <p:to>
                                        <p:strVal val="visible"/>
                                      </p:to>
                                    </p:set>
                                    <p:animEffect transition="in" filter="blinds(horizontal)">
                                      <p:cBhvr>
                                        <p:cTn id="45" dur="500"/>
                                        <p:tgtEl>
                                          <p:spTgt spid="795786"/>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95734">
                                            <p:txEl>
                                              <p:pRg st="5" end="5"/>
                                            </p:txEl>
                                          </p:spTgt>
                                        </p:tgtEl>
                                        <p:attrNameLst>
                                          <p:attrName>style.visibility</p:attrName>
                                        </p:attrNameLst>
                                      </p:cBhvr>
                                      <p:to>
                                        <p:strVal val="visible"/>
                                      </p:to>
                                    </p:set>
                                    <p:animEffect transition="in" filter="blinds(horizontal)">
                                      <p:cBhvr>
                                        <p:cTn id="50" dur="500"/>
                                        <p:tgtEl>
                                          <p:spTgt spid="795734">
                                            <p:txEl>
                                              <p:pRg st="5" end="5"/>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795777"/>
                                        </p:tgtEl>
                                        <p:attrNameLst>
                                          <p:attrName>style.visibility</p:attrName>
                                        </p:attrNameLst>
                                      </p:cBhvr>
                                      <p:to>
                                        <p:strVal val="visible"/>
                                      </p:to>
                                    </p:set>
                                    <p:animEffect transition="in" filter="blinds(horizontal)">
                                      <p:cBhvr>
                                        <p:cTn id="54" dur="500"/>
                                        <p:tgtEl>
                                          <p:spTgt spid="795777"/>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95734">
                                            <p:txEl>
                                              <p:pRg st="6" end="6"/>
                                            </p:txEl>
                                          </p:spTgt>
                                        </p:tgtEl>
                                        <p:attrNameLst>
                                          <p:attrName>style.visibility</p:attrName>
                                        </p:attrNameLst>
                                      </p:cBhvr>
                                      <p:to>
                                        <p:strVal val="visible"/>
                                      </p:to>
                                    </p:set>
                                    <p:animEffect transition="in" filter="blinds(horizontal)">
                                      <p:cBhvr>
                                        <p:cTn id="59" dur="500"/>
                                        <p:tgtEl>
                                          <p:spTgt spid="795734">
                                            <p:txEl>
                                              <p:pRg st="6" end="6"/>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18" presetClass="entr" presetSubtype="12" fill="hold" nodeType="afterEffect">
                                  <p:stCondLst>
                                    <p:cond delay="0"/>
                                  </p:stCondLst>
                                  <p:childTnLst>
                                    <p:set>
                                      <p:cBhvr>
                                        <p:cTn id="62" dur="1" fill="hold">
                                          <p:stCondLst>
                                            <p:cond delay="0"/>
                                          </p:stCondLst>
                                        </p:cTn>
                                        <p:tgtEl>
                                          <p:spTgt spid="795790"/>
                                        </p:tgtEl>
                                        <p:attrNameLst>
                                          <p:attrName>style.visibility</p:attrName>
                                        </p:attrNameLst>
                                      </p:cBhvr>
                                      <p:to>
                                        <p:strVal val="visible"/>
                                      </p:to>
                                    </p:set>
                                    <p:animEffect transition="in" filter="strips(downLeft)">
                                      <p:cBhvr>
                                        <p:cTn id="63" dur="500"/>
                                        <p:tgtEl>
                                          <p:spTgt spid="795790"/>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par>
                          <p:cTn id="64" fill="hold">
                            <p:stCondLst>
                              <p:cond delay="1000"/>
                            </p:stCondLst>
                            <p:childTnLst>
                              <p:par>
                                <p:cTn id="65" presetID="3" presetClass="entr" presetSubtype="10" fill="hold" grpId="0" nodeType="afterEffect">
                                  <p:stCondLst>
                                    <p:cond delay="0"/>
                                  </p:stCondLst>
                                  <p:childTnLst>
                                    <p:set>
                                      <p:cBhvr>
                                        <p:cTn id="66" dur="1" fill="hold">
                                          <p:stCondLst>
                                            <p:cond delay="0"/>
                                          </p:stCondLst>
                                        </p:cTn>
                                        <p:tgtEl>
                                          <p:spTgt spid="795788"/>
                                        </p:tgtEl>
                                        <p:attrNameLst>
                                          <p:attrName>style.visibility</p:attrName>
                                        </p:attrNameLst>
                                      </p:cBhvr>
                                      <p:to>
                                        <p:strVal val="visible"/>
                                      </p:to>
                                    </p:set>
                                    <p:animEffect transition="in" filter="blinds(horizontal)">
                                      <p:cBhvr>
                                        <p:cTn id="67" dur="500"/>
                                        <p:tgtEl>
                                          <p:spTgt spid="795788"/>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95734">
                                            <p:txEl>
                                              <p:pRg st="7" end="7"/>
                                            </p:txEl>
                                          </p:spTgt>
                                        </p:tgtEl>
                                        <p:attrNameLst>
                                          <p:attrName>style.visibility</p:attrName>
                                        </p:attrNameLst>
                                      </p:cBhvr>
                                      <p:to>
                                        <p:strVal val="visible"/>
                                      </p:to>
                                    </p:set>
                                    <p:animEffect transition="in" filter="blinds(horizontal)">
                                      <p:cBhvr>
                                        <p:cTn id="72" dur="500"/>
                                        <p:tgtEl>
                                          <p:spTgt spid="795734">
                                            <p:txEl>
                                              <p:pRg st="7" end="7"/>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795791"/>
                                        </p:tgtEl>
                                        <p:attrNameLst>
                                          <p:attrName>style.visibility</p:attrName>
                                        </p:attrNameLst>
                                      </p:cBhvr>
                                      <p:to>
                                        <p:strVal val="visible"/>
                                      </p:to>
                                    </p:set>
                                    <p:animEffect transition="in" filter="blinds(horizontal)">
                                      <p:cBhvr>
                                        <p:cTn id="76" dur="500"/>
                                        <p:tgtEl>
                                          <p:spTgt spid="795791"/>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795734">
                                            <p:txEl>
                                              <p:pRg st="8" end="8"/>
                                            </p:txEl>
                                          </p:spTgt>
                                        </p:tgtEl>
                                        <p:attrNameLst>
                                          <p:attrName>style.visibility</p:attrName>
                                        </p:attrNameLst>
                                      </p:cBhvr>
                                      <p:to>
                                        <p:strVal val="visible"/>
                                      </p:to>
                                    </p:set>
                                    <p:animEffect transition="in" filter="blinds(horizontal)">
                                      <p:cBhvr>
                                        <p:cTn id="81" dur="500"/>
                                        <p:tgtEl>
                                          <p:spTgt spid="795734">
                                            <p:txEl>
                                              <p:pRg st="8" end="8"/>
                                            </p:txEl>
                                          </p:spTgt>
                                        </p:tgtEl>
                                      </p:cBhvr>
                                    </p:animEffect>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par>
                                <p:cTn id="82" presetID="3" presetClass="entr" presetSubtype="10" fill="hold" nodeType="withEffect">
                                  <p:stCondLst>
                                    <p:cond delay="0"/>
                                  </p:stCondLst>
                                  <p:childTnLst>
                                    <p:set>
                                      <p:cBhvr>
                                        <p:cTn id="83" dur="1" fill="hold">
                                          <p:stCondLst>
                                            <p:cond delay="0"/>
                                          </p:stCondLst>
                                        </p:cTn>
                                        <p:tgtEl>
                                          <p:spTgt spid="795734">
                                            <p:txEl>
                                              <p:pRg st="9" end="9"/>
                                            </p:txEl>
                                          </p:spTgt>
                                        </p:tgtEl>
                                        <p:attrNameLst>
                                          <p:attrName>style.visibility</p:attrName>
                                        </p:attrNameLst>
                                      </p:cBhvr>
                                      <p:to>
                                        <p:strVal val="visible"/>
                                      </p:to>
                                    </p:set>
                                    <p:animEffect transition="in" filter="blinds(horizontal)">
                                      <p:cBhvr>
                                        <p:cTn id="84" dur="500"/>
                                        <p:tgtEl>
                                          <p:spTgt spid="795734">
                                            <p:txEl>
                                              <p:pRg st="9" end="9"/>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par>
                          <p:cTn id="85" fill="hold">
                            <p:stCondLst>
                              <p:cond delay="500"/>
                            </p:stCondLst>
                            <p:childTnLst>
                              <p:par>
                                <p:cTn id="86" presetID="4" presetClass="entr" presetSubtype="32" fill="hold" grpId="0" nodeType="afterEffect">
                                  <p:stCondLst>
                                    <p:cond delay="0"/>
                                  </p:stCondLst>
                                  <p:childTnLst>
                                    <p:set>
                                      <p:cBhvr>
                                        <p:cTn id="87" dur="1" fill="hold">
                                          <p:stCondLst>
                                            <p:cond delay="0"/>
                                          </p:stCondLst>
                                        </p:cTn>
                                        <p:tgtEl>
                                          <p:spTgt spid="795792"/>
                                        </p:tgtEl>
                                        <p:attrNameLst>
                                          <p:attrName>style.visibility</p:attrName>
                                        </p:attrNameLst>
                                      </p:cBhvr>
                                      <p:to>
                                        <p:strVal val="visible"/>
                                      </p:to>
                                    </p:set>
                                    <p:animEffect transition="in" filter="box(out)">
                                      <p:cBhvr>
                                        <p:cTn id="88" dur="500"/>
                                        <p:tgtEl>
                                          <p:spTgt spid="795792"/>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p:stCondLst>
                        <p:cond delay="indefinite"/>
                      </p:stCondLst>
                      <p:childTnLst>
                        <p:par>
                          <p:cTn id="90" fill="hold">
                            <p:stCondLst>
                              <p:cond delay="0"/>
                            </p:stCondLst>
                            <p:childTnLst>
                              <p:par>
                                <p:cTn id="91" presetID="18" presetClass="entr" presetSubtype="9" fill="hold" grpId="0" nodeType="clickEffect">
                                  <p:stCondLst>
                                    <p:cond delay="0"/>
                                  </p:stCondLst>
                                  <p:childTnLst>
                                    <p:set>
                                      <p:cBhvr>
                                        <p:cTn id="92" dur="1" fill="hold">
                                          <p:stCondLst>
                                            <p:cond delay="0"/>
                                          </p:stCondLst>
                                        </p:cTn>
                                        <p:tgtEl>
                                          <p:spTgt spid="795794"/>
                                        </p:tgtEl>
                                        <p:attrNameLst>
                                          <p:attrName>style.visibility</p:attrName>
                                        </p:attrNameLst>
                                      </p:cBhvr>
                                      <p:to>
                                        <p:strVal val="visible"/>
                                      </p:to>
                                    </p:set>
                                    <p:animEffect transition="in" filter="strips(upLeft)">
                                      <p:cBhvr>
                                        <p:cTn id="93" dur="500"/>
                                        <p:tgtEl>
                                          <p:spTgt spid="795794"/>
                                        </p:tgtEl>
                                      </p:cBhvr>
                                    </p:animEffect>
                                  </p:childTnLst>
                                  <p:subTnLst>
                                    <p:audio>
                                      <p:cMediaNode>
                                        <p:cTn display="0" masterRel="sameClick">
                                          <p:stCondLst>
                                            <p:cond evt="begin" delay="0">
                                              <p:tn val="9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4" grpId="0"/>
      <p:bldP spid="795777" grpId="0" animBg="1"/>
      <p:bldP spid="795788" grpId="0" animBg="1"/>
      <p:bldP spid="795791" grpId="0" animBg="1"/>
      <p:bldP spid="795792" grpId="0" animBg="1"/>
      <p:bldP spid="7957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1" name="矩形 797700"/>
          <p:cNvSpPr/>
          <p:nvPr/>
        </p:nvSpPr>
        <p:spPr>
          <a:xfrm>
            <a:off x="684213" y="188913"/>
            <a:ext cx="5484813" cy="579438"/>
          </a:xfrm>
          <a:prstGeom prst="rect">
            <a:avLst/>
          </a:prstGeom>
          <a:noFill/>
          <a:ln w="9525">
            <a:noFill/>
          </a:ln>
        </p:spPr>
        <p:txBody>
          <a:bodyPr wrap="none" anchor="ctr">
            <a:spAutoFit/>
          </a:bodyPr>
          <a:lstStyle/>
          <a:p>
            <a:pPr fontAlgn="base"/>
            <a:r>
              <a:rPr lang="en-US" altLang="zh-CN" sz="3200" b="1" strike="noStrike" noProof="1">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6. </a:t>
            </a:r>
            <a:r>
              <a:rPr lang="zh-CN" altLang="en-US" sz="32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字符型数据和字符串常量</a:t>
            </a:r>
            <a:r>
              <a:rPr lang="zh-CN" altLang="en-US" sz="3200" strike="noStrike" noProof="1">
                <a:latin typeface="隶书" panose="02010509060101010101" pitchFamily="49" charset="-122"/>
                <a:ea typeface="隶书" panose="02010509060101010101" pitchFamily="49" charset="-122"/>
                <a:cs typeface="+mn-cs"/>
              </a:rPr>
              <a:t>  </a:t>
            </a:r>
            <a:endParaRPr lang="zh-CN" altLang="en-US" sz="3200" strike="noStrike" noProof="1">
              <a:latin typeface="隶书" panose="02010509060101010101" pitchFamily="49" charset="-122"/>
              <a:ea typeface="隶书" panose="02010509060101010101" pitchFamily="49" charset="-122"/>
            </a:endParaRPr>
          </a:p>
        </p:txBody>
      </p:sp>
      <p:sp>
        <p:nvSpPr>
          <p:cNvPr id="797702" name="矩形 797701"/>
          <p:cNvSpPr/>
          <p:nvPr/>
        </p:nvSpPr>
        <p:spPr>
          <a:xfrm>
            <a:off x="1114425" y="722313"/>
            <a:ext cx="4824413" cy="457200"/>
          </a:xfrm>
          <a:prstGeom prst="rect">
            <a:avLst/>
          </a:prstGeom>
          <a:noFill/>
          <a:ln w="9525">
            <a:noFill/>
          </a:ln>
        </p:spPr>
        <p:txBody>
          <a:bodyPr anchor="ctr">
            <a:spAutoFit/>
          </a:bodyPr>
          <a:lstStyle/>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字符型常量</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97710" name="矩形 797709"/>
          <p:cNvSpPr/>
          <p:nvPr/>
        </p:nvSpPr>
        <p:spPr>
          <a:xfrm>
            <a:off x="1377950" y="1152525"/>
            <a:ext cx="7534275" cy="457200"/>
          </a:xfrm>
          <a:prstGeom prst="rect">
            <a:avLst/>
          </a:prstGeom>
          <a:noFill/>
          <a:ln w="9525">
            <a:noFill/>
          </a:ln>
        </p:spPr>
        <p:txBody>
          <a:bodyPr wrap="none" anchor="ctr">
            <a:spAutoFit/>
          </a:bodyPr>
          <a:lstStyle/>
          <a:p>
            <a:pPr fontAlgn="base">
              <a:buFont typeface="Wingdings" panose="05000000000000000000" pitchFamily="2" charset="2"/>
              <a:buChar char="l"/>
            </a:pPr>
            <a:r>
              <a:rPr lang="en-US" altLang="zh-CN"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en-US"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定义：</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用</a:t>
            </a:r>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单引号</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括起来的单个</a:t>
            </a:r>
            <a:r>
              <a:rPr lang="zh-CN" altLang="en-US" b="1" strike="noStrike" noProof="1">
                <a:solidFill>
                  <a:srgbClr val="0000FF"/>
                </a:solidFill>
                <a:effectLst>
                  <a:outerShdw blurRad="38100" dist="38100" dir="2700000">
                    <a:srgbClr val="000000"/>
                  </a:outerShdw>
                </a:effectLst>
                <a:latin typeface="楷体_GB2312" pitchFamily="49" charset="-122"/>
                <a:ea typeface="楷体_GB2312" pitchFamily="49" charset="-122"/>
                <a:cs typeface="+mn-cs"/>
              </a:rPr>
              <a:t>普通字符</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或</a:t>
            </a:r>
            <a:r>
              <a:rPr lang="zh-CN" altLang="zh-CN" b="1" strike="noStrike" noProof="1">
                <a:solidFill>
                  <a:srgbClr val="0000FF"/>
                </a:solidFill>
                <a:effectLst>
                  <a:outerShdw blurRad="38100" dist="38100" dir="2700000">
                    <a:srgbClr val="000000"/>
                  </a:outerShdw>
                </a:effectLst>
                <a:latin typeface="楷体_GB2312" pitchFamily="49" charset="-122"/>
                <a:ea typeface="楷体_GB2312" pitchFamily="49" charset="-122"/>
                <a:cs typeface="+mn-cs"/>
              </a:rPr>
              <a:t>转义字符</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sp>
        <p:nvSpPr>
          <p:cNvPr id="46084" name="矩形 797711"/>
          <p:cNvSpPr/>
          <p:nvPr/>
        </p:nvSpPr>
        <p:spPr>
          <a:xfrm>
            <a:off x="-147637" y="2919413"/>
            <a:ext cx="9144000" cy="0"/>
          </a:xfrm>
          <a:prstGeom prst="rect">
            <a:avLst/>
          </a:prstGeom>
          <a:noFill/>
          <a:ln w="9525">
            <a:noFill/>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797715" name="文本框 797714"/>
          <p:cNvSpPr txBox="1"/>
          <p:nvPr/>
        </p:nvSpPr>
        <p:spPr>
          <a:xfrm>
            <a:off x="2484438" y="1700213"/>
            <a:ext cx="4027487" cy="495300"/>
          </a:xfrm>
          <a:prstGeom prst="rect">
            <a:avLst/>
          </a:prstGeom>
          <a:solidFill>
            <a:schemeClr val="bg1"/>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t" anchorCtr="0">
            <a:spAutoFit/>
          </a:bodyPr>
          <a:lstStyle/>
          <a:p>
            <a:pPr eaLnBrk="0" hangingPunct="0"/>
            <a:r>
              <a:rPr lang="zh-CN" altLang="en-US" dirty="0">
                <a:latin typeface="Arial" panose="020B0604020202020204" pitchFamily="34" charset="0"/>
                <a:ea typeface="隶书" panose="02010509060101010101" pitchFamily="49" charset="-122"/>
              </a:rPr>
              <a:t>如  ‘</a:t>
            </a:r>
            <a:r>
              <a:rPr lang="en-US" altLang="zh-CN">
                <a:latin typeface="Arial" panose="020B0604020202020204" pitchFamily="34" charset="0"/>
                <a:ea typeface="隶书" panose="02010509060101010101" pitchFamily="49" charset="-122"/>
              </a:rPr>
              <a:t>a’    ‘A’   ‘?’    ‘\n’    ‘\101’</a:t>
            </a:r>
          </a:p>
        </p:txBody>
      </p:sp>
      <p:sp>
        <p:nvSpPr>
          <p:cNvPr id="797716" name="矩形 797715"/>
          <p:cNvSpPr/>
          <p:nvPr/>
        </p:nvSpPr>
        <p:spPr>
          <a:xfrm>
            <a:off x="1374775" y="1676400"/>
            <a:ext cx="5318125" cy="457200"/>
          </a:xfrm>
          <a:prstGeom prst="rect">
            <a:avLst/>
          </a:prstGeom>
          <a:noFill/>
          <a:ln w="9525">
            <a:noFill/>
          </a:ln>
        </p:spPr>
        <p:txBody>
          <a:bodyPr wrap="none" anchor="t">
            <a:spAutoFit/>
          </a:bodyPr>
          <a:lstStyle/>
          <a:p>
            <a:pPr fontAlgn="base">
              <a:spcBef>
                <a:spcPct val="20000"/>
              </a:spcBef>
              <a:buClr>
                <a:srgbClr val="FF3399"/>
              </a:buClr>
              <a:buFont typeface="Wingdings" panose="05000000000000000000" pitchFamily="2" charset="2"/>
              <a:buChar char="l"/>
            </a:pPr>
            <a:r>
              <a:rPr lang="en-US" altLang="zh-CN"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 </a:t>
            </a:r>
            <a:r>
              <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字符常量的值：</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该字符的</a:t>
            </a:r>
            <a:r>
              <a:rPr lang="zh-CN" altLang="zh-CN" b="1" strike="noStrike" noProof="1">
                <a:solidFill>
                  <a:srgbClr val="FF0000"/>
                </a:solidFill>
                <a:effectLst>
                  <a:outerShdw blurRad="38100" dist="38100" dir="2700000">
                    <a:srgbClr val="000000"/>
                  </a:outerShdw>
                </a:effectLst>
                <a:latin typeface="楷体_GB2312" pitchFamily="49" charset="-122"/>
                <a:ea typeface="楷体_GB2312" pitchFamily="49" charset="-122"/>
                <a:cs typeface="+mn-cs"/>
              </a:rPr>
              <a:t>ASCII码</a:t>
            </a:r>
            <a:r>
              <a:rPr lang="zh-CN" altLang="en-US" b="1" strike="noStrike" noProof="1">
                <a:solidFill>
                  <a:srgbClr val="FF0000"/>
                </a:solidFill>
                <a:effectLst>
                  <a:outerShdw blurRad="38100" dist="38100" dir="2700000">
                    <a:srgbClr val="000000"/>
                  </a:outerShdw>
                </a:effectLst>
                <a:latin typeface="楷体_GB2312" pitchFamily="49" charset="-122"/>
                <a:ea typeface="楷体_GB2312" pitchFamily="49" charset="-122"/>
                <a:cs typeface="+mn-cs"/>
              </a:rPr>
              <a:t>值</a:t>
            </a:r>
            <a:endParaRPr lang="zh-CN" altLang="en-US" b="1" strike="noStrike" noProof="1">
              <a:solidFill>
                <a:srgbClr val="FF0000"/>
              </a:solidFill>
              <a:effectLst>
                <a:outerShdw blurRad="38100" dist="38100" dir="2700000">
                  <a:srgbClr val="000000"/>
                </a:outerShdw>
              </a:effectLst>
              <a:latin typeface="楷体_GB2312" pitchFamily="49" charset="-122"/>
              <a:ea typeface="楷体_GB2312" pitchFamily="49" charset="-122"/>
            </a:endParaRPr>
          </a:p>
        </p:txBody>
      </p:sp>
      <p:sp>
        <p:nvSpPr>
          <p:cNvPr id="797718" name="矩形 797717"/>
          <p:cNvSpPr/>
          <p:nvPr/>
        </p:nvSpPr>
        <p:spPr>
          <a:xfrm>
            <a:off x="2436813" y="2233613"/>
            <a:ext cx="4105275" cy="860425"/>
          </a:xfrm>
          <a:prstGeom prst="rect">
            <a:avLst/>
          </a:prstGeom>
          <a:solidFill>
            <a:schemeClr val="bg1"/>
          </a:solidFill>
          <a:ln w="38100" cap="flat" cmpd="sng">
            <a:solidFill>
              <a:srgbClr val="006600"/>
            </a:solidFill>
            <a:prstDash val="solid"/>
            <a:miter/>
            <a:headEnd type="none" w="med" len="med"/>
            <a:tailEnd type="none" w="med" len="med"/>
          </a:ln>
        </p:spPr>
        <p:txBody>
          <a:bodyPr wrap="none" lIns="90000" tIns="46800" rIns="90000" bIns="46800" anchor="ctr" anchorCtr="0">
            <a:spAutoFit/>
          </a:bodyPr>
          <a:lstStyle/>
          <a:p>
            <a:pPr eaLnBrk="0" hangingPunct="0"/>
            <a:r>
              <a:rPr lang="zh-CN" altLang="zh-CN" dirty="0">
                <a:latin typeface="隶书" panose="02010509060101010101" pitchFamily="49" charset="-122"/>
                <a:ea typeface="隶书" panose="02010509060101010101" pitchFamily="49" charset="-122"/>
              </a:rPr>
              <a:t>如  </a:t>
            </a:r>
            <a:r>
              <a:rPr lang="zh-CN" altLang="zh-CN" dirty="0">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A’——65</a:t>
            </a: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a’——97</a:t>
            </a:r>
            <a:r>
              <a:rPr lang="zh-CN" altLang="en-US">
                <a:latin typeface="Times New Roman" panose="02020603050405020304" pitchFamily="18" charset="0"/>
                <a:ea typeface="隶书" panose="02010509060101010101" pitchFamily="49" charset="-122"/>
              </a:rPr>
              <a:t>，</a:t>
            </a:r>
          </a:p>
          <a:p>
            <a:pPr eaLnBrk="0" hangingPunct="0"/>
            <a:r>
              <a:rPr lang="zh-CN" altLang="en-US" dirty="0">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0’——48 ,  ‘\n’——10</a:t>
            </a:r>
          </a:p>
        </p:txBody>
      </p:sp>
      <p:sp>
        <p:nvSpPr>
          <p:cNvPr id="797719" name="矩形 797718"/>
          <p:cNvSpPr/>
          <p:nvPr/>
        </p:nvSpPr>
        <p:spPr>
          <a:xfrm>
            <a:off x="1374775" y="2219325"/>
            <a:ext cx="7459663" cy="457200"/>
          </a:xfrm>
          <a:prstGeom prst="rect">
            <a:avLst/>
          </a:prstGeom>
          <a:noFill/>
          <a:ln w="9525">
            <a:noFill/>
          </a:ln>
        </p:spPr>
        <p:txBody>
          <a:bodyPr wrap="none" anchor="t">
            <a:spAutoFit/>
          </a:bodyPr>
          <a:lstStyle/>
          <a:p>
            <a:pPr fontAlgn="base">
              <a:buFont typeface="Wingdings" panose="05000000000000000000" pitchFamily="2" charset="2"/>
              <a:buChar char="l"/>
            </a:pPr>
            <a:r>
              <a:rPr lang="en-US" altLang="zh-CN"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 </a:t>
            </a:r>
            <a:r>
              <a:rPr lang="zh-CN" altLang="zh-CN"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转义字符:</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反斜线后面跟一个字符或一个代码值表示</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grpSp>
        <p:nvGrpSpPr>
          <p:cNvPr id="797720" name="组合 797719"/>
          <p:cNvGrpSpPr/>
          <p:nvPr/>
        </p:nvGrpSpPr>
        <p:grpSpPr>
          <a:xfrm>
            <a:off x="463550" y="2646363"/>
            <a:ext cx="8680450" cy="3800475"/>
            <a:chOff x="324" y="2189"/>
            <a:chExt cx="5414" cy="2394"/>
          </a:xfrm>
        </p:grpSpPr>
        <p:sp>
          <p:nvSpPr>
            <p:cNvPr id="46090" name="椭圆 797720"/>
            <p:cNvSpPr/>
            <p:nvPr/>
          </p:nvSpPr>
          <p:spPr>
            <a:xfrm>
              <a:off x="794" y="3612"/>
              <a:ext cx="336" cy="240"/>
            </a:xfrm>
            <a:prstGeom prst="ellipse">
              <a:avLst/>
            </a:prstGeom>
            <a:gradFill rotWithShape="0">
              <a:gsLst>
                <a:gs pos="0">
                  <a:srgbClr val="FF9900"/>
                </a:gs>
                <a:gs pos="100000">
                  <a:srgbClr val="AE6800"/>
                </a:gs>
              </a:gsLst>
              <a:path path="shape">
                <a:fillToRect l="50000" t="50000" r="50000" b="50000"/>
              </a:path>
              <a:tileRect/>
            </a:gradFill>
            <a:ln w="12700" cap="sq" cmpd="sng">
              <a:solidFill>
                <a:schemeClr val="folHlink"/>
              </a:solidFill>
              <a:prstDash val="solid"/>
              <a:round/>
              <a:headEnd type="none" w="sm" len="sm"/>
              <a:tailEnd type="none" w="sm" len="sm"/>
            </a:ln>
          </p:spPr>
          <p:txBody>
            <a:bodyPr wrap="none" anchor="ctr" anchorCtr="0"/>
            <a:lstStyle/>
            <a:p>
              <a:pPr algn="ctr"/>
              <a:r>
                <a:rPr lang="en-US" altLang="zh-CN">
                  <a:latin typeface="Times New Roman" panose="02020603050405020304" pitchFamily="18" charset="0"/>
                  <a:ea typeface="宋体" panose="02010600030101010101" pitchFamily="2" charset="-122"/>
                </a:rPr>
                <a:t>&lt;</a:t>
              </a:r>
            </a:p>
          </p:txBody>
        </p:sp>
        <p:grpSp>
          <p:nvGrpSpPr>
            <p:cNvPr id="46091" name="组合 797721"/>
            <p:cNvGrpSpPr/>
            <p:nvPr/>
          </p:nvGrpSpPr>
          <p:grpSpPr>
            <a:xfrm>
              <a:off x="324" y="2189"/>
              <a:ext cx="5414" cy="2394"/>
              <a:chOff x="166" y="977"/>
              <a:chExt cx="5414" cy="2394"/>
            </a:xfrm>
          </p:grpSpPr>
          <p:sp>
            <p:nvSpPr>
              <p:cNvPr id="46092" name="矩形 797722"/>
              <p:cNvSpPr/>
              <p:nvPr/>
            </p:nvSpPr>
            <p:spPr>
              <a:xfrm>
                <a:off x="166" y="1296"/>
                <a:ext cx="5414" cy="2075"/>
              </a:xfrm>
              <a:prstGeom prst="rect">
                <a:avLst/>
              </a:prstGeom>
              <a:solidFill>
                <a:schemeClr val="bg1"/>
              </a:solidFill>
              <a:ln w="38100" cap="flat" cmpd="sng">
                <a:solidFill>
                  <a:schemeClr val="folHlink"/>
                </a:solidFill>
                <a:prstDash val="solid"/>
                <a:miter/>
                <a:headEnd type="none" w="med" len="med"/>
                <a:tailEnd type="none" w="med" len="med"/>
              </a:ln>
            </p:spPr>
            <p:txBody>
              <a:bodyPr wrap="none" anchor="ctr" anchorCtr="0"/>
              <a:lstStyle/>
              <a:p>
                <a:pPr algn="ctr" eaLnBrk="0" hangingPunct="0"/>
                <a:endParaRPr lang="zh-CN" altLang="zh-CN" sz="4000" dirty="0">
                  <a:latin typeface="Times New Roman" panose="02020603050405020304" pitchFamily="18" charset="0"/>
                  <a:ea typeface="宋体" panose="02010600030101010101" pitchFamily="2" charset="-122"/>
                </a:endParaRPr>
              </a:p>
            </p:txBody>
          </p:sp>
          <p:sp>
            <p:nvSpPr>
              <p:cNvPr id="797724" name="矩形 797723"/>
              <p:cNvSpPr/>
              <p:nvPr/>
            </p:nvSpPr>
            <p:spPr>
              <a:xfrm>
                <a:off x="433" y="977"/>
                <a:ext cx="4896" cy="352"/>
              </a:xfr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2" fontAlgn="base">
                  <a:buNone/>
                </a:pPr>
                <a:r>
                  <a:rPr lang="zh-CN" altLang="en-US" strike="noStrike" noProof="1">
                    <a:latin typeface="隶书" panose="02010509060101010101" pitchFamily="49" charset="-122"/>
                    <a:ea typeface="楷体_GB2312" pitchFamily="49" charset="-122"/>
                    <a:cs typeface="+mn-cs"/>
                  </a:rPr>
                  <a:t>转义字符及其含义：</a:t>
                </a:r>
                <a:endParaRPr lang="zh-CN" altLang="en-US" strike="noStrike" noProof="1">
                  <a:latin typeface="隶书" panose="02010509060101010101" pitchFamily="49" charset="-122"/>
                  <a:ea typeface="楷体_GB2312" pitchFamily="49" charset="-122"/>
                </a:endParaRPr>
              </a:p>
            </p:txBody>
          </p:sp>
        </p:grpSp>
        <p:grpSp>
          <p:nvGrpSpPr>
            <p:cNvPr id="46094" name="组合 797724"/>
            <p:cNvGrpSpPr/>
            <p:nvPr/>
          </p:nvGrpSpPr>
          <p:grpSpPr>
            <a:xfrm>
              <a:off x="479" y="2564"/>
              <a:ext cx="5091" cy="2019"/>
              <a:chOff x="333" y="1928"/>
              <a:chExt cx="5091" cy="2019"/>
            </a:xfrm>
          </p:grpSpPr>
          <p:sp>
            <p:nvSpPr>
              <p:cNvPr id="46095" name="文本框 797725"/>
              <p:cNvSpPr txBox="1"/>
              <p:nvPr/>
            </p:nvSpPr>
            <p:spPr>
              <a:xfrm>
                <a:off x="333" y="1928"/>
                <a:ext cx="753" cy="250"/>
              </a:xfrm>
              <a:prstGeom prst="rect">
                <a:avLst/>
              </a:prstGeom>
              <a:solidFill>
                <a:schemeClr val="bg1"/>
              </a:solidFill>
              <a:ln w="9525">
                <a:noFill/>
              </a:ln>
            </p:spPr>
            <p:txBody>
              <a:bodyPr wrap="none" anchor="t" anchorCtr="0">
                <a:spAutoFit/>
              </a:bodyPr>
              <a:lstStyle/>
              <a:p>
                <a:pPr eaLnBrk="0" hangingPunct="0"/>
                <a:r>
                  <a:rPr lang="zh-CN" altLang="en-US" sz="2000" b="1" dirty="0">
                    <a:latin typeface="Times New Roman" panose="02020603050405020304" pitchFamily="18" charset="0"/>
                    <a:ea typeface="宋体" panose="02010600030101010101" pitchFamily="2" charset="-122"/>
                  </a:rPr>
                  <a:t>转义字符</a:t>
                </a:r>
                <a:endParaRPr lang="zh-CN" altLang="en-US" sz="4000" b="1">
                  <a:latin typeface="Times New Roman" panose="02020603050405020304" pitchFamily="18" charset="0"/>
                  <a:ea typeface="宋体" panose="02010600030101010101" pitchFamily="2" charset="-122"/>
                </a:endParaRPr>
              </a:p>
            </p:txBody>
          </p:sp>
          <p:sp>
            <p:nvSpPr>
              <p:cNvPr id="46096" name="文本框 797726"/>
              <p:cNvSpPr txBox="1"/>
              <p:nvPr/>
            </p:nvSpPr>
            <p:spPr>
              <a:xfrm>
                <a:off x="1677" y="1928"/>
                <a:ext cx="434" cy="250"/>
              </a:xfrm>
              <a:prstGeom prst="rect">
                <a:avLst/>
              </a:prstGeom>
              <a:solidFill>
                <a:schemeClr val="bg1"/>
              </a:solidFill>
              <a:ln w="9525">
                <a:noFill/>
              </a:ln>
            </p:spPr>
            <p:txBody>
              <a:bodyPr wrap="none" anchor="t" anchorCtr="0">
                <a:spAutoFit/>
              </a:bodyPr>
              <a:lstStyle/>
              <a:p>
                <a:pPr eaLnBrk="0" hangingPunct="0"/>
                <a:r>
                  <a:rPr lang="zh-CN" altLang="en-US" sz="2000" b="1" dirty="0">
                    <a:latin typeface="Times New Roman" panose="02020603050405020304" pitchFamily="18" charset="0"/>
                    <a:ea typeface="宋体" panose="02010600030101010101" pitchFamily="2" charset="-122"/>
                  </a:rPr>
                  <a:t>含义</a:t>
                </a:r>
                <a:endParaRPr lang="zh-CN" altLang="en-US" sz="4000" b="1">
                  <a:latin typeface="Times New Roman" panose="02020603050405020304" pitchFamily="18" charset="0"/>
                  <a:ea typeface="宋体" panose="02010600030101010101" pitchFamily="2" charset="-122"/>
                </a:endParaRPr>
              </a:p>
            </p:txBody>
          </p:sp>
          <p:sp>
            <p:nvSpPr>
              <p:cNvPr id="46097" name="文本框 797727"/>
              <p:cNvSpPr txBox="1"/>
              <p:nvPr/>
            </p:nvSpPr>
            <p:spPr>
              <a:xfrm>
                <a:off x="419" y="2227"/>
                <a:ext cx="238" cy="250"/>
              </a:xfrm>
              <a:prstGeom prst="rect">
                <a:avLst/>
              </a:prstGeom>
              <a:solidFill>
                <a:schemeClr val="bg1"/>
              </a:solidFill>
              <a:ln w="9525">
                <a:noFill/>
              </a:ln>
            </p:spPr>
            <p:txBody>
              <a:bodyPr wrap="none" anchor="t" anchorCtr="0">
                <a:spAutoFit/>
              </a:bodyPr>
              <a:lstStyle/>
              <a:p>
                <a:pPr eaLnBrk="0" hangingPunct="0"/>
                <a:r>
                  <a:rPr lang="en-US" altLang="zh-CN" sz="2000">
                    <a:solidFill>
                      <a:srgbClr val="FF0000"/>
                    </a:solidFill>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p:txBody>
          </p:sp>
          <p:sp>
            <p:nvSpPr>
              <p:cNvPr id="46098" name="文本框 797728"/>
              <p:cNvSpPr txBox="1"/>
              <p:nvPr/>
            </p:nvSpPr>
            <p:spPr>
              <a:xfrm>
                <a:off x="410" y="2521"/>
                <a:ext cx="238" cy="250"/>
              </a:xfrm>
              <a:prstGeom prst="rect">
                <a:avLst/>
              </a:prstGeom>
              <a:solidFill>
                <a:schemeClr val="bg1"/>
              </a:solidFill>
              <a:ln w="9525">
                <a:noFill/>
              </a:ln>
            </p:spPr>
            <p:txBody>
              <a:bodyPr wrap="none" anchor="t" anchorCtr="0">
                <a:spAutoFit/>
              </a:bodyPr>
              <a:lstStyle/>
              <a:p>
                <a:pPr eaLnBrk="0" hangingPunct="0"/>
                <a:r>
                  <a:rPr lang="en-US" altLang="zh-CN" sz="2000">
                    <a:latin typeface="Times New Roman" panose="02020603050405020304" pitchFamily="18" charset="0"/>
                    <a:ea typeface="宋体" panose="02010600030101010101" pitchFamily="2" charset="-122"/>
                  </a:rPr>
                  <a:t>\v</a:t>
                </a:r>
                <a:endParaRPr lang="en-US" altLang="zh-CN" sz="4000">
                  <a:latin typeface="Times New Roman" panose="02020603050405020304" pitchFamily="18" charset="0"/>
                  <a:ea typeface="宋体" panose="02010600030101010101" pitchFamily="2" charset="-122"/>
                </a:endParaRPr>
              </a:p>
            </p:txBody>
          </p:sp>
          <p:sp>
            <p:nvSpPr>
              <p:cNvPr id="46099" name="文本框 797729"/>
              <p:cNvSpPr txBox="1"/>
              <p:nvPr/>
            </p:nvSpPr>
            <p:spPr>
              <a:xfrm>
                <a:off x="446" y="2815"/>
                <a:ext cx="211" cy="250"/>
              </a:xfrm>
              <a:prstGeom prst="rect">
                <a:avLst/>
              </a:prstGeom>
              <a:solidFill>
                <a:schemeClr val="bg1"/>
              </a:solidFill>
              <a:ln w="9525">
                <a:noFill/>
              </a:ln>
            </p:spPr>
            <p:txBody>
              <a:bodyPr wrap="none" anchor="t" anchorCtr="0">
                <a:spAutoFit/>
              </a:bodyPr>
              <a:lstStyle/>
              <a:p>
                <a:pPr eaLnBrk="0" hangingPunct="0"/>
                <a:r>
                  <a:rPr lang="en-US" altLang="zh-CN" sz="2000">
                    <a:latin typeface="Times New Roman" panose="02020603050405020304" pitchFamily="18" charset="0"/>
                    <a:ea typeface="宋体" panose="02010600030101010101" pitchFamily="2" charset="-122"/>
                  </a:rPr>
                  <a:t>\r</a:t>
                </a:r>
                <a:endParaRPr lang="en-US" altLang="zh-CN" sz="4000">
                  <a:latin typeface="Times New Roman" panose="02020603050405020304" pitchFamily="18" charset="0"/>
                  <a:ea typeface="宋体" panose="02010600030101010101" pitchFamily="2" charset="-122"/>
                </a:endParaRPr>
              </a:p>
            </p:txBody>
          </p:sp>
          <p:sp>
            <p:nvSpPr>
              <p:cNvPr id="46100" name="文本框 797730"/>
              <p:cNvSpPr txBox="1"/>
              <p:nvPr/>
            </p:nvSpPr>
            <p:spPr>
              <a:xfrm>
                <a:off x="427" y="3109"/>
                <a:ext cx="229" cy="250"/>
              </a:xfrm>
              <a:prstGeom prst="rect">
                <a:avLst/>
              </a:prstGeom>
              <a:solidFill>
                <a:schemeClr val="bg1"/>
              </a:solidFill>
              <a:ln w="9525">
                <a:noFill/>
              </a:ln>
            </p:spPr>
            <p:txBody>
              <a:bodyPr wrap="none" anchor="t" anchorCtr="0">
                <a:spAutoFit/>
              </a:bodyPr>
              <a:lstStyle/>
              <a:p>
                <a:pPr eaLnBrk="0" hangingPunct="0"/>
                <a:r>
                  <a:rPr lang="en-US" altLang="zh-CN" sz="2000">
                    <a:latin typeface="Times New Roman" panose="02020603050405020304" pitchFamily="18" charset="0"/>
                    <a:ea typeface="宋体" panose="02010600030101010101" pitchFamily="2" charset="-122"/>
                  </a:rPr>
                  <a:t>\a</a:t>
                </a:r>
                <a:endParaRPr lang="en-US" altLang="zh-CN" sz="4000">
                  <a:latin typeface="Times New Roman" panose="02020603050405020304" pitchFamily="18" charset="0"/>
                  <a:ea typeface="宋体" panose="02010600030101010101" pitchFamily="2" charset="-122"/>
                </a:endParaRPr>
              </a:p>
            </p:txBody>
          </p:sp>
          <p:sp>
            <p:nvSpPr>
              <p:cNvPr id="46101" name="文本框 797731"/>
              <p:cNvSpPr txBox="1"/>
              <p:nvPr/>
            </p:nvSpPr>
            <p:spPr>
              <a:xfrm>
                <a:off x="446" y="3359"/>
                <a:ext cx="211" cy="250"/>
              </a:xfrm>
              <a:prstGeom prst="rect">
                <a:avLst/>
              </a:prstGeom>
              <a:solidFill>
                <a:schemeClr val="bg1"/>
              </a:solidFill>
              <a:ln w="9525">
                <a:noFill/>
              </a:ln>
            </p:spPr>
            <p:txBody>
              <a:bodyPr wrap="none" anchor="t" anchorCtr="0">
                <a:spAutoFit/>
              </a:bodyPr>
              <a:lstStyle/>
              <a:p>
                <a:pPr eaLnBrk="0" hangingPunct="0"/>
                <a:r>
                  <a:rPr lang="en-US" altLang="zh-CN" sz="2000">
                    <a:solidFill>
                      <a:srgbClr val="FF0000"/>
                    </a:solidFill>
                    <a:latin typeface="Times New Roman" panose="02020603050405020304" pitchFamily="18" charset="0"/>
                    <a:ea typeface="宋体" panose="02010600030101010101" pitchFamily="2" charset="-122"/>
                  </a:rPr>
                  <a:t>\‘</a:t>
                </a:r>
                <a:endParaRPr lang="en-US" altLang="zh-CN" sz="4000">
                  <a:latin typeface="Times New Roman" panose="02020603050405020304" pitchFamily="18" charset="0"/>
                  <a:ea typeface="宋体" panose="02010600030101010101" pitchFamily="2" charset="-122"/>
                </a:endParaRPr>
              </a:p>
            </p:txBody>
          </p:sp>
          <p:sp>
            <p:nvSpPr>
              <p:cNvPr id="46102" name="文本框 797732"/>
              <p:cNvSpPr txBox="1"/>
              <p:nvPr/>
            </p:nvSpPr>
            <p:spPr>
              <a:xfrm>
                <a:off x="419" y="3697"/>
                <a:ext cx="399" cy="250"/>
              </a:xfrm>
              <a:prstGeom prst="rect">
                <a:avLst/>
              </a:prstGeom>
              <a:solidFill>
                <a:schemeClr val="bg1"/>
              </a:solidFill>
              <a:ln w="9525">
                <a:noFill/>
              </a:ln>
            </p:spPr>
            <p:txBody>
              <a:bodyPr anchor="t" anchorCtr="0">
                <a:spAutoFit/>
              </a:bodyPr>
              <a:lstStyle/>
              <a:p>
                <a:pPr eaLnBrk="0" hangingPunct="0"/>
                <a:r>
                  <a:rPr lang="en-US" altLang="zh-CN" sz="2000" err="1">
                    <a:solidFill>
                      <a:srgbClr val="0000FF"/>
                    </a:solidFill>
                    <a:latin typeface="Times New Roman" panose="02020603050405020304" pitchFamily="18" charset="0"/>
                    <a:ea typeface="宋体" panose="02010600030101010101" pitchFamily="2" charset="-122"/>
                  </a:rPr>
                  <a:t>\ddd</a:t>
                </a:r>
                <a:endParaRPr lang="en-US" altLang="zh-CN" sz="4000">
                  <a:latin typeface="Times New Roman" panose="02020603050405020304" pitchFamily="18" charset="0"/>
                  <a:ea typeface="宋体" panose="02010600030101010101" pitchFamily="2" charset="-122"/>
                </a:endParaRPr>
              </a:p>
            </p:txBody>
          </p:sp>
          <p:sp>
            <p:nvSpPr>
              <p:cNvPr id="46103" name="文本框 797733"/>
              <p:cNvSpPr txBox="1"/>
              <p:nvPr/>
            </p:nvSpPr>
            <p:spPr>
              <a:xfrm>
                <a:off x="2941" y="2184"/>
                <a:ext cx="202" cy="250"/>
              </a:xfrm>
              <a:prstGeom prst="rect">
                <a:avLst/>
              </a:prstGeom>
              <a:solidFill>
                <a:schemeClr val="bg1"/>
              </a:solidFill>
              <a:ln w="9525">
                <a:noFill/>
              </a:ln>
            </p:spPr>
            <p:txBody>
              <a:bodyPr wrap="none" anchor="t" anchorCtr="0">
                <a:spAutoFit/>
              </a:bodyPr>
              <a:lstStyle/>
              <a:p>
                <a:pPr eaLnBrk="0" hangingPunct="0"/>
                <a:r>
                  <a:rPr lang="en-US" altLang="zh-CN" sz="2000">
                    <a:solidFill>
                      <a:srgbClr val="FF0000"/>
                    </a:solidFill>
                    <a:latin typeface="Times New Roman" panose="02020603050405020304" pitchFamily="18" charset="0"/>
                    <a:ea typeface="宋体" panose="02010600030101010101" pitchFamily="2" charset="-122"/>
                  </a:rPr>
                  <a:t>\t</a:t>
                </a:r>
                <a:endParaRPr lang="en-US" altLang="zh-CN" sz="4000">
                  <a:latin typeface="Times New Roman" panose="02020603050405020304" pitchFamily="18" charset="0"/>
                  <a:ea typeface="宋体" panose="02010600030101010101" pitchFamily="2" charset="-122"/>
                </a:endParaRPr>
              </a:p>
            </p:txBody>
          </p:sp>
          <p:sp>
            <p:nvSpPr>
              <p:cNvPr id="46104" name="文本框 797734"/>
              <p:cNvSpPr txBox="1"/>
              <p:nvPr/>
            </p:nvSpPr>
            <p:spPr>
              <a:xfrm>
                <a:off x="2942" y="2500"/>
                <a:ext cx="238" cy="250"/>
              </a:xfrm>
              <a:prstGeom prst="rect">
                <a:avLst/>
              </a:prstGeom>
              <a:solidFill>
                <a:schemeClr val="bg1"/>
              </a:solidFill>
              <a:ln w="9525">
                <a:noFill/>
              </a:ln>
            </p:spPr>
            <p:txBody>
              <a:bodyPr wrap="none" anchor="t" anchorCtr="0">
                <a:spAutoFit/>
              </a:bodyPr>
              <a:lstStyle/>
              <a:p>
                <a:pPr eaLnBrk="0" hangingPunct="0"/>
                <a:r>
                  <a:rPr lang="en-US" altLang="zh-CN" sz="2000">
                    <a:latin typeface="Times New Roman" panose="02020603050405020304" pitchFamily="18" charset="0"/>
                    <a:ea typeface="宋体" panose="02010600030101010101" pitchFamily="2" charset="-122"/>
                  </a:rPr>
                  <a:t>\b</a:t>
                </a:r>
                <a:endParaRPr lang="en-US" altLang="zh-CN" sz="4000">
                  <a:latin typeface="Times New Roman" panose="02020603050405020304" pitchFamily="18" charset="0"/>
                  <a:ea typeface="宋体" panose="02010600030101010101" pitchFamily="2" charset="-122"/>
                </a:endParaRPr>
              </a:p>
            </p:txBody>
          </p:sp>
          <p:sp>
            <p:nvSpPr>
              <p:cNvPr id="46105" name="文本框 797735"/>
              <p:cNvSpPr txBox="1"/>
              <p:nvPr/>
            </p:nvSpPr>
            <p:spPr>
              <a:xfrm>
                <a:off x="2941" y="2815"/>
                <a:ext cx="211" cy="250"/>
              </a:xfrm>
              <a:prstGeom prst="rect">
                <a:avLst/>
              </a:prstGeom>
              <a:solidFill>
                <a:schemeClr val="bg1"/>
              </a:solidFill>
              <a:ln w="9525">
                <a:noFill/>
              </a:ln>
            </p:spPr>
            <p:txBody>
              <a:bodyPr wrap="none" anchor="t" anchorCtr="0">
                <a:spAutoFit/>
              </a:bodyPr>
              <a:lstStyle/>
              <a:p>
                <a:pPr eaLnBrk="0" hangingPunct="0"/>
                <a:r>
                  <a:rPr lang="en-US" altLang="zh-CN" sz="2000">
                    <a:latin typeface="Times New Roman" panose="02020603050405020304" pitchFamily="18" charset="0"/>
                    <a:ea typeface="宋体" panose="02010600030101010101" pitchFamily="2" charset="-122"/>
                  </a:rPr>
                  <a:t>\f</a:t>
                </a:r>
                <a:endParaRPr lang="en-US" altLang="zh-CN" sz="4000">
                  <a:latin typeface="Times New Roman" panose="02020603050405020304" pitchFamily="18" charset="0"/>
                  <a:ea typeface="宋体" panose="02010600030101010101" pitchFamily="2" charset="-122"/>
                </a:endParaRPr>
              </a:p>
            </p:txBody>
          </p:sp>
          <p:sp>
            <p:nvSpPr>
              <p:cNvPr id="46106" name="文本框 797736"/>
              <p:cNvSpPr txBox="1"/>
              <p:nvPr/>
            </p:nvSpPr>
            <p:spPr>
              <a:xfrm>
                <a:off x="2977" y="3109"/>
                <a:ext cx="202" cy="250"/>
              </a:xfrm>
              <a:prstGeom prst="rect">
                <a:avLst/>
              </a:prstGeom>
              <a:solidFill>
                <a:schemeClr val="bg1"/>
              </a:solidFill>
              <a:ln w="9525">
                <a:noFill/>
              </a:ln>
            </p:spPr>
            <p:txBody>
              <a:bodyPr wrap="none" anchor="t" anchorCtr="0">
                <a:spAutoFit/>
              </a:bodyPr>
              <a:lstStyle/>
              <a:p>
                <a:pPr eaLnBrk="0" hangingPunct="0"/>
                <a:r>
                  <a:rPr lang="en-US" altLang="zh-CN" sz="2000">
                    <a:solidFill>
                      <a:srgbClr val="FF0000"/>
                    </a:solidFill>
                    <a:latin typeface="Times New Roman" panose="02020603050405020304" pitchFamily="18" charset="0"/>
                    <a:ea typeface="宋体" panose="02010600030101010101" pitchFamily="2" charset="-122"/>
                  </a:rPr>
                  <a:t>\\</a:t>
                </a:r>
                <a:endParaRPr lang="en-US" altLang="zh-CN" sz="4000">
                  <a:latin typeface="Times New Roman" panose="02020603050405020304" pitchFamily="18" charset="0"/>
                  <a:ea typeface="宋体" panose="02010600030101010101" pitchFamily="2" charset="-122"/>
                </a:endParaRPr>
              </a:p>
            </p:txBody>
          </p:sp>
          <p:sp>
            <p:nvSpPr>
              <p:cNvPr id="46107" name="文本框 797737"/>
              <p:cNvSpPr txBox="1"/>
              <p:nvPr/>
            </p:nvSpPr>
            <p:spPr>
              <a:xfrm>
                <a:off x="2977" y="3359"/>
                <a:ext cx="229" cy="250"/>
              </a:xfrm>
              <a:prstGeom prst="rect">
                <a:avLst/>
              </a:prstGeom>
              <a:solidFill>
                <a:schemeClr val="bg1"/>
              </a:solidFill>
              <a:ln w="9525">
                <a:noFill/>
              </a:ln>
            </p:spPr>
            <p:txBody>
              <a:bodyPr wrap="none" anchor="t" anchorCtr="0">
                <a:spAutoFit/>
              </a:bodyPr>
              <a:lstStyle/>
              <a:p>
                <a:pPr eaLnBrk="0" hangingPunct="0"/>
                <a:r>
                  <a:rPr lang="en-US" altLang="zh-CN" sz="2000">
                    <a:solidFill>
                      <a:srgbClr val="FF0000"/>
                    </a:solidFill>
                    <a:latin typeface="Times New Roman" panose="02020603050405020304" pitchFamily="18" charset="0"/>
                    <a:ea typeface="宋体" panose="02010600030101010101" pitchFamily="2" charset="-122"/>
                  </a:rPr>
                  <a:t>\“</a:t>
                </a:r>
                <a:endParaRPr lang="en-US" altLang="zh-CN" sz="4000">
                  <a:latin typeface="Times New Roman" panose="02020603050405020304" pitchFamily="18" charset="0"/>
                  <a:ea typeface="宋体" panose="02010600030101010101" pitchFamily="2" charset="-122"/>
                </a:endParaRPr>
              </a:p>
            </p:txBody>
          </p:sp>
          <p:sp>
            <p:nvSpPr>
              <p:cNvPr id="46108" name="文本框 797738"/>
              <p:cNvSpPr txBox="1"/>
              <p:nvPr/>
            </p:nvSpPr>
            <p:spPr>
              <a:xfrm>
                <a:off x="2941" y="3697"/>
                <a:ext cx="396" cy="250"/>
              </a:xfrm>
              <a:prstGeom prst="rect">
                <a:avLst/>
              </a:prstGeom>
              <a:solidFill>
                <a:schemeClr val="bg1"/>
              </a:solidFill>
              <a:ln w="9525">
                <a:noFill/>
              </a:ln>
            </p:spPr>
            <p:txBody>
              <a:bodyPr wrap="none" anchor="t" anchorCtr="0">
                <a:spAutoFit/>
              </a:bodyPr>
              <a:lstStyle/>
              <a:p>
                <a:pPr eaLnBrk="0" hangingPunct="0"/>
                <a:r>
                  <a:rPr lang="en-US" altLang="zh-CN" sz="2000" err="1">
                    <a:solidFill>
                      <a:srgbClr val="0000FF"/>
                    </a:solidFill>
                    <a:latin typeface="Times New Roman" panose="02020603050405020304" pitchFamily="18" charset="0"/>
                    <a:ea typeface="宋体" panose="02010600030101010101" pitchFamily="2" charset="-122"/>
                  </a:rPr>
                  <a:t>\xhh</a:t>
                </a:r>
                <a:endParaRPr lang="en-US" altLang="zh-CN" sz="4000">
                  <a:latin typeface="Times New Roman" panose="02020603050405020304" pitchFamily="18" charset="0"/>
                  <a:ea typeface="宋体" panose="02010600030101010101" pitchFamily="2" charset="-122"/>
                </a:endParaRPr>
              </a:p>
            </p:txBody>
          </p:sp>
          <p:sp>
            <p:nvSpPr>
              <p:cNvPr id="46109" name="文本框 797739"/>
              <p:cNvSpPr txBox="1"/>
              <p:nvPr/>
            </p:nvSpPr>
            <p:spPr>
              <a:xfrm>
                <a:off x="2757" y="1928"/>
                <a:ext cx="753" cy="250"/>
              </a:xfrm>
              <a:prstGeom prst="rect">
                <a:avLst/>
              </a:prstGeom>
              <a:solidFill>
                <a:schemeClr val="bg1"/>
              </a:solidFill>
              <a:ln w="9525">
                <a:noFill/>
              </a:ln>
            </p:spPr>
            <p:txBody>
              <a:bodyPr wrap="none" anchor="t" anchorCtr="0">
                <a:spAutoFit/>
              </a:bodyPr>
              <a:lstStyle/>
              <a:p>
                <a:pPr eaLnBrk="0" hangingPunct="0"/>
                <a:r>
                  <a:rPr lang="zh-CN" altLang="en-US" sz="2000" b="1" dirty="0">
                    <a:latin typeface="Times New Roman" panose="02020603050405020304" pitchFamily="18" charset="0"/>
                    <a:ea typeface="宋体" panose="02010600030101010101" pitchFamily="2" charset="-122"/>
                  </a:rPr>
                  <a:t>转义字符</a:t>
                </a:r>
                <a:endParaRPr lang="zh-CN" altLang="en-US" sz="4000" b="1">
                  <a:latin typeface="Times New Roman" panose="02020603050405020304" pitchFamily="18" charset="0"/>
                  <a:ea typeface="宋体" panose="02010600030101010101" pitchFamily="2" charset="-122"/>
                </a:endParaRPr>
              </a:p>
            </p:txBody>
          </p:sp>
          <p:sp>
            <p:nvSpPr>
              <p:cNvPr id="46110" name="文本框 797740"/>
              <p:cNvSpPr txBox="1"/>
              <p:nvPr/>
            </p:nvSpPr>
            <p:spPr>
              <a:xfrm>
                <a:off x="4140" y="1928"/>
                <a:ext cx="433" cy="250"/>
              </a:xfrm>
              <a:prstGeom prst="rect">
                <a:avLst/>
              </a:prstGeom>
              <a:solidFill>
                <a:schemeClr val="bg1"/>
              </a:solidFill>
              <a:ln w="9525">
                <a:noFill/>
              </a:ln>
            </p:spPr>
            <p:txBody>
              <a:bodyPr wrap="none" anchor="t" anchorCtr="0">
                <a:spAutoFit/>
              </a:bodyPr>
              <a:lstStyle/>
              <a:p>
                <a:pPr eaLnBrk="0" hangingPunct="0"/>
                <a:r>
                  <a:rPr lang="zh-CN" altLang="en-US" sz="2000" b="1" dirty="0">
                    <a:latin typeface="Times New Roman" panose="02020603050405020304" pitchFamily="18" charset="0"/>
                    <a:ea typeface="宋体" panose="02010600030101010101" pitchFamily="2" charset="-122"/>
                  </a:rPr>
                  <a:t>含义</a:t>
                </a:r>
                <a:endParaRPr lang="zh-CN" altLang="en-US" sz="4000" b="1">
                  <a:latin typeface="Times New Roman" panose="02020603050405020304" pitchFamily="18" charset="0"/>
                  <a:ea typeface="宋体" panose="02010600030101010101" pitchFamily="2" charset="-122"/>
                </a:endParaRPr>
              </a:p>
            </p:txBody>
          </p:sp>
          <p:sp>
            <p:nvSpPr>
              <p:cNvPr id="46111" name="文本框 797741"/>
              <p:cNvSpPr txBox="1"/>
              <p:nvPr/>
            </p:nvSpPr>
            <p:spPr>
              <a:xfrm>
                <a:off x="1620" y="2227"/>
                <a:ext cx="432"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换行</a:t>
                </a:r>
                <a:endParaRPr lang="zh-CN" altLang="en-US" sz="4000">
                  <a:latin typeface="Times New Roman" panose="02020603050405020304" pitchFamily="18" charset="0"/>
                  <a:ea typeface="宋体" panose="02010600030101010101" pitchFamily="2" charset="-122"/>
                </a:endParaRPr>
              </a:p>
            </p:txBody>
          </p:sp>
          <p:sp>
            <p:nvSpPr>
              <p:cNvPr id="46112" name="文本框 797742"/>
              <p:cNvSpPr txBox="1"/>
              <p:nvPr/>
            </p:nvSpPr>
            <p:spPr>
              <a:xfrm>
                <a:off x="1444" y="2500"/>
                <a:ext cx="749"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垂直制表</a:t>
                </a:r>
                <a:endParaRPr lang="zh-CN" altLang="en-US" sz="4000">
                  <a:latin typeface="Times New Roman" panose="02020603050405020304" pitchFamily="18" charset="0"/>
                  <a:ea typeface="宋体" panose="02010600030101010101" pitchFamily="2" charset="-122"/>
                </a:endParaRPr>
              </a:p>
            </p:txBody>
          </p:sp>
          <p:sp>
            <p:nvSpPr>
              <p:cNvPr id="46113" name="文本框 797743"/>
              <p:cNvSpPr txBox="1"/>
              <p:nvPr/>
            </p:nvSpPr>
            <p:spPr>
              <a:xfrm>
                <a:off x="1620" y="2815"/>
                <a:ext cx="432"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回车</a:t>
                </a:r>
                <a:endParaRPr lang="zh-CN" altLang="en-US" sz="4000">
                  <a:latin typeface="Times New Roman" panose="02020603050405020304" pitchFamily="18" charset="0"/>
                  <a:ea typeface="宋体" panose="02010600030101010101" pitchFamily="2" charset="-122"/>
                </a:endParaRPr>
              </a:p>
            </p:txBody>
          </p:sp>
          <p:sp>
            <p:nvSpPr>
              <p:cNvPr id="46114" name="文本框 797744"/>
              <p:cNvSpPr txBox="1"/>
              <p:nvPr/>
            </p:nvSpPr>
            <p:spPr>
              <a:xfrm>
                <a:off x="1620" y="3109"/>
                <a:ext cx="432"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响铃</a:t>
                </a:r>
                <a:endParaRPr lang="zh-CN" altLang="en-US" sz="4000">
                  <a:latin typeface="Times New Roman" panose="02020603050405020304" pitchFamily="18" charset="0"/>
                  <a:ea typeface="宋体" panose="02010600030101010101" pitchFamily="2" charset="-122"/>
                </a:endParaRPr>
              </a:p>
            </p:txBody>
          </p:sp>
          <p:sp>
            <p:nvSpPr>
              <p:cNvPr id="46115" name="文本框 797745"/>
              <p:cNvSpPr txBox="1"/>
              <p:nvPr/>
            </p:nvSpPr>
            <p:spPr>
              <a:xfrm>
                <a:off x="1518" y="3359"/>
                <a:ext cx="591"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单引号</a:t>
                </a:r>
                <a:endParaRPr lang="zh-CN" altLang="en-US" sz="4000">
                  <a:latin typeface="Times New Roman" panose="02020603050405020304" pitchFamily="18" charset="0"/>
                  <a:ea typeface="宋体" panose="02010600030101010101" pitchFamily="2" charset="-122"/>
                </a:endParaRPr>
              </a:p>
            </p:txBody>
          </p:sp>
          <p:sp>
            <p:nvSpPr>
              <p:cNvPr id="46116" name="文本框 797746"/>
              <p:cNvSpPr txBox="1"/>
              <p:nvPr/>
            </p:nvSpPr>
            <p:spPr>
              <a:xfrm>
                <a:off x="1058" y="3697"/>
                <a:ext cx="1699" cy="250"/>
              </a:xfrm>
              <a:prstGeom prst="rect">
                <a:avLst/>
              </a:prstGeom>
              <a:solidFill>
                <a:schemeClr val="bg1"/>
              </a:solidFill>
              <a:ln w="9525">
                <a:noFill/>
              </a:ln>
            </p:spPr>
            <p:txBody>
              <a:bodyPr wrap="none" anchor="t" anchorCtr="0">
                <a:spAutoFit/>
              </a:bodyPr>
              <a:lstStyle/>
              <a:p>
                <a:pPr eaLnBrk="0" hangingPunct="0"/>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位</a:t>
                </a:r>
                <a:r>
                  <a:rPr lang="en-US" altLang="zh-CN" sz="2000" dirty="0">
                    <a:latin typeface="Times New Roman" panose="02020603050405020304" pitchFamily="18" charset="0"/>
                    <a:ea typeface="宋体" panose="02010600030101010101" pitchFamily="2" charset="-122"/>
                  </a:rPr>
                  <a:t>8</a:t>
                </a:r>
                <a:r>
                  <a:rPr lang="zh-CN" altLang="en-US" sz="2000" dirty="0">
                    <a:latin typeface="Times New Roman" panose="02020603050405020304" pitchFamily="18" charset="0"/>
                    <a:ea typeface="宋体" panose="02010600030101010101" pitchFamily="2" charset="-122"/>
                  </a:rPr>
                  <a:t>进制数代表的字符</a:t>
                </a:r>
                <a:endParaRPr lang="zh-CN" altLang="en-US" sz="4000">
                  <a:latin typeface="Times New Roman" panose="02020603050405020304" pitchFamily="18" charset="0"/>
                  <a:ea typeface="宋体" panose="02010600030101010101" pitchFamily="2" charset="-122"/>
                </a:endParaRPr>
              </a:p>
            </p:txBody>
          </p:sp>
          <p:sp>
            <p:nvSpPr>
              <p:cNvPr id="46117" name="文本框 797747"/>
              <p:cNvSpPr txBox="1"/>
              <p:nvPr/>
            </p:nvSpPr>
            <p:spPr>
              <a:xfrm>
                <a:off x="4156" y="2227"/>
                <a:ext cx="749"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水平制表</a:t>
                </a:r>
                <a:endParaRPr lang="zh-CN" altLang="en-US" sz="4000">
                  <a:latin typeface="Times New Roman" panose="02020603050405020304" pitchFamily="18" charset="0"/>
                  <a:ea typeface="宋体" panose="02010600030101010101" pitchFamily="2" charset="-122"/>
                </a:endParaRPr>
              </a:p>
            </p:txBody>
          </p:sp>
          <p:sp>
            <p:nvSpPr>
              <p:cNvPr id="46118" name="文本框 797748"/>
              <p:cNvSpPr txBox="1"/>
              <p:nvPr/>
            </p:nvSpPr>
            <p:spPr>
              <a:xfrm>
                <a:off x="4315" y="2500"/>
                <a:ext cx="432"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退格</a:t>
                </a:r>
                <a:endParaRPr lang="zh-CN" altLang="en-US" sz="4000">
                  <a:latin typeface="Times New Roman" panose="02020603050405020304" pitchFamily="18" charset="0"/>
                  <a:ea typeface="宋体" panose="02010600030101010101" pitchFamily="2" charset="-122"/>
                </a:endParaRPr>
              </a:p>
            </p:txBody>
          </p:sp>
          <p:sp>
            <p:nvSpPr>
              <p:cNvPr id="46119" name="文本框 797749"/>
              <p:cNvSpPr txBox="1"/>
              <p:nvPr/>
            </p:nvSpPr>
            <p:spPr>
              <a:xfrm>
                <a:off x="4315" y="2815"/>
                <a:ext cx="432"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换页</a:t>
                </a:r>
                <a:endParaRPr lang="zh-CN" altLang="en-US" sz="4000">
                  <a:latin typeface="Times New Roman" panose="02020603050405020304" pitchFamily="18" charset="0"/>
                  <a:ea typeface="宋体" panose="02010600030101010101" pitchFamily="2" charset="-122"/>
                </a:endParaRPr>
              </a:p>
            </p:txBody>
          </p:sp>
          <p:sp>
            <p:nvSpPr>
              <p:cNvPr id="46120" name="文本框 797750"/>
              <p:cNvSpPr txBox="1"/>
              <p:nvPr/>
            </p:nvSpPr>
            <p:spPr>
              <a:xfrm>
                <a:off x="4315" y="3109"/>
                <a:ext cx="590"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反斜线</a:t>
                </a:r>
                <a:endParaRPr lang="zh-CN" altLang="en-US" sz="4000">
                  <a:latin typeface="Times New Roman" panose="02020603050405020304" pitchFamily="18" charset="0"/>
                  <a:ea typeface="宋体" panose="02010600030101010101" pitchFamily="2" charset="-122"/>
                </a:endParaRPr>
              </a:p>
            </p:txBody>
          </p:sp>
          <p:sp>
            <p:nvSpPr>
              <p:cNvPr id="46121" name="文本框 797751"/>
              <p:cNvSpPr txBox="1"/>
              <p:nvPr/>
            </p:nvSpPr>
            <p:spPr>
              <a:xfrm>
                <a:off x="4315" y="3403"/>
                <a:ext cx="590" cy="250"/>
              </a:xfrm>
              <a:prstGeom prst="rect">
                <a:avLst/>
              </a:prstGeom>
              <a:solidFill>
                <a:schemeClr val="bg1"/>
              </a:solidFill>
              <a:ln w="9525">
                <a:noFill/>
              </a:ln>
            </p:spPr>
            <p:txBody>
              <a:bodyPr wrap="none" anchor="t" anchorCtr="0">
                <a:spAutoFit/>
              </a:bodyPr>
              <a:lstStyle/>
              <a:p>
                <a:pPr eaLnBrk="0" hangingPunct="0"/>
                <a:r>
                  <a:rPr lang="zh-CN" altLang="en-US" sz="2000" dirty="0">
                    <a:latin typeface="Times New Roman" panose="02020603050405020304" pitchFamily="18" charset="0"/>
                    <a:ea typeface="宋体" panose="02010600030101010101" pitchFamily="2" charset="-122"/>
                  </a:rPr>
                  <a:t>双引号</a:t>
                </a:r>
                <a:endParaRPr lang="zh-CN" altLang="en-US" sz="4000">
                  <a:latin typeface="Times New Roman" panose="02020603050405020304" pitchFamily="18" charset="0"/>
                  <a:ea typeface="宋体" panose="02010600030101010101" pitchFamily="2" charset="-122"/>
                </a:endParaRPr>
              </a:p>
            </p:txBody>
          </p:sp>
          <p:sp>
            <p:nvSpPr>
              <p:cNvPr id="46122" name="文本框 797752"/>
              <p:cNvSpPr txBox="1"/>
              <p:nvPr/>
            </p:nvSpPr>
            <p:spPr>
              <a:xfrm>
                <a:off x="3646" y="3653"/>
                <a:ext cx="1778" cy="250"/>
              </a:xfrm>
              <a:prstGeom prst="rect">
                <a:avLst/>
              </a:prstGeom>
              <a:solidFill>
                <a:schemeClr val="bg1"/>
              </a:solidFill>
              <a:ln w="9525">
                <a:noFill/>
              </a:ln>
            </p:spPr>
            <p:txBody>
              <a:bodyPr wrap="none" anchor="t" anchorCtr="0">
                <a:spAutoFit/>
              </a:bodyPr>
              <a:lstStyle/>
              <a:p>
                <a:pPr eaLnBrk="0" hangingPunct="0"/>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位</a:t>
                </a:r>
                <a:r>
                  <a:rPr lang="en-US" altLang="zh-CN" sz="2000" dirty="0">
                    <a:latin typeface="Times New Roman" panose="02020603050405020304" pitchFamily="18" charset="0"/>
                    <a:ea typeface="宋体" panose="02010600030101010101" pitchFamily="2" charset="-122"/>
                  </a:rPr>
                  <a:t>16</a:t>
                </a:r>
                <a:r>
                  <a:rPr lang="zh-CN" altLang="en-US" sz="2000" dirty="0">
                    <a:latin typeface="Times New Roman" panose="02020603050405020304" pitchFamily="18" charset="0"/>
                    <a:ea typeface="宋体" panose="02010600030101010101" pitchFamily="2" charset="-122"/>
                  </a:rPr>
                  <a:t>进制数代表的字符</a:t>
                </a:r>
                <a:endParaRPr lang="zh-CN" altLang="en-US" sz="4000">
                  <a:latin typeface="Times New Roman" panose="02020603050405020304" pitchFamily="18" charset="0"/>
                  <a:ea typeface="宋体" panose="02010600030101010101" pitchFamily="2" charset="-122"/>
                </a:endParaRPr>
              </a:p>
            </p:txBody>
          </p:sp>
        </p:grpSp>
        <p:sp>
          <p:nvSpPr>
            <p:cNvPr id="46123" name="直接连接符 797753"/>
            <p:cNvSpPr/>
            <p:nvPr/>
          </p:nvSpPr>
          <p:spPr>
            <a:xfrm>
              <a:off x="2903" y="2508"/>
              <a:ext cx="0" cy="2075"/>
            </a:xfrm>
            <a:prstGeom prst="line">
              <a:avLst/>
            </a:prstGeom>
            <a:ln w="9525" cap="flat" cmpd="sng">
              <a:solidFill>
                <a:schemeClr val="folHlink"/>
              </a:solidFill>
              <a:prstDash val="solid"/>
              <a:round/>
              <a:headEnd type="none" w="med" len="med"/>
              <a:tailEnd type="none" w="med" len="med"/>
            </a:ln>
          </p:spPr>
        </p:sp>
        <p:sp>
          <p:nvSpPr>
            <p:cNvPr id="46124" name="直接连接符 797754"/>
            <p:cNvSpPr/>
            <p:nvPr/>
          </p:nvSpPr>
          <p:spPr>
            <a:xfrm>
              <a:off x="1204" y="2508"/>
              <a:ext cx="0" cy="2075"/>
            </a:xfrm>
            <a:prstGeom prst="line">
              <a:avLst/>
            </a:prstGeom>
            <a:ln w="9525" cap="flat" cmpd="sng">
              <a:solidFill>
                <a:schemeClr val="folHlink"/>
              </a:solidFill>
              <a:prstDash val="solid"/>
              <a:round/>
              <a:headEnd type="none" w="med" len="med"/>
              <a:tailEnd type="none" w="med" len="med"/>
            </a:ln>
          </p:spPr>
        </p:sp>
        <p:sp>
          <p:nvSpPr>
            <p:cNvPr id="46125" name="直接连接符 797755"/>
            <p:cNvSpPr/>
            <p:nvPr/>
          </p:nvSpPr>
          <p:spPr>
            <a:xfrm>
              <a:off x="3793" y="2508"/>
              <a:ext cx="0" cy="2075"/>
            </a:xfrm>
            <a:prstGeom prst="line">
              <a:avLst/>
            </a:prstGeom>
            <a:ln w="9525" cap="flat" cmpd="sng">
              <a:solidFill>
                <a:schemeClr val="folHlink"/>
              </a:solidFill>
              <a:prstDash val="solid"/>
              <a:round/>
              <a:headEnd type="none" w="med" len="med"/>
              <a:tailEnd type="none" w="med" len="med"/>
            </a:ln>
          </p:spPr>
        </p:sp>
        <p:sp>
          <p:nvSpPr>
            <p:cNvPr id="46126" name="直接连接符 797756"/>
            <p:cNvSpPr/>
            <p:nvPr/>
          </p:nvSpPr>
          <p:spPr>
            <a:xfrm>
              <a:off x="324" y="2820"/>
              <a:ext cx="5414" cy="0"/>
            </a:xfrm>
            <a:prstGeom prst="line">
              <a:avLst/>
            </a:prstGeom>
            <a:ln w="9525" cap="flat" cmpd="sng">
              <a:solidFill>
                <a:schemeClr val="folHlink"/>
              </a:solidFill>
              <a:prstDash val="solid"/>
              <a:round/>
              <a:headEnd type="none" w="med" len="med"/>
              <a:tailEnd type="none" w="med" len="med"/>
            </a:ln>
          </p:spPr>
        </p:sp>
        <p:sp>
          <p:nvSpPr>
            <p:cNvPr id="46127" name="直接连接符 797757"/>
            <p:cNvSpPr/>
            <p:nvPr/>
          </p:nvSpPr>
          <p:spPr>
            <a:xfrm>
              <a:off x="324" y="3113"/>
              <a:ext cx="5414" cy="0"/>
            </a:xfrm>
            <a:prstGeom prst="line">
              <a:avLst/>
            </a:prstGeom>
            <a:ln w="9525" cap="flat" cmpd="sng">
              <a:solidFill>
                <a:schemeClr val="folHlink"/>
              </a:solidFill>
              <a:prstDash val="solid"/>
              <a:round/>
              <a:headEnd type="none" w="med" len="med"/>
              <a:tailEnd type="none" w="med" len="med"/>
            </a:ln>
          </p:spPr>
        </p:sp>
        <p:sp>
          <p:nvSpPr>
            <p:cNvPr id="46128" name="直接连接符 797758"/>
            <p:cNvSpPr/>
            <p:nvPr/>
          </p:nvSpPr>
          <p:spPr>
            <a:xfrm>
              <a:off x="324" y="3407"/>
              <a:ext cx="5414" cy="0"/>
            </a:xfrm>
            <a:prstGeom prst="line">
              <a:avLst/>
            </a:prstGeom>
            <a:ln w="9525" cap="flat" cmpd="sng">
              <a:solidFill>
                <a:schemeClr val="folHlink"/>
              </a:solidFill>
              <a:prstDash val="solid"/>
              <a:round/>
              <a:headEnd type="none" w="med" len="med"/>
              <a:tailEnd type="none" w="med" len="med"/>
            </a:ln>
          </p:spPr>
        </p:sp>
        <p:sp>
          <p:nvSpPr>
            <p:cNvPr id="46129" name="直接连接符 797759"/>
            <p:cNvSpPr/>
            <p:nvPr/>
          </p:nvSpPr>
          <p:spPr>
            <a:xfrm>
              <a:off x="324" y="3701"/>
              <a:ext cx="5414" cy="0"/>
            </a:xfrm>
            <a:prstGeom prst="line">
              <a:avLst/>
            </a:prstGeom>
            <a:ln w="9525" cap="flat" cmpd="sng">
              <a:solidFill>
                <a:schemeClr val="folHlink"/>
              </a:solidFill>
              <a:prstDash val="solid"/>
              <a:round/>
              <a:headEnd type="none" w="med" len="med"/>
              <a:tailEnd type="none" w="med" len="med"/>
            </a:ln>
          </p:spPr>
        </p:sp>
        <p:sp>
          <p:nvSpPr>
            <p:cNvPr id="46130" name="直接连接符 797760"/>
            <p:cNvSpPr/>
            <p:nvPr/>
          </p:nvSpPr>
          <p:spPr>
            <a:xfrm>
              <a:off x="324" y="3995"/>
              <a:ext cx="5414" cy="0"/>
            </a:xfrm>
            <a:prstGeom prst="line">
              <a:avLst/>
            </a:prstGeom>
            <a:ln w="9525" cap="flat" cmpd="sng">
              <a:solidFill>
                <a:schemeClr val="folHlink"/>
              </a:solidFill>
              <a:prstDash val="solid"/>
              <a:round/>
              <a:headEnd type="none" w="med" len="med"/>
              <a:tailEnd type="none" w="med" len="med"/>
            </a:ln>
          </p:spPr>
        </p:sp>
        <p:sp>
          <p:nvSpPr>
            <p:cNvPr id="46131" name="直接连接符 797761"/>
            <p:cNvSpPr/>
            <p:nvPr/>
          </p:nvSpPr>
          <p:spPr>
            <a:xfrm>
              <a:off x="324" y="4289"/>
              <a:ext cx="5414" cy="0"/>
            </a:xfrm>
            <a:prstGeom prst="line">
              <a:avLst/>
            </a:prstGeom>
            <a:ln w="9525" cap="flat" cmpd="sng">
              <a:solidFill>
                <a:schemeClr val="folHlink"/>
              </a:solidFill>
              <a:prstDash val="solid"/>
              <a:round/>
              <a:headEnd type="none" w="med" len="med"/>
              <a:tailEnd type="none" w="med" len="med"/>
            </a:ln>
          </p:spPr>
        </p:sp>
      </p:grpSp>
      <p:sp>
        <p:nvSpPr>
          <p:cNvPr id="797763" name="文本框 797762"/>
          <p:cNvSpPr txBox="1"/>
          <p:nvPr/>
        </p:nvSpPr>
        <p:spPr>
          <a:xfrm>
            <a:off x="1776413" y="2774950"/>
            <a:ext cx="6407150" cy="1225550"/>
          </a:xfrm>
          <a:prstGeom prst="rect">
            <a:avLst/>
          </a:prstGeom>
          <a:solidFill>
            <a:schemeClr val="bg1"/>
          </a:solidFill>
          <a:ln w="38100" cap="flat" cmpd="sng">
            <a:solidFill>
              <a:srgbClr val="006600"/>
            </a:solidFill>
            <a:prstDash val="solid"/>
            <a:miter/>
            <a:headEnd type="none" w="med" len="med"/>
            <a:tailEnd type="none" w="med" len="med"/>
          </a:ln>
        </p:spPr>
        <p:txBody>
          <a:bodyPr wrap="none" lIns="90000" tIns="46800" rIns="90000" bIns="46800" anchor="t" anchorCtr="0">
            <a:spAutoFit/>
          </a:bodyPr>
          <a:lstStyle/>
          <a:p>
            <a:pPr eaLnBrk="0" hangingPunct="0"/>
            <a:r>
              <a:rPr lang="zh-CN" altLang="en-US" dirty="0">
                <a:latin typeface="Times New Roman" panose="02020603050405020304" pitchFamily="18" charset="0"/>
                <a:ea typeface="宋体" panose="02010600030101010101" pitchFamily="2" charset="-122"/>
              </a:rPr>
              <a:t>如    ‘</a:t>
            </a:r>
            <a:r>
              <a:rPr lang="en-US" altLang="zh-CN">
                <a:latin typeface="Times New Roman" panose="02020603050405020304" pitchFamily="18" charset="0"/>
                <a:ea typeface="宋体" panose="02010600030101010101" pitchFamily="2" charset="-122"/>
              </a:rPr>
              <a:t>\101’   -----------‘A’      ‘\012’    -----------’\n’</a:t>
            </a:r>
          </a:p>
          <a:p>
            <a:pPr eaLnBrk="0" hangingPunct="0"/>
            <a:r>
              <a:rPr lang="en-US" altLang="zh-CN">
                <a:latin typeface="Times New Roman" panose="02020603050405020304" pitchFamily="18" charset="0"/>
                <a:ea typeface="宋体" panose="02010600030101010101" pitchFamily="2" charset="-122"/>
              </a:rPr>
              <a:t>        ‘\376’  -----------’</a:t>
            </a:r>
            <a:r>
              <a:rPr lang="en-US" altLang="zh-CN">
                <a:latin typeface="Times New Roman" panose="02020603050405020304" pitchFamily="18" charset="0"/>
                <a:ea typeface="宋体" panose="02010600030101010101" pitchFamily="2" charset="-122"/>
                <a:sym typeface="Webdings" panose="05030102010509060703" pitchFamily="18" charset="2"/>
              </a:rPr>
              <a:t>’      ‘\x61’   -----------’a’</a:t>
            </a:r>
          </a:p>
          <a:p>
            <a:pPr eaLnBrk="0" hangingPunct="0"/>
            <a:r>
              <a:rPr lang="en-US" altLang="zh-CN">
                <a:latin typeface="Times New Roman" panose="02020603050405020304" pitchFamily="18" charset="0"/>
                <a:ea typeface="宋体" panose="02010600030101010101" pitchFamily="2" charset="-122"/>
                <a:sym typeface="Webdings" panose="05030102010509060703" pitchFamily="18" charset="2"/>
              </a:rPr>
              <a:t>        ‘\60’   -----------’0’         ‘\483’  ----------(</a:t>
            </a:r>
            <a:r>
              <a:rPr lang="en-US" altLang="zh-CN">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sym typeface="Webdings" panose="05030102010509060703" pitchFamily="18" charset="2"/>
              </a:rPr>
              <a:t>)</a:t>
            </a:r>
          </a:p>
        </p:txBody>
      </p:sp>
      <p:sp>
        <p:nvSpPr>
          <p:cNvPr id="797764" name="文本框 797763"/>
          <p:cNvSpPr txBox="1"/>
          <p:nvPr/>
        </p:nvSpPr>
        <p:spPr>
          <a:xfrm>
            <a:off x="2514600" y="2965450"/>
            <a:ext cx="4672013" cy="860425"/>
          </a:xfrm>
          <a:prstGeom prst="rect">
            <a:avLst/>
          </a:prstGeom>
          <a:solidFill>
            <a:schemeClr val="bg1"/>
          </a:solidFill>
          <a:ln w="38100" cap="flat" cmpd="sng">
            <a:solidFill>
              <a:srgbClr val="006600"/>
            </a:solidFill>
            <a:prstDash val="solid"/>
            <a:miter/>
            <a:headEnd type="none" w="med" len="med"/>
            <a:tailEnd type="none" w="med" len="med"/>
          </a:ln>
        </p:spPr>
        <p:txBody>
          <a:bodyPr wrap="none" lIns="90000" tIns="46800" rIns="90000" bIns="46800" anchor="t" anchorCtr="0">
            <a:spAutoFit/>
          </a:bodyPr>
          <a:lstStyle/>
          <a:p>
            <a:pPr eaLnBrk="0" hangingPunct="0"/>
            <a:r>
              <a:rPr lang="zh-CN" altLang="en-US" dirty="0">
                <a:latin typeface="Times New Roman" panose="02020603050405020304" pitchFamily="18" charset="0"/>
                <a:ea typeface="隶书" panose="02010509060101010101" pitchFamily="49" charset="-122"/>
              </a:rPr>
              <a:t>例</a:t>
            </a:r>
            <a:r>
              <a:rPr lang="en-US" altLang="zh-CN">
                <a:latin typeface="Times New Roman" panose="02020603050405020304" pitchFamily="18" charset="0"/>
                <a:ea typeface="隶书" panose="02010509060101010101" pitchFamily="49" charset="-122"/>
              </a:rPr>
              <a:t>:</a:t>
            </a:r>
          </a:p>
          <a:p>
            <a:pPr eaLnBrk="0" hangingPunct="0"/>
            <a:r>
              <a:rPr lang="en-US" altLang="zh-CN">
                <a:latin typeface="Times New Roman" panose="02020603050405020304" pitchFamily="18" charset="0"/>
                <a:ea typeface="宋体" panose="02010600030101010101" pitchFamily="2" charset="-122"/>
              </a:rPr>
              <a:t>‘A’-------’\101’-------’\x41’--------65</a:t>
            </a:r>
          </a:p>
        </p:txBody>
      </p:sp>
      <p:sp>
        <p:nvSpPr>
          <p:cNvPr id="797765" name="文本框 797764"/>
          <p:cNvSpPr txBox="1"/>
          <p:nvPr/>
        </p:nvSpPr>
        <p:spPr>
          <a:xfrm>
            <a:off x="744538" y="2809875"/>
            <a:ext cx="5300663" cy="3781425"/>
          </a:xfrm>
          <a:prstGeom prst="rect">
            <a:avLst/>
          </a:prstGeom>
          <a:gradFill rotWithShape="1">
            <a:gsLst>
              <a:gs pos="0">
                <a:srgbClr val="FFFF99"/>
              </a:gs>
              <a:gs pos="100000">
                <a:srgbClr val="FFFF99">
                  <a:gamma/>
                  <a:shade val="72549"/>
                  <a:invGamma/>
                </a:srgbClr>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t">
            <a:spAutoFit/>
          </a:bodyPr>
          <a:lstStyle/>
          <a:p>
            <a:pPr eaLnBrk="0" hangingPunct="0"/>
            <a:r>
              <a:rPr lang="zh-CN" altLang="en-US" b="1" noProof="1">
                <a:effectLst>
                  <a:outerShdw blurRad="38100" dist="38100" dir="2700000">
                    <a:srgbClr val="FFFFFF"/>
                  </a:outerShdw>
                </a:effectLst>
                <a:latin typeface="楷体_GB2312" pitchFamily="49" charset="-122"/>
                <a:ea typeface="楷体_GB2312" pitchFamily="49" charset="-122"/>
                <a:cs typeface="+mn-cs"/>
                <a:sym typeface="Webdings" panose="05030102010509060703" pitchFamily="18" charset="2"/>
              </a:rPr>
              <a:t>例： 转义字符举例</a:t>
            </a:r>
            <a:r>
              <a:rPr lang="zh-CN" altLang="en-US" noProof="1">
                <a:latin typeface="Times New Roman" panose="02020603050405020304" pitchFamily="18" charset="0"/>
                <a:ea typeface="宋体" panose="02010600030101010101" pitchFamily="2" charset="-122"/>
                <a:cs typeface="+mn-cs"/>
              </a:rPr>
              <a:t> </a:t>
            </a:r>
            <a:endParaRPr lang="zh-CN" altLang="en-US" noProof="1">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&lt;stdio.h&gt;</a:t>
            </a:r>
            <a:endParaRPr lang="en-US" altLang="zh-CN" b="1" noProof="1">
              <a:effectLst>
                <a:outerShdw blurRad="38100" dist="38100" dir="2700000">
                  <a:srgbClr val="FFFFFF"/>
                </a:outerShdw>
              </a:effectLst>
              <a:latin typeface="Times New Roman" panose="02020603050405020304" pitchFamily="18" charset="0"/>
            </a:endParaRPr>
          </a:p>
          <a:p>
            <a:pPr eaLnBrk="0" hangingPunct="0"/>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a:solidFill>
                  <a:srgbClr val="FF505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void main ( )</a:t>
            </a:r>
            <a:endParaRPr lang="en-US" altLang="zh-CN" b="1" noProof="1">
              <a:solidFill>
                <a:srgbClr val="FF5050"/>
              </a:solidFill>
              <a:effectLst>
                <a:outerShdw blurRad="38100" dist="38100" dir="2700000">
                  <a:srgbClr val="000000"/>
                </a:outerShdw>
              </a:effectLst>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("\101 \x42 C\n");</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("I say:\"How are you?\"\n");</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("\\C Program\\\n");</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("Visual \'C\'");</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noProof="1">
              <a:effectLst>
                <a:outerShdw blurRad="38100" dist="38100" dir="2700000">
                  <a:srgbClr val="FFFFFF"/>
                </a:outerShdw>
              </a:effectLst>
              <a:latin typeface="Times New Roman" panose="02020603050405020304" pitchFamily="18" charset="0"/>
            </a:endParaRPr>
          </a:p>
        </p:txBody>
      </p:sp>
      <p:sp>
        <p:nvSpPr>
          <p:cNvPr id="797766" name="文本框 797765"/>
          <p:cNvSpPr txBox="1"/>
          <p:nvPr/>
        </p:nvSpPr>
        <p:spPr>
          <a:xfrm>
            <a:off x="5802313" y="3027363"/>
            <a:ext cx="3162300" cy="1654175"/>
          </a:xfrm>
          <a:prstGeom prst="rect">
            <a:avLst/>
          </a:prstGeom>
          <a:gradFill rotWithShape="1">
            <a:gsLst>
              <a:gs pos="0">
                <a:srgbClr val="FFCC99"/>
              </a:gs>
              <a:gs pos="100000">
                <a:srgbClr val="FFCC99">
                  <a:gamma/>
                  <a:shade val="60784"/>
                  <a:invGamma/>
                </a:srgbClr>
              </a:gs>
            </a:gsLst>
            <a:lin ang="5400000" scaled="1"/>
            <a:tileRect/>
          </a:gradFill>
          <a:ln w="38100" cap="flat" cmpd="sng">
            <a:solidFill>
              <a:srgbClr val="33CCCC"/>
            </a:solidFill>
            <a:prstDash val="solid"/>
            <a:miter/>
            <a:headEnd type="none" w="med" len="med"/>
            <a:tailEnd type="none" w="med" len="med"/>
          </a:ln>
          <a:effectLst>
            <a:outerShdw dist="107763" dir="2699999" algn="ctr" rotWithShape="0">
              <a:schemeClr val="bg2">
                <a:alpha val="50000"/>
              </a:schemeClr>
            </a:outerShdw>
          </a:effectLst>
        </p:spPr>
        <p:txBody>
          <a:bodyPr>
            <a:spAutoFit/>
          </a:bodyPr>
          <a:lstStyle/>
          <a:p>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运行结果：</a:t>
            </a:r>
            <a:r>
              <a:rPr lang="en-US" altLang="zh-CN"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屏幕显示</a:t>
            </a:r>
            <a:r>
              <a:rPr lang="en-US" altLang="zh-CN"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endParaRPr lang="en-US" altLang="zh-CN" sz="2000" b="1" noProof="1">
              <a:solidFill>
                <a:schemeClr val="accent2"/>
              </a:solidFill>
              <a:effectLst>
                <a:outerShdw blurRad="38100" dist="38100" dir="2700000">
                  <a:srgbClr val="000000"/>
                </a:outerShdw>
              </a:effectLst>
              <a:latin typeface="楷体_GB2312" pitchFamily="49" charset="-122"/>
              <a:ea typeface="楷体_GB2312" pitchFamily="49" charset="-122"/>
            </a:endParaRPr>
          </a:p>
          <a:p>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 B C</a:t>
            </a:r>
            <a:endParaRPr lang="en-US" altLang="zh-CN" sz="2000" noProof="1">
              <a:solidFill>
                <a:schemeClr val="accent2"/>
              </a:solidFill>
              <a:effectLst>
                <a:outerShdw blurRad="38100" dist="38100" dir="2700000">
                  <a:srgbClr val="000000"/>
                </a:outerShdw>
              </a:effectLst>
              <a:latin typeface="Times New Roman" panose="02020603050405020304" pitchFamily="18" charset="0"/>
            </a:endParaRPr>
          </a:p>
          <a:p>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I say:”How are you?”</a:t>
            </a:r>
            <a:endParaRPr lang="en-US" altLang="zh-CN" sz="2000" noProof="1">
              <a:solidFill>
                <a:schemeClr val="accent2"/>
              </a:solidFill>
              <a:effectLst>
                <a:outerShdw blurRad="38100" dist="38100" dir="2700000">
                  <a:srgbClr val="000000"/>
                </a:outerShdw>
              </a:effectLst>
              <a:latin typeface="Times New Roman" panose="02020603050405020304" pitchFamily="18" charset="0"/>
            </a:endParaRPr>
          </a:p>
          <a:p>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\C Program\</a:t>
            </a:r>
            <a:endParaRPr lang="en-US" altLang="zh-CN" sz="2000" noProof="1">
              <a:solidFill>
                <a:schemeClr val="accent2"/>
              </a:solidFill>
              <a:effectLst>
                <a:outerShdw blurRad="38100" dist="38100" dir="2700000">
                  <a:srgbClr val="000000"/>
                </a:outerShdw>
              </a:effectLst>
              <a:latin typeface="Times New Roman" panose="02020603050405020304" pitchFamily="18" charset="0"/>
            </a:endParaRPr>
          </a:p>
          <a:p>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Visual ‘C’</a:t>
            </a:r>
            <a:endParaRPr lang="en-US" altLang="zh-CN" sz="2000" noProof="1">
              <a:solidFill>
                <a:schemeClr val="accent2"/>
              </a:solidFill>
              <a:effectLst>
                <a:outerShdw blurRad="38100" dist="38100" dir="2700000">
                  <a:srgbClr val="000000"/>
                </a:outerShdw>
              </a:effectLst>
              <a:latin typeface="Times New Roman" panose="02020603050405020304" pitchFamily="18" charset="0"/>
              <a:sym typeface="Wingdings 3" panose="05040102010807070707" pitchFamily="18" charset="2"/>
            </a:endParaRPr>
          </a:p>
        </p:txBody>
      </p:sp>
      <p:grpSp>
        <p:nvGrpSpPr>
          <p:cNvPr id="46136" name="组合 797768"/>
          <p:cNvGrpSpPr/>
          <p:nvPr/>
        </p:nvGrpSpPr>
        <p:grpSpPr>
          <a:xfrm>
            <a:off x="0" y="0"/>
            <a:ext cx="446088" cy="6858000"/>
            <a:chOff x="0" y="0"/>
            <a:chExt cx="281" cy="4320"/>
          </a:xfrm>
        </p:grpSpPr>
        <p:sp>
          <p:nvSpPr>
            <p:cNvPr id="46137" name="文本框 79776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46138" name="文本框 79777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7701"/>
                                        </p:tgtEl>
                                        <p:attrNameLst>
                                          <p:attrName>style.visibility</p:attrName>
                                        </p:attrNameLst>
                                      </p:cBhvr>
                                      <p:to>
                                        <p:strVal val="visible"/>
                                      </p:to>
                                    </p:set>
                                    <p:animEffect transition="in" filter="blinds(horizontal)">
                                      <p:cBhvr>
                                        <p:cTn id="7" dur="500"/>
                                        <p:tgtEl>
                                          <p:spTgt spid="79770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97702"/>
                                        </p:tgtEl>
                                        <p:attrNameLst>
                                          <p:attrName>style.visibility</p:attrName>
                                        </p:attrNameLst>
                                      </p:cBhvr>
                                      <p:to>
                                        <p:strVal val="visible"/>
                                      </p:to>
                                    </p:set>
                                    <p:anim calcmode="lin" valueType="num">
                                      <p:cBhvr additive="base">
                                        <p:cTn id="12" dur="500" fill="hold"/>
                                        <p:tgtEl>
                                          <p:spTgt spid="797702"/>
                                        </p:tgtEl>
                                        <p:attrNameLst>
                                          <p:attrName>ppt_x</p:attrName>
                                        </p:attrNameLst>
                                      </p:cBhvr>
                                      <p:tavLst>
                                        <p:tav tm="0">
                                          <p:val>
                                            <p:strVal val="0-#ppt_w/2"/>
                                          </p:val>
                                        </p:tav>
                                        <p:tav tm="100000">
                                          <p:val>
                                            <p:strVal val="#ppt_x"/>
                                          </p:val>
                                        </p:tav>
                                      </p:tavLst>
                                    </p:anim>
                                    <p:anim calcmode="lin" valueType="num">
                                      <p:cBhvr additive="base">
                                        <p:cTn id="13" dur="500" fill="hold"/>
                                        <p:tgtEl>
                                          <p:spTgt spid="7977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7710"/>
                                        </p:tgtEl>
                                        <p:attrNameLst>
                                          <p:attrName>style.visibility</p:attrName>
                                        </p:attrNameLst>
                                      </p:cBhvr>
                                      <p:to>
                                        <p:strVal val="visible"/>
                                      </p:to>
                                    </p:set>
                                    <p:animEffect transition="in" filter="blinds(horizontal)">
                                      <p:cBhvr>
                                        <p:cTn id="18" dur="500"/>
                                        <p:tgtEl>
                                          <p:spTgt spid="797710"/>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97715"/>
                                        </p:tgtEl>
                                        <p:attrNameLst>
                                          <p:attrName>style.visibility</p:attrName>
                                        </p:attrNameLst>
                                      </p:cBhvr>
                                      <p:to>
                                        <p:strVal val="visible"/>
                                      </p:to>
                                    </p:set>
                                    <p:animEffect transition="in" filter="box(out)">
                                      <p:cBhvr>
                                        <p:cTn id="23" dur="500"/>
                                        <p:tgtEl>
                                          <p:spTgt spid="797715"/>
                                        </p:tgtEl>
                                      </p:cBhvr>
                                    </p:animEffect>
                                  </p:childTnLst>
                                  <p:subTnLst>
                                    <p:set>
                                      <p:cBhvr override="childStyle">
                                        <p:cTn dur="1" fill="hold" display="0" masterRel="nextClick" afterEffect="1"/>
                                        <p:tgtEl>
                                          <p:spTgt spid="797715"/>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97716"/>
                                        </p:tgtEl>
                                        <p:attrNameLst>
                                          <p:attrName>style.visibility</p:attrName>
                                        </p:attrNameLst>
                                      </p:cBhvr>
                                      <p:to>
                                        <p:strVal val="visible"/>
                                      </p:to>
                                    </p:set>
                                    <p:animEffect transition="in" filter="blinds(horizontal)">
                                      <p:cBhvr>
                                        <p:cTn id="28" dur="500"/>
                                        <p:tgtEl>
                                          <p:spTgt spid="79771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97718"/>
                                        </p:tgtEl>
                                        <p:attrNameLst>
                                          <p:attrName>style.visibility</p:attrName>
                                        </p:attrNameLst>
                                      </p:cBhvr>
                                      <p:to>
                                        <p:strVal val="visible"/>
                                      </p:to>
                                    </p:set>
                                    <p:animEffect transition="in" filter="box(out)">
                                      <p:cBhvr>
                                        <p:cTn id="33" dur="500"/>
                                        <p:tgtEl>
                                          <p:spTgt spid="797718"/>
                                        </p:tgtEl>
                                      </p:cBhvr>
                                    </p:animEffect>
                                  </p:childTnLst>
                                  <p:subTnLst>
                                    <p:set>
                                      <p:cBhvr override="childStyle">
                                        <p:cTn dur="1" fill="hold" display="0" masterRel="nextClick" afterEffect="1"/>
                                        <p:tgtEl>
                                          <p:spTgt spid="797718"/>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97719"/>
                                        </p:tgtEl>
                                        <p:attrNameLst>
                                          <p:attrName>style.visibility</p:attrName>
                                        </p:attrNameLst>
                                      </p:cBhvr>
                                      <p:to>
                                        <p:strVal val="visible"/>
                                      </p:to>
                                    </p:set>
                                    <p:animEffect transition="in" filter="blinds(horizontal)">
                                      <p:cBhvr>
                                        <p:cTn id="38" dur="500"/>
                                        <p:tgtEl>
                                          <p:spTgt spid="797719"/>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797720"/>
                                        </p:tgtEl>
                                        <p:attrNameLst>
                                          <p:attrName>style.visibility</p:attrName>
                                        </p:attrNameLst>
                                      </p:cBhvr>
                                      <p:to>
                                        <p:strVal val="visible"/>
                                      </p:to>
                                    </p:set>
                                    <p:animEffect transition="in" filter="box(out)">
                                      <p:cBhvr>
                                        <p:cTn id="43" dur="500"/>
                                        <p:tgtEl>
                                          <p:spTgt spid="797720"/>
                                        </p:tgtEl>
                                      </p:cBhvr>
                                    </p:animEffect>
                                  </p:childTnLst>
                                  <p:subTnLst>
                                    <p:set>
                                      <p:cBhvr override="childStyle">
                                        <p:cTn dur="1" fill="hold" display="0" masterRel="nextClick" afterEffect="1"/>
                                        <p:tgtEl>
                                          <p:spTgt spid="797720"/>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797763"/>
                                        </p:tgtEl>
                                        <p:attrNameLst>
                                          <p:attrName>style.visibility</p:attrName>
                                        </p:attrNameLst>
                                      </p:cBhvr>
                                      <p:to>
                                        <p:strVal val="visible"/>
                                      </p:to>
                                    </p:set>
                                    <p:animEffect transition="in" filter="box(out)">
                                      <p:cBhvr>
                                        <p:cTn id="48" dur="500"/>
                                        <p:tgtEl>
                                          <p:spTgt spid="797763"/>
                                        </p:tgtEl>
                                      </p:cBhvr>
                                    </p:animEffect>
                                  </p:childTnLst>
                                  <p:subTnLst>
                                    <p:set>
                                      <p:cBhvr override="childStyle">
                                        <p:cTn dur="1" fill="hold" display="0" masterRel="nextClick" afterEffect="1"/>
                                        <p:tgtEl>
                                          <p:spTgt spid="797763"/>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797764"/>
                                        </p:tgtEl>
                                        <p:attrNameLst>
                                          <p:attrName>style.visibility</p:attrName>
                                        </p:attrNameLst>
                                      </p:cBhvr>
                                      <p:to>
                                        <p:strVal val="visible"/>
                                      </p:to>
                                    </p:set>
                                    <p:animEffect transition="in" filter="box(out)">
                                      <p:cBhvr>
                                        <p:cTn id="53" dur="500"/>
                                        <p:tgtEl>
                                          <p:spTgt spid="797764"/>
                                        </p:tgtEl>
                                      </p:cBhvr>
                                    </p:animEffect>
                                  </p:childTnLst>
                                  <p:subTnLst>
                                    <p:set>
                                      <p:cBhvr override="childStyle">
                                        <p:cTn dur="1" fill="hold" display="0" masterRel="nextClick" afterEffect="1"/>
                                        <p:tgtEl>
                                          <p:spTgt spid="797764"/>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97765"/>
                                        </p:tgtEl>
                                        <p:attrNameLst>
                                          <p:attrName>style.visibility</p:attrName>
                                        </p:attrNameLst>
                                      </p:cBhvr>
                                      <p:to>
                                        <p:strVal val="visible"/>
                                      </p:to>
                                    </p:set>
                                    <p:anim calcmode="lin" valueType="num">
                                      <p:cBhvr additive="base">
                                        <p:cTn id="58" dur="500" fill="hold"/>
                                        <p:tgtEl>
                                          <p:spTgt spid="797765"/>
                                        </p:tgtEl>
                                        <p:attrNameLst>
                                          <p:attrName>ppt_x</p:attrName>
                                        </p:attrNameLst>
                                      </p:cBhvr>
                                      <p:tavLst>
                                        <p:tav tm="0">
                                          <p:val>
                                            <p:strVal val="0-#ppt_w/2"/>
                                          </p:val>
                                        </p:tav>
                                        <p:tav tm="100000">
                                          <p:val>
                                            <p:strVal val="#ppt_x"/>
                                          </p:val>
                                        </p:tav>
                                      </p:tavLst>
                                    </p:anim>
                                    <p:anim calcmode="lin" valueType="num">
                                      <p:cBhvr additive="base">
                                        <p:cTn id="59" dur="500" fill="hold"/>
                                        <p:tgtEl>
                                          <p:spTgt spid="7977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4" name="WHOOSH.WAV"/>
                                        </p:tgtEl>
                                      </p:cMediaNode>
                                    </p:audio>
                                  </p:sub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797766"/>
                                        </p:tgtEl>
                                        <p:attrNameLst>
                                          <p:attrName>style.visibility</p:attrName>
                                        </p:attrNameLst>
                                      </p:cBhvr>
                                      <p:to>
                                        <p:strVal val="visible"/>
                                      </p:to>
                                    </p:set>
                                    <p:anim calcmode="lin" valueType="num">
                                      <p:cBhvr additive="base">
                                        <p:cTn id="64" dur="500" fill="hold"/>
                                        <p:tgtEl>
                                          <p:spTgt spid="797766"/>
                                        </p:tgtEl>
                                        <p:attrNameLst>
                                          <p:attrName>ppt_x</p:attrName>
                                        </p:attrNameLst>
                                      </p:cBhvr>
                                      <p:tavLst>
                                        <p:tav tm="0">
                                          <p:val>
                                            <p:strVal val="0-#ppt_w/2"/>
                                          </p:val>
                                        </p:tav>
                                        <p:tav tm="100000">
                                          <p:val>
                                            <p:strVal val="#ppt_x"/>
                                          </p:val>
                                        </p:tav>
                                      </p:tavLst>
                                    </p:anim>
                                    <p:anim calcmode="lin" valueType="num">
                                      <p:cBhvr additive="base">
                                        <p:cTn id="65" dur="500" fill="hold"/>
                                        <p:tgtEl>
                                          <p:spTgt spid="7977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1" grpId="0"/>
      <p:bldP spid="797702" grpId="0"/>
      <p:bldP spid="797710" grpId="0"/>
      <p:bldP spid="797715" grpId="0" animBg="1"/>
      <p:bldP spid="797716" grpId="0"/>
      <p:bldP spid="797718" grpId="0" animBg="1"/>
      <p:bldP spid="797719" grpId="0"/>
      <p:bldP spid="797763" grpId="0" animBg="1"/>
      <p:bldP spid="797764" grpId="0" animBg="1"/>
      <p:bldP spid="797765" grpId="0" animBg="1"/>
      <p:bldP spid="7977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1" name="Rectangle 7"/>
          <p:cNvSpPr>
            <a:spLocks noGrp="1"/>
          </p:cNvSpPr>
          <p:nvPr>
            <p:ph idx="1"/>
          </p:nvPr>
        </p:nvSpPr>
        <p:spPr>
          <a:xfrm>
            <a:off x="571500" y="1428750"/>
            <a:ext cx="7929563" cy="4071938"/>
          </a:xfrm>
          <a:ln/>
        </p:spPr>
        <p:txBody>
          <a:bodyPr vert="horz" wrap="square" lIns="91440" tIns="45720" rIns="91440" bIns="45720" anchor="t" anchorCtr="0"/>
          <a:lstStyle/>
          <a:p>
            <a:pPr>
              <a:buSzTx/>
            </a:pPr>
            <a:r>
              <a:rPr kumimoji="1" lang="zh-CN" altLang="zh-CN" dirty="0">
                <a:latin typeface="+mn-lt"/>
                <a:ea typeface="+mn-ea"/>
                <a:cs typeface="+mn-cs"/>
              </a:rPr>
              <a:t>字符</a:t>
            </a:r>
            <a:r>
              <a:rPr kumimoji="1" lang="en-US" altLang="zh-CN" dirty="0">
                <a:latin typeface="+mn-lt"/>
                <a:ea typeface="+mn-ea"/>
                <a:cs typeface="+mn-cs"/>
              </a:rPr>
              <a:t>’1’</a:t>
            </a:r>
            <a:r>
              <a:rPr kumimoji="1" lang="zh-CN" altLang="zh-CN" dirty="0">
                <a:latin typeface="+mn-lt"/>
                <a:ea typeface="+mn-ea"/>
                <a:cs typeface="+mn-cs"/>
              </a:rPr>
              <a:t>和整数</a:t>
            </a:r>
            <a:r>
              <a:rPr kumimoji="1" lang="en-US" altLang="zh-CN" dirty="0">
                <a:latin typeface="+mn-lt"/>
                <a:ea typeface="+mn-ea"/>
                <a:cs typeface="+mn-cs"/>
              </a:rPr>
              <a:t>1</a:t>
            </a:r>
            <a:r>
              <a:rPr kumimoji="1" lang="zh-CN" altLang="zh-CN" dirty="0">
                <a:latin typeface="+mn-lt"/>
                <a:ea typeface="+mn-ea"/>
                <a:cs typeface="+mn-cs"/>
              </a:rPr>
              <a:t>是不同的概念</a:t>
            </a:r>
            <a:r>
              <a:rPr kumimoji="1" lang="zh-CN" altLang="en-US" dirty="0">
                <a:latin typeface="+mn-lt"/>
                <a:ea typeface="+mn-ea"/>
                <a:cs typeface="+mn-cs"/>
              </a:rPr>
              <a:t>：</a:t>
            </a:r>
            <a:endParaRPr kumimoji="1" lang="en-US" altLang="zh-CN" dirty="0">
              <a:latin typeface="+mn-lt"/>
              <a:ea typeface="+mn-ea"/>
              <a:cs typeface="+mn-cs"/>
            </a:endParaRPr>
          </a:p>
          <a:p>
            <a:pPr lvl="1"/>
            <a:r>
              <a:rPr kumimoji="1" lang="zh-CN" altLang="zh-CN" dirty="0">
                <a:latin typeface="+mn-lt"/>
                <a:ea typeface="+mn-ea"/>
              </a:rPr>
              <a:t>字符</a:t>
            </a:r>
            <a:r>
              <a:rPr kumimoji="1" lang="en-US" altLang="zh-CN" dirty="0">
                <a:latin typeface="+mn-lt"/>
                <a:ea typeface="+mn-ea"/>
              </a:rPr>
              <a:t>’1’</a:t>
            </a:r>
            <a:r>
              <a:rPr kumimoji="1" lang="zh-CN" altLang="zh-CN" dirty="0">
                <a:latin typeface="+mn-lt"/>
                <a:ea typeface="+mn-ea"/>
              </a:rPr>
              <a:t>只是代表一个形状为</a:t>
            </a:r>
            <a:r>
              <a:rPr kumimoji="1" lang="en-US" altLang="zh-CN" dirty="0">
                <a:latin typeface="+mn-lt"/>
                <a:ea typeface="+mn-ea"/>
              </a:rPr>
              <a:t>’1’</a:t>
            </a:r>
            <a:r>
              <a:rPr kumimoji="1" lang="zh-CN" altLang="zh-CN" dirty="0">
                <a:latin typeface="+mn-lt"/>
                <a:ea typeface="+mn-ea"/>
              </a:rPr>
              <a:t>的符号，在需要时按原样输出，在内存中以</a:t>
            </a:r>
            <a:r>
              <a:rPr kumimoji="1" lang="en-US" altLang="zh-CN" dirty="0">
                <a:latin typeface="+mn-lt"/>
                <a:ea typeface="+mn-ea"/>
              </a:rPr>
              <a:t>ASCII</a:t>
            </a:r>
            <a:r>
              <a:rPr kumimoji="1" lang="zh-CN" altLang="zh-CN" dirty="0">
                <a:latin typeface="+mn-lt"/>
                <a:ea typeface="+mn-ea"/>
              </a:rPr>
              <a:t>码形式存储，占</a:t>
            </a:r>
            <a:r>
              <a:rPr kumimoji="1" lang="en-US" altLang="zh-CN" dirty="0">
                <a:latin typeface="+mn-lt"/>
                <a:ea typeface="+mn-ea"/>
              </a:rPr>
              <a:t>1</a:t>
            </a:r>
            <a:r>
              <a:rPr kumimoji="1" lang="zh-CN" altLang="zh-CN" dirty="0">
                <a:latin typeface="+mn-lt"/>
                <a:ea typeface="+mn-ea"/>
              </a:rPr>
              <a:t>个字节</a:t>
            </a:r>
            <a:endParaRPr kumimoji="1" lang="en-US" altLang="zh-CN" dirty="0">
              <a:latin typeface="+mn-lt"/>
              <a:ea typeface="+mn-ea"/>
            </a:endParaRPr>
          </a:p>
          <a:p>
            <a:pPr lvl="1">
              <a:buFont typeface="Wingdings" panose="05000000000000000000" pitchFamily="2" charset="2"/>
              <a:buNone/>
            </a:pPr>
            <a:endParaRPr kumimoji="1" lang="en-US" altLang="zh-CN" dirty="0">
              <a:latin typeface="+mn-lt"/>
              <a:ea typeface="+mn-ea"/>
            </a:endParaRPr>
          </a:p>
          <a:p>
            <a:pPr lvl="1"/>
            <a:r>
              <a:rPr kumimoji="1" lang="zh-CN" altLang="zh-CN" dirty="0">
                <a:latin typeface="+mn-lt"/>
                <a:ea typeface="+mn-ea"/>
              </a:rPr>
              <a:t>整数</a:t>
            </a:r>
            <a:r>
              <a:rPr kumimoji="1" lang="en-US" altLang="zh-CN" dirty="0">
                <a:latin typeface="+mn-lt"/>
                <a:ea typeface="+mn-ea"/>
              </a:rPr>
              <a:t>1</a:t>
            </a:r>
            <a:r>
              <a:rPr kumimoji="1" lang="zh-CN" altLang="zh-CN" dirty="0">
                <a:latin typeface="+mn-lt"/>
                <a:ea typeface="+mn-ea"/>
              </a:rPr>
              <a:t>是以整数存储方式</a:t>
            </a:r>
            <a:r>
              <a:rPr kumimoji="1" lang="en-US" altLang="zh-CN" dirty="0">
                <a:latin typeface="+mn-lt"/>
                <a:ea typeface="+mn-ea"/>
              </a:rPr>
              <a:t>(</a:t>
            </a:r>
            <a:r>
              <a:rPr kumimoji="1" lang="zh-CN" altLang="zh-CN" dirty="0">
                <a:latin typeface="+mn-lt"/>
                <a:ea typeface="+mn-ea"/>
              </a:rPr>
              <a:t>二进制补码方式</a:t>
            </a:r>
            <a:r>
              <a:rPr kumimoji="1" lang="en-US" altLang="zh-CN" dirty="0">
                <a:latin typeface="+mn-lt"/>
                <a:ea typeface="+mn-ea"/>
              </a:rPr>
              <a:t>)</a:t>
            </a:r>
            <a:r>
              <a:rPr kumimoji="1" lang="zh-CN" altLang="zh-CN" dirty="0">
                <a:latin typeface="+mn-lt"/>
                <a:ea typeface="+mn-ea"/>
              </a:rPr>
              <a:t>存储的，占</a:t>
            </a:r>
            <a:r>
              <a:rPr kumimoji="1" lang="en-US" altLang="zh-CN" dirty="0">
                <a:latin typeface="+mn-lt"/>
                <a:ea typeface="+mn-ea"/>
              </a:rPr>
              <a:t>2</a:t>
            </a:r>
            <a:r>
              <a:rPr kumimoji="1" lang="zh-CN" altLang="zh-CN" dirty="0">
                <a:latin typeface="+mn-lt"/>
                <a:ea typeface="+mn-ea"/>
              </a:rPr>
              <a:t>个或</a:t>
            </a:r>
            <a:r>
              <a:rPr kumimoji="1" lang="en-US" altLang="zh-CN" dirty="0">
                <a:latin typeface="+mn-lt"/>
                <a:ea typeface="+mn-ea"/>
              </a:rPr>
              <a:t>4</a:t>
            </a:r>
            <a:r>
              <a:rPr kumimoji="1" lang="zh-CN" altLang="zh-CN" dirty="0">
                <a:latin typeface="+mn-lt"/>
                <a:ea typeface="+mn-ea"/>
              </a:rPr>
              <a:t>个字节</a:t>
            </a:r>
            <a:endParaRPr kumimoji="1" lang="en-US" altLang="zh-CN" dirty="0">
              <a:latin typeface="+mn-lt"/>
              <a:ea typeface="+mn-ea"/>
            </a:endParaRPr>
          </a:p>
        </p:txBody>
      </p:sp>
      <p:sp>
        <p:nvSpPr>
          <p:cNvPr id="48130" name="Rectangle 5"/>
          <p:cNvSpPr/>
          <p:nvPr/>
        </p:nvSpPr>
        <p:spPr>
          <a:xfrm>
            <a:off x="0" y="0"/>
            <a:ext cx="9144000" cy="0"/>
          </a:xfrm>
          <a:prstGeom prst="rect">
            <a:avLst/>
          </a:prstGeom>
          <a:noFill/>
          <a:ln w="9525">
            <a:noFill/>
          </a:ln>
        </p:spPr>
        <p:txBody>
          <a:bodyPr wrap="none" anchor="ctr" anchorCtr="0">
            <a:spAutoFit/>
          </a:bodyPr>
          <a:lstStyle/>
          <a:p>
            <a:endParaRPr lang="zh-CN" altLang="en-US" sz="4000" dirty="0">
              <a:latin typeface="Arial" panose="020B0604020202020204" pitchFamily="34" charset="0"/>
              <a:ea typeface="宋体" panose="02010600030101010101" pitchFamily="2" charset="-122"/>
            </a:endParaRPr>
          </a:p>
        </p:txBody>
      </p:sp>
      <p:sp>
        <p:nvSpPr>
          <p:cNvPr id="48131" name="Rectangle 2"/>
          <p:cNvSpPr/>
          <p:nvPr/>
        </p:nvSpPr>
        <p:spPr>
          <a:xfrm>
            <a:off x="0" y="0"/>
            <a:ext cx="9144000" cy="0"/>
          </a:xfrm>
          <a:prstGeom prst="rect">
            <a:avLst/>
          </a:prstGeom>
          <a:noFill/>
          <a:ln w="9525">
            <a:noFill/>
          </a:ln>
        </p:spPr>
        <p:txBody>
          <a:bodyPr wrap="none" anchor="ctr" anchorCtr="0">
            <a:spAutoFit/>
          </a:bodyPr>
          <a:lstStyle/>
          <a:p>
            <a:endParaRPr lang="zh-CN" altLang="en-US" sz="4000" dirty="0">
              <a:latin typeface="Arial" panose="020B0604020202020204" pitchFamily="34" charset="0"/>
              <a:ea typeface="宋体" panose="02010600030101010101" pitchFamily="2" charset="-122"/>
            </a:endParaRPr>
          </a:p>
        </p:txBody>
      </p:sp>
      <p:sp>
        <p:nvSpPr>
          <p:cNvPr id="48132" name="Rectangle 2"/>
          <p:cNvSpPr/>
          <p:nvPr/>
        </p:nvSpPr>
        <p:spPr>
          <a:xfrm>
            <a:off x="0" y="0"/>
            <a:ext cx="9144000" cy="0"/>
          </a:xfrm>
          <a:prstGeom prst="rect">
            <a:avLst/>
          </a:prstGeom>
          <a:noFill/>
          <a:ln w="9525">
            <a:noFill/>
          </a:ln>
        </p:spPr>
        <p:txBody>
          <a:bodyPr wrap="none" anchor="ctr" anchorCtr="0">
            <a:spAutoFit/>
          </a:bodyPr>
          <a:lstStyle/>
          <a:p>
            <a:endParaRPr lang="zh-CN" altLang="en-US" sz="4000" dirty="0">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2571750" y="3857625"/>
          <a:ext cx="2928938" cy="428625"/>
        </p:xfrm>
        <a:graphic>
          <a:graphicData uri="http://schemas.openxmlformats.org/drawingml/2006/table">
            <a:tbl>
              <a:tblPr/>
              <a:tblGrid>
                <a:gridCol w="2928938">
                  <a:extLst>
                    <a:ext uri="{9D8B030D-6E8A-4147-A177-3AD203B41FA5}">
                      <a16:colId xmlns:a16="http://schemas.microsoft.com/office/drawing/2014/main" val="20000"/>
                    </a:ext>
                  </a:extLst>
                </a:gridCol>
              </a:tblGrid>
              <a:tr h="428625">
                <a:tc>
                  <a:txBody>
                    <a:bodyPr/>
                    <a:lstStyle/>
                    <a:p>
                      <a:pPr algn="just">
                        <a:spcAft>
                          <a:spcPts val="0"/>
                        </a:spcAft>
                      </a:pPr>
                      <a:r>
                        <a:rPr lang="en-US" sz="2800" b="1" kern="100" dirty="0">
                          <a:latin typeface="楷体_GB2312"/>
                          <a:cs typeface="Courier New" panose="02070309020205020404"/>
                        </a:rPr>
                        <a:t>0 0 1 1 0 0 0 1 </a:t>
                      </a:r>
                      <a:endParaRPr lang="zh-CN" sz="2800" kern="100" dirty="0">
                        <a:latin typeface="宋体" panose="02010600030101010101" pitchFamily="2" charset="-122"/>
                        <a:cs typeface="Courier New" panose="020703090202050204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1643063" y="5572125"/>
          <a:ext cx="5857876" cy="500063"/>
        </p:xfrm>
        <a:graphic>
          <a:graphicData uri="http://schemas.openxmlformats.org/drawingml/2006/table">
            <a:tbl>
              <a:tblPr/>
              <a:tblGrid>
                <a:gridCol w="2928938">
                  <a:extLst>
                    <a:ext uri="{9D8B030D-6E8A-4147-A177-3AD203B41FA5}">
                      <a16:colId xmlns:a16="http://schemas.microsoft.com/office/drawing/2014/main" val="20000"/>
                    </a:ext>
                  </a:extLst>
                </a:gridCol>
                <a:gridCol w="2928938">
                  <a:extLst>
                    <a:ext uri="{9D8B030D-6E8A-4147-A177-3AD203B41FA5}">
                      <a16:colId xmlns:a16="http://schemas.microsoft.com/office/drawing/2014/main" val="20001"/>
                    </a:ext>
                  </a:extLst>
                </a:gridCol>
              </a:tblGrid>
              <a:tr h="500063">
                <a:tc>
                  <a:txBody>
                    <a:bodyPr/>
                    <a:lstStyle/>
                    <a:p>
                      <a:pPr algn="just">
                        <a:spcAft>
                          <a:spcPts val="0"/>
                        </a:spcAft>
                      </a:pPr>
                      <a:r>
                        <a:rPr lang="en-US" sz="2800" b="1" kern="100" dirty="0">
                          <a:latin typeface="楷体_GB2312"/>
                          <a:cs typeface="Courier New" panose="02070309020205020404"/>
                        </a:rPr>
                        <a:t>0 0 0 0 0 0 0 0</a:t>
                      </a:r>
                      <a:endParaRPr lang="zh-CN" sz="2800" kern="100" dirty="0">
                        <a:latin typeface="宋体" panose="02010600030101010101" pitchFamily="2" charset="-122"/>
                        <a:cs typeface="Courier New" panose="020703090202050204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latin typeface="楷体_GB2312"/>
                          <a:ea typeface="宋体" panose="02010600030101010101" pitchFamily="2" charset="-122"/>
                        </a:rPr>
                        <a:t>0 0 0 0 0 0 0 1</a:t>
                      </a:r>
                      <a:endParaRPr lang="zh-CN" sz="28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48147" name="图片 8" descr="Untitled2.png">
            <a:hlinkClick r:id="rId2" action="ppaction://hlinksldjump"/>
          </p:cNvPr>
          <p:cNvPicPr>
            <a:picLocks noChangeAspect="1"/>
          </p:cNvPicPr>
          <p:nvPr/>
        </p:nvPicPr>
        <p:blipFill>
          <a:blip r:embed="rId3"/>
          <a:stretch>
            <a:fillRect/>
          </a:stretch>
        </p:blipFill>
        <p:spPr>
          <a:xfrm>
            <a:off x="8429625" y="6143625"/>
            <a:ext cx="469900" cy="46990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6" dur="500"/>
                                        <p:tgtEl>
                                          <p:spTgt spid="216071">
                                            <p:txEl>
                                              <p:pRg st="3" end="3"/>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矩形 802817"/>
          <p:cNvSpPr/>
          <p:nvPr/>
        </p:nvSpPr>
        <p:spPr>
          <a:xfrm>
            <a:off x="635000" y="358775"/>
            <a:ext cx="8010525" cy="2276475"/>
          </a:xfr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1" fontAlgn="base">
              <a:buFont typeface="Wingdings" panose="05000000000000000000" pitchFamily="2" charset="2"/>
              <a:buChar char="Ø"/>
            </a:pPr>
            <a:r>
              <a:rPr lang="zh-CN" altLang="en-US" sz="2400" strike="noStrike" noProof="1">
                <a:solidFill>
                  <a:srgbClr val="006600"/>
                </a:solidFill>
                <a:latin typeface="隶书" panose="02010509060101010101" pitchFamily="49" charset="-122"/>
                <a:ea typeface="楷体_GB2312" pitchFamily="49" charset="-122"/>
                <a:cs typeface="+mn-cs"/>
              </a:rPr>
              <a:t>字符型变量</a:t>
            </a:r>
            <a:endParaRPr lang="zh-CN" altLang="en-US" sz="2400" strike="noStrike" noProof="1">
              <a:solidFill>
                <a:srgbClr val="006600"/>
              </a:solidFill>
              <a:latin typeface="隶书" panose="02010509060101010101" pitchFamily="49" charset="-122"/>
              <a:ea typeface="楷体_GB2312" pitchFamily="49" charset="-122"/>
            </a:endParaRPr>
          </a:p>
          <a:p>
            <a:pPr lvl="2" fontAlgn="base">
              <a:buFont typeface="Wingdings" panose="05000000000000000000" pitchFamily="2" charset="2"/>
              <a:buChar char="l"/>
            </a:pPr>
            <a:r>
              <a:rPr lang="zh-CN" altLang="en-US" strike="noStrike" noProof="1">
                <a:latin typeface="楷体_GB2312" pitchFamily="49" charset="-122"/>
                <a:ea typeface="楷体_GB2312" pitchFamily="49" charset="-122"/>
                <a:cs typeface="+mn-cs"/>
              </a:rPr>
              <a:t> 字符型数据类型符是</a:t>
            </a:r>
            <a:r>
              <a:rPr lang="en-US" altLang="zh-CN" strike="noStrike" noProof="1">
                <a:solidFill>
                  <a:srgbClr val="FF3399"/>
                </a:solidFill>
                <a:latin typeface="楷体_GB2312" pitchFamily="49" charset="-122"/>
                <a:ea typeface="楷体_GB2312" pitchFamily="49" charset="-122"/>
                <a:cs typeface="+mn-cs"/>
              </a:rPr>
              <a:t>char</a:t>
            </a:r>
            <a:r>
              <a:rPr lang="zh-CN" altLang="en-US" strike="noStrike" noProof="1">
                <a:latin typeface="楷体_GB2312" pitchFamily="49" charset="-122"/>
                <a:ea typeface="楷体_GB2312" pitchFamily="49" charset="-122"/>
                <a:cs typeface="+mn-cs"/>
              </a:rPr>
              <a:t>（字符</a:t>
            </a:r>
            <a:r>
              <a:rPr lang="en-US" altLang="zh-CN" strike="noStrike" noProof="1">
                <a:latin typeface="楷体_GB2312" pitchFamily="49" charset="-122"/>
                <a:ea typeface="楷体_GB2312" pitchFamily="49" charset="-122"/>
                <a:cs typeface="+mn-cs"/>
              </a:rPr>
              <a:t>character</a:t>
            </a:r>
            <a:r>
              <a:rPr lang="zh-CN" altLang="en-US" strike="noStrike" noProof="1">
                <a:latin typeface="楷体_GB2312" pitchFamily="49" charset="-122"/>
                <a:ea typeface="楷体_GB2312" pitchFamily="49" charset="-122"/>
                <a:cs typeface="+mn-cs"/>
              </a:rPr>
              <a:t>）</a:t>
            </a:r>
            <a:endParaRPr lang="zh-CN" altLang="en-US" strike="noStrike" noProof="1">
              <a:latin typeface="楷体_GB2312" pitchFamily="49" charset="-122"/>
              <a:ea typeface="楷体_GB2312" pitchFamily="49" charset="-122"/>
            </a:endParaRPr>
          </a:p>
          <a:p>
            <a:pPr lvl="2" fontAlgn="base">
              <a:buFont typeface="Wingdings" panose="05000000000000000000" pitchFamily="2" charset="2"/>
              <a:buChar char="l"/>
            </a:pPr>
            <a:r>
              <a:rPr lang="zh-CN" altLang="en-US" strike="noStrike" noProof="1">
                <a:latin typeface="楷体_GB2312" pitchFamily="49" charset="-122"/>
                <a:ea typeface="楷体_GB2312" pitchFamily="49" charset="-122"/>
                <a:cs typeface="+mn-cs"/>
              </a:rPr>
              <a:t> 在内存中占</a:t>
            </a:r>
            <a:r>
              <a:rPr lang="en-US" altLang="zh-CN" strike="noStrike" noProof="1">
                <a:latin typeface="楷体_GB2312" pitchFamily="49" charset="-122"/>
                <a:ea typeface="楷体_GB2312" pitchFamily="49" charset="-122"/>
                <a:cs typeface="+mn-cs"/>
              </a:rPr>
              <a:t>1</a:t>
            </a:r>
            <a:r>
              <a:rPr lang="zh-CN" altLang="en-US" strike="noStrike" noProof="1">
                <a:latin typeface="楷体_GB2312" pitchFamily="49" charset="-122"/>
                <a:ea typeface="楷体_GB2312" pitchFamily="49" charset="-122"/>
                <a:cs typeface="+mn-cs"/>
              </a:rPr>
              <a:t>个字节（</a:t>
            </a:r>
            <a:r>
              <a:rPr lang="en-US" altLang="zh-CN" strike="noStrike" noProof="1">
                <a:latin typeface="楷体_GB2312" pitchFamily="49" charset="-122"/>
                <a:ea typeface="楷体_GB2312" pitchFamily="49" charset="-122"/>
                <a:cs typeface="+mn-cs"/>
              </a:rPr>
              <a:t>8</a:t>
            </a:r>
            <a:r>
              <a:rPr lang="zh-CN" altLang="en-US" strike="noStrike" noProof="1">
                <a:latin typeface="楷体_GB2312" pitchFamily="49" charset="-122"/>
                <a:ea typeface="楷体_GB2312" pitchFamily="49" charset="-122"/>
                <a:cs typeface="+mn-cs"/>
              </a:rPr>
              <a:t>位） </a:t>
            </a:r>
            <a:endParaRPr lang="zh-CN" altLang="en-US" strike="noStrike" noProof="1">
              <a:latin typeface="楷体_GB2312" pitchFamily="49" charset="-122"/>
              <a:ea typeface="楷体_GB2312" pitchFamily="49" charset="-122"/>
            </a:endParaRPr>
          </a:p>
          <a:p>
            <a:pPr lvl="2" fontAlgn="base">
              <a:buFont typeface="Wingdings" panose="05000000000000000000" pitchFamily="2" charset="2"/>
              <a:buChar char="l"/>
            </a:pPr>
            <a:r>
              <a:rPr lang="zh-CN" altLang="en-US" strike="noStrike" noProof="1">
                <a:latin typeface="楷体_GB2312" pitchFamily="49" charset="-122"/>
                <a:ea typeface="楷体_GB2312" pitchFamily="49" charset="-122"/>
                <a:cs typeface="+mn-cs"/>
              </a:rPr>
              <a:t> 字符变量存放字符</a:t>
            </a:r>
            <a:r>
              <a:rPr lang="zh-CN" altLang="zh-CN" strike="noStrike" noProof="1">
                <a:latin typeface="楷体_GB2312" pitchFamily="49" charset="-122"/>
                <a:ea typeface="楷体_GB2312" pitchFamily="49" charset="-122"/>
                <a:cs typeface="+mn-cs"/>
              </a:rPr>
              <a:t>ASCII码</a:t>
            </a:r>
            <a:endParaRPr lang="zh-CN" altLang="zh-CN" strike="noStrike" noProof="1">
              <a:latin typeface="楷体_GB2312" pitchFamily="49" charset="-122"/>
              <a:ea typeface="楷体_GB2312" pitchFamily="49" charset="-122"/>
            </a:endParaRPr>
          </a:p>
          <a:p>
            <a:pPr lvl="2" fontAlgn="base">
              <a:buFont typeface="Wingdings" panose="05000000000000000000" pitchFamily="2" charset="2"/>
              <a:buChar char="l"/>
            </a:pPr>
            <a:r>
              <a:rPr lang="zh-CN" altLang="zh-CN" strike="noStrike" noProof="1">
                <a:latin typeface="楷体_GB2312" pitchFamily="49" charset="-122"/>
                <a:ea typeface="楷体_GB2312" pitchFamily="49" charset="-122"/>
                <a:cs typeface="+mn-cs"/>
              </a:rPr>
              <a:t> char与</a:t>
            </a:r>
            <a:r>
              <a:rPr lang="en-US" altLang="zh-CN" strike="noStrike" noProof="1">
                <a:latin typeface="楷体_GB2312" pitchFamily="49" charset="-122"/>
                <a:ea typeface="楷体_GB2312" pitchFamily="49" charset="-122"/>
                <a:cs typeface="+mn-cs"/>
              </a:rPr>
              <a:t>int</a:t>
            </a:r>
            <a:r>
              <a:rPr lang="zh-CN" altLang="zh-CN" strike="noStrike" noProof="1">
                <a:latin typeface="楷体_GB2312" pitchFamily="49" charset="-122"/>
                <a:ea typeface="楷体_GB2312" pitchFamily="49" charset="-122"/>
                <a:cs typeface="+mn-cs"/>
              </a:rPr>
              <a:t>数据间可进行算术运算</a:t>
            </a:r>
            <a:endParaRPr lang="zh-CN" altLang="zh-CN" strike="noStrike" noProof="1">
              <a:latin typeface="楷体_GB2312" pitchFamily="49" charset="-122"/>
              <a:ea typeface="楷体_GB2312" pitchFamily="49" charset="-122"/>
            </a:endParaRPr>
          </a:p>
        </p:txBody>
      </p:sp>
      <p:sp useBgFill="1">
        <p:nvSpPr>
          <p:cNvPr id="802869" name="文本框 802868"/>
          <p:cNvSpPr txBox="1"/>
          <p:nvPr/>
        </p:nvSpPr>
        <p:spPr>
          <a:xfrm>
            <a:off x="4979988" y="2178050"/>
            <a:ext cx="4035425" cy="1590675"/>
          </a:xfrm>
          <a:prstGeom prst="rect">
            <a:avLst/>
          </a:prstGeom>
          <a:ln w="38100" cap="flat" cmpd="sng">
            <a:solidFill>
              <a:srgbClr val="006600"/>
            </a:solidFill>
            <a:prstDash val="solid"/>
            <a:miter/>
            <a:headEnd type="none" w="med" len="med"/>
            <a:tailEnd type="none" w="med" len="med"/>
          </a:ln>
        </p:spPr>
        <p:txBody>
          <a:bodyPr wrap="none" lIns="90000" tIns="46800" rIns="90000" bIns="46800">
            <a:spAutoFit/>
          </a:bodyPr>
          <a:lstStyle/>
          <a:p>
            <a:pPr eaLnBrk="0" hangingPunct="0"/>
            <a:r>
              <a:rPr lang="zh-CN" altLang="en-US" b="1"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例：</a:t>
            </a:r>
            <a:r>
              <a:rPr lang="zh-CN" altLang="en-US" noProof="1">
                <a:latin typeface="隶书" panose="02010509060101010101" pitchFamily="49" charset="-122"/>
                <a:ea typeface="隶书" panose="02010509060101010101" pitchFamily="49" charset="-122"/>
                <a:cs typeface="+mn-cs"/>
              </a:rPr>
              <a:t>    </a:t>
            </a:r>
            <a:endParaRPr lang="zh-CN" altLang="en-US" noProof="1">
              <a:latin typeface="隶书" panose="02010509060101010101" pitchFamily="49" charset="-122"/>
              <a:ea typeface="隶书" panose="02010509060101010101" pitchFamily="49" charset="-122"/>
            </a:endParaRPr>
          </a:p>
          <a:p>
            <a:pPr eaLnBrk="0" hangingPunct="0"/>
            <a:r>
              <a:rPr lang="zh-CN" altLang="en-US" noProof="1">
                <a:latin typeface="隶书" panose="02010509060101010101" pitchFamily="49" charset="-122"/>
                <a:ea typeface="隶书" panose="02010509060101010101" pitchFamily="49" charset="-122"/>
                <a:cs typeface="+mn-cs"/>
              </a:rPr>
              <a:t>   </a:t>
            </a:r>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 = ‘D’;           </a:t>
            </a:r>
            <a:r>
              <a:rPr lang="en-US" altLang="zh-CN" sz="1800" noProof="1">
                <a:solidFill>
                  <a:schemeClr val="accent2"/>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  a = 68;</a:t>
            </a:r>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t>
            </a:r>
            <a:endPar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x = ‘A’ + 5;    </a:t>
            </a:r>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  x = 65 + 5;</a:t>
            </a:r>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t>
            </a:r>
            <a:endPar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s = ‘!’ + ‘G’    </a:t>
            </a:r>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  s = 33 + 71;</a:t>
            </a:r>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t>
            </a:r>
            <a:endPar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endParaRPr>
          </a:p>
        </p:txBody>
      </p:sp>
      <p:sp>
        <p:nvSpPr>
          <p:cNvPr id="802870" name="文本框 802869"/>
          <p:cNvSpPr txBox="1"/>
          <p:nvPr/>
        </p:nvSpPr>
        <p:spPr>
          <a:xfrm>
            <a:off x="858838" y="6115050"/>
            <a:ext cx="5576888" cy="557213"/>
          </a:xfrm>
          <a:prstGeom prst="rect">
            <a:avLst/>
          </a:prstGeom>
          <a:gradFill rotWithShape="1">
            <a:gsLst>
              <a:gs pos="0">
                <a:srgbClr val="FFFF99"/>
              </a:gs>
              <a:gs pos="100000">
                <a:srgbClr val="FFFF99">
                  <a:gamma/>
                  <a:shade val="51373"/>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t">
            <a:spAutoFit/>
          </a:bodyPr>
          <a:lstStyle/>
          <a:p>
            <a:pPr eaLnBrk="0" hangingPunct="0"/>
            <a:r>
              <a:rPr lang="zh-CN" altLang="en-US" sz="2800" b="1" noProof="1">
                <a:effectLst>
                  <a:outerShdw blurRad="38100" dist="38100" dir="2700000">
                    <a:srgbClr val="FFFFFF"/>
                  </a:outerShdw>
                </a:effectLst>
                <a:latin typeface="Arial" panose="020B0604020202020204" pitchFamily="34" charset="0"/>
                <a:ea typeface="隶书" panose="02010509060101010101" pitchFamily="49" charset="-122"/>
                <a:cs typeface="+mn-cs"/>
              </a:rPr>
              <a:t>没有</a:t>
            </a:r>
            <a:r>
              <a:rPr lang="zh-CN" altLang="en-US" sz="2800" b="1"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cs typeface="+mn-cs"/>
              </a:rPr>
              <a:t>字符串变量</a:t>
            </a:r>
            <a:r>
              <a:rPr lang="zh-CN" altLang="en-US" sz="2800" b="1" noProof="1">
                <a:effectLst>
                  <a:outerShdw blurRad="38100" dist="38100" dir="2700000">
                    <a:srgbClr val="FFFFFF"/>
                  </a:outerShdw>
                </a:effectLst>
                <a:latin typeface="Arial" panose="020B0604020202020204" pitchFamily="34" charset="0"/>
                <a:ea typeface="隶书" panose="02010509060101010101" pitchFamily="49" charset="-122"/>
                <a:cs typeface="+mn-cs"/>
              </a:rPr>
              <a:t>，用字符数组存放</a:t>
            </a:r>
            <a:endParaRPr lang="zh-CN" altLang="en-US" sz="2800" b="1" noProof="1">
              <a:effectLst>
                <a:outerShdw blurRad="38100" dist="38100" dir="2700000">
                  <a:srgbClr val="FFFFFF"/>
                </a:outerShdw>
              </a:effectLst>
              <a:latin typeface="Arial" panose="020B0604020202020204" pitchFamily="34" charset="0"/>
              <a:ea typeface="隶书" panose="02010509060101010101" pitchFamily="49" charset="-122"/>
            </a:endParaRPr>
          </a:p>
        </p:txBody>
      </p:sp>
      <p:grpSp>
        <p:nvGrpSpPr>
          <p:cNvPr id="49156" name="组合 802870"/>
          <p:cNvGrpSpPr/>
          <p:nvPr/>
        </p:nvGrpSpPr>
        <p:grpSpPr>
          <a:xfrm>
            <a:off x="0" y="0"/>
            <a:ext cx="446088" cy="6858000"/>
            <a:chOff x="0" y="0"/>
            <a:chExt cx="281" cy="4320"/>
          </a:xfrm>
        </p:grpSpPr>
        <p:sp>
          <p:nvSpPr>
            <p:cNvPr id="49157" name="文本框 802871"/>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49158" name="文本框 802872"/>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
        <p:nvSpPr>
          <p:cNvPr id="216071" name="Rectangle 7"/>
          <p:cNvSpPr>
            <a:spLocks noGrp="1"/>
          </p:cNvSpPr>
          <p:nvPr/>
        </p:nvSpPr>
        <p:spPr>
          <a:xfrm>
            <a:off x="1279525" y="3509963"/>
            <a:ext cx="7896225" cy="2708275"/>
          </a:xfrm>
          <a:prstGeom prst="rect">
            <a:avLst/>
          </a:prstGeom>
          <a:noFill/>
          <a:ln w="9525">
            <a:noFill/>
          </a:ln>
        </p:spPr>
        <p:txBody>
          <a:bodyPr wrap="square" lIns="91440" tIns="45720" rIns="91440" bIns="45720" anchor="t" anchorCtr="0"/>
          <a:lstStyle/>
          <a:p>
            <a:pPr marL="342900" indent="-342900" eaLnBrk="0" hangingPunct="0">
              <a:lnSpc>
                <a:spcPct val="120000"/>
              </a:lnSpc>
              <a:spcBef>
                <a:spcPct val="20000"/>
              </a:spcBef>
              <a:buClrTx/>
              <a:buSzTx/>
              <a:buFont typeface="Wingdings" panose="05000000000000000000" pitchFamily="2" charset="2"/>
              <a:buChar char="Ø"/>
            </a:pPr>
            <a:r>
              <a:rPr lang="zh-CN" altLang="zh-CN" b="1" dirty="0">
                <a:latin typeface="Times New Roman" panose="02020603050405020304" pitchFamily="18" charset="0"/>
                <a:ea typeface="宋体" panose="02010600030101010101" pitchFamily="2" charset="-122"/>
              </a:rPr>
              <a:t>用类型符</a:t>
            </a:r>
            <a:r>
              <a:rPr lang="en-US" altLang="zh-CN" b="1" dirty="0">
                <a:latin typeface="Times New Roman" panose="02020603050405020304" pitchFamily="18" charset="0"/>
                <a:ea typeface="宋体" panose="02010600030101010101" pitchFamily="2" charset="-122"/>
              </a:rPr>
              <a:t>char</a:t>
            </a:r>
            <a:r>
              <a:rPr lang="zh-CN" altLang="zh-CN" b="1" dirty="0">
                <a:latin typeface="Times New Roman" panose="02020603050405020304" pitchFamily="18" charset="0"/>
                <a:ea typeface="宋体" panose="02010600030101010101" pitchFamily="2" charset="-122"/>
              </a:rPr>
              <a:t>定义字符变量</a:t>
            </a:r>
            <a:endParaRPr lang="en-US" altLang="zh-CN" b="1" dirty="0">
              <a:latin typeface="Times New Roman" panose="02020603050405020304" pitchFamily="18" charset="0"/>
              <a:ea typeface="宋体" panose="02010600030101010101" pitchFamily="2" charset="-122"/>
            </a:endParaRPr>
          </a:p>
          <a:p>
            <a:pPr marL="742950" lvl="1" indent="-285750" algn="l" rtl="0" eaLnBrk="0" fontAlgn="base" hangingPunct="0">
              <a:lnSpc>
                <a:spcPct val="120000"/>
              </a:lnSpc>
              <a:spcBef>
                <a:spcPct val="20000"/>
              </a:spcBef>
              <a:spcAft>
                <a:spcPct val="0"/>
              </a:spcAft>
              <a:buClrTx/>
              <a:buFont typeface="Wingdings" panose="05000000000000000000" pitchFamily="2" charset="2"/>
              <a:buChar char="u"/>
            </a:pPr>
            <a:r>
              <a:rPr lang="en-US" altLang="zh-CN" sz="2000" b="1" dirty="0">
                <a:solidFill>
                  <a:schemeClr val="tx1"/>
                </a:solidFill>
                <a:latin typeface="Times New Roman" panose="02020603050405020304" pitchFamily="18" charset="0"/>
                <a:ea typeface="宋体" panose="02010600030101010101" pitchFamily="2" charset="-122"/>
              </a:rPr>
              <a:t> char c = ’?’;</a:t>
            </a:r>
            <a:endParaRPr lang="zh-CN" altLang="zh-CN" sz="2000" b="1" dirty="0">
              <a:solidFill>
                <a:schemeClr val="tx1"/>
              </a:solidFill>
              <a:latin typeface="Times New Roman" panose="02020603050405020304" pitchFamily="18" charset="0"/>
              <a:ea typeface="宋体" panose="02010600030101010101" pitchFamily="2" charset="-122"/>
            </a:endParaRPr>
          </a:p>
          <a:p>
            <a:pPr marL="742950" lvl="1" indent="-285750" algn="l" rtl="0" eaLnBrk="0" fontAlgn="base" hangingPunct="0">
              <a:lnSpc>
                <a:spcPct val="100000"/>
              </a:lnSpc>
              <a:spcBef>
                <a:spcPct val="20000"/>
              </a:spcBef>
              <a:spcAft>
                <a:spcPct val="0"/>
              </a:spcAft>
              <a:buClrTx/>
              <a:buNone/>
            </a:pPr>
            <a:r>
              <a:rPr lang="en-US" altLang="zh-CN" sz="2000" b="1" dirty="0">
                <a:solidFill>
                  <a:schemeClr val="tx1"/>
                </a:solidFill>
                <a:latin typeface="Times New Roman" panose="02020603050405020304" pitchFamily="18" charset="0"/>
                <a:ea typeface="宋体" panose="02010600030101010101" pitchFamily="2" charset="-122"/>
              </a:rPr>
              <a:t>    </a:t>
            </a:r>
            <a:r>
              <a:rPr lang="zh-CN" altLang="zh-CN" sz="2000" b="1" dirty="0">
                <a:solidFill>
                  <a:schemeClr val="tx1"/>
                </a:solidFill>
                <a:latin typeface="Times New Roman" panose="02020603050405020304" pitchFamily="18" charset="0"/>
                <a:ea typeface="宋体" panose="02010600030101010101" pitchFamily="2" charset="-122"/>
              </a:rPr>
              <a:t>系统把</a:t>
            </a:r>
            <a:r>
              <a:rPr lang="zh-CN" altLang="en-US" sz="2000" b="1" dirty="0">
                <a:solidFill>
                  <a:schemeClr val="tx1"/>
                </a:solidFill>
                <a:latin typeface="Times New Roman" panose="02020603050405020304" pitchFamily="18" charset="0"/>
                <a:ea typeface="宋体" panose="02010600030101010101" pitchFamily="2" charset="-122"/>
              </a:rPr>
              <a:t>“</a:t>
            </a:r>
            <a:r>
              <a:rPr lang="en-US" altLang="zh-CN" sz="2000" b="1" dirty="0">
                <a:solidFill>
                  <a:schemeClr val="tx1"/>
                </a:solidFill>
                <a:latin typeface="Times New Roman" panose="02020603050405020304" pitchFamily="18" charset="0"/>
                <a:ea typeface="宋体" panose="02010600030101010101" pitchFamily="2" charset="-122"/>
              </a:rPr>
              <a:t>?</a:t>
            </a:r>
            <a:r>
              <a:rPr lang="zh-CN" altLang="en-US" sz="2000" b="1" dirty="0">
                <a:solidFill>
                  <a:schemeClr val="tx1"/>
                </a:solidFill>
                <a:latin typeface="Times New Roman" panose="02020603050405020304" pitchFamily="18" charset="0"/>
                <a:ea typeface="宋体" panose="02010600030101010101" pitchFamily="2" charset="-122"/>
              </a:rPr>
              <a:t>”的</a:t>
            </a:r>
            <a:r>
              <a:rPr lang="en-US" altLang="zh-CN" sz="2000" b="1" dirty="0">
                <a:solidFill>
                  <a:schemeClr val="tx1"/>
                </a:solidFill>
                <a:latin typeface="Times New Roman" panose="02020603050405020304" pitchFamily="18" charset="0"/>
                <a:ea typeface="宋体" panose="02010600030101010101" pitchFamily="2" charset="-122"/>
              </a:rPr>
              <a:t>ASCII</a:t>
            </a:r>
            <a:r>
              <a:rPr lang="zh-CN" altLang="zh-CN" sz="2000" b="1" dirty="0">
                <a:solidFill>
                  <a:schemeClr val="tx1"/>
                </a:solidFill>
                <a:latin typeface="Times New Roman" panose="02020603050405020304" pitchFamily="18" charset="0"/>
                <a:ea typeface="宋体" panose="02010600030101010101" pitchFamily="2" charset="-122"/>
              </a:rPr>
              <a:t>代码</a:t>
            </a:r>
            <a:r>
              <a:rPr lang="en-US" altLang="zh-CN" sz="2000" b="1" dirty="0">
                <a:solidFill>
                  <a:schemeClr val="tx1"/>
                </a:solidFill>
                <a:latin typeface="Times New Roman" panose="02020603050405020304" pitchFamily="18" charset="0"/>
                <a:ea typeface="宋体" panose="02010600030101010101" pitchFamily="2" charset="-122"/>
              </a:rPr>
              <a:t>63</a:t>
            </a:r>
            <a:r>
              <a:rPr lang="zh-CN" altLang="zh-CN" sz="2000" b="1" dirty="0">
                <a:solidFill>
                  <a:schemeClr val="tx1"/>
                </a:solidFill>
                <a:latin typeface="Times New Roman" panose="02020603050405020304" pitchFamily="18" charset="0"/>
                <a:ea typeface="宋体" panose="02010600030101010101" pitchFamily="2" charset="-122"/>
              </a:rPr>
              <a:t>赋给变量</a:t>
            </a:r>
            <a:r>
              <a:rPr lang="en-US" altLang="zh-CN" sz="2000" b="1" dirty="0">
                <a:solidFill>
                  <a:schemeClr val="tx1"/>
                </a:solidFill>
                <a:latin typeface="Times New Roman" panose="02020603050405020304" pitchFamily="18" charset="0"/>
                <a:ea typeface="宋体" panose="02010600030101010101" pitchFamily="2" charset="-122"/>
              </a:rPr>
              <a:t>c</a:t>
            </a:r>
          </a:p>
          <a:p>
            <a:pPr marL="742950" lvl="1" indent="-285750" algn="l" rtl="0" eaLnBrk="0" fontAlgn="base" hangingPunct="0">
              <a:lnSpc>
                <a:spcPct val="120000"/>
              </a:lnSpc>
              <a:spcBef>
                <a:spcPct val="20000"/>
              </a:spcBef>
              <a:spcAft>
                <a:spcPct val="0"/>
              </a:spcAft>
              <a:buClrTx/>
              <a:buFont typeface="Wingdings" panose="05000000000000000000" pitchFamily="2" charset="2"/>
              <a:buChar char="u"/>
            </a:pPr>
            <a:r>
              <a:rPr lang="en-US" altLang="zh-CN" sz="2000" b="1" dirty="0">
                <a:solidFill>
                  <a:schemeClr val="tx1"/>
                </a:solidFill>
                <a:latin typeface="Times New Roman" panose="02020603050405020304" pitchFamily="18" charset="0"/>
                <a:ea typeface="宋体" panose="02010600030101010101" pitchFamily="2" charset="-122"/>
              </a:rPr>
              <a:t>printf(”</a:t>
            </a:r>
            <a:r>
              <a:rPr lang="en-US" altLang="zh-CN" sz="2000" b="1" dirty="0">
                <a:solidFill>
                  <a:srgbClr val="FF0000"/>
                </a:solidFill>
                <a:latin typeface="Times New Roman" panose="02020603050405020304" pitchFamily="18" charset="0"/>
                <a:ea typeface="宋体" panose="02010600030101010101" pitchFamily="2" charset="-122"/>
              </a:rPr>
              <a:t>%d  %c</a:t>
            </a:r>
            <a:r>
              <a:rPr lang="en-US" altLang="zh-CN" sz="2000" b="1" dirty="0">
                <a:solidFill>
                  <a:schemeClr val="tx1"/>
                </a:solidFill>
                <a:latin typeface="Times New Roman" panose="02020603050405020304" pitchFamily="18" charset="0"/>
                <a:ea typeface="宋体" panose="02010600030101010101" pitchFamily="2" charset="-122"/>
              </a:rPr>
              <a:t>\n”,c,c);</a:t>
            </a:r>
            <a:endParaRPr lang="zh-CN" altLang="zh-CN" sz="2000" b="1" dirty="0">
              <a:solidFill>
                <a:schemeClr val="tx1"/>
              </a:solidFill>
              <a:latin typeface="Times New Roman" panose="02020603050405020304" pitchFamily="18" charset="0"/>
              <a:ea typeface="宋体" panose="02010600030101010101" pitchFamily="2" charset="-122"/>
            </a:endParaRPr>
          </a:p>
          <a:p>
            <a:pPr marL="742950" lvl="1" indent="-285750" algn="l" rtl="0" eaLnBrk="0" fontAlgn="base" hangingPunct="0">
              <a:lnSpc>
                <a:spcPct val="120000"/>
              </a:lnSpc>
              <a:spcBef>
                <a:spcPct val="20000"/>
              </a:spcBef>
              <a:spcAft>
                <a:spcPct val="0"/>
              </a:spcAft>
              <a:buClrTx/>
              <a:buFont typeface="Wingdings" panose="05000000000000000000" pitchFamily="2" charset="2"/>
              <a:buChar char="u"/>
            </a:pPr>
            <a:r>
              <a:rPr lang="zh-CN" altLang="zh-CN" sz="2000" b="1" dirty="0">
                <a:solidFill>
                  <a:schemeClr val="tx1"/>
                </a:solidFill>
                <a:latin typeface="Times New Roman" panose="02020603050405020304" pitchFamily="18" charset="0"/>
                <a:ea typeface="宋体" panose="02010600030101010101" pitchFamily="2" charset="-122"/>
              </a:rPr>
              <a:t>输出结果是：</a:t>
            </a:r>
          </a:p>
          <a:p>
            <a:pPr marL="742950" lvl="1" indent="-285750" algn="l" rtl="0" eaLnBrk="0" fontAlgn="base" hangingPunct="0">
              <a:lnSpc>
                <a:spcPct val="120000"/>
              </a:lnSpc>
              <a:spcBef>
                <a:spcPct val="20000"/>
              </a:spcBef>
              <a:spcAft>
                <a:spcPct val="0"/>
              </a:spcAft>
              <a:buClrTx/>
              <a:buNone/>
            </a:pPr>
            <a:r>
              <a:rPr lang="en-US" altLang="zh-CN" sz="2000" b="1" dirty="0">
                <a:solidFill>
                  <a:schemeClr val="tx1"/>
                </a:solidFill>
                <a:latin typeface="Times New Roman" panose="02020603050405020304" pitchFamily="18" charset="0"/>
                <a:ea typeface="宋体" panose="02010600030101010101" pitchFamily="2" charset="-122"/>
              </a:rPr>
              <a:t>   63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xEl>
                                              <p:pRg st="0" end="0"/>
                                            </p:txEl>
                                          </p:spTgt>
                                        </p:tgtEl>
                                        <p:attrNameLst>
                                          <p:attrName>style.visibility</p:attrName>
                                        </p:attrNameLst>
                                      </p:cBhvr>
                                      <p:to>
                                        <p:strVal val="visible"/>
                                      </p:to>
                                    </p:set>
                                    <p:animEffect transition="in" filter="blinds(horizontal)">
                                      <p:cBhvr>
                                        <p:cTn id="7" dur="500"/>
                                        <p:tgtEl>
                                          <p:spTgt spid="8028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2818">
                                            <p:txEl>
                                              <p:pRg st="1" end="1"/>
                                            </p:txEl>
                                          </p:spTgt>
                                        </p:tgtEl>
                                        <p:attrNameLst>
                                          <p:attrName>style.visibility</p:attrName>
                                        </p:attrNameLst>
                                      </p:cBhvr>
                                      <p:to>
                                        <p:strVal val="visible"/>
                                      </p:to>
                                    </p:set>
                                    <p:animEffect transition="in" filter="blinds(horizontal)">
                                      <p:cBhvr>
                                        <p:cTn id="12" dur="500"/>
                                        <p:tgtEl>
                                          <p:spTgt spid="80281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2818">
                                            <p:txEl>
                                              <p:pRg st="2" end="2"/>
                                            </p:txEl>
                                          </p:spTgt>
                                        </p:tgtEl>
                                        <p:attrNameLst>
                                          <p:attrName>style.visibility</p:attrName>
                                        </p:attrNameLst>
                                      </p:cBhvr>
                                      <p:to>
                                        <p:strVal val="visible"/>
                                      </p:to>
                                    </p:set>
                                    <p:animEffect transition="in" filter="blinds(horizontal)">
                                      <p:cBhvr>
                                        <p:cTn id="17" dur="500"/>
                                        <p:tgtEl>
                                          <p:spTgt spid="80281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2818">
                                            <p:txEl>
                                              <p:pRg st="3" end="3"/>
                                            </p:txEl>
                                          </p:spTgt>
                                        </p:tgtEl>
                                        <p:attrNameLst>
                                          <p:attrName>style.visibility</p:attrName>
                                        </p:attrNameLst>
                                      </p:cBhvr>
                                      <p:to>
                                        <p:strVal val="visible"/>
                                      </p:to>
                                    </p:set>
                                    <p:animEffect transition="in" filter="blinds(horizontal)">
                                      <p:cBhvr>
                                        <p:cTn id="22" dur="500"/>
                                        <p:tgtEl>
                                          <p:spTgt spid="80281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2818">
                                            <p:txEl>
                                              <p:pRg st="4" end="4"/>
                                            </p:txEl>
                                          </p:spTgt>
                                        </p:tgtEl>
                                        <p:attrNameLst>
                                          <p:attrName>style.visibility</p:attrName>
                                        </p:attrNameLst>
                                      </p:cBhvr>
                                      <p:to>
                                        <p:strVal val="visible"/>
                                      </p:to>
                                    </p:set>
                                    <p:animEffect transition="in" filter="blinds(horizontal)">
                                      <p:cBhvr>
                                        <p:cTn id="27" dur="500"/>
                                        <p:tgtEl>
                                          <p:spTgt spid="80281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02869"/>
                                        </p:tgtEl>
                                        <p:attrNameLst>
                                          <p:attrName>style.visibility</p:attrName>
                                        </p:attrNameLst>
                                      </p:cBhvr>
                                      <p:to>
                                        <p:strVal val="visible"/>
                                      </p:to>
                                    </p:set>
                                    <p:animEffect transition="in" filter="box(out)">
                                      <p:cBhvr>
                                        <p:cTn id="32" dur="500"/>
                                        <p:tgtEl>
                                          <p:spTgt spid="802869"/>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6071">
                                            <p:txEl>
                                              <p:charRg st="22" end="37"/>
                                            </p:txEl>
                                          </p:spTgt>
                                        </p:tgtEl>
                                        <p:attrNameLst>
                                          <p:attrName>style.visibility</p:attrName>
                                        </p:attrNameLst>
                                      </p:cBhvr>
                                      <p:to>
                                        <p:strVal val="visible"/>
                                      </p:to>
                                    </p:set>
                                    <p:animEffect transition="in" filter="blinds(horizontal)">
                                      <p:cBhvr>
                                        <p:cTn id="37" dur="500"/>
                                        <p:tgtEl>
                                          <p:spTgt spid="216071">
                                            <p:txEl>
                                              <p:charRg st="22" end="3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6071">
                                            <p:txEl>
                                              <p:charRg st="37" end="63"/>
                                            </p:txEl>
                                          </p:spTgt>
                                        </p:tgtEl>
                                        <p:attrNameLst>
                                          <p:attrName>style.visibility</p:attrName>
                                        </p:attrNameLst>
                                      </p:cBhvr>
                                      <p:to>
                                        <p:strVal val="visible"/>
                                      </p:to>
                                    </p:set>
                                    <p:animEffect transition="in" filter="blinds(horizontal)">
                                      <p:cBhvr>
                                        <p:cTn id="42" dur="500"/>
                                        <p:tgtEl>
                                          <p:spTgt spid="216071">
                                            <p:txEl>
                                              <p:charRg st="37" end="6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6071">
                                            <p:txEl>
                                              <p:charRg st="63" end="87"/>
                                            </p:txEl>
                                          </p:spTgt>
                                        </p:tgtEl>
                                        <p:attrNameLst>
                                          <p:attrName>style.visibility</p:attrName>
                                        </p:attrNameLst>
                                      </p:cBhvr>
                                      <p:to>
                                        <p:strVal val="visible"/>
                                      </p:to>
                                    </p:set>
                                    <p:animEffect transition="in" filter="blinds(horizontal)">
                                      <p:cBhvr>
                                        <p:cTn id="47" dur="500"/>
                                        <p:tgtEl>
                                          <p:spTgt spid="216071">
                                            <p:txEl>
                                              <p:charRg st="63" end="8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6071">
                                            <p:txEl>
                                              <p:charRg st="87" end="94"/>
                                            </p:txEl>
                                          </p:spTgt>
                                        </p:tgtEl>
                                        <p:attrNameLst>
                                          <p:attrName>style.visibility</p:attrName>
                                        </p:attrNameLst>
                                      </p:cBhvr>
                                      <p:to>
                                        <p:strVal val="visible"/>
                                      </p:to>
                                    </p:set>
                                    <p:animEffect transition="in" filter="blinds(horizontal)">
                                      <p:cBhvr>
                                        <p:cTn id="52" dur="500"/>
                                        <p:tgtEl>
                                          <p:spTgt spid="216071">
                                            <p:txEl>
                                              <p:charRg st="87" end="9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16071">
                                            <p:txEl>
                                              <p:charRg st="94" end="96"/>
                                            </p:txEl>
                                          </p:spTgt>
                                        </p:tgtEl>
                                        <p:attrNameLst>
                                          <p:attrName>style.visibility</p:attrName>
                                        </p:attrNameLst>
                                      </p:cBhvr>
                                      <p:to>
                                        <p:strVal val="visible"/>
                                      </p:to>
                                    </p:set>
                                    <p:animEffect transition="in" filter="blinds(horizontal)">
                                      <p:cBhvr>
                                        <p:cTn id="55" dur="500"/>
                                        <p:tgtEl>
                                          <p:spTgt spid="216071">
                                            <p:txEl>
                                              <p:charRg st="94" end="9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802870"/>
                                        </p:tgtEl>
                                        <p:attrNameLst>
                                          <p:attrName>style.visibility</p:attrName>
                                        </p:attrNameLst>
                                      </p:cBhvr>
                                      <p:to>
                                        <p:strVal val="visible"/>
                                      </p:to>
                                    </p:set>
                                    <p:animEffect transition="in" filter="box(out)">
                                      <p:cBhvr>
                                        <p:cTn id="60" dur="500"/>
                                        <p:tgtEl>
                                          <p:spTgt spid="802870"/>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69" grpId="0" bldLvl="0" animBg="1"/>
      <p:bldP spid="8028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p:cNvSpPr>
          <p:nvPr>
            <p:ph idx="1"/>
          </p:nvPr>
        </p:nvSpPr>
        <p:spPr>
          <a:xfrm>
            <a:off x="357188" y="1357313"/>
            <a:ext cx="7929563" cy="1571625"/>
          </a:xfrm>
        </p:spPr>
        <p:txBody>
          <a:bodyPr vert="horz" wrap="square" lIns="91440" tIns="45720" rIns="91440" bIns="45720" anchor="t"/>
          <a:lstStyle/>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例</a:t>
            </a: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3.3 </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给定一个大写字母，要求用小写字母输出。</a:t>
            </a:r>
            <a:endPar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50178"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5017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50180"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7" name="Rectangle 7"/>
          <p:cNvSpPr txBox="1">
            <a:spLocks noChangeArrowheads="1"/>
          </p:cNvSpPr>
          <p:nvPr/>
        </p:nvSpPr>
        <p:spPr bwMode="auto">
          <a:xfrm>
            <a:off x="428625" y="2714625"/>
            <a:ext cx="7929563" cy="3143250"/>
          </a:xfrm>
          <a:prstGeom prst="rect">
            <a:avLst/>
          </a:prstGeom>
          <a:noFill/>
          <a:ln w="9525">
            <a:noFill/>
            <a:miter lim="800000"/>
          </a:ln>
        </p:spPr>
        <p:txBody>
          <a:bodyPr/>
          <a:lstStyle/>
          <a:p>
            <a:pPr marL="342900" marR="0" indent="-342900" defTabSz="914400" eaLnBrk="0" hangingPunct="0">
              <a:lnSpc>
                <a:spcPct val="120000"/>
              </a:lnSpc>
              <a:spcBef>
                <a:spcPct val="20000"/>
              </a:spcBef>
              <a:buClrTx/>
              <a:buSzTx/>
              <a:buFont typeface="Wingdings" panose="05000000000000000000" pitchFamily="2" charset="2"/>
              <a:buChar char="Ø"/>
              <a:defRPr/>
            </a:pPr>
            <a:r>
              <a:rPr kumimoji="1" lang="zh-CN" altLang="zh-CN" sz="3200" b="1" kern="1200" cap="none" spc="0" normalizeH="0" baseline="0" noProof="0" dirty="0">
                <a:latin typeface="Arial" panose="020B0604020202020204" pitchFamily="34" charset="0"/>
                <a:ea typeface="宋体" panose="02010600030101010101" pitchFamily="2" charset="-122"/>
                <a:cs typeface="+mn-cs"/>
              </a:rPr>
              <a:t>解题思路：</a:t>
            </a:r>
            <a:endParaRPr kumimoji="1" lang="en-US" altLang="zh-CN" sz="3200" b="1" kern="1200" cap="none" spc="0" normalizeH="0" baseline="0" noProof="0" dirty="0">
              <a:latin typeface="Arial" panose="020B0604020202020204" pitchFamily="34" charset="0"/>
              <a:ea typeface="宋体" panose="02010600030101010101" pitchFamily="2" charset="-122"/>
              <a:cs typeface="+mn-cs"/>
            </a:endParaRPr>
          </a:p>
          <a:p>
            <a:pPr marL="800100" marR="0" lvl="1"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u"/>
              <a:defRPr/>
            </a:pP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关键是</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找到大</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小写字母间</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内在联系</a:t>
            </a:r>
            <a:endParaRPr kumimoji="1"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800100" marR="0" lvl="1"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u"/>
              <a:defRPr/>
            </a:pP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同一个字母，用小写表示的字符的</a:t>
            </a:r>
            <a:r>
              <a:rPr kumimoji="1"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ASCII</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代码比用大写表示的字符的</a:t>
            </a:r>
            <a:r>
              <a:rPr kumimoji="1"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ASCII</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代码大</a:t>
            </a:r>
            <a:r>
              <a:rPr kumimoji="1"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p:txBody>
      </p:sp>
      <p:pic>
        <p:nvPicPr>
          <p:cNvPr id="50182" name="图片 7" descr="Untitled2.png">
            <a:hlinkClick r:id="rId2" action="ppaction://hlinksldjump"/>
          </p:cNvPr>
          <p:cNvPicPr>
            <a:picLocks noChangeAspect="1"/>
          </p:cNvPicPr>
          <p:nvPr/>
        </p:nvPicPr>
        <p:blipFill>
          <a:blip r:embed="rId3"/>
          <a:stretch>
            <a:fillRect/>
          </a:stretch>
        </p:blipFill>
        <p:spPr>
          <a:xfrm>
            <a:off x="8429625" y="6143625"/>
            <a:ext cx="469900" cy="469900"/>
          </a:xfrm>
          <a:prstGeom prst="rect">
            <a:avLst/>
          </a:prstGeom>
          <a:noFill/>
          <a:ln w="9525">
            <a:noFill/>
          </a:ln>
        </p:spPr>
      </p:pic>
      <p:sp>
        <p:nvSpPr>
          <p:cNvPr id="2" name="标题 1"/>
          <p:cNvSpPr>
            <a:spLocks noGrp="1"/>
          </p:cNvSpPr>
          <p:nvPr>
            <p:ph type="title"/>
          </p:nvPr>
        </p:nvSpPr>
        <p:spPr/>
        <p:txBody>
          <a:bodyPr/>
          <a:lstStyle/>
          <a:p>
            <a:pPr fontAlgn="base"/>
            <a:endParaRPr lang="zh-CN" altLang="en-US" strike="noStrike" noProof="1"/>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p:cNvSpPr>
          <p:nvPr>
            <p:ph idx="1"/>
          </p:nvPr>
        </p:nvSpPr>
        <p:spPr>
          <a:xfrm>
            <a:off x="1000125" y="1357313"/>
            <a:ext cx="4857750" cy="5143500"/>
          </a:xfrm>
        </p:spPr>
        <p:txBody>
          <a:bodyPr vert="horz" wrap="square" lIns="91440" tIns="45720" rIns="91440" bIns="45720" anchor="t"/>
          <a:lstStyle/>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#include &lt;stdio.h&gt;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int main ( )</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char c1,c2;</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c1=’A’; </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c2=c1+32;                       </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printf("%c\n",c2);            </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printf(”%d\n”,c2); </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return 0;</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51202"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51203"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5120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8" name="TextBox 7"/>
          <p:cNvSpPr txBox="1"/>
          <p:nvPr/>
        </p:nvSpPr>
        <p:spPr>
          <a:xfrm>
            <a:off x="3071813" y="3429000"/>
            <a:ext cx="5786437"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将字符</a:t>
            </a:r>
            <a:r>
              <a:rPr lang="en-US" altLang="zh-CN" sz="2800" b="1" dirty="0">
                <a:solidFill>
                  <a:srgbClr val="0000CC"/>
                </a:solidFill>
                <a:latin typeface="Arial" panose="020B0604020202020204" pitchFamily="34" charset="0"/>
                <a:ea typeface="宋体" panose="02010600030101010101" pitchFamily="2" charset="-122"/>
              </a:rPr>
              <a:t>‘A’</a:t>
            </a:r>
            <a:r>
              <a:rPr lang="zh-CN" altLang="zh-CN" sz="2800" b="1" dirty="0">
                <a:solidFill>
                  <a:srgbClr val="0000CC"/>
                </a:solidFill>
                <a:latin typeface="Arial" panose="020B0604020202020204" pitchFamily="34" charset="0"/>
                <a:ea typeface="宋体" panose="02010600030101010101" pitchFamily="2" charset="-122"/>
              </a:rPr>
              <a:t>的</a:t>
            </a:r>
            <a:r>
              <a:rPr lang="en-US" altLang="zh-CN" sz="2800" b="1" dirty="0">
                <a:solidFill>
                  <a:srgbClr val="0000CC"/>
                </a:solidFill>
                <a:latin typeface="Arial" panose="020B0604020202020204" pitchFamily="34" charset="0"/>
                <a:ea typeface="宋体" panose="02010600030101010101" pitchFamily="2" charset="-122"/>
              </a:rPr>
              <a:t>ASCII</a:t>
            </a:r>
            <a:r>
              <a:rPr lang="zh-CN" altLang="zh-CN" sz="2800" b="1" dirty="0">
                <a:solidFill>
                  <a:srgbClr val="0000CC"/>
                </a:solidFill>
                <a:latin typeface="Arial" panose="020B0604020202020204" pitchFamily="34" charset="0"/>
                <a:ea typeface="宋体" panose="02010600030101010101" pitchFamily="2" charset="-122"/>
              </a:rPr>
              <a:t>代码</a:t>
            </a:r>
            <a:r>
              <a:rPr lang="en-US" altLang="zh-CN" sz="2800" b="1" dirty="0">
                <a:solidFill>
                  <a:srgbClr val="0000CC"/>
                </a:solidFill>
                <a:latin typeface="Arial" panose="020B0604020202020204" pitchFamily="34" charset="0"/>
                <a:ea typeface="宋体" panose="02010600030101010101" pitchFamily="2" charset="-122"/>
              </a:rPr>
              <a:t>65</a:t>
            </a:r>
            <a:r>
              <a:rPr lang="zh-CN" altLang="zh-CN" sz="2800" b="1" dirty="0">
                <a:solidFill>
                  <a:srgbClr val="0000CC"/>
                </a:solidFill>
                <a:latin typeface="Arial" panose="020B0604020202020204" pitchFamily="34" charset="0"/>
                <a:ea typeface="宋体" panose="02010600030101010101" pitchFamily="2" charset="-122"/>
              </a:rPr>
              <a:t>放到</a:t>
            </a:r>
            <a:r>
              <a:rPr lang="en-US" altLang="zh-CN" sz="2800" b="1" dirty="0">
                <a:solidFill>
                  <a:srgbClr val="0000CC"/>
                </a:solidFill>
                <a:latin typeface="Arial" panose="020B0604020202020204" pitchFamily="34" charset="0"/>
                <a:ea typeface="宋体" panose="02010600030101010101" pitchFamily="2" charset="-122"/>
              </a:rPr>
              <a:t>c1</a:t>
            </a:r>
            <a:r>
              <a:rPr lang="zh-CN" altLang="zh-CN" sz="2800" b="1" dirty="0">
                <a:solidFill>
                  <a:srgbClr val="0000CC"/>
                </a:solidFill>
                <a:latin typeface="Arial" panose="020B0604020202020204" pitchFamily="34" charset="0"/>
                <a:ea typeface="宋体" panose="02010600030101010101" pitchFamily="2" charset="-122"/>
              </a:rPr>
              <a:t>中</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9" name="TextBox 8"/>
          <p:cNvSpPr txBox="1"/>
          <p:nvPr/>
        </p:nvSpPr>
        <p:spPr>
          <a:xfrm>
            <a:off x="3643313" y="3929063"/>
            <a:ext cx="4357687"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将</a:t>
            </a:r>
            <a:r>
              <a:rPr lang="en-US" altLang="zh-CN" sz="2800" b="1" dirty="0">
                <a:solidFill>
                  <a:srgbClr val="0000CC"/>
                </a:solidFill>
                <a:latin typeface="Arial" panose="020B0604020202020204" pitchFamily="34" charset="0"/>
                <a:ea typeface="宋体" panose="02010600030101010101" pitchFamily="2" charset="-122"/>
              </a:rPr>
              <a:t>65+32</a:t>
            </a:r>
            <a:r>
              <a:rPr lang="zh-CN" altLang="zh-CN" sz="2800" b="1" dirty="0">
                <a:solidFill>
                  <a:srgbClr val="0000CC"/>
                </a:solidFill>
                <a:latin typeface="Arial" panose="020B0604020202020204" pitchFamily="34" charset="0"/>
                <a:ea typeface="宋体" panose="02010600030101010101" pitchFamily="2" charset="-122"/>
              </a:rPr>
              <a:t>的</a:t>
            </a:r>
            <a:r>
              <a:rPr lang="zh-CN" altLang="en-US" sz="2800" b="1" dirty="0">
                <a:solidFill>
                  <a:srgbClr val="0000CC"/>
                </a:solidFill>
                <a:latin typeface="Arial" panose="020B0604020202020204" pitchFamily="34" charset="0"/>
                <a:ea typeface="宋体" panose="02010600030101010101" pitchFamily="2" charset="-122"/>
              </a:rPr>
              <a:t>结果</a:t>
            </a:r>
            <a:r>
              <a:rPr lang="zh-CN" altLang="zh-CN" sz="2800" b="1" dirty="0">
                <a:solidFill>
                  <a:srgbClr val="0000CC"/>
                </a:solidFill>
                <a:latin typeface="Arial" panose="020B0604020202020204" pitchFamily="34" charset="0"/>
                <a:ea typeface="宋体" panose="02010600030101010101" pitchFamily="2" charset="-122"/>
              </a:rPr>
              <a:t>放到</a:t>
            </a:r>
            <a:r>
              <a:rPr lang="en-US" altLang="zh-CN" sz="2800" b="1" dirty="0">
                <a:solidFill>
                  <a:srgbClr val="0000CC"/>
                </a:solidFill>
                <a:latin typeface="Arial" panose="020B0604020202020204" pitchFamily="34" charset="0"/>
                <a:ea typeface="宋体" panose="02010600030101010101" pitchFamily="2" charset="-122"/>
              </a:rPr>
              <a:t>c2</a:t>
            </a:r>
            <a:r>
              <a:rPr lang="zh-CN" altLang="zh-CN" sz="2800" b="1" dirty="0">
                <a:solidFill>
                  <a:srgbClr val="0000CC"/>
                </a:solidFill>
                <a:latin typeface="Arial" panose="020B0604020202020204" pitchFamily="34" charset="0"/>
                <a:ea typeface="宋体" panose="02010600030101010101" pitchFamily="2" charset="-122"/>
              </a:rPr>
              <a:t>中</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0" name="TextBox 9"/>
          <p:cNvSpPr txBox="1"/>
          <p:nvPr/>
        </p:nvSpPr>
        <p:spPr>
          <a:xfrm>
            <a:off x="5357813" y="4429125"/>
            <a:ext cx="2928937" cy="523875"/>
          </a:xfrm>
          <a:prstGeom prst="rect">
            <a:avLst/>
          </a:prstGeom>
          <a:noFill/>
          <a:ln w="9525">
            <a:noFill/>
          </a:ln>
        </p:spPr>
        <p:txBody>
          <a:bodyPr anchor="t" anchorCtr="0">
            <a:spAutoFit/>
          </a:bodyPr>
          <a:lstStyle/>
          <a:p>
            <a:r>
              <a:rPr lang="zh-CN" altLang="en-US" sz="2800" b="1" dirty="0">
                <a:solidFill>
                  <a:srgbClr val="FF0000"/>
                </a:solidFill>
                <a:latin typeface="Arial" panose="020B0604020202020204" pitchFamily="34" charset="0"/>
                <a:ea typeface="宋体" panose="02010600030101010101" pitchFamily="2" charset="-122"/>
              </a:rPr>
              <a:t>用字符形式输出</a:t>
            </a:r>
          </a:p>
        </p:txBody>
      </p:sp>
      <p:cxnSp>
        <p:nvCxnSpPr>
          <p:cNvPr id="12" name="直接连接符 11"/>
          <p:cNvCxnSpPr/>
          <p:nvPr/>
        </p:nvCxnSpPr>
        <p:spPr>
          <a:xfrm>
            <a:off x="2928938" y="4857750"/>
            <a:ext cx="714375" cy="0"/>
          </a:xfrm>
          <a:prstGeom prst="line">
            <a:avLst/>
          </a:prstGeom>
          <a:ln w="38100" cap="flat" cmpd="sng">
            <a:solidFill>
              <a:srgbClr val="FF0000"/>
            </a:solidFill>
            <a:prstDash val="solid"/>
            <a:miter/>
            <a:headEnd type="none" w="med" len="med"/>
            <a:tailEnd type="none" w="med" len="med"/>
          </a:ln>
        </p:spPr>
      </p:cxnSp>
      <p:cxnSp>
        <p:nvCxnSpPr>
          <p:cNvPr id="13" name="直接连接符 12"/>
          <p:cNvCxnSpPr/>
          <p:nvPr/>
        </p:nvCxnSpPr>
        <p:spPr>
          <a:xfrm>
            <a:off x="3000375" y="5357813"/>
            <a:ext cx="714375" cy="0"/>
          </a:xfrm>
          <a:prstGeom prst="line">
            <a:avLst/>
          </a:prstGeom>
          <a:ln w="38100" cap="flat" cmpd="sng">
            <a:solidFill>
              <a:srgbClr val="FF0000"/>
            </a:solidFill>
            <a:prstDash val="solid"/>
            <a:miter/>
            <a:headEnd type="none" w="med" len="med"/>
            <a:tailEnd type="none" w="med" len="med"/>
          </a:ln>
        </p:spPr>
      </p:cxnSp>
      <p:sp>
        <p:nvSpPr>
          <p:cNvPr id="14" name="TextBox 13"/>
          <p:cNvSpPr txBox="1"/>
          <p:nvPr/>
        </p:nvSpPr>
        <p:spPr>
          <a:xfrm>
            <a:off x="5357813" y="4929188"/>
            <a:ext cx="3357562" cy="523875"/>
          </a:xfrm>
          <a:prstGeom prst="rect">
            <a:avLst/>
          </a:prstGeom>
          <a:noFill/>
          <a:ln w="9525">
            <a:noFill/>
          </a:ln>
        </p:spPr>
        <p:txBody>
          <a:bodyPr anchor="t" anchorCtr="0">
            <a:spAutoFit/>
          </a:bodyPr>
          <a:lstStyle/>
          <a:p>
            <a:r>
              <a:rPr lang="zh-CN" altLang="en-US" sz="2800" b="1" dirty="0">
                <a:solidFill>
                  <a:srgbClr val="FF0000"/>
                </a:solidFill>
                <a:latin typeface="Arial" panose="020B0604020202020204" pitchFamily="34" charset="0"/>
                <a:ea typeface="宋体" panose="02010600030101010101" pitchFamily="2" charset="-122"/>
              </a:rPr>
              <a:t>用十进制形式输出</a:t>
            </a:r>
          </a:p>
        </p:txBody>
      </p:sp>
      <p:pic>
        <p:nvPicPr>
          <p:cNvPr id="113666" name="Picture 2"/>
          <p:cNvPicPr>
            <a:picLocks noChangeAspect="1"/>
          </p:cNvPicPr>
          <p:nvPr/>
        </p:nvPicPr>
        <p:blipFill>
          <a:blip r:embed="rId2"/>
          <a:stretch>
            <a:fillRect/>
          </a:stretch>
        </p:blipFill>
        <p:spPr>
          <a:xfrm>
            <a:off x="4357688" y="5683250"/>
            <a:ext cx="1006475" cy="822325"/>
          </a:xfrm>
          <a:prstGeom prst="rect">
            <a:avLst/>
          </a:prstGeom>
          <a:noFill/>
          <a:ln w="9525">
            <a:noFill/>
          </a:ln>
        </p:spPr>
      </p:pic>
      <p:pic>
        <p:nvPicPr>
          <p:cNvPr id="51212" name="图片 14" descr="Untitled2.png">
            <a:hlinkClick r:id="rId3" action="ppaction://hlinksldjump"/>
          </p:cNvPr>
          <p:cNvPicPr>
            <a:picLocks noChangeAspect="1"/>
          </p:cNvPicPr>
          <p:nvPr/>
        </p:nvPicPr>
        <p:blipFill>
          <a:blip r:embed="rId4"/>
          <a:stretch>
            <a:fillRect/>
          </a:stretch>
        </p:blipFill>
        <p:spPr>
          <a:xfrm>
            <a:off x="8429625" y="6143625"/>
            <a:ext cx="469900" cy="469900"/>
          </a:xfrm>
          <a:prstGeom prst="rect">
            <a:avLst/>
          </a:prstGeom>
          <a:noFill/>
          <a:ln w="9525">
            <a:noFill/>
          </a:ln>
        </p:spPr>
      </p:pic>
      <p:sp>
        <p:nvSpPr>
          <p:cNvPr id="2" name="标题 1"/>
          <p:cNvSpPr>
            <a:spLocks noGrp="1"/>
          </p:cNvSpPr>
          <p:nvPr>
            <p:ph type="title"/>
          </p:nvPr>
        </p:nvSpPr>
        <p:spPr/>
        <p:txBody>
          <a:bodyPr/>
          <a:lstStyle/>
          <a:p>
            <a:pPr fontAlgn="base"/>
            <a:endParaRPr lang="zh-CN" altLang="en-US" strike="noStrike" noProof="1"/>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lide(fromLeft)">
                                      <p:cBhvr>
                                        <p:cTn id="26" dur="500"/>
                                        <p:tgtEl>
                                          <p:spTgt spid="13"/>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6"/>
                                        </p:tgtEl>
                                        <p:attrNameLst>
                                          <p:attrName>style.visibility</p:attrName>
                                        </p:attrNameLst>
                                      </p:cBhvr>
                                      <p:to>
                                        <p:strVal val="visible"/>
                                      </p:to>
                                    </p:set>
                                    <p:animEffect transition="in" filter="blinds(horizontal)">
                                      <p:cBhvr>
                                        <p:cTn id="35" dur="5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6" name="矩形 801795"/>
          <p:cNvSpPr/>
          <p:nvPr/>
        </p:nvSpPr>
        <p:spPr>
          <a:xfrm>
            <a:off x="635000" y="358775"/>
            <a:ext cx="8010525" cy="1717675"/>
          </a:xfr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1" fontAlgn="base">
              <a:buFont typeface="Wingdings" panose="05000000000000000000" pitchFamily="2" charset="2"/>
              <a:buChar char="Ø"/>
            </a:pPr>
            <a:r>
              <a:rPr lang="zh-CN" altLang="en-US" sz="2400" strike="noStrike" noProof="1">
                <a:solidFill>
                  <a:srgbClr val="006600"/>
                </a:solidFill>
                <a:latin typeface="隶书" panose="02010509060101010101" pitchFamily="49" charset="-122"/>
                <a:ea typeface="楷体_GB2312" pitchFamily="49" charset="-122"/>
                <a:cs typeface="+mn-cs"/>
              </a:rPr>
              <a:t>字符串常量</a:t>
            </a:r>
            <a:endParaRPr lang="zh-CN" altLang="en-US" sz="2400" strike="noStrike" noProof="1">
              <a:solidFill>
                <a:srgbClr val="006600"/>
              </a:solidFill>
              <a:latin typeface="隶书" panose="02010509060101010101" pitchFamily="49" charset="-122"/>
              <a:ea typeface="楷体_GB2312" pitchFamily="49" charset="-122"/>
            </a:endParaRPr>
          </a:p>
          <a:p>
            <a:pPr lvl="2" fontAlgn="base">
              <a:buClr>
                <a:srgbClr val="FF3399"/>
              </a:buClr>
              <a:buFont typeface="Wingdings" panose="05000000000000000000" pitchFamily="2" charset="2"/>
              <a:buChar char="l"/>
            </a:pPr>
            <a:r>
              <a:rPr lang="zh-CN" altLang="en-US" strike="noStrike" noProof="1">
                <a:latin typeface="楷体_GB2312" pitchFamily="49" charset="-122"/>
                <a:ea typeface="楷体_GB2312" pitchFamily="49" charset="-122"/>
                <a:cs typeface="+mn-cs"/>
              </a:rPr>
              <a:t> </a:t>
            </a:r>
            <a:r>
              <a:rPr lang="zh-CN" altLang="en-US" strike="noStrike" noProof="1">
                <a:solidFill>
                  <a:srgbClr val="FF3399"/>
                </a:solidFill>
                <a:latin typeface="楷体_GB2312" pitchFamily="49" charset="-122"/>
                <a:ea typeface="楷体_GB2312" pitchFamily="49" charset="-122"/>
                <a:cs typeface="+mn-cs"/>
              </a:rPr>
              <a:t>定义：</a:t>
            </a:r>
            <a:r>
              <a:rPr lang="zh-CN" altLang="en-US" strike="noStrike" noProof="1">
                <a:latin typeface="楷体_GB2312" pitchFamily="49" charset="-122"/>
                <a:ea typeface="楷体_GB2312" pitchFamily="49" charset="-122"/>
                <a:cs typeface="+mn-cs"/>
              </a:rPr>
              <a:t>用双引号</a:t>
            </a:r>
            <a:r>
              <a:rPr lang="en-US" altLang="zh-CN" strike="noStrike" noProof="1">
                <a:latin typeface="楷体_GB2312" pitchFamily="49" charset="-122"/>
                <a:ea typeface="楷体_GB2312" pitchFamily="49" charset="-122"/>
                <a:cs typeface="+mn-cs"/>
              </a:rPr>
              <a:t>(“”)</a:t>
            </a:r>
            <a:r>
              <a:rPr lang="zh-CN" altLang="en-US" strike="noStrike" noProof="1">
                <a:latin typeface="楷体_GB2312" pitchFamily="49" charset="-122"/>
                <a:ea typeface="楷体_GB2312" pitchFamily="49" charset="-122"/>
                <a:cs typeface="+mn-cs"/>
              </a:rPr>
              <a:t>括起来的字符序列</a:t>
            </a:r>
            <a:endParaRPr lang="zh-CN" altLang="en-US" strike="noStrike" noProof="1">
              <a:latin typeface="楷体_GB2312" pitchFamily="49" charset="-122"/>
              <a:ea typeface="楷体_GB2312" pitchFamily="49" charset="-122"/>
            </a:endParaRPr>
          </a:p>
          <a:p>
            <a:pPr lvl="2" fontAlgn="base">
              <a:buClr>
                <a:srgbClr val="FF3399"/>
              </a:buClr>
              <a:buFont typeface="Wingdings" panose="05000000000000000000" pitchFamily="2" charset="2"/>
              <a:buChar char="l"/>
            </a:pPr>
            <a:r>
              <a:rPr lang="zh-CN" altLang="en-US" strike="noStrike" noProof="1">
                <a:latin typeface="楷体_GB2312" pitchFamily="49" charset="-122"/>
                <a:ea typeface="楷体_GB2312" pitchFamily="49" charset="-122"/>
                <a:cs typeface="+mn-cs"/>
              </a:rPr>
              <a:t> </a:t>
            </a:r>
            <a:r>
              <a:rPr lang="zh-CN" altLang="en-US" strike="noStrike" noProof="1">
                <a:solidFill>
                  <a:srgbClr val="FF3399"/>
                </a:solidFill>
                <a:latin typeface="楷体_GB2312" pitchFamily="49" charset="-122"/>
                <a:ea typeface="楷体_GB2312" pitchFamily="49" charset="-122"/>
                <a:cs typeface="+mn-cs"/>
              </a:rPr>
              <a:t>存储：</a:t>
            </a:r>
            <a:r>
              <a:rPr lang="zh-CN" altLang="zh-CN" strike="noStrike" noProof="1">
                <a:latin typeface="楷体_GB2312" pitchFamily="49" charset="-122"/>
                <a:ea typeface="楷体_GB2312" pitchFamily="49" charset="-122"/>
                <a:cs typeface="+mn-cs"/>
              </a:rPr>
              <a:t>每个字符串尾</a:t>
            </a:r>
            <a:r>
              <a:rPr lang="zh-CN" altLang="zh-CN" strike="noStrike" noProof="1">
                <a:solidFill>
                  <a:srgbClr val="3333FF"/>
                </a:solidFill>
                <a:latin typeface="楷体_GB2312" pitchFamily="49" charset="-122"/>
                <a:ea typeface="楷体_GB2312" pitchFamily="49" charset="-122"/>
                <a:cs typeface="+mn-cs"/>
              </a:rPr>
              <a:t>自动</a:t>
            </a:r>
            <a:r>
              <a:rPr lang="zh-CN" altLang="zh-CN" strike="noStrike" noProof="1">
                <a:latin typeface="楷体_GB2312" pitchFamily="49" charset="-122"/>
                <a:ea typeface="楷体_GB2312" pitchFamily="49" charset="-122"/>
                <a:cs typeface="+mn-cs"/>
              </a:rPr>
              <a:t>加一个 ‘\0’ 作为字符串结束标志</a:t>
            </a:r>
            <a:endParaRPr lang="zh-CN" altLang="zh-CN" strike="noStrike" noProof="1">
              <a:latin typeface="楷体_GB2312" pitchFamily="49" charset="-122"/>
              <a:ea typeface="楷体_GB2312" pitchFamily="49" charset="-122"/>
            </a:endParaRPr>
          </a:p>
        </p:txBody>
      </p:sp>
      <p:sp>
        <p:nvSpPr>
          <p:cNvPr id="801805" name="文本框 801804"/>
          <p:cNvSpPr txBox="1"/>
          <p:nvPr/>
        </p:nvSpPr>
        <p:spPr>
          <a:xfrm>
            <a:off x="1792288" y="2036763"/>
            <a:ext cx="4171950" cy="457200"/>
          </a:xfrm>
          <a:prstGeom prst="rect">
            <a:avLst/>
          </a:prstGeom>
          <a:noFill/>
          <a:ln w="9525">
            <a:noFill/>
          </a:ln>
        </p:spPr>
        <p:txBody>
          <a:bodyPr wrap="none" anchor="t">
            <a:spAutoFit/>
          </a:bodyPr>
          <a:lstStyle/>
          <a:p>
            <a:r>
              <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例</a:t>
            </a:r>
            <a:r>
              <a:rPr lang="en-US" altLang="zh-CN"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1: </a:t>
            </a:r>
            <a:r>
              <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字符串“</a:t>
            </a:r>
            <a:r>
              <a:rPr lang="zh-CN" altLang="zh-CN"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HELLO”在内存中</a:t>
            </a:r>
            <a:endPar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graphicFrame>
        <p:nvGraphicFramePr>
          <p:cNvPr id="801908" name="表格 801907"/>
          <p:cNvGraphicFramePr/>
          <p:nvPr/>
        </p:nvGraphicFramePr>
        <p:xfrm>
          <a:off x="6588125" y="2133600"/>
          <a:ext cx="1439863" cy="3108960"/>
        </p:xfrm>
        <a:graphic>
          <a:graphicData uri="http://schemas.openxmlformats.org/drawingml/2006/table">
            <a:tbl>
              <a:tblPr/>
              <a:tblGrid>
                <a:gridCol w="1439863">
                  <a:extLst>
                    <a:ext uri="{9D8B030D-6E8A-4147-A177-3AD203B41FA5}">
                      <a16:colId xmlns:a16="http://schemas.microsoft.com/office/drawing/2014/main" val="20000"/>
                    </a:ext>
                  </a:extLst>
                </a:gridCol>
              </a:tblGrid>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0x48</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0x45</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0x4C</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0x4C</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0x4F</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01909" name="组合 801908"/>
          <p:cNvGrpSpPr/>
          <p:nvPr/>
        </p:nvGrpSpPr>
        <p:grpSpPr>
          <a:xfrm>
            <a:off x="5940425" y="2103438"/>
            <a:ext cx="3298825" cy="4105275"/>
            <a:chOff x="3742" y="1298"/>
            <a:chExt cx="2078" cy="2586"/>
          </a:xfrm>
        </p:grpSpPr>
        <p:sp>
          <p:nvSpPr>
            <p:cNvPr id="52244" name="直接连接符 801896"/>
            <p:cNvSpPr/>
            <p:nvPr/>
          </p:nvSpPr>
          <p:spPr>
            <a:xfrm>
              <a:off x="5193" y="1298"/>
              <a:ext cx="0" cy="1951"/>
            </a:xfrm>
            <a:prstGeom prst="line">
              <a:avLst/>
            </a:prstGeom>
            <a:ln w="28575" cap="flat" cmpd="sng">
              <a:solidFill>
                <a:srgbClr val="FF3300"/>
              </a:solidFill>
              <a:prstDash val="solid"/>
              <a:round/>
              <a:headEnd type="none" w="med" len="med"/>
              <a:tailEnd type="stealth" w="lg" len="lg"/>
            </a:ln>
          </p:spPr>
        </p:sp>
        <p:sp>
          <p:nvSpPr>
            <p:cNvPr id="801898" name="文本框 801897"/>
            <p:cNvSpPr txBox="1"/>
            <p:nvPr/>
          </p:nvSpPr>
          <p:spPr>
            <a:xfrm>
              <a:off x="5179" y="1326"/>
              <a:ext cx="635" cy="231"/>
            </a:xfrm>
            <a:prstGeom prst="rect">
              <a:avLst/>
            </a:prstGeom>
            <a:noFill/>
            <a:ln w="9525">
              <a:noFill/>
            </a:ln>
          </p:spPr>
          <p:txBody>
            <a:bodyPr>
              <a:spAutoFit/>
            </a:bodyPr>
            <a:lstStyle/>
            <a:p>
              <a:pPr>
                <a:spcBef>
                  <a:spcPct val="50000"/>
                </a:spcBef>
              </a:pPr>
              <a:r>
                <a:rPr lang="zh-CN" altLang="en-US" sz="1800" b="1" noProof="1">
                  <a:effectLst>
                    <a:outerShdw blurRad="38100" dist="38100" dir="2700000">
                      <a:srgbClr val="FFFFFF"/>
                    </a:outerShdw>
                  </a:effectLst>
                  <a:latin typeface="Times New Roman" panose="02020603050405020304" pitchFamily="18" charset="0"/>
                  <a:ea typeface="楷体_GB2312" pitchFamily="49" charset="-122"/>
                  <a:cs typeface="+mn-cs"/>
                </a:rPr>
                <a:t>低地址</a:t>
              </a:r>
              <a:endParaRPr lang="zh-CN" altLang="en-US"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899" name="文本框 801898"/>
            <p:cNvSpPr txBox="1"/>
            <p:nvPr/>
          </p:nvSpPr>
          <p:spPr>
            <a:xfrm>
              <a:off x="5185" y="2940"/>
              <a:ext cx="635" cy="231"/>
            </a:xfrm>
            <a:prstGeom prst="rect">
              <a:avLst/>
            </a:prstGeom>
            <a:noFill/>
            <a:ln w="9525">
              <a:noFill/>
            </a:ln>
          </p:spPr>
          <p:txBody>
            <a:bodyPr>
              <a:spAutoFit/>
            </a:bodyPr>
            <a:lstStyle/>
            <a:p>
              <a:pPr>
                <a:spcBef>
                  <a:spcPct val="50000"/>
                </a:spcBef>
              </a:pPr>
              <a:r>
                <a:rPr lang="zh-CN" altLang="en-US" sz="1800" b="1" noProof="1">
                  <a:effectLst>
                    <a:outerShdw blurRad="38100" dist="38100" dir="2700000">
                      <a:srgbClr val="FFFFFF"/>
                    </a:outerShdw>
                  </a:effectLst>
                  <a:latin typeface="Times New Roman" panose="02020603050405020304" pitchFamily="18" charset="0"/>
                  <a:ea typeface="楷体_GB2312" pitchFamily="49" charset="-122"/>
                  <a:cs typeface="+mn-cs"/>
                </a:rPr>
                <a:t>高地址</a:t>
              </a:r>
              <a:endParaRPr lang="zh-CN" altLang="en-US"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0" name="文本框 801899"/>
            <p:cNvSpPr txBox="1"/>
            <p:nvPr/>
          </p:nvSpPr>
          <p:spPr>
            <a:xfrm>
              <a:off x="3822" y="1353"/>
              <a:ext cx="363" cy="231"/>
            </a:xfrm>
            <a:prstGeom prst="rect">
              <a:avLst/>
            </a:prstGeom>
            <a:noFill/>
            <a:ln w="9525">
              <a:noFill/>
            </a:ln>
          </p:spPr>
          <p:txBody>
            <a:bodyPr>
              <a:spAutoFit/>
            </a:bodyPr>
            <a:lstStyle/>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‘H’</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1" name="文本框 801900"/>
            <p:cNvSpPr txBox="1"/>
            <p:nvPr/>
          </p:nvSpPr>
          <p:spPr>
            <a:xfrm>
              <a:off x="3832" y="1660"/>
              <a:ext cx="363" cy="231"/>
            </a:xfrm>
            <a:prstGeom prst="rect">
              <a:avLst/>
            </a:prstGeom>
            <a:noFill/>
            <a:ln w="9525">
              <a:noFill/>
            </a:ln>
          </p:spPr>
          <p:txBody>
            <a:bodyPr>
              <a:spAutoFit/>
            </a:bodyPr>
            <a:lstStyle/>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‘E’</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2" name="文本框 801901"/>
            <p:cNvSpPr txBox="1"/>
            <p:nvPr/>
          </p:nvSpPr>
          <p:spPr>
            <a:xfrm>
              <a:off x="3832" y="2002"/>
              <a:ext cx="363" cy="231"/>
            </a:xfrm>
            <a:prstGeom prst="rect">
              <a:avLst/>
            </a:prstGeom>
            <a:noFill/>
            <a:ln w="9525">
              <a:noFill/>
            </a:ln>
          </p:spPr>
          <p:txBody>
            <a:bodyPr>
              <a:spAutoFit/>
            </a:bodyPr>
            <a:lstStyle/>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‘L’</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3" name="文本框 801902"/>
            <p:cNvSpPr txBox="1"/>
            <p:nvPr/>
          </p:nvSpPr>
          <p:spPr>
            <a:xfrm>
              <a:off x="3842" y="2345"/>
              <a:ext cx="363" cy="231"/>
            </a:xfrm>
            <a:prstGeom prst="rect">
              <a:avLst/>
            </a:prstGeom>
            <a:noFill/>
            <a:ln w="9525">
              <a:noFill/>
            </a:ln>
          </p:spPr>
          <p:txBody>
            <a:bodyPr>
              <a:spAutoFit/>
            </a:bodyPr>
            <a:lstStyle/>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‘L’</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4" name="文本框 801903"/>
            <p:cNvSpPr txBox="1"/>
            <p:nvPr/>
          </p:nvSpPr>
          <p:spPr>
            <a:xfrm>
              <a:off x="3843" y="2661"/>
              <a:ext cx="363" cy="231"/>
            </a:xfrm>
            <a:prstGeom prst="rect">
              <a:avLst/>
            </a:prstGeom>
            <a:noFill/>
            <a:ln w="9525">
              <a:noFill/>
            </a:ln>
          </p:spPr>
          <p:txBody>
            <a:bodyPr>
              <a:spAutoFit/>
            </a:bodyPr>
            <a:lstStyle/>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‘O’</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5" name="文本框 801904"/>
            <p:cNvSpPr txBox="1"/>
            <p:nvPr/>
          </p:nvSpPr>
          <p:spPr>
            <a:xfrm>
              <a:off x="3835" y="2977"/>
              <a:ext cx="363" cy="231"/>
            </a:xfrm>
            <a:prstGeom prst="rect">
              <a:avLst/>
            </a:prstGeom>
            <a:noFill/>
            <a:ln w="9525">
              <a:noFill/>
            </a:ln>
          </p:spPr>
          <p:txBody>
            <a:bodyPr>
              <a:spAutoFit/>
            </a:bodyPr>
            <a:lstStyle/>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‘\0’</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2253" name="椭圆 801905"/>
            <p:cNvSpPr/>
            <p:nvPr/>
          </p:nvSpPr>
          <p:spPr>
            <a:xfrm>
              <a:off x="4459" y="3021"/>
              <a:ext cx="272" cy="227"/>
            </a:xfrm>
            <a:prstGeom prst="ellipse">
              <a:avLst/>
            </a:prstGeom>
            <a:noFill/>
            <a:ln w="28575" cap="flat" cmpd="sng">
              <a:solidFill>
                <a:srgbClr val="FF3300"/>
              </a:solidFill>
              <a:prstDash val="solid"/>
              <a:round/>
              <a:headEnd type="none" w="med" len="med"/>
              <a:tailEnd type="none" w="med" len="med"/>
            </a:ln>
          </p:spPr>
          <p:txBody>
            <a:bodyPr wrap="none" anchor="ctr" anchorCtr="0"/>
            <a:lstStyle/>
            <a:p>
              <a:pPr algn="ctr"/>
              <a:endParaRPr lang="zh-CN" altLang="zh-CN" dirty="0">
                <a:solidFill>
                  <a:srgbClr val="FF0066"/>
                </a:solidFill>
                <a:latin typeface="Times New Roman" panose="02020603050405020304" pitchFamily="18" charset="0"/>
                <a:ea typeface="宋体" panose="02010600030101010101" pitchFamily="2" charset="-122"/>
              </a:endParaRPr>
            </a:p>
          </p:txBody>
        </p:sp>
        <p:sp>
          <p:nvSpPr>
            <p:cNvPr id="52254" name="圆角矩形标注 801906"/>
            <p:cNvSpPr/>
            <p:nvPr/>
          </p:nvSpPr>
          <p:spPr>
            <a:xfrm>
              <a:off x="3742" y="3566"/>
              <a:ext cx="1451" cy="318"/>
            </a:xfrm>
            <a:prstGeom prst="wedgeRoundRectCallout">
              <a:avLst>
                <a:gd name="adj1" fmla="val 4032"/>
                <a:gd name="adj2" fmla="val -186162"/>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lstStyle/>
            <a:p>
              <a:pPr algn="ctr"/>
              <a:r>
                <a:rPr lang="zh-CN" altLang="en-US" sz="2000" b="1" dirty="0">
                  <a:latin typeface="Times New Roman" panose="02020603050405020304" pitchFamily="18" charset="0"/>
                  <a:ea typeface="楷体_GB2312" pitchFamily="49" charset="-122"/>
                </a:rPr>
                <a:t>字符串结束标志</a:t>
              </a:r>
              <a:endParaRPr lang="zh-CN" altLang="en-US" sz="2000" b="1">
                <a:latin typeface="Times New Roman" panose="02020603050405020304" pitchFamily="18" charset="0"/>
                <a:ea typeface="楷体_GB2312" pitchFamily="49" charset="-122"/>
              </a:endParaRPr>
            </a:p>
          </p:txBody>
        </p:sp>
      </p:grpSp>
      <p:sp>
        <p:nvSpPr>
          <p:cNvPr id="801911" name="文本框 801910"/>
          <p:cNvSpPr txBox="1"/>
          <p:nvPr/>
        </p:nvSpPr>
        <p:spPr>
          <a:xfrm>
            <a:off x="1792288" y="2781300"/>
            <a:ext cx="2178050" cy="457200"/>
          </a:xfrm>
          <a:prstGeom prst="rect">
            <a:avLst/>
          </a:prstGeom>
          <a:noFill/>
          <a:ln w="9525">
            <a:noFill/>
          </a:ln>
        </p:spPr>
        <p:txBody>
          <a:bodyPr wrap="none" anchor="t">
            <a:spAutoFit/>
          </a:bodyPr>
          <a:lstStyle/>
          <a:p>
            <a:r>
              <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例</a:t>
            </a:r>
            <a:r>
              <a:rPr lang="zh-CN" altLang="zh-CN"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2: 空串  “”</a:t>
            </a:r>
            <a:endPar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801912" name="文本框 801911"/>
          <p:cNvSpPr txBox="1"/>
          <p:nvPr/>
        </p:nvSpPr>
        <p:spPr>
          <a:xfrm>
            <a:off x="2700338" y="3357563"/>
            <a:ext cx="1295400" cy="425450"/>
          </a:xfrm>
          <a:prstGeom prst="rect">
            <a:avLst/>
          </a:prstGeom>
          <a:noFill/>
          <a:ln w="28575" cap="flat" cmpd="sng">
            <a:solidFill>
              <a:schemeClr val="tx1"/>
            </a:solidFill>
            <a:prstDash val="solid"/>
            <a:miter/>
            <a:headEnd type="none" w="med" len="med"/>
            <a:tailEnd type="none" w="med" len="med"/>
          </a:ln>
        </p:spPr>
        <p:txBody>
          <a:bodyPr anchor="t" anchorCtr="0">
            <a:spAutoFit/>
          </a:bodyPr>
          <a:lstStyle/>
          <a:p>
            <a:pPr algn="ctr">
              <a:spcBef>
                <a:spcPct val="50000"/>
              </a:spcBef>
            </a:pPr>
            <a:r>
              <a:rPr lang="en-US" altLang="zh-CN" sz="2000">
                <a:latin typeface="Arial" panose="020B0604020202020204" pitchFamily="34" charset="0"/>
                <a:ea typeface="宋体" panose="02010600030101010101" pitchFamily="2" charset="-122"/>
              </a:rPr>
              <a:t>\0</a:t>
            </a:r>
          </a:p>
        </p:txBody>
      </p:sp>
      <p:sp>
        <p:nvSpPr>
          <p:cNvPr id="801914" name="下弧形箭头 801913"/>
          <p:cNvSpPr/>
          <p:nvPr/>
        </p:nvSpPr>
        <p:spPr>
          <a:xfrm rot="2791427">
            <a:off x="4608513" y="2889250"/>
            <a:ext cx="1728787" cy="792163"/>
          </a:xfrm>
          <a:prstGeom prst="curvedUpArrow">
            <a:avLst>
              <a:gd name="adj1" fmla="val 43647"/>
              <a:gd name="adj2" fmla="val 87294"/>
              <a:gd name="adj3" fmla="val 33314"/>
            </a:avLst>
          </a:prstGeom>
          <a:solidFill>
            <a:srgbClr val="FFCC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01915" name="矩形 801914"/>
          <p:cNvSpPr/>
          <p:nvPr/>
        </p:nvSpPr>
        <p:spPr>
          <a:xfrm>
            <a:off x="1546225" y="3968750"/>
            <a:ext cx="4240213" cy="457200"/>
          </a:xfrm>
          <a:prstGeom prst="rect">
            <a:avLst/>
          </a:prstGeom>
          <a:noFill/>
          <a:ln w="9525">
            <a:noFill/>
          </a:ln>
        </p:spPr>
        <p:txBody>
          <a:bodyPr wrap="none" anchor="t">
            <a:spAutoFit/>
          </a:bodyPr>
          <a:lstStyle/>
          <a:p>
            <a:pPr fontAlgn="base">
              <a:spcBef>
                <a:spcPct val="20000"/>
              </a:spcBef>
              <a:buClr>
                <a:srgbClr val="FF3399"/>
              </a:buClr>
              <a:buFont typeface="Wingdings" panose="05000000000000000000" pitchFamily="2" charset="2"/>
              <a:buChar char="l"/>
            </a:pPr>
            <a:r>
              <a:rPr lang="en-US" altLang="zh-CN"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zh-CN"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字符常量与字符串常量不同</a:t>
            </a:r>
            <a:endParaRPr lang="zh-CN" altLang="zh-CN"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endParaRPr>
          </a:p>
        </p:txBody>
      </p:sp>
      <p:grpSp>
        <p:nvGrpSpPr>
          <p:cNvPr id="801924" name="组合 801923"/>
          <p:cNvGrpSpPr/>
          <p:nvPr/>
        </p:nvGrpSpPr>
        <p:grpSpPr>
          <a:xfrm>
            <a:off x="1852613" y="4538663"/>
            <a:ext cx="4303712" cy="457200"/>
            <a:chOff x="1167" y="2859"/>
            <a:chExt cx="2711" cy="288"/>
          </a:xfrm>
        </p:grpSpPr>
        <p:sp>
          <p:nvSpPr>
            <p:cNvPr id="52260" name="矩形 801916"/>
            <p:cNvSpPr/>
            <p:nvPr/>
          </p:nvSpPr>
          <p:spPr>
            <a:xfrm>
              <a:off x="1887" y="2907"/>
              <a:ext cx="585" cy="206"/>
            </a:xfrm>
            <a:prstGeom prst="rect">
              <a:avLst/>
            </a:prstGeom>
            <a:noFill/>
            <a:ln w="28575" cap="flat" cmpd="sng">
              <a:solidFill>
                <a:schemeClr val="tx1"/>
              </a:solidFill>
              <a:prstDash val="solid"/>
              <a:miter/>
              <a:headEnd type="none" w="med" len="med"/>
              <a:tailEnd type="none" w="med" len="med"/>
            </a:ln>
          </p:spPr>
          <p:txBody>
            <a:bodyPr wrap="none" anchor="ctr" anchorCtr="0"/>
            <a:lstStyle/>
            <a:p>
              <a:pPr algn="ctr"/>
              <a:r>
                <a:rPr lang="en-US" altLang="zh-CN">
                  <a:latin typeface="Times New Roman" panose="02020603050405020304" pitchFamily="18" charset="0"/>
                  <a:ea typeface="宋体" panose="02010600030101010101" pitchFamily="2" charset="-122"/>
                </a:rPr>
                <a:t>0x41</a:t>
              </a:r>
            </a:p>
          </p:txBody>
        </p:sp>
        <p:grpSp>
          <p:nvGrpSpPr>
            <p:cNvPr id="52261" name="组合 801922"/>
            <p:cNvGrpSpPr/>
            <p:nvPr/>
          </p:nvGrpSpPr>
          <p:grpSpPr>
            <a:xfrm>
              <a:off x="3048" y="2922"/>
              <a:ext cx="830" cy="195"/>
              <a:chOff x="3048" y="2922"/>
              <a:chExt cx="830" cy="195"/>
            </a:xfrm>
          </p:grpSpPr>
          <p:sp>
            <p:nvSpPr>
              <p:cNvPr id="52262" name="矩形 801918"/>
              <p:cNvSpPr/>
              <p:nvPr/>
            </p:nvSpPr>
            <p:spPr>
              <a:xfrm>
                <a:off x="3048" y="2925"/>
                <a:ext cx="830" cy="192"/>
              </a:xfrm>
              <a:prstGeom prst="rect">
                <a:avLst/>
              </a:prstGeom>
              <a:noFill/>
              <a:ln w="28575" cap="flat" cmpd="sng">
                <a:solidFill>
                  <a:schemeClr val="tx1"/>
                </a:solidFill>
                <a:prstDash val="solid"/>
                <a:miter/>
                <a:headEnd type="none" w="med" len="med"/>
                <a:tailEnd type="none" w="med" len="med"/>
              </a:ln>
            </p:spPr>
            <p:txBody>
              <a:bodyPr wrap="none" anchor="ctr" anchorCtr="0"/>
              <a:lstStyle/>
              <a:p>
                <a:r>
                  <a:rPr lang="en-US" altLang="zh-CN">
                    <a:latin typeface="Times New Roman" panose="02020603050405020304" pitchFamily="18" charset="0"/>
                    <a:ea typeface="宋体" panose="02010600030101010101" pitchFamily="2" charset="-122"/>
                  </a:rPr>
                  <a:t> 0x41  \0</a:t>
                </a:r>
              </a:p>
            </p:txBody>
          </p:sp>
          <p:sp>
            <p:nvSpPr>
              <p:cNvPr id="52263" name="直接连接符 801919"/>
              <p:cNvSpPr/>
              <p:nvPr/>
            </p:nvSpPr>
            <p:spPr>
              <a:xfrm>
                <a:off x="3551" y="2922"/>
                <a:ext cx="0" cy="192"/>
              </a:xfrm>
              <a:prstGeom prst="line">
                <a:avLst/>
              </a:prstGeom>
              <a:ln w="9525" cap="flat" cmpd="sng">
                <a:solidFill>
                  <a:schemeClr val="tx1"/>
                </a:solidFill>
                <a:prstDash val="solid"/>
                <a:round/>
                <a:headEnd type="none" w="med" len="med"/>
                <a:tailEnd type="none" w="med" len="med"/>
              </a:ln>
            </p:spPr>
          </p:sp>
        </p:grpSp>
        <p:sp>
          <p:nvSpPr>
            <p:cNvPr id="801921" name="文本框 801920"/>
            <p:cNvSpPr txBox="1"/>
            <p:nvPr/>
          </p:nvSpPr>
          <p:spPr>
            <a:xfrm>
              <a:off x="1167" y="2859"/>
              <a:ext cx="631" cy="288"/>
            </a:xfrm>
            <a:prstGeom prst="rect">
              <a:avLst/>
            </a:prstGeom>
            <a:noFill/>
            <a:ln w="9525">
              <a:noFill/>
            </a:ln>
          </p:spPr>
          <p:txBody>
            <a:bodyPr wrap="none" anchor="t">
              <a:spAutoFit/>
            </a:bodyPr>
            <a:lstStyle/>
            <a:p>
              <a:r>
                <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例 ‘</a:t>
              </a:r>
              <a:r>
                <a:rPr lang="en-US" altLang="zh-CN"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A’</a:t>
              </a:r>
              <a:endParaRPr lang="en-US" altLang="zh-CN" b="1"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801922" name="文本框 801921"/>
            <p:cNvSpPr txBox="1"/>
            <p:nvPr/>
          </p:nvSpPr>
          <p:spPr>
            <a:xfrm>
              <a:off x="2607" y="2859"/>
              <a:ext cx="425" cy="288"/>
            </a:xfrm>
            <a:prstGeom prst="rect">
              <a:avLst/>
            </a:prstGeom>
            <a:noFill/>
            <a:ln w="9525">
              <a:noFill/>
            </a:ln>
          </p:spPr>
          <p:txBody>
            <a:bodyPr wrap="none" anchor="t">
              <a:spAutoFit/>
            </a:bodyPr>
            <a:lstStyle/>
            <a:p>
              <a:r>
                <a:rPr lang="en-US" altLang="zh-CN"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a:t>
              </a:r>
              <a:endParaRPr lang="en-US" altLang="zh-CN" noProof="1">
                <a:solidFill>
                  <a:srgbClr val="CC3300"/>
                </a:solidFill>
                <a:effectLst>
                  <a:outerShdw blurRad="38100" dist="38100" dir="2700000">
                    <a:srgbClr val="000000"/>
                  </a:outerShdw>
                </a:effectLst>
                <a:latin typeface="Times New Roman" panose="02020603050405020304" pitchFamily="18" charset="0"/>
              </a:endParaRPr>
            </a:p>
          </p:txBody>
        </p:sp>
      </p:grpSp>
      <p:sp>
        <p:nvSpPr>
          <p:cNvPr id="801925" name="文本框 801924"/>
          <p:cNvSpPr txBox="1"/>
          <p:nvPr/>
        </p:nvSpPr>
        <p:spPr>
          <a:xfrm>
            <a:off x="1258888" y="5300663"/>
            <a:ext cx="3633787" cy="984250"/>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nchor="t" anchorCtr="0">
            <a:spAutoFit/>
          </a:bodyPr>
          <a:lstStyle/>
          <a:p>
            <a:pPr eaLnBrk="0" hangingPunct="0"/>
            <a:r>
              <a:rPr lang="zh-CN" altLang="en-US" sz="2800" dirty="0">
                <a:latin typeface="Times New Roman" panose="02020603050405020304" pitchFamily="18" charset="0"/>
                <a:ea typeface="隶书" panose="02010509060101010101" pitchFamily="49" charset="-122"/>
              </a:rPr>
              <a:t>例</a:t>
            </a:r>
            <a:r>
              <a:rPr lang="en-US" altLang="zh-CN" sz="2800" err="1">
                <a:latin typeface="Times New Roman" panose="02020603050405020304" pitchFamily="18" charset="0"/>
                <a:ea typeface="隶书" panose="02010509060101010101" pitchFamily="49" charset="-122"/>
              </a:rPr>
              <a:t>:       char   ch</a:t>
            </a:r>
            <a:r>
              <a:rPr lang="en-US" altLang="zh-CN" sz="2800">
                <a:latin typeface="Times New Roman" panose="02020603050405020304" pitchFamily="18" charset="0"/>
                <a:ea typeface="隶书" panose="02010509060101010101" pitchFamily="49" charset="-122"/>
              </a:rPr>
              <a:t>;</a:t>
            </a:r>
          </a:p>
          <a:p>
            <a:pPr eaLnBrk="0" hangingPunct="0"/>
            <a:r>
              <a:rPr lang="en-US" altLang="zh-CN" sz="2800" err="1">
                <a:latin typeface="Times New Roman" panose="02020603050405020304" pitchFamily="18" charset="0"/>
                <a:ea typeface="隶书" panose="02010509060101010101" pitchFamily="49" charset="-122"/>
              </a:rPr>
              <a:t>            ch</a:t>
            </a:r>
            <a:r>
              <a:rPr lang="en-US" altLang="zh-CN" sz="2800">
                <a:latin typeface="Times New Roman" panose="02020603050405020304" pitchFamily="18" charset="0"/>
                <a:ea typeface="隶书" panose="02010509060101010101" pitchFamily="49" charset="-122"/>
              </a:rPr>
              <a:t> = “A”;          </a:t>
            </a:r>
          </a:p>
        </p:txBody>
      </p:sp>
      <p:grpSp>
        <p:nvGrpSpPr>
          <p:cNvPr id="801926" name="组合 801925"/>
          <p:cNvGrpSpPr/>
          <p:nvPr/>
        </p:nvGrpSpPr>
        <p:grpSpPr>
          <a:xfrm>
            <a:off x="4140200" y="5805488"/>
            <a:ext cx="381000" cy="381000"/>
            <a:chOff x="4344" y="3540"/>
            <a:chExt cx="240" cy="240"/>
          </a:xfrm>
        </p:grpSpPr>
        <p:sp>
          <p:nvSpPr>
            <p:cNvPr id="52268" name="直接连接符 801926"/>
            <p:cNvSpPr/>
            <p:nvPr/>
          </p:nvSpPr>
          <p:spPr>
            <a:xfrm flipH="1">
              <a:off x="4344" y="3540"/>
              <a:ext cx="240" cy="240"/>
            </a:xfrm>
            <a:prstGeom prst="line">
              <a:avLst/>
            </a:prstGeom>
            <a:ln w="38100" cap="flat" cmpd="sng">
              <a:solidFill>
                <a:srgbClr val="FF0000"/>
              </a:solidFill>
              <a:prstDash val="solid"/>
              <a:round/>
              <a:headEnd type="none" w="med" len="med"/>
              <a:tailEnd type="none" w="med" len="med"/>
            </a:ln>
          </p:spPr>
        </p:sp>
        <p:sp>
          <p:nvSpPr>
            <p:cNvPr id="52269" name="直接连接符 801927"/>
            <p:cNvSpPr/>
            <p:nvPr/>
          </p:nvSpPr>
          <p:spPr>
            <a:xfrm>
              <a:off x="4356" y="3540"/>
              <a:ext cx="228" cy="216"/>
            </a:xfrm>
            <a:prstGeom prst="line">
              <a:avLst/>
            </a:prstGeom>
            <a:ln w="38100" cap="flat" cmpd="sng">
              <a:solidFill>
                <a:srgbClr val="FF0000"/>
              </a:solidFill>
              <a:prstDash val="solid"/>
              <a:round/>
              <a:headEnd type="none" w="med" len="med"/>
              <a:tailEnd type="none" w="med" len="med"/>
            </a:ln>
          </p:spPr>
        </p:sp>
      </p:grpSp>
      <p:sp>
        <p:nvSpPr>
          <p:cNvPr id="801930" name="文本框 801929"/>
          <p:cNvSpPr txBox="1"/>
          <p:nvPr/>
        </p:nvSpPr>
        <p:spPr>
          <a:xfrm>
            <a:off x="4716463" y="5589588"/>
            <a:ext cx="3633787" cy="984250"/>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nchor="t" anchorCtr="0">
            <a:spAutoFit/>
          </a:bodyPr>
          <a:lstStyle/>
          <a:p>
            <a:pPr eaLnBrk="0" hangingPunct="0"/>
            <a:r>
              <a:rPr lang="zh-CN" altLang="en-US" sz="2800" dirty="0">
                <a:latin typeface="Times New Roman" panose="02020603050405020304" pitchFamily="18" charset="0"/>
                <a:ea typeface="隶书" panose="02010509060101010101" pitchFamily="49" charset="-122"/>
              </a:rPr>
              <a:t>例</a:t>
            </a:r>
            <a:r>
              <a:rPr lang="en-US" altLang="zh-CN" sz="2800" err="1">
                <a:latin typeface="Times New Roman" panose="02020603050405020304" pitchFamily="18" charset="0"/>
                <a:ea typeface="隶书" panose="02010509060101010101" pitchFamily="49" charset="-122"/>
              </a:rPr>
              <a:t>:       char   ch</a:t>
            </a:r>
            <a:r>
              <a:rPr lang="en-US" altLang="zh-CN" sz="2800">
                <a:latin typeface="Times New Roman" panose="02020603050405020304" pitchFamily="18" charset="0"/>
                <a:ea typeface="隶书" panose="02010509060101010101" pitchFamily="49" charset="-122"/>
              </a:rPr>
              <a:t>;</a:t>
            </a:r>
          </a:p>
          <a:p>
            <a:pPr eaLnBrk="0" hangingPunct="0"/>
            <a:r>
              <a:rPr lang="en-US" altLang="zh-CN" sz="2800" err="1">
                <a:latin typeface="Times New Roman" panose="02020603050405020304" pitchFamily="18" charset="0"/>
                <a:ea typeface="隶书" panose="02010509060101010101" pitchFamily="49" charset="-122"/>
              </a:rPr>
              <a:t>            ch</a:t>
            </a:r>
            <a:r>
              <a:rPr lang="en-US" altLang="zh-CN" sz="2800">
                <a:latin typeface="Times New Roman" panose="02020603050405020304" pitchFamily="18" charset="0"/>
                <a:ea typeface="隶书" panose="02010509060101010101" pitchFamily="49" charset="-122"/>
              </a:rPr>
              <a:t> = ‘A’;          </a:t>
            </a:r>
          </a:p>
        </p:txBody>
      </p:sp>
      <p:sp>
        <p:nvSpPr>
          <p:cNvPr id="801931" name="任意多边形 801930"/>
          <p:cNvSpPr/>
          <p:nvPr/>
        </p:nvSpPr>
        <p:spPr>
          <a:xfrm>
            <a:off x="7569200" y="6024563"/>
            <a:ext cx="609600" cy="396875"/>
          </a:xfrm>
          <a:custGeom>
            <a:avLst/>
            <a:gdLst/>
            <a:ahLst/>
            <a:cxnLst/>
            <a:rect l="0" t="0" r="0" b="0"/>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FF0000"/>
            </a:solidFill>
            <a:prstDash val="solid"/>
            <a:round/>
            <a:headEnd type="none" w="med" len="med"/>
            <a:tailEnd type="none" w="med" len="med"/>
          </a:ln>
        </p:spPr>
        <p:txBody>
          <a:bodyPr/>
          <a:lstStyle/>
          <a:p>
            <a:endParaRPr lang="zh-CN" altLang="en-US"/>
          </a:p>
        </p:txBody>
      </p:sp>
      <p:grpSp>
        <p:nvGrpSpPr>
          <p:cNvPr id="52272" name="组合 801931"/>
          <p:cNvGrpSpPr/>
          <p:nvPr/>
        </p:nvGrpSpPr>
        <p:grpSpPr>
          <a:xfrm>
            <a:off x="0" y="0"/>
            <a:ext cx="446088" cy="6858000"/>
            <a:chOff x="0" y="0"/>
            <a:chExt cx="281" cy="4320"/>
          </a:xfrm>
        </p:grpSpPr>
        <p:sp>
          <p:nvSpPr>
            <p:cNvPr id="52273" name="文本框 801932"/>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52274" name="文本框 801933"/>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801796">
                                            <p:txEl>
                                              <p:pRg st="0" end="0"/>
                                            </p:txEl>
                                          </p:spTgt>
                                        </p:tgtEl>
                                        <p:attrNameLst>
                                          <p:attrName>style.visibility</p:attrName>
                                        </p:attrNameLst>
                                      </p:cBhvr>
                                      <p:to>
                                        <p:strVal val="visible"/>
                                      </p:to>
                                    </p:set>
                                    <p:anim calcmode="lin" valueType="num">
                                      <p:cBhvr>
                                        <p:cTn id="7" dur="500" fill="hold"/>
                                        <p:tgtEl>
                                          <p:spTgt spid="80179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0179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80179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801796">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801796">
                                            <p:txEl>
                                              <p:pRg st="1" end="1"/>
                                            </p:txEl>
                                          </p:spTgt>
                                        </p:tgtEl>
                                        <p:attrNameLst>
                                          <p:attrName>style.visibility</p:attrName>
                                        </p:attrNameLst>
                                      </p:cBhvr>
                                      <p:to>
                                        <p:strVal val="visible"/>
                                      </p:to>
                                    </p:set>
                                    <p:animEffect transition="in" filter="box(out)">
                                      <p:cBhvr>
                                        <p:cTn id="15" dur="500"/>
                                        <p:tgtEl>
                                          <p:spTgt spid="801796">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801796">
                                            <p:txEl>
                                              <p:pRg st="2" end="2"/>
                                            </p:txEl>
                                          </p:spTgt>
                                        </p:tgtEl>
                                        <p:attrNameLst>
                                          <p:attrName>style.visibility</p:attrName>
                                        </p:attrNameLst>
                                      </p:cBhvr>
                                      <p:to>
                                        <p:strVal val="visible"/>
                                      </p:to>
                                    </p:set>
                                    <p:animEffect transition="in" filter="box(out)">
                                      <p:cBhvr>
                                        <p:cTn id="20" dur="500"/>
                                        <p:tgtEl>
                                          <p:spTgt spid="801796">
                                            <p:txEl>
                                              <p:pRg st="2" end="2"/>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01805"/>
                                        </p:tgtEl>
                                        <p:attrNameLst>
                                          <p:attrName>style.visibility</p:attrName>
                                        </p:attrNameLst>
                                      </p:cBhvr>
                                      <p:to>
                                        <p:strVal val="visible"/>
                                      </p:to>
                                    </p:set>
                                    <p:animEffect transition="in" filter="box(in)">
                                      <p:cBhvr>
                                        <p:cTn id="25" dur="500"/>
                                        <p:tgtEl>
                                          <p:spTgt spid="801805"/>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par>
                          <p:cTn id="26" fill="hold">
                            <p:stCondLst>
                              <p:cond delay="500"/>
                            </p:stCondLst>
                            <p:childTnLst>
                              <p:par>
                                <p:cTn id="27" presetID="18" presetClass="entr" presetSubtype="12" fill="hold" nodeType="afterEffect">
                                  <p:stCondLst>
                                    <p:cond delay="0"/>
                                  </p:stCondLst>
                                  <p:childTnLst>
                                    <p:set>
                                      <p:cBhvr>
                                        <p:cTn id="28" dur="1" fill="hold">
                                          <p:stCondLst>
                                            <p:cond delay="0"/>
                                          </p:stCondLst>
                                        </p:cTn>
                                        <p:tgtEl>
                                          <p:spTgt spid="801914"/>
                                        </p:tgtEl>
                                        <p:attrNameLst>
                                          <p:attrName>style.visibility</p:attrName>
                                        </p:attrNameLst>
                                      </p:cBhvr>
                                      <p:to>
                                        <p:strVal val="visible"/>
                                      </p:to>
                                    </p:set>
                                    <p:animEffect transition="in" filter="strips(downLeft)">
                                      <p:cBhvr>
                                        <p:cTn id="29" dur="500"/>
                                        <p:tgtEl>
                                          <p:spTgt spid="801914"/>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30" fill="hold">
                            <p:stCondLst>
                              <p:cond delay="1000"/>
                            </p:stCondLst>
                            <p:childTnLst>
                              <p:par>
                                <p:cTn id="31" presetID="3" presetClass="entr" presetSubtype="10" fill="hold" nodeType="afterEffect">
                                  <p:stCondLst>
                                    <p:cond delay="0"/>
                                  </p:stCondLst>
                                  <p:childTnLst>
                                    <p:set>
                                      <p:cBhvr>
                                        <p:cTn id="32" dur="1" fill="hold">
                                          <p:stCondLst>
                                            <p:cond delay="0"/>
                                          </p:stCondLst>
                                        </p:cTn>
                                        <p:tgtEl>
                                          <p:spTgt spid="801908"/>
                                        </p:tgtEl>
                                        <p:attrNameLst>
                                          <p:attrName>style.visibility</p:attrName>
                                        </p:attrNameLst>
                                      </p:cBhvr>
                                      <p:to>
                                        <p:strVal val="visible"/>
                                      </p:to>
                                    </p:set>
                                    <p:animEffect transition="in" filter="blinds(horizontal)">
                                      <p:cBhvr>
                                        <p:cTn id="33" dur="500"/>
                                        <p:tgtEl>
                                          <p:spTgt spid="801908"/>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801909"/>
                                        </p:tgtEl>
                                        <p:attrNameLst>
                                          <p:attrName>style.visibility</p:attrName>
                                        </p:attrNameLst>
                                      </p:cBhvr>
                                      <p:to>
                                        <p:strVal val="visible"/>
                                      </p:to>
                                    </p:set>
                                    <p:animEffect transition="in" filter="blinds(horizontal)">
                                      <p:cBhvr>
                                        <p:cTn id="37" dur="500"/>
                                        <p:tgtEl>
                                          <p:spTgt spid="801909"/>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911"/>
                                        </p:tgtEl>
                                        <p:attrNameLst>
                                          <p:attrName>style.visibility</p:attrName>
                                        </p:attrNameLst>
                                      </p:cBhvr>
                                      <p:to>
                                        <p:strVal val="visible"/>
                                      </p:to>
                                    </p:set>
                                    <p:animEffect transition="in" filter="blinds(horizontal)">
                                      <p:cBhvr>
                                        <p:cTn id="42" dur="500"/>
                                        <p:tgtEl>
                                          <p:spTgt spid="801911"/>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801912"/>
                                        </p:tgtEl>
                                        <p:attrNameLst>
                                          <p:attrName>style.visibility</p:attrName>
                                        </p:attrNameLst>
                                      </p:cBhvr>
                                      <p:to>
                                        <p:strVal val="visible"/>
                                      </p:to>
                                    </p:set>
                                    <p:animEffect transition="in" filter="blinds(horizontal)">
                                      <p:cBhvr>
                                        <p:cTn id="46" dur="500"/>
                                        <p:tgtEl>
                                          <p:spTgt spid="801912"/>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01915"/>
                                        </p:tgtEl>
                                        <p:attrNameLst>
                                          <p:attrName>style.visibility</p:attrName>
                                        </p:attrNameLst>
                                      </p:cBhvr>
                                      <p:to>
                                        <p:strVal val="visible"/>
                                      </p:to>
                                    </p:set>
                                    <p:animEffect transition="in" filter="blinds(horizontal)">
                                      <p:cBhvr>
                                        <p:cTn id="51" dur="500"/>
                                        <p:tgtEl>
                                          <p:spTgt spid="801915"/>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801924"/>
                                        </p:tgtEl>
                                        <p:attrNameLst>
                                          <p:attrName>style.visibility</p:attrName>
                                        </p:attrNameLst>
                                      </p:cBhvr>
                                      <p:to>
                                        <p:strVal val="visible"/>
                                      </p:to>
                                    </p:set>
                                    <p:animEffect transition="in" filter="box(in)">
                                      <p:cBhvr>
                                        <p:cTn id="56" dur="500"/>
                                        <p:tgtEl>
                                          <p:spTgt spid="801924"/>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1" nodeType="clickEffect">
                                  <p:stCondLst>
                                    <p:cond delay="0"/>
                                  </p:stCondLst>
                                  <p:childTnLst>
                                    <p:set>
                                      <p:cBhvr>
                                        <p:cTn id="60" dur="1" fill="hold">
                                          <p:stCondLst>
                                            <p:cond delay="0"/>
                                          </p:stCondLst>
                                        </p:cTn>
                                        <p:tgtEl>
                                          <p:spTgt spid="801925"/>
                                        </p:tgtEl>
                                        <p:attrNameLst>
                                          <p:attrName>style.visibility</p:attrName>
                                        </p:attrNameLst>
                                      </p:cBhvr>
                                      <p:to>
                                        <p:strVal val="visible"/>
                                      </p:to>
                                    </p:set>
                                    <p:animEffect transition="in" filter="box(out)">
                                      <p:cBhvr>
                                        <p:cTn id="61" dur="500"/>
                                        <p:tgtEl>
                                          <p:spTgt spid="801925"/>
                                        </p:tgtEl>
                                      </p:cBhvr>
                                    </p:animEffec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801926"/>
                                        </p:tgtEl>
                                        <p:attrNameLst>
                                          <p:attrName>style.visibility</p:attrName>
                                        </p:attrNameLst>
                                      </p:cBhvr>
                                      <p:to>
                                        <p:strVal val="visible"/>
                                      </p:to>
                                    </p:set>
                                    <p:animEffect transition="in" filter="box(in)">
                                      <p:cBhvr>
                                        <p:cTn id="66" dur="500"/>
                                        <p:tgtEl>
                                          <p:spTgt spid="801926"/>
                                        </p:tgtEl>
                                      </p:cBhvr>
                                    </p:animEffect>
                                  </p:childTnLst>
                                  <p:subTnLst>
                                    <p:audio>
                                      <p:cMediaNode>
                                        <p:cTn display="0" masterRel="sameClick">
                                          <p:stCondLst>
                                            <p:cond evt="begin" delay="0">
                                              <p:tn val="64"/>
                                            </p:cond>
                                          </p:stCondLst>
                                          <p:endCondLst>
                                            <p:cond evt="onStopAudio" delay="0">
                                              <p:tgtEl>
                                                <p:sldTgt/>
                                              </p:tgtEl>
                                            </p:cond>
                                          </p:endCondLst>
                                        </p:cTn>
                                        <p:tgtEl>
                                          <p:sndTgt r:embed="rId4" name="laser.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801930"/>
                                        </p:tgtEl>
                                        <p:attrNameLst>
                                          <p:attrName>style.visibility</p:attrName>
                                        </p:attrNameLst>
                                      </p:cBhvr>
                                      <p:to>
                                        <p:strVal val="visible"/>
                                      </p:to>
                                    </p:set>
                                    <p:animEffect transition="in" filter="box(out)">
                                      <p:cBhvr>
                                        <p:cTn id="71" dur="500"/>
                                        <p:tgtEl>
                                          <p:spTgt spid="801930"/>
                                        </p:tgtEl>
                                      </p:cBhvr>
                                    </p:animEffect>
                                  </p:childTnLst>
                                  <p:subTnLst>
                                    <p:audio>
                                      <p:cMediaNode>
                                        <p:cTn display="0" masterRel="sameClick">
                                          <p:stCondLst>
                                            <p:cond evt="begin" delay="0">
                                              <p:tn val="69"/>
                                            </p:cond>
                                          </p:stCondLst>
                                          <p:endCondLst>
                                            <p:cond evt="onStopAudio" delay="0">
                                              <p:tgtEl>
                                                <p:sldTgt/>
                                              </p:tgtEl>
                                            </p:cond>
                                          </p:endCondLst>
                                        </p:cTn>
                                        <p:tgtEl>
                                          <p:sndTgt r:embed="rId3" name="chimes.wav"/>
                                        </p:tgtEl>
                                      </p:cMediaNode>
                                    </p:audio>
                                  </p:sub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801931"/>
                                        </p:tgtEl>
                                        <p:attrNameLst>
                                          <p:attrName>style.visibility</p:attrName>
                                        </p:attrNameLst>
                                      </p:cBhvr>
                                      <p:to>
                                        <p:strVal val="visible"/>
                                      </p:to>
                                    </p:set>
                                    <p:animEffect transition="in" filter="blinds(horizontal)">
                                      <p:cBhvr>
                                        <p:cTn id="76" dur="500"/>
                                        <p:tgtEl>
                                          <p:spTgt spid="801931"/>
                                        </p:tgtEl>
                                      </p:cBhvr>
                                    </p:animEffect>
                                  </p:childTnLst>
                                  <p:subTnLst>
                                    <p:audio>
                                      <p:cMediaNode>
                                        <p:cTn display="0" masterRel="sameClick">
                                          <p:stCondLst>
                                            <p:cond evt="begin" delay="0">
                                              <p:tn val="74"/>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uiExpand="1" build="allAtOnce"/>
      <p:bldP spid="801805" grpId="0"/>
      <p:bldP spid="801911" grpId="0"/>
      <p:bldP spid="801912" grpId="0" animBg="1"/>
      <p:bldP spid="801915" grpId="0"/>
      <p:bldP spid="801925" grpId="1" animBg="1"/>
      <p:bldP spid="8019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5" name="矩形 803844"/>
          <p:cNvSpPr/>
          <p:nvPr/>
        </p:nvSpPr>
        <p:spPr>
          <a:xfrm>
            <a:off x="684213" y="188913"/>
            <a:ext cx="5561013" cy="579438"/>
          </a:xfrm>
          <a:prstGeom prst="rect">
            <a:avLst/>
          </a:prstGeom>
          <a:noFill/>
          <a:ln w="9525">
            <a:noFill/>
          </a:ln>
        </p:spPr>
        <p:txBody>
          <a:bodyPr wrap="none" anchor="ctr">
            <a:spAutoFit/>
          </a:bodyPr>
          <a:lstStyle/>
          <a:p>
            <a:pPr fontAlgn="base"/>
            <a:r>
              <a:rPr lang="en-US" altLang="zh-CN" sz="3200" b="1" strike="noStrike" noProof="1">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7. </a:t>
            </a:r>
            <a:r>
              <a:rPr lang="zh-CN" altLang="en-US" sz="3200" b="1" strike="noStrike" noProof="1">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简单数据类型的表示范围</a:t>
            </a:r>
            <a:r>
              <a:rPr lang="zh-CN" altLang="en-US" strike="noStrike" noProof="1">
                <a:latin typeface="Times New Roman" panose="02020603050405020304" pitchFamily="18" charset="0"/>
                <a:ea typeface="宋体" panose="02010600030101010101" pitchFamily="2" charset="-122"/>
                <a:cs typeface="+mn-cs"/>
              </a:rPr>
              <a:t> </a:t>
            </a:r>
            <a:r>
              <a:rPr lang="zh-CN" altLang="en-US" sz="3200" strike="noStrike" noProof="1">
                <a:latin typeface="隶书" panose="02010509060101010101" pitchFamily="49" charset="-122"/>
                <a:ea typeface="隶书" panose="02010509060101010101" pitchFamily="49" charset="-122"/>
                <a:cs typeface="+mn-cs"/>
              </a:rPr>
              <a:t>  </a:t>
            </a:r>
            <a:endParaRPr lang="zh-CN" altLang="en-US" sz="3200" strike="noStrike" noProof="1">
              <a:latin typeface="隶书" panose="02010509060101010101" pitchFamily="49" charset="-122"/>
              <a:ea typeface="隶书" panose="02010509060101010101" pitchFamily="49" charset="-122"/>
            </a:endParaRPr>
          </a:p>
        </p:txBody>
      </p:sp>
      <p:grpSp>
        <p:nvGrpSpPr>
          <p:cNvPr id="804041" name="组合 804040"/>
          <p:cNvGrpSpPr/>
          <p:nvPr/>
        </p:nvGrpSpPr>
        <p:grpSpPr>
          <a:xfrm>
            <a:off x="812800" y="1571625"/>
            <a:ext cx="8323263" cy="1230313"/>
            <a:chOff x="512" y="990"/>
            <a:chExt cx="5243" cy="775"/>
          </a:xfrm>
        </p:grpSpPr>
        <p:grpSp>
          <p:nvGrpSpPr>
            <p:cNvPr id="53251" name="组合 804015"/>
            <p:cNvGrpSpPr/>
            <p:nvPr/>
          </p:nvGrpSpPr>
          <p:grpSpPr>
            <a:xfrm>
              <a:off x="1136" y="990"/>
              <a:ext cx="4618" cy="288"/>
              <a:chOff x="893" y="1026"/>
              <a:chExt cx="4618" cy="288"/>
            </a:xfrm>
          </p:grpSpPr>
          <p:sp>
            <p:nvSpPr>
              <p:cNvPr id="804012" name="文本框 804011"/>
              <p:cNvSpPr txBox="1"/>
              <p:nvPr/>
            </p:nvSpPr>
            <p:spPr>
              <a:xfrm>
                <a:off x="1565" y="1026"/>
                <a:ext cx="2812" cy="288"/>
              </a:xfrm>
              <a:prstGeom prst="rect">
                <a:avLst/>
              </a:prstGeom>
              <a:noFill/>
              <a:ln w="9525">
                <a:noFill/>
              </a:ln>
            </p:spPr>
            <p:txBody>
              <a:bodyPr>
                <a:spAutoFit/>
              </a:bodyPr>
              <a:lstStyle/>
              <a:p>
                <a:pPr>
                  <a:spcBef>
                    <a:spcPct val="50000"/>
                  </a:spcBef>
                </a:pP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0 1 1 1   1 1 1 1   1 1 1 1   1 1 1 1</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04013" name="文本框 804012"/>
              <p:cNvSpPr txBox="1"/>
              <p:nvPr/>
            </p:nvSpPr>
            <p:spPr>
              <a:xfrm>
                <a:off x="893" y="1035"/>
                <a:ext cx="771" cy="250"/>
              </a:xfrm>
              <a:prstGeom prst="rect">
                <a:avLst/>
              </a:prstGeom>
              <a:noFill/>
              <a:ln w="9525">
                <a:noFill/>
              </a:ln>
            </p:spPr>
            <p:txBody>
              <a:bodyPr>
                <a:spAutoFit/>
              </a:bodyPr>
              <a:lstStyle/>
              <a:p>
                <a:pPr>
                  <a:spcBef>
                    <a:spcPct val="50000"/>
                  </a:spcBef>
                </a:pPr>
                <a:r>
                  <a:rPr lang="zh-CN" altLang="en-US" sz="2000" b="1" noProof="1">
                    <a:effectLst>
                      <a:outerShdw blurRad="38100" dist="38100" dir="2700000">
                        <a:srgbClr val="FFFFFF"/>
                      </a:outerShdw>
                    </a:effectLst>
                    <a:latin typeface="Times New Roman" panose="02020603050405020304" pitchFamily="18" charset="0"/>
                    <a:ea typeface="楷体_GB2312" pitchFamily="49" charset="-122"/>
                    <a:cs typeface="+mn-cs"/>
                  </a:rPr>
                  <a:t>最大值：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3254" name="直接连接符 804013"/>
              <p:cNvSpPr/>
              <p:nvPr/>
            </p:nvSpPr>
            <p:spPr>
              <a:xfrm>
                <a:off x="4277" y="1180"/>
                <a:ext cx="408" cy="0"/>
              </a:xfrm>
              <a:prstGeom prst="line">
                <a:avLst/>
              </a:prstGeom>
              <a:ln w="28575" cap="flat" cmpd="sng">
                <a:solidFill>
                  <a:srgbClr val="FF3300"/>
                </a:solidFill>
                <a:prstDash val="solid"/>
                <a:round/>
                <a:headEnd type="none" w="med" len="med"/>
                <a:tailEnd type="stealth" w="lg" len="lg"/>
              </a:ln>
            </p:spPr>
          </p:sp>
          <p:sp>
            <p:nvSpPr>
              <p:cNvPr id="804015" name="文本框 804014"/>
              <p:cNvSpPr txBox="1"/>
              <p:nvPr/>
            </p:nvSpPr>
            <p:spPr>
              <a:xfrm>
                <a:off x="4740" y="1044"/>
                <a:ext cx="771" cy="250"/>
              </a:xfrm>
              <a:prstGeom prst="rect">
                <a:avLst/>
              </a:prstGeom>
              <a:noFill/>
              <a:ln w="9525">
                <a:noFill/>
              </a:ln>
            </p:spPr>
            <p:txBody>
              <a:bodyPr>
                <a:spAutoFit/>
              </a:bodyPr>
              <a:lstStyle/>
              <a:p>
                <a:pPr>
                  <a:spcBef>
                    <a:spcPct val="50000"/>
                  </a:spcBef>
                </a:pP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+32767</a:t>
                </a:r>
                <a:endPar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grpSp>
        <p:grpSp>
          <p:nvGrpSpPr>
            <p:cNvPr id="53256" name="组合 804016"/>
            <p:cNvGrpSpPr/>
            <p:nvPr/>
          </p:nvGrpSpPr>
          <p:grpSpPr>
            <a:xfrm>
              <a:off x="1137" y="1477"/>
              <a:ext cx="4618" cy="288"/>
              <a:chOff x="893" y="1026"/>
              <a:chExt cx="4618" cy="288"/>
            </a:xfrm>
          </p:grpSpPr>
          <p:sp>
            <p:nvSpPr>
              <p:cNvPr id="804018" name="文本框 804017"/>
              <p:cNvSpPr txBox="1"/>
              <p:nvPr/>
            </p:nvSpPr>
            <p:spPr>
              <a:xfrm>
                <a:off x="1565" y="1026"/>
                <a:ext cx="2812" cy="288"/>
              </a:xfrm>
              <a:prstGeom prst="rect">
                <a:avLst/>
              </a:prstGeom>
              <a:noFill/>
              <a:ln w="9525">
                <a:noFill/>
              </a:ln>
            </p:spPr>
            <p:txBody>
              <a:bodyPr>
                <a:spAutoFit/>
              </a:bodyPr>
              <a:lstStyle/>
              <a:p>
                <a:pPr>
                  <a:spcBef>
                    <a:spcPct val="50000"/>
                  </a:spcBef>
                </a:pP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1 0 0 0   0 0 0 0   0 0 0 0   0 0 0 0</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04019" name="文本框 804018"/>
              <p:cNvSpPr txBox="1"/>
              <p:nvPr/>
            </p:nvSpPr>
            <p:spPr>
              <a:xfrm>
                <a:off x="893" y="1035"/>
                <a:ext cx="771" cy="250"/>
              </a:xfrm>
              <a:prstGeom prst="rect">
                <a:avLst/>
              </a:prstGeom>
              <a:noFill/>
              <a:ln w="9525">
                <a:noFill/>
              </a:ln>
            </p:spPr>
            <p:txBody>
              <a:bodyPr>
                <a:spAutoFit/>
              </a:bodyPr>
              <a:lstStyle/>
              <a:p>
                <a:pPr>
                  <a:spcBef>
                    <a:spcPct val="50000"/>
                  </a:spcBef>
                </a:pPr>
                <a:r>
                  <a:rPr lang="zh-CN" altLang="en-US" sz="2000" b="1" noProof="1">
                    <a:effectLst>
                      <a:outerShdw blurRad="38100" dist="38100" dir="2700000">
                        <a:srgbClr val="FFFFFF"/>
                      </a:outerShdw>
                    </a:effectLst>
                    <a:latin typeface="Times New Roman" panose="02020603050405020304" pitchFamily="18" charset="0"/>
                    <a:ea typeface="楷体_GB2312" pitchFamily="49" charset="-122"/>
                    <a:cs typeface="+mn-cs"/>
                  </a:rPr>
                  <a:t>最小值：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3259" name="直接连接符 804019"/>
              <p:cNvSpPr/>
              <p:nvPr/>
            </p:nvSpPr>
            <p:spPr>
              <a:xfrm>
                <a:off x="4277" y="1180"/>
                <a:ext cx="408" cy="0"/>
              </a:xfrm>
              <a:prstGeom prst="line">
                <a:avLst/>
              </a:prstGeom>
              <a:ln w="28575" cap="flat" cmpd="sng">
                <a:solidFill>
                  <a:srgbClr val="FF3300"/>
                </a:solidFill>
                <a:prstDash val="solid"/>
                <a:round/>
                <a:headEnd type="none" w="med" len="med"/>
                <a:tailEnd type="stealth" w="lg" len="lg"/>
              </a:ln>
            </p:spPr>
          </p:sp>
          <p:sp>
            <p:nvSpPr>
              <p:cNvPr id="804021" name="文本框 804020"/>
              <p:cNvSpPr txBox="1"/>
              <p:nvPr/>
            </p:nvSpPr>
            <p:spPr>
              <a:xfrm>
                <a:off x="4740" y="1044"/>
                <a:ext cx="771" cy="250"/>
              </a:xfrm>
              <a:prstGeom prst="rect">
                <a:avLst/>
              </a:prstGeom>
              <a:noFill/>
              <a:ln w="9525">
                <a:noFill/>
              </a:ln>
            </p:spPr>
            <p:txBody>
              <a:bodyPr>
                <a:spAutoFit/>
              </a:bodyPr>
              <a:lstStyle/>
              <a:p>
                <a:pPr>
                  <a:spcBef>
                    <a:spcPct val="50000"/>
                  </a:spcBef>
                </a:pP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-32768</a:t>
                </a:r>
                <a:endPar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53261" name="左大括号 804021"/>
            <p:cNvSpPr/>
            <p:nvPr/>
          </p:nvSpPr>
          <p:spPr>
            <a:xfrm>
              <a:off x="1127" y="1117"/>
              <a:ext cx="46" cy="544"/>
            </a:xfrm>
            <a:prstGeom prst="leftBrace">
              <a:avLst>
                <a:gd name="adj1" fmla="val 98331"/>
                <a:gd name="adj2" fmla="val 50000"/>
              </a:avLst>
            </a:prstGeom>
            <a:noFill/>
            <a:ln w="2857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04023" name="文本框 804022"/>
            <p:cNvSpPr txBox="1"/>
            <p:nvPr/>
          </p:nvSpPr>
          <p:spPr>
            <a:xfrm>
              <a:off x="512" y="1209"/>
              <a:ext cx="408" cy="327"/>
            </a:xfrm>
            <a:prstGeom prst="rect">
              <a:avLst/>
            </a:prstGeom>
            <a:noFill/>
            <a:ln w="9525">
              <a:noFill/>
            </a:ln>
          </p:spPr>
          <p:txBody>
            <a:bodyPr>
              <a:spAutoFit/>
            </a:bodyPr>
            <a:lstStyle/>
            <a:p>
              <a:pPr>
                <a:spcBef>
                  <a:spcPct val="50000"/>
                </a:spcBef>
              </a:pPr>
              <a:r>
                <a:rPr lang="en-US" altLang="zh-CN" sz="2800"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int</a:t>
              </a:r>
              <a:endParaRPr lang="en-US" altLang="zh-CN" sz="2800" b="1" noProof="1">
                <a:solidFill>
                  <a:srgbClr val="FF0066"/>
                </a:solidFill>
                <a:effectLst>
                  <a:outerShdw blurRad="38100" dist="38100" dir="2700000">
                    <a:srgbClr val="000000"/>
                  </a:outerShdw>
                </a:effectLst>
                <a:latin typeface="Times New Roman" panose="02020603050405020304" pitchFamily="18" charset="0"/>
              </a:endParaRPr>
            </a:p>
          </p:txBody>
        </p:sp>
      </p:grpSp>
      <p:sp>
        <p:nvSpPr>
          <p:cNvPr id="804024" name="椭圆 804023"/>
          <p:cNvSpPr/>
          <p:nvPr/>
        </p:nvSpPr>
        <p:spPr>
          <a:xfrm>
            <a:off x="2898775" y="1557338"/>
            <a:ext cx="287338" cy="1223962"/>
          </a:xfrm>
          <a:prstGeom prst="ellipse">
            <a:avLst/>
          </a:prstGeom>
          <a:noFill/>
          <a:ln w="2857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04025" name="圆角矩形标注 804024"/>
          <p:cNvSpPr/>
          <p:nvPr/>
        </p:nvSpPr>
        <p:spPr>
          <a:xfrm>
            <a:off x="755650" y="1125538"/>
            <a:ext cx="1295400" cy="360363"/>
          </a:xfrm>
          <a:prstGeom prst="wedgeRoundRectCallout">
            <a:avLst>
              <a:gd name="adj1" fmla="val 121815"/>
              <a:gd name="adj2" fmla="val 85681"/>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符号位</a:t>
            </a:r>
            <a:endPar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4026" name="矩形 804025"/>
          <p:cNvSpPr/>
          <p:nvPr/>
        </p:nvSpPr>
        <p:spPr>
          <a:xfrm>
            <a:off x="2584450" y="865188"/>
            <a:ext cx="4549775" cy="457200"/>
          </a:xfrm>
          <a:prstGeom prst="rect">
            <a:avLst/>
          </a:prstGeom>
          <a:noFill/>
          <a:ln w="9525">
            <a:noFill/>
          </a:ln>
        </p:spPr>
        <p:txBody>
          <a:bodyPr wrap="none" anchor="ctr">
            <a:spAutoFit/>
          </a:bodyPr>
          <a:lstStyle/>
          <a:p>
            <a:pPr fontAlgn="base"/>
            <a:r>
              <a:rPr lang="zh-CN" altLang="en-US" b="1" u="sng" strike="noStrike" noProof="1">
                <a:solidFill>
                  <a:schemeClr val="accent1"/>
                </a:solidFill>
                <a:effectLst>
                  <a:outerShdw blurRad="38100" dist="38100" dir="2700000">
                    <a:srgbClr val="000000"/>
                  </a:outerShdw>
                </a:effectLst>
                <a:latin typeface="Times New Roman" panose="02020603050405020304" pitchFamily="18" charset="0"/>
                <a:ea typeface="楷体_GB2312" pitchFamily="49" charset="-122"/>
                <a:cs typeface="+mn-cs"/>
              </a:rPr>
              <a:t>十六位整型数所表示的数据范围</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grpSp>
        <p:nvGrpSpPr>
          <p:cNvPr id="804043" name="组合 804042"/>
          <p:cNvGrpSpPr/>
          <p:nvPr/>
        </p:nvGrpSpPr>
        <p:grpSpPr>
          <a:xfrm>
            <a:off x="468313" y="3159125"/>
            <a:ext cx="8669337" cy="1230313"/>
            <a:chOff x="295" y="1990"/>
            <a:chExt cx="5461" cy="775"/>
          </a:xfrm>
        </p:grpSpPr>
        <p:grpSp>
          <p:nvGrpSpPr>
            <p:cNvPr id="53267" name="组合 804041"/>
            <p:cNvGrpSpPr/>
            <p:nvPr/>
          </p:nvGrpSpPr>
          <p:grpSpPr>
            <a:xfrm>
              <a:off x="1128" y="1990"/>
              <a:ext cx="4628" cy="775"/>
              <a:chOff x="1128" y="1990"/>
              <a:chExt cx="4628" cy="775"/>
            </a:xfrm>
          </p:grpSpPr>
          <p:grpSp>
            <p:nvGrpSpPr>
              <p:cNvPr id="53268" name="组合 804028"/>
              <p:cNvGrpSpPr/>
              <p:nvPr/>
            </p:nvGrpSpPr>
            <p:grpSpPr>
              <a:xfrm>
                <a:off x="1137" y="1990"/>
                <a:ext cx="4618" cy="288"/>
                <a:chOff x="893" y="1026"/>
                <a:chExt cx="4618" cy="288"/>
              </a:xfrm>
            </p:grpSpPr>
            <p:sp>
              <p:nvSpPr>
                <p:cNvPr id="804030" name="文本框 804029"/>
                <p:cNvSpPr txBox="1"/>
                <p:nvPr/>
              </p:nvSpPr>
              <p:spPr>
                <a:xfrm>
                  <a:off x="1565" y="1026"/>
                  <a:ext cx="2812" cy="288"/>
                </a:xfrm>
                <a:prstGeom prst="rect">
                  <a:avLst/>
                </a:prstGeom>
                <a:noFill/>
                <a:ln w="9525">
                  <a:noFill/>
                </a:ln>
              </p:spPr>
              <p:txBody>
                <a:bodyPr>
                  <a:spAutoFit/>
                </a:bodyPr>
                <a:lstStyle/>
                <a:p>
                  <a:pPr>
                    <a:spcBef>
                      <a:spcPct val="50000"/>
                    </a:spcBef>
                  </a:pP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1 1 1 1   1 1 1 1   1 1 1 1   1 1 1 1</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04031" name="文本框 804030"/>
                <p:cNvSpPr txBox="1"/>
                <p:nvPr/>
              </p:nvSpPr>
              <p:spPr>
                <a:xfrm>
                  <a:off x="893" y="1035"/>
                  <a:ext cx="771" cy="250"/>
                </a:xfrm>
                <a:prstGeom prst="rect">
                  <a:avLst/>
                </a:prstGeom>
                <a:noFill/>
                <a:ln w="9525">
                  <a:noFill/>
                </a:ln>
              </p:spPr>
              <p:txBody>
                <a:bodyPr>
                  <a:spAutoFit/>
                </a:bodyPr>
                <a:lstStyle/>
                <a:p>
                  <a:pPr>
                    <a:spcBef>
                      <a:spcPct val="50000"/>
                    </a:spcBef>
                  </a:pPr>
                  <a:r>
                    <a:rPr lang="zh-CN" altLang="en-US" sz="2000" b="1" noProof="1">
                      <a:effectLst>
                        <a:outerShdw blurRad="38100" dist="38100" dir="2700000">
                          <a:srgbClr val="FFFFFF"/>
                        </a:outerShdw>
                      </a:effectLst>
                      <a:latin typeface="Times New Roman" panose="02020603050405020304" pitchFamily="18" charset="0"/>
                      <a:ea typeface="楷体_GB2312" pitchFamily="49" charset="-122"/>
                      <a:cs typeface="+mn-cs"/>
                    </a:rPr>
                    <a:t>最大值：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3271" name="直接连接符 804031"/>
                <p:cNvSpPr/>
                <p:nvPr/>
              </p:nvSpPr>
              <p:spPr>
                <a:xfrm>
                  <a:off x="4277" y="1180"/>
                  <a:ext cx="408" cy="0"/>
                </a:xfrm>
                <a:prstGeom prst="line">
                  <a:avLst/>
                </a:prstGeom>
                <a:ln w="28575" cap="flat" cmpd="sng">
                  <a:solidFill>
                    <a:srgbClr val="FF3300"/>
                  </a:solidFill>
                  <a:prstDash val="solid"/>
                  <a:round/>
                  <a:headEnd type="none" w="med" len="med"/>
                  <a:tailEnd type="stealth" w="lg" len="lg"/>
                </a:ln>
              </p:spPr>
            </p:sp>
            <p:sp>
              <p:nvSpPr>
                <p:cNvPr id="804033" name="文本框 804032"/>
                <p:cNvSpPr txBox="1"/>
                <p:nvPr/>
              </p:nvSpPr>
              <p:spPr>
                <a:xfrm>
                  <a:off x="4740" y="1044"/>
                  <a:ext cx="771" cy="250"/>
                </a:xfrm>
                <a:prstGeom prst="rect">
                  <a:avLst/>
                </a:prstGeom>
                <a:noFill/>
                <a:ln w="9525">
                  <a:noFill/>
                </a:ln>
              </p:spPr>
              <p:txBody>
                <a:bodyPr>
                  <a:spAutoFit/>
                </a:bodyPr>
                <a:lstStyle/>
                <a:p>
                  <a:pPr>
                    <a:spcBef>
                      <a:spcPct val="50000"/>
                    </a:spcBef>
                  </a:pP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65535</a:t>
                  </a:r>
                  <a:endPar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grpSp>
          <p:grpSp>
            <p:nvGrpSpPr>
              <p:cNvPr id="53273" name="组合 804033"/>
              <p:cNvGrpSpPr/>
              <p:nvPr/>
            </p:nvGrpSpPr>
            <p:grpSpPr>
              <a:xfrm>
                <a:off x="1138" y="2477"/>
                <a:ext cx="4618" cy="288"/>
                <a:chOff x="893" y="1026"/>
                <a:chExt cx="4618" cy="288"/>
              </a:xfrm>
            </p:grpSpPr>
            <p:sp>
              <p:nvSpPr>
                <p:cNvPr id="804035" name="文本框 804034"/>
                <p:cNvSpPr txBox="1"/>
                <p:nvPr/>
              </p:nvSpPr>
              <p:spPr>
                <a:xfrm>
                  <a:off x="1565" y="1026"/>
                  <a:ext cx="2812" cy="288"/>
                </a:xfrm>
                <a:prstGeom prst="rect">
                  <a:avLst/>
                </a:prstGeom>
                <a:noFill/>
                <a:ln w="9525">
                  <a:noFill/>
                </a:ln>
              </p:spPr>
              <p:txBody>
                <a:bodyPr>
                  <a:spAutoFit/>
                </a:bodyPr>
                <a:lstStyle/>
                <a:p>
                  <a:pPr>
                    <a:spcBef>
                      <a:spcPct val="50000"/>
                    </a:spcBef>
                  </a:pP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0 0 0 0   0 0 0 0   0 0 0 0   0 0 0 0</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04036" name="文本框 804035"/>
                <p:cNvSpPr txBox="1"/>
                <p:nvPr/>
              </p:nvSpPr>
              <p:spPr>
                <a:xfrm>
                  <a:off x="893" y="1035"/>
                  <a:ext cx="771" cy="250"/>
                </a:xfrm>
                <a:prstGeom prst="rect">
                  <a:avLst/>
                </a:prstGeom>
                <a:noFill/>
                <a:ln w="9525">
                  <a:noFill/>
                </a:ln>
              </p:spPr>
              <p:txBody>
                <a:bodyPr>
                  <a:spAutoFit/>
                </a:bodyPr>
                <a:lstStyle/>
                <a:p>
                  <a:pPr>
                    <a:spcBef>
                      <a:spcPct val="50000"/>
                    </a:spcBef>
                  </a:pPr>
                  <a:r>
                    <a:rPr lang="zh-CN" altLang="en-US" sz="2000" b="1" noProof="1">
                      <a:effectLst>
                        <a:outerShdw blurRad="38100" dist="38100" dir="2700000">
                          <a:srgbClr val="FFFFFF"/>
                        </a:outerShdw>
                      </a:effectLst>
                      <a:latin typeface="Times New Roman" panose="02020603050405020304" pitchFamily="18" charset="0"/>
                      <a:ea typeface="楷体_GB2312" pitchFamily="49" charset="-122"/>
                      <a:cs typeface="+mn-cs"/>
                    </a:rPr>
                    <a:t>最小值：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3276" name="直接连接符 804036"/>
                <p:cNvSpPr/>
                <p:nvPr/>
              </p:nvSpPr>
              <p:spPr>
                <a:xfrm>
                  <a:off x="4277" y="1180"/>
                  <a:ext cx="408" cy="0"/>
                </a:xfrm>
                <a:prstGeom prst="line">
                  <a:avLst/>
                </a:prstGeom>
                <a:ln w="28575" cap="flat" cmpd="sng">
                  <a:solidFill>
                    <a:srgbClr val="FF3300"/>
                  </a:solidFill>
                  <a:prstDash val="solid"/>
                  <a:round/>
                  <a:headEnd type="none" w="med" len="med"/>
                  <a:tailEnd type="stealth" w="lg" len="lg"/>
                </a:ln>
              </p:spPr>
            </p:sp>
            <p:sp>
              <p:nvSpPr>
                <p:cNvPr id="804038" name="文本框 804037"/>
                <p:cNvSpPr txBox="1"/>
                <p:nvPr/>
              </p:nvSpPr>
              <p:spPr>
                <a:xfrm>
                  <a:off x="4740" y="1044"/>
                  <a:ext cx="771" cy="250"/>
                </a:xfrm>
                <a:prstGeom prst="rect">
                  <a:avLst/>
                </a:prstGeom>
                <a:noFill/>
                <a:ln w="9525">
                  <a:noFill/>
                </a:ln>
              </p:spPr>
              <p:txBody>
                <a:bodyPr>
                  <a:spAutoFit/>
                </a:bodyPr>
                <a:lstStyle/>
                <a:p>
                  <a:pPr>
                    <a:spcBef>
                      <a:spcPct val="50000"/>
                    </a:spcBef>
                  </a:pP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0</a:t>
                  </a:r>
                  <a:endPar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53278" name="左大括号 804038"/>
              <p:cNvSpPr/>
              <p:nvPr/>
            </p:nvSpPr>
            <p:spPr>
              <a:xfrm>
                <a:off x="1128" y="2117"/>
                <a:ext cx="46" cy="544"/>
              </a:xfrm>
              <a:prstGeom prst="leftBrace">
                <a:avLst>
                  <a:gd name="adj1" fmla="val 98331"/>
                  <a:gd name="adj2" fmla="val 50000"/>
                </a:avLst>
              </a:prstGeom>
              <a:noFill/>
              <a:ln w="2857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grpSp>
        <p:sp>
          <p:nvSpPr>
            <p:cNvPr id="804040" name="文本框 804039"/>
            <p:cNvSpPr txBox="1"/>
            <p:nvPr/>
          </p:nvSpPr>
          <p:spPr>
            <a:xfrm>
              <a:off x="295" y="2088"/>
              <a:ext cx="907" cy="633"/>
            </a:xfrm>
            <a:prstGeom prst="rect">
              <a:avLst/>
            </a:prstGeom>
            <a:noFill/>
            <a:ln w="9525">
              <a:noFill/>
            </a:ln>
          </p:spPr>
          <p:txBody>
            <a:bodyPr>
              <a:spAutoFit/>
            </a:bodyPr>
            <a:lstStyle/>
            <a:p>
              <a:pPr>
                <a:spcBef>
                  <a:spcPct val="50000"/>
                </a:spcBef>
              </a:pP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unsigned</a:t>
              </a:r>
              <a:endParaRPr lang="en-US" altLang="zh-CN" b="1" noProof="1">
                <a:solidFill>
                  <a:srgbClr val="FF0066"/>
                </a:solidFill>
                <a:effectLst>
                  <a:outerShdw blurRad="38100" dist="38100" dir="2700000">
                    <a:srgbClr val="000000"/>
                  </a:outerShdw>
                </a:effectLst>
                <a:latin typeface="Times New Roman" panose="02020603050405020304" pitchFamily="18" charset="0"/>
              </a:endParaRPr>
            </a:p>
            <a:p>
              <a:pPr>
                <a:spcBef>
                  <a:spcPct val="50000"/>
                </a:spcBef>
              </a:pP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int</a:t>
              </a:r>
              <a:endParaRPr lang="en-US" altLang="zh-CN" b="1" noProof="1">
                <a:solidFill>
                  <a:srgbClr val="FF0066"/>
                </a:solidFill>
                <a:effectLst>
                  <a:outerShdw blurRad="38100" dist="38100" dir="2700000">
                    <a:srgbClr val="000000"/>
                  </a:outerShdw>
                </a:effectLst>
                <a:latin typeface="Times New Roman" panose="02020603050405020304" pitchFamily="18" charset="0"/>
              </a:endParaRPr>
            </a:p>
          </p:txBody>
        </p:sp>
      </p:grpSp>
      <p:sp>
        <p:nvSpPr>
          <p:cNvPr id="804044" name="椭圆 804043"/>
          <p:cNvSpPr/>
          <p:nvPr/>
        </p:nvSpPr>
        <p:spPr>
          <a:xfrm>
            <a:off x="2886075" y="3187700"/>
            <a:ext cx="287338" cy="1223963"/>
          </a:xfrm>
          <a:prstGeom prst="ellipse">
            <a:avLst/>
          </a:prstGeom>
          <a:noFill/>
          <a:ln w="2857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04045" name="圆角矩形标注 804044"/>
          <p:cNvSpPr/>
          <p:nvPr/>
        </p:nvSpPr>
        <p:spPr>
          <a:xfrm>
            <a:off x="698500" y="2781300"/>
            <a:ext cx="1295400" cy="360363"/>
          </a:xfrm>
          <a:prstGeom prst="wedgeRoundRectCallout">
            <a:avLst>
              <a:gd name="adj1" fmla="val 121815"/>
              <a:gd name="adj2" fmla="val 85681"/>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数据位</a:t>
            </a:r>
            <a:endPar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graphicFrame>
        <p:nvGraphicFramePr>
          <p:cNvPr id="804489" name="表格 804488"/>
          <p:cNvGraphicFramePr/>
          <p:nvPr>
            <p:custDataLst>
              <p:tags r:id="rId1"/>
            </p:custDataLst>
          </p:nvPr>
        </p:nvGraphicFramePr>
        <p:xfrm>
          <a:off x="755650" y="836613"/>
          <a:ext cx="8064500" cy="5882958"/>
        </p:xfrm>
        <a:graphic>
          <a:graphicData uri="http://schemas.openxmlformats.org/drawingml/2006/table">
            <a:tbl>
              <a:tblPr/>
              <a:tblGrid>
                <a:gridCol w="936625">
                  <a:extLst>
                    <a:ext uri="{9D8B030D-6E8A-4147-A177-3AD203B41FA5}">
                      <a16:colId xmlns:a16="http://schemas.microsoft.com/office/drawing/2014/main" val="20000"/>
                    </a:ext>
                  </a:extLst>
                </a:gridCol>
                <a:gridCol w="582613">
                  <a:extLst>
                    <a:ext uri="{9D8B030D-6E8A-4147-A177-3AD203B41FA5}">
                      <a16:colId xmlns:a16="http://schemas.microsoft.com/office/drawing/2014/main" val="20001"/>
                    </a:ext>
                  </a:extLst>
                </a:gridCol>
                <a:gridCol w="3305175">
                  <a:extLst>
                    <a:ext uri="{9D8B030D-6E8A-4147-A177-3AD203B41FA5}">
                      <a16:colId xmlns:a16="http://schemas.microsoft.com/office/drawing/2014/main" val="20002"/>
                    </a:ext>
                  </a:extLst>
                </a:gridCol>
                <a:gridCol w="763587">
                  <a:extLst>
                    <a:ext uri="{9D8B030D-6E8A-4147-A177-3AD203B41FA5}">
                      <a16:colId xmlns:a16="http://schemas.microsoft.com/office/drawing/2014/main" val="20003"/>
                    </a:ext>
                  </a:extLst>
                </a:gridCol>
                <a:gridCol w="2476500">
                  <a:extLst>
                    <a:ext uri="{9D8B030D-6E8A-4147-A177-3AD203B41FA5}">
                      <a16:colId xmlns:a16="http://schemas.microsoft.com/office/drawing/2014/main" val="20004"/>
                    </a:ext>
                  </a:extLst>
                </a:gridCol>
              </a:tblGrid>
              <a:tr h="57943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类型</a:t>
                      </a:r>
                      <a:endParaRPr lang="zh-CN" altLang="en-US" sz="1600" dirty="0"/>
                    </a:p>
                  </a:txBody>
                  <a:tcPr marL="90000" marR="90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符号</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关键字</a:t>
                      </a:r>
                      <a:endParaRPr lang="zh-CN" altLang="en-US" sz="1600" dirty="0"/>
                    </a:p>
                  </a:txBody>
                  <a:tcPr marL="90000" marR="90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占字节数</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数的表示范围</a:t>
                      </a:r>
                      <a:endParaRPr lang="zh-CN" altLang="en-US" sz="1600" dirty="0"/>
                    </a:p>
                  </a:txBody>
                  <a:tcPr marL="90000" marR="90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extLst>
                  <a:ext uri="{0D108BD9-81ED-4DB2-BD59-A6C34878D82A}">
                    <a16:rowId xmlns:a16="http://schemas.microsoft.com/office/drawing/2014/main" val="10000"/>
                  </a:ext>
                </a:extLst>
              </a:tr>
              <a:tr h="365125">
                <a:tc rowSpan="8">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整</a:t>
                      </a:r>
                    </a:p>
                    <a:p>
                      <a:pPr marL="0" lvl="0" indent="0" algn="ctr" eaLnBrk="0" hangingPunct="0">
                        <a:spcBef>
                          <a:spcPct val="0"/>
                        </a:spcBef>
                        <a:buFontTx/>
                        <a:buNone/>
                      </a:pPr>
                      <a:r>
                        <a:rPr lang="zh-CN" altLang="en-US" sz="1800" dirty="0">
                          <a:cs typeface="Times New Roman" panose="02020603050405020304" pitchFamily="18" charset="0"/>
                        </a:rPr>
                        <a:t>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rowSpan="4">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a:t>
                      </a:r>
                      <a:r>
                        <a:rPr lang="en-US" altLang="zh-CN" sz="1800" dirty="0">
                          <a:cs typeface="Times New Roman" panose="02020603050405020304" pitchFamily="18" charset="0"/>
                        </a:rPr>
                        <a:t>signed</a:t>
                      </a:r>
                      <a:r>
                        <a:rPr lang="zh-CN" altLang="en-US" sz="1800" dirty="0">
                          <a:cs typeface="Times New Roman" panose="02020603050405020304" pitchFamily="18" charset="0"/>
                        </a:rPr>
                        <a:t>）</a:t>
                      </a:r>
                      <a:r>
                        <a:rPr lang="en-US" altLang="zh-CN" sz="1800" err="1">
                          <a:cs typeface="Times New Roman" panose="02020603050405020304" pitchFamily="18" charset="0"/>
                        </a:rPr>
                        <a:t>int</a:t>
                      </a:r>
                      <a:r>
                        <a:rPr lang="en-US" altLang="zh-CN" sz="1800" dirty="0">
                          <a:cs typeface="Times New Roman" panose="02020603050405020304" pitchFamily="18" charset="0"/>
                        </a:rPr>
                        <a:t>   </a:t>
                      </a:r>
                      <a:r>
                        <a:rPr lang="zh-CN" altLang="en-US" sz="1800" dirty="0">
                          <a:cs typeface="Times New Roman" panose="02020603050405020304" pitchFamily="18" charset="0"/>
                        </a:rPr>
                        <a:t>在</a:t>
                      </a:r>
                      <a:r>
                        <a:rPr lang="en-US" altLang="zh-CN" sz="1800" dirty="0">
                          <a:cs typeface="Times New Roman" panose="02020603050405020304" pitchFamily="18" charset="0"/>
                        </a:rPr>
                        <a:t>16</a:t>
                      </a:r>
                      <a:r>
                        <a:rPr lang="zh-CN" altLang="en-US" sz="1800" dirty="0">
                          <a:cs typeface="Times New Roman" panose="02020603050405020304" pitchFamily="18" charset="0"/>
                        </a:rPr>
                        <a:t>位系统下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-32768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32767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63976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cs typeface="Times New Roman" panose="02020603050405020304" pitchFamily="18" charset="0"/>
                        </a:rPr>
                        <a:t>                          </a:t>
                      </a:r>
                      <a:r>
                        <a:rPr lang="zh-CN" altLang="en-US" sz="1800" dirty="0">
                          <a:cs typeface="Times New Roman" panose="02020603050405020304" pitchFamily="18" charset="0"/>
                        </a:rPr>
                        <a:t>在</a:t>
                      </a:r>
                      <a:r>
                        <a:rPr lang="en-US" altLang="zh-CN" sz="1800" dirty="0">
                          <a:cs typeface="Times New Roman" panose="02020603050405020304" pitchFamily="18" charset="0"/>
                        </a:rPr>
                        <a:t>32</a:t>
                      </a:r>
                      <a:r>
                        <a:rPr lang="zh-CN" altLang="en-US" sz="1800" dirty="0">
                          <a:cs typeface="Times New Roman" panose="02020603050405020304" pitchFamily="18" charset="0"/>
                        </a:rPr>
                        <a:t>位系统下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宋体" panose="02010600030101010101" pitchFamily="2" charset="-122"/>
                          <a:cs typeface="Times New Roman" panose="02020603050405020304" pitchFamily="18" charset="0"/>
                        </a:rPr>
                        <a:t>-2147483648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2147483647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a:t>
                      </a:r>
                      <a:r>
                        <a:rPr lang="en-US" altLang="zh-CN" sz="1800" dirty="0">
                          <a:cs typeface="Times New Roman" panose="02020603050405020304" pitchFamily="18" charset="0"/>
                        </a:rPr>
                        <a:t>signed</a:t>
                      </a:r>
                      <a:r>
                        <a:rPr lang="zh-CN" altLang="en-US" sz="1800" dirty="0">
                          <a:cs typeface="Times New Roman" panose="02020603050405020304" pitchFamily="18" charset="0"/>
                        </a:rPr>
                        <a:t>）</a:t>
                      </a:r>
                      <a:r>
                        <a:rPr lang="en-US" altLang="zh-CN" sz="1800">
                          <a:cs typeface="Times New Roman" panose="02020603050405020304" pitchFamily="18" charset="0"/>
                        </a:rPr>
                        <a:t>short</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-32768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32767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639763">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a:t>
                      </a:r>
                      <a:r>
                        <a:rPr lang="en-US" altLang="zh-CN" sz="1800" dirty="0">
                          <a:cs typeface="Times New Roman" panose="02020603050405020304" pitchFamily="18" charset="0"/>
                        </a:rPr>
                        <a:t>signed</a:t>
                      </a:r>
                      <a:r>
                        <a:rPr lang="zh-CN" altLang="en-US" sz="1800" dirty="0">
                          <a:cs typeface="Times New Roman" panose="02020603050405020304" pitchFamily="18" charset="0"/>
                        </a:rPr>
                        <a:t>）</a:t>
                      </a:r>
                      <a:r>
                        <a:rPr lang="en-US" altLang="zh-CN" sz="1800">
                          <a:cs typeface="Times New Roman" panose="02020603050405020304" pitchFamily="18" charset="0"/>
                        </a:rPr>
                        <a:t>long</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宋体" panose="02010600030101010101" pitchFamily="2" charset="-122"/>
                          <a:cs typeface="Times New Roman" panose="02020603050405020304" pitchFamily="18" charset="0"/>
                        </a:rPr>
                        <a:t>-2147483648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2147483647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rowSpan="4">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无</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err="1">
                          <a:cs typeface="Times New Roman" panose="02020603050405020304" pitchFamily="18" charset="0"/>
                        </a:rPr>
                        <a:t>unsigned  int</a:t>
                      </a:r>
                      <a:r>
                        <a:rPr lang="en-US" altLang="zh-CN" sz="1800" dirty="0">
                          <a:cs typeface="Times New Roman" panose="02020603050405020304" pitchFamily="18" charset="0"/>
                        </a:rPr>
                        <a:t>   </a:t>
                      </a:r>
                      <a:r>
                        <a:rPr lang="zh-CN" altLang="en-US" sz="1800" dirty="0">
                          <a:cs typeface="Times New Roman" panose="02020603050405020304" pitchFamily="18" charset="0"/>
                        </a:rPr>
                        <a:t>在</a:t>
                      </a:r>
                      <a:r>
                        <a:rPr lang="en-US" altLang="zh-CN" sz="1800" dirty="0">
                          <a:cs typeface="Times New Roman" panose="02020603050405020304" pitchFamily="18" charset="0"/>
                        </a:rPr>
                        <a:t>16</a:t>
                      </a:r>
                      <a:r>
                        <a:rPr lang="zh-CN" altLang="en-US" sz="1800" dirty="0">
                          <a:cs typeface="Times New Roman" panose="02020603050405020304" pitchFamily="18" charset="0"/>
                        </a:rPr>
                        <a:t>位系统下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65535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cs typeface="Times New Roman" panose="02020603050405020304" pitchFamily="18" charset="0"/>
                        </a:rPr>
                        <a:t>                         </a:t>
                      </a:r>
                      <a:r>
                        <a:rPr lang="zh-CN" altLang="en-US" sz="1800" dirty="0">
                          <a:cs typeface="Times New Roman" panose="02020603050405020304" pitchFamily="18" charset="0"/>
                        </a:rPr>
                        <a:t>在</a:t>
                      </a:r>
                      <a:r>
                        <a:rPr lang="en-US" altLang="zh-CN" sz="1800" dirty="0">
                          <a:cs typeface="Times New Roman" panose="02020603050405020304" pitchFamily="18" charset="0"/>
                        </a:rPr>
                        <a:t>32</a:t>
                      </a:r>
                      <a:r>
                        <a:rPr lang="zh-CN" altLang="en-US" sz="1800" dirty="0">
                          <a:cs typeface="Times New Roman" panose="02020603050405020304" pitchFamily="18" charset="0"/>
                        </a:rPr>
                        <a:t>位系统下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4294967295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unsigned  short</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65535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unsigned  long</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4294967295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65125">
                <a:tc rowSpan="3">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实</a:t>
                      </a:r>
                    </a:p>
                    <a:p>
                      <a:pPr marL="0" lvl="0" indent="0" algn="ctr" eaLnBrk="0" hangingPunct="0">
                        <a:spcBef>
                          <a:spcPct val="0"/>
                        </a:spcBef>
                        <a:buFontTx/>
                        <a:buNone/>
                      </a:pPr>
                      <a:r>
                        <a:rPr lang="zh-CN" altLang="en-US" sz="1800" dirty="0">
                          <a:cs typeface="Times New Roman" panose="02020603050405020304" pitchFamily="18" charset="0"/>
                        </a:rPr>
                        <a:t>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float</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绝对值</a:t>
                      </a:r>
                      <a:r>
                        <a:rPr lang="en-US" altLang="zh-CN" sz="1800">
                          <a:cs typeface="Times New Roman" panose="02020603050405020304" pitchFamily="18" charset="0"/>
                        </a:rPr>
                        <a:t>10</a:t>
                      </a:r>
                      <a:r>
                        <a:rPr lang="en-US" altLang="zh-CN" sz="1800" baseline="30000">
                          <a:cs typeface="Times New Roman" panose="02020603050405020304" pitchFamily="18" charset="0"/>
                        </a:rPr>
                        <a:t>-37</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10</a:t>
                      </a:r>
                      <a:r>
                        <a:rPr lang="en-US" altLang="zh-CN" sz="1800" baseline="30000">
                          <a:latin typeface="宋体" panose="02010600030101010101" pitchFamily="2" charset="-122"/>
                          <a:cs typeface="Times New Roman" panose="02020603050405020304" pitchFamily="18" charset="0"/>
                        </a:rPr>
                        <a:t>38</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double</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8</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绝对值</a:t>
                      </a:r>
                      <a:r>
                        <a:rPr lang="en-US" altLang="zh-CN" sz="1800">
                          <a:cs typeface="Times New Roman" panose="02020603050405020304" pitchFamily="18" charset="0"/>
                        </a:rPr>
                        <a:t>10</a:t>
                      </a:r>
                      <a:r>
                        <a:rPr lang="en-US" altLang="zh-CN" sz="1800" baseline="30000">
                          <a:cs typeface="Times New Roman" panose="02020603050405020304" pitchFamily="18" charset="0"/>
                        </a:rPr>
                        <a:t>-307</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10</a:t>
                      </a:r>
                      <a:r>
                        <a:rPr lang="en-US" altLang="zh-CN" sz="1800" baseline="30000">
                          <a:latin typeface="宋体" panose="02010600030101010101" pitchFamily="2" charset="-122"/>
                          <a:cs typeface="Times New Roman" panose="02020603050405020304" pitchFamily="18" charset="0"/>
                        </a:rPr>
                        <a:t>308</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0"/>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long double</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10</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绝对值</a:t>
                      </a:r>
                      <a:r>
                        <a:rPr lang="en-US" altLang="zh-CN" sz="1800">
                          <a:cs typeface="Times New Roman" panose="02020603050405020304" pitchFamily="18" charset="0"/>
                        </a:rPr>
                        <a:t>10</a:t>
                      </a:r>
                      <a:r>
                        <a:rPr lang="en-US" altLang="zh-CN" sz="1800" baseline="30000">
                          <a:cs typeface="Times New Roman" panose="02020603050405020304" pitchFamily="18" charset="0"/>
                        </a:rPr>
                        <a:t>-4931</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10</a:t>
                      </a:r>
                      <a:r>
                        <a:rPr lang="en-US" altLang="zh-CN" sz="1800" baseline="30000">
                          <a:latin typeface="宋体" panose="02010600030101010101" pitchFamily="2" charset="-122"/>
                          <a:cs typeface="Times New Roman" panose="02020603050405020304" pitchFamily="18" charset="0"/>
                        </a:rPr>
                        <a:t>4932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1"/>
                  </a:ext>
                </a:extLst>
              </a:tr>
              <a:tr h="365125">
                <a:tc rowSpan="2">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字符型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char</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1</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-128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127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2"/>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无</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unsigned  char</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1</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255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3"/>
                  </a:ext>
                </a:extLst>
              </a:tr>
            </a:tbl>
          </a:graphicData>
        </a:graphic>
      </p:graphicFrame>
      <p:grpSp>
        <p:nvGrpSpPr>
          <p:cNvPr id="53358" name="组合 804489"/>
          <p:cNvGrpSpPr/>
          <p:nvPr/>
        </p:nvGrpSpPr>
        <p:grpSpPr>
          <a:xfrm>
            <a:off x="0" y="0"/>
            <a:ext cx="446088" cy="6858000"/>
            <a:chOff x="0" y="0"/>
            <a:chExt cx="281" cy="4320"/>
          </a:xfrm>
        </p:grpSpPr>
        <p:sp>
          <p:nvSpPr>
            <p:cNvPr id="53359" name="文本框 804490"/>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53360" name="文本框 804491"/>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5"/>
                                        </p:tgtEl>
                                        <p:attrNameLst>
                                          <p:attrName>style.visibility</p:attrName>
                                        </p:attrNameLst>
                                      </p:cBhvr>
                                      <p:to>
                                        <p:strVal val="visible"/>
                                      </p:to>
                                    </p:set>
                                    <p:animEffect transition="in" filter="blinds(horizontal)">
                                      <p:cBhvr>
                                        <p:cTn id="7" dur="500"/>
                                        <p:tgtEl>
                                          <p:spTgt spid="803845"/>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4026"/>
                                        </p:tgtEl>
                                        <p:attrNameLst>
                                          <p:attrName>style.visibility</p:attrName>
                                        </p:attrNameLst>
                                      </p:cBhvr>
                                      <p:to>
                                        <p:strVal val="visible"/>
                                      </p:to>
                                    </p:set>
                                    <p:animEffect transition="in" filter="box(out)">
                                      <p:cBhvr>
                                        <p:cTn id="12" dur="500"/>
                                        <p:tgtEl>
                                          <p:spTgt spid="804026"/>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4041"/>
                                        </p:tgtEl>
                                        <p:attrNameLst>
                                          <p:attrName>style.visibility</p:attrName>
                                        </p:attrNameLst>
                                      </p:cBhvr>
                                      <p:to>
                                        <p:strVal val="visible"/>
                                      </p:to>
                                    </p:set>
                                    <p:animEffect transition="in" filter="blinds(horizontal)">
                                      <p:cBhvr>
                                        <p:cTn id="17" dur="500"/>
                                        <p:tgtEl>
                                          <p:spTgt spid="804041"/>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04024"/>
                                        </p:tgtEl>
                                        <p:attrNameLst>
                                          <p:attrName>style.visibility</p:attrName>
                                        </p:attrNameLst>
                                      </p:cBhvr>
                                      <p:to>
                                        <p:strVal val="visible"/>
                                      </p:to>
                                    </p:set>
                                    <p:animEffect transition="in" filter="strips(downLeft)">
                                      <p:cBhvr>
                                        <p:cTn id="22" dur="500"/>
                                        <p:tgtEl>
                                          <p:spTgt spid="804024"/>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par>
                          <p:cTn id="23" fill="hold">
                            <p:stCondLst>
                              <p:cond delay="500"/>
                            </p:stCondLst>
                            <p:childTnLst>
                              <p:par>
                                <p:cTn id="24" presetID="18" presetClass="entr" presetSubtype="12" fill="hold" grpId="0" nodeType="afterEffect">
                                  <p:stCondLst>
                                    <p:cond delay="0"/>
                                  </p:stCondLst>
                                  <p:childTnLst>
                                    <p:set>
                                      <p:cBhvr>
                                        <p:cTn id="25" dur="1" fill="hold">
                                          <p:stCondLst>
                                            <p:cond delay="0"/>
                                          </p:stCondLst>
                                        </p:cTn>
                                        <p:tgtEl>
                                          <p:spTgt spid="804025"/>
                                        </p:tgtEl>
                                        <p:attrNameLst>
                                          <p:attrName>style.visibility</p:attrName>
                                        </p:attrNameLst>
                                      </p:cBhvr>
                                      <p:to>
                                        <p:strVal val="visible"/>
                                      </p:to>
                                    </p:set>
                                    <p:animEffect transition="in" filter="strips(downLeft)">
                                      <p:cBhvr>
                                        <p:cTn id="26" dur="500"/>
                                        <p:tgtEl>
                                          <p:spTgt spid="804025"/>
                                        </p:tgtEl>
                                      </p:cBhvr>
                                    </p:animEffect>
                                  </p:childTnLst>
                                  <p:subTnLst>
                                    <p:audio>
                                      <p:cMediaNode>
                                        <p:cTn display="0" masterRel="sameClick">
                                          <p:stCondLst>
                                            <p:cond evt="begin" delay="0">
                                              <p:tn val="24"/>
                                            </p:cond>
                                          </p:stCondLst>
                                          <p:endCondLst>
                                            <p:cond evt="onStopAudio" delay="0">
                                              <p:tgtEl>
                                                <p:sldTgt/>
                                              </p:tgtEl>
                                            </p:cond>
                                          </p:endCondLst>
                                        </p:cTn>
                                        <p:tgtEl>
                                          <p:sndTgt r:embed="rId4" name="camera.wav"/>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4043"/>
                                        </p:tgtEl>
                                        <p:attrNameLst>
                                          <p:attrName>style.visibility</p:attrName>
                                        </p:attrNameLst>
                                      </p:cBhvr>
                                      <p:to>
                                        <p:strVal val="visible"/>
                                      </p:to>
                                    </p:set>
                                    <p:animEffect transition="in" filter="blinds(horizontal)">
                                      <p:cBhvr>
                                        <p:cTn id="31" dur="500"/>
                                        <p:tgtEl>
                                          <p:spTgt spid="80404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804044"/>
                                        </p:tgtEl>
                                        <p:attrNameLst>
                                          <p:attrName>style.visibility</p:attrName>
                                        </p:attrNameLst>
                                      </p:cBhvr>
                                      <p:to>
                                        <p:strVal val="visible"/>
                                      </p:to>
                                    </p:set>
                                    <p:animEffect transition="in" filter="strips(downLeft)">
                                      <p:cBhvr>
                                        <p:cTn id="36" dur="500"/>
                                        <p:tgtEl>
                                          <p:spTgt spid="804044"/>
                                        </p:tgtEl>
                                      </p:cBhvr>
                                    </p:animEffect>
                                  </p:childTnLst>
                                  <p:subTnLst>
                                    <p:audio>
                                      <p:cMediaNode>
                                        <p:cTn display="0" masterRel="sameClick">
                                          <p:stCondLst>
                                            <p:cond evt="begin" delay="0">
                                              <p:tn val="34"/>
                                            </p:cond>
                                          </p:stCondLst>
                                          <p:endCondLst>
                                            <p:cond evt="onStopAudio" delay="0">
                                              <p:tgtEl>
                                                <p:sldTgt/>
                                              </p:tgtEl>
                                            </p:cond>
                                          </p:endCondLst>
                                        </p:cTn>
                                        <p:tgtEl>
                                          <p:sndTgt r:embed="rId4" name="camera.wav"/>
                                        </p:tgtEl>
                                      </p:cMediaNode>
                                    </p:audio>
                                  </p:subTnLst>
                                </p:cTn>
                              </p:par>
                            </p:childTnLst>
                          </p:cTn>
                        </p:par>
                        <p:par>
                          <p:cTn id="37" fill="hold">
                            <p:stCondLst>
                              <p:cond delay="500"/>
                            </p:stCondLst>
                            <p:childTnLst>
                              <p:par>
                                <p:cTn id="38" presetID="18" presetClass="entr" presetSubtype="12" fill="hold" grpId="0" nodeType="afterEffect">
                                  <p:stCondLst>
                                    <p:cond delay="0"/>
                                  </p:stCondLst>
                                  <p:childTnLst>
                                    <p:set>
                                      <p:cBhvr>
                                        <p:cTn id="39" dur="1" fill="hold">
                                          <p:stCondLst>
                                            <p:cond delay="0"/>
                                          </p:stCondLst>
                                        </p:cTn>
                                        <p:tgtEl>
                                          <p:spTgt spid="804045"/>
                                        </p:tgtEl>
                                        <p:attrNameLst>
                                          <p:attrName>style.visibility</p:attrName>
                                        </p:attrNameLst>
                                      </p:cBhvr>
                                      <p:to>
                                        <p:strVal val="visible"/>
                                      </p:to>
                                    </p:set>
                                    <p:animEffect transition="in" filter="strips(downLeft)">
                                      <p:cBhvr>
                                        <p:cTn id="40" dur="500"/>
                                        <p:tgtEl>
                                          <p:spTgt spid="804045"/>
                                        </p:tgtEl>
                                      </p:cBhvr>
                                    </p:animEffect>
                                  </p:childTnLst>
                                  <p:subTnLst>
                                    <p:audio>
                                      <p:cMediaNode>
                                        <p:cTn display="0" masterRel="sameClick">
                                          <p:stCondLst>
                                            <p:cond evt="begin" delay="0">
                                              <p:tn val="38"/>
                                            </p:cond>
                                          </p:stCondLst>
                                          <p:endCondLst>
                                            <p:cond evt="onStopAudio" delay="0">
                                              <p:tgtEl>
                                                <p:sldTgt/>
                                              </p:tgtEl>
                                            </p:cond>
                                          </p:endCondLst>
                                        </p:cTn>
                                        <p:tgtEl>
                                          <p:sndTgt r:embed="rId4"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804489"/>
                                        </p:tgtEl>
                                        <p:attrNameLst>
                                          <p:attrName>style.visibility</p:attrName>
                                        </p:attrNameLst>
                                      </p:cBhvr>
                                      <p:to>
                                        <p:strVal val="visible"/>
                                      </p:to>
                                    </p:set>
                                    <p:animEffect transition="in" filter="box(out)">
                                      <p:cBhvr>
                                        <p:cTn id="45" dur="500"/>
                                        <p:tgtEl>
                                          <p:spTgt spid="804489"/>
                                        </p:tgtEl>
                                      </p:cBhvr>
                                    </p:animEffect>
                                  </p:childTnLst>
                                  <p:subTnLst>
                                    <p:audio>
                                      <p:cMediaNode>
                                        <p:cTn display="0" masterRel="sameClick">
                                          <p:stCondLst>
                                            <p:cond evt="begin" delay="0">
                                              <p:tn val="43"/>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p:bldP spid="804025" grpId="0" animBg="1"/>
      <p:bldP spid="804026" grpId="0"/>
      <p:bldP spid="8040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3" name="矩形 805892"/>
          <p:cNvSpPr/>
          <p:nvPr/>
        </p:nvSpPr>
        <p:spPr>
          <a:xfrm>
            <a:off x="827088" y="188913"/>
            <a:ext cx="3756025" cy="519113"/>
          </a:xfrm>
          <a:prstGeom prst="rect">
            <a:avLst/>
          </a:prstGeom>
          <a:noFill/>
          <a:ln w="9525">
            <a:noFill/>
          </a:ln>
        </p:spPr>
        <p:txBody>
          <a:bodyPr wrap="none" anchor="ctr">
            <a:spAutoFit/>
          </a:bodyPr>
          <a:lstStyle/>
          <a:p>
            <a:pPr fontAlgn="base"/>
            <a:r>
              <a:rPr lang="zh-CN" altLang="en-US" sz="2800"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【例】变量的存储范围</a:t>
            </a:r>
            <a:endParaRPr lang="zh-CN" altLang="en-US" sz="2800" b="1" strike="noStrike" noProof="1">
              <a:solidFill>
                <a:srgbClr val="FF3399"/>
              </a:solidFill>
              <a:effectLst>
                <a:outerShdw blurRad="38100" dist="38100" dir="2700000">
                  <a:srgbClr val="000000"/>
                </a:outerShdw>
              </a:effectLst>
              <a:latin typeface="楷体_GB2312" pitchFamily="49" charset="-122"/>
              <a:ea typeface="楷体_GB2312" pitchFamily="49" charset="-122"/>
            </a:endParaRPr>
          </a:p>
        </p:txBody>
      </p:sp>
      <p:sp>
        <p:nvSpPr>
          <p:cNvPr id="806002" name="矩形 806001"/>
          <p:cNvSpPr/>
          <p:nvPr/>
        </p:nvSpPr>
        <p:spPr>
          <a:xfrm>
            <a:off x="854075" y="1373188"/>
            <a:ext cx="4032250" cy="4511675"/>
          </a:xfrm>
          <a:prstGeom prst="rect">
            <a:avLst/>
          </a:prstGeom>
          <a:noFill/>
          <a:ln w="38100" cap="flat" cmpd="sng">
            <a:solidFill>
              <a:srgbClr val="006600"/>
            </a:solidFill>
            <a:prstDash val="solid"/>
            <a:miter/>
            <a:headEnd type="none" w="med" len="med"/>
            <a:tailEnd type="none" w="med" len="med"/>
          </a:ln>
        </p:spPr>
        <p:txBody>
          <a:bodyPr anchor="ctr">
            <a:spAutoFit/>
          </a:bodyPr>
          <a:lstStyle/>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&lt;stdio.h&gt;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char ch;</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int x;</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ch = 80 + 50;</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 80 + 50;</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("ch = %d\n", ch);</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("x = %d\n", x);</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806003" name="文本框 806002"/>
          <p:cNvSpPr txBox="1"/>
          <p:nvPr/>
        </p:nvSpPr>
        <p:spPr>
          <a:xfrm>
            <a:off x="4572000" y="4508500"/>
            <a:ext cx="3455988" cy="720725"/>
          </a:xfrm>
          <a:prstGeom prst="rect">
            <a:avLst/>
          </a:prstGeom>
          <a:solidFill>
            <a:srgbClr val="CCFFFF"/>
          </a:solidFill>
          <a:ln w="28575" cap="flat" cmpd="sng">
            <a:solidFill>
              <a:srgbClr val="0000FF"/>
            </a:solidFill>
            <a:prstDash val="solid"/>
            <a:miter/>
            <a:headEnd type="none" w="med" len="med"/>
            <a:tailEnd type="none" w="med" len="med"/>
          </a:ln>
          <a:effectLst>
            <a:outerShdw dist="35921" dir="2699999" algn="ctr" rotWithShape="0">
              <a:srgbClr val="808080"/>
            </a:outerShdw>
          </a:effectLst>
        </p:spPr>
        <p:txBody>
          <a:bodyPr/>
          <a:lstStyle/>
          <a:p>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ch = -126</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130</a:t>
            </a:r>
            <a:endParaRPr lang="en-US" altLang="zh-CN" sz="2000" noProof="1">
              <a:effectLst>
                <a:outerShdw blurRad="38100" dist="38100" dir="2700000">
                  <a:srgbClr val="FFFFFF"/>
                </a:outerShdw>
              </a:effectLst>
              <a:latin typeface="Times New Roman" panose="02020603050405020304" pitchFamily="18" charset="0"/>
            </a:endParaRPr>
          </a:p>
        </p:txBody>
      </p:sp>
      <p:sp>
        <p:nvSpPr>
          <p:cNvPr id="806004" name="云形标注 806003"/>
          <p:cNvSpPr/>
          <p:nvPr/>
        </p:nvSpPr>
        <p:spPr>
          <a:xfrm>
            <a:off x="5795963" y="2205038"/>
            <a:ext cx="2771775" cy="1223963"/>
          </a:xfrm>
          <a:prstGeom prst="cloudCallout">
            <a:avLst>
              <a:gd name="adj1" fmla="val -48912"/>
              <a:gd name="adj2" fmla="val 155579"/>
            </a:avLst>
          </a:prstGeom>
          <a:solidFill>
            <a:srgbClr val="FFFF99"/>
          </a:solidFill>
          <a:ln w="9525" cap="flat" cmpd="sng">
            <a:solidFill>
              <a:schemeClr val="tx1"/>
            </a:solidFill>
            <a:prstDash val="solid"/>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sz="32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为什么</a:t>
            </a:r>
            <a:r>
              <a:rPr lang="en-US" altLang="zh-CN" sz="32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en-US" altLang="zh-CN" sz="32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sp>
        <p:nvSpPr>
          <p:cNvPr id="806005" name="椭圆 806004"/>
          <p:cNvSpPr/>
          <p:nvPr/>
        </p:nvSpPr>
        <p:spPr>
          <a:xfrm>
            <a:off x="5148263" y="4538663"/>
            <a:ext cx="647700" cy="360362"/>
          </a:xfrm>
          <a:prstGeom prst="ellipse">
            <a:avLst/>
          </a:prstGeom>
          <a:noFill/>
          <a:ln w="2857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useBgFill="1">
        <p:nvSpPr>
          <p:cNvPr id="806006" name="文本框 806005"/>
          <p:cNvSpPr txBox="1"/>
          <p:nvPr/>
        </p:nvSpPr>
        <p:spPr>
          <a:xfrm>
            <a:off x="611188" y="981075"/>
            <a:ext cx="8077200" cy="5326063"/>
          </a:xfrm>
          <a:prstGeom prst="rect">
            <a:avLst/>
          </a:prstGeom>
          <a:ln w="9525">
            <a:noFill/>
          </a:ln>
        </p:spPr>
        <p:txBody>
          <a:bodyPr>
            <a:spAutoFit/>
          </a:bodyPr>
          <a:lstStyle/>
          <a:p>
            <a:pPr>
              <a:spcBef>
                <a:spcPct val="50000"/>
              </a:spcBef>
            </a:pPr>
            <a:r>
              <a:rPr lang="zh-CN" altLang="en-US" sz="2000" b="1" noProof="1">
                <a:latin typeface="楷体_GB2312" pitchFamily="49" charset="-122"/>
                <a:ea typeface="楷体_GB2312" pitchFamily="49" charset="-122"/>
                <a:cs typeface="+mn-cs"/>
              </a:rPr>
              <a:t>十进制数       对应的机器数（补码）</a:t>
            </a:r>
            <a:endParaRPr lang="zh-CN" altLang="en-US" sz="2000" b="1" noProof="1">
              <a:latin typeface="楷体_GB2312" pitchFamily="49" charset="-122"/>
              <a:ea typeface="楷体_GB2312" pitchFamily="49" charset="-122"/>
            </a:endParaRPr>
          </a:p>
          <a:p>
            <a:pPr>
              <a:spcBef>
                <a:spcPct val="50000"/>
              </a:spcBef>
            </a:pPr>
            <a:r>
              <a:rPr lang="zh-CN" altLang="en-US" sz="2000" b="1" noProof="1">
                <a:latin typeface="楷体_GB2312" pitchFamily="49" charset="-122"/>
                <a:ea typeface="楷体_GB2312" pitchFamily="49" charset="-122"/>
                <a:cs typeface="+mn-cs"/>
              </a:rPr>
              <a:t>   </a:t>
            </a: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80        </a:t>
            </a: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0 1 0 1 0 0 0 0         ch      </a:t>
            </a: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   </a:t>
            </a: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50        </a:t>
            </a: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0 1 1 0 0 1 0 </a:t>
            </a: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0 0 0 0  1</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0 0 0 0 0 1 0</a:t>
            </a: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latin typeface="Times New Roman" panose="02020603050405020304" pitchFamily="18" charset="0"/>
            </a:endParaRPr>
          </a:p>
        </p:txBody>
      </p:sp>
      <p:sp>
        <p:nvSpPr>
          <p:cNvPr id="806007" name="文本框 806006"/>
          <p:cNvSpPr txBox="1"/>
          <p:nvPr/>
        </p:nvSpPr>
        <p:spPr>
          <a:xfrm>
            <a:off x="6186488" y="1997075"/>
            <a:ext cx="2232025" cy="485775"/>
          </a:xfrm>
          <a:prstGeom prst="rect">
            <a:avLst/>
          </a:prstGeom>
          <a:noFill/>
          <a:ln w="28575" cap="flat" cmpd="sng">
            <a:solidFill>
              <a:srgbClr val="0000FF"/>
            </a:solidFill>
            <a:prstDash val="solid"/>
            <a:miter/>
            <a:headEnd type="none" w="med" len="med"/>
            <a:tailEnd type="none" w="med" len="med"/>
          </a:ln>
        </p:spPr>
        <p:txBody>
          <a:bodyPr anchor="t" anchorCtr="0">
            <a:spAutoFit/>
          </a:bodyPr>
          <a:lstStyle/>
          <a:p>
            <a:pPr algn="ctr">
              <a:spcBef>
                <a:spcPct val="50000"/>
              </a:spcBef>
            </a:pPr>
            <a:r>
              <a:rPr lang="en-US" altLang="zh-CN">
                <a:latin typeface="Times New Roman" panose="02020603050405020304" pitchFamily="18" charset="0"/>
                <a:ea typeface="宋体" panose="02010600030101010101" pitchFamily="2" charset="-122"/>
              </a:rPr>
              <a:t>1 0 0 0 0 0 1 0</a:t>
            </a:r>
          </a:p>
        </p:txBody>
      </p:sp>
      <p:sp>
        <p:nvSpPr>
          <p:cNvPr id="806008" name="椭圆 806007"/>
          <p:cNvSpPr/>
          <p:nvPr/>
        </p:nvSpPr>
        <p:spPr>
          <a:xfrm>
            <a:off x="3638550" y="3122613"/>
            <a:ext cx="2089150" cy="431800"/>
          </a:xfrm>
          <a:prstGeom prst="ellipse">
            <a:avLst/>
          </a:prstGeom>
          <a:noFill/>
          <a:ln w="2857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06010" name="下弧形箭头 806009"/>
          <p:cNvSpPr/>
          <p:nvPr/>
        </p:nvSpPr>
        <p:spPr>
          <a:xfrm rot="-2491102">
            <a:off x="5508625" y="2747963"/>
            <a:ext cx="2016125" cy="1223962"/>
          </a:xfrm>
          <a:prstGeom prst="curvedUpArrow">
            <a:avLst>
              <a:gd name="adj1" fmla="val 25729"/>
              <a:gd name="adj2" fmla="val 65888"/>
              <a:gd name="adj3" fmla="val 74217"/>
            </a:avLst>
          </a:prstGeom>
          <a:solidFill>
            <a:srgbClr val="FFCC99"/>
          </a:solid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06011" name="椭圆 806010"/>
          <p:cNvSpPr/>
          <p:nvPr/>
        </p:nvSpPr>
        <p:spPr>
          <a:xfrm>
            <a:off x="6372225" y="2028825"/>
            <a:ext cx="215900" cy="358775"/>
          </a:xfrm>
          <a:prstGeom prst="ellipse">
            <a:avLst/>
          </a:prstGeom>
          <a:noFill/>
          <a:ln w="2857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06012" name="圆角矩形标注 806011"/>
          <p:cNvSpPr/>
          <p:nvPr/>
        </p:nvSpPr>
        <p:spPr>
          <a:xfrm>
            <a:off x="7019925" y="1308100"/>
            <a:ext cx="1081088" cy="433388"/>
          </a:xfrm>
          <a:prstGeom prst="wedgeRoundRectCallout">
            <a:avLst>
              <a:gd name="adj1" fmla="val -96694"/>
              <a:gd name="adj2" fmla="val 120329"/>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符号位</a:t>
            </a:r>
            <a:endPar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6014" name="圆角矩形标注 806013"/>
          <p:cNvSpPr/>
          <p:nvPr/>
        </p:nvSpPr>
        <p:spPr>
          <a:xfrm>
            <a:off x="7019925" y="4187825"/>
            <a:ext cx="1908175" cy="504825"/>
          </a:xfrm>
          <a:prstGeom prst="wedgeRoundRectCallout">
            <a:avLst>
              <a:gd name="adj1" fmla="val -35940"/>
              <a:gd name="adj2" fmla="val -421069"/>
              <a:gd name="adj3" fmla="val 16667"/>
            </a:avLst>
          </a:prstGeom>
          <a:gradFill rotWithShape="1">
            <a:gsLst>
              <a:gs pos="0">
                <a:srgbClr val="CCFFFF"/>
              </a:gs>
              <a:gs pos="100000">
                <a:schemeClr val="bg1"/>
              </a:gs>
            </a:gsLst>
            <a:lin ang="5400000" scaled="1"/>
            <a:tileRect/>
          </a:gra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真值：</a:t>
            </a:r>
            <a:r>
              <a:rPr lang="en-US"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-126</a:t>
            </a:r>
            <a:endParaRPr lang="en-US"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grpSp>
        <p:nvGrpSpPr>
          <p:cNvPr id="55309" name="组合 806015"/>
          <p:cNvGrpSpPr/>
          <p:nvPr/>
        </p:nvGrpSpPr>
        <p:grpSpPr>
          <a:xfrm>
            <a:off x="0" y="0"/>
            <a:ext cx="446088" cy="6858000"/>
            <a:chOff x="0" y="0"/>
            <a:chExt cx="281" cy="4320"/>
          </a:xfrm>
        </p:grpSpPr>
        <p:sp>
          <p:nvSpPr>
            <p:cNvPr id="55310" name="文本框 806016"/>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55311" name="文本框 806017"/>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3"/>
                                        </p:tgtEl>
                                        <p:attrNameLst>
                                          <p:attrName>style.visibility</p:attrName>
                                        </p:attrNameLst>
                                      </p:cBhvr>
                                      <p:to>
                                        <p:strVal val="visible"/>
                                      </p:to>
                                    </p:set>
                                    <p:animEffect transition="in" filter="blinds(horizontal)">
                                      <p:cBhvr>
                                        <p:cTn id="7" dur="500"/>
                                        <p:tgtEl>
                                          <p:spTgt spid="80589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6002"/>
                                        </p:tgtEl>
                                        <p:attrNameLst>
                                          <p:attrName>style.visibility</p:attrName>
                                        </p:attrNameLst>
                                      </p:cBhvr>
                                      <p:to>
                                        <p:strVal val="visible"/>
                                      </p:to>
                                    </p:set>
                                    <p:animEffect transition="in" filter="box(out)">
                                      <p:cBhvr>
                                        <p:cTn id="12" dur="500"/>
                                        <p:tgtEl>
                                          <p:spTgt spid="806002"/>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6003"/>
                                        </p:tgtEl>
                                        <p:attrNameLst>
                                          <p:attrName>style.visibility</p:attrName>
                                        </p:attrNameLst>
                                      </p:cBhvr>
                                      <p:to>
                                        <p:strVal val="visible"/>
                                      </p:to>
                                    </p:set>
                                    <p:animEffect transition="in" filter="box(out)">
                                      <p:cBhvr>
                                        <p:cTn id="17" dur="500"/>
                                        <p:tgtEl>
                                          <p:spTgt spid="806003"/>
                                        </p:tgtEl>
                                      </p:cBhvr>
                                    </p:animEffect>
                                  </p:childTnLst>
                                </p:cTn>
                              </p:par>
                            </p:childTnLst>
                          </p:cTn>
                        </p:par>
                        <p:par>
                          <p:cTn id="18" fill="hold">
                            <p:stCondLst>
                              <p:cond delay="500"/>
                            </p:stCondLst>
                            <p:childTnLst>
                              <p:par>
                                <p:cTn id="19" presetID="18" presetClass="entr" presetSubtype="12" fill="hold" nodeType="afterEffect">
                                  <p:stCondLst>
                                    <p:cond delay="0"/>
                                  </p:stCondLst>
                                  <p:childTnLst>
                                    <p:set>
                                      <p:cBhvr>
                                        <p:cTn id="20" dur="1" fill="hold">
                                          <p:stCondLst>
                                            <p:cond delay="0"/>
                                          </p:stCondLst>
                                        </p:cTn>
                                        <p:tgtEl>
                                          <p:spTgt spid="806005"/>
                                        </p:tgtEl>
                                        <p:attrNameLst>
                                          <p:attrName>style.visibility</p:attrName>
                                        </p:attrNameLst>
                                      </p:cBhvr>
                                      <p:to>
                                        <p:strVal val="visible"/>
                                      </p:to>
                                    </p:set>
                                    <p:animEffect transition="in" filter="strips(downLeft)">
                                      <p:cBhvr>
                                        <p:cTn id="21" dur="500"/>
                                        <p:tgtEl>
                                          <p:spTgt spid="806005"/>
                                        </p:tgtEl>
                                      </p:cBhvr>
                                    </p:animEffect>
                                  </p:childTnLst>
                                  <p:subTnLst>
                                    <p:audio>
                                      <p:cMediaNode>
                                        <p:cTn display="0" masterRel="sameClick">
                                          <p:stCondLst>
                                            <p:cond evt="begin" delay="0">
                                              <p:tn val="19"/>
                                            </p:cond>
                                          </p:stCondLst>
                                          <p:endCondLst>
                                            <p:cond evt="onStopAudio" delay="0">
                                              <p:tgtEl>
                                                <p:sldTgt/>
                                              </p:tgtEl>
                                            </p:cond>
                                          </p:endCondLst>
                                        </p:cTn>
                                        <p:tgtEl>
                                          <p:sndTgt r:embed="rId4" name="chimes.wav"/>
                                        </p:tgtEl>
                                      </p:cMediaNode>
                                    </p:audio>
                                  </p:subTnLst>
                                </p:cTn>
                              </p:par>
                            </p:childTnLst>
                          </p:cTn>
                        </p:par>
                        <p:par>
                          <p:cTn id="22" fill="hold">
                            <p:stCondLst>
                              <p:cond delay="1000"/>
                            </p:stCondLst>
                            <p:childTnLst>
                              <p:par>
                                <p:cTn id="23" presetID="18" presetClass="entr" presetSubtype="6" fill="hold" grpId="0" nodeType="afterEffect">
                                  <p:stCondLst>
                                    <p:cond delay="0"/>
                                  </p:stCondLst>
                                  <p:childTnLst>
                                    <p:set>
                                      <p:cBhvr>
                                        <p:cTn id="24" dur="1" fill="hold">
                                          <p:stCondLst>
                                            <p:cond delay="0"/>
                                          </p:stCondLst>
                                        </p:cTn>
                                        <p:tgtEl>
                                          <p:spTgt spid="806004"/>
                                        </p:tgtEl>
                                        <p:attrNameLst>
                                          <p:attrName>style.visibility</p:attrName>
                                        </p:attrNameLst>
                                      </p:cBhvr>
                                      <p:to>
                                        <p:strVal val="visible"/>
                                      </p:to>
                                    </p:set>
                                    <p:animEffect transition="in" filter="strips(downRight)">
                                      <p:cBhvr>
                                        <p:cTn id="25" dur="500"/>
                                        <p:tgtEl>
                                          <p:spTgt spid="806004"/>
                                        </p:tgtEl>
                                      </p:cBhvr>
                                    </p:animEffect>
                                  </p:childTnLst>
                                  <p:subTnLst>
                                    <p:audio>
                                      <p:cMediaNode>
                                        <p:cTn display="0" masterRel="sameClick">
                                          <p:stCondLst>
                                            <p:cond evt="begin" delay="0">
                                              <p:tn val="23"/>
                                            </p:cond>
                                          </p:stCondLst>
                                          <p:endCondLst>
                                            <p:cond evt="onStopAudio" delay="0">
                                              <p:tgtEl>
                                                <p:sldTgt/>
                                              </p:tgtEl>
                                            </p:cond>
                                          </p:endCondLst>
                                        </p:cTn>
                                        <p:tgtEl>
                                          <p:sndTgt r:embed="rId5" name="laser.wav"/>
                                        </p:tgtEl>
                                      </p:cMediaNode>
                                    </p:audio>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06006"/>
                                        </p:tgtEl>
                                        <p:attrNameLst>
                                          <p:attrName>style.visibility</p:attrName>
                                        </p:attrNameLst>
                                      </p:cBhvr>
                                      <p:to>
                                        <p:strVal val="visible"/>
                                      </p:to>
                                    </p:set>
                                    <p:animEffect transition="in" filter="blinds(horizontal)">
                                      <p:cBhvr>
                                        <p:cTn id="30" dur="500"/>
                                        <p:tgtEl>
                                          <p:spTgt spid="806006"/>
                                        </p:tgtEl>
                                      </p:cBhvr>
                                    </p:animEffect>
                                  </p:childTnLst>
                                  <p:subTnLst>
                                    <p:audio>
                                      <p:cMediaNode>
                                        <p:cTn display="0" masterRel="sameClick">
                                          <p:stCondLst>
                                            <p:cond evt="begin" delay="0">
                                              <p:tn val="28"/>
                                            </p:cond>
                                          </p:stCondLst>
                                          <p:endCondLst>
                                            <p:cond evt="onStopAudio" delay="0">
                                              <p:tgtEl>
                                                <p:sldTgt/>
                                              </p:tgtEl>
                                            </p:cond>
                                          </p:endCondLst>
                                        </p:cTn>
                                        <p:tgtEl>
                                          <p:sndTgt r:embed="rId4" name="chimes.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806008"/>
                                        </p:tgtEl>
                                        <p:attrNameLst>
                                          <p:attrName>style.visibility</p:attrName>
                                        </p:attrNameLst>
                                      </p:cBhvr>
                                      <p:to>
                                        <p:strVal val="visible"/>
                                      </p:to>
                                    </p:set>
                                    <p:animEffect transition="in" filter="strips(downLeft)">
                                      <p:cBhvr>
                                        <p:cTn id="35" dur="500"/>
                                        <p:tgtEl>
                                          <p:spTgt spid="806008"/>
                                        </p:tgtEl>
                                      </p:cBhvr>
                                    </p:animEffect>
                                  </p:childTnLst>
                                  <p:subTnLst>
                                    <p:audio>
                                      <p:cMediaNode>
                                        <p:cTn display="0" masterRel="sameClick">
                                          <p:stCondLst>
                                            <p:cond evt="begin" delay="0">
                                              <p:tn val="33"/>
                                            </p:cond>
                                          </p:stCondLst>
                                          <p:endCondLst>
                                            <p:cond evt="onStopAudio" delay="0">
                                              <p:tgtEl>
                                                <p:sldTgt/>
                                              </p:tgtEl>
                                            </p:cond>
                                          </p:endCondLst>
                                        </p:cTn>
                                        <p:tgtEl>
                                          <p:sndTgt r:embed="rId4" name="chimes.wav"/>
                                        </p:tgtEl>
                                      </p:cMediaNode>
                                    </p:audio>
                                  </p:subTnLst>
                                </p:cTn>
                              </p:par>
                            </p:childTnLst>
                          </p:cTn>
                        </p:par>
                        <p:par>
                          <p:cTn id="36" fill="hold">
                            <p:stCondLst>
                              <p:cond delay="500"/>
                            </p:stCondLst>
                            <p:childTnLst>
                              <p:par>
                                <p:cTn id="37" presetID="18" presetClass="entr" presetSubtype="12" fill="hold" nodeType="afterEffect">
                                  <p:stCondLst>
                                    <p:cond delay="0"/>
                                  </p:stCondLst>
                                  <p:childTnLst>
                                    <p:set>
                                      <p:cBhvr>
                                        <p:cTn id="38" dur="1" fill="hold">
                                          <p:stCondLst>
                                            <p:cond delay="0"/>
                                          </p:stCondLst>
                                        </p:cTn>
                                        <p:tgtEl>
                                          <p:spTgt spid="806010"/>
                                        </p:tgtEl>
                                        <p:attrNameLst>
                                          <p:attrName>style.visibility</p:attrName>
                                        </p:attrNameLst>
                                      </p:cBhvr>
                                      <p:to>
                                        <p:strVal val="visible"/>
                                      </p:to>
                                    </p:set>
                                    <p:animEffect transition="in" filter="strips(downLeft)">
                                      <p:cBhvr>
                                        <p:cTn id="39" dur="500"/>
                                        <p:tgtEl>
                                          <p:spTgt spid="806010"/>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0" fill="hold">
                            <p:stCondLst>
                              <p:cond delay="1000"/>
                            </p:stCondLst>
                            <p:childTnLst>
                              <p:par>
                                <p:cTn id="41" presetID="4" presetClass="entr" presetSubtype="16" fill="hold" grpId="0" nodeType="afterEffect">
                                  <p:stCondLst>
                                    <p:cond delay="0"/>
                                  </p:stCondLst>
                                  <p:childTnLst>
                                    <p:set>
                                      <p:cBhvr>
                                        <p:cTn id="42" dur="1" fill="hold">
                                          <p:stCondLst>
                                            <p:cond delay="0"/>
                                          </p:stCondLst>
                                        </p:cTn>
                                        <p:tgtEl>
                                          <p:spTgt spid="806007"/>
                                        </p:tgtEl>
                                        <p:attrNameLst>
                                          <p:attrName>style.visibility</p:attrName>
                                        </p:attrNameLst>
                                      </p:cBhvr>
                                      <p:to>
                                        <p:strVal val="visible"/>
                                      </p:to>
                                    </p:set>
                                    <p:animEffect transition="in" filter="box(in)">
                                      <p:cBhvr>
                                        <p:cTn id="43" dur="500"/>
                                        <p:tgtEl>
                                          <p:spTgt spid="806007"/>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12" fill="hold" nodeType="clickEffect">
                                  <p:stCondLst>
                                    <p:cond delay="0"/>
                                  </p:stCondLst>
                                  <p:childTnLst>
                                    <p:set>
                                      <p:cBhvr>
                                        <p:cTn id="47" dur="1" fill="hold">
                                          <p:stCondLst>
                                            <p:cond delay="0"/>
                                          </p:stCondLst>
                                        </p:cTn>
                                        <p:tgtEl>
                                          <p:spTgt spid="806011"/>
                                        </p:tgtEl>
                                        <p:attrNameLst>
                                          <p:attrName>style.visibility</p:attrName>
                                        </p:attrNameLst>
                                      </p:cBhvr>
                                      <p:to>
                                        <p:strVal val="visible"/>
                                      </p:to>
                                    </p:set>
                                    <p:animEffect transition="in" filter="strips(downLeft)">
                                      <p:cBhvr>
                                        <p:cTn id="48" dur="500"/>
                                        <p:tgtEl>
                                          <p:spTgt spid="806011"/>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806012"/>
                                        </p:tgtEl>
                                        <p:attrNameLst>
                                          <p:attrName>style.visibility</p:attrName>
                                        </p:attrNameLst>
                                      </p:cBhvr>
                                      <p:to>
                                        <p:strVal val="visible"/>
                                      </p:to>
                                    </p:set>
                                    <p:animEffect transition="in" filter="strips(downRight)">
                                      <p:cBhvr>
                                        <p:cTn id="52" dur="500"/>
                                        <p:tgtEl>
                                          <p:spTgt spid="806012"/>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p:stCondLst>
                              <p:cond delay="1000"/>
                            </p:stCondLst>
                            <p:childTnLst>
                              <p:par>
                                <p:cTn id="54" presetID="18" presetClass="entr" presetSubtype="12" fill="hold" grpId="0" nodeType="afterEffect">
                                  <p:stCondLst>
                                    <p:cond delay="0"/>
                                  </p:stCondLst>
                                  <p:childTnLst>
                                    <p:set>
                                      <p:cBhvr>
                                        <p:cTn id="55" dur="1" fill="hold">
                                          <p:stCondLst>
                                            <p:cond delay="0"/>
                                          </p:stCondLst>
                                        </p:cTn>
                                        <p:tgtEl>
                                          <p:spTgt spid="806014"/>
                                        </p:tgtEl>
                                        <p:attrNameLst>
                                          <p:attrName>style.visibility</p:attrName>
                                        </p:attrNameLst>
                                      </p:cBhvr>
                                      <p:to>
                                        <p:strVal val="visible"/>
                                      </p:to>
                                    </p:set>
                                    <p:animEffect transition="in" filter="strips(downLeft)">
                                      <p:cBhvr>
                                        <p:cTn id="56" dur="500"/>
                                        <p:tgtEl>
                                          <p:spTgt spid="806014"/>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3" grpId="0"/>
      <p:bldP spid="806002" grpId="0" animBg="1"/>
      <p:bldP spid="806003" grpId="0" animBg="1"/>
      <p:bldP spid="806004" grpId="0" animBg="1"/>
      <p:bldP spid="806006" grpId="0" animBg="1"/>
      <p:bldP spid="806007" grpId="0" animBg="1"/>
      <p:bldP spid="806012" grpId="0" animBg="1"/>
      <p:bldP spid="8060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矩形 742401"/>
          <p:cNvSpPr/>
          <p:nvPr/>
        </p:nvSpPr>
        <p:spPr>
          <a:xfrm>
            <a:off x="487363" y="814388"/>
            <a:ext cx="8580438" cy="5854700"/>
          </a:xfrm>
          <a:prstGeom prst="rect">
            <a:avLst/>
          </a:prstGeom>
          <a:noFill/>
          <a:ln w="38100" cap="flat" cmpd="sng">
            <a:solidFill>
              <a:srgbClr val="006600"/>
            </a:solidFill>
            <a:prstDash val="solid"/>
            <a:miter/>
            <a:headEnd type="none" w="med" len="med"/>
            <a:tailEnd type="none" w="med" len="med"/>
          </a:ln>
        </p:spPr>
        <p:txBody>
          <a:bodyPr/>
          <a:lstStyle>
            <a:lvl1pPr marL="0" lvl="0" indent="0" algn="ctr" defTabSz="914400" rtl="0" eaLnBrk="1" fontAlgn="base" latinLnBrk="0" hangingPunct="1">
              <a:lnSpc>
                <a:spcPct val="100000"/>
              </a:lnSpc>
              <a:spcBef>
                <a:spcPct val="20000"/>
              </a:spcBef>
              <a:spcAft>
                <a:spcPct val="0"/>
              </a:spcAft>
              <a:buClrTx/>
              <a:buSzTx/>
              <a:buFontTx/>
              <a:buNone/>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Tx/>
              <a:buSzTx/>
              <a:buFontTx/>
              <a:buNone/>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Tx/>
              <a:buSzTx/>
              <a:buFontTx/>
              <a:buNone/>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609600" lvl="0" indent="-609600" algn="l" fontAlgn="base">
              <a:buClr>
                <a:srgbClr val="CC3300"/>
              </a:buClr>
              <a:buFont typeface="Wingdings" panose="05000000000000000000" pitchFamily="2" charset="2"/>
              <a:buChar char="ü"/>
            </a:pPr>
            <a:r>
              <a:rPr lang="zh-CN" altLang="zh-CN" sz="2800" strike="noStrike" noProof="1">
                <a:latin typeface="楷体_GB2312" pitchFamily="49" charset="-122"/>
                <a:ea typeface="楷体_GB2312" pitchFamily="49" charset="-122"/>
                <a:cs typeface="+mn-cs"/>
              </a:rPr>
              <a:t>掌握变量和常量的概念；</a:t>
            </a:r>
            <a:endParaRPr lang="zh-CN" altLang="zh-CN" sz="2800" strike="noStrike" noProof="1">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zh-CN" sz="2800" strike="noStrike" noProof="1">
                <a:latin typeface="楷体_GB2312" pitchFamily="49" charset="-122"/>
                <a:ea typeface="楷体_GB2312" pitchFamily="49" charset="-122"/>
                <a:cs typeface="+mn-cs"/>
              </a:rPr>
              <a:t>理解各种类型的数据在内存中的存放形式；</a:t>
            </a:r>
            <a:endParaRPr lang="zh-CN" altLang="zh-CN" sz="2800" strike="noStrike" noProof="1">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zh-CN" sz="2800" strike="noStrike" noProof="1">
                <a:latin typeface="楷体_GB2312" pitchFamily="49" charset="-122"/>
                <a:ea typeface="楷体_GB2312" pitchFamily="49" charset="-122"/>
                <a:cs typeface="+mn-cs"/>
              </a:rPr>
              <a:t>掌握各种类型数据的常量的使用方法；</a:t>
            </a:r>
            <a:endParaRPr lang="zh-CN" altLang="zh-CN" sz="2800" strike="noStrike" noProof="1">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zh-CN" sz="2800" strike="noStrike" noProof="1">
                <a:latin typeface="楷体_GB2312" pitchFamily="49" charset="-122"/>
                <a:ea typeface="楷体_GB2312" pitchFamily="49" charset="-122"/>
                <a:cs typeface="+mn-cs"/>
              </a:rPr>
              <a:t>掌握各种整型、字符型、浮点型变量的定义和引用方法；</a:t>
            </a:r>
            <a:endParaRPr lang="zh-CN" altLang="zh-CN" sz="2800" strike="noStrike" noProof="1">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zh-CN" sz="2800" strike="noStrike" noProof="1">
                <a:latin typeface="楷体_GB2312" pitchFamily="49" charset="-122"/>
                <a:ea typeface="楷体_GB2312" pitchFamily="49" charset="-122"/>
                <a:cs typeface="+mn-cs"/>
              </a:rPr>
              <a:t>了解调用</a:t>
            </a:r>
            <a:r>
              <a:rPr lang="en-US" altLang="zh-CN" sz="2800" strike="noStrike" noProof="1">
                <a:latin typeface="楷体_GB2312" pitchFamily="49" charset="-122"/>
                <a:ea typeface="楷体_GB2312" pitchFamily="49" charset="-122"/>
                <a:cs typeface="+mn-cs"/>
              </a:rPr>
              <a:t>printf</a:t>
            </a:r>
            <a:r>
              <a:rPr lang="zh-CN" altLang="en-US" sz="2800" strike="noStrike" noProof="1">
                <a:latin typeface="楷体_GB2312" pitchFamily="49" charset="-122"/>
                <a:ea typeface="楷体_GB2312" pitchFamily="49" charset="-122"/>
                <a:cs typeface="+mn-cs"/>
              </a:rPr>
              <a:t>函数输出各种类型数据的方法；</a:t>
            </a:r>
            <a:endParaRPr lang="zh-CN" altLang="en-US" sz="2800" strike="noStrike" noProof="1">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en-US" sz="2800" strike="noStrike" noProof="1">
                <a:latin typeface="楷体_GB2312" pitchFamily="49" charset="-122"/>
                <a:ea typeface="楷体_GB2312" pitchFamily="49" charset="-122"/>
                <a:cs typeface="+mn-cs"/>
              </a:rPr>
              <a:t>掌握数据类型转换的规则以及强制数据类型转换的方法；</a:t>
            </a:r>
            <a:endParaRPr lang="zh-CN" altLang="en-US" sz="2800" strike="noStrike" noProof="1">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en-US" sz="2800" strike="noStrike" noProof="1">
                <a:latin typeface="楷体_GB2312" pitchFamily="49" charset="-122"/>
                <a:ea typeface="楷体_GB2312" pitchFamily="49" charset="-122"/>
                <a:cs typeface="+mn-cs"/>
              </a:rPr>
              <a:t>掌握赋值运算符、算术运算符、位运算符、逗号运算符以及</a:t>
            </a:r>
            <a:r>
              <a:rPr lang="en-US" altLang="zh-CN" sz="2800" strike="noStrike" noProof="1">
                <a:latin typeface="楷体_GB2312" pitchFamily="49" charset="-122"/>
                <a:ea typeface="楷体_GB2312" pitchFamily="49" charset="-122"/>
                <a:cs typeface="+mn-cs"/>
              </a:rPr>
              <a:t>sizeof</a:t>
            </a:r>
            <a:r>
              <a:rPr lang="zh-CN" altLang="en-US" sz="2800" strike="noStrike" noProof="1">
                <a:latin typeface="楷体_GB2312" pitchFamily="49" charset="-122"/>
                <a:ea typeface="楷体_GB2312" pitchFamily="49" charset="-122"/>
                <a:cs typeface="+mn-cs"/>
              </a:rPr>
              <a:t>的使用方法；</a:t>
            </a:r>
            <a:endParaRPr lang="zh-CN" altLang="en-US" sz="2800" strike="noStrike" noProof="1">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en-US" sz="2800" strike="noStrike" noProof="1">
                <a:latin typeface="楷体_GB2312" pitchFamily="49" charset="-122"/>
                <a:ea typeface="楷体_GB2312" pitchFamily="49" charset="-122"/>
                <a:cs typeface="+mn-cs"/>
              </a:rPr>
              <a:t>理解运算符的优先级和结合性的概念，记住所学的各种运算符的优先级关系和结合性。</a:t>
            </a:r>
            <a:endParaRPr lang="zh-CN" altLang="en-US" sz="2800" strike="noStrike" noProof="1">
              <a:latin typeface="楷体_GB2312" pitchFamily="49" charset="-122"/>
              <a:ea typeface="楷体_GB2312" pitchFamily="49" charset="-122"/>
            </a:endParaRPr>
          </a:p>
        </p:txBody>
      </p:sp>
      <p:sp>
        <p:nvSpPr>
          <p:cNvPr id="742406" name="文本框 742405"/>
          <p:cNvSpPr txBox="1"/>
          <p:nvPr/>
        </p:nvSpPr>
        <p:spPr>
          <a:xfrm>
            <a:off x="536575" y="122238"/>
            <a:ext cx="7129463" cy="641350"/>
          </a:xfrm>
          <a:prstGeom prst="rect">
            <a:avLst/>
          </a:prstGeom>
          <a:noFill/>
          <a:ln w="57150">
            <a:noFill/>
          </a:ln>
        </p:spPr>
        <p:txBody>
          <a:bodyPr>
            <a:spAutoFit/>
          </a:bodyPr>
          <a:lstStyle/>
          <a:p>
            <a:pPr marL="177800" indent="-177800" defTabSz="914400">
              <a:spcBef>
                <a:spcPct val="50000"/>
              </a:spcBef>
              <a:buFont typeface="Wingdings" panose="05000000000000000000" pitchFamily="2" charset="2"/>
              <a:buChar char="u"/>
              <a:tabLst>
                <a:tab pos="177800" algn="l"/>
              </a:tabLst>
            </a:pPr>
            <a:r>
              <a:rPr lang="zh-CN" altLang="en-US" sz="3600" b="1" noProof="1">
                <a:solidFill>
                  <a:srgbClr val="FF3300"/>
                </a:solidFill>
                <a:effectLst>
                  <a:outerShdw blurRad="38100" dist="38100" dir="2700000">
                    <a:srgbClr val="000000"/>
                  </a:outerShdw>
                </a:effectLst>
                <a:latin typeface="Arial" panose="020B0604020202020204" pitchFamily="34" charset="0"/>
                <a:ea typeface="隶书" panose="02010509060101010101" pitchFamily="49" charset="-122"/>
                <a:cs typeface="+mn-cs"/>
              </a:rPr>
              <a:t>学习目标</a:t>
            </a:r>
            <a:r>
              <a:rPr lang="zh-CN" altLang="en-US" sz="36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zh-CN" altLang="en-US" sz="3600" noProof="1">
              <a:latin typeface="Times New Roman" panose="02020603050405020304" pitchFamily="18" charset="0"/>
            </a:endParaRPr>
          </a:p>
        </p:txBody>
      </p:sp>
      <p:grpSp>
        <p:nvGrpSpPr>
          <p:cNvPr id="19459" name="组合 742415"/>
          <p:cNvGrpSpPr/>
          <p:nvPr/>
        </p:nvGrpSpPr>
        <p:grpSpPr>
          <a:xfrm>
            <a:off x="0" y="0"/>
            <a:ext cx="446088" cy="6858000"/>
            <a:chOff x="0" y="0"/>
            <a:chExt cx="281" cy="4320"/>
          </a:xfrm>
        </p:grpSpPr>
        <p:sp>
          <p:nvSpPr>
            <p:cNvPr id="19460" name="文本框 742416"/>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19461" name="文本框 742417"/>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2402">
                                            <p:txEl>
                                              <p:pRg st="0" end="0"/>
                                            </p:txEl>
                                          </p:spTgt>
                                        </p:tgtEl>
                                        <p:attrNameLst>
                                          <p:attrName>style.visibility</p:attrName>
                                        </p:attrNameLst>
                                      </p:cBhvr>
                                      <p:to>
                                        <p:strVal val="visible"/>
                                      </p:to>
                                    </p:set>
                                    <p:anim calcmode="lin" valueType="num">
                                      <p:cBhvr additive="base">
                                        <p:cTn id="7" dur="500" fill="hold"/>
                                        <p:tgtEl>
                                          <p:spTgt spid="7424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2402">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2402">
                                            <p:txEl>
                                              <p:pRg st="1" end="1"/>
                                            </p:txEl>
                                          </p:spTgt>
                                        </p:tgtEl>
                                        <p:attrNameLst>
                                          <p:attrName>style.visibility</p:attrName>
                                        </p:attrNameLst>
                                      </p:cBhvr>
                                      <p:to>
                                        <p:strVal val="visible"/>
                                      </p:to>
                                    </p:set>
                                    <p:anim calcmode="lin" valueType="num">
                                      <p:cBhvr additive="base">
                                        <p:cTn id="13" dur="500" fill="hold"/>
                                        <p:tgtEl>
                                          <p:spTgt spid="7424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2402">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2402">
                                            <p:txEl>
                                              <p:pRg st="2" end="2"/>
                                            </p:txEl>
                                          </p:spTgt>
                                        </p:tgtEl>
                                        <p:attrNameLst>
                                          <p:attrName>style.visibility</p:attrName>
                                        </p:attrNameLst>
                                      </p:cBhvr>
                                      <p:to>
                                        <p:strVal val="visible"/>
                                      </p:to>
                                    </p:set>
                                    <p:anim calcmode="lin" valueType="num">
                                      <p:cBhvr additive="base">
                                        <p:cTn id="19" dur="500" fill="hold"/>
                                        <p:tgtEl>
                                          <p:spTgt spid="74240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2402">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2402">
                                            <p:txEl>
                                              <p:pRg st="3" end="3"/>
                                            </p:txEl>
                                          </p:spTgt>
                                        </p:tgtEl>
                                        <p:attrNameLst>
                                          <p:attrName>style.visibility</p:attrName>
                                        </p:attrNameLst>
                                      </p:cBhvr>
                                      <p:to>
                                        <p:strVal val="visible"/>
                                      </p:to>
                                    </p:set>
                                    <p:anim calcmode="lin" valueType="num">
                                      <p:cBhvr additive="base">
                                        <p:cTn id="25" dur="500" fill="hold"/>
                                        <p:tgtEl>
                                          <p:spTgt spid="74240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2402">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2402">
                                            <p:txEl>
                                              <p:pRg st="4" end="4"/>
                                            </p:txEl>
                                          </p:spTgt>
                                        </p:tgtEl>
                                        <p:attrNameLst>
                                          <p:attrName>style.visibility</p:attrName>
                                        </p:attrNameLst>
                                      </p:cBhvr>
                                      <p:to>
                                        <p:strVal val="visible"/>
                                      </p:to>
                                    </p:set>
                                    <p:anim calcmode="lin" valueType="num">
                                      <p:cBhvr additive="base">
                                        <p:cTn id="31" dur="500" fill="hold"/>
                                        <p:tgtEl>
                                          <p:spTgt spid="74240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2402">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2402">
                                            <p:txEl>
                                              <p:pRg st="5" end="5"/>
                                            </p:txEl>
                                          </p:spTgt>
                                        </p:tgtEl>
                                        <p:attrNameLst>
                                          <p:attrName>style.visibility</p:attrName>
                                        </p:attrNameLst>
                                      </p:cBhvr>
                                      <p:to>
                                        <p:strVal val="visible"/>
                                      </p:to>
                                    </p:set>
                                    <p:anim calcmode="lin" valueType="num">
                                      <p:cBhvr additive="base">
                                        <p:cTn id="37" dur="500" fill="hold"/>
                                        <p:tgtEl>
                                          <p:spTgt spid="74240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2402">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2402">
                                            <p:txEl>
                                              <p:pRg st="6" end="6"/>
                                            </p:txEl>
                                          </p:spTgt>
                                        </p:tgtEl>
                                        <p:attrNameLst>
                                          <p:attrName>style.visibility</p:attrName>
                                        </p:attrNameLst>
                                      </p:cBhvr>
                                      <p:to>
                                        <p:strVal val="visible"/>
                                      </p:to>
                                    </p:set>
                                    <p:anim calcmode="lin" valueType="num">
                                      <p:cBhvr additive="base">
                                        <p:cTn id="43" dur="500" fill="hold"/>
                                        <p:tgtEl>
                                          <p:spTgt spid="74240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2402">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2402">
                                            <p:txEl>
                                              <p:pRg st="7" end="7"/>
                                            </p:txEl>
                                          </p:spTgt>
                                        </p:tgtEl>
                                        <p:attrNameLst>
                                          <p:attrName>style.visibility</p:attrName>
                                        </p:attrNameLst>
                                      </p:cBhvr>
                                      <p:to>
                                        <p:strVal val="visible"/>
                                      </p:to>
                                    </p:set>
                                    <p:anim calcmode="lin" valueType="num">
                                      <p:cBhvr additive="base">
                                        <p:cTn id="49" dur="500" fill="hold"/>
                                        <p:tgtEl>
                                          <p:spTgt spid="74240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42402">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5" name="矩形 807944"/>
          <p:cNvSpPr/>
          <p:nvPr/>
        </p:nvSpPr>
        <p:spPr>
          <a:xfrm>
            <a:off x="684213" y="188913"/>
            <a:ext cx="3929063" cy="579438"/>
          </a:xfrm>
          <a:prstGeom prst="rect">
            <a:avLst/>
          </a:prstGeom>
          <a:noFill/>
          <a:ln w="9525">
            <a:noFill/>
          </a:ln>
        </p:spPr>
        <p:txBody>
          <a:bodyPr wrap="none" anchor="ctr">
            <a:spAutoFit/>
          </a:bodyPr>
          <a:lstStyle/>
          <a:p>
            <a:pPr fontAlgn="base"/>
            <a:r>
              <a:rPr lang="en-US" altLang="zh-CN" sz="3200" b="1" strike="noStrike" noProof="1">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8. </a:t>
            </a:r>
            <a:r>
              <a:rPr lang="zh-CN" altLang="en-US" sz="3200" b="1" strike="noStrike" noProof="1">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简单的数据输出</a:t>
            </a:r>
            <a:r>
              <a:rPr lang="zh-CN" altLang="en-US" strike="noStrike" noProof="1">
                <a:latin typeface="Times New Roman" panose="02020603050405020304" pitchFamily="18" charset="0"/>
                <a:ea typeface="宋体" panose="02010600030101010101" pitchFamily="2" charset="-122"/>
                <a:cs typeface="+mn-cs"/>
              </a:rPr>
              <a:t> </a:t>
            </a:r>
            <a:r>
              <a:rPr lang="zh-CN" altLang="en-US" sz="3200" strike="noStrike" noProof="1">
                <a:latin typeface="隶书" panose="02010509060101010101" pitchFamily="49" charset="-122"/>
                <a:ea typeface="隶书" panose="02010509060101010101" pitchFamily="49" charset="-122"/>
                <a:cs typeface="+mn-cs"/>
              </a:rPr>
              <a:t>  </a:t>
            </a:r>
            <a:endParaRPr lang="zh-CN" altLang="en-US" sz="3200" strike="noStrike" noProof="1">
              <a:latin typeface="隶书" panose="02010509060101010101" pitchFamily="49" charset="-122"/>
              <a:ea typeface="隶书" panose="02010509060101010101" pitchFamily="49" charset="-122"/>
            </a:endParaRPr>
          </a:p>
        </p:txBody>
      </p:sp>
      <p:sp>
        <p:nvSpPr>
          <p:cNvPr id="807946" name="矩形 807945"/>
          <p:cNvSpPr/>
          <p:nvPr/>
        </p:nvSpPr>
        <p:spPr>
          <a:xfrm>
            <a:off x="555625" y="765175"/>
            <a:ext cx="8066088" cy="822325"/>
          </a:xfrm>
          <a:prstGeom prst="rect">
            <a:avLst/>
          </a:prstGeom>
          <a:noFill/>
          <a:ln w="9525">
            <a:noFill/>
          </a:ln>
        </p:spPr>
        <p:txBody>
          <a:bodyPr anchor="ctr">
            <a:spAutoFit/>
          </a:bodyPr>
          <a:lstStyle/>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C</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语言中没有用于输出的语句，只能通过标准库函数的调用来完成数据的输出任务。库函数的一般调用格式为：</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807947" name="文本框 807946"/>
          <p:cNvSpPr txBox="1"/>
          <p:nvPr/>
        </p:nvSpPr>
        <p:spPr>
          <a:xfrm>
            <a:off x="1492250" y="1658938"/>
            <a:ext cx="6337300" cy="576263"/>
          </a:xfrm>
          <a:prstGeom prst="rect">
            <a:avLst/>
          </a:prstGeom>
          <a:gradFill rotWithShape="1">
            <a:gsLst>
              <a:gs pos="0">
                <a:srgbClr val="FFFF99"/>
              </a:gs>
              <a:gs pos="100000">
                <a:srgbClr val="FFFF99">
                  <a:gamma/>
                  <a:shade val="63529"/>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rgbClr val="808080">
                <a:alpha val="50000"/>
              </a:srgbClr>
            </a:outerShdw>
          </a:effectLst>
        </p:spPr>
        <p:txBody>
          <a:bodyPr anchor="ctr" anchorCtr="1"/>
          <a:lstStyle/>
          <a:p>
            <a:pPr algn="ctr"/>
            <a:r>
              <a:rPr lang="zh-CN" altLang="en-US"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函数名（参数</a:t>
            </a:r>
            <a:r>
              <a:rPr lang="en-US" altLang="zh-CN"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1</a:t>
            </a:r>
            <a:r>
              <a:rPr lang="zh-CN" altLang="en-US"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，参数</a:t>
            </a:r>
            <a:r>
              <a:rPr lang="en-US" altLang="zh-CN"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2</a:t>
            </a:r>
            <a:r>
              <a:rPr lang="zh-CN" altLang="en-US"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en-US" altLang="zh-CN" b="1" noProof="1">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a:t>
            </a:r>
            <a:r>
              <a:rPr lang="zh-CN" altLang="en-US"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，参数</a:t>
            </a:r>
            <a:r>
              <a:rPr lang="en-US" altLang="zh-CN"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n</a:t>
            </a:r>
            <a:r>
              <a:rPr lang="zh-CN" altLang="en-US"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zh-CN" altLang="en-US"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sp>
        <p:nvSpPr>
          <p:cNvPr id="807961" name="矩形 807960"/>
          <p:cNvSpPr/>
          <p:nvPr/>
        </p:nvSpPr>
        <p:spPr>
          <a:xfrm>
            <a:off x="496888" y="2401888"/>
            <a:ext cx="6840538" cy="457200"/>
          </a:xfrm>
          <a:prstGeom prst="rect">
            <a:avLst/>
          </a:prstGeom>
          <a:noFill/>
          <a:ln w="9525">
            <a:noFill/>
          </a:ln>
        </p:spPr>
        <p:txBody>
          <a:bodyPr anchor="ctr">
            <a:spAutoFit/>
          </a:bodyPr>
          <a:lstStyle/>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printf</a:t>
            </a:r>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函数：</a:t>
            </a:r>
            <a:endPar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grpSp>
        <p:nvGrpSpPr>
          <p:cNvPr id="807972" name="组合 807971"/>
          <p:cNvGrpSpPr/>
          <p:nvPr/>
        </p:nvGrpSpPr>
        <p:grpSpPr>
          <a:xfrm>
            <a:off x="1665288" y="2578100"/>
            <a:ext cx="6651625" cy="2055813"/>
            <a:chOff x="1049" y="1516"/>
            <a:chExt cx="4190" cy="1295"/>
          </a:xfrm>
        </p:grpSpPr>
        <p:sp>
          <p:nvSpPr>
            <p:cNvPr id="57350" name="文本框 807949"/>
            <p:cNvSpPr txBox="1"/>
            <p:nvPr/>
          </p:nvSpPr>
          <p:spPr>
            <a:xfrm>
              <a:off x="1066" y="1842"/>
              <a:ext cx="3491" cy="357"/>
            </a:xfrm>
            <a:prstGeom prst="rect">
              <a:avLst/>
            </a:prstGeom>
            <a:noFill/>
            <a:ln w="9525">
              <a:noFill/>
            </a:ln>
          </p:spPr>
          <p:txBody>
            <a:bodyPr anchor="t" anchorCtr="0"/>
            <a:lstStyle/>
            <a:p>
              <a:pPr algn="just"/>
              <a:r>
                <a:rPr lang="en-US" altLang="zh-CN" b="1" err="1">
                  <a:latin typeface="Times New Roman" panose="02020603050405020304" pitchFamily="18" charset="0"/>
                  <a:ea typeface="宋体" panose="02010600030101010101" pitchFamily="2" charset="-122"/>
                </a:rPr>
                <a:t>printf</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"variable  a = %d" </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 </a:t>
              </a:r>
              <a:r>
                <a:rPr lang="zh-CN" altLang="en-US" b="1" dirty="0">
                  <a:latin typeface="Times New Roman" panose="02020603050405020304" pitchFamily="18" charset="0"/>
                  <a:ea typeface="宋体" panose="02010600030101010101" pitchFamily="2" charset="-122"/>
                </a:rPr>
                <a:t>）；</a:t>
              </a:r>
            </a:p>
          </p:txBody>
        </p:sp>
        <p:sp>
          <p:nvSpPr>
            <p:cNvPr id="57351" name="左大括号 807961"/>
            <p:cNvSpPr/>
            <p:nvPr/>
          </p:nvSpPr>
          <p:spPr>
            <a:xfrm rot="-5400000">
              <a:off x="2458" y="1493"/>
              <a:ext cx="227" cy="1406"/>
            </a:xfrm>
            <a:prstGeom prst="leftBrace">
              <a:avLst>
                <a:gd name="adj1" fmla="val 51500"/>
                <a:gd name="adj2" fmla="val 50000"/>
              </a:avLst>
            </a:prstGeom>
            <a:noFill/>
            <a:ln w="25400"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07963" name="矩形 807962"/>
            <p:cNvSpPr/>
            <p:nvPr/>
          </p:nvSpPr>
          <p:spPr>
            <a:xfrm>
              <a:off x="2046" y="2305"/>
              <a:ext cx="1083" cy="442"/>
            </a:xfrm>
            <a:prstGeom prst="rect">
              <a:avLst/>
            </a:prstGeom>
            <a:noFill/>
            <a:ln w="9525">
              <a:noFill/>
            </a:ln>
          </p:spPr>
          <p:txBody>
            <a:bodyPr wrap="none" anchor="ctr">
              <a:spAutoFit/>
            </a:bodyPr>
            <a:lstStyle/>
            <a:p>
              <a:pPr algn="ctr" fontAlgn="base"/>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参数</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1</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a:p>
              <a:pPr algn="ctr" fontAlgn="base"/>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字符串常量</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7353" name="直接连接符 807963"/>
            <p:cNvSpPr/>
            <p:nvPr/>
          </p:nvSpPr>
          <p:spPr>
            <a:xfrm flipV="1">
              <a:off x="1338" y="2115"/>
              <a:ext cx="0" cy="317"/>
            </a:xfrm>
            <a:prstGeom prst="line">
              <a:avLst/>
            </a:prstGeom>
            <a:ln w="28575" cap="flat" cmpd="sng">
              <a:solidFill>
                <a:schemeClr val="tx1"/>
              </a:solidFill>
              <a:prstDash val="solid"/>
              <a:round/>
              <a:headEnd type="none" w="med" len="med"/>
              <a:tailEnd type="stealth" w="lg" len="lg"/>
            </a:ln>
          </p:spPr>
        </p:sp>
        <p:sp>
          <p:nvSpPr>
            <p:cNvPr id="807965" name="矩形 807964"/>
            <p:cNvSpPr/>
            <p:nvPr/>
          </p:nvSpPr>
          <p:spPr>
            <a:xfrm>
              <a:off x="1049" y="2438"/>
              <a:ext cx="599" cy="250"/>
            </a:xfrm>
            <a:prstGeom prst="rect">
              <a:avLst/>
            </a:prstGeom>
            <a:noFill/>
            <a:ln w="9525">
              <a:noFill/>
            </a:ln>
          </p:spPr>
          <p:txBody>
            <a:bodyPr wrap="none" anchor="ctr">
              <a:spAutoFit/>
            </a:bodyPr>
            <a:lstStyle/>
            <a:p>
              <a:pPr algn="ctr" fontAlgn="base"/>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函数名</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7355" name="直接连接符 807965"/>
            <p:cNvSpPr/>
            <p:nvPr/>
          </p:nvSpPr>
          <p:spPr>
            <a:xfrm flipV="1">
              <a:off x="3724" y="2106"/>
              <a:ext cx="0" cy="317"/>
            </a:xfrm>
            <a:prstGeom prst="line">
              <a:avLst/>
            </a:prstGeom>
            <a:ln w="28575" cap="flat" cmpd="sng">
              <a:solidFill>
                <a:schemeClr val="tx1"/>
              </a:solidFill>
              <a:prstDash val="solid"/>
              <a:round/>
              <a:headEnd type="none" w="med" len="med"/>
              <a:tailEnd type="stealth" w="lg" len="lg"/>
            </a:ln>
          </p:spPr>
        </p:sp>
        <p:sp>
          <p:nvSpPr>
            <p:cNvPr id="807967" name="矩形 807966"/>
            <p:cNvSpPr/>
            <p:nvPr/>
          </p:nvSpPr>
          <p:spPr>
            <a:xfrm>
              <a:off x="3441" y="2369"/>
              <a:ext cx="600" cy="442"/>
            </a:xfrm>
            <a:prstGeom prst="rect">
              <a:avLst/>
            </a:prstGeom>
            <a:noFill/>
            <a:ln w="9525">
              <a:noFill/>
            </a:ln>
          </p:spPr>
          <p:txBody>
            <a:bodyPr wrap="none" anchor="ctr">
              <a:spAutoFit/>
            </a:bodyPr>
            <a:lstStyle/>
            <a:p>
              <a:pPr algn="ctr" fontAlgn="base"/>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参数</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2</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a:p>
              <a:pPr algn="ctr" fontAlgn="base"/>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变量</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7357" name="直接连接符 807967"/>
            <p:cNvSpPr/>
            <p:nvPr/>
          </p:nvSpPr>
          <p:spPr>
            <a:xfrm>
              <a:off x="3470" y="1752"/>
              <a:ext cx="0" cy="181"/>
            </a:xfrm>
            <a:prstGeom prst="line">
              <a:avLst/>
            </a:prstGeom>
            <a:ln w="28575" cap="flat" cmpd="sng">
              <a:solidFill>
                <a:schemeClr val="tx1"/>
              </a:solidFill>
              <a:prstDash val="solid"/>
              <a:round/>
              <a:headEnd type="none" w="med" len="med"/>
              <a:tailEnd type="stealth" w="lg" len="lg"/>
            </a:ln>
          </p:spPr>
        </p:sp>
        <p:sp>
          <p:nvSpPr>
            <p:cNvPr id="807969" name="矩形 807968"/>
            <p:cNvSpPr/>
            <p:nvPr/>
          </p:nvSpPr>
          <p:spPr>
            <a:xfrm>
              <a:off x="3062" y="1516"/>
              <a:ext cx="907" cy="250"/>
            </a:xfrm>
            <a:prstGeom prst="rect">
              <a:avLst/>
            </a:prstGeom>
            <a:noFill/>
            <a:ln w="9525">
              <a:noFill/>
            </a:ln>
          </p:spPr>
          <p:txBody>
            <a:bodyPr anchor="ctr">
              <a:spAutoFit/>
            </a:bodyPr>
            <a:lstStyle/>
            <a:p>
              <a:pPr algn="ctr" fontAlgn="base"/>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逗号隔开</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7359" name="直接连接符 807969"/>
            <p:cNvSpPr/>
            <p:nvPr/>
          </p:nvSpPr>
          <p:spPr>
            <a:xfrm flipH="1">
              <a:off x="4105" y="2024"/>
              <a:ext cx="272" cy="0"/>
            </a:xfrm>
            <a:prstGeom prst="line">
              <a:avLst/>
            </a:prstGeom>
            <a:ln w="28575" cap="flat" cmpd="sng">
              <a:solidFill>
                <a:schemeClr val="tx1"/>
              </a:solidFill>
              <a:prstDash val="solid"/>
              <a:round/>
              <a:headEnd type="none" w="med" len="med"/>
              <a:tailEnd type="stealth" w="lg" len="lg"/>
            </a:ln>
          </p:spPr>
        </p:sp>
        <p:sp>
          <p:nvSpPr>
            <p:cNvPr id="807971" name="矩形 807970"/>
            <p:cNvSpPr/>
            <p:nvPr/>
          </p:nvSpPr>
          <p:spPr>
            <a:xfrm>
              <a:off x="4332" y="1888"/>
              <a:ext cx="907" cy="250"/>
            </a:xfrm>
            <a:prstGeom prst="rect">
              <a:avLst/>
            </a:prstGeom>
            <a:noFill/>
            <a:ln w="9525">
              <a:noFill/>
            </a:ln>
          </p:spPr>
          <p:txBody>
            <a:bodyPr anchor="ctr">
              <a:spAutoFit/>
            </a:bodyPr>
            <a:lstStyle/>
            <a:p>
              <a:pPr algn="ctr" fontAlgn="base"/>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分号结束</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p:txBody>
        </p:sp>
      </p:grpSp>
      <p:sp>
        <p:nvSpPr>
          <p:cNvPr id="807973" name="矩形 807972"/>
          <p:cNvSpPr/>
          <p:nvPr/>
        </p:nvSpPr>
        <p:spPr>
          <a:xfrm>
            <a:off x="755650" y="4797425"/>
            <a:ext cx="4206875" cy="860425"/>
          </a:xfrm>
          <a:prstGeom prst="rect">
            <a:avLst/>
          </a:prstGeom>
          <a:solidFill>
            <a:srgbClr val="FFFFFF"/>
          </a:solidFill>
          <a:ln w="38100" cap="flat" cmpd="sng">
            <a:solidFill>
              <a:srgbClr val="006600"/>
            </a:solidFill>
            <a:prstDash val="solid"/>
            <a:miter/>
            <a:headEnd type="none" w="med" len="med"/>
            <a:tailEnd type="none" w="med" len="med"/>
          </a:ln>
        </p:spPr>
        <p:txBody>
          <a:bodyPr wrap="none" anchor="ctr">
            <a:spAutoFit/>
          </a:bodyPr>
          <a:lstStyle/>
          <a:p>
            <a:pPr fontAlgn="base"/>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endPar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"How are you</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807974" name="矩形 807973"/>
          <p:cNvSpPr/>
          <p:nvPr/>
        </p:nvSpPr>
        <p:spPr>
          <a:xfrm>
            <a:off x="5292725" y="4797425"/>
            <a:ext cx="2368550" cy="860425"/>
          </a:xfrm>
          <a:prstGeom prst="rect">
            <a:avLst/>
          </a:prstGeom>
          <a:solidFill>
            <a:srgbClr val="FFCC99"/>
          </a:solidFill>
          <a:ln w="38100" cap="flat" cmpd="sng">
            <a:solidFill>
              <a:srgbClr val="006600"/>
            </a:solidFill>
            <a:prstDash val="solid"/>
            <a:miter/>
            <a:headEnd type="none" w="med" len="med"/>
            <a:tailEnd type="none" w="med" len="med"/>
          </a:ln>
        </p:spPr>
        <p:txBody>
          <a:bodyPr wrap="none" anchor="ctr">
            <a:spAutoFit/>
          </a:bodyPr>
          <a:lstStyle/>
          <a:p>
            <a:pPr fontAlgn="base"/>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输出：</a:t>
            </a:r>
            <a:endPar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How are you</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807975" name="矩形 807974"/>
          <p:cNvSpPr/>
          <p:nvPr/>
        </p:nvSpPr>
        <p:spPr>
          <a:xfrm>
            <a:off x="755650" y="5786438"/>
            <a:ext cx="5030788" cy="860425"/>
          </a:xfrm>
          <a:prstGeom prst="rect">
            <a:avLst/>
          </a:prstGeom>
          <a:solidFill>
            <a:srgbClr val="FFFFFF"/>
          </a:solidFill>
          <a:ln w="38100" cap="flat" cmpd="sng">
            <a:solidFill>
              <a:srgbClr val="006600"/>
            </a:solidFill>
            <a:prstDash val="solid"/>
            <a:miter/>
            <a:headEnd type="none" w="med" len="med"/>
            <a:tailEnd type="none" w="med" len="med"/>
          </a:ln>
        </p:spPr>
        <p:txBody>
          <a:bodyPr wrap="none" anchor="ctr">
            <a:spAutoFit/>
          </a:bodyPr>
          <a:lstStyle/>
          <a:p>
            <a:pPr indent="266700" fontAlgn="base"/>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int a = 100</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a:p>
            <a:pPr indent="266700" fontAlgn="base"/>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"variable a = %d"</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p:txBody>
      </p:sp>
      <p:sp>
        <p:nvSpPr>
          <p:cNvPr id="807976" name="矩形 807975"/>
          <p:cNvSpPr/>
          <p:nvPr/>
        </p:nvSpPr>
        <p:spPr>
          <a:xfrm>
            <a:off x="5954713" y="5791200"/>
            <a:ext cx="2460625" cy="860425"/>
          </a:xfrm>
          <a:prstGeom prst="rect">
            <a:avLst/>
          </a:prstGeom>
          <a:solidFill>
            <a:srgbClr val="FFCC99"/>
          </a:solidFill>
          <a:ln w="38100" cap="flat" cmpd="sng">
            <a:solidFill>
              <a:srgbClr val="006600"/>
            </a:solidFill>
            <a:prstDash val="solid"/>
            <a:miter/>
            <a:headEnd type="none" w="med" len="med"/>
            <a:tailEnd type="none" w="med" len="med"/>
          </a:ln>
        </p:spPr>
        <p:txBody>
          <a:bodyPr wrap="none" anchor="ctr">
            <a:spAutoFit/>
          </a:bodyPr>
          <a:lstStyle/>
          <a:p>
            <a:pPr fontAlgn="base"/>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输出：</a:t>
            </a:r>
            <a:endPar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variable a = 100</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807977" name="矩形 807976"/>
          <p:cNvSpPr/>
          <p:nvPr/>
        </p:nvSpPr>
        <p:spPr>
          <a:xfrm>
            <a:off x="741363" y="4652963"/>
            <a:ext cx="8135938" cy="1958975"/>
          </a:xfrm>
          <a:prstGeom prst="rect">
            <a:avLst/>
          </a:prstGeom>
          <a:gradFill rotWithShape="1">
            <a:gsLst>
              <a:gs pos="0">
                <a:srgbClr val="00FFFF"/>
              </a:gs>
              <a:gs pos="100000">
                <a:schemeClr val="bg1"/>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defTabSz="914400" fontAlgn="base">
              <a:tabLst>
                <a:tab pos="4572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%d</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用于显示有符号整型数据，如</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int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short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型数据；</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defTabSz="914400" fontAlgn="base">
              <a:tabLst>
                <a:tab pos="4572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%u</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用于显示无符号整型数据，如</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unsigned int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unsigned short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型数据；</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defTabSz="914400" fontAlgn="base">
              <a:tabLst>
                <a:tab pos="4572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%f</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用于显示实型数据，如</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float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型数据；</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defTabSz="914400" fontAlgn="base">
              <a:tabLst>
                <a:tab pos="4572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%c</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用于显示字符型数据，如</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char</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型数据；</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defTabSz="914400" fontAlgn="base">
              <a:tabLst>
                <a:tab pos="4572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%s</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用于显示字符串数据。</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807978" name="圆角矩形标注 807977"/>
          <p:cNvSpPr/>
          <p:nvPr/>
        </p:nvSpPr>
        <p:spPr>
          <a:xfrm>
            <a:off x="3419475" y="2492375"/>
            <a:ext cx="1439863" cy="504825"/>
          </a:xfrm>
          <a:prstGeom prst="wedgeRoundRectCallout">
            <a:avLst>
              <a:gd name="adj1" fmla="val 51653"/>
              <a:gd name="adj2" fmla="val 107861"/>
              <a:gd name="adj3" fmla="val 16667"/>
            </a:avLst>
          </a:prstGeom>
          <a:solidFill>
            <a:srgbClr val="FFFF99"/>
          </a:solidFill>
          <a:ln w="9525" cap="flat" cmpd="sng">
            <a:solidFill>
              <a:srgbClr val="000099"/>
            </a:solidFill>
            <a:prstDash val="solid"/>
            <a:miter/>
            <a:headEnd type="none" w="med" len="med"/>
            <a:tailEnd type="none" w="med" len="med"/>
          </a:ln>
        </p:spPr>
        <p:txBody>
          <a:bodyPr/>
          <a:lstStyle/>
          <a:p>
            <a:pPr algn="ctr" fontAlgn="base"/>
            <a:r>
              <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格式控制符</a:t>
            </a:r>
            <a:endPar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57367" name="组合 807978"/>
          <p:cNvGrpSpPr/>
          <p:nvPr/>
        </p:nvGrpSpPr>
        <p:grpSpPr>
          <a:xfrm>
            <a:off x="0" y="0"/>
            <a:ext cx="446088" cy="6858000"/>
            <a:chOff x="0" y="0"/>
            <a:chExt cx="281" cy="4320"/>
          </a:xfrm>
        </p:grpSpPr>
        <p:sp>
          <p:nvSpPr>
            <p:cNvPr id="57368" name="文本框 80797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57369" name="文本框 80798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7945"/>
                                        </p:tgtEl>
                                        <p:attrNameLst>
                                          <p:attrName>style.visibility</p:attrName>
                                        </p:attrNameLst>
                                      </p:cBhvr>
                                      <p:to>
                                        <p:strVal val="visible"/>
                                      </p:to>
                                    </p:set>
                                    <p:animEffect transition="in" filter="blinds(horizontal)">
                                      <p:cBhvr>
                                        <p:cTn id="7" dur="500"/>
                                        <p:tgtEl>
                                          <p:spTgt spid="80794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7946"/>
                                        </p:tgtEl>
                                        <p:attrNameLst>
                                          <p:attrName>style.visibility</p:attrName>
                                        </p:attrNameLst>
                                      </p:cBhvr>
                                      <p:to>
                                        <p:strVal val="visible"/>
                                      </p:to>
                                    </p:set>
                                    <p:animEffect transition="in" filter="box(out)">
                                      <p:cBhvr>
                                        <p:cTn id="12" dur="500"/>
                                        <p:tgtEl>
                                          <p:spTgt spid="80794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7947"/>
                                        </p:tgtEl>
                                        <p:attrNameLst>
                                          <p:attrName>style.visibility</p:attrName>
                                        </p:attrNameLst>
                                      </p:cBhvr>
                                      <p:to>
                                        <p:strVal val="visible"/>
                                      </p:to>
                                    </p:set>
                                    <p:animEffect transition="in" filter="box(out)">
                                      <p:cBhvr>
                                        <p:cTn id="17" dur="500"/>
                                        <p:tgtEl>
                                          <p:spTgt spid="80794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7961"/>
                                        </p:tgtEl>
                                        <p:attrNameLst>
                                          <p:attrName>style.visibility</p:attrName>
                                        </p:attrNameLst>
                                      </p:cBhvr>
                                      <p:to>
                                        <p:strVal val="visible"/>
                                      </p:to>
                                    </p:set>
                                    <p:animEffect transition="in" filter="blinds(horizontal)">
                                      <p:cBhvr>
                                        <p:cTn id="22" dur="500"/>
                                        <p:tgtEl>
                                          <p:spTgt spid="80796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7972"/>
                                        </p:tgtEl>
                                        <p:attrNameLst>
                                          <p:attrName>style.visibility</p:attrName>
                                        </p:attrNameLst>
                                      </p:cBhvr>
                                      <p:to>
                                        <p:strVal val="visible"/>
                                      </p:to>
                                    </p:set>
                                    <p:animEffect transition="in" filter="blinds(horizontal)">
                                      <p:cBhvr>
                                        <p:cTn id="27" dur="500"/>
                                        <p:tgtEl>
                                          <p:spTgt spid="807972"/>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8" fill="hold">
                            <p:stCondLst>
                              <p:cond delay="500"/>
                            </p:stCondLst>
                            <p:childTnLst>
                              <p:par>
                                <p:cTn id="29" presetID="18" presetClass="entr" presetSubtype="12" fill="hold" grpId="0" nodeType="afterEffect">
                                  <p:stCondLst>
                                    <p:cond delay="0"/>
                                  </p:stCondLst>
                                  <p:childTnLst>
                                    <p:set>
                                      <p:cBhvr>
                                        <p:cTn id="30" dur="1" fill="hold">
                                          <p:stCondLst>
                                            <p:cond delay="0"/>
                                          </p:stCondLst>
                                        </p:cTn>
                                        <p:tgtEl>
                                          <p:spTgt spid="807978"/>
                                        </p:tgtEl>
                                        <p:attrNameLst>
                                          <p:attrName>style.visibility</p:attrName>
                                        </p:attrNameLst>
                                      </p:cBhvr>
                                      <p:to>
                                        <p:strVal val="visible"/>
                                      </p:to>
                                    </p:set>
                                    <p:animEffect transition="in" filter="strips(downLeft)">
                                      <p:cBhvr>
                                        <p:cTn id="31" dur="500"/>
                                        <p:tgtEl>
                                          <p:spTgt spid="807978"/>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07977"/>
                                        </p:tgtEl>
                                        <p:attrNameLst>
                                          <p:attrName>style.visibility</p:attrName>
                                        </p:attrNameLst>
                                      </p:cBhvr>
                                      <p:to>
                                        <p:strVal val="visible"/>
                                      </p:to>
                                    </p:set>
                                    <p:animEffect transition="in" filter="box(out)">
                                      <p:cBhvr>
                                        <p:cTn id="36" dur="500"/>
                                        <p:tgtEl>
                                          <p:spTgt spid="807977"/>
                                        </p:tgtEl>
                                      </p:cBhvr>
                                    </p:animEffect>
                                  </p:childTnLst>
                                  <p:subTnLst>
                                    <p:set>
                                      <p:cBhvr override="childStyle">
                                        <p:cTn dur="1" fill="hold" display="0" masterRel="nextClick" afterEffect="1"/>
                                        <p:tgtEl>
                                          <p:spTgt spid="807977"/>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07973"/>
                                        </p:tgtEl>
                                        <p:attrNameLst>
                                          <p:attrName>style.visibility</p:attrName>
                                        </p:attrNameLst>
                                      </p:cBhvr>
                                      <p:to>
                                        <p:strVal val="visible"/>
                                      </p:to>
                                    </p:set>
                                    <p:animEffect transition="in" filter="blinds(horizontal)">
                                      <p:cBhvr>
                                        <p:cTn id="41" dur="500"/>
                                        <p:tgtEl>
                                          <p:spTgt spid="807973"/>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07974"/>
                                        </p:tgtEl>
                                        <p:attrNameLst>
                                          <p:attrName>style.visibility</p:attrName>
                                        </p:attrNameLst>
                                      </p:cBhvr>
                                      <p:to>
                                        <p:strVal val="visible"/>
                                      </p:to>
                                    </p:set>
                                    <p:animEffect transition="in" filter="blinds(horizontal)">
                                      <p:cBhvr>
                                        <p:cTn id="46" dur="500"/>
                                        <p:tgtEl>
                                          <p:spTgt spid="807974"/>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07975"/>
                                        </p:tgtEl>
                                        <p:attrNameLst>
                                          <p:attrName>style.visibility</p:attrName>
                                        </p:attrNameLst>
                                      </p:cBhvr>
                                      <p:to>
                                        <p:strVal val="visible"/>
                                      </p:to>
                                    </p:set>
                                    <p:animEffect transition="in" filter="blinds(horizontal)">
                                      <p:cBhvr>
                                        <p:cTn id="51" dur="500"/>
                                        <p:tgtEl>
                                          <p:spTgt spid="807975"/>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07976"/>
                                        </p:tgtEl>
                                        <p:attrNameLst>
                                          <p:attrName>style.visibility</p:attrName>
                                        </p:attrNameLst>
                                      </p:cBhvr>
                                      <p:to>
                                        <p:strVal val="visible"/>
                                      </p:to>
                                    </p:set>
                                    <p:animEffect transition="in" filter="blinds(horizontal)">
                                      <p:cBhvr>
                                        <p:cTn id="56" dur="500"/>
                                        <p:tgtEl>
                                          <p:spTgt spid="807976"/>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5" grpId="0"/>
      <p:bldP spid="807946" grpId="0"/>
      <p:bldP spid="807947" grpId="0" animBg="1"/>
      <p:bldP spid="807961" grpId="0"/>
      <p:bldP spid="807973" grpId="0" animBg="1"/>
      <p:bldP spid="807974" grpId="0" animBg="1"/>
      <p:bldP spid="807975" grpId="0" animBg="1"/>
      <p:bldP spid="807976" grpId="0" animBg="1"/>
      <p:bldP spid="807977" grpId="0" animBg="1"/>
      <p:bldP spid="80797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p:cNvSpPr>
          <p:nvPr>
            <p:ph idx="1"/>
          </p:nvPr>
        </p:nvSpPr>
        <p:spPr>
          <a:xfrm>
            <a:off x="714375" y="2000250"/>
            <a:ext cx="7632700" cy="2071688"/>
          </a:xfrm>
        </p:spPr>
        <p:txBody>
          <a:bodyPr vert="horz" wrap="square" lIns="91440" tIns="45720" rIns="91440" bIns="45720" anchor="t"/>
          <a:lstStyle/>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例</a:t>
            </a: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3.1 </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有人用温度计测量出用华氏法表示的温度</a:t>
            </a: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如</a:t>
            </a: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F</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，今要求把它转换为以摄氏法表示的温度</a:t>
            </a: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如</a:t>
            </a: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C) </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endPar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4" name="Rectangle 7"/>
          <p:cNvSpPr txBox="1"/>
          <p:nvPr/>
        </p:nvSpPr>
        <p:spPr>
          <a:xfrm>
            <a:off x="857250" y="3929063"/>
            <a:ext cx="7143750" cy="714375"/>
          </a:xfrm>
          <a:prstGeom prst="rect">
            <a:avLst/>
          </a:prstGeom>
          <a:noFill/>
          <a:ln w="9525">
            <a:noFill/>
          </a:ln>
        </p:spPr>
        <p:txBody>
          <a:bodyPr anchor="t" anchorCtr="0"/>
          <a:lstStyle/>
          <a:p>
            <a:pPr marL="342900" indent="-342900">
              <a:lnSpc>
                <a:spcPct val="120000"/>
              </a:lnSpc>
              <a:spcBef>
                <a:spcPct val="20000"/>
              </a:spcBef>
              <a:buFont typeface="Wingdings" panose="05000000000000000000" pitchFamily="2" charset="2"/>
              <a:buChar char="Ø"/>
            </a:pPr>
            <a:r>
              <a:rPr lang="zh-CN" altLang="zh-CN" sz="3200" b="1" dirty="0">
                <a:latin typeface="Arial" panose="020B0604020202020204" pitchFamily="34" charset="0"/>
                <a:ea typeface="宋体" panose="02010600030101010101" pitchFamily="2" charset="-122"/>
              </a:rPr>
              <a:t>解题思路：找到二者间的转换公式</a:t>
            </a:r>
            <a:endParaRPr lang="en-US" altLang="zh-CN" sz="3200" b="1" dirty="0">
              <a:latin typeface="Arial" panose="020B0604020202020204" pitchFamily="34" charset="0"/>
              <a:ea typeface="宋体" panose="02010600030101010101" pitchFamily="2" charset="-122"/>
            </a:endParaRPr>
          </a:p>
        </p:txBody>
      </p:sp>
      <p:sp>
        <p:nvSpPr>
          <p:cNvPr id="58371"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4100" name="Object 4"/>
          <p:cNvGraphicFramePr>
            <a:graphicFrameLocks noChangeAspect="1"/>
          </p:cNvGraphicFramePr>
          <p:nvPr/>
        </p:nvGraphicFramePr>
        <p:xfrm>
          <a:off x="2714625" y="4500563"/>
          <a:ext cx="2428875" cy="1089025"/>
        </p:xfrm>
        <a:graphic>
          <a:graphicData uri="http://schemas.openxmlformats.org/presentationml/2006/ole">
            <mc:AlternateContent xmlns:mc="http://schemas.openxmlformats.org/markup-compatibility/2006">
              <mc:Choice xmlns:v="urn:schemas-microsoft-com:vml" Requires="v">
                <p:oleObj r:id="rId2" imgW="875665" imgH="393700" progId="Equation.3">
                  <p:embed/>
                </p:oleObj>
              </mc:Choice>
              <mc:Fallback>
                <p:oleObj r:id="rId2" imgW="875665" imgH="393700" progId="Equation.3">
                  <p:embed/>
                  <p:pic>
                    <p:nvPicPr>
                      <p:cNvPr id="0" name="图片 3075"/>
                      <p:cNvPicPr/>
                      <p:nvPr/>
                    </p:nvPicPr>
                    <p:blipFill>
                      <a:blip r:embed="rId3"/>
                      <a:stretch>
                        <a:fillRect/>
                      </a:stretch>
                    </p:blipFill>
                    <p:spPr>
                      <a:xfrm>
                        <a:off x="2714625" y="4500563"/>
                        <a:ext cx="2428875" cy="1089025"/>
                      </a:xfrm>
                      <a:prstGeom prst="rect">
                        <a:avLst/>
                      </a:prstGeom>
                      <a:noFill/>
                      <a:ln w="38100">
                        <a:noFill/>
                        <a:miter/>
                      </a:ln>
                    </p:spPr>
                  </p:pic>
                </p:oleObj>
              </mc:Fallback>
            </mc:AlternateContent>
          </a:graphicData>
        </a:graphic>
      </p:graphicFrame>
      <p:sp>
        <p:nvSpPr>
          <p:cNvPr id="7" name="Rectangle 7"/>
          <p:cNvSpPr txBox="1"/>
          <p:nvPr/>
        </p:nvSpPr>
        <p:spPr>
          <a:xfrm>
            <a:off x="1357313" y="5643563"/>
            <a:ext cx="6215062" cy="714375"/>
          </a:xfrm>
          <a:prstGeom prst="rect">
            <a:avLst/>
          </a:prstGeom>
          <a:noFill/>
          <a:ln w="9525">
            <a:noFill/>
          </a:ln>
        </p:spPr>
        <p:txBody>
          <a:bodyPr anchor="t" anchorCtr="0"/>
          <a:lstStyle/>
          <a:p>
            <a:pPr marL="342900" indent="-342900">
              <a:lnSpc>
                <a:spcPct val="120000"/>
              </a:lnSpc>
              <a:spcBef>
                <a:spcPct val="20000"/>
              </a:spcBef>
            </a:pPr>
            <a:r>
              <a:rPr lang="en-US" altLang="zh-CN" sz="3200" b="1" dirty="0">
                <a:latin typeface="Arial" panose="020B0604020202020204" pitchFamily="34" charset="0"/>
                <a:ea typeface="宋体" panose="02010600030101010101" pitchFamily="2" charset="-122"/>
              </a:rPr>
              <a:t>f</a:t>
            </a:r>
            <a:r>
              <a:rPr lang="zh-CN" altLang="zh-CN" sz="3200" b="1" dirty="0">
                <a:latin typeface="Arial" panose="020B0604020202020204" pitchFamily="34" charset="0"/>
                <a:ea typeface="宋体" panose="02010600030101010101" pitchFamily="2" charset="-122"/>
              </a:rPr>
              <a:t>代表华氏温度</a:t>
            </a:r>
            <a:r>
              <a:rPr lang="zh-CN" altLang="en-US" sz="3200" b="1" dirty="0">
                <a:latin typeface="Arial" panose="020B0604020202020204" pitchFamily="34" charset="0"/>
                <a:ea typeface="宋体" panose="02010600030101010101" pitchFamily="2" charset="-122"/>
              </a:rPr>
              <a:t>，</a:t>
            </a:r>
            <a:r>
              <a:rPr lang="en-US" altLang="zh-CN" sz="3200" b="1" dirty="0">
                <a:latin typeface="Arial" panose="020B0604020202020204" pitchFamily="34" charset="0"/>
                <a:ea typeface="宋体" panose="02010600030101010101" pitchFamily="2" charset="-122"/>
              </a:rPr>
              <a:t>c</a:t>
            </a:r>
            <a:r>
              <a:rPr lang="zh-CN" altLang="zh-CN" sz="3200" b="1" dirty="0">
                <a:latin typeface="Arial" panose="020B0604020202020204" pitchFamily="34" charset="0"/>
                <a:ea typeface="宋体" panose="02010600030101010101" pitchFamily="2" charset="-122"/>
              </a:rPr>
              <a:t>代表摄氏温度</a:t>
            </a:r>
            <a:endParaRPr lang="en-US" altLang="zh-CN" sz="3200" b="1" dirty="0">
              <a:latin typeface="Arial" panose="020B0604020202020204" pitchFamily="34" charset="0"/>
              <a:ea typeface="宋体" panose="02010600030101010101" pitchFamily="2" charset="-122"/>
            </a:endParaRPr>
          </a:p>
        </p:txBody>
      </p:sp>
      <p:pic>
        <p:nvPicPr>
          <p:cNvPr id="58374" name="图片 7" descr="Untitled.png">
            <a:hlinkClick r:id="rId4" action="ppaction://hlinksldjump"/>
          </p:cNvPr>
          <p:cNvPicPr>
            <a:picLocks noChangeAspect="1"/>
          </p:cNvPicPr>
          <p:nvPr/>
        </p:nvPicPr>
        <p:blipFill>
          <a:blip r:embed="rId5"/>
          <a:stretch>
            <a:fillRect/>
          </a:stretch>
        </p:blipFill>
        <p:spPr>
          <a:xfrm>
            <a:off x="8216900" y="5937250"/>
            <a:ext cx="927100" cy="92075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blinds(horizontal)">
                                      <p:cBhvr>
                                        <p:cTn id="11" dur="500"/>
                                        <p:tgtEl>
                                          <p:spTgt spid="410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p:nvPr/>
        </p:nvSpPr>
        <p:spPr>
          <a:xfrm>
            <a:off x="857250" y="3929063"/>
            <a:ext cx="2058988" cy="714375"/>
          </a:xfrm>
          <a:prstGeom prst="rect">
            <a:avLst/>
          </a:prstGeom>
          <a:noFill/>
          <a:ln w="9525">
            <a:noFill/>
          </a:ln>
        </p:spPr>
        <p:txBody>
          <a:bodyPr anchor="t" anchorCtr="0"/>
          <a:lstStyle/>
          <a:p>
            <a:pPr marL="342900" indent="-342900">
              <a:lnSpc>
                <a:spcPct val="120000"/>
              </a:lnSpc>
              <a:spcBef>
                <a:spcPct val="20000"/>
              </a:spcBef>
              <a:buFont typeface="Wingdings" panose="05000000000000000000" pitchFamily="2" charset="2"/>
              <a:buChar char="Ø"/>
            </a:pPr>
            <a:r>
              <a:rPr lang="zh-CN" altLang="zh-CN" sz="3200" b="1" dirty="0">
                <a:latin typeface="Arial" panose="020B0604020202020204" pitchFamily="34" charset="0"/>
                <a:ea typeface="宋体" panose="02010600030101010101" pitchFamily="2" charset="-122"/>
              </a:rPr>
              <a:t>算法：</a:t>
            </a:r>
            <a:endParaRPr lang="en-US" altLang="zh-CN" sz="3200" b="1" dirty="0">
              <a:latin typeface="Arial" panose="020B0604020202020204" pitchFamily="34" charset="0"/>
              <a:ea typeface="宋体" panose="02010600030101010101" pitchFamily="2" charset="-122"/>
            </a:endParaRPr>
          </a:p>
        </p:txBody>
      </p:sp>
      <p:sp>
        <p:nvSpPr>
          <p:cNvPr id="59394"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3143250" y="4071938"/>
          <a:ext cx="3071813" cy="1943100"/>
        </p:xfrm>
        <a:graphic>
          <a:graphicData uri="http://schemas.openxmlformats.org/drawingml/2006/table">
            <a:tbl>
              <a:tblPr/>
              <a:tblGrid>
                <a:gridCol w="3071813">
                  <a:extLst>
                    <a:ext uri="{9D8B030D-6E8A-4147-A177-3AD203B41FA5}">
                      <a16:colId xmlns:a16="http://schemas.microsoft.com/office/drawing/2014/main" val="20000"/>
                    </a:ext>
                  </a:extLst>
                </a:gridCol>
              </a:tblGrid>
              <a:tr h="439158">
                <a:tc>
                  <a:txBody>
                    <a:bodyPr/>
                    <a:lstStyle/>
                    <a:p>
                      <a:pPr algn="just">
                        <a:spcAft>
                          <a:spcPts val="0"/>
                        </a:spcAft>
                      </a:pPr>
                      <a:r>
                        <a:rPr kumimoji="1" lang="zh-CN" altLang="zh-CN" sz="2800" b="1" dirty="0">
                          <a:solidFill>
                            <a:schemeClr val="tx1"/>
                          </a:solidFill>
                          <a:latin typeface="+mn-lt"/>
                          <a:ea typeface="+mn-ea"/>
                          <a:cs typeface="+mn-cs"/>
                        </a:rPr>
                        <a:t>输入</a:t>
                      </a:r>
                      <a:r>
                        <a:rPr kumimoji="1" lang="en-US" altLang="zh-CN" sz="2800" b="1" dirty="0">
                          <a:solidFill>
                            <a:schemeClr val="tx1"/>
                          </a:solidFill>
                          <a:latin typeface="+mn-lt"/>
                          <a:ea typeface="+mn-ea"/>
                          <a:cs typeface="+mn-cs"/>
                        </a:rPr>
                        <a:t>f</a:t>
                      </a:r>
                      <a:r>
                        <a:rPr kumimoji="1" lang="zh-CN" altLang="zh-CN" sz="2800" b="1" dirty="0">
                          <a:solidFill>
                            <a:schemeClr val="tx1"/>
                          </a:solidFill>
                          <a:latin typeface="+mn-lt"/>
                          <a:ea typeface="+mn-ea"/>
                          <a:cs typeface="+mn-cs"/>
                        </a:rPr>
                        <a:t>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8398">
                <a:tc>
                  <a:txBody>
                    <a:bodyPr/>
                    <a:lstStyle/>
                    <a:p>
                      <a:pPr algn="just">
                        <a:spcAft>
                          <a:spcPts val="0"/>
                        </a:spcAft>
                      </a:pPr>
                      <a:endParaRPr kumimoji="1" lang="zh-CN" altLang="zh-CN" sz="3200" b="1"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5544">
                <a:tc>
                  <a:txBody>
                    <a:bodyPr/>
                    <a:lstStyle/>
                    <a:p>
                      <a:pPr algn="just">
                        <a:spcAft>
                          <a:spcPts val="0"/>
                        </a:spcAft>
                      </a:pPr>
                      <a:r>
                        <a:rPr kumimoji="1" lang="zh-CN" altLang="zh-CN" sz="2800" b="1" dirty="0">
                          <a:solidFill>
                            <a:schemeClr val="tx1"/>
                          </a:solidFill>
                          <a:latin typeface="+mn-lt"/>
                          <a:ea typeface="+mn-ea"/>
                          <a:cs typeface="+mn-cs"/>
                        </a:rPr>
                        <a:t>输出</a:t>
                      </a:r>
                      <a:r>
                        <a:rPr kumimoji="1" lang="en-US" altLang="zh-CN" sz="2800" b="1" dirty="0">
                          <a:solidFill>
                            <a:schemeClr val="tx1"/>
                          </a:solidFill>
                          <a:latin typeface="+mn-lt"/>
                          <a:ea typeface="+mn-ea"/>
                          <a:cs typeface="+mn-cs"/>
                        </a:rPr>
                        <a:t>c</a:t>
                      </a:r>
                      <a:r>
                        <a:rPr kumimoji="1" lang="zh-CN" altLang="zh-CN" sz="2800" b="1" dirty="0">
                          <a:solidFill>
                            <a:schemeClr val="tx1"/>
                          </a:solidFill>
                          <a:latin typeface="+mn-lt"/>
                          <a:ea typeface="+mn-ea"/>
                          <a:cs typeface="+mn-cs"/>
                        </a:rPr>
                        <a:t>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9405"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59406" name="Object 4"/>
          <p:cNvGraphicFramePr>
            <a:graphicFrameLocks noChangeAspect="1"/>
          </p:cNvGraphicFramePr>
          <p:nvPr/>
        </p:nvGraphicFramePr>
        <p:xfrm>
          <a:off x="3500438" y="4572000"/>
          <a:ext cx="1928812" cy="863600"/>
        </p:xfrm>
        <a:graphic>
          <a:graphicData uri="http://schemas.openxmlformats.org/presentationml/2006/ole">
            <mc:AlternateContent xmlns:mc="http://schemas.openxmlformats.org/markup-compatibility/2006">
              <mc:Choice xmlns:v="urn:schemas-microsoft-com:vml" Requires="v">
                <p:oleObj r:id="rId2" imgW="875665" imgH="393700" progId="Equation.3">
                  <p:embed/>
                </p:oleObj>
              </mc:Choice>
              <mc:Fallback>
                <p:oleObj r:id="rId2" imgW="875665" imgH="393700" progId="Equation.3">
                  <p:embed/>
                  <p:pic>
                    <p:nvPicPr>
                      <p:cNvPr id="0" name="图片 3076"/>
                      <p:cNvPicPr/>
                      <p:nvPr/>
                    </p:nvPicPr>
                    <p:blipFill>
                      <a:blip r:embed="rId3"/>
                      <a:stretch>
                        <a:fillRect/>
                      </a:stretch>
                    </p:blipFill>
                    <p:spPr>
                      <a:xfrm>
                        <a:off x="3500438" y="4572000"/>
                        <a:ext cx="1928812" cy="863600"/>
                      </a:xfrm>
                      <a:prstGeom prst="rect">
                        <a:avLst/>
                      </a:prstGeom>
                      <a:noFill/>
                      <a:ln w="38100">
                        <a:noFill/>
                        <a:miter/>
                      </a:ln>
                    </p:spPr>
                  </p:pic>
                </p:oleObj>
              </mc:Fallback>
            </mc:AlternateContent>
          </a:graphicData>
        </a:graphic>
      </p:graphicFrame>
      <p:sp>
        <p:nvSpPr>
          <p:cNvPr id="59407" name="Rectangle 7"/>
          <p:cNvSpPr txBox="1"/>
          <p:nvPr/>
        </p:nvSpPr>
        <p:spPr>
          <a:xfrm>
            <a:off x="714375" y="2000250"/>
            <a:ext cx="7632700" cy="2071688"/>
          </a:xfrm>
          <a:prstGeom prst="rect">
            <a:avLst/>
          </a:prstGeom>
          <a:noFill/>
          <a:ln w="9525">
            <a:noFill/>
          </a:ln>
        </p:spPr>
        <p:txBody>
          <a:bodyPr anchor="t" anchorCtr="0"/>
          <a:lstStyle/>
          <a:p>
            <a:pPr marL="342900" indent="-342900">
              <a:lnSpc>
                <a:spcPct val="120000"/>
              </a:lnSpc>
              <a:spcBef>
                <a:spcPct val="20000"/>
              </a:spcBef>
              <a:buSzTx/>
              <a:buFont typeface="Wingdings" panose="05000000000000000000" pitchFamily="2" charset="2"/>
            </a:pPr>
            <a:r>
              <a:rPr lang="en-US" altLang="zh-CN" sz="3200" b="1">
                <a:latin typeface="Verdana" panose="020B0604030504040204" pitchFamily="34" charset="0"/>
                <a:ea typeface="宋体" panose="02010600030101010101" pitchFamily="2" charset="-122"/>
              </a:rPr>
              <a:t>  </a:t>
            </a:r>
            <a:r>
              <a:rPr lang="zh-CN" altLang="zh-CN" sz="3200" b="1">
                <a:latin typeface="Verdana" panose="020B0604030504040204" pitchFamily="34" charset="0"/>
                <a:ea typeface="宋体" panose="02010600030101010101" pitchFamily="2" charset="-122"/>
              </a:rPr>
              <a:t>例</a:t>
            </a:r>
            <a:r>
              <a:rPr lang="en-US" altLang="zh-CN" sz="3200" b="1">
                <a:latin typeface="Verdana" panose="020B0604030504040204" pitchFamily="34" charset="0"/>
                <a:ea typeface="宋体" panose="02010600030101010101" pitchFamily="2" charset="-122"/>
              </a:rPr>
              <a:t>3.1 </a:t>
            </a:r>
            <a:r>
              <a:rPr lang="zh-CN" altLang="zh-CN" sz="3200" b="1">
                <a:latin typeface="Verdana" panose="020B0604030504040204" pitchFamily="34" charset="0"/>
                <a:ea typeface="宋体" panose="02010600030101010101" pitchFamily="2" charset="-122"/>
              </a:rPr>
              <a:t>有人用温度计测量出用华氏法表示的温度</a:t>
            </a:r>
            <a:r>
              <a:rPr lang="en-US" altLang="zh-CN" sz="3200" b="1">
                <a:latin typeface="Verdana" panose="020B0604030504040204" pitchFamily="34" charset="0"/>
                <a:ea typeface="宋体" panose="02010600030101010101" pitchFamily="2" charset="-122"/>
              </a:rPr>
              <a:t>(</a:t>
            </a:r>
            <a:r>
              <a:rPr lang="zh-CN" altLang="zh-CN" sz="3200" b="1">
                <a:latin typeface="Verdana" panose="020B0604030504040204" pitchFamily="34" charset="0"/>
                <a:ea typeface="宋体" panose="02010600030101010101" pitchFamily="2" charset="-122"/>
              </a:rPr>
              <a:t>如</a:t>
            </a:r>
            <a:r>
              <a:rPr lang="en-US" altLang="zh-CN" sz="3200" b="1">
                <a:latin typeface="Verdana" panose="020B0604030504040204" pitchFamily="34" charset="0"/>
                <a:ea typeface="宋体" panose="02010600030101010101" pitchFamily="2" charset="-122"/>
              </a:rPr>
              <a:t> F</a:t>
            </a:r>
            <a:r>
              <a:rPr lang="zh-CN" altLang="zh-CN" sz="3200" b="1">
                <a:latin typeface="Verdana" panose="020B0604030504040204" pitchFamily="34" charset="0"/>
                <a:ea typeface="宋体" panose="02010600030101010101" pitchFamily="2" charset="-122"/>
              </a:rPr>
              <a:t>，今要求把它转换为以摄氏法表示的温度</a:t>
            </a:r>
            <a:r>
              <a:rPr lang="en-US" altLang="zh-CN" sz="3200" b="1">
                <a:latin typeface="Verdana" panose="020B0604030504040204" pitchFamily="34" charset="0"/>
                <a:ea typeface="宋体" panose="02010600030101010101" pitchFamily="2" charset="-122"/>
              </a:rPr>
              <a:t>(</a:t>
            </a:r>
            <a:r>
              <a:rPr lang="zh-CN" altLang="zh-CN" sz="3200" b="1">
                <a:latin typeface="Verdana" panose="020B0604030504040204" pitchFamily="34" charset="0"/>
                <a:ea typeface="宋体" panose="02010600030101010101" pitchFamily="2" charset="-122"/>
              </a:rPr>
              <a:t>如</a:t>
            </a:r>
            <a:r>
              <a:rPr lang="en-US" altLang="zh-CN" sz="3200" b="1">
                <a:latin typeface="Verdana" panose="020B0604030504040204" pitchFamily="34" charset="0"/>
                <a:ea typeface="宋体" panose="02010600030101010101" pitchFamily="2" charset="-122"/>
              </a:rPr>
              <a:t> C) </a:t>
            </a:r>
            <a:r>
              <a:rPr lang="zh-CN" altLang="zh-CN" sz="3200" b="1">
                <a:latin typeface="Verdana" panose="020B0604030504040204" pitchFamily="34" charset="0"/>
                <a:ea typeface="宋体" panose="02010600030101010101" pitchFamily="2" charset="-122"/>
              </a:rPr>
              <a:t>。</a:t>
            </a:r>
            <a:endParaRPr lang="en-US" altLang="zh-CN" sz="3200" b="1" dirty="0">
              <a:latin typeface="Verdana" panose="020B0604030504040204" pitchFamily="34" charset="0"/>
              <a:ea typeface="宋体" panose="02010600030101010101" pitchFamily="2" charset="-122"/>
            </a:endParaRPr>
          </a:p>
        </p:txBody>
      </p:sp>
      <p:sp>
        <p:nvSpPr>
          <p:cNvPr id="14" name="圆角矩形标注 13"/>
          <p:cNvSpPr/>
          <p:nvPr/>
        </p:nvSpPr>
        <p:spPr>
          <a:xfrm>
            <a:off x="6786563" y="5286375"/>
            <a:ext cx="1357312" cy="642938"/>
          </a:xfrm>
          <a:prstGeom prst="wedgeRoundRectCallout">
            <a:avLst>
              <a:gd name="adj1" fmla="val -78028"/>
              <a:gd name="adj2" fmla="val -65806"/>
              <a:gd name="adj3" fmla="val 16667"/>
            </a:avLst>
          </a:prstGeom>
          <a:solidFill>
            <a:srgbClr val="FFFFCC"/>
          </a:solidFill>
          <a:ln w="9525" cap="flat" cmpd="sng">
            <a:solidFill>
              <a:schemeClr val="tx1"/>
            </a:solidFill>
            <a:prstDash val="solid"/>
            <a:miter/>
            <a:headEnd type="none" w="med" len="med"/>
            <a:tailEnd type="none" w="med" len="med"/>
          </a:ln>
        </p:spPr>
        <p:txBody>
          <a:bodyPr wrap="none" anchor="t" anchorCtr="0"/>
          <a:lstStyle/>
          <a:p>
            <a:pPr algn="ctr"/>
            <a:r>
              <a:rPr lang="en-US" altLang="zh-CN" sz="2800" b="1" dirty="0">
                <a:solidFill>
                  <a:srgbClr val="0000CC"/>
                </a:solidFill>
                <a:latin typeface="Arial" panose="020B0604020202020204" pitchFamily="34" charset="0"/>
                <a:ea typeface="宋体" panose="02010600030101010101" pitchFamily="2" charset="-122"/>
              </a:rPr>
              <a:t>N-S</a:t>
            </a:r>
            <a:r>
              <a:rPr lang="zh-CN" altLang="en-US" sz="2800" b="1" dirty="0">
                <a:solidFill>
                  <a:srgbClr val="0000CC"/>
                </a:solidFill>
                <a:latin typeface="Arial" panose="020B0604020202020204" pitchFamily="34" charset="0"/>
                <a:ea typeface="宋体" panose="02010600030101010101" pitchFamily="2" charset="-122"/>
              </a:rPr>
              <a:t>图</a:t>
            </a:r>
            <a:endParaRPr lang="en-US" altLang="zh-CN" sz="2800" b="1" dirty="0">
              <a:solidFill>
                <a:srgbClr val="0000CC"/>
              </a:solidFill>
              <a:latin typeface="Arial" panose="020B0604020202020204" pitchFamily="34" charset="0"/>
              <a:ea typeface="宋体" panose="02010600030101010101" pitchFamily="2" charset="-122"/>
            </a:endParaRPr>
          </a:p>
        </p:txBody>
      </p:sp>
      <p:pic>
        <p:nvPicPr>
          <p:cNvPr id="59409" name="图片 9" descr="Untitled.png">
            <a:hlinkClick r:id="rId4" action="ppaction://hlinksldjump"/>
          </p:cNvPr>
          <p:cNvPicPr>
            <a:picLocks noChangeAspect="1"/>
          </p:cNvPicPr>
          <p:nvPr/>
        </p:nvPicPr>
        <p:blipFill>
          <a:blip r:embed="rId5"/>
          <a:stretch>
            <a:fillRect/>
          </a:stretch>
        </p:blipFill>
        <p:spPr>
          <a:xfrm>
            <a:off x="8216900" y="5937250"/>
            <a:ext cx="927100" cy="9207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0418"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0419" name="Rectangle 7"/>
          <p:cNvSpPr txBox="1"/>
          <p:nvPr/>
        </p:nvSpPr>
        <p:spPr>
          <a:xfrm>
            <a:off x="1071563" y="1785938"/>
            <a:ext cx="7429500" cy="4357687"/>
          </a:xfrm>
          <a:prstGeom prst="rect">
            <a:avLst/>
          </a:prstGeom>
          <a:noFill/>
          <a:ln w="9525">
            <a:noFill/>
          </a:ln>
        </p:spPr>
        <p:txBody>
          <a:bodyPr anchor="t" anchorCtr="0"/>
          <a:lstStyle/>
          <a:p>
            <a:pPr>
              <a:buSzTx/>
            </a:pPr>
            <a:r>
              <a:rPr lang="en-US" altLang="zh-CN" sz="3200" b="1" dirty="0">
                <a:latin typeface="Verdana" panose="020B0604030504040204" pitchFamily="34" charset="0"/>
                <a:ea typeface="宋体" panose="02010600030101010101" pitchFamily="2" charset="-122"/>
              </a:rPr>
              <a:t>#include &lt;</a:t>
            </a:r>
            <a:r>
              <a:rPr lang="en-US" altLang="zh-CN" sz="3200" b="1" dirty="0" err="1">
                <a:latin typeface="Verdana" panose="020B0604030504040204" pitchFamily="34" charset="0"/>
                <a:ea typeface="宋体" panose="02010600030101010101" pitchFamily="2" charset="-122"/>
              </a:rPr>
              <a:t>stdio.h</a:t>
            </a:r>
            <a:r>
              <a:rPr lang="en-US" altLang="zh-CN" sz="3200" b="1" dirty="0">
                <a:latin typeface="Verdana" panose="020B0604030504040204" pitchFamily="34" charset="0"/>
                <a:ea typeface="宋体" panose="02010600030101010101" pitchFamily="2" charset="-122"/>
              </a:rPr>
              <a:t>&gt;</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err="1">
                <a:latin typeface="Verdana" panose="020B0604030504040204" pitchFamily="34" charset="0"/>
                <a:ea typeface="宋体" panose="02010600030101010101" pitchFamily="2" charset="-122"/>
              </a:rPr>
              <a:t>int</a:t>
            </a:r>
            <a:r>
              <a:rPr lang="en-US" altLang="zh-CN" sz="3200" b="1" dirty="0">
                <a:latin typeface="Verdana" panose="020B0604030504040204" pitchFamily="34" charset="0"/>
                <a:ea typeface="宋体" panose="02010600030101010101" pitchFamily="2" charset="-122"/>
              </a:rPr>
              <a:t> main (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float </a:t>
            </a:r>
            <a:r>
              <a:rPr lang="en-US" altLang="zh-CN" sz="3200" b="1" dirty="0" err="1">
                <a:latin typeface="Verdana" panose="020B0604030504040204" pitchFamily="34" charset="0"/>
                <a:ea typeface="宋体" panose="02010600030101010101" pitchFamily="2" charset="-122"/>
              </a:rPr>
              <a:t>f,c</a:t>
            </a:r>
            <a:r>
              <a:rPr lang="en-US" altLang="zh-CN" sz="3200" b="1" dirty="0">
                <a:latin typeface="Verdana" panose="020B0604030504040204" pitchFamily="34" charset="0"/>
                <a:ea typeface="宋体" panose="02010600030101010101" pitchFamily="2" charset="-122"/>
              </a:rPr>
              <a:t>;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f=64.0;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c=(5.0/9)*(f-32);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a:t>
            </a:r>
            <a:r>
              <a:rPr lang="en-US" altLang="zh-CN" sz="3200" b="1" dirty="0" err="1">
                <a:latin typeface="Verdana" panose="020B0604030504040204" pitchFamily="34" charset="0"/>
                <a:ea typeface="宋体" panose="02010600030101010101" pitchFamily="2" charset="-122"/>
              </a:rPr>
              <a:t>printf</a:t>
            </a:r>
            <a:r>
              <a:rPr lang="en-US" altLang="zh-CN" sz="3200" b="1" dirty="0">
                <a:latin typeface="Verdana" panose="020B0604030504040204" pitchFamily="34" charset="0"/>
                <a:ea typeface="宋体" panose="02010600030101010101" pitchFamily="2" charset="-122"/>
              </a:rPr>
              <a:t>("f=%f\</a:t>
            </a:r>
            <a:r>
              <a:rPr lang="en-US" altLang="zh-CN" sz="3200" b="1" dirty="0" err="1">
                <a:latin typeface="Verdana" panose="020B0604030504040204" pitchFamily="34" charset="0"/>
                <a:ea typeface="宋体" panose="02010600030101010101" pitchFamily="2" charset="-122"/>
              </a:rPr>
              <a:t>nc</a:t>
            </a:r>
            <a:r>
              <a:rPr lang="en-US" altLang="zh-CN" sz="3200" b="1" dirty="0">
                <a:latin typeface="Verdana" panose="020B0604030504040204" pitchFamily="34" charset="0"/>
                <a:ea typeface="宋体" panose="02010600030101010101" pitchFamily="2" charset="-122"/>
              </a:rPr>
              <a:t>=%f\</a:t>
            </a:r>
            <a:r>
              <a:rPr lang="en-US" altLang="zh-CN" sz="3200" b="1" dirty="0" err="1">
                <a:latin typeface="Verdana" panose="020B0604030504040204" pitchFamily="34" charset="0"/>
                <a:ea typeface="宋体" panose="02010600030101010101" pitchFamily="2" charset="-122"/>
              </a:rPr>
              <a:t>n",f,c</a:t>
            </a:r>
            <a:r>
              <a:rPr lang="en-US" altLang="zh-CN" sz="3200" b="1" dirty="0">
                <a:latin typeface="Verdana" panose="020B0604030504040204" pitchFamily="34" charset="0"/>
                <a:ea typeface="宋体" panose="02010600030101010101" pitchFamily="2" charset="-122"/>
              </a:rPr>
              <a:t>);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return 0;</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a:t>
            </a:r>
          </a:p>
        </p:txBody>
      </p:sp>
      <p:sp>
        <p:nvSpPr>
          <p:cNvPr id="10" name="TextBox 9"/>
          <p:cNvSpPr txBox="1"/>
          <p:nvPr/>
        </p:nvSpPr>
        <p:spPr>
          <a:xfrm>
            <a:off x="3786188" y="3292475"/>
            <a:ext cx="4857750" cy="522288"/>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定义</a:t>
            </a:r>
            <a:r>
              <a:rPr lang="en-US" altLang="zh-CN" sz="2800" b="1" dirty="0">
                <a:solidFill>
                  <a:srgbClr val="0000CC"/>
                </a:solidFill>
                <a:latin typeface="Arial" panose="020B0604020202020204" pitchFamily="34" charset="0"/>
                <a:ea typeface="宋体" panose="02010600030101010101" pitchFamily="2" charset="-122"/>
              </a:rPr>
              <a:t>f</a:t>
            </a:r>
            <a:r>
              <a:rPr lang="zh-CN" altLang="zh-CN" sz="2800" b="1" dirty="0">
                <a:solidFill>
                  <a:srgbClr val="0000CC"/>
                </a:solidFill>
                <a:latin typeface="Arial" panose="020B0604020202020204" pitchFamily="34" charset="0"/>
                <a:ea typeface="宋体" panose="02010600030101010101" pitchFamily="2" charset="-122"/>
              </a:rPr>
              <a:t>和</a:t>
            </a:r>
            <a:r>
              <a:rPr lang="en-US" altLang="zh-CN" sz="2800" b="1" dirty="0">
                <a:solidFill>
                  <a:srgbClr val="0000CC"/>
                </a:solidFill>
                <a:latin typeface="Arial" panose="020B0604020202020204" pitchFamily="34" charset="0"/>
                <a:ea typeface="宋体" panose="02010600030101010101" pitchFamily="2" charset="-122"/>
              </a:rPr>
              <a:t>c</a:t>
            </a:r>
            <a:r>
              <a:rPr lang="zh-CN" altLang="zh-CN" sz="2800" b="1" dirty="0">
                <a:solidFill>
                  <a:srgbClr val="0000CC"/>
                </a:solidFill>
                <a:latin typeface="Arial" panose="020B0604020202020204" pitchFamily="34" charset="0"/>
                <a:ea typeface="宋体" panose="02010600030101010101" pitchFamily="2" charset="-122"/>
              </a:rPr>
              <a:t>为单精度浮点型变量</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1" name="TextBox 10"/>
          <p:cNvSpPr txBox="1"/>
          <p:nvPr/>
        </p:nvSpPr>
        <p:spPr>
          <a:xfrm>
            <a:off x="3714750" y="3714750"/>
            <a:ext cx="2214563"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指定</a:t>
            </a:r>
            <a:r>
              <a:rPr lang="en-US" altLang="zh-CN" sz="2800" b="1" dirty="0">
                <a:solidFill>
                  <a:srgbClr val="0000CC"/>
                </a:solidFill>
                <a:latin typeface="Arial" panose="020B0604020202020204" pitchFamily="34" charset="0"/>
                <a:ea typeface="宋体" panose="02010600030101010101" pitchFamily="2" charset="-122"/>
              </a:rPr>
              <a:t>f</a:t>
            </a:r>
            <a:r>
              <a:rPr lang="zh-CN" altLang="zh-CN" sz="2800" b="1" dirty="0">
                <a:solidFill>
                  <a:srgbClr val="0000CC"/>
                </a:solidFill>
                <a:latin typeface="Arial" panose="020B0604020202020204" pitchFamily="34" charset="0"/>
                <a:ea typeface="宋体" panose="02010600030101010101" pitchFamily="2" charset="-122"/>
              </a:rPr>
              <a:t>的值</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2" name="TextBox 11"/>
          <p:cNvSpPr txBox="1"/>
          <p:nvPr/>
        </p:nvSpPr>
        <p:spPr>
          <a:xfrm>
            <a:off x="5929313" y="4262438"/>
            <a:ext cx="2214562"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计算</a:t>
            </a:r>
            <a:r>
              <a:rPr lang="en-US" altLang="zh-CN" sz="2800" b="1" dirty="0">
                <a:solidFill>
                  <a:srgbClr val="0000CC"/>
                </a:solidFill>
                <a:latin typeface="Arial" panose="020B0604020202020204" pitchFamily="34" charset="0"/>
                <a:ea typeface="宋体" panose="02010600030101010101" pitchFamily="2" charset="-122"/>
              </a:rPr>
              <a:t>c</a:t>
            </a:r>
            <a:r>
              <a:rPr lang="zh-CN" altLang="zh-CN" sz="2800" b="1" dirty="0">
                <a:solidFill>
                  <a:srgbClr val="0000CC"/>
                </a:solidFill>
                <a:latin typeface="Arial" panose="020B0604020202020204" pitchFamily="34" charset="0"/>
                <a:ea typeface="宋体" panose="02010600030101010101" pitchFamily="2" charset="-122"/>
              </a:rPr>
              <a:t>的值</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4" name="TextBox 13"/>
          <p:cNvSpPr txBox="1"/>
          <p:nvPr/>
        </p:nvSpPr>
        <p:spPr>
          <a:xfrm>
            <a:off x="5929313" y="5286375"/>
            <a:ext cx="2786062"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输出</a:t>
            </a:r>
            <a:r>
              <a:rPr lang="en-US" altLang="zh-CN" sz="2800" b="1" dirty="0">
                <a:solidFill>
                  <a:srgbClr val="0000CC"/>
                </a:solidFill>
                <a:latin typeface="Arial" panose="020B0604020202020204" pitchFamily="34" charset="0"/>
                <a:ea typeface="宋体" panose="02010600030101010101" pitchFamily="2" charset="-122"/>
              </a:rPr>
              <a:t>f</a:t>
            </a:r>
            <a:r>
              <a:rPr lang="zh-CN" altLang="en-US" sz="2800" b="1" dirty="0">
                <a:solidFill>
                  <a:srgbClr val="0000CC"/>
                </a:solidFill>
                <a:latin typeface="Arial" panose="020B0604020202020204" pitchFamily="34" charset="0"/>
                <a:ea typeface="宋体" panose="02010600030101010101" pitchFamily="2" charset="-122"/>
              </a:rPr>
              <a:t>和</a:t>
            </a:r>
            <a:r>
              <a:rPr lang="en-US" altLang="zh-CN" sz="2800" b="1" dirty="0">
                <a:solidFill>
                  <a:srgbClr val="0000CC"/>
                </a:solidFill>
                <a:latin typeface="Arial" panose="020B0604020202020204" pitchFamily="34" charset="0"/>
                <a:ea typeface="宋体" panose="02010600030101010101" pitchFamily="2" charset="-122"/>
              </a:rPr>
              <a:t>c</a:t>
            </a:r>
            <a:r>
              <a:rPr lang="zh-CN" altLang="zh-CN" sz="2800" b="1" dirty="0">
                <a:solidFill>
                  <a:srgbClr val="0000CC"/>
                </a:solidFill>
                <a:latin typeface="Arial" panose="020B0604020202020204" pitchFamily="34" charset="0"/>
                <a:ea typeface="宋体" panose="02010600030101010101" pitchFamily="2" charset="-122"/>
              </a:rPr>
              <a:t>的</a:t>
            </a:r>
            <a:r>
              <a:rPr lang="zh-CN" altLang="en-US" sz="2800" b="1" dirty="0">
                <a:solidFill>
                  <a:srgbClr val="0000CC"/>
                </a:solidFill>
                <a:latin typeface="Arial" panose="020B0604020202020204" pitchFamily="34" charset="0"/>
                <a:ea typeface="宋体" panose="02010600030101010101" pitchFamily="2" charset="-122"/>
              </a:rPr>
              <a:t>值</a:t>
            </a:r>
          </a:p>
        </p:txBody>
      </p:sp>
      <p:pic>
        <p:nvPicPr>
          <p:cNvPr id="95236" name="Picture 4"/>
          <p:cNvPicPr>
            <a:picLocks noChangeAspect="1"/>
          </p:cNvPicPr>
          <p:nvPr/>
        </p:nvPicPr>
        <p:blipFill>
          <a:blip r:embed="rId2"/>
          <a:stretch>
            <a:fillRect/>
          </a:stretch>
        </p:blipFill>
        <p:spPr>
          <a:xfrm>
            <a:off x="3000375" y="5786438"/>
            <a:ext cx="2533650" cy="857250"/>
          </a:xfrm>
          <a:prstGeom prst="rect">
            <a:avLst/>
          </a:prstGeom>
          <a:noFill/>
          <a:ln w="9525">
            <a:noFill/>
          </a:ln>
        </p:spPr>
      </p:pic>
      <p:pic>
        <p:nvPicPr>
          <p:cNvPr id="60425" name="图片 14" descr="Untitled.png">
            <a:hlinkClick r:id="rId3" action="ppaction://hlinksldjump"/>
          </p:cNvPr>
          <p:cNvPicPr>
            <a:picLocks noChangeAspect="1"/>
          </p:cNvPicPr>
          <p:nvPr/>
        </p:nvPicPr>
        <p:blipFill>
          <a:blip r:embed="rId4"/>
          <a:stretch>
            <a:fillRect/>
          </a:stretch>
        </p:blipFill>
        <p:spPr>
          <a:xfrm>
            <a:off x="8216900" y="5937250"/>
            <a:ext cx="927100" cy="920750"/>
          </a:xfrm>
          <a:prstGeom prst="rect">
            <a:avLst/>
          </a:prstGeom>
          <a:noFill/>
          <a:ln w="9525">
            <a:noFill/>
          </a:ln>
        </p:spPr>
      </p:pic>
      <p:graphicFrame>
        <p:nvGraphicFramePr>
          <p:cNvPr id="60426" name="Object 4"/>
          <p:cNvGraphicFramePr>
            <a:graphicFrameLocks noChangeAspect="1"/>
          </p:cNvGraphicFramePr>
          <p:nvPr/>
        </p:nvGraphicFramePr>
        <p:xfrm>
          <a:off x="7215188" y="115888"/>
          <a:ext cx="1928812" cy="863600"/>
        </p:xfrm>
        <a:graphic>
          <a:graphicData uri="http://schemas.openxmlformats.org/presentationml/2006/ole">
            <mc:AlternateContent xmlns:mc="http://schemas.openxmlformats.org/markup-compatibility/2006">
              <mc:Choice xmlns:v="urn:schemas-microsoft-com:vml" Requires="v">
                <p:oleObj r:id="rId5" imgW="875665" imgH="393700" progId="Equation.3">
                  <p:embed/>
                </p:oleObj>
              </mc:Choice>
              <mc:Fallback>
                <p:oleObj r:id="rId5" imgW="875665" imgH="393700" progId="Equation.3">
                  <p:embed/>
                  <p:pic>
                    <p:nvPicPr>
                      <p:cNvPr id="0" name="图片 3077"/>
                      <p:cNvPicPr/>
                      <p:nvPr/>
                    </p:nvPicPr>
                    <p:blipFill>
                      <a:blip r:embed="rId6"/>
                      <a:stretch>
                        <a:fillRect/>
                      </a:stretch>
                    </p:blipFill>
                    <p:spPr>
                      <a:xfrm>
                        <a:off x="7215188" y="115888"/>
                        <a:ext cx="1928812" cy="863600"/>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236"/>
                                        </p:tgtEl>
                                        <p:attrNameLst>
                                          <p:attrName>style.visibility</p:attrName>
                                        </p:attrNameLst>
                                      </p:cBhvr>
                                      <p:to>
                                        <p:strVal val="visible"/>
                                      </p:to>
                                    </p:set>
                                    <p:animEffect transition="in" filter="blinds(horizontal)">
                                      <p:cBhvr>
                                        <p:cTn id="2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文本占位符 809985"/>
          <p:cNvSpPr>
            <a:spLocks noGrp="1"/>
          </p:cNvSpPr>
          <p:nvPr>
            <p:ph type="body" idx="1"/>
          </p:nvPr>
        </p:nvSpPr>
        <p:spPr>
          <a:xfrm>
            <a:off x="684213" y="333375"/>
            <a:ext cx="7772400" cy="647700"/>
          </a:xfrm>
        </p:spPr>
        <p:txBody>
          <a:bodyPr/>
          <a:lstStyle/>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3.4  C</a:t>
            </a:r>
            <a:r>
              <a:rPr kumimoji="0" lang="zh-CN" altLang="en-US"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语言的运算符与表达式</a:t>
            </a:r>
          </a:p>
        </p:txBody>
      </p:sp>
      <p:sp>
        <p:nvSpPr>
          <p:cNvPr id="810008" name="文本框 810007"/>
          <p:cNvSpPr txBox="1"/>
          <p:nvPr/>
        </p:nvSpPr>
        <p:spPr>
          <a:xfrm>
            <a:off x="684213" y="981075"/>
            <a:ext cx="8280400" cy="1187450"/>
          </a:xfrm>
          <a:prstGeom prst="rect">
            <a:avLst/>
          </a:prstGeom>
          <a:noFill/>
          <a:ln w="9525">
            <a:noFill/>
          </a:ln>
        </p:spPr>
        <p:txBody>
          <a:bodyPr>
            <a:spAutoFit/>
          </a:bodyPr>
          <a:lstStyle/>
          <a:p>
            <a:pPr>
              <a:spcBef>
                <a:spcPct val="50000"/>
              </a:spcBef>
            </a:pPr>
            <a:r>
              <a:rPr lang="en-US" altLang="zh-CN" noProof="1">
                <a:latin typeface="Times New Roman" panose="02020603050405020304" pitchFamily="18" charset="0"/>
                <a:ea typeface="宋体" panose="02010600030101010101" pitchFamily="2" charset="-122"/>
                <a:cs typeface="+mn-cs"/>
              </a:rPr>
              <a:t>       </a:t>
            </a:r>
            <a:r>
              <a:rPr lang="zh-CN" altLang="en-US" b="1" noProof="1">
                <a:effectLst>
                  <a:outerShdw blurRad="38100" dist="38100" dir="2700000">
                    <a:srgbClr val="FFFFFF"/>
                  </a:outerShdw>
                </a:effectLst>
                <a:latin typeface="楷体_GB2312" pitchFamily="49" charset="-122"/>
                <a:ea typeface="楷体_GB2312" pitchFamily="49" charset="-122"/>
                <a:cs typeface="+mn-cs"/>
              </a:rPr>
              <a:t>变量用来存放数据，运算符则用来处理数据。用运算符将变量和常量连接起来的符合</a:t>
            </a:r>
            <a:r>
              <a:rPr lang="en-US" altLang="zh-CN" b="1" noProof="1">
                <a:effectLst>
                  <a:outerShdw blurRad="38100" dist="38100" dir="2700000">
                    <a:srgbClr val="FFFFFF"/>
                  </a:outerShdw>
                </a:effectLst>
                <a:latin typeface="楷体_GB2312" pitchFamily="49" charset="-122"/>
                <a:ea typeface="楷体_GB2312" pitchFamily="49" charset="-122"/>
                <a:cs typeface="+mn-cs"/>
              </a:rPr>
              <a:t>C</a:t>
            </a:r>
            <a:r>
              <a:rPr lang="zh-CN" altLang="en-US" b="1" noProof="1">
                <a:effectLst>
                  <a:outerShdw blurRad="38100" dist="38100" dir="2700000">
                    <a:srgbClr val="FFFFFF"/>
                  </a:outerShdw>
                </a:effectLst>
                <a:latin typeface="楷体_GB2312" pitchFamily="49" charset="-122"/>
                <a:ea typeface="楷体_GB2312" pitchFamily="49" charset="-122"/>
                <a:cs typeface="+mn-cs"/>
              </a:rPr>
              <a:t>语法规则的式子被称为</a:t>
            </a:r>
            <a:r>
              <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表达式。   </a:t>
            </a:r>
            <a:endPar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10009" name="文本框 810008"/>
          <p:cNvSpPr txBox="1"/>
          <p:nvPr/>
        </p:nvSpPr>
        <p:spPr>
          <a:xfrm>
            <a:off x="646113" y="2149475"/>
            <a:ext cx="8280400" cy="1470025"/>
          </a:xfrm>
          <a:prstGeom prst="rect">
            <a:avLst/>
          </a:prstGeom>
          <a:noFill/>
          <a:ln w="38100" cap="flat" cmpd="sng">
            <a:solidFill>
              <a:srgbClr val="006600"/>
            </a:solidFill>
            <a:prstDash val="solid"/>
            <a:miter/>
            <a:headEnd type="none" w="med" len="med"/>
            <a:tailEnd type="none" w="med" len="med"/>
          </a:ln>
        </p:spPr>
        <p:txBody>
          <a:bodyPr>
            <a:spAutoFit/>
          </a:bodyPr>
          <a:lstStyle/>
          <a:p>
            <a:pPr marL="457200" indent="-457200">
              <a:spcBef>
                <a:spcPct val="50000"/>
              </a:spcBef>
            </a:pPr>
            <a:r>
              <a:rPr lang="en-US" altLang="zh-CN"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   </a:t>
            </a:r>
            <a:r>
              <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运算符的分类：</a:t>
            </a:r>
            <a:endPar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endParaRPr>
          </a:p>
          <a:p>
            <a:pPr marL="457200" indent="-457200">
              <a:buFont typeface="Wingdings" panose="05000000000000000000" pitchFamily="2" charset="2"/>
            </a:pPr>
            <a:r>
              <a:rPr lang="zh-CN" altLang="en-US" sz="2000" b="1" noProof="1">
                <a:effectLst>
                  <a:outerShdw blurRad="38100" dist="38100" dir="2700000">
                    <a:srgbClr val="FFFFFF"/>
                  </a:outerShdw>
                </a:effectLst>
                <a:latin typeface="楷体_GB2312" pitchFamily="49" charset="-122"/>
                <a:ea typeface="楷体_GB2312" pitchFamily="49" charset="-122"/>
                <a:cs typeface="+mn-cs"/>
              </a:rPr>
              <a:t>    单目运算符：只带一个操作数的运算符。如：</a:t>
            </a:r>
            <a:r>
              <a:rPr lang="en-US" altLang="zh-CN"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运算符。</a:t>
            </a:r>
            <a:endParaRPr lang="zh-CN" altLang="en-US" sz="2000" b="1" noProof="1">
              <a:effectLst>
                <a:outerShdw blurRad="38100" dist="38100" dir="2700000">
                  <a:srgbClr val="FFFFFF"/>
                </a:outerShdw>
              </a:effectLst>
              <a:latin typeface="楷体_GB2312" pitchFamily="49" charset="-122"/>
              <a:ea typeface="楷体_GB2312" pitchFamily="49" charset="-122"/>
            </a:endParaRPr>
          </a:p>
          <a:p>
            <a:pPr marL="457200" indent="-457200">
              <a:buFont typeface="Wingdings" panose="05000000000000000000" pitchFamily="2" charset="2"/>
            </a:pPr>
            <a:r>
              <a:rPr lang="zh-CN" altLang="en-US" sz="2000" b="1" noProof="1">
                <a:effectLst>
                  <a:outerShdw blurRad="38100" dist="38100" dir="2700000">
                    <a:srgbClr val="FFFFFF"/>
                  </a:outerShdw>
                </a:effectLst>
                <a:latin typeface="楷体_GB2312" pitchFamily="49" charset="-122"/>
                <a:ea typeface="楷体_GB2312" pitchFamily="49" charset="-122"/>
                <a:cs typeface="+mn-cs"/>
              </a:rPr>
              <a:t>    双目运算符：带两个操作数的运算符。如：</a:t>
            </a:r>
            <a:r>
              <a:rPr lang="en-US" altLang="zh-CN"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运算符。</a:t>
            </a:r>
            <a:endParaRPr lang="zh-CN" altLang="en-US" sz="2000" b="1" noProof="1">
              <a:effectLst>
                <a:outerShdw blurRad="38100" dist="38100" dir="2700000">
                  <a:srgbClr val="FFFFFF"/>
                </a:outerShdw>
              </a:effectLst>
              <a:latin typeface="楷体_GB2312" pitchFamily="49" charset="-122"/>
              <a:ea typeface="楷体_GB2312" pitchFamily="49" charset="-122"/>
            </a:endParaRPr>
          </a:p>
          <a:p>
            <a:pPr marL="457200" indent="-457200">
              <a:buFont typeface="Wingdings" panose="05000000000000000000" pitchFamily="2" charset="2"/>
            </a:pPr>
            <a:r>
              <a:rPr lang="zh-CN" altLang="en-US" sz="2000" b="1" noProof="1">
                <a:effectLst>
                  <a:outerShdw blurRad="38100" dist="38100" dir="2700000">
                    <a:srgbClr val="FFFFFF"/>
                  </a:outerShdw>
                </a:effectLst>
                <a:latin typeface="楷体_GB2312" pitchFamily="49" charset="-122"/>
                <a:ea typeface="楷体_GB2312" pitchFamily="49" charset="-122"/>
                <a:cs typeface="+mn-cs"/>
              </a:rPr>
              <a:t>    三目运算符：带三个操作数的运算符。如：</a:t>
            </a:r>
            <a:r>
              <a:rPr lang="en-US" altLang="zh-CN"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运算符。</a:t>
            </a:r>
            <a:r>
              <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   </a:t>
            </a:r>
            <a:endPar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10010" name="矩形 810009"/>
          <p:cNvSpPr/>
          <p:nvPr/>
        </p:nvSpPr>
        <p:spPr>
          <a:xfrm>
            <a:off x="649288" y="3748088"/>
            <a:ext cx="8281988" cy="2933700"/>
          </a:xfrm>
          <a:prstGeom prst="rect">
            <a:avLst/>
          </a:prstGeom>
          <a:noFill/>
          <a:ln w="38100" cap="flat" cmpd="sng">
            <a:solidFill>
              <a:srgbClr val="006600"/>
            </a:solidFill>
            <a:prstDash val="solid"/>
            <a:miter/>
            <a:headEnd type="none" w="med" len="med"/>
            <a:tailEnd type="none" w="med" len="med"/>
          </a:ln>
        </p:spPr>
        <p:txBody>
          <a:bodyPr anchor="ctr">
            <a:spAutoFit/>
          </a:bodyPr>
          <a:lstStyle/>
          <a:p>
            <a:pPr lvl="1" defTabSz="914400" fontAlgn="base">
              <a:tabLst>
                <a:tab pos="342900" algn="l"/>
              </a:tabLst>
            </a:pPr>
            <a:r>
              <a:rPr lang="en-US" altLang="zh-CN"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学习运算符时应注意：</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运算符的功能：该运算符主要用于做什么运算。</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与运算量关系：要求运算量的个数及运算量的类型。</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运算符的优先级：表达式中包含多个不同运算符时运算符运算的先后次序。</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运算符的结合性：同级别运算符的运算顺序（指左结合性还是右结合性）。</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运算结果的类型：表达式运算后最终所得到的值的类型。</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algn="ctr" defTabSz="914400" eaLnBrk="0" fontAlgn="base" hangingPunct="0">
              <a:buFont typeface="Wingdings" panose="05000000000000000000" pitchFamily="2" charset="2"/>
              <a:buChar char="ü"/>
              <a:tabLst>
                <a:tab pos="342900" algn="l"/>
              </a:tabLst>
            </a:pP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p:txBody>
      </p:sp>
      <p:grpSp>
        <p:nvGrpSpPr>
          <p:cNvPr id="810028" name="组合 810027"/>
          <p:cNvGrpSpPr/>
          <p:nvPr/>
        </p:nvGrpSpPr>
        <p:grpSpPr>
          <a:xfrm>
            <a:off x="598488" y="904875"/>
            <a:ext cx="8366125" cy="5876925"/>
            <a:chOff x="377" y="570"/>
            <a:chExt cx="5270" cy="3702"/>
          </a:xfrm>
        </p:grpSpPr>
        <p:sp useBgFill="1">
          <p:nvSpPr>
            <p:cNvPr id="61446" name="矩形 810019"/>
            <p:cNvSpPr/>
            <p:nvPr/>
          </p:nvSpPr>
          <p:spPr>
            <a:xfrm>
              <a:off x="377" y="570"/>
              <a:ext cx="5270" cy="3702"/>
            </a:xfrm>
            <a:prstGeom prst="rect">
              <a:avLst/>
            </a:prstGeom>
            <a:ln w="9525">
              <a:noFill/>
            </a:ln>
          </p:spPr>
          <p:txBody>
            <a:bodyPr anchor="t" anchorCtr="0"/>
            <a:lstStyle/>
            <a:p>
              <a:endParaRPr lang="zh-CN" altLang="en-US">
                <a:latin typeface="Times New Roman" panose="02020603050405020304" pitchFamily="18" charset="0"/>
                <a:ea typeface="宋体" panose="02010600030101010101" pitchFamily="2" charset="-122"/>
              </a:endParaRPr>
            </a:p>
          </p:txBody>
        </p:sp>
        <p:grpSp>
          <p:nvGrpSpPr>
            <p:cNvPr id="61447" name="组合 810026"/>
            <p:cNvGrpSpPr/>
            <p:nvPr/>
          </p:nvGrpSpPr>
          <p:grpSpPr>
            <a:xfrm>
              <a:off x="708" y="700"/>
              <a:ext cx="4576" cy="3329"/>
              <a:chOff x="708" y="700"/>
              <a:chExt cx="4576" cy="3329"/>
            </a:xfrm>
          </p:grpSpPr>
          <p:grpSp>
            <p:nvGrpSpPr>
              <p:cNvPr id="61448" name="组合 810020"/>
              <p:cNvGrpSpPr/>
              <p:nvPr/>
            </p:nvGrpSpPr>
            <p:grpSpPr>
              <a:xfrm>
                <a:off x="708" y="700"/>
                <a:ext cx="4576" cy="3329"/>
                <a:chOff x="180" y="648"/>
                <a:chExt cx="4576" cy="3329"/>
              </a:xfrm>
            </p:grpSpPr>
            <p:sp>
              <p:nvSpPr>
                <p:cNvPr id="61449" name="左大括号 810021"/>
                <p:cNvSpPr/>
                <p:nvPr/>
              </p:nvSpPr>
              <p:spPr>
                <a:xfrm>
                  <a:off x="488" y="648"/>
                  <a:ext cx="178" cy="3329"/>
                </a:xfrm>
                <a:prstGeom prst="leftBrace">
                  <a:avLst>
                    <a:gd name="adj1" fmla="val 155505"/>
                    <a:gd name="adj2" fmla="val 50000"/>
                  </a:avLst>
                </a:prstGeom>
                <a:noFill/>
                <a:ln w="9525">
                  <a:noFill/>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1450" name="文本框 810022"/>
                <p:cNvSpPr txBox="1"/>
                <p:nvPr/>
              </p:nvSpPr>
              <p:spPr>
                <a:xfrm>
                  <a:off x="180" y="1807"/>
                  <a:ext cx="308" cy="978"/>
                </a:xfrm>
                <a:prstGeom prst="rect">
                  <a:avLst/>
                </a:prstGeom>
                <a:noFill/>
                <a:ln w="9525">
                  <a:noFill/>
                </a:ln>
              </p:spPr>
              <p:txBody>
                <a:bodyPr wrap="none" anchor="t" anchorCtr="0">
                  <a:spAutoFit/>
                </a:bodyPr>
                <a:lstStyle/>
                <a:p>
                  <a:pPr eaLnBrk="0" hangingPunct="0"/>
                  <a:r>
                    <a:rPr lang="en-US" altLang="zh-CN" b="1">
                      <a:solidFill>
                        <a:srgbClr val="FF3399"/>
                      </a:solidFill>
                      <a:latin typeface="Times New Roman" panose="02020603050405020304" pitchFamily="18" charset="0"/>
                      <a:ea typeface="宋体" panose="02010600030101010101" pitchFamily="2" charset="-122"/>
                    </a:rPr>
                    <a:t>C</a:t>
                  </a:r>
                </a:p>
                <a:p>
                  <a:pPr eaLnBrk="0" hangingPunct="0"/>
                  <a:r>
                    <a:rPr lang="zh-CN" altLang="zh-CN" b="1" dirty="0">
                      <a:solidFill>
                        <a:srgbClr val="FF3399"/>
                      </a:solidFill>
                      <a:latin typeface="Times New Roman" panose="02020603050405020304" pitchFamily="18" charset="0"/>
                      <a:ea typeface="宋体" panose="02010600030101010101" pitchFamily="2" charset="-122"/>
                    </a:rPr>
                    <a:t>运</a:t>
                  </a:r>
                </a:p>
                <a:p>
                  <a:pPr eaLnBrk="0" hangingPunct="0"/>
                  <a:r>
                    <a:rPr lang="zh-CN" altLang="zh-CN" b="1" dirty="0">
                      <a:solidFill>
                        <a:srgbClr val="FF3399"/>
                      </a:solidFill>
                      <a:latin typeface="Times New Roman" panose="02020603050405020304" pitchFamily="18" charset="0"/>
                      <a:ea typeface="宋体" panose="02010600030101010101" pitchFamily="2" charset="-122"/>
                    </a:rPr>
                    <a:t>算</a:t>
                  </a:r>
                </a:p>
                <a:p>
                  <a:pPr eaLnBrk="0" hangingPunct="0"/>
                  <a:r>
                    <a:rPr lang="zh-CN" altLang="zh-CN" b="1" dirty="0">
                      <a:solidFill>
                        <a:srgbClr val="FF3399"/>
                      </a:solidFill>
                      <a:latin typeface="Times New Roman" panose="02020603050405020304" pitchFamily="18" charset="0"/>
                      <a:ea typeface="宋体" panose="02010600030101010101" pitchFamily="2" charset="-122"/>
                    </a:rPr>
                    <a:t>符</a:t>
                  </a:r>
                  <a:endParaRPr lang="en-US" altLang="zh-CN" b="1">
                    <a:solidFill>
                      <a:srgbClr val="FF3399"/>
                    </a:solidFill>
                    <a:latin typeface="Times New Roman" panose="02020603050405020304" pitchFamily="18" charset="0"/>
                    <a:ea typeface="宋体" panose="02010600030101010101" pitchFamily="2" charset="-122"/>
                  </a:endParaRPr>
                </a:p>
              </p:txBody>
            </p:sp>
            <p:sp>
              <p:nvSpPr>
                <p:cNvPr id="61451" name="文本框 810023"/>
                <p:cNvSpPr txBox="1"/>
                <p:nvPr/>
              </p:nvSpPr>
              <p:spPr>
                <a:xfrm>
                  <a:off x="768" y="672"/>
                  <a:ext cx="3988" cy="3278"/>
                </a:xfrm>
                <a:prstGeom prst="rect">
                  <a:avLst/>
                </a:prstGeom>
                <a:noFill/>
                <a:ln w="9525">
                  <a:noFill/>
                </a:ln>
              </p:spPr>
              <p:txBody>
                <a:bodyPr wrap="none" anchor="ctr" anchorCtr="0">
                  <a:spAutoFit/>
                </a:bodyPr>
                <a:lstStyle/>
                <a:p>
                  <a:pPr eaLnBrk="0" hangingPunct="0"/>
                  <a:r>
                    <a:rPr lang="zh-CN" altLang="en-US" b="1" dirty="0">
                      <a:solidFill>
                        <a:srgbClr val="0000FF"/>
                      </a:solidFill>
                      <a:latin typeface="楷体_GB2312" pitchFamily="49" charset="-122"/>
                      <a:ea typeface="楷体_GB2312" pitchFamily="49" charset="-122"/>
                    </a:rPr>
                    <a:t>算术运算符：（</a:t>
                  </a:r>
                  <a:r>
                    <a:rPr lang="en-US" altLang="zh-CN" b="1" dirty="0">
                      <a:solidFill>
                        <a:srgbClr val="0000FF"/>
                      </a:solidFill>
                      <a:latin typeface="楷体_GB2312" pitchFamily="49" charset="-122"/>
                      <a:ea typeface="楷体_GB2312" pitchFamily="49" charset="-122"/>
                    </a:rPr>
                    <a:t>+  -  *  /  %  ++  --</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关系运算符：（</a:t>
                  </a:r>
                  <a:r>
                    <a:rPr lang="en-US" altLang="zh-CN" b="1" dirty="0">
                      <a:solidFill>
                        <a:srgbClr val="0000FF"/>
                      </a:solidFill>
                      <a:latin typeface="楷体_GB2312" pitchFamily="49" charset="-122"/>
                      <a:ea typeface="楷体_GB2312" pitchFamily="49" charset="-122"/>
                    </a:rPr>
                    <a:t>&lt;  &lt;=   ==   &gt;   &gt;=   !=</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逻辑运算符：（（！  </a:t>
                  </a:r>
                  <a:r>
                    <a:rPr lang="en-US" altLang="zh-CN" b="1" dirty="0">
                      <a:solidFill>
                        <a:srgbClr val="0000FF"/>
                      </a:solidFill>
                      <a:latin typeface="楷体_GB2312" pitchFamily="49" charset="-122"/>
                      <a:ea typeface="楷体_GB2312" pitchFamily="49" charset="-122"/>
                    </a:rPr>
                    <a:t>&amp;&amp;  ||</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位运算符  ：（</a:t>
                  </a:r>
                  <a:r>
                    <a:rPr lang="en-US" altLang="zh-CN" b="1" dirty="0">
                      <a:solidFill>
                        <a:srgbClr val="0000FF"/>
                      </a:solidFill>
                      <a:latin typeface="楷体_GB2312" pitchFamily="49" charset="-122"/>
                      <a:ea typeface="楷体_GB2312" pitchFamily="49" charset="-122"/>
                    </a:rPr>
                    <a:t>&lt;&lt;   &gt;&gt;   ~  |  ^  &amp;</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赋值运算符：（</a:t>
                  </a:r>
                  <a:r>
                    <a:rPr lang="en-US" altLang="zh-CN" b="1" dirty="0">
                      <a:solidFill>
                        <a:srgbClr val="0000FF"/>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及其扩展）</a:t>
                  </a:r>
                </a:p>
                <a:p>
                  <a:pPr eaLnBrk="0" hangingPunct="0"/>
                  <a:r>
                    <a:rPr lang="zh-CN" altLang="en-US" b="1" dirty="0">
                      <a:solidFill>
                        <a:srgbClr val="0000FF"/>
                      </a:solidFill>
                      <a:latin typeface="楷体_GB2312" pitchFamily="49" charset="-122"/>
                      <a:ea typeface="楷体_GB2312" pitchFamily="49" charset="-122"/>
                    </a:rPr>
                    <a:t>条件运算符：（</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逗号运算符：（</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指针运算符：（</a:t>
                  </a:r>
                  <a:r>
                    <a:rPr lang="en-US" altLang="zh-CN" b="1" dirty="0">
                      <a:solidFill>
                        <a:srgbClr val="0000FF"/>
                      </a:solidFill>
                      <a:latin typeface="楷体_GB2312" pitchFamily="49" charset="-122"/>
                      <a:ea typeface="楷体_GB2312" pitchFamily="49" charset="-122"/>
                    </a:rPr>
                    <a:t>*  &amp;</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求字节数   ：（</a:t>
                  </a:r>
                  <a:r>
                    <a:rPr lang="en-US" altLang="zh-CN" b="1" err="1">
                      <a:solidFill>
                        <a:srgbClr val="0000FF"/>
                      </a:solidFill>
                      <a:latin typeface="楷体_GB2312" pitchFamily="49" charset="-122"/>
                      <a:ea typeface="楷体_GB2312" pitchFamily="49" charset="-122"/>
                    </a:rPr>
                    <a:t>sizeof</a:t>
                  </a:r>
                  <a:r>
                    <a:rPr lang="zh-CN" altLang="en-US" b="1">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强制类型转换：（类型）</a:t>
                  </a:r>
                </a:p>
                <a:p>
                  <a:pPr eaLnBrk="0" hangingPunct="0"/>
                  <a:r>
                    <a:rPr lang="zh-CN" altLang="en-US" b="1" dirty="0">
                      <a:solidFill>
                        <a:srgbClr val="0000FF"/>
                      </a:solidFill>
                      <a:latin typeface="楷体_GB2312" pitchFamily="49" charset="-122"/>
                      <a:ea typeface="楷体_GB2312" pitchFamily="49" charset="-122"/>
                    </a:rPr>
                    <a:t>分量运算符：（</a:t>
                  </a:r>
                  <a:r>
                    <a:rPr lang="en-US" altLang="zh-CN" b="1" dirty="0">
                      <a:solidFill>
                        <a:srgbClr val="0000FF"/>
                      </a:solidFill>
                      <a:latin typeface="楷体_GB2312" pitchFamily="49" charset="-122"/>
                      <a:ea typeface="楷体_GB2312" pitchFamily="49" charset="-122"/>
                    </a:rPr>
                    <a:t>.  -&gt;</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下标运算符：（</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p>
                <a:p>
                  <a:pPr eaLnBrk="0" hangingPunct="0"/>
                  <a:r>
                    <a:rPr lang="zh-CN" altLang="en-US" b="1" dirty="0">
                      <a:solidFill>
                        <a:srgbClr val="0000FF"/>
                      </a:solidFill>
                      <a:latin typeface="楷体_GB2312" pitchFamily="49" charset="-122"/>
                      <a:ea typeface="楷体_GB2312" pitchFamily="49" charset="-122"/>
                    </a:rPr>
                    <a:t>其它     ：（</a:t>
                  </a:r>
                  <a:r>
                    <a:rPr lang="en-US" altLang="zh-CN" b="1" dirty="0">
                      <a:solidFill>
                        <a:srgbClr val="0000FF"/>
                      </a:solidFill>
                      <a:latin typeface="楷体_GB2312" pitchFamily="49" charset="-122"/>
                      <a:ea typeface="楷体_GB2312" pitchFamily="49" charset="-122"/>
                    </a:rPr>
                    <a:t>( )  -</a:t>
                  </a:r>
                  <a:r>
                    <a:rPr lang="zh-CN" altLang="en-US" b="1" dirty="0">
                      <a:solidFill>
                        <a:srgbClr val="0000FF"/>
                      </a:solidFill>
                      <a:latin typeface="楷体_GB2312" pitchFamily="49" charset="-122"/>
                      <a:ea typeface="楷体_GB2312" pitchFamily="49" charset="-122"/>
                    </a:rPr>
                    <a:t>）</a:t>
                  </a:r>
                </a:p>
                <a:p>
                  <a:pPr eaLnBrk="0" hangingPunct="0"/>
                  <a:endParaRPr lang="zh-CN" altLang="en-US">
                    <a:latin typeface="Times New Roman" panose="02020603050405020304" pitchFamily="18" charset="0"/>
                    <a:ea typeface="宋体" panose="02010600030101010101" pitchFamily="2" charset="-122"/>
                  </a:endParaRPr>
                </a:p>
              </p:txBody>
            </p:sp>
          </p:grpSp>
          <p:sp>
            <p:nvSpPr>
              <p:cNvPr id="61452" name="左大括号 810025"/>
              <p:cNvSpPr/>
              <p:nvPr/>
            </p:nvSpPr>
            <p:spPr>
              <a:xfrm>
                <a:off x="1156" y="799"/>
                <a:ext cx="136" cy="2858"/>
              </a:xfrm>
              <a:prstGeom prst="leftBrace">
                <a:avLst>
                  <a:gd name="adj1" fmla="val 174733"/>
                  <a:gd name="adj2" fmla="val 50000"/>
                </a:avLst>
              </a:prstGeom>
              <a:noFill/>
              <a:ln w="31750"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grpSp>
      </p:grpSp>
      <p:grpSp>
        <p:nvGrpSpPr>
          <p:cNvPr id="61453" name="组合 810028"/>
          <p:cNvGrpSpPr/>
          <p:nvPr/>
        </p:nvGrpSpPr>
        <p:grpSpPr>
          <a:xfrm>
            <a:off x="0" y="0"/>
            <a:ext cx="446088" cy="6858000"/>
            <a:chOff x="0" y="0"/>
            <a:chExt cx="281" cy="4320"/>
          </a:xfrm>
        </p:grpSpPr>
        <p:sp>
          <p:nvSpPr>
            <p:cNvPr id="61454" name="文本框 81002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61455" name="文本框 81003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986">
                                            <p:txEl>
                                              <p:pRg st="0" end="0"/>
                                            </p:txEl>
                                          </p:spTgt>
                                        </p:tgtEl>
                                        <p:attrNameLst>
                                          <p:attrName>style.visibility</p:attrName>
                                        </p:attrNameLst>
                                      </p:cBhvr>
                                      <p:to>
                                        <p:strVal val="visible"/>
                                      </p:to>
                                    </p:set>
                                    <p:anim calcmode="lin" valueType="num">
                                      <p:cBhvr additive="base">
                                        <p:cTn id="7" dur="500" fill="hold"/>
                                        <p:tgtEl>
                                          <p:spTgt spid="809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9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10008"/>
                                        </p:tgtEl>
                                        <p:attrNameLst>
                                          <p:attrName>style.visibility</p:attrName>
                                        </p:attrNameLst>
                                      </p:cBhvr>
                                      <p:to>
                                        <p:strVal val="visible"/>
                                      </p:to>
                                    </p:set>
                                    <p:animEffect transition="in" filter="box(out)">
                                      <p:cBhvr>
                                        <p:cTn id="13" dur="500"/>
                                        <p:tgtEl>
                                          <p:spTgt spid="810008"/>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10009"/>
                                        </p:tgtEl>
                                        <p:attrNameLst>
                                          <p:attrName>style.visibility</p:attrName>
                                        </p:attrNameLst>
                                      </p:cBhvr>
                                      <p:to>
                                        <p:strVal val="visible"/>
                                      </p:to>
                                    </p:set>
                                    <p:animEffect transition="in" filter="box(in)">
                                      <p:cBhvr>
                                        <p:cTn id="18" dur="500"/>
                                        <p:tgtEl>
                                          <p:spTgt spid="810009"/>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10010"/>
                                        </p:tgtEl>
                                        <p:attrNameLst>
                                          <p:attrName>style.visibility</p:attrName>
                                        </p:attrNameLst>
                                      </p:cBhvr>
                                      <p:to>
                                        <p:strVal val="visible"/>
                                      </p:to>
                                    </p:set>
                                    <p:animEffect transition="in" filter="box(in)">
                                      <p:cBhvr>
                                        <p:cTn id="23" dur="500"/>
                                        <p:tgtEl>
                                          <p:spTgt spid="81001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810028"/>
                                        </p:tgtEl>
                                        <p:attrNameLst>
                                          <p:attrName>style.visibility</p:attrName>
                                        </p:attrNameLst>
                                      </p:cBhvr>
                                      <p:to>
                                        <p:strVal val="visible"/>
                                      </p:to>
                                    </p:set>
                                    <p:animEffect transition="in" filter="box(out)">
                                      <p:cBhvr>
                                        <p:cTn id="28" dur="500"/>
                                        <p:tgtEl>
                                          <p:spTgt spid="810028"/>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6" grpId="0" build="p" bldLvl="5"/>
      <p:bldP spid="810008" grpId="0"/>
      <p:bldP spid="810009" grpId="0" animBg="1"/>
      <p:bldP spid="8100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文本占位符 812033"/>
          <p:cNvSpPr>
            <a:spLocks noGrp="1"/>
          </p:cNvSpPr>
          <p:nvPr>
            <p:ph type="body" idx="1"/>
          </p:nvPr>
        </p:nvSpPr>
        <p:spPr>
          <a:xfrm>
            <a:off x="684213" y="333375"/>
            <a:ext cx="7772400" cy="647700"/>
          </a:xfrm>
        </p:spPr>
        <p:txBody>
          <a:bodyPr/>
          <a:lstStyle/>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99"/>
                </a:solidFill>
                <a:effectLst>
                  <a:outerShdw blurRad="38100" dist="38100" dir="2700000">
                    <a:srgbClr val="FFFFFF"/>
                  </a:outerShdw>
                </a:effectLst>
                <a:latin typeface="隶书" panose="02010509060101010101" pitchFamily="49" charset="-122"/>
                <a:ea typeface="隶书" panose="02010509060101010101" pitchFamily="49" charset="-122"/>
                <a:cs typeface="+mn-cs"/>
              </a:rPr>
              <a:t>1. </a:t>
            </a:r>
            <a:r>
              <a:rPr kumimoji="0" lang="zh-CN" altLang="en-US" sz="3200" b="1" i="0" u="none" strike="noStrike" kern="1200" cap="none" spc="0" normalizeH="0" baseline="0" noProof="1">
                <a:solidFill>
                  <a:srgbClr val="FF3399"/>
                </a:solidFill>
                <a:effectLst>
                  <a:outerShdw blurRad="38100" dist="38100" dir="2700000">
                    <a:srgbClr val="FFFFFF"/>
                  </a:outerShdw>
                </a:effectLst>
                <a:latin typeface="隶书" panose="02010509060101010101" pitchFamily="49" charset="-122"/>
                <a:ea typeface="隶书" panose="02010509060101010101" pitchFamily="49" charset="-122"/>
                <a:cs typeface="+mn-cs"/>
              </a:rPr>
              <a:t>赋值运算符、赋值表达式</a:t>
            </a:r>
            <a:r>
              <a:rPr kumimoji="0" lang="zh-CN" altLang="en-US"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a:t>
            </a:r>
          </a:p>
        </p:txBody>
      </p:sp>
      <p:sp>
        <p:nvSpPr>
          <p:cNvPr id="812038" name="文本框 812037"/>
          <p:cNvSpPr txBox="1"/>
          <p:nvPr/>
        </p:nvSpPr>
        <p:spPr>
          <a:xfrm>
            <a:off x="950913" y="912813"/>
            <a:ext cx="5349875" cy="457200"/>
          </a:xfrm>
          <a:prstGeom prst="rect">
            <a:avLst/>
          </a:prstGeom>
          <a:noFill/>
          <a:ln w="9525">
            <a:noFill/>
          </a:ln>
        </p:spPr>
        <p:txBody>
          <a:bodyPr>
            <a:spAutoFit/>
          </a:bodyPr>
          <a:lstStyle/>
          <a:p>
            <a:pPr marL="457200" indent="-457200">
              <a:spcBef>
                <a:spcPct val="50000"/>
              </a:spcBef>
              <a:buFont typeface="Wingdings" panose="05000000000000000000" pitchFamily="2" charset="2"/>
              <a:buChar char="Ø"/>
            </a:pPr>
            <a:r>
              <a:rPr lang="zh-CN" altLang="zh-CN"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赋值运算符</a:t>
            </a:r>
            <a:r>
              <a:rPr lang="zh-CN" altLang="en-US"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zh-CN"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zh-CN" altLang="en-US"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”，双目运算符）</a:t>
            </a:r>
            <a:r>
              <a:rPr lang="zh-CN" altLang="en-US"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zh-CN" altLang="en-US"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12042" name="文本框 812041"/>
          <p:cNvSpPr txBox="1"/>
          <p:nvPr/>
        </p:nvSpPr>
        <p:spPr>
          <a:xfrm>
            <a:off x="1146175" y="1366838"/>
            <a:ext cx="3743325" cy="457200"/>
          </a:xfrm>
          <a:prstGeom prst="rect">
            <a:avLst/>
          </a:prstGeom>
          <a:noFill/>
          <a:ln w="9525">
            <a:noFill/>
          </a:ln>
        </p:spPr>
        <p:txBody>
          <a:bodyPr>
            <a:spAutoFit/>
          </a:bodyPr>
          <a:lstStyle/>
          <a:p>
            <a:pPr>
              <a:spcBef>
                <a:spcPct val="50000"/>
              </a:spcBef>
              <a:buFont typeface="Wingdings" panose="05000000000000000000" pitchFamily="2" charset="2"/>
              <a:buChar char="l"/>
            </a:pPr>
            <a:r>
              <a:rPr lang="en-US" altLang="zh-CN" b="1"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一般形式：</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43" name="文本框 812042"/>
          <p:cNvSpPr txBox="1"/>
          <p:nvPr/>
        </p:nvSpPr>
        <p:spPr>
          <a:xfrm>
            <a:off x="1687513" y="1857375"/>
            <a:ext cx="5688013" cy="434975"/>
          </a:xfrm>
          <a:prstGeom prst="rect">
            <a:avLst/>
          </a:prstGeom>
          <a:gradFill rotWithShape="1">
            <a:gsLst>
              <a:gs pos="0">
                <a:srgbClr val="FFFF99"/>
              </a:gs>
              <a:gs pos="100000">
                <a:srgbClr val="FFFF99">
                  <a:gamma/>
                  <a:shade val="69804"/>
                  <a:invGamma/>
                </a:srgbClr>
              </a:gs>
            </a:gsLst>
            <a:lin ang="5400000" scaled="1"/>
            <a:tileRect/>
          </a:gradFill>
          <a:ln w="38100" cap="flat" cmpd="sng">
            <a:solidFill>
              <a:srgbClr val="006600"/>
            </a:solidFill>
            <a:prstDash val="solid"/>
            <a:miter/>
            <a:headEnd type="none" w="med" len="med"/>
            <a:tailEnd type="none" w="med" len="med"/>
          </a:ln>
        </p:spPr>
        <p:txBody>
          <a:bodyPr>
            <a:spAutoFit/>
          </a:bodyPr>
          <a:lstStyle/>
          <a:p>
            <a:pPr algn="ctr">
              <a:spcBef>
                <a:spcPct val="50000"/>
              </a:spcBef>
            </a:pPr>
            <a:r>
              <a:rPr lang="zh-CN" altLang="en-US" sz="2000" b="1" noProof="1">
                <a:solidFill>
                  <a:srgbClr val="FF3399"/>
                </a:solidFill>
                <a:effectLst>
                  <a:outerShdw blurRad="38100" dist="38100" dir="2700000">
                    <a:srgbClr val="000000"/>
                  </a:outerShdw>
                </a:effectLst>
                <a:latin typeface="楷体_GB2312" pitchFamily="49" charset="-122"/>
                <a:ea typeface="楷体_GB2312" pitchFamily="49" charset="-122"/>
                <a:cs typeface="+mn-cs"/>
              </a:rPr>
              <a:t>变量  </a:t>
            </a:r>
            <a:r>
              <a:rPr lang="en-US" altLang="zh-CN" sz="2000" b="1" noProof="1">
                <a:solidFill>
                  <a:srgbClr val="FF3399"/>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noProof="1">
                <a:solidFill>
                  <a:srgbClr val="FF3399"/>
                </a:solidFill>
                <a:effectLst>
                  <a:outerShdw blurRad="38100" dist="38100" dir="2700000">
                    <a:srgbClr val="000000"/>
                  </a:outerShdw>
                </a:effectLst>
                <a:latin typeface="楷体_GB2312" pitchFamily="49" charset="-122"/>
                <a:ea typeface="楷体_GB2312" pitchFamily="49" charset="-122"/>
                <a:cs typeface="+mn-cs"/>
              </a:rPr>
              <a:t>常量或变量或表达式</a:t>
            </a:r>
            <a:endParaRPr lang="zh-CN" altLang="en-US" sz="2000" b="1" noProof="1">
              <a:solidFill>
                <a:srgbClr val="FF3399"/>
              </a:solidFill>
              <a:effectLst>
                <a:outerShdw blurRad="38100" dist="38100" dir="2700000">
                  <a:srgbClr val="000000"/>
                </a:outerShdw>
              </a:effectLst>
              <a:latin typeface="楷体_GB2312" pitchFamily="49" charset="-122"/>
              <a:ea typeface="楷体_GB2312" pitchFamily="49" charset="-122"/>
            </a:endParaRPr>
          </a:p>
        </p:txBody>
      </p:sp>
      <p:sp>
        <p:nvSpPr>
          <p:cNvPr id="812044" name="文本框 812043"/>
          <p:cNvSpPr txBox="1"/>
          <p:nvPr/>
        </p:nvSpPr>
        <p:spPr>
          <a:xfrm>
            <a:off x="1133475" y="2332038"/>
            <a:ext cx="7642225" cy="457200"/>
          </a:xfrm>
          <a:prstGeom prst="rect">
            <a:avLst/>
          </a:prstGeom>
          <a:noFill/>
          <a:ln w="9525">
            <a:noFill/>
          </a:ln>
        </p:spPr>
        <p:txBody>
          <a:bodyPr>
            <a:spAutoFit/>
          </a:bodyPr>
          <a:lstStyle/>
          <a:p>
            <a:pPr>
              <a:spcBef>
                <a:spcPct val="50000"/>
              </a:spcBef>
              <a:buFont typeface="Wingdings" panose="05000000000000000000" pitchFamily="2" charset="2"/>
              <a:buChar char="l"/>
            </a:pPr>
            <a:r>
              <a:rPr lang="en-US" altLang="zh-CN" b="1"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功能：</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将右边常量或变量或表达式的值赋给左边变量</a:t>
            </a:r>
            <a:r>
              <a:rPr lang="zh-CN" altLang="en-US" noProof="1">
                <a:latin typeface="楷体_GB2312" pitchFamily="49" charset="-122"/>
                <a:ea typeface="楷体_GB2312" pitchFamily="49" charset="-122"/>
                <a:cs typeface="+mn-cs"/>
              </a:rPr>
              <a:t> </a:t>
            </a:r>
            <a:endParaRPr lang="zh-CN" altLang="en-US" noProof="1">
              <a:latin typeface="楷体_GB2312" pitchFamily="49" charset="-122"/>
              <a:ea typeface="楷体_GB2312" pitchFamily="49" charset="-122"/>
            </a:endParaRPr>
          </a:p>
        </p:txBody>
      </p:sp>
      <p:sp>
        <p:nvSpPr>
          <p:cNvPr id="812045" name="矩形 812044"/>
          <p:cNvSpPr/>
          <p:nvPr/>
        </p:nvSpPr>
        <p:spPr>
          <a:xfrm>
            <a:off x="2259013" y="2835275"/>
            <a:ext cx="2611438" cy="1955800"/>
          </a:xfrm>
          <a:prstGeom prst="rect">
            <a:avLst/>
          </a:prstGeom>
          <a:solidFill>
            <a:srgbClr val="FFFFFF"/>
          </a:solidFill>
          <a:ln w="38100" cap="flat" cmpd="sng">
            <a:solidFill>
              <a:srgbClr val="006600"/>
            </a:solidFill>
            <a:prstDash val="solid"/>
            <a:miter/>
            <a:headEnd type="none" w="med" len="med"/>
            <a:tailEnd type="none" w="med" len="med"/>
          </a:ln>
        </p:spPr>
        <p:txBody>
          <a:bodyPr anchor="ctr">
            <a:spAutoFit/>
          </a:bodyPr>
          <a:lstStyle/>
          <a:p>
            <a:pPr indent="266700" fontAlgn="base"/>
            <a:r>
              <a:rPr lang="zh-CN" altLang="en-US"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例如：</a:t>
            </a:r>
            <a:endParaRPr lang="zh-CN" altLang="en-US"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endParaRPr>
          </a:p>
          <a:p>
            <a:pPr indent="266700" fontAlgn="base"/>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int x, y, z;</a:t>
            </a:r>
            <a:endParaRPr lang="en-US" altLang="zh-CN" b="1" strike="noStrike" noProof="1">
              <a:effectLst>
                <a:outerShdw blurRad="38100" dist="38100" dir="2700000">
                  <a:srgbClr val="FFFFFF"/>
                </a:outerShdw>
              </a:effectLst>
              <a:latin typeface="Times New Roman" panose="02020603050405020304" pitchFamily="18" charset="0"/>
            </a:endParaRPr>
          </a:p>
          <a:p>
            <a:pPr indent="26670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 20;</a:t>
            </a:r>
            <a:endParaRPr lang="en-US" altLang="zh-CN" b="1" strike="noStrike" noProof="1">
              <a:effectLst>
                <a:outerShdw blurRad="38100" dist="38100" dir="2700000">
                  <a:srgbClr val="FFFFFF"/>
                </a:outerShdw>
              </a:effectLst>
              <a:latin typeface="Times New Roman" panose="02020603050405020304" pitchFamily="18" charset="0"/>
            </a:endParaRPr>
          </a:p>
          <a:p>
            <a:pPr indent="26670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y = x;</a:t>
            </a:r>
            <a:endParaRPr lang="en-US" altLang="zh-CN" b="1" strike="noStrike" noProof="1">
              <a:effectLst>
                <a:outerShdw blurRad="38100" dist="38100" dir="2700000">
                  <a:srgbClr val="FFFFFF"/>
                </a:outerShdw>
              </a:effectLst>
              <a:latin typeface="Times New Roman" panose="02020603050405020304" pitchFamily="18" charset="0"/>
            </a:endParaRPr>
          </a:p>
          <a:p>
            <a:pPr indent="26670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z = x + y;</a:t>
            </a:r>
            <a:endParaRPr lang="en-US" altLang="zh-CN" b="1" strike="noStrike" noProof="1">
              <a:effectLst>
                <a:outerShdw blurRad="38100" dist="38100" dir="2700000">
                  <a:srgbClr val="FFFFFF"/>
                </a:outerShdw>
              </a:effectLst>
              <a:latin typeface="Times New Roman" panose="02020603050405020304" pitchFamily="18" charset="0"/>
            </a:endParaRPr>
          </a:p>
        </p:txBody>
      </p:sp>
      <p:sp>
        <p:nvSpPr>
          <p:cNvPr id="812046" name="文本框 812045"/>
          <p:cNvSpPr txBox="1"/>
          <p:nvPr/>
        </p:nvSpPr>
        <p:spPr>
          <a:xfrm>
            <a:off x="908050" y="2781300"/>
            <a:ext cx="2366963" cy="457200"/>
          </a:xfrm>
          <a:prstGeom prst="rect">
            <a:avLst/>
          </a:prstGeom>
          <a:noFill/>
          <a:ln w="9525">
            <a:noFill/>
          </a:ln>
        </p:spPr>
        <p:txBody>
          <a:bodyPr>
            <a:spAutoFit/>
          </a:bodyPr>
          <a:lstStyle/>
          <a:p>
            <a:pPr marL="457200" indent="-457200">
              <a:spcBef>
                <a:spcPct val="50000"/>
              </a:spcBef>
              <a:buFont typeface="Wingdings" panose="05000000000000000000" pitchFamily="2" charset="2"/>
              <a:buChar char="Ø"/>
            </a:pPr>
            <a:r>
              <a:rPr lang="zh-CN" altLang="zh-CN"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赋值表达式</a:t>
            </a:r>
            <a:r>
              <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sz="2000"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12047" name="文本框 812046"/>
          <p:cNvSpPr txBox="1"/>
          <p:nvPr/>
        </p:nvSpPr>
        <p:spPr>
          <a:xfrm>
            <a:off x="1131888" y="3230563"/>
            <a:ext cx="3743325" cy="457200"/>
          </a:xfrm>
          <a:prstGeom prst="rect">
            <a:avLst/>
          </a:prstGeom>
          <a:noFill/>
          <a:ln w="9525">
            <a:noFill/>
          </a:ln>
        </p:spPr>
        <p:txBody>
          <a:bodyPr>
            <a:spAutoFit/>
          </a:bodyPr>
          <a:lstStyle/>
          <a:p>
            <a:pPr>
              <a:spcBef>
                <a:spcPct val="50000"/>
              </a:spcBef>
              <a:buFont typeface="Wingdings" panose="05000000000000000000" pitchFamily="2" charset="2"/>
              <a:buChar char="l"/>
            </a:pPr>
            <a:r>
              <a:rPr lang="en-US" altLang="zh-CN" b="1"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定义：</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48" name="矩形 812047"/>
          <p:cNvSpPr/>
          <p:nvPr/>
        </p:nvSpPr>
        <p:spPr>
          <a:xfrm>
            <a:off x="755650" y="3644900"/>
            <a:ext cx="8137525" cy="701675"/>
          </a:xfrm>
          <a:prstGeom prst="rect">
            <a:avLst/>
          </a:prstGeom>
          <a:noFill/>
          <a:ln w="9525">
            <a:noFill/>
          </a:ln>
        </p:spPr>
        <p:txBody>
          <a:bodyPr anchor="ctr">
            <a:spAutoFit/>
          </a:bodyPr>
          <a:lstStyle/>
          <a:p>
            <a:pPr fontAlgn="base"/>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由赋值运算符或复合赋值运算符（后面即将介绍），将一个变量和一个表达式连接起来的表达式，称为</a:t>
            </a:r>
            <a:r>
              <a:rPr lang="zh-CN" altLang="en-US"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赋值表达式</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endPar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49" name="文本框 812048"/>
          <p:cNvSpPr txBox="1"/>
          <p:nvPr/>
        </p:nvSpPr>
        <p:spPr>
          <a:xfrm>
            <a:off x="1131888" y="4279900"/>
            <a:ext cx="3743325" cy="457200"/>
          </a:xfrm>
          <a:prstGeom prst="rect">
            <a:avLst/>
          </a:prstGeom>
          <a:noFill/>
          <a:ln w="9525">
            <a:noFill/>
          </a:ln>
        </p:spPr>
        <p:txBody>
          <a:bodyPr>
            <a:spAutoFit/>
          </a:bodyPr>
          <a:lstStyle/>
          <a:p>
            <a:pPr>
              <a:spcBef>
                <a:spcPct val="50000"/>
              </a:spcBef>
              <a:buFont typeface="Wingdings" panose="05000000000000000000" pitchFamily="2" charset="2"/>
              <a:buChar char="l"/>
            </a:pPr>
            <a:r>
              <a:rPr lang="en-US" altLang="zh-CN" b="1"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一般格式：</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50" name="文本框 812049"/>
          <p:cNvSpPr txBox="1"/>
          <p:nvPr/>
        </p:nvSpPr>
        <p:spPr>
          <a:xfrm>
            <a:off x="1619250" y="4797425"/>
            <a:ext cx="5688013" cy="434975"/>
          </a:xfrm>
          <a:prstGeom prst="rect">
            <a:avLst/>
          </a:prstGeom>
          <a:gradFill rotWithShape="1">
            <a:gsLst>
              <a:gs pos="0">
                <a:srgbClr val="FFFF99"/>
              </a:gs>
              <a:gs pos="100000">
                <a:srgbClr val="FFFF99">
                  <a:gamma/>
                  <a:shade val="69804"/>
                  <a:invGamma/>
                </a:srgbClr>
              </a:gs>
            </a:gsLst>
            <a:lin ang="5400000" scaled="1"/>
            <a:tileRect/>
          </a:gradFill>
          <a:ln w="38100" cap="flat" cmpd="sng">
            <a:solidFill>
              <a:srgbClr val="006600"/>
            </a:solidFill>
            <a:prstDash val="solid"/>
            <a:miter/>
            <a:headEnd type="none" w="med" len="med"/>
            <a:tailEnd type="none" w="med" len="med"/>
          </a:ln>
        </p:spPr>
        <p:txBody>
          <a:bodyPr>
            <a:spAutoFit/>
          </a:bodyPr>
          <a:lstStyle/>
          <a:p>
            <a:pPr algn="ctr">
              <a:spcBef>
                <a:spcPct val="50000"/>
              </a:spcBef>
            </a:pPr>
            <a:r>
              <a:rPr lang="zh-CN" altLang="en-US" sz="2000" b="1" noProof="1">
                <a:solidFill>
                  <a:srgbClr val="FF3399"/>
                </a:solidFill>
                <a:effectLst>
                  <a:outerShdw blurRad="38100" dist="38100" dir="2700000">
                    <a:srgbClr val="000000"/>
                  </a:outerShdw>
                </a:effectLst>
                <a:latin typeface="楷体_GB2312" pitchFamily="49" charset="-122"/>
                <a:ea typeface="楷体_GB2312" pitchFamily="49" charset="-122"/>
                <a:cs typeface="+mn-cs"/>
              </a:rPr>
              <a:t>变量  （复合）赋值运算符  表达式</a:t>
            </a:r>
            <a:endParaRPr lang="zh-CN" altLang="en-US" sz="2000" b="1" noProof="1">
              <a:solidFill>
                <a:srgbClr val="FF3399"/>
              </a:solidFill>
              <a:effectLst>
                <a:outerShdw blurRad="38100" dist="38100" dir="2700000">
                  <a:srgbClr val="000000"/>
                </a:outerShdw>
              </a:effectLst>
              <a:latin typeface="楷体_GB2312" pitchFamily="49" charset="-122"/>
              <a:ea typeface="楷体_GB2312" pitchFamily="49" charset="-122"/>
            </a:endParaRPr>
          </a:p>
        </p:txBody>
      </p:sp>
      <p:sp>
        <p:nvSpPr>
          <p:cNvPr id="812051" name="文本框 812050"/>
          <p:cNvSpPr txBox="1"/>
          <p:nvPr/>
        </p:nvSpPr>
        <p:spPr>
          <a:xfrm>
            <a:off x="1131888" y="5245100"/>
            <a:ext cx="6824663" cy="457200"/>
          </a:xfrm>
          <a:prstGeom prst="rect">
            <a:avLst/>
          </a:prstGeom>
          <a:noFill/>
          <a:ln w="9525">
            <a:noFill/>
          </a:ln>
        </p:spPr>
        <p:txBody>
          <a:bodyPr>
            <a:spAutoFit/>
          </a:bodyPr>
          <a:lstStyle/>
          <a:p>
            <a:pPr>
              <a:spcBef>
                <a:spcPct val="50000"/>
              </a:spcBef>
              <a:buFont typeface="Wingdings" panose="05000000000000000000" pitchFamily="2" charset="2"/>
              <a:buChar char="l"/>
            </a:pPr>
            <a:r>
              <a:rPr lang="en-US" altLang="zh-CN" b="1"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赋值表达式的值：</a:t>
            </a:r>
            <a:r>
              <a:rPr lang="zh-CN" altLang="en-US" sz="2000" b="1" noProof="1">
                <a:effectLst>
                  <a:outerShdw blurRad="38100" dist="38100" dir="2700000">
                    <a:srgbClr val="FFFFFF"/>
                  </a:outerShdw>
                </a:effectLst>
                <a:latin typeface="Times New Roman" panose="02020603050405020304" pitchFamily="18" charset="0"/>
                <a:ea typeface="楷体_GB2312" pitchFamily="49" charset="-122"/>
                <a:cs typeface="+mn-cs"/>
              </a:rPr>
              <a:t>被赋值变量的值。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52" name="矩形 812051"/>
          <p:cNvSpPr/>
          <p:nvPr/>
        </p:nvSpPr>
        <p:spPr>
          <a:xfrm>
            <a:off x="1166813" y="5811838"/>
            <a:ext cx="7200900" cy="495300"/>
          </a:xfrm>
          <a:prstGeom prst="rect">
            <a:avLst/>
          </a:prstGeom>
          <a:solidFill>
            <a:srgbClr val="FFFFFF"/>
          </a:solidFill>
          <a:ln w="38100" cap="flat" cmpd="sng">
            <a:solidFill>
              <a:srgbClr val="006600"/>
            </a:solidFill>
            <a:prstDash val="solid"/>
            <a:miter/>
            <a:headEnd type="none" w="med" len="med"/>
            <a:tailEnd type="none" w="med" len="med"/>
          </a:ln>
        </p:spPr>
        <p:txBody>
          <a:bodyPr wrap="none" anchor="ctr">
            <a:spAutoFit/>
          </a:bodyPr>
          <a:lstStyle/>
          <a:p>
            <a:pPr fontAlgn="base"/>
            <a:r>
              <a:rPr lang="zh-CN" altLang="en-US" sz="2000"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例如：</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 = 5”</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这个赋值表达式，变量</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a:t>
            </a: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的值“５”就是它的值。</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grpSp>
        <p:nvGrpSpPr>
          <p:cNvPr id="63502" name="组合 812052"/>
          <p:cNvGrpSpPr/>
          <p:nvPr/>
        </p:nvGrpSpPr>
        <p:grpSpPr>
          <a:xfrm>
            <a:off x="0" y="0"/>
            <a:ext cx="446088" cy="6858000"/>
            <a:chOff x="0" y="0"/>
            <a:chExt cx="281" cy="4320"/>
          </a:xfrm>
        </p:grpSpPr>
        <p:sp>
          <p:nvSpPr>
            <p:cNvPr id="63503" name="文本框 812053"/>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63504" name="文本框 812054"/>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2034">
                                            <p:txEl>
                                              <p:pRg st="0" end="0"/>
                                            </p:txEl>
                                          </p:spTgt>
                                        </p:tgtEl>
                                        <p:attrNameLst>
                                          <p:attrName>style.visibility</p:attrName>
                                        </p:attrNameLst>
                                      </p:cBhvr>
                                      <p:to>
                                        <p:strVal val="visible"/>
                                      </p:to>
                                    </p:set>
                                    <p:anim calcmode="lin" valueType="num">
                                      <p:cBhvr additive="base">
                                        <p:cTn id="7" dur="500" fill="hold"/>
                                        <p:tgtEl>
                                          <p:spTgt spid="8120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20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2038"/>
                                        </p:tgtEl>
                                        <p:attrNameLst>
                                          <p:attrName>style.visibility</p:attrName>
                                        </p:attrNameLst>
                                      </p:cBhvr>
                                      <p:to>
                                        <p:strVal val="visible"/>
                                      </p:to>
                                    </p:set>
                                    <p:anim calcmode="lin" valueType="num">
                                      <p:cBhvr additive="base">
                                        <p:cTn id="13" dur="500" fill="hold"/>
                                        <p:tgtEl>
                                          <p:spTgt spid="812038"/>
                                        </p:tgtEl>
                                        <p:attrNameLst>
                                          <p:attrName>ppt_x</p:attrName>
                                        </p:attrNameLst>
                                      </p:cBhvr>
                                      <p:tavLst>
                                        <p:tav tm="0">
                                          <p:val>
                                            <p:strVal val="0-#ppt_w/2"/>
                                          </p:val>
                                        </p:tav>
                                        <p:tav tm="100000">
                                          <p:val>
                                            <p:strVal val="#ppt_x"/>
                                          </p:val>
                                        </p:tav>
                                      </p:tavLst>
                                    </p:anim>
                                    <p:anim calcmode="lin" valueType="num">
                                      <p:cBhvr additive="base">
                                        <p:cTn id="14" dur="500" fill="hold"/>
                                        <p:tgtEl>
                                          <p:spTgt spid="8120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2042"/>
                                        </p:tgtEl>
                                        <p:attrNameLst>
                                          <p:attrName>style.visibility</p:attrName>
                                        </p:attrNameLst>
                                      </p:cBhvr>
                                      <p:to>
                                        <p:strVal val="visible"/>
                                      </p:to>
                                    </p:set>
                                    <p:anim calcmode="lin" valueType="num">
                                      <p:cBhvr additive="base">
                                        <p:cTn id="19" dur="500" fill="hold"/>
                                        <p:tgtEl>
                                          <p:spTgt spid="812042"/>
                                        </p:tgtEl>
                                        <p:attrNameLst>
                                          <p:attrName>ppt_x</p:attrName>
                                        </p:attrNameLst>
                                      </p:cBhvr>
                                      <p:tavLst>
                                        <p:tav tm="0">
                                          <p:val>
                                            <p:strVal val="0-#ppt_w/2"/>
                                          </p:val>
                                        </p:tav>
                                        <p:tav tm="100000">
                                          <p:val>
                                            <p:strVal val="#ppt_x"/>
                                          </p:val>
                                        </p:tav>
                                      </p:tavLst>
                                    </p:anim>
                                    <p:anim calcmode="lin" valueType="num">
                                      <p:cBhvr additive="base">
                                        <p:cTn id="20" dur="500" fill="hold"/>
                                        <p:tgtEl>
                                          <p:spTgt spid="8120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812043"/>
                                        </p:tgtEl>
                                        <p:attrNameLst>
                                          <p:attrName>style.visibility</p:attrName>
                                        </p:attrNameLst>
                                      </p:cBhvr>
                                      <p:to>
                                        <p:strVal val="visible"/>
                                      </p:to>
                                    </p:set>
                                    <p:animEffect transition="in" filter="box(out)">
                                      <p:cBhvr>
                                        <p:cTn id="25" dur="500"/>
                                        <p:tgtEl>
                                          <p:spTgt spid="812043"/>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12044"/>
                                        </p:tgtEl>
                                        <p:attrNameLst>
                                          <p:attrName>style.visibility</p:attrName>
                                        </p:attrNameLst>
                                      </p:cBhvr>
                                      <p:to>
                                        <p:strVal val="visible"/>
                                      </p:to>
                                    </p:set>
                                    <p:anim calcmode="lin" valueType="num">
                                      <p:cBhvr additive="base">
                                        <p:cTn id="30" dur="500" fill="hold"/>
                                        <p:tgtEl>
                                          <p:spTgt spid="812044"/>
                                        </p:tgtEl>
                                        <p:attrNameLst>
                                          <p:attrName>ppt_x</p:attrName>
                                        </p:attrNameLst>
                                      </p:cBhvr>
                                      <p:tavLst>
                                        <p:tav tm="0">
                                          <p:val>
                                            <p:strVal val="0-#ppt_w/2"/>
                                          </p:val>
                                        </p:tav>
                                        <p:tav tm="100000">
                                          <p:val>
                                            <p:strVal val="#ppt_x"/>
                                          </p:val>
                                        </p:tav>
                                      </p:tavLst>
                                    </p:anim>
                                    <p:anim calcmode="lin" valueType="num">
                                      <p:cBhvr additive="base">
                                        <p:cTn id="31" dur="500" fill="hold"/>
                                        <p:tgtEl>
                                          <p:spTgt spid="8120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12045"/>
                                        </p:tgtEl>
                                        <p:attrNameLst>
                                          <p:attrName>style.visibility</p:attrName>
                                        </p:attrNameLst>
                                      </p:cBhvr>
                                      <p:to>
                                        <p:strVal val="visible"/>
                                      </p:to>
                                    </p:set>
                                    <p:animEffect transition="in" filter="box(out)">
                                      <p:cBhvr>
                                        <p:cTn id="36" dur="500"/>
                                        <p:tgtEl>
                                          <p:spTgt spid="812045"/>
                                        </p:tgtEl>
                                      </p:cBhvr>
                                    </p:animEffect>
                                  </p:childTnLst>
                                  <p:subTnLst>
                                    <p:set>
                                      <p:cBhvr override="childStyle">
                                        <p:cTn dur="1" fill="hold" display="0" masterRel="nextClick" afterEffect="1"/>
                                        <p:tgtEl>
                                          <p:spTgt spid="812045"/>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12046"/>
                                        </p:tgtEl>
                                        <p:attrNameLst>
                                          <p:attrName>style.visibility</p:attrName>
                                        </p:attrNameLst>
                                      </p:cBhvr>
                                      <p:to>
                                        <p:strVal val="visible"/>
                                      </p:to>
                                    </p:set>
                                    <p:anim calcmode="lin" valueType="num">
                                      <p:cBhvr additive="base">
                                        <p:cTn id="41" dur="500" fill="hold"/>
                                        <p:tgtEl>
                                          <p:spTgt spid="812046"/>
                                        </p:tgtEl>
                                        <p:attrNameLst>
                                          <p:attrName>ppt_x</p:attrName>
                                        </p:attrNameLst>
                                      </p:cBhvr>
                                      <p:tavLst>
                                        <p:tav tm="0">
                                          <p:val>
                                            <p:strVal val="0-#ppt_w/2"/>
                                          </p:val>
                                        </p:tav>
                                        <p:tav tm="100000">
                                          <p:val>
                                            <p:strVal val="#ppt_x"/>
                                          </p:val>
                                        </p:tav>
                                      </p:tavLst>
                                    </p:anim>
                                    <p:anim calcmode="lin" valueType="num">
                                      <p:cBhvr additive="base">
                                        <p:cTn id="42" dur="500" fill="hold"/>
                                        <p:tgtEl>
                                          <p:spTgt spid="8120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12047"/>
                                        </p:tgtEl>
                                        <p:attrNameLst>
                                          <p:attrName>style.visibility</p:attrName>
                                        </p:attrNameLst>
                                      </p:cBhvr>
                                      <p:to>
                                        <p:strVal val="visible"/>
                                      </p:to>
                                    </p:set>
                                    <p:anim calcmode="lin" valueType="num">
                                      <p:cBhvr additive="base">
                                        <p:cTn id="47" dur="500" fill="hold"/>
                                        <p:tgtEl>
                                          <p:spTgt spid="812047"/>
                                        </p:tgtEl>
                                        <p:attrNameLst>
                                          <p:attrName>ppt_x</p:attrName>
                                        </p:attrNameLst>
                                      </p:cBhvr>
                                      <p:tavLst>
                                        <p:tav tm="0">
                                          <p:val>
                                            <p:strVal val="0-#ppt_w/2"/>
                                          </p:val>
                                        </p:tav>
                                        <p:tav tm="100000">
                                          <p:val>
                                            <p:strVal val="#ppt_x"/>
                                          </p:val>
                                        </p:tav>
                                      </p:tavLst>
                                    </p:anim>
                                    <p:anim calcmode="lin" valueType="num">
                                      <p:cBhvr additive="base">
                                        <p:cTn id="48" dur="500" fill="hold"/>
                                        <p:tgtEl>
                                          <p:spTgt spid="8120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12048"/>
                                        </p:tgtEl>
                                        <p:attrNameLst>
                                          <p:attrName>style.visibility</p:attrName>
                                        </p:attrNameLst>
                                      </p:cBhvr>
                                      <p:to>
                                        <p:strVal val="visible"/>
                                      </p:to>
                                    </p:set>
                                    <p:animEffect transition="in" filter="blinds(horizontal)">
                                      <p:cBhvr>
                                        <p:cTn id="53" dur="500"/>
                                        <p:tgtEl>
                                          <p:spTgt spid="812048"/>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812049"/>
                                        </p:tgtEl>
                                        <p:attrNameLst>
                                          <p:attrName>style.visibility</p:attrName>
                                        </p:attrNameLst>
                                      </p:cBhvr>
                                      <p:to>
                                        <p:strVal val="visible"/>
                                      </p:to>
                                    </p:set>
                                    <p:anim calcmode="lin" valueType="num">
                                      <p:cBhvr additive="base">
                                        <p:cTn id="58" dur="500" fill="hold"/>
                                        <p:tgtEl>
                                          <p:spTgt spid="812049"/>
                                        </p:tgtEl>
                                        <p:attrNameLst>
                                          <p:attrName>ppt_x</p:attrName>
                                        </p:attrNameLst>
                                      </p:cBhvr>
                                      <p:tavLst>
                                        <p:tav tm="0">
                                          <p:val>
                                            <p:strVal val="0-#ppt_w/2"/>
                                          </p:val>
                                        </p:tav>
                                        <p:tav tm="100000">
                                          <p:val>
                                            <p:strVal val="#ppt_x"/>
                                          </p:val>
                                        </p:tav>
                                      </p:tavLst>
                                    </p:anim>
                                    <p:anim calcmode="lin" valueType="num">
                                      <p:cBhvr additive="base">
                                        <p:cTn id="59" dur="500" fill="hold"/>
                                        <p:tgtEl>
                                          <p:spTgt spid="8120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812050"/>
                                        </p:tgtEl>
                                        <p:attrNameLst>
                                          <p:attrName>style.visibility</p:attrName>
                                        </p:attrNameLst>
                                      </p:cBhvr>
                                      <p:to>
                                        <p:strVal val="visible"/>
                                      </p:to>
                                    </p:set>
                                    <p:animEffect transition="in" filter="box(out)">
                                      <p:cBhvr>
                                        <p:cTn id="64" dur="500"/>
                                        <p:tgtEl>
                                          <p:spTgt spid="812050"/>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812051"/>
                                        </p:tgtEl>
                                        <p:attrNameLst>
                                          <p:attrName>style.visibility</p:attrName>
                                        </p:attrNameLst>
                                      </p:cBhvr>
                                      <p:to>
                                        <p:strVal val="visible"/>
                                      </p:to>
                                    </p:set>
                                    <p:anim calcmode="lin" valueType="num">
                                      <p:cBhvr additive="base">
                                        <p:cTn id="69" dur="500" fill="hold"/>
                                        <p:tgtEl>
                                          <p:spTgt spid="812051"/>
                                        </p:tgtEl>
                                        <p:attrNameLst>
                                          <p:attrName>ppt_x</p:attrName>
                                        </p:attrNameLst>
                                      </p:cBhvr>
                                      <p:tavLst>
                                        <p:tav tm="0">
                                          <p:val>
                                            <p:strVal val="0-#ppt_w/2"/>
                                          </p:val>
                                        </p:tav>
                                        <p:tav tm="100000">
                                          <p:val>
                                            <p:strVal val="#ppt_x"/>
                                          </p:val>
                                        </p:tav>
                                      </p:tavLst>
                                    </p:anim>
                                    <p:anim calcmode="lin" valueType="num">
                                      <p:cBhvr additive="base">
                                        <p:cTn id="70" dur="500" fill="hold"/>
                                        <p:tgtEl>
                                          <p:spTgt spid="8120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812052"/>
                                        </p:tgtEl>
                                        <p:attrNameLst>
                                          <p:attrName>style.visibility</p:attrName>
                                        </p:attrNameLst>
                                      </p:cBhvr>
                                      <p:to>
                                        <p:strVal val="visible"/>
                                      </p:to>
                                    </p:set>
                                    <p:animEffect transition="in" filter="box(out)">
                                      <p:cBhvr>
                                        <p:cTn id="75" dur="500"/>
                                        <p:tgtEl>
                                          <p:spTgt spid="812052"/>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4" grpId="0" build="p" bldLvl="5"/>
      <p:bldP spid="812038" grpId="0"/>
      <p:bldP spid="812042" grpId="0"/>
      <p:bldP spid="812043" grpId="0" animBg="1"/>
      <p:bldP spid="812044" grpId="0"/>
      <p:bldP spid="812045" grpId="0" animBg="1"/>
      <p:bldP spid="812046" grpId="0"/>
      <p:bldP spid="812047" grpId="0"/>
      <p:bldP spid="812048" grpId="0"/>
      <p:bldP spid="812049" grpId="0"/>
      <p:bldP spid="812050" grpId="0" animBg="1"/>
      <p:bldP spid="812051" grpId="0"/>
      <p:bldP spid="8120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6" name="文本框 814085"/>
          <p:cNvSpPr txBox="1"/>
          <p:nvPr/>
        </p:nvSpPr>
        <p:spPr>
          <a:xfrm>
            <a:off x="950913" y="328613"/>
            <a:ext cx="2366963" cy="457200"/>
          </a:xfrm>
          <a:prstGeom prst="rect">
            <a:avLst/>
          </a:prstGeom>
          <a:noFill/>
          <a:ln w="9525">
            <a:noFill/>
          </a:ln>
        </p:spPr>
        <p:txBody>
          <a:bodyPr>
            <a:spAutoFit/>
          </a:bodyPr>
          <a:lstStyle/>
          <a:p>
            <a:pPr marL="457200" indent="-457200">
              <a:spcBef>
                <a:spcPct val="50000"/>
              </a:spcBef>
              <a:buFont typeface="Wingdings" panose="05000000000000000000" pitchFamily="2" charset="2"/>
              <a:buChar char="Ø"/>
            </a:pPr>
            <a:r>
              <a:rPr lang="zh-CN" altLang="zh-CN"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赋值语句</a:t>
            </a:r>
            <a:r>
              <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sz="2000"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14090" name="矩形 814089"/>
          <p:cNvSpPr/>
          <p:nvPr/>
        </p:nvSpPr>
        <p:spPr>
          <a:xfrm>
            <a:off x="2370138" y="1338263"/>
            <a:ext cx="4679950" cy="49530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zh-CN" altLang="en-US"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例如：</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8;    a = b = c = 5</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814092" name="文本框 814091"/>
          <p:cNvSpPr txBox="1"/>
          <p:nvPr/>
        </p:nvSpPr>
        <p:spPr>
          <a:xfrm>
            <a:off x="1187450" y="836613"/>
            <a:ext cx="7632700" cy="457200"/>
          </a:xfrm>
          <a:prstGeom prst="rect">
            <a:avLst/>
          </a:prstGeom>
          <a:noFill/>
          <a:ln w="9525">
            <a:noFill/>
          </a:ln>
        </p:spPr>
        <p:txBody>
          <a:bodyPr>
            <a:spAutoFit/>
          </a:bodyPr>
          <a:lstStyle/>
          <a:p>
            <a:pPr>
              <a:spcBef>
                <a:spcPct val="50000"/>
              </a:spcBef>
              <a:buFont typeface="Wingdings" panose="05000000000000000000" pitchFamily="2" charset="2"/>
              <a:buChar char="l"/>
            </a:pPr>
            <a:r>
              <a:rPr lang="en-US" altLang="zh-CN" b="1"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定义：</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赋值表达式在其后面加分号就构成了</a:t>
            </a:r>
            <a:r>
              <a:rPr lang="zh-CN" altLang="en-US" sz="2000" b="1" noProof="1">
                <a:solidFill>
                  <a:srgbClr val="FF3399"/>
                </a:solidFill>
                <a:effectLst>
                  <a:outerShdw blurRad="38100" dist="38100" dir="2700000">
                    <a:srgbClr val="000000"/>
                  </a:outerShdw>
                </a:effectLst>
                <a:latin typeface="楷体_GB2312" pitchFamily="49" charset="-122"/>
                <a:ea typeface="楷体_GB2312" pitchFamily="49" charset="-122"/>
                <a:cs typeface="+mn-cs"/>
              </a:rPr>
              <a:t>赋值语句</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a:t>
            </a:r>
            <a:r>
              <a:rPr lang="zh-CN" altLang="en-US" sz="2000" noProof="1">
                <a:effectLst>
                  <a:outerShdw blurRad="38100" dist="38100" dir="2700000">
                    <a:srgbClr val="FFFFFF"/>
                  </a:outerShdw>
                </a:effectLst>
                <a:latin typeface="楷体_GB2312" pitchFamily="49" charset="-122"/>
                <a:ea typeface="楷体_GB2312" pitchFamily="49" charset="-122"/>
                <a:cs typeface="+mn-cs"/>
              </a:rPr>
              <a:t> </a:t>
            </a:r>
            <a:endParaRPr lang="zh-CN" altLang="en-US" sz="2000" noProof="1">
              <a:effectLst>
                <a:outerShdw blurRad="38100" dist="38100" dir="2700000">
                  <a:srgbClr val="FFFFFF"/>
                </a:outerShdw>
              </a:effectLst>
              <a:latin typeface="楷体_GB2312" pitchFamily="49" charset="-122"/>
              <a:ea typeface="楷体_GB2312" pitchFamily="49" charset="-122"/>
            </a:endParaRPr>
          </a:p>
        </p:txBody>
      </p:sp>
      <p:sp>
        <p:nvSpPr>
          <p:cNvPr id="814098" name="文本框 814097"/>
          <p:cNvSpPr txBox="1"/>
          <p:nvPr/>
        </p:nvSpPr>
        <p:spPr>
          <a:xfrm>
            <a:off x="928688" y="1827213"/>
            <a:ext cx="5443538" cy="457200"/>
          </a:xfrm>
          <a:prstGeom prst="rect">
            <a:avLst/>
          </a:prstGeom>
          <a:noFill/>
          <a:ln w="9525">
            <a:noFill/>
          </a:ln>
        </p:spPr>
        <p:txBody>
          <a:bodyPr>
            <a:spAutoFit/>
          </a:bodyPr>
          <a:lstStyle/>
          <a:p>
            <a:pPr marL="457200" indent="-457200">
              <a:spcBef>
                <a:spcPct val="50000"/>
              </a:spcBef>
              <a:buFont typeface="Wingdings" panose="05000000000000000000" pitchFamily="2" charset="2"/>
              <a:buChar char="Ø"/>
            </a:pPr>
            <a:r>
              <a:rPr lang="zh-CN" altLang="zh-CN"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赋值运算符及赋值表达式的使用</a:t>
            </a:r>
            <a:r>
              <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sz="2000"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14099" name="文本框 814098"/>
          <p:cNvSpPr txBox="1"/>
          <p:nvPr/>
        </p:nvSpPr>
        <p:spPr>
          <a:xfrm>
            <a:off x="1187450" y="2346325"/>
            <a:ext cx="7632700" cy="457200"/>
          </a:xfrm>
          <a:prstGeom prst="rect">
            <a:avLst/>
          </a:prstGeom>
          <a:noFill/>
          <a:ln w="9525">
            <a:noFill/>
          </a:ln>
        </p:spPr>
        <p:txBody>
          <a:bodyPr>
            <a:spAutoFit/>
          </a:bodyPr>
          <a:lstStyle/>
          <a:p>
            <a:pPr>
              <a:spcBef>
                <a:spcPct val="50000"/>
              </a:spcBef>
              <a:buFont typeface="Wingdings" panose="05000000000000000000" pitchFamily="2" charset="2"/>
              <a:buChar char="l"/>
            </a:pPr>
            <a:r>
              <a:rPr lang="en-US" altLang="zh-CN" b="1"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多个变量连续赋值</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4100" name="矩形 814099"/>
          <p:cNvSpPr/>
          <p:nvPr/>
        </p:nvSpPr>
        <p:spPr>
          <a:xfrm>
            <a:off x="1677988" y="2838450"/>
            <a:ext cx="3757613" cy="49530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zh-CN" altLang="en-US"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例如：</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b = c = 10</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814101" name="矩形 814100"/>
          <p:cNvSpPr/>
          <p:nvPr/>
        </p:nvSpPr>
        <p:spPr>
          <a:xfrm>
            <a:off x="3059113" y="3849688"/>
            <a:ext cx="3395663" cy="860425"/>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nchorCtr="1">
            <a:spAutoFit/>
          </a:bodyPr>
          <a:lstStyle/>
          <a:p>
            <a:pPr indent="26670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(b = (c = 10))</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b="1" strike="noStrike" noProof="1">
              <a:effectLst>
                <a:outerShdw blurRad="38100" dist="38100" dir="2700000">
                  <a:srgbClr val="FFFFFF"/>
                </a:outerShdw>
              </a:effectLst>
              <a:latin typeface="Times New Roman" panose="02020603050405020304" pitchFamily="18" charset="0"/>
            </a:endParaRPr>
          </a:p>
          <a:p>
            <a:pPr indent="266700" fontAlgn="base"/>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814102" name="上下箭头 814101"/>
          <p:cNvSpPr/>
          <p:nvPr/>
        </p:nvSpPr>
        <p:spPr>
          <a:xfrm>
            <a:off x="4341813" y="3359150"/>
            <a:ext cx="215900" cy="461963"/>
          </a:xfrm>
          <a:prstGeom prst="upDownArrow">
            <a:avLst>
              <a:gd name="adj1" fmla="val 50000"/>
              <a:gd name="adj2" fmla="val 42754"/>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14103" name="椭圆 814102"/>
          <p:cNvSpPr/>
          <p:nvPr/>
        </p:nvSpPr>
        <p:spPr>
          <a:xfrm>
            <a:off x="4718050" y="3894138"/>
            <a:ext cx="1020763" cy="474662"/>
          </a:xfrm>
          <a:prstGeom prst="ellipse">
            <a:avLst/>
          </a:prstGeom>
          <a:noFill/>
          <a:ln w="2857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14104" name="上弧形箭头 814103"/>
          <p:cNvSpPr/>
          <p:nvPr/>
        </p:nvSpPr>
        <p:spPr>
          <a:xfrm rot="10800000">
            <a:off x="4197350" y="4240213"/>
            <a:ext cx="966788" cy="257175"/>
          </a:xfrm>
          <a:prstGeom prst="curvedDownArrow">
            <a:avLst>
              <a:gd name="adj1" fmla="val 57449"/>
              <a:gd name="adj2" fmla="val 162813"/>
              <a:gd name="adj3" fmla="val 25907"/>
            </a:avLst>
          </a:prstGeom>
          <a:solidFill>
            <a:srgbClr val="FF0000"/>
          </a:solid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14105" name="椭圆 814104"/>
          <p:cNvSpPr/>
          <p:nvPr/>
        </p:nvSpPr>
        <p:spPr>
          <a:xfrm>
            <a:off x="4081463" y="3806825"/>
            <a:ext cx="1776412" cy="746125"/>
          </a:xfrm>
          <a:prstGeom prst="ellipse">
            <a:avLst/>
          </a:prstGeom>
          <a:noFill/>
          <a:ln w="28575" cap="flat" cmpd="sng">
            <a:solidFill>
              <a:srgbClr val="0000FF"/>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14106" name="上弧形箭头 814105"/>
          <p:cNvSpPr/>
          <p:nvPr/>
        </p:nvSpPr>
        <p:spPr>
          <a:xfrm rot="-10533376">
            <a:off x="3348038" y="4364038"/>
            <a:ext cx="2033587" cy="347662"/>
          </a:xfrm>
          <a:prstGeom prst="curvedDownArrow">
            <a:avLst>
              <a:gd name="adj1" fmla="val 89389"/>
              <a:gd name="adj2" fmla="val 253334"/>
              <a:gd name="adj3" fmla="val 25907"/>
            </a:avLst>
          </a:prstGeom>
          <a:solidFill>
            <a:srgbClr val="0000FF"/>
          </a:solidFill>
          <a:ln w="9525" cap="flat" cmpd="sng">
            <a:solidFill>
              <a:schemeClr val="tx1"/>
            </a:solidFill>
            <a:prstDash val="solid"/>
            <a:miter/>
            <a:headEnd type="none" w="med" len="med"/>
            <a:tailEnd type="none" w="med" len="med"/>
          </a:ln>
        </p:spPr>
        <p:txBody>
          <a:bodyPr rot="10800000" wrap="none" anchor="ctr" anchorCtr="0"/>
          <a:lstStyle/>
          <a:p>
            <a:pPr algn="ctr"/>
            <a:endParaRPr lang="zh-CN" altLang="zh-CN" dirty="0">
              <a:solidFill>
                <a:srgbClr val="000099"/>
              </a:solidFill>
              <a:latin typeface="Times New Roman" panose="02020603050405020304" pitchFamily="18" charset="0"/>
              <a:ea typeface="宋体" panose="02010600030101010101" pitchFamily="2" charset="-122"/>
            </a:endParaRPr>
          </a:p>
        </p:txBody>
      </p:sp>
      <p:sp>
        <p:nvSpPr>
          <p:cNvPr id="814107" name="矩形 814106"/>
          <p:cNvSpPr/>
          <p:nvPr/>
        </p:nvSpPr>
        <p:spPr>
          <a:xfrm>
            <a:off x="6659563" y="3860800"/>
            <a:ext cx="2303463" cy="800100"/>
          </a:xfrm>
          <a:prstGeom prst="rect">
            <a:avLst/>
          </a:prstGeom>
          <a:gradFill rotWithShape="1">
            <a:gsLst>
              <a:gs pos="0">
                <a:srgbClr val="FFFF99"/>
              </a:gs>
              <a:gs pos="100000">
                <a:srgbClr val="FFFF99">
                  <a:gamma/>
                  <a:shade val="57647"/>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zh-CN" altLang="en-US"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结果：</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b</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c</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的值都为</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10</a:t>
            </a:r>
            <a:endParaRPr lang="en-US" altLang="zh-CN" sz="2000" strike="noStrike" noProof="1">
              <a:latin typeface="宋体" panose="02010600030101010101" pitchFamily="2" charset="-122"/>
            </a:endParaRPr>
          </a:p>
        </p:txBody>
      </p:sp>
      <p:sp>
        <p:nvSpPr>
          <p:cNvPr id="814108" name="文本框 814107"/>
          <p:cNvSpPr txBox="1"/>
          <p:nvPr/>
        </p:nvSpPr>
        <p:spPr>
          <a:xfrm>
            <a:off x="1201738" y="4724400"/>
            <a:ext cx="7632700" cy="457200"/>
          </a:xfrm>
          <a:prstGeom prst="rect">
            <a:avLst/>
          </a:prstGeom>
          <a:noFill/>
          <a:ln w="9525">
            <a:noFill/>
          </a:ln>
        </p:spPr>
        <p:txBody>
          <a:bodyPr>
            <a:spAutoFit/>
          </a:bodyPr>
          <a:lstStyle/>
          <a:p>
            <a:pPr>
              <a:spcBef>
                <a:spcPct val="50000"/>
              </a:spcBef>
              <a:buFont typeface="Wingdings" panose="05000000000000000000" pitchFamily="2" charset="2"/>
              <a:buChar char="l"/>
            </a:pPr>
            <a:r>
              <a:rPr lang="en-US" altLang="zh-CN" b="1"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赋值表达式的嵌套</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4109" name="矩形 814108"/>
          <p:cNvSpPr/>
          <p:nvPr/>
        </p:nvSpPr>
        <p:spPr>
          <a:xfrm>
            <a:off x="1476375" y="5157788"/>
            <a:ext cx="4751388" cy="49530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zh-CN" altLang="en-US"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例如：</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(b = 2) + (c = 3)</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sp>
        <p:nvSpPr>
          <p:cNvPr id="814110" name="矩形 814109"/>
          <p:cNvSpPr/>
          <p:nvPr/>
        </p:nvSpPr>
        <p:spPr>
          <a:xfrm>
            <a:off x="2635250" y="6188075"/>
            <a:ext cx="3521075" cy="49530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 a = (b = 2) + (c = 3))</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sp>
        <p:nvSpPr>
          <p:cNvPr id="814111" name="上下箭头 814110"/>
          <p:cNvSpPr/>
          <p:nvPr/>
        </p:nvSpPr>
        <p:spPr>
          <a:xfrm>
            <a:off x="4356100" y="5703888"/>
            <a:ext cx="215900" cy="461962"/>
          </a:xfrm>
          <a:prstGeom prst="upDownArrow">
            <a:avLst>
              <a:gd name="adj1" fmla="val 50000"/>
              <a:gd name="adj2" fmla="val 42754"/>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14112" name="矩形 814111"/>
          <p:cNvSpPr/>
          <p:nvPr/>
        </p:nvSpPr>
        <p:spPr>
          <a:xfrm>
            <a:off x="6600825" y="5876925"/>
            <a:ext cx="2303463" cy="800100"/>
          </a:xfrm>
          <a:prstGeom prst="rect">
            <a:avLst/>
          </a:prstGeom>
          <a:gradFill rotWithShape="1">
            <a:gsLst>
              <a:gs pos="0">
                <a:srgbClr val="FFFF99"/>
              </a:gs>
              <a:gs pos="100000">
                <a:srgbClr val="FFFF99">
                  <a:gamma/>
                  <a:shade val="57647"/>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zh-CN" altLang="en-US" b="1" strike="noStrike"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结果：</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b</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为</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2</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c</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为</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3</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为</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b+c</a:t>
            </a:r>
            <a:r>
              <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即</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5</a:t>
            </a:r>
            <a:endParaRPr lang="en-US" altLang="zh-CN" sz="2000" strike="noStrike" noProof="1">
              <a:latin typeface="宋体" panose="02010600030101010101" pitchFamily="2" charset="-122"/>
            </a:endParaRPr>
          </a:p>
        </p:txBody>
      </p:sp>
      <p:sp>
        <p:nvSpPr>
          <p:cNvPr id="814113" name="矩形 814112"/>
          <p:cNvSpPr/>
          <p:nvPr/>
        </p:nvSpPr>
        <p:spPr>
          <a:xfrm>
            <a:off x="971550" y="1798638"/>
            <a:ext cx="7632700" cy="3051175"/>
          </a:xfrm>
          <a:prstGeom prst="rect">
            <a:avLst/>
          </a:prstGeom>
          <a:gradFill rotWithShape="1">
            <a:gsLst>
              <a:gs pos="0">
                <a:srgbClr val="FFFF99"/>
              </a:gs>
              <a:gs pos="100000">
                <a:srgbClr val="FFFF99">
                  <a:gamma/>
                  <a:shade val="57647"/>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zh-CN" altLang="en-US" b="1" strike="noStrike"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注意：</a:t>
            </a:r>
            <a:endParaRPr lang="zh-CN" altLang="en-US" b="1" strike="noStrike"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buChar char="Ø"/>
            </a:pPr>
            <a:r>
              <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 </a:t>
            </a:r>
            <a:r>
              <a:rPr lang="zh-CN" altLang="zh-CN" b="1" strike="noStrike"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赋值语句“</a:t>
            </a:r>
            <a:r>
              <a:rPr lang="en-US" altLang="zh-CN" b="1" strike="noStrike"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b="1" strike="noStrike"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左边必须是变量名或对应某特定内存单元的表达式</a:t>
            </a:r>
            <a:r>
              <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（后面的章节会遇到这样的表达式），不能是常量或其它表达式。</a:t>
            </a:r>
            <a:endPar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pPr>
            <a:r>
              <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     例如：</a:t>
            </a:r>
            <a:r>
              <a:rPr lang="en-US" altLang="zh-CN"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30 = a;   b + 2 = 5; </a:t>
            </a:r>
            <a:r>
              <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都是错误的。</a:t>
            </a:r>
            <a:endPar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buChar char="Ø"/>
            </a:pPr>
            <a:r>
              <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 </a:t>
            </a:r>
            <a:r>
              <a:rPr lang="zh-CN" altLang="en-US" b="1" strike="noStrike"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赋值语句中的“</a:t>
            </a:r>
            <a:r>
              <a:rPr lang="en-US" altLang="zh-CN" b="1" strike="noStrike"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b="1" strike="noStrike"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表示赋值，不是代数中相等的意思。</a:t>
            </a:r>
            <a:r>
              <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要表示相等的意思则应用关系运算符“</a:t>
            </a:r>
            <a:r>
              <a:rPr lang="en-US" altLang="zh-CN"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a:t>
            </a:r>
            <a:r>
              <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表示，二者切勿混淆！</a:t>
            </a:r>
            <a:endPar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endParaRPr>
          </a:p>
        </p:txBody>
      </p:sp>
      <p:grpSp>
        <p:nvGrpSpPr>
          <p:cNvPr id="65556" name="组合 814113"/>
          <p:cNvGrpSpPr/>
          <p:nvPr/>
        </p:nvGrpSpPr>
        <p:grpSpPr>
          <a:xfrm>
            <a:off x="0" y="0"/>
            <a:ext cx="446088" cy="6858000"/>
            <a:chOff x="0" y="0"/>
            <a:chExt cx="281" cy="4320"/>
          </a:xfrm>
        </p:grpSpPr>
        <p:sp>
          <p:nvSpPr>
            <p:cNvPr id="65557" name="文本框 814114"/>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65558" name="文本框 814115"/>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4086"/>
                                        </p:tgtEl>
                                        <p:attrNameLst>
                                          <p:attrName>style.visibility</p:attrName>
                                        </p:attrNameLst>
                                      </p:cBhvr>
                                      <p:to>
                                        <p:strVal val="visible"/>
                                      </p:to>
                                    </p:set>
                                    <p:anim calcmode="lin" valueType="num">
                                      <p:cBhvr additive="base">
                                        <p:cTn id="7" dur="500" fill="hold"/>
                                        <p:tgtEl>
                                          <p:spTgt spid="814086"/>
                                        </p:tgtEl>
                                        <p:attrNameLst>
                                          <p:attrName>ppt_x</p:attrName>
                                        </p:attrNameLst>
                                      </p:cBhvr>
                                      <p:tavLst>
                                        <p:tav tm="0">
                                          <p:val>
                                            <p:strVal val="0-#ppt_w/2"/>
                                          </p:val>
                                        </p:tav>
                                        <p:tav tm="100000">
                                          <p:val>
                                            <p:strVal val="#ppt_x"/>
                                          </p:val>
                                        </p:tav>
                                      </p:tavLst>
                                    </p:anim>
                                    <p:anim calcmode="lin" valueType="num">
                                      <p:cBhvr additive="base">
                                        <p:cTn id="8" dur="500" fill="hold"/>
                                        <p:tgtEl>
                                          <p:spTgt spid="8140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4092"/>
                                        </p:tgtEl>
                                        <p:attrNameLst>
                                          <p:attrName>style.visibility</p:attrName>
                                        </p:attrNameLst>
                                      </p:cBhvr>
                                      <p:to>
                                        <p:strVal val="visible"/>
                                      </p:to>
                                    </p:set>
                                    <p:anim calcmode="lin" valueType="num">
                                      <p:cBhvr additive="base">
                                        <p:cTn id="13" dur="500" fill="hold"/>
                                        <p:tgtEl>
                                          <p:spTgt spid="814092"/>
                                        </p:tgtEl>
                                        <p:attrNameLst>
                                          <p:attrName>ppt_x</p:attrName>
                                        </p:attrNameLst>
                                      </p:cBhvr>
                                      <p:tavLst>
                                        <p:tav tm="0">
                                          <p:val>
                                            <p:strVal val="0-#ppt_w/2"/>
                                          </p:val>
                                        </p:tav>
                                        <p:tav tm="100000">
                                          <p:val>
                                            <p:strVal val="#ppt_x"/>
                                          </p:val>
                                        </p:tav>
                                      </p:tavLst>
                                    </p:anim>
                                    <p:anim calcmode="lin" valueType="num">
                                      <p:cBhvr additive="base">
                                        <p:cTn id="14" dur="500" fill="hold"/>
                                        <p:tgtEl>
                                          <p:spTgt spid="8140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814090"/>
                                        </p:tgtEl>
                                        <p:attrNameLst>
                                          <p:attrName>style.visibility</p:attrName>
                                        </p:attrNameLst>
                                      </p:cBhvr>
                                      <p:to>
                                        <p:strVal val="visible"/>
                                      </p:to>
                                    </p:set>
                                    <p:animEffect transition="in" filter="box(out)">
                                      <p:cBhvr>
                                        <p:cTn id="19" dur="500"/>
                                        <p:tgtEl>
                                          <p:spTgt spid="814090"/>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14098"/>
                                        </p:tgtEl>
                                        <p:attrNameLst>
                                          <p:attrName>style.visibility</p:attrName>
                                        </p:attrNameLst>
                                      </p:cBhvr>
                                      <p:to>
                                        <p:strVal val="visible"/>
                                      </p:to>
                                    </p:set>
                                    <p:anim calcmode="lin" valueType="num">
                                      <p:cBhvr additive="base">
                                        <p:cTn id="24" dur="500" fill="hold"/>
                                        <p:tgtEl>
                                          <p:spTgt spid="814098"/>
                                        </p:tgtEl>
                                        <p:attrNameLst>
                                          <p:attrName>ppt_x</p:attrName>
                                        </p:attrNameLst>
                                      </p:cBhvr>
                                      <p:tavLst>
                                        <p:tav tm="0">
                                          <p:val>
                                            <p:strVal val="0-#ppt_w/2"/>
                                          </p:val>
                                        </p:tav>
                                        <p:tav tm="100000">
                                          <p:val>
                                            <p:strVal val="#ppt_x"/>
                                          </p:val>
                                        </p:tav>
                                      </p:tavLst>
                                    </p:anim>
                                    <p:anim calcmode="lin" valueType="num">
                                      <p:cBhvr additive="base">
                                        <p:cTn id="25" dur="500" fill="hold"/>
                                        <p:tgtEl>
                                          <p:spTgt spid="8140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14099"/>
                                        </p:tgtEl>
                                        <p:attrNameLst>
                                          <p:attrName>style.visibility</p:attrName>
                                        </p:attrNameLst>
                                      </p:cBhvr>
                                      <p:to>
                                        <p:strVal val="visible"/>
                                      </p:to>
                                    </p:set>
                                    <p:anim calcmode="lin" valueType="num">
                                      <p:cBhvr additive="base">
                                        <p:cTn id="30" dur="500" fill="hold"/>
                                        <p:tgtEl>
                                          <p:spTgt spid="814099"/>
                                        </p:tgtEl>
                                        <p:attrNameLst>
                                          <p:attrName>ppt_x</p:attrName>
                                        </p:attrNameLst>
                                      </p:cBhvr>
                                      <p:tavLst>
                                        <p:tav tm="0">
                                          <p:val>
                                            <p:strVal val="0-#ppt_w/2"/>
                                          </p:val>
                                        </p:tav>
                                        <p:tav tm="100000">
                                          <p:val>
                                            <p:strVal val="#ppt_x"/>
                                          </p:val>
                                        </p:tav>
                                      </p:tavLst>
                                    </p:anim>
                                    <p:anim calcmode="lin" valueType="num">
                                      <p:cBhvr additive="base">
                                        <p:cTn id="31" dur="500" fill="hold"/>
                                        <p:tgtEl>
                                          <p:spTgt spid="8140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14100"/>
                                        </p:tgtEl>
                                        <p:attrNameLst>
                                          <p:attrName>style.visibility</p:attrName>
                                        </p:attrNameLst>
                                      </p:cBhvr>
                                      <p:to>
                                        <p:strVal val="visible"/>
                                      </p:to>
                                    </p:set>
                                    <p:animEffect transition="in" filter="box(out)">
                                      <p:cBhvr>
                                        <p:cTn id="36" dur="500"/>
                                        <p:tgtEl>
                                          <p:spTgt spid="814100"/>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814102"/>
                                        </p:tgtEl>
                                        <p:attrNameLst>
                                          <p:attrName>style.visibility</p:attrName>
                                        </p:attrNameLst>
                                      </p:cBhvr>
                                      <p:to>
                                        <p:strVal val="visible"/>
                                      </p:to>
                                    </p:set>
                                    <p:animEffect transition="in" filter="strips(downLeft)">
                                      <p:cBhvr>
                                        <p:cTn id="41" dur="500"/>
                                        <p:tgtEl>
                                          <p:spTgt spid="814102"/>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par>
                          <p:cTn id="42" fill="hold">
                            <p:stCondLst>
                              <p:cond delay="500"/>
                            </p:stCondLst>
                            <p:childTnLst>
                              <p:par>
                                <p:cTn id="43" presetID="4" presetClass="entr" presetSubtype="32" fill="hold" grpId="0" nodeType="afterEffect">
                                  <p:stCondLst>
                                    <p:cond delay="0"/>
                                  </p:stCondLst>
                                  <p:childTnLst>
                                    <p:set>
                                      <p:cBhvr>
                                        <p:cTn id="44" dur="1" fill="hold">
                                          <p:stCondLst>
                                            <p:cond delay="0"/>
                                          </p:stCondLst>
                                        </p:cTn>
                                        <p:tgtEl>
                                          <p:spTgt spid="814101"/>
                                        </p:tgtEl>
                                        <p:attrNameLst>
                                          <p:attrName>style.visibility</p:attrName>
                                        </p:attrNameLst>
                                      </p:cBhvr>
                                      <p:to>
                                        <p:strVal val="visible"/>
                                      </p:to>
                                    </p:set>
                                    <p:animEffect transition="in" filter="box(out)">
                                      <p:cBhvr>
                                        <p:cTn id="45" dur="500"/>
                                        <p:tgtEl>
                                          <p:spTgt spid="814101"/>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814103"/>
                                        </p:tgtEl>
                                        <p:attrNameLst>
                                          <p:attrName>style.visibility</p:attrName>
                                        </p:attrNameLst>
                                      </p:cBhvr>
                                      <p:to>
                                        <p:strVal val="visible"/>
                                      </p:to>
                                    </p:set>
                                    <p:animEffect transition="in" filter="strips(downLeft)">
                                      <p:cBhvr>
                                        <p:cTn id="50" dur="500"/>
                                        <p:tgtEl>
                                          <p:spTgt spid="814103"/>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18" presetClass="entr" presetSubtype="12" fill="hold" nodeType="afterEffect">
                                  <p:stCondLst>
                                    <p:cond delay="0"/>
                                  </p:stCondLst>
                                  <p:childTnLst>
                                    <p:set>
                                      <p:cBhvr>
                                        <p:cTn id="53" dur="1" fill="hold">
                                          <p:stCondLst>
                                            <p:cond delay="0"/>
                                          </p:stCondLst>
                                        </p:cTn>
                                        <p:tgtEl>
                                          <p:spTgt spid="814104"/>
                                        </p:tgtEl>
                                        <p:attrNameLst>
                                          <p:attrName>style.visibility</p:attrName>
                                        </p:attrNameLst>
                                      </p:cBhvr>
                                      <p:to>
                                        <p:strVal val="visible"/>
                                      </p:to>
                                    </p:set>
                                    <p:animEffect transition="in" filter="strips(downLeft)">
                                      <p:cBhvr>
                                        <p:cTn id="54" dur="500"/>
                                        <p:tgtEl>
                                          <p:spTgt spid="814104"/>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814105"/>
                                        </p:tgtEl>
                                        <p:attrNameLst>
                                          <p:attrName>style.visibility</p:attrName>
                                        </p:attrNameLst>
                                      </p:cBhvr>
                                      <p:to>
                                        <p:strVal val="visible"/>
                                      </p:to>
                                    </p:set>
                                    <p:animEffect transition="in" filter="strips(downLeft)">
                                      <p:cBhvr>
                                        <p:cTn id="59" dur="500"/>
                                        <p:tgtEl>
                                          <p:spTgt spid="814105"/>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18" presetClass="entr" presetSubtype="12" fill="hold" grpId="0" nodeType="afterEffect">
                                  <p:stCondLst>
                                    <p:cond delay="0"/>
                                  </p:stCondLst>
                                  <p:childTnLst>
                                    <p:set>
                                      <p:cBhvr>
                                        <p:cTn id="62" dur="1" fill="hold">
                                          <p:stCondLst>
                                            <p:cond delay="0"/>
                                          </p:stCondLst>
                                        </p:cTn>
                                        <p:tgtEl>
                                          <p:spTgt spid="814106"/>
                                        </p:tgtEl>
                                        <p:attrNameLst>
                                          <p:attrName>style.visibility</p:attrName>
                                        </p:attrNameLst>
                                      </p:cBhvr>
                                      <p:to>
                                        <p:strVal val="visible"/>
                                      </p:to>
                                    </p:set>
                                    <p:animEffect transition="in" filter="strips(downLeft)">
                                      <p:cBhvr>
                                        <p:cTn id="63" dur="500"/>
                                        <p:tgtEl>
                                          <p:spTgt spid="814106"/>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par>
                          <p:cTn id="64" fill="hold">
                            <p:stCondLst>
                              <p:cond delay="1000"/>
                            </p:stCondLst>
                            <p:childTnLst>
                              <p:par>
                                <p:cTn id="65" presetID="4" presetClass="entr" presetSubtype="32" fill="hold" grpId="1" nodeType="afterEffect">
                                  <p:stCondLst>
                                    <p:cond delay="0"/>
                                  </p:stCondLst>
                                  <p:childTnLst>
                                    <p:set>
                                      <p:cBhvr>
                                        <p:cTn id="66" dur="1" fill="hold">
                                          <p:stCondLst>
                                            <p:cond delay="0"/>
                                          </p:stCondLst>
                                        </p:cTn>
                                        <p:tgtEl>
                                          <p:spTgt spid="814107"/>
                                        </p:tgtEl>
                                        <p:attrNameLst>
                                          <p:attrName>style.visibility</p:attrName>
                                        </p:attrNameLst>
                                      </p:cBhvr>
                                      <p:to>
                                        <p:strVal val="visible"/>
                                      </p:to>
                                    </p:set>
                                    <p:animEffect transition="in" filter="box(out)">
                                      <p:cBhvr>
                                        <p:cTn id="67" dur="500"/>
                                        <p:tgtEl>
                                          <p:spTgt spid="814107"/>
                                        </p:tgtEl>
                                      </p:cBhvr>
                                    </p:animEffect>
                                  </p:childTnLst>
                                  <p:subTnLst>
                                    <p:audio>
                                      <p:cMediaNode>
                                        <p:cTn display="0" masterRel="sameClick">
                                          <p:stCondLst>
                                            <p:cond evt="begin" delay="0">
                                              <p:tn val="65"/>
                                            </p:cond>
                                          </p:stCondLst>
                                          <p:endCondLst>
                                            <p:cond evt="onStopAudio" delay="0">
                                              <p:tgtEl>
                                                <p:sldTgt/>
                                              </p:tgtEl>
                                            </p:cond>
                                          </p:endCondLst>
                                        </p:cTn>
                                        <p:tgtEl>
                                          <p:sndTgt r:embed="rId4" name="chimes.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814108"/>
                                        </p:tgtEl>
                                        <p:attrNameLst>
                                          <p:attrName>style.visibility</p:attrName>
                                        </p:attrNameLst>
                                      </p:cBhvr>
                                      <p:to>
                                        <p:strVal val="visible"/>
                                      </p:to>
                                    </p:set>
                                    <p:anim calcmode="lin" valueType="num">
                                      <p:cBhvr additive="base">
                                        <p:cTn id="72" dur="500" fill="hold"/>
                                        <p:tgtEl>
                                          <p:spTgt spid="814108"/>
                                        </p:tgtEl>
                                        <p:attrNameLst>
                                          <p:attrName>ppt_x</p:attrName>
                                        </p:attrNameLst>
                                      </p:cBhvr>
                                      <p:tavLst>
                                        <p:tav tm="0">
                                          <p:val>
                                            <p:strVal val="0-#ppt_w/2"/>
                                          </p:val>
                                        </p:tav>
                                        <p:tav tm="100000">
                                          <p:val>
                                            <p:strVal val="#ppt_x"/>
                                          </p:val>
                                        </p:tav>
                                      </p:tavLst>
                                    </p:anim>
                                    <p:anim calcmode="lin" valueType="num">
                                      <p:cBhvr additive="base">
                                        <p:cTn id="73" dur="500" fill="hold"/>
                                        <p:tgtEl>
                                          <p:spTgt spid="8141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814109"/>
                                        </p:tgtEl>
                                        <p:attrNameLst>
                                          <p:attrName>style.visibility</p:attrName>
                                        </p:attrNameLst>
                                      </p:cBhvr>
                                      <p:to>
                                        <p:strVal val="visible"/>
                                      </p:to>
                                    </p:set>
                                    <p:animEffect transition="in" filter="box(out)">
                                      <p:cBhvr>
                                        <p:cTn id="78" dur="500"/>
                                        <p:tgtEl>
                                          <p:spTgt spid="814109"/>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814111"/>
                                        </p:tgtEl>
                                        <p:attrNameLst>
                                          <p:attrName>style.visibility</p:attrName>
                                        </p:attrNameLst>
                                      </p:cBhvr>
                                      <p:to>
                                        <p:strVal val="visible"/>
                                      </p:to>
                                    </p:set>
                                    <p:animEffect transition="in" filter="strips(downLeft)">
                                      <p:cBhvr>
                                        <p:cTn id="83" dur="500"/>
                                        <p:tgtEl>
                                          <p:spTgt spid="814111"/>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4" fill="hold">
                            <p:stCondLst>
                              <p:cond delay="500"/>
                            </p:stCondLst>
                            <p:childTnLst>
                              <p:par>
                                <p:cTn id="85" presetID="4" presetClass="entr" presetSubtype="32" fill="hold" grpId="0" nodeType="afterEffect">
                                  <p:stCondLst>
                                    <p:cond delay="0"/>
                                  </p:stCondLst>
                                  <p:childTnLst>
                                    <p:set>
                                      <p:cBhvr>
                                        <p:cTn id="86" dur="1" fill="hold">
                                          <p:stCondLst>
                                            <p:cond delay="0"/>
                                          </p:stCondLst>
                                        </p:cTn>
                                        <p:tgtEl>
                                          <p:spTgt spid="814110"/>
                                        </p:tgtEl>
                                        <p:attrNameLst>
                                          <p:attrName>style.visibility</p:attrName>
                                        </p:attrNameLst>
                                      </p:cBhvr>
                                      <p:to>
                                        <p:strVal val="visible"/>
                                      </p:to>
                                    </p:set>
                                    <p:animEffect transition="in" filter="box(out)">
                                      <p:cBhvr>
                                        <p:cTn id="87" dur="500"/>
                                        <p:tgtEl>
                                          <p:spTgt spid="814110"/>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par>
                          <p:cTn id="88" fill="hold">
                            <p:stCondLst>
                              <p:cond delay="1000"/>
                            </p:stCondLst>
                            <p:childTnLst>
                              <p:par>
                                <p:cTn id="89" presetID="4" presetClass="entr" presetSubtype="32" fill="hold" grpId="0" nodeType="afterEffect">
                                  <p:stCondLst>
                                    <p:cond delay="0"/>
                                  </p:stCondLst>
                                  <p:childTnLst>
                                    <p:set>
                                      <p:cBhvr>
                                        <p:cTn id="90" dur="1" fill="hold">
                                          <p:stCondLst>
                                            <p:cond delay="0"/>
                                          </p:stCondLst>
                                        </p:cTn>
                                        <p:tgtEl>
                                          <p:spTgt spid="814112"/>
                                        </p:tgtEl>
                                        <p:attrNameLst>
                                          <p:attrName>style.visibility</p:attrName>
                                        </p:attrNameLst>
                                      </p:cBhvr>
                                      <p:to>
                                        <p:strVal val="visible"/>
                                      </p:to>
                                    </p:set>
                                    <p:animEffect transition="in" filter="box(out)">
                                      <p:cBhvr>
                                        <p:cTn id="91" dur="500"/>
                                        <p:tgtEl>
                                          <p:spTgt spid="814112"/>
                                        </p:tgtEl>
                                      </p:cBhvr>
                                    </p:animEffect>
                                  </p:childTnLst>
                                  <p:subTnLst>
                                    <p:set>
                                      <p:cBhvr override="childStyle">
                                        <p:cTn dur="1" fill="hold" display="0" masterRel="nextClick" afterEffect="1"/>
                                        <p:tgtEl>
                                          <p:spTgt spid="814112"/>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4" name="chimes.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814113"/>
                                        </p:tgtEl>
                                        <p:attrNameLst>
                                          <p:attrName>style.visibility</p:attrName>
                                        </p:attrNameLst>
                                      </p:cBhvr>
                                      <p:to>
                                        <p:strVal val="visible"/>
                                      </p:to>
                                    </p:set>
                                    <p:animEffect transition="in" filter="box(out)">
                                      <p:cBhvr>
                                        <p:cTn id="96" dur="500"/>
                                        <p:tgtEl>
                                          <p:spTgt spid="814113"/>
                                        </p:tgtEl>
                                      </p:cBhvr>
                                    </p:animEffect>
                                  </p:childTnLst>
                                  <p:subTnLst>
                                    <p:audio>
                                      <p:cMediaNode>
                                        <p:cTn display="0" masterRel="sameClick">
                                          <p:stCondLst>
                                            <p:cond evt="begin" delay="0">
                                              <p:tn val="9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6" grpId="0"/>
      <p:bldP spid="814090" grpId="0" animBg="1"/>
      <p:bldP spid="814092" grpId="0"/>
      <p:bldP spid="814098" grpId="0"/>
      <p:bldP spid="814099" grpId="0"/>
      <p:bldP spid="814100" grpId="0" animBg="1"/>
      <p:bldP spid="814101" grpId="0" animBg="1"/>
      <p:bldP spid="814106" grpId="0" animBg="1"/>
      <p:bldP spid="814107" grpId="1" animBg="1"/>
      <p:bldP spid="814108" grpId="0"/>
      <p:bldP spid="814109" grpId="0" animBg="1"/>
      <p:bldP spid="814110" grpId="0" animBg="1"/>
      <p:bldP spid="814112" grpId="0" animBg="1"/>
      <p:bldP spid="8141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p:cNvSpPr>
          <p:nvPr>
            <p:ph idx="1"/>
          </p:nvPr>
        </p:nvSpPr>
        <p:spPr>
          <a:xfrm>
            <a:off x="642938" y="1857375"/>
            <a:ext cx="7500938" cy="4429125"/>
          </a:xfrm>
        </p:spPr>
        <p:txBody>
          <a:bodyPr vert="horz" wrap="square" lIns="91440" tIns="45720" rIns="91440" bIns="45720" anchor="t"/>
          <a:lstStyle/>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解题思路：假设给定的三个边符合构成三角形的条件</a:t>
            </a:r>
            <a:endPar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关键是找到求三角形面积的公式</a:t>
            </a:r>
            <a:endPar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公式为：</a:t>
            </a:r>
            <a:endPar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其中</a:t>
            </a:r>
            <a:r>
              <a:rPr kumimoji="1" lang="en-US" altLang="zh-CN" sz="3200" b="0" i="0" u="none" strike="noStrike" kern="1200" cap="none" spc="0" normalizeH="0" baseline="0" noProof="1">
                <a:solidFill>
                  <a:schemeClr val="tx1"/>
                </a:solidFill>
                <a:effectLst>
                  <a:outerShdw blurRad="38100" dist="38100" dir="2700000">
                    <a:srgbClr val="FFFFFF"/>
                  </a:outerShdw>
                </a:effectLst>
                <a:latin typeface="+mn-lt"/>
                <a:ea typeface="+mn-ea"/>
                <a:cs typeface="+mn-cs"/>
              </a:rPr>
              <a:t>s=(a+b+c)/2</a:t>
            </a:r>
            <a:endPar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67586"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7587"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7588"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758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67590" name="Object 1"/>
          <p:cNvGraphicFramePr>
            <a:graphicFrameLocks noChangeAspect="1"/>
          </p:cNvGraphicFramePr>
          <p:nvPr/>
        </p:nvGraphicFramePr>
        <p:xfrm>
          <a:off x="2071688" y="4429125"/>
          <a:ext cx="5080000" cy="714375"/>
        </p:xfrm>
        <a:graphic>
          <a:graphicData uri="http://schemas.openxmlformats.org/presentationml/2006/ole">
            <mc:AlternateContent xmlns:mc="http://schemas.openxmlformats.org/markup-compatibility/2006">
              <mc:Choice xmlns:v="urn:schemas-microsoft-com:vml" Requires="v">
                <p:oleObj r:id="rId2" imgW="1828800" imgH="254000" progId="Equation.3">
                  <p:embed/>
                </p:oleObj>
              </mc:Choice>
              <mc:Fallback>
                <p:oleObj r:id="rId2" imgW="1828800" imgH="254000" progId="Equation.3">
                  <p:embed/>
                  <p:pic>
                    <p:nvPicPr>
                      <p:cNvPr id="0" name="图片 3078"/>
                      <p:cNvPicPr/>
                      <p:nvPr/>
                    </p:nvPicPr>
                    <p:blipFill>
                      <a:blip r:embed="rId3"/>
                      <a:stretch>
                        <a:fillRect/>
                      </a:stretch>
                    </p:blipFill>
                    <p:spPr>
                      <a:xfrm>
                        <a:off x="2071688" y="4429125"/>
                        <a:ext cx="5080000" cy="714375"/>
                      </a:xfrm>
                      <a:prstGeom prst="rect">
                        <a:avLst/>
                      </a:prstGeom>
                      <a:noFill/>
                      <a:ln w="38100">
                        <a:noFill/>
                        <a:miter/>
                      </a:ln>
                    </p:spPr>
                  </p:pic>
                </p:oleObj>
              </mc:Fallback>
            </mc:AlternateContent>
          </a:graphicData>
        </a:graphic>
      </p:graphicFrame>
      <p:pic>
        <p:nvPicPr>
          <p:cNvPr id="67591" name="图片 8" descr="Untitled2.png">
            <a:hlinkClick r:id="rId4" action="ppaction://hlinksldjump"/>
          </p:cNvPr>
          <p:cNvPicPr>
            <a:picLocks noChangeAspect="1"/>
          </p:cNvPicPr>
          <p:nvPr/>
        </p:nvPicPr>
        <p:blipFill>
          <a:blip r:embed="rId5"/>
          <a:stretch>
            <a:fillRect/>
          </a:stretch>
        </p:blipFill>
        <p:spPr>
          <a:xfrm>
            <a:off x="8429625" y="6143625"/>
            <a:ext cx="469900" cy="469900"/>
          </a:xfrm>
          <a:prstGeom prst="rect">
            <a:avLst/>
          </a:prstGeom>
          <a:noFill/>
          <a:ln w="9525">
            <a:noFill/>
          </a:ln>
        </p:spPr>
      </p:pic>
      <p:sp>
        <p:nvSpPr>
          <p:cNvPr id="67592" name="Rectangle 7"/>
          <p:cNvSpPr>
            <a:spLocks noGrp="1"/>
          </p:cNvSpPr>
          <p:nvPr/>
        </p:nvSpPr>
        <p:spPr>
          <a:xfrm>
            <a:off x="481013" y="650875"/>
            <a:ext cx="8262937" cy="873125"/>
          </a:xfrm>
          <a:prstGeom prst="rect">
            <a:avLst/>
          </a:prstGeom>
          <a:noFill/>
          <a:ln w="9525">
            <a:noFill/>
          </a:ln>
        </p:spPr>
        <p:txBody>
          <a:bodyPr wrap="square" lIns="91440" tIns="45720" rIns="91440" bIns="45720" anchor="t" anchorCtr="0"/>
          <a:lstStyle/>
          <a:p>
            <a:pPr marL="342900" indent="-342900" eaLnBrk="0" hangingPunct="0">
              <a:lnSpc>
                <a:spcPct val="120000"/>
              </a:lnSpc>
              <a:spcBef>
                <a:spcPct val="20000"/>
              </a:spcBef>
              <a:buSzTx/>
            </a:pPr>
            <a:r>
              <a:rPr lang="zh-CN" altLang="zh-CN" sz="3200" b="1" dirty="0">
                <a:latin typeface="Times New Roman" panose="02020603050405020304" pitchFamily="18" charset="0"/>
                <a:ea typeface="宋体" panose="02010600030101010101" pitchFamily="2" charset="-122"/>
              </a:rPr>
              <a:t>例</a:t>
            </a:r>
            <a:r>
              <a:rPr lang="en-US" altLang="zh-CN" sz="3200" b="1" dirty="0">
                <a:latin typeface="Times New Roman" panose="02020603050405020304" pitchFamily="18" charset="0"/>
                <a:ea typeface="宋体" panose="02010600030101010101" pitchFamily="2" charset="-122"/>
              </a:rPr>
              <a:t>3.4 </a:t>
            </a:r>
            <a:r>
              <a:rPr lang="zh-CN" altLang="zh-CN" sz="3200" b="1" dirty="0">
                <a:latin typeface="Times New Roman" panose="02020603050405020304" pitchFamily="18" charset="0"/>
                <a:ea typeface="宋体" panose="02010600030101010101" pitchFamily="2" charset="-122"/>
              </a:rPr>
              <a:t>给出三角形的三边长，求三角形面积。</a:t>
            </a:r>
            <a:endParaRPr lang="en-US" altLang="zh-CN" sz="3200" b="1" dirty="0">
              <a:latin typeface="Times New Roman" panose="02020603050405020304" pitchFamily="18" charset="0"/>
              <a:ea typeface="宋体" panose="02010600030101010101" pitchFamily="2" charset="-122"/>
            </a:endParaRPr>
          </a:p>
        </p:txBody>
      </p:sp>
    </p:spTree>
  </p:cSld>
  <p:clrMapOvr>
    <a:masterClrMapping/>
  </p:clrMapOvr>
  <p:transition>
    <p:checke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p:cNvSpPr>
          <p:nvPr>
            <p:ph idx="1"/>
          </p:nvPr>
        </p:nvSpPr>
        <p:spPr>
          <a:xfrm>
            <a:off x="642938" y="500063"/>
            <a:ext cx="8143875" cy="6286500"/>
          </a:xfrm>
          <a:ln/>
        </p:spPr>
        <p:txBody>
          <a:bodyPr vert="horz" wrap="square" lIns="91440" tIns="45720" rIns="91440" bIns="45720" anchor="t" anchorCtr="0"/>
          <a:lstStyle/>
          <a:p>
            <a:pPr>
              <a:lnSpc>
                <a:spcPts val="3100"/>
              </a:lnSpc>
              <a:buSzTx/>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#include &lt;math.h&gt;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int main (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double a,b,c,s,area;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a=3.67;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b=5.43;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c=6.21;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s=(a+b+c)/2;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area=sqrt(s*(s-a)*(s-b)*(s-c));   printf("a=%f\tb=%f\t%f\n",a,b,c);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printf("area=%f\n",area);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t>
            </a:r>
          </a:p>
        </p:txBody>
      </p:sp>
      <p:sp>
        <p:nvSpPr>
          <p:cNvPr id="68610" name="Rectangle 5"/>
          <p:cNvSpPr/>
          <p:nvPr/>
        </p:nvSpPr>
        <p:spPr>
          <a:xfrm>
            <a:off x="0" y="0"/>
            <a:ext cx="9144000" cy="0"/>
          </a:xfrm>
          <a:prstGeom prst="rect">
            <a:avLst/>
          </a:prstGeom>
          <a:noFill/>
          <a:ln w="9525">
            <a:noFill/>
          </a:ln>
        </p:spPr>
        <p:txBody>
          <a:bodyPr wrap="none" anchor="ctr" anchorCtr="0">
            <a:spAutoFit/>
          </a:bodyPr>
          <a:lstStyle/>
          <a:p>
            <a:endParaRPr lang="zh-CN" altLang="en-US" sz="4000" dirty="0">
              <a:latin typeface="Arial" panose="020B0604020202020204" pitchFamily="34" charset="0"/>
              <a:ea typeface="宋体" panose="02010600030101010101" pitchFamily="2" charset="-122"/>
            </a:endParaRPr>
          </a:p>
        </p:txBody>
      </p:sp>
      <p:sp>
        <p:nvSpPr>
          <p:cNvPr id="68611" name="Rectangle 2"/>
          <p:cNvSpPr/>
          <p:nvPr/>
        </p:nvSpPr>
        <p:spPr>
          <a:xfrm>
            <a:off x="0" y="0"/>
            <a:ext cx="9144000" cy="0"/>
          </a:xfrm>
          <a:prstGeom prst="rect">
            <a:avLst/>
          </a:prstGeom>
          <a:noFill/>
          <a:ln w="9525">
            <a:noFill/>
          </a:ln>
        </p:spPr>
        <p:txBody>
          <a:bodyPr wrap="none" anchor="ctr" anchorCtr="0">
            <a:spAutoFit/>
          </a:bodyPr>
          <a:lstStyle/>
          <a:p>
            <a:endParaRPr lang="zh-CN" altLang="en-US" sz="4000" dirty="0">
              <a:latin typeface="Arial" panose="020B0604020202020204" pitchFamily="34" charset="0"/>
              <a:ea typeface="宋体" panose="02010600030101010101" pitchFamily="2" charset="-122"/>
            </a:endParaRPr>
          </a:p>
        </p:txBody>
      </p:sp>
      <p:sp>
        <p:nvSpPr>
          <p:cNvPr id="68612" name="Rectangle 2"/>
          <p:cNvSpPr/>
          <p:nvPr/>
        </p:nvSpPr>
        <p:spPr>
          <a:xfrm>
            <a:off x="0" y="0"/>
            <a:ext cx="9144000" cy="0"/>
          </a:xfrm>
          <a:prstGeom prst="rect">
            <a:avLst/>
          </a:prstGeom>
          <a:noFill/>
          <a:ln w="9525">
            <a:noFill/>
          </a:ln>
        </p:spPr>
        <p:txBody>
          <a:bodyPr wrap="none" anchor="ctr" anchorCtr="0">
            <a:spAutoFit/>
          </a:bodyPr>
          <a:lstStyle/>
          <a:p>
            <a:endParaRPr lang="zh-CN" altLang="en-US" sz="4000" dirty="0">
              <a:latin typeface="Arial" panose="020B0604020202020204" pitchFamily="34" charset="0"/>
              <a:ea typeface="宋体" panose="02010600030101010101" pitchFamily="2" charset="-122"/>
            </a:endParaRPr>
          </a:p>
        </p:txBody>
      </p:sp>
      <p:sp>
        <p:nvSpPr>
          <p:cNvPr id="68613" name="Rectangle 2"/>
          <p:cNvSpPr/>
          <p:nvPr/>
        </p:nvSpPr>
        <p:spPr>
          <a:xfrm>
            <a:off x="0" y="0"/>
            <a:ext cx="9144000" cy="0"/>
          </a:xfrm>
          <a:prstGeom prst="rect">
            <a:avLst/>
          </a:prstGeom>
          <a:noFill/>
          <a:ln w="9525">
            <a:noFill/>
          </a:ln>
        </p:spPr>
        <p:txBody>
          <a:bodyPr wrap="none" anchor="ctr" anchorCtr="0">
            <a:spAutoFit/>
          </a:bodyPr>
          <a:lstStyle/>
          <a:p>
            <a:endParaRPr lang="zh-CN" altLang="en-US" sz="4000" dirty="0">
              <a:latin typeface="Arial" panose="020B0604020202020204" pitchFamily="34" charset="0"/>
              <a:ea typeface="宋体" panose="02010600030101010101" pitchFamily="2" charset="-122"/>
            </a:endParaRPr>
          </a:p>
        </p:txBody>
      </p:sp>
      <p:sp>
        <p:nvSpPr>
          <p:cNvPr id="10" name="右大括号 9"/>
          <p:cNvSpPr/>
          <p:nvPr/>
        </p:nvSpPr>
        <p:spPr>
          <a:xfrm>
            <a:off x="2928938" y="2571750"/>
            <a:ext cx="285750" cy="1143000"/>
          </a:xfrm>
          <a:prstGeom prst="rightBrace">
            <a:avLst>
              <a:gd name="adj1" fmla="val 8296"/>
              <a:gd name="adj2" fmla="val 50000"/>
            </a:avLst>
          </a:prstGeom>
          <a:solidFill>
            <a:schemeClr val="accent1"/>
          </a:solidFill>
          <a:ln w="38100" cap="flat" cmpd="sng">
            <a:solidFill>
              <a:srgbClr val="0000CC"/>
            </a:solidFill>
            <a:prstDash val="solid"/>
            <a:miter/>
            <a:headEnd type="none" w="med" len="med"/>
            <a:tailEnd type="none" w="med" len="med"/>
          </a:ln>
        </p:spPr>
        <p:txBody>
          <a:bodyPr wrap="none" anchor="t" anchorCtr="0"/>
          <a:lstStyle/>
          <a:p>
            <a:endParaRPr lang="zh-CN" altLang="en-US" sz="4000" dirty="0">
              <a:latin typeface="Arial" panose="020B0604020202020204" pitchFamily="34" charset="0"/>
              <a:ea typeface="宋体" panose="02010600030101010101" pitchFamily="2" charset="-122"/>
            </a:endParaRPr>
          </a:p>
        </p:txBody>
      </p:sp>
      <p:sp>
        <p:nvSpPr>
          <p:cNvPr id="11" name="TextBox 10"/>
          <p:cNvSpPr txBox="1"/>
          <p:nvPr/>
        </p:nvSpPr>
        <p:spPr>
          <a:xfrm>
            <a:off x="3571875" y="2786063"/>
            <a:ext cx="3643313"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对边长</a:t>
            </a:r>
            <a:r>
              <a:rPr lang="en-US" altLang="zh-CN" sz="2800" b="1" dirty="0">
                <a:solidFill>
                  <a:srgbClr val="0000CC"/>
                </a:solidFill>
                <a:latin typeface="Arial" panose="020B0604020202020204" pitchFamily="34" charset="0"/>
                <a:ea typeface="宋体" panose="02010600030101010101" pitchFamily="2" charset="-122"/>
              </a:rPr>
              <a:t>a</a:t>
            </a:r>
            <a:r>
              <a:rPr lang="zh-CN" altLang="en-US" sz="2800" b="1" dirty="0">
                <a:solidFill>
                  <a:srgbClr val="0000CC"/>
                </a:solidFill>
                <a:latin typeface="Arial" panose="020B0604020202020204" pitchFamily="34" charset="0"/>
                <a:ea typeface="宋体" panose="02010600030101010101" pitchFamily="2" charset="-122"/>
              </a:rPr>
              <a:t>、</a:t>
            </a:r>
            <a:r>
              <a:rPr lang="en-US" altLang="zh-CN" sz="2800" b="1" dirty="0">
                <a:solidFill>
                  <a:srgbClr val="0000CC"/>
                </a:solidFill>
                <a:latin typeface="Arial" panose="020B0604020202020204" pitchFamily="34" charset="0"/>
                <a:ea typeface="宋体" panose="02010600030101010101" pitchFamily="2" charset="-122"/>
              </a:rPr>
              <a:t>b</a:t>
            </a:r>
            <a:r>
              <a:rPr lang="zh-CN" altLang="en-US" sz="2800" b="1" dirty="0">
                <a:solidFill>
                  <a:srgbClr val="0000CC"/>
                </a:solidFill>
                <a:latin typeface="Arial" panose="020B0604020202020204" pitchFamily="34" charset="0"/>
                <a:ea typeface="宋体" panose="02010600030101010101" pitchFamily="2" charset="-122"/>
              </a:rPr>
              <a:t>、</a:t>
            </a:r>
            <a:r>
              <a:rPr lang="en-US" altLang="zh-CN" sz="2800" b="1" dirty="0">
                <a:solidFill>
                  <a:srgbClr val="0000CC"/>
                </a:solidFill>
                <a:latin typeface="Arial" panose="020B0604020202020204" pitchFamily="34" charset="0"/>
                <a:ea typeface="宋体" panose="02010600030101010101" pitchFamily="2" charset="-122"/>
              </a:rPr>
              <a:t>c</a:t>
            </a:r>
            <a:r>
              <a:rPr lang="zh-CN" altLang="zh-CN" sz="2800" b="1" dirty="0">
                <a:solidFill>
                  <a:srgbClr val="0000CC"/>
                </a:solidFill>
                <a:latin typeface="Arial" panose="020B0604020202020204" pitchFamily="34" charset="0"/>
                <a:ea typeface="宋体" panose="02010600030101010101" pitchFamily="2" charset="-122"/>
              </a:rPr>
              <a:t>赋值</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2" name="TextBox 11"/>
          <p:cNvSpPr txBox="1"/>
          <p:nvPr/>
        </p:nvSpPr>
        <p:spPr>
          <a:xfrm>
            <a:off x="4214813" y="3857625"/>
            <a:ext cx="1428750"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计算</a:t>
            </a:r>
            <a:r>
              <a:rPr lang="en-US" altLang="zh-CN" sz="2800" b="1" dirty="0">
                <a:solidFill>
                  <a:srgbClr val="0000CC"/>
                </a:solidFill>
                <a:latin typeface="Arial" panose="020B0604020202020204" pitchFamily="34" charset="0"/>
                <a:ea typeface="宋体" panose="02010600030101010101" pitchFamily="2" charset="-122"/>
              </a:rPr>
              <a:t>s</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4" name="圆角矩形标注 13"/>
          <p:cNvSpPr/>
          <p:nvPr/>
        </p:nvSpPr>
        <p:spPr>
          <a:xfrm>
            <a:off x="7000875" y="3500438"/>
            <a:ext cx="1928813" cy="642937"/>
          </a:xfrm>
          <a:prstGeom prst="wedgeRoundRectCallout">
            <a:avLst>
              <a:gd name="adj1" fmla="val -34176"/>
              <a:gd name="adj2" fmla="val 80315"/>
              <a:gd name="adj3" fmla="val 16667"/>
            </a:avLst>
          </a:prstGeom>
          <a:solidFill>
            <a:srgbClr val="FFFFCC"/>
          </a:solidFill>
          <a:ln w="9525" cap="flat" cmpd="sng">
            <a:solidFill>
              <a:schemeClr val="tx1"/>
            </a:solidFill>
            <a:prstDash val="solid"/>
            <a:miter/>
            <a:headEnd type="none" w="med" len="med"/>
            <a:tailEnd type="none" w="med" len="med"/>
          </a:ln>
        </p:spPr>
        <p:txBody>
          <a:bodyPr wrap="none" anchor="t" anchorCtr="0"/>
          <a:lstStyle/>
          <a:p>
            <a:r>
              <a:rPr lang="zh-CN" altLang="zh-CN" sz="2800" b="1" dirty="0">
                <a:solidFill>
                  <a:srgbClr val="0000CC"/>
                </a:solidFill>
                <a:latin typeface="Arial" panose="020B0604020202020204" pitchFamily="34" charset="0"/>
                <a:ea typeface="宋体" panose="02010600030101010101" pitchFamily="2" charset="-122"/>
              </a:rPr>
              <a:t>计算</a:t>
            </a:r>
            <a:r>
              <a:rPr lang="en-US" altLang="zh-CN" sz="2800" b="1" dirty="0">
                <a:solidFill>
                  <a:srgbClr val="0000CC"/>
                </a:solidFill>
                <a:latin typeface="Arial" panose="020B0604020202020204" pitchFamily="34" charset="0"/>
                <a:ea typeface="宋体" panose="02010600030101010101" pitchFamily="2" charset="-122"/>
              </a:rPr>
              <a:t>area</a:t>
            </a:r>
            <a:endParaRPr lang="zh-CN" altLang="en-US" sz="2800" b="1" dirty="0">
              <a:solidFill>
                <a:srgbClr val="0000CC"/>
              </a:solidFill>
              <a:latin typeface="Arial" panose="020B0604020202020204" pitchFamily="34" charset="0"/>
              <a:ea typeface="宋体" panose="02010600030101010101" pitchFamily="2" charset="-122"/>
            </a:endParaRPr>
          </a:p>
        </p:txBody>
      </p:sp>
      <p:pic>
        <p:nvPicPr>
          <p:cNvPr id="68618" name="图片 12" descr="Untitled2.png">
            <a:hlinkClick r:id="rId2" action="ppaction://hlinksldjump"/>
          </p:cNvPr>
          <p:cNvPicPr>
            <a:picLocks noChangeAspect="1"/>
          </p:cNvPicPr>
          <p:nvPr/>
        </p:nvPicPr>
        <p:blipFill>
          <a:blip r:embed="rId3"/>
          <a:stretch>
            <a:fillRect/>
          </a:stretch>
        </p:blipFill>
        <p:spPr>
          <a:xfrm>
            <a:off x="8429625" y="6143625"/>
            <a:ext cx="469900" cy="46990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P spid="1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p:cNvSpPr>
          <p:nvPr>
            <p:ph idx="1"/>
          </p:nvPr>
        </p:nvSpPr>
        <p:spPr>
          <a:xfrm>
            <a:off x="642938" y="500063"/>
            <a:ext cx="8143875" cy="6286500"/>
          </a:xfrm>
          <a:ln/>
        </p:spPr>
        <p:txBody>
          <a:bodyPr vert="horz" wrap="square" lIns="91440" tIns="45720" rIns="91440" bIns="45720" anchor="t" anchorCtr="0"/>
          <a:lstStyle/>
          <a:p>
            <a:pPr>
              <a:lnSpc>
                <a:spcPts val="3100"/>
              </a:lnSpc>
              <a:buSzTx/>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#include &lt;math.h&gt;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int main (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double a,b,c,s,area;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a=3.67;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b=5.43;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c=6.21;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s=(a+b+c)/2;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area=sqrt(s*(s-a)*(s-b)*(s-c));   printf("a=%f\tb=%f\t%f\n",a,b,c);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printf("area=%f\n",area);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t>
            </a:r>
          </a:p>
        </p:txBody>
      </p:sp>
      <p:sp>
        <p:nvSpPr>
          <p:cNvPr id="69634"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9635"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963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9637"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14" name="圆角矩形标注 13"/>
          <p:cNvSpPr/>
          <p:nvPr/>
        </p:nvSpPr>
        <p:spPr>
          <a:xfrm>
            <a:off x="3143250" y="3000375"/>
            <a:ext cx="4000500" cy="642938"/>
          </a:xfrm>
          <a:prstGeom prst="wedgeRoundRectCallout">
            <a:avLst>
              <a:gd name="adj1" fmla="val -56972"/>
              <a:gd name="adj2" fmla="val 173833"/>
              <a:gd name="adj3" fmla="val 16667"/>
            </a:avLst>
          </a:prstGeom>
          <a:solidFill>
            <a:srgbClr val="FFFFCC"/>
          </a:solidFill>
          <a:ln w="9525" cap="flat" cmpd="sng">
            <a:solidFill>
              <a:schemeClr val="tx1"/>
            </a:solidFill>
            <a:prstDash val="solid"/>
            <a:miter/>
            <a:headEnd type="none" w="med" len="med"/>
            <a:tailEnd type="none" w="med" len="med"/>
          </a:ln>
        </p:spPr>
        <p:txBody>
          <a:bodyPr wrap="none" anchor="t" anchorCtr="0"/>
          <a:lstStyle/>
          <a:p>
            <a:pPr algn="ctr"/>
            <a:r>
              <a:rPr lang="zh-CN" altLang="en-US" sz="2800" b="1" dirty="0">
                <a:solidFill>
                  <a:srgbClr val="FF0000"/>
                </a:solidFill>
                <a:latin typeface="Arial" panose="020B0604020202020204" pitchFamily="34" charset="0"/>
                <a:ea typeface="宋体" panose="02010600030101010101" pitchFamily="2" charset="-122"/>
              </a:rPr>
              <a:t>数学函数，</a:t>
            </a:r>
            <a:r>
              <a:rPr lang="zh-CN" altLang="zh-CN" sz="2800" b="1" dirty="0">
                <a:solidFill>
                  <a:srgbClr val="FF0000"/>
                </a:solidFill>
                <a:latin typeface="Arial" panose="020B0604020202020204" pitchFamily="34" charset="0"/>
                <a:ea typeface="宋体" panose="02010600030101010101" pitchFamily="2" charset="-122"/>
              </a:rPr>
              <a:t>计算</a:t>
            </a:r>
            <a:r>
              <a:rPr lang="zh-CN" altLang="en-US" sz="2800" b="1" dirty="0">
                <a:solidFill>
                  <a:srgbClr val="FF0000"/>
                </a:solidFill>
                <a:latin typeface="Arial" panose="020B0604020202020204" pitchFamily="34" charset="0"/>
                <a:ea typeface="宋体" panose="02010600030101010101" pitchFamily="2" charset="-122"/>
              </a:rPr>
              <a:t>平方根</a:t>
            </a:r>
          </a:p>
        </p:txBody>
      </p:sp>
      <p:cxnSp>
        <p:nvCxnSpPr>
          <p:cNvPr id="13" name="直接连接符 12"/>
          <p:cNvCxnSpPr/>
          <p:nvPr/>
        </p:nvCxnSpPr>
        <p:spPr>
          <a:xfrm>
            <a:off x="2214563" y="4786313"/>
            <a:ext cx="857250" cy="0"/>
          </a:xfrm>
          <a:prstGeom prst="line">
            <a:avLst/>
          </a:prstGeom>
          <a:ln w="38100" cap="flat" cmpd="sng">
            <a:solidFill>
              <a:srgbClr val="FF0000"/>
            </a:solidFill>
            <a:prstDash val="solid"/>
            <a:miter/>
            <a:headEnd type="none" w="med" len="med"/>
            <a:tailEnd type="none" w="med" len="med"/>
          </a:ln>
        </p:spPr>
      </p:cxnSp>
      <p:sp>
        <p:nvSpPr>
          <p:cNvPr id="16" name="TextBox 15"/>
          <p:cNvSpPr txBox="1"/>
          <p:nvPr/>
        </p:nvSpPr>
        <p:spPr>
          <a:xfrm>
            <a:off x="4714875" y="928688"/>
            <a:ext cx="3643313"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调用数学函数</a:t>
            </a:r>
            <a:r>
              <a:rPr lang="zh-CN" altLang="en-US" sz="2800" b="1" dirty="0">
                <a:solidFill>
                  <a:srgbClr val="0000CC"/>
                </a:solidFill>
                <a:latin typeface="Arial" panose="020B0604020202020204" pitchFamily="34" charset="0"/>
                <a:ea typeface="宋体" panose="02010600030101010101" pitchFamily="2" charset="-122"/>
              </a:rPr>
              <a:t>加此行</a:t>
            </a:r>
          </a:p>
        </p:txBody>
      </p:sp>
      <p:pic>
        <p:nvPicPr>
          <p:cNvPr id="69641" name="图片 9" descr="Untitled2.png">
            <a:hlinkClick r:id="rId2" action="ppaction://hlinksldjump"/>
          </p:cNvPr>
          <p:cNvPicPr>
            <a:picLocks noChangeAspect="1"/>
          </p:cNvPicPr>
          <p:nvPr/>
        </p:nvPicPr>
        <p:blipFill>
          <a:blip r:embed="rId3"/>
          <a:stretch>
            <a:fillRect/>
          </a:stretch>
        </p:blipFill>
        <p:spPr>
          <a:xfrm>
            <a:off x="8429625" y="6143625"/>
            <a:ext cx="469900" cy="46990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63" name="任意多边形 743462"/>
          <p:cNvSpPr/>
          <p:nvPr/>
        </p:nvSpPr>
        <p:spPr>
          <a:xfrm>
            <a:off x="2197100" y="122238"/>
            <a:ext cx="5008563" cy="3119437"/>
          </a:xfrm>
          <a:custGeom>
            <a:avLst/>
            <a:gdLst/>
            <a:ahLst/>
            <a:cxnLst/>
            <a:rect l="0" t="0" r="0" b="0"/>
            <a:pathLst>
              <a:path w="3155" h="1965">
                <a:moveTo>
                  <a:pt x="1444" y="258"/>
                </a:moveTo>
                <a:cubicBezTo>
                  <a:pt x="1433" y="317"/>
                  <a:pt x="1435" y="309"/>
                  <a:pt x="1401" y="353"/>
                </a:cubicBezTo>
                <a:cubicBezTo>
                  <a:pt x="1388" y="369"/>
                  <a:pt x="1386" y="397"/>
                  <a:pt x="1367" y="404"/>
                </a:cubicBezTo>
                <a:cubicBezTo>
                  <a:pt x="1350" y="410"/>
                  <a:pt x="1315" y="422"/>
                  <a:pt x="1315" y="422"/>
                </a:cubicBezTo>
                <a:cubicBezTo>
                  <a:pt x="1244" y="411"/>
                  <a:pt x="1218" y="404"/>
                  <a:pt x="1144" y="413"/>
                </a:cubicBezTo>
                <a:cubicBezTo>
                  <a:pt x="1112" y="421"/>
                  <a:pt x="1090" y="438"/>
                  <a:pt x="1058" y="447"/>
                </a:cubicBezTo>
                <a:cubicBezTo>
                  <a:pt x="938" y="480"/>
                  <a:pt x="821" y="525"/>
                  <a:pt x="705" y="568"/>
                </a:cubicBezTo>
                <a:cubicBezTo>
                  <a:pt x="667" y="582"/>
                  <a:pt x="624" y="591"/>
                  <a:pt x="585" y="602"/>
                </a:cubicBezTo>
                <a:cubicBezTo>
                  <a:pt x="573" y="605"/>
                  <a:pt x="562" y="608"/>
                  <a:pt x="550" y="611"/>
                </a:cubicBezTo>
                <a:cubicBezTo>
                  <a:pt x="533" y="616"/>
                  <a:pt x="499" y="628"/>
                  <a:pt x="499" y="628"/>
                </a:cubicBezTo>
                <a:cubicBezTo>
                  <a:pt x="445" y="682"/>
                  <a:pt x="382" y="687"/>
                  <a:pt x="318" y="723"/>
                </a:cubicBezTo>
                <a:cubicBezTo>
                  <a:pt x="276" y="747"/>
                  <a:pt x="238" y="781"/>
                  <a:pt x="198" y="808"/>
                </a:cubicBezTo>
                <a:cubicBezTo>
                  <a:pt x="143" y="845"/>
                  <a:pt x="141" y="850"/>
                  <a:pt x="95" y="912"/>
                </a:cubicBezTo>
                <a:cubicBezTo>
                  <a:pt x="89" y="920"/>
                  <a:pt x="77" y="937"/>
                  <a:pt x="77" y="937"/>
                </a:cubicBezTo>
                <a:cubicBezTo>
                  <a:pt x="64" y="980"/>
                  <a:pt x="49" y="1023"/>
                  <a:pt x="35" y="1066"/>
                </a:cubicBezTo>
                <a:cubicBezTo>
                  <a:pt x="29" y="1083"/>
                  <a:pt x="17" y="1118"/>
                  <a:pt x="17" y="1118"/>
                </a:cubicBezTo>
                <a:cubicBezTo>
                  <a:pt x="19" y="1181"/>
                  <a:pt x="0" y="1362"/>
                  <a:pt x="60" y="1445"/>
                </a:cubicBezTo>
                <a:cubicBezTo>
                  <a:pt x="205" y="1647"/>
                  <a:pt x="501" y="1714"/>
                  <a:pt x="731" y="1771"/>
                </a:cubicBezTo>
                <a:cubicBezTo>
                  <a:pt x="804" y="1789"/>
                  <a:pt x="874" y="1818"/>
                  <a:pt x="946" y="1840"/>
                </a:cubicBezTo>
                <a:cubicBezTo>
                  <a:pt x="1040" y="1902"/>
                  <a:pt x="1167" y="1914"/>
                  <a:pt x="1272" y="1952"/>
                </a:cubicBezTo>
                <a:cubicBezTo>
                  <a:pt x="1448" y="1946"/>
                  <a:pt x="1471" y="1965"/>
                  <a:pt x="1582" y="1926"/>
                </a:cubicBezTo>
                <a:cubicBezTo>
                  <a:pt x="2020" y="1933"/>
                  <a:pt x="2130" y="1942"/>
                  <a:pt x="2536" y="1926"/>
                </a:cubicBezTo>
                <a:cubicBezTo>
                  <a:pt x="2579" y="1924"/>
                  <a:pt x="2630" y="1894"/>
                  <a:pt x="2674" y="1883"/>
                </a:cubicBezTo>
                <a:cubicBezTo>
                  <a:pt x="2707" y="1862"/>
                  <a:pt x="2739" y="1858"/>
                  <a:pt x="2777" y="1849"/>
                </a:cubicBezTo>
                <a:cubicBezTo>
                  <a:pt x="2861" y="1797"/>
                  <a:pt x="2944" y="1741"/>
                  <a:pt x="3018" y="1677"/>
                </a:cubicBezTo>
                <a:cubicBezTo>
                  <a:pt x="3044" y="1654"/>
                  <a:pt x="3088" y="1630"/>
                  <a:pt x="3104" y="1599"/>
                </a:cubicBezTo>
                <a:cubicBezTo>
                  <a:pt x="3129" y="1548"/>
                  <a:pt x="3142" y="1500"/>
                  <a:pt x="3155" y="1445"/>
                </a:cubicBezTo>
                <a:cubicBezTo>
                  <a:pt x="3152" y="1250"/>
                  <a:pt x="3152" y="1055"/>
                  <a:pt x="3147" y="860"/>
                </a:cubicBezTo>
                <a:cubicBezTo>
                  <a:pt x="3144" y="762"/>
                  <a:pt x="3120" y="683"/>
                  <a:pt x="3086" y="594"/>
                </a:cubicBezTo>
                <a:cubicBezTo>
                  <a:pt x="3073" y="560"/>
                  <a:pt x="3071" y="524"/>
                  <a:pt x="3061" y="490"/>
                </a:cubicBezTo>
                <a:cubicBezTo>
                  <a:pt x="3032" y="392"/>
                  <a:pt x="2985" y="297"/>
                  <a:pt x="2940" y="207"/>
                </a:cubicBezTo>
                <a:cubicBezTo>
                  <a:pt x="2933" y="177"/>
                  <a:pt x="2933" y="165"/>
                  <a:pt x="2915" y="138"/>
                </a:cubicBezTo>
                <a:cubicBezTo>
                  <a:pt x="2897" y="111"/>
                  <a:pt x="2865" y="112"/>
                  <a:pt x="2837" y="104"/>
                </a:cubicBezTo>
                <a:cubicBezTo>
                  <a:pt x="2773" y="85"/>
                  <a:pt x="2727" y="76"/>
                  <a:pt x="2657" y="69"/>
                </a:cubicBezTo>
                <a:cubicBezTo>
                  <a:pt x="2517" y="37"/>
                  <a:pt x="2676" y="71"/>
                  <a:pt x="2313" y="52"/>
                </a:cubicBezTo>
                <a:cubicBezTo>
                  <a:pt x="2281" y="50"/>
                  <a:pt x="2148" y="11"/>
                  <a:pt x="2115" y="0"/>
                </a:cubicBezTo>
                <a:cubicBezTo>
                  <a:pt x="1980" y="3"/>
                  <a:pt x="1846" y="3"/>
                  <a:pt x="1711" y="9"/>
                </a:cubicBezTo>
                <a:cubicBezTo>
                  <a:pt x="1655" y="11"/>
                  <a:pt x="1615" y="61"/>
                  <a:pt x="1565" y="78"/>
                </a:cubicBezTo>
                <a:cubicBezTo>
                  <a:pt x="1533" y="127"/>
                  <a:pt x="1567" y="87"/>
                  <a:pt x="1522" y="112"/>
                </a:cubicBezTo>
                <a:cubicBezTo>
                  <a:pt x="1504" y="122"/>
                  <a:pt x="1470" y="147"/>
                  <a:pt x="1470" y="147"/>
                </a:cubicBezTo>
                <a:cubicBezTo>
                  <a:pt x="1467" y="155"/>
                  <a:pt x="1467" y="165"/>
                  <a:pt x="1462" y="172"/>
                </a:cubicBezTo>
                <a:cubicBezTo>
                  <a:pt x="1458" y="179"/>
                  <a:pt x="1446" y="182"/>
                  <a:pt x="1444" y="190"/>
                </a:cubicBezTo>
                <a:cubicBezTo>
                  <a:pt x="1439" y="212"/>
                  <a:pt x="1444" y="235"/>
                  <a:pt x="1444" y="258"/>
                </a:cubicBezTo>
                <a:close/>
              </a:path>
            </a:pathLst>
          </a:custGeom>
          <a:solidFill>
            <a:srgbClr val="CCFFCC"/>
          </a:solidFill>
          <a:ln w="34925" cap="flat" cmpd="sng">
            <a:solidFill>
              <a:srgbClr val="006600"/>
            </a:solidFill>
            <a:prstDash val="solid"/>
            <a:round/>
            <a:headEnd type="none" w="med" len="med"/>
            <a:tailEnd type="none" w="med" len="med"/>
          </a:ln>
        </p:spPr>
        <p:txBody>
          <a:bodyPr/>
          <a:lstStyle/>
          <a:p>
            <a:endParaRPr lang="zh-CN" altLang="en-US"/>
          </a:p>
        </p:txBody>
      </p:sp>
      <p:sp>
        <p:nvSpPr>
          <p:cNvPr id="743426" name="文本占位符 743425"/>
          <p:cNvSpPr>
            <a:spLocks noGrp="1"/>
          </p:cNvSpPr>
          <p:nvPr>
            <p:ph idx="1"/>
          </p:nvPr>
        </p:nvSpPr>
        <p:spPr>
          <a:xfrm>
            <a:off x="617538" y="82550"/>
            <a:ext cx="8501063" cy="573088"/>
          </a:xfrm>
        </p:spPr>
        <p:txBody>
          <a:bodyPr/>
          <a:lstStyle/>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3.1</a:t>
            </a: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rPr>
              <a:t> C</a:t>
            </a:r>
            <a:r>
              <a:rPr kumimoji="0" lang="zh-CN" altLang="en-US"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rPr>
              <a:t>语言数据类型</a:t>
            </a:r>
          </a:p>
        </p:txBody>
      </p:sp>
      <p:grpSp>
        <p:nvGrpSpPr>
          <p:cNvPr id="743462" name="组合 743461"/>
          <p:cNvGrpSpPr/>
          <p:nvPr/>
        </p:nvGrpSpPr>
        <p:grpSpPr>
          <a:xfrm>
            <a:off x="1287463" y="342900"/>
            <a:ext cx="5683250" cy="6167438"/>
            <a:chOff x="811" y="216"/>
            <a:chExt cx="3580" cy="3885"/>
          </a:xfrm>
        </p:grpSpPr>
        <p:sp>
          <p:nvSpPr>
            <p:cNvPr id="743430" name="文本框 743429"/>
            <p:cNvSpPr txBox="1"/>
            <p:nvPr/>
          </p:nvSpPr>
          <p:spPr>
            <a:xfrm>
              <a:off x="811" y="2096"/>
              <a:ext cx="276" cy="1018"/>
            </a:xfrm>
            <a:prstGeom prst="rect">
              <a:avLst/>
            </a:prstGeom>
            <a:noFill/>
            <a:ln w="9525">
              <a:noFill/>
            </a:ln>
          </p:spPr>
          <p:txBody>
            <a:bodyPr wrap="none" anchor="t">
              <a:spAutoFit/>
            </a:bodyPr>
            <a:lstStyle/>
            <a:p>
              <a:pPr eaLnBrk="0" hangingPunct="0"/>
              <a:r>
                <a:rPr lang="en-US" altLang="zh-CN" sz="2000" b="1" noProof="1">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C</a:t>
              </a:r>
              <a:endParaRPr lang="en-US" altLang="zh-CN" sz="2000" b="1" noProof="1">
                <a:solidFill>
                  <a:srgbClr val="0000FF"/>
                </a:solidFill>
                <a:effectLst>
                  <a:outerShdw blurRad="38100" dist="38100" dir="2700000">
                    <a:srgbClr val="000000"/>
                  </a:outerShdw>
                </a:effectLst>
                <a:latin typeface="宋体" panose="02010600030101010101" pitchFamily="2" charset="-122"/>
              </a:endParaRPr>
            </a:p>
            <a:p>
              <a:pPr eaLnBrk="0" hangingPunct="0"/>
              <a:r>
                <a:rPr lang="zh-CN" altLang="en-US" sz="2000" b="1" noProof="1">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数</a:t>
              </a:r>
              <a:endParaRPr lang="zh-CN" altLang="en-US" sz="2000" b="1" noProof="1">
                <a:solidFill>
                  <a:srgbClr val="0000FF"/>
                </a:solidFill>
                <a:effectLst>
                  <a:outerShdw blurRad="38100" dist="38100" dir="2700000">
                    <a:srgbClr val="000000"/>
                  </a:outerShdw>
                </a:effectLst>
                <a:latin typeface="宋体" panose="02010600030101010101" pitchFamily="2" charset="-122"/>
              </a:endParaRPr>
            </a:p>
            <a:p>
              <a:pPr eaLnBrk="0" hangingPunct="0"/>
              <a:r>
                <a:rPr lang="zh-CN" altLang="en-US" sz="2000" b="1" noProof="1">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据</a:t>
              </a:r>
              <a:endParaRPr lang="zh-CN" altLang="en-US" sz="2000" b="1" noProof="1">
                <a:solidFill>
                  <a:srgbClr val="0000FF"/>
                </a:solidFill>
                <a:effectLst>
                  <a:outerShdw blurRad="38100" dist="38100" dir="2700000">
                    <a:srgbClr val="000000"/>
                  </a:outerShdw>
                </a:effectLst>
                <a:latin typeface="宋体" panose="02010600030101010101" pitchFamily="2" charset="-122"/>
              </a:endParaRPr>
            </a:p>
            <a:p>
              <a:pPr eaLnBrk="0" hangingPunct="0"/>
              <a:r>
                <a:rPr lang="zh-CN" altLang="en-US" sz="2000" b="1" noProof="1">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类</a:t>
              </a:r>
              <a:endParaRPr lang="zh-CN" altLang="en-US" sz="2000" b="1" noProof="1">
                <a:solidFill>
                  <a:srgbClr val="0000FF"/>
                </a:solidFill>
                <a:effectLst>
                  <a:outerShdw blurRad="38100" dist="38100" dir="2700000">
                    <a:srgbClr val="000000"/>
                  </a:outerShdw>
                </a:effectLst>
                <a:latin typeface="宋体" panose="02010600030101010101" pitchFamily="2" charset="-122"/>
              </a:endParaRPr>
            </a:p>
            <a:p>
              <a:pPr eaLnBrk="0" hangingPunct="0"/>
              <a:r>
                <a:rPr lang="zh-CN" altLang="en-US" sz="2000" b="1" noProof="1">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型</a:t>
              </a:r>
              <a:endParaRPr lang="zh-CN" altLang="en-US" sz="2000" b="1" noProof="1">
                <a:solidFill>
                  <a:srgbClr val="0000FF"/>
                </a:solidFill>
                <a:effectLst>
                  <a:outerShdw blurRad="38100" dist="38100" dir="2700000">
                    <a:srgbClr val="000000"/>
                  </a:outerShdw>
                </a:effectLst>
                <a:latin typeface="宋体" panose="02010600030101010101" pitchFamily="2" charset="-122"/>
              </a:endParaRPr>
            </a:p>
          </p:txBody>
        </p:sp>
        <p:sp>
          <p:nvSpPr>
            <p:cNvPr id="743431" name="左大括号 743430"/>
            <p:cNvSpPr/>
            <p:nvPr/>
          </p:nvSpPr>
          <p:spPr>
            <a:xfrm>
              <a:off x="1114" y="1223"/>
              <a:ext cx="192" cy="2868"/>
            </a:xfrm>
            <a:prstGeom prst="leftBrace">
              <a:avLst>
                <a:gd name="adj1" fmla="val 124479"/>
                <a:gd name="adj2" fmla="val 50000"/>
              </a:avLst>
            </a:prstGeom>
            <a:noFill/>
            <a:ln w="9525" cap="flat" cmpd="sng">
              <a:solidFill>
                <a:schemeClr val="tx1"/>
              </a:solidFill>
              <a:prstDash val="solid"/>
              <a:headEnd type="none" w="med" len="med"/>
              <a:tailEnd type="none" w="med" len="med"/>
            </a:ln>
          </p:spPr>
          <p:txBody>
            <a:bodyPr wrap="none" anchor="ctr"/>
            <a:lstStyle/>
            <a:p>
              <a:pPr algn="ctr" fontAlgn="base"/>
              <a:endParaRPr b="1" strike="noStrike" noProof="1">
                <a:effectLst>
                  <a:outerShdw blurRad="38100" dist="38100" dir="2700000">
                    <a:srgbClr val="FFFFFF"/>
                  </a:outerShdw>
                </a:effectLst>
                <a:latin typeface="Times New Roman" panose="02020603050405020304" pitchFamily="18" charset="0"/>
              </a:endParaRPr>
            </a:p>
          </p:txBody>
        </p:sp>
        <p:sp>
          <p:nvSpPr>
            <p:cNvPr id="743432" name="文本框 743431"/>
            <p:cNvSpPr txBox="1"/>
            <p:nvPr/>
          </p:nvSpPr>
          <p:spPr>
            <a:xfrm>
              <a:off x="1378" y="1151"/>
              <a:ext cx="760" cy="250"/>
            </a:xfrm>
            <a:prstGeom prst="rect">
              <a:avLst/>
            </a:prstGeom>
            <a:noFill/>
            <a:ln w="9525">
              <a:noFill/>
            </a:ln>
          </p:spPr>
          <p:txBody>
            <a:bodyPr wrap="none" anchor="t">
              <a:spAutoFit/>
            </a:bodyPr>
            <a:lstStyle/>
            <a:p>
              <a:pPr eaLnBrk="0" hangingPunct="0"/>
              <a:r>
                <a:rPr lang="zh-CN" altLang="en-US"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基本类型</a:t>
              </a:r>
              <a:endParaRPr lang="zh-CN" altLang="en-US" sz="40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743433" name="文本框 743432"/>
            <p:cNvSpPr txBox="1"/>
            <p:nvPr/>
          </p:nvSpPr>
          <p:spPr>
            <a:xfrm>
              <a:off x="1354" y="2555"/>
              <a:ext cx="816" cy="250"/>
            </a:xfrm>
            <a:prstGeom prst="rect">
              <a:avLst/>
            </a:prstGeom>
            <a:noFill/>
            <a:ln w="9525">
              <a:noFill/>
            </a:ln>
          </p:spPr>
          <p:txBody>
            <a:bodyPr>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构造类型</a:t>
              </a:r>
              <a:endParaRPr lang="zh-CN" altLang="en-US" sz="2000" b="1" noProof="1">
                <a:effectLst>
                  <a:outerShdw blurRad="38100" dist="38100" dir="2700000">
                    <a:srgbClr val="FFFFFF"/>
                  </a:outerShdw>
                </a:effectLst>
                <a:latin typeface="Times New Roman" panose="02020603050405020304" pitchFamily="18" charset="0"/>
              </a:endParaRPr>
            </a:p>
          </p:txBody>
        </p:sp>
        <p:sp>
          <p:nvSpPr>
            <p:cNvPr id="743434" name="文本框 743433"/>
            <p:cNvSpPr txBox="1"/>
            <p:nvPr/>
          </p:nvSpPr>
          <p:spPr>
            <a:xfrm>
              <a:off x="1354" y="3179"/>
              <a:ext cx="760"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指针类型</a:t>
              </a:r>
              <a:endParaRPr lang="zh-CN" altLang="en-US" sz="2000" b="1" noProof="1">
                <a:effectLst>
                  <a:outerShdw blurRad="38100" dist="38100" dir="2700000">
                    <a:srgbClr val="FFFFFF"/>
                  </a:outerShdw>
                </a:effectLst>
                <a:latin typeface="Times New Roman" panose="02020603050405020304" pitchFamily="18" charset="0"/>
              </a:endParaRPr>
            </a:p>
          </p:txBody>
        </p:sp>
        <p:sp>
          <p:nvSpPr>
            <p:cNvPr id="743435" name="文本框 743434"/>
            <p:cNvSpPr txBox="1"/>
            <p:nvPr/>
          </p:nvSpPr>
          <p:spPr>
            <a:xfrm>
              <a:off x="1354" y="3530"/>
              <a:ext cx="892"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空类型</a:t>
              </a: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743436" name="文本框 743435"/>
            <p:cNvSpPr txBox="1"/>
            <p:nvPr/>
          </p:nvSpPr>
          <p:spPr>
            <a:xfrm>
              <a:off x="1354" y="3851"/>
              <a:ext cx="1266"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定义类型</a:t>
              </a: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typedef</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743437" name="文本框 743436"/>
            <p:cNvSpPr txBox="1"/>
            <p:nvPr/>
          </p:nvSpPr>
          <p:spPr>
            <a:xfrm>
              <a:off x="2392" y="1745"/>
              <a:ext cx="1071" cy="250"/>
            </a:xfrm>
            <a:prstGeom prst="rect">
              <a:avLst/>
            </a:prstGeom>
            <a:noFill/>
            <a:ln w="9525">
              <a:noFill/>
            </a:ln>
          </p:spPr>
          <p:txBody>
            <a:bodyPr wrap="none" anchor="t">
              <a:spAutoFit/>
            </a:bodyPr>
            <a:lstStyle/>
            <a:p>
              <a:pPr eaLnBrk="0" hangingPunct="0"/>
              <a:r>
                <a:rPr lang="zh-CN" altLang="en-US" sz="2000" b="1" noProof="1">
                  <a:solidFill>
                    <a:srgbClr val="CC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字符类型</a:t>
              </a:r>
              <a:r>
                <a:rPr lang="en-US" altLang="zh-CN" sz="2000" b="1" noProof="1">
                  <a:solidFill>
                    <a:srgbClr val="CC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char</a:t>
              </a:r>
              <a:endParaRPr lang="en-US" altLang="zh-CN" sz="4000" b="1" noProof="1">
                <a:solidFill>
                  <a:srgbClr val="CC0066"/>
                </a:solidFill>
                <a:effectLst>
                  <a:outerShdw blurRad="38100" dist="38100" dir="2700000">
                    <a:srgbClr val="000000"/>
                  </a:outerShdw>
                </a:effectLst>
                <a:latin typeface="Times New Roman" panose="02020603050405020304" pitchFamily="18" charset="0"/>
              </a:endParaRPr>
            </a:p>
          </p:txBody>
        </p:sp>
        <p:sp>
          <p:nvSpPr>
            <p:cNvPr id="743438" name="文本框 743437"/>
            <p:cNvSpPr txBox="1"/>
            <p:nvPr/>
          </p:nvSpPr>
          <p:spPr>
            <a:xfrm>
              <a:off x="2428" y="3022"/>
              <a:ext cx="1142"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枚举类型</a:t>
              </a: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enum</a:t>
              </a:r>
              <a:endParaRPr lang="en-US" altLang="zh-CN" sz="4000" b="1" noProof="1">
                <a:effectLst>
                  <a:outerShdw blurRad="38100" dist="38100" dir="2700000">
                    <a:srgbClr val="FFFFFF"/>
                  </a:outerShdw>
                </a:effectLst>
                <a:latin typeface="Times New Roman" panose="02020603050405020304" pitchFamily="18" charset="0"/>
              </a:endParaRPr>
            </a:p>
          </p:txBody>
        </p:sp>
        <p:sp>
          <p:nvSpPr>
            <p:cNvPr id="743439" name="文本框 743438"/>
            <p:cNvSpPr txBox="1"/>
            <p:nvPr/>
          </p:nvSpPr>
          <p:spPr>
            <a:xfrm>
              <a:off x="2422" y="551"/>
              <a:ext cx="558" cy="250"/>
            </a:xfrm>
            <a:prstGeom prst="rect">
              <a:avLst/>
            </a:prstGeom>
            <a:noFill/>
            <a:ln w="9525">
              <a:noFill/>
            </a:ln>
          </p:spPr>
          <p:txBody>
            <a:bodyPr wrap="none" anchor="t">
              <a:spAutoFit/>
            </a:bodyPr>
            <a:lstStyle/>
            <a:p>
              <a:pPr eaLnBrk="0" hangingPunct="0"/>
              <a:r>
                <a:rPr lang="zh-CN" altLang="en-US" sz="2000" b="1" noProof="1">
                  <a:solidFill>
                    <a:srgbClr val="CC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整   型</a:t>
              </a:r>
              <a:endParaRPr lang="zh-CN" altLang="en-US" sz="4000" b="1" noProof="1">
                <a:solidFill>
                  <a:srgbClr val="CC0066"/>
                </a:solidFill>
                <a:effectLst>
                  <a:outerShdw blurRad="38100" dist="38100" dir="2700000">
                    <a:srgbClr val="000000"/>
                  </a:outerShdw>
                </a:effectLst>
                <a:latin typeface="Times New Roman" panose="02020603050405020304" pitchFamily="18" charset="0"/>
              </a:endParaRPr>
            </a:p>
          </p:txBody>
        </p:sp>
        <p:sp>
          <p:nvSpPr>
            <p:cNvPr id="743440" name="文本框 743439"/>
            <p:cNvSpPr txBox="1"/>
            <p:nvPr/>
          </p:nvSpPr>
          <p:spPr>
            <a:xfrm>
              <a:off x="2458" y="1262"/>
              <a:ext cx="438" cy="250"/>
            </a:xfrm>
            <a:prstGeom prst="rect">
              <a:avLst/>
            </a:prstGeom>
            <a:noFill/>
            <a:ln w="9525">
              <a:noFill/>
            </a:ln>
          </p:spPr>
          <p:txBody>
            <a:bodyPr wrap="none" anchor="t">
              <a:spAutoFit/>
            </a:bodyPr>
            <a:lstStyle/>
            <a:p>
              <a:pPr eaLnBrk="0" hangingPunct="0"/>
              <a:r>
                <a:rPr lang="zh-CN" altLang="en-US" sz="2000" b="1" noProof="1">
                  <a:solidFill>
                    <a:srgbClr val="CC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实型</a:t>
              </a:r>
              <a:endParaRPr lang="zh-CN" altLang="en-US" sz="4000" b="1" noProof="1">
                <a:solidFill>
                  <a:srgbClr val="CC0066"/>
                </a:solidFill>
                <a:effectLst>
                  <a:outerShdw blurRad="38100" dist="38100" dir="2700000">
                    <a:srgbClr val="000000"/>
                  </a:outerShdw>
                </a:effectLst>
                <a:latin typeface="Times New Roman" panose="02020603050405020304" pitchFamily="18" charset="0"/>
              </a:endParaRPr>
            </a:p>
          </p:txBody>
        </p:sp>
        <p:sp>
          <p:nvSpPr>
            <p:cNvPr id="20495" name="左大括号 743440"/>
            <p:cNvSpPr/>
            <p:nvPr/>
          </p:nvSpPr>
          <p:spPr>
            <a:xfrm>
              <a:off x="2266" y="683"/>
              <a:ext cx="84" cy="1161"/>
            </a:xfrm>
            <a:prstGeom prst="leftBrace">
              <a:avLst>
                <a:gd name="adj1" fmla="val 114922"/>
                <a:gd name="adj2" fmla="val 50000"/>
              </a:avLst>
            </a:prstGeom>
            <a:no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grpSp>
          <p:nvGrpSpPr>
            <p:cNvPr id="20496" name="组合 743441"/>
            <p:cNvGrpSpPr/>
            <p:nvPr/>
          </p:nvGrpSpPr>
          <p:grpSpPr>
            <a:xfrm>
              <a:off x="3073" y="1115"/>
              <a:ext cx="1318" cy="624"/>
              <a:chOff x="3382" y="1235"/>
              <a:chExt cx="1318" cy="624"/>
            </a:xfrm>
          </p:grpSpPr>
          <p:sp>
            <p:nvSpPr>
              <p:cNvPr id="743443" name="文本框 743442"/>
              <p:cNvSpPr txBox="1"/>
              <p:nvPr/>
            </p:nvSpPr>
            <p:spPr>
              <a:xfrm>
                <a:off x="3478" y="1235"/>
                <a:ext cx="1070" cy="250"/>
              </a:xfrm>
              <a:prstGeom prst="rect">
                <a:avLst/>
              </a:prstGeom>
              <a:noFill/>
              <a:ln w="9525">
                <a:noFill/>
              </a:ln>
            </p:spPr>
            <p:txBody>
              <a:bodyPr wrap="none" anchor="t">
                <a:spAutoFit/>
              </a:bodyPr>
              <a:lstStyle/>
              <a:p>
                <a:pPr eaLnBrk="0" hangingPunct="0"/>
                <a:r>
                  <a:rPr lang="zh-CN" altLang="en-US"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单精度型</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float</a:t>
                </a:r>
                <a:endParaRPr lang="en-US" altLang="zh-CN" sz="4000" b="1" noProof="1">
                  <a:solidFill>
                    <a:srgbClr val="FF00FF"/>
                  </a:solidFill>
                  <a:effectLst>
                    <a:outerShdw blurRad="38100" dist="38100" dir="2700000">
                      <a:srgbClr val="000000"/>
                    </a:outerShdw>
                  </a:effectLst>
                  <a:latin typeface="Times New Roman" panose="02020603050405020304" pitchFamily="18" charset="0"/>
                </a:endParaRPr>
              </a:p>
            </p:txBody>
          </p:sp>
          <p:sp>
            <p:nvSpPr>
              <p:cNvPr id="743444" name="文本框 743443"/>
              <p:cNvSpPr txBox="1"/>
              <p:nvPr/>
            </p:nvSpPr>
            <p:spPr>
              <a:xfrm>
                <a:off x="3478" y="1571"/>
                <a:ext cx="1222" cy="250"/>
              </a:xfrm>
              <a:prstGeom prst="rect">
                <a:avLst/>
              </a:prstGeom>
              <a:noFill/>
              <a:ln w="9525">
                <a:noFill/>
              </a:ln>
            </p:spPr>
            <p:txBody>
              <a:bodyPr wrap="none" anchor="t">
                <a:spAutoFit/>
              </a:bodyPr>
              <a:lstStyle/>
              <a:p>
                <a:pPr eaLnBrk="0" hangingPunct="0"/>
                <a:r>
                  <a:rPr lang="zh-CN" altLang="en-US"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双精度型</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double</a:t>
                </a:r>
                <a:endParaRPr lang="en-US" altLang="zh-CN" sz="4000" b="1" noProof="1">
                  <a:solidFill>
                    <a:srgbClr val="FF00FF"/>
                  </a:solidFill>
                  <a:effectLst>
                    <a:outerShdw blurRad="38100" dist="38100" dir="2700000">
                      <a:srgbClr val="000000"/>
                    </a:outerShdw>
                  </a:effectLst>
                  <a:latin typeface="Times New Roman" panose="02020603050405020304" pitchFamily="18" charset="0"/>
                </a:endParaRPr>
              </a:p>
            </p:txBody>
          </p:sp>
          <p:sp>
            <p:nvSpPr>
              <p:cNvPr id="20499" name="左大括号 743444"/>
              <p:cNvSpPr/>
              <p:nvPr/>
            </p:nvSpPr>
            <p:spPr>
              <a:xfrm>
                <a:off x="3382" y="1235"/>
                <a:ext cx="48" cy="624"/>
              </a:xfrm>
              <a:prstGeom prst="leftBrace">
                <a:avLst>
                  <a:gd name="adj1" fmla="val 108092"/>
                  <a:gd name="adj2" fmla="val 50000"/>
                </a:avLst>
              </a:prstGeom>
              <a:no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grpSp>
        <p:sp>
          <p:nvSpPr>
            <p:cNvPr id="20500" name="左大括号 743445"/>
            <p:cNvSpPr/>
            <p:nvPr/>
          </p:nvSpPr>
          <p:spPr>
            <a:xfrm>
              <a:off x="2218" y="2106"/>
              <a:ext cx="156" cy="1112"/>
            </a:xfrm>
            <a:prstGeom prst="leftBrace">
              <a:avLst>
                <a:gd name="adj1" fmla="val 59269"/>
                <a:gd name="adj2" fmla="val 50000"/>
              </a:avLst>
            </a:prstGeom>
            <a:no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743447" name="文本框 743446"/>
            <p:cNvSpPr txBox="1"/>
            <p:nvPr/>
          </p:nvSpPr>
          <p:spPr>
            <a:xfrm>
              <a:off x="2428" y="2059"/>
              <a:ext cx="438"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数组</a:t>
              </a:r>
              <a:endParaRPr lang="zh-CN" altLang="en-US" sz="2000" b="1" noProof="1">
                <a:effectLst>
                  <a:outerShdw blurRad="38100" dist="38100" dir="2700000">
                    <a:srgbClr val="FFFFFF"/>
                  </a:outerShdw>
                </a:effectLst>
                <a:latin typeface="Times New Roman" panose="02020603050405020304" pitchFamily="18" charset="0"/>
              </a:endParaRPr>
            </a:p>
          </p:txBody>
        </p:sp>
        <p:sp>
          <p:nvSpPr>
            <p:cNvPr id="743448" name="文本框 743447"/>
            <p:cNvSpPr txBox="1"/>
            <p:nvPr/>
          </p:nvSpPr>
          <p:spPr>
            <a:xfrm>
              <a:off x="2428" y="2401"/>
              <a:ext cx="998"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结构体</a:t>
              </a: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struct</a:t>
              </a:r>
              <a:endParaRPr lang="en-US" altLang="zh-CN" sz="4000" b="1" noProof="1">
                <a:effectLst>
                  <a:outerShdw blurRad="38100" dist="38100" dir="2700000">
                    <a:srgbClr val="FFFFFF"/>
                  </a:outerShdw>
                </a:effectLst>
                <a:latin typeface="Times New Roman" panose="02020603050405020304" pitchFamily="18" charset="0"/>
              </a:endParaRPr>
            </a:p>
          </p:txBody>
        </p:sp>
        <p:sp>
          <p:nvSpPr>
            <p:cNvPr id="743449" name="文本框 743448"/>
            <p:cNvSpPr txBox="1"/>
            <p:nvPr/>
          </p:nvSpPr>
          <p:spPr>
            <a:xfrm>
              <a:off x="2428" y="2725"/>
              <a:ext cx="990"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共用体</a:t>
              </a: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union</a:t>
              </a:r>
              <a:endParaRPr lang="en-US" altLang="zh-CN" sz="4000" b="1" noProof="1">
                <a:effectLst>
                  <a:outerShdw blurRad="38100" dist="38100" dir="2700000">
                    <a:srgbClr val="FFFFFF"/>
                  </a:outerShdw>
                </a:effectLst>
                <a:latin typeface="Times New Roman" panose="02020603050405020304" pitchFamily="18" charset="0"/>
              </a:endParaRPr>
            </a:p>
          </p:txBody>
        </p:sp>
        <p:grpSp>
          <p:nvGrpSpPr>
            <p:cNvPr id="20504" name="组合 743449"/>
            <p:cNvGrpSpPr/>
            <p:nvPr/>
          </p:nvGrpSpPr>
          <p:grpSpPr>
            <a:xfrm>
              <a:off x="3045" y="216"/>
              <a:ext cx="1276" cy="828"/>
              <a:chOff x="4473" y="2076"/>
              <a:chExt cx="1276" cy="828"/>
            </a:xfrm>
          </p:grpSpPr>
          <p:sp>
            <p:nvSpPr>
              <p:cNvPr id="743451" name="文本框 743450"/>
              <p:cNvSpPr txBox="1"/>
              <p:nvPr/>
            </p:nvSpPr>
            <p:spPr>
              <a:xfrm>
                <a:off x="4569" y="2076"/>
                <a:ext cx="1180" cy="251"/>
              </a:xfrm>
              <a:prstGeom prst="rect">
                <a:avLst/>
              </a:prstGeom>
              <a:noFill/>
              <a:ln w="9525">
                <a:noFill/>
              </a:ln>
            </p:spPr>
            <p:txBody>
              <a:bodyPr wrap="none" anchor="t">
                <a:spAutoFit/>
              </a:bodyPr>
              <a:lstStyle/>
              <a:p>
                <a:pPr eaLnBrk="0" hangingPunct="0"/>
                <a:r>
                  <a:rPr lang="zh-CN" altLang="en-US"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短整型</a:t>
                </a:r>
                <a:r>
                  <a:rPr lang="en-US" altLang="zh-CN"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short int</a:t>
                </a:r>
                <a:endParaRPr lang="en-US" altLang="zh-CN" sz="40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743452" name="文本框 743451"/>
              <p:cNvSpPr txBox="1"/>
              <p:nvPr/>
            </p:nvSpPr>
            <p:spPr>
              <a:xfrm>
                <a:off x="4569" y="2652"/>
                <a:ext cx="1117" cy="252"/>
              </a:xfrm>
              <a:prstGeom prst="rect">
                <a:avLst/>
              </a:prstGeom>
              <a:noFill/>
              <a:ln w="9525">
                <a:noFill/>
              </a:ln>
            </p:spPr>
            <p:txBody>
              <a:bodyPr wrap="none" anchor="t">
                <a:spAutoFit/>
              </a:bodyPr>
              <a:lstStyle/>
              <a:p>
                <a:pPr eaLnBrk="0" hangingPunct="0"/>
                <a:r>
                  <a:rPr lang="zh-CN" altLang="en-US"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长整型</a:t>
                </a:r>
                <a:r>
                  <a:rPr lang="en-US" altLang="zh-CN"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long int</a:t>
                </a:r>
                <a:endParaRPr lang="en-US" altLang="zh-CN" sz="40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743453" name="文本框 743452"/>
              <p:cNvSpPr txBox="1"/>
              <p:nvPr/>
            </p:nvSpPr>
            <p:spPr>
              <a:xfrm>
                <a:off x="4569" y="2364"/>
                <a:ext cx="624" cy="250"/>
              </a:xfrm>
              <a:prstGeom prst="rect">
                <a:avLst/>
              </a:prstGeom>
              <a:noFill/>
              <a:ln w="9525">
                <a:noFill/>
              </a:ln>
            </p:spPr>
            <p:txBody>
              <a:bodyPr wrap="none" anchor="t">
                <a:spAutoFit/>
              </a:bodyPr>
              <a:lstStyle/>
              <a:p>
                <a:pPr eaLnBrk="0" hangingPunct="0"/>
                <a:r>
                  <a:rPr lang="zh-CN" altLang="en-US"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整型</a:t>
                </a:r>
                <a:r>
                  <a:rPr lang="en-US" altLang="zh-CN"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int</a:t>
                </a:r>
                <a:endParaRPr lang="en-US" altLang="zh-CN" sz="40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20508" name="左大括号 743453"/>
              <p:cNvSpPr/>
              <p:nvPr/>
            </p:nvSpPr>
            <p:spPr>
              <a:xfrm>
                <a:off x="4473" y="2076"/>
                <a:ext cx="48" cy="816"/>
              </a:xfrm>
              <a:prstGeom prst="leftBrace">
                <a:avLst>
                  <a:gd name="adj1" fmla="val 141351"/>
                  <a:gd name="adj2" fmla="val 50000"/>
                </a:avLst>
              </a:prstGeom>
              <a:no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grpSp>
      </p:grpSp>
      <p:sp>
        <p:nvSpPr>
          <p:cNvPr id="743455" name="矩形标注 743454"/>
          <p:cNvSpPr/>
          <p:nvPr/>
        </p:nvSpPr>
        <p:spPr>
          <a:xfrm>
            <a:off x="5690687" y="4995862"/>
            <a:ext cx="4848225" cy="1939289"/>
          </a:xfrm>
          <a:prstGeom prst="wedgeRectCallout">
            <a:avLst>
              <a:gd name="adj1" fmla="val -25519"/>
              <a:gd name="adj2" fmla="val -66565"/>
            </a:avLst>
          </a:prstGeom>
          <a:gradFill rotWithShape="1">
            <a:gsLst>
              <a:gs pos="0">
                <a:srgbClr val="00FFFF"/>
              </a:gs>
              <a:gs pos="100000">
                <a:srgbClr val="FFFFFF"/>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chemeClr val="bg2">
                <a:alpha val="50000"/>
              </a:schemeClr>
            </a:outerShdw>
          </a:effectLst>
        </p:spPr>
        <p:txBody>
          <a:bodyPr wrap="square" lIns="90000" tIns="46800" rIns="90000" bIns="46800" anchor="ctr">
            <a:spAutoFit/>
          </a:bodyPr>
          <a:lstStyle/>
          <a:p>
            <a:pPr eaLnBrk="0" fontAlgn="base" hangingPunct="0"/>
            <a:r>
              <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cs typeface="+mn-cs"/>
              </a:rPr>
              <a:t>数据类型决定：</a:t>
            </a:r>
            <a:endPar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endParaRPr>
          </a:p>
          <a:p>
            <a:pPr eaLnBrk="0" fontAlgn="base" hangingPunct="0"/>
            <a:r>
              <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rPr>
              <a:t>1. 数据占存储单元的长度(占多少字节)</a:t>
            </a:r>
          </a:p>
          <a:p>
            <a:pPr eaLnBrk="0" fontAlgn="base" hangingPunct="0"/>
            <a:r>
              <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rPr>
              <a:t>2. 数据的存储形式、取值范围</a:t>
            </a:r>
          </a:p>
          <a:p>
            <a:pPr eaLnBrk="0" fontAlgn="base" hangingPunct="0"/>
            <a:r>
              <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rPr>
              <a:t>3. 其上可进行的操作</a:t>
            </a:r>
          </a:p>
        </p:txBody>
      </p:sp>
      <p:sp>
        <p:nvSpPr>
          <p:cNvPr id="743464" name="圆角矩形标注 743463"/>
          <p:cNvSpPr/>
          <p:nvPr/>
        </p:nvSpPr>
        <p:spPr>
          <a:xfrm>
            <a:off x="6948488" y="2997200"/>
            <a:ext cx="1944688" cy="936625"/>
          </a:xfrm>
          <a:prstGeom prst="wedgeRoundRectCallout">
            <a:avLst>
              <a:gd name="adj1" fmla="val -108287"/>
              <a:gd name="adj2" fmla="val -72375"/>
              <a:gd name="adj3" fmla="val 16667"/>
            </a:avLst>
          </a:prstGeom>
          <a:solidFill>
            <a:srgbClr val="FFCC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fontAlgn="base"/>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本章所介绍的数据类型</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20511" name="组合 743464"/>
          <p:cNvGrpSpPr/>
          <p:nvPr/>
        </p:nvGrpSpPr>
        <p:grpSpPr>
          <a:xfrm>
            <a:off x="0" y="0"/>
            <a:ext cx="446088" cy="6858000"/>
            <a:chOff x="0" y="0"/>
            <a:chExt cx="281" cy="4320"/>
          </a:xfrm>
        </p:grpSpPr>
        <p:sp>
          <p:nvSpPr>
            <p:cNvPr id="20512" name="文本框 74346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20513" name="文本框 74346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animEffect transition="in" filter="box(out)">
                                      <p:cBhvr>
                                        <p:cTn id="7" dur="500"/>
                                        <p:tgtEl>
                                          <p:spTgt spid="7434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3462"/>
                                        </p:tgtEl>
                                        <p:attrNameLst>
                                          <p:attrName>style.visibility</p:attrName>
                                        </p:attrNameLst>
                                      </p:cBhvr>
                                      <p:to>
                                        <p:strVal val="visible"/>
                                      </p:to>
                                    </p:set>
                                    <p:anim calcmode="lin" valueType="num">
                                      <p:cBhvr additive="base">
                                        <p:cTn id="12" dur="500" fill="hold"/>
                                        <p:tgtEl>
                                          <p:spTgt spid="743462"/>
                                        </p:tgtEl>
                                        <p:attrNameLst>
                                          <p:attrName>ppt_x</p:attrName>
                                        </p:attrNameLst>
                                      </p:cBhvr>
                                      <p:tavLst>
                                        <p:tav tm="0">
                                          <p:val>
                                            <p:strVal val="#ppt_x"/>
                                          </p:val>
                                        </p:tav>
                                        <p:tav tm="100000">
                                          <p:val>
                                            <p:strVal val="#ppt_x"/>
                                          </p:val>
                                        </p:tav>
                                      </p:tavLst>
                                    </p:anim>
                                    <p:anim calcmode="lin" valueType="num">
                                      <p:cBhvr additive="base">
                                        <p:cTn id="13" dur="500" fill="hold"/>
                                        <p:tgtEl>
                                          <p:spTgt spid="74346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43455"/>
                                        </p:tgtEl>
                                        <p:attrNameLst>
                                          <p:attrName>style.visibility</p:attrName>
                                        </p:attrNameLst>
                                      </p:cBhvr>
                                      <p:to>
                                        <p:strVal val="visible"/>
                                      </p:to>
                                    </p:set>
                                    <p:animEffect transition="in" filter="box(out)">
                                      <p:cBhvr>
                                        <p:cTn id="18" dur="500"/>
                                        <p:tgtEl>
                                          <p:spTgt spid="74345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743463"/>
                                        </p:tgtEl>
                                        <p:attrNameLst>
                                          <p:attrName>style.visibility</p:attrName>
                                        </p:attrNameLst>
                                      </p:cBhvr>
                                      <p:to>
                                        <p:strVal val="visible"/>
                                      </p:to>
                                    </p:set>
                                    <p:animEffect transition="in" filter="strips(downLeft)">
                                      <p:cBhvr>
                                        <p:cTn id="23" dur="500"/>
                                        <p:tgtEl>
                                          <p:spTgt spid="74346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18" presetClass="entr" presetSubtype="6" fill="hold" grpId="0" nodeType="afterEffect">
                                  <p:stCondLst>
                                    <p:cond delay="0"/>
                                  </p:stCondLst>
                                  <p:childTnLst>
                                    <p:set>
                                      <p:cBhvr>
                                        <p:cTn id="26" dur="1" fill="hold">
                                          <p:stCondLst>
                                            <p:cond delay="0"/>
                                          </p:stCondLst>
                                        </p:cTn>
                                        <p:tgtEl>
                                          <p:spTgt spid="743464"/>
                                        </p:tgtEl>
                                        <p:attrNameLst>
                                          <p:attrName>style.visibility</p:attrName>
                                        </p:attrNameLst>
                                      </p:cBhvr>
                                      <p:to>
                                        <p:strVal val="visible"/>
                                      </p:to>
                                    </p:set>
                                    <p:animEffect transition="in" filter="strips(downRight)">
                                      <p:cBhvr>
                                        <p:cTn id="27" dur="1000"/>
                                        <p:tgtEl>
                                          <p:spTgt spid="743464"/>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bldLvl="5"/>
      <p:bldP spid="743455" grpId="0" bldLvl="0" animBg="1"/>
      <p:bldP spid="74346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p:cNvSpPr>
          <p:nvPr>
            <p:ph idx="1"/>
          </p:nvPr>
        </p:nvSpPr>
        <p:spPr>
          <a:xfrm>
            <a:off x="642938" y="500063"/>
            <a:ext cx="8143875" cy="6286500"/>
          </a:xfrm>
          <a:ln/>
        </p:spPr>
        <p:txBody>
          <a:bodyPr vert="horz" wrap="square" lIns="91440" tIns="45720" rIns="91440" bIns="45720" anchor="t" anchorCtr="0"/>
          <a:lstStyle/>
          <a:p>
            <a:pPr>
              <a:lnSpc>
                <a:spcPts val="3100"/>
              </a:lnSpc>
              <a:buSzTx/>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#include &lt;math.h&gt;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int main (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double a,b,c,s,area;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a=3.67;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b=5.43;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c=6.21;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s=(a+b+c)/2;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area=sqrt(s*(s-a)*(s-b)*(s-c));   printf("a=%f\tb=%f\t%f\n",a,b,c);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printf("area=%f\n",area);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t>
            </a:r>
          </a:p>
        </p:txBody>
      </p:sp>
      <p:sp>
        <p:nvSpPr>
          <p:cNvPr id="70658"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7065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70660"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7066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14" name="圆角矩形标注 13"/>
          <p:cNvSpPr/>
          <p:nvPr/>
        </p:nvSpPr>
        <p:spPr>
          <a:xfrm>
            <a:off x="4071938" y="2714625"/>
            <a:ext cx="4244975" cy="1143000"/>
          </a:xfrm>
          <a:prstGeom prst="wedgeRoundRectCallout">
            <a:avLst>
              <a:gd name="adj1" fmla="val -20380"/>
              <a:gd name="adj2" fmla="val 115694"/>
              <a:gd name="adj3" fmla="val 16667"/>
            </a:avLst>
          </a:prstGeom>
          <a:solidFill>
            <a:srgbClr val="FFFFCC"/>
          </a:solidFill>
          <a:ln w="9525" cap="flat" cmpd="sng">
            <a:solidFill>
              <a:schemeClr val="tx1"/>
            </a:solidFill>
            <a:prstDash val="solid"/>
            <a:miter/>
            <a:headEnd type="none" w="med" len="med"/>
            <a:tailEnd type="none" w="med" len="med"/>
          </a:ln>
        </p:spPr>
        <p:txBody>
          <a:bodyPr anchor="t" anchorCtr="0"/>
          <a:lstStyle/>
          <a:p>
            <a:r>
              <a:rPr lang="zh-CN" altLang="zh-CN" sz="2800" b="1" dirty="0">
                <a:solidFill>
                  <a:srgbClr val="FF0000"/>
                </a:solidFill>
                <a:latin typeface="Arial" panose="020B0604020202020204" pitchFamily="34" charset="0"/>
                <a:ea typeface="宋体" panose="02010600030101010101" pitchFamily="2" charset="-122"/>
              </a:rPr>
              <a:t>转义字符</a:t>
            </a:r>
            <a:r>
              <a:rPr lang="zh-CN" altLang="en-US" sz="2800" b="1" dirty="0">
                <a:solidFill>
                  <a:srgbClr val="FF0000"/>
                </a:solidFill>
                <a:latin typeface="Arial" panose="020B0604020202020204" pitchFamily="34" charset="0"/>
                <a:ea typeface="宋体" panose="02010600030101010101" pitchFamily="2" charset="-122"/>
              </a:rPr>
              <a:t>，</a:t>
            </a:r>
            <a:r>
              <a:rPr lang="zh-CN" altLang="zh-CN" sz="2800" b="1" dirty="0">
                <a:solidFill>
                  <a:srgbClr val="FF0000"/>
                </a:solidFill>
                <a:latin typeface="Arial" panose="020B0604020202020204" pitchFamily="34" charset="0"/>
                <a:ea typeface="宋体" panose="02010600030101010101" pitchFamily="2" charset="-122"/>
              </a:rPr>
              <a:t>使输出位置跳到下一个</a:t>
            </a:r>
            <a:r>
              <a:rPr lang="en-US" altLang="zh-CN" sz="2800" b="1" dirty="0">
                <a:solidFill>
                  <a:srgbClr val="FF0000"/>
                </a:solidFill>
                <a:latin typeface="Arial" panose="020B0604020202020204" pitchFamily="34" charset="0"/>
                <a:ea typeface="宋体" panose="02010600030101010101" pitchFamily="2" charset="-122"/>
              </a:rPr>
              <a:t>tab</a:t>
            </a:r>
            <a:r>
              <a:rPr lang="zh-CN" altLang="zh-CN" sz="2800" b="1" dirty="0">
                <a:solidFill>
                  <a:srgbClr val="FF0000"/>
                </a:solidFill>
                <a:latin typeface="Arial" panose="020B0604020202020204" pitchFamily="34" charset="0"/>
                <a:ea typeface="宋体" panose="02010600030101010101" pitchFamily="2" charset="-122"/>
              </a:rPr>
              <a:t>位置</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70663" name="TextBox 15"/>
          <p:cNvSpPr txBox="1"/>
          <p:nvPr/>
        </p:nvSpPr>
        <p:spPr>
          <a:xfrm>
            <a:off x="4714875" y="928688"/>
            <a:ext cx="3643313" cy="523875"/>
          </a:xfrm>
          <a:prstGeom prst="rect">
            <a:avLst/>
          </a:prstGeom>
          <a:noFill/>
          <a:ln w="9525">
            <a:noFill/>
          </a:ln>
        </p:spPr>
        <p:txBody>
          <a:bodyPr anchor="t" anchorCtr="0">
            <a:spAutoFit/>
          </a:bodyPr>
          <a:lstStyle/>
          <a:p>
            <a:r>
              <a:rPr lang="zh-CN" altLang="zh-CN" sz="2800" b="1" dirty="0">
                <a:solidFill>
                  <a:srgbClr val="0000CC"/>
                </a:solidFill>
                <a:latin typeface="Arial" panose="020B0604020202020204" pitchFamily="34" charset="0"/>
                <a:ea typeface="宋体" panose="02010600030101010101" pitchFamily="2" charset="-122"/>
              </a:rPr>
              <a:t>调用数学函数</a:t>
            </a:r>
            <a:r>
              <a:rPr lang="zh-CN" altLang="en-US" sz="2800" b="1" dirty="0">
                <a:solidFill>
                  <a:srgbClr val="0000CC"/>
                </a:solidFill>
                <a:latin typeface="Arial" panose="020B0604020202020204" pitchFamily="34" charset="0"/>
                <a:ea typeface="宋体" panose="02010600030101010101" pitchFamily="2" charset="-122"/>
              </a:rPr>
              <a:t>加此行</a:t>
            </a:r>
          </a:p>
        </p:txBody>
      </p:sp>
      <p:sp>
        <p:nvSpPr>
          <p:cNvPr id="10" name="矩形 9"/>
          <p:cNvSpPr/>
          <p:nvPr/>
        </p:nvSpPr>
        <p:spPr>
          <a:xfrm>
            <a:off x="3714750" y="4714875"/>
            <a:ext cx="428625" cy="500063"/>
          </a:xfrm>
          <a:prstGeom prst="rect">
            <a:avLst/>
          </a:prstGeom>
          <a:noFill/>
          <a:ln w="38100" cap="flat" cmpd="sng">
            <a:solidFill>
              <a:srgbClr val="FF0000"/>
            </a:solidFill>
            <a:prstDash val="solid"/>
            <a:miter/>
            <a:headEnd type="none" w="med" len="med"/>
            <a:tailEnd type="none" w="med" len="med"/>
          </a:ln>
        </p:spPr>
        <p:txBody>
          <a:bodyPr wrap="none" anchor="t" anchorCtr="0"/>
          <a:lstStyle/>
          <a:p>
            <a:endParaRPr lang="zh-CN" altLang="en-US" dirty="0">
              <a:latin typeface="Arial" panose="020B0604020202020204" pitchFamily="34" charset="0"/>
              <a:ea typeface="宋体" panose="02010600030101010101" pitchFamily="2" charset="-122"/>
            </a:endParaRPr>
          </a:p>
        </p:txBody>
      </p:sp>
      <p:sp>
        <p:nvSpPr>
          <p:cNvPr id="11" name="矩形 10"/>
          <p:cNvSpPr/>
          <p:nvPr/>
        </p:nvSpPr>
        <p:spPr>
          <a:xfrm>
            <a:off x="5286375" y="4714875"/>
            <a:ext cx="428625" cy="500063"/>
          </a:xfrm>
          <a:prstGeom prst="rect">
            <a:avLst/>
          </a:prstGeom>
          <a:noFill/>
          <a:ln w="38100" cap="flat" cmpd="sng">
            <a:solidFill>
              <a:srgbClr val="FF0000"/>
            </a:solidFill>
            <a:prstDash val="solid"/>
            <a:miter/>
            <a:headEnd type="none" w="med" len="med"/>
            <a:tailEnd type="none" w="med" len="med"/>
          </a:ln>
        </p:spPr>
        <p:txBody>
          <a:bodyPr wrap="none" anchor="t" anchorCtr="0"/>
          <a:lstStyle/>
          <a:p>
            <a:endParaRPr lang="zh-CN" altLang="en-US" dirty="0">
              <a:latin typeface="Arial" panose="020B0604020202020204" pitchFamily="34" charset="0"/>
              <a:ea typeface="宋体" panose="02010600030101010101" pitchFamily="2" charset="-122"/>
            </a:endParaRPr>
          </a:p>
        </p:txBody>
      </p:sp>
      <p:pic>
        <p:nvPicPr>
          <p:cNvPr id="134146" name="Picture 2"/>
          <p:cNvPicPr>
            <a:picLocks noChangeAspect="1"/>
          </p:cNvPicPr>
          <p:nvPr/>
        </p:nvPicPr>
        <p:blipFill>
          <a:blip r:embed="rId2"/>
          <a:stretch>
            <a:fillRect/>
          </a:stretch>
        </p:blipFill>
        <p:spPr>
          <a:xfrm>
            <a:off x="500063" y="5786438"/>
            <a:ext cx="7877175" cy="857250"/>
          </a:xfrm>
          <a:prstGeom prst="rect">
            <a:avLst/>
          </a:prstGeom>
          <a:noFill/>
          <a:ln w="9525">
            <a:noFill/>
          </a:ln>
        </p:spPr>
      </p:pic>
      <p:pic>
        <p:nvPicPr>
          <p:cNvPr id="70667" name="图片 11" descr="Untitled2.png">
            <a:hlinkClick r:id="rId3" action="ppaction://hlinksldjump"/>
          </p:cNvPr>
          <p:cNvPicPr>
            <a:picLocks noChangeAspect="1"/>
          </p:cNvPicPr>
          <p:nvPr/>
        </p:nvPicPr>
        <p:blipFill>
          <a:blip r:embed="rId4"/>
          <a:stretch>
            <a:fillRect/>
          </a:stretch>
        </p:blipFill>
        <p:spPr>
          <a:xfrm>
            <a:off x="8429625" y="6143625"/>
            <a:ext cx="469900" cy="46990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4146"/>
                                        </p:tgtEl>
                                        <p:attrNameLst>
                                          <p:attrName>style.visibility</p:attrName>
                                        </p:attrNameLst>
                                      </p:cBhvr>
                                      <p:to>
                                        <p:strVal val="visible"/>
                                      </p:to>
                                    </p:set>
                                    <p:animEffect transition="in" filter="blinds(horizontal)">
                                      <p:cBhvr>
                                        <p:cTn id="20" dur="5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0" grpId="0" bldLvl="0" animBg="1"/>
      <p:bldP spid="1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529" name="矩形 831528" descr="信纸"/>
          <p:cNvSpPr/>
          <p:nvPr/>
        </p:nvSpPr>
        <p:spPr>
          <a:xfrm>
            <a:off x="2339975" y="3665538"/>
            <a:ext cx="5111750" cy="1582737"/>
          </a:xfrm>
          <a:prstGeom prst="rect">
            <a:avLst/>
          </a:prstGeom>
          <a:blipFill rotWithShape="1">
            <a:blip r:embed="rId3"/>
          </a:blip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493" name="矩形 831492"/>
          <p:cNvSpPr/>
          <p:nvPr/>
        </p:nvSpPr>
        <p:spPr>
          <a:xfrm>
            <a:off x="684213" y="209550"/>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zh-CN" altLang="en-US" strike="noStrike" noProof="1">
                <a:solidFill>
                  <a:srgbClr val="FF3399"/>
                </a:solidFill>
                <a:latin typeface="Times New Roman" panose="02020603050405020304" pitchFamily="18" charset="0"/>
                <a:ea typeface="隶书" panose="02010509060101010101" pitchFamily="49" charset="-122"/>
                <a:cs typeface="+mn-cs"/>
              </a:rPr>
              <a:t>复合赋值运算符</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31510" name="矩形 831509"/>
          <p:cNvSpPr/>
          <p:nvPr/>
        </p:nvSpPr>
        <p:spPr>
          <a:xfrm>
            <a:off x="1604963" y="2773363"/>
            <a:ext cx="6985000" cy="830263"/>
          </a:xfrm>
          <a:prstGeom prst="rect">
            <a:avLst/>
          </a:prstGeom>
          <a:noFill/>
          <a:ln w="9525">
            <a:noFill/>
          </a:ln>
        </p:spPr>
        <p:txBody>
          <a:bodyPr>
            <a:spAutoFit/>
          </a:bodyPr>
          <a:lstStyle/>
          <a:p>
            <a:pPr fontAlgn="base"/>
            <a:r>
              <a:rPr lang="zh-CN" altLang="en-US" b="1" strike="noStrike"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sym typeface="Wingdings" panose="05000000000000000000" pitchFamily="2" charset="2"/>
              </a:rPr>
              <a:t>种类： </a:t>
            </a:r>
            <a:r>
              <a:rPr lang="en-US" altLang="zh-CN" strike="noStrike" noProof="1">
                <a:solidFill>
                  <a:srgbClr val="00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  -=  *=  /=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endParaRPr lang="en-US" altLang="zh-CN" strike="noStrike" noProof="1">
              <a:effectLst>
                <a:outerShdw blurRad="38100" dist="38100" dir="2700000">
                  <a:srgbClr val="FFFFFF"/>
                </a:outerShdw>
              </a:effectLst>
              <a:latin typeface="Times New Roman" panose="02020603050405020304" pitchFamily="18" charset="0"/>
              <a:sym typeface="Wingdings" panose="05000000000000000000" pitchFamily="2" charset="2"/>
            </a:endParaRPr>
          </a:p>
          <a:p>
            <a:pPr fontAlgn="base"/>
            <a:r>
              <a:rPr lang="zh-CN" altLang="en-US" b="1" strike="noStrike"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sym typeface="Wingdings" panose="05000000000000000000" pitchFamily="2" charset="2"/>
              </a:rPr>
              <a:t>含义：</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b="1" strike="noStrike" noProof="1">
                <a:solidFill>
                  <a:srgbClr val="CC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exp1 op= exp2</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exp1 = exp1  op  exp2</a:t>
            </a:r>
            <a:endParaRPr lang="en-US" altLang="zh-CN" strike="noStrike" noProof="1">
              <a:solidFill>
                <a:srgbClr val="FF0000"/>
              </a:solidFill>
              <a:effectLst>
                <a:outerShdw blurRad="38100" dist="38100" dir="2700000">
                  <a:srgbClr val="000000"/>
                </a:outerShdw>
              </a:effectLst>
              <a:latin typeface="Times New Roman" panose="02020603050405020304" pitchFamily="18" charset="0"/>
              <a:sym typeface="Wingdings" panose="05000000000000000000" pitchFamily="2" charset="2"/>
            </a:endParaRPr>
          </a:p>
        </p:txBody>
      </p:sp>
      <p:sp>
        <p:nvSpPr>
          <p:cNvPr id="831511" name="矩形 831510"/>
          <p:cNvSpPr/>
          <p:nvPr/>
        </p:nvSpPr>
        <p:spPr>
          <a:xfrm>
            <a:off x="1057275" y="1649413"/>
            <a:ext cx="7921625" cy="1187450"/>
          </a:xfrm>
          <a:prstGeom prst="rect">
            <a:avLst/>
          </a:prstGeom>
          <a:noFill/>
          <a:ln w="9525">
            <a:noFill/>
          </a:ln>
        </p:spPr>
        <p:txBody>
          <a:bodyPr>
            <a:spAutoFit/>
          </a:bodyPr>
          <a:lstStyle/>
          <a:p>
            <a:pPr fontAlgn="base">
              <a:buFont typeface="Wingdings" panose="05000000000000000000" pitchFamily="2" charset="2"/>
            </a:pPr>
            <a:r>
              <a:rPr lang="en-US" altLang="zh-CN" b="1" strike="noStrike" noProof="1">
                <a:solidFill>
                  <a:schemeClr val="accent2"/>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en-US" b="1" strike="noStrike"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定义：</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将算术运算符、位运算符与赋值运算符组合在一起就构成了</a:t>
            </a:r>
            <a:r>
              <a:rPr lang="zh-CN" altLang="en-US" b="1" strike="noStrike" noProof="1">
                <a:solidFill>
                  <a:schemeClr val="accent1"/>
                </a:solidFill>
                <a:effectLst>
                  <a:outerShdw blurRad="38100" dist="38100" dir="2700000">
                    <a:srgbClr val="000000"/>
                  </a:outerShdw>
                </a:effectLst>
                <a:latin typeface="Times New Roman" panose="02020603050405020304" pitchFamily="18" charset="0"/>
                <a:ea typeface="楷体_GB2312" pitchFamily="49" charset="-122"/>
                <a:cs typeface="+mn-cs"/>
              </a:rPr>
              <a:t>复合赋值运算符</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。复合赋值运算符即包含了算术运算或位运算，又包含了赋值操作。</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831530" name="组合 831529"/>
          <p:cNvGrpSpPr/>
          <p:nvPr/>
        </p:nvGrpSpPr>
        <p:grpSpPr>
          <a:xfrm>
            <a:off x="2719388" y="3621088"/>
            <a:ext cx="3711575" cy="457200"/>
            <a:chOff x="1713" y="3230"/>
            <a:chExt cx="2338" cy="288"/>
          </a:xfrm>
        </p:grpSpPr>
        <p:sp>
          <p:nvSpPr>
            <p:cNvPr id="71686" name="左右箭头 831512"/>
            <p:cNvSpPr/>
            <p:nvPr/>
          </p:nvSpPr>
          <p:spPr>
            <a:xfrm>
              <a:off x="2661" y="3357"/>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514" name="文本框 831513"/>
            <p:cNvSpPr txBox="1"/>
            <p:nvPr/>
          </p:nvSpPr>
          <p:spPr>
            <a:xfrm>
              <a:off x="1713" y="3230"/>
              <a:ext cx="622"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15" name="文本框 831514"/>
            <p:cNvSpPr txBox="1"/>
            <p:nvPr/>
          </p:nvSpPr>
          <p:spPr>
            <a:xfrm>
              <a:off x="3237" y="3230"/>
              <a:ext cx="814"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a + 3</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1" name="组合 831530"/>
          <p:cNvGrpSpPr/>
          <p:nvPr/>
        </p:nvGrpSpPr>
        <p:grpSpPr>
          <a:xfrm>
            <a:off x="2719388" y="3987800"/>
            <a:ext cx="4400550" cy="457200"/>
            <a:chOff x="1713" y="3461"/>
            <a:chExt cx="2772" cy="288"/>
          </a:xfrm>
        </p:grpSpPr>
        <p:sp>
          <p:nvSpPr>
            <p:cNvPr id="71690" name="左右箭头 831516"/>
            <p:cNvSpPr/>
            <p:nvPr/>
          </p:nvSpPr>
          <p:spPr>
            <a:xfrm>
              <a:off x="2661" y="3588"/>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518" name="文本框 831517"/>
            <p:cNvSpPr txBox="1"/>
            <p:nvPr/>
          </p:nvSpPr>
          <p:spPr>
            <a:xfrm>
              <a:off x="1713" y="3461"/>
              <a:ext cx="910"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y + 8</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19" name="文本框 831518"/>
            <p:cNvSpPr txBox="1"/>
            <p:nvPr/>
          </p:nvSpPr>
          <p:spPr>
            <a:xfrm>
              <a:off x="3255" y="3461"/>
              <a:ext cx="1230"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x * (y + 8)</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2" name="组合 831531"/>
          <p:cNvGrpSpPr/>
          <p:nvPr/>
        </p:nvGrpSpPr>
        <p:grpSpPr>
          <a:xfrm>
            <a:off x="2700338" y="4383088"/>
            <a:ext cx="3871912" cy="457200"/>
            <a:chOff x="1701" y="3710"/>
            <a:chExt cx="2439" cy="288"/>
          </a:xfrm>
        </p:grpSpPr>
        <p:sp>
          <p:nvSpPr>
            <p:cNvPr id="71694" name="左右箭头 831520"/>
            <p:cNvSpPr/>
            <p:nvPr/>
          </p:nvSpPr>
          <p:spPr>
            <a:xfrm>
              <a:off x="2640" y="3837"/>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522" name="文本框 831521"/>
            <p:cNvSpPr txBox="1"/>
            <p:nvPr/>
          </p:nvSpPr>
          <p:spPr>
            <a:xfrm>
              <a:off x="1701" y="3710"/>
              <a:ext cx="771" cy="288"/>
            </a:xfrm>
            <a:prstGeom prst="rect">
              <a:avLst/>
            </a:prstGeom>
            <a:noFill/>
            <a:ln w="9525">
              <a:noFill/>
            </a:ln>
          </p:spPr>
          <p:txBody>
            <a:bodyPr>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23" name="文本框 831522"/>
            <p:cNvSpPr txBox="1"/>
            <p:nvPr/>
          </p:nvSpPr>
          <p:spPr>
            <a:xfrm>
              <a:off x="3243" y="3710"/>
              <a:ext cx="897"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x % 3</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3" name="组合 831532"/>
          <p:cNvGrpSpPr/>
          <p:nvPr/>
        </p:nvGrpSpPr>
        <p:grpSpPr>
          <a:xfrm>
            <a:off x="2701925" y="4784725"/>
            <a:ext cx="4605338" cy="457200"/>
            <a:chOff x="1702" y="3963"/>
            <a:chExt cx="2901" cy="288"/>
          </a:xfrm>
        </p:grpSpPr>
        <p:sp>
          <p:nvSpPr>
            <p:cNvPr id="71698" name="左右箭头 831524"/>
            <p:cNvSpPr/>
            <p:nvPr/>
          </p:nvSpPr>
          <p:spPr>
            <a:xfrm>
              <a:off x="2659" y="4090"/>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526" name="文本框 831525"/>
            <p:cNvSpPr txBox="1"/>
            <p:nvPr/>
          </p:nvSpPr>
          <p:spPr>
            <a:xfrm>
              <a:off x="1702" y="3963"/>
              <a:ext cx="974"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&amp;= y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27" name="文本框 831526"/>
            <p:cNvSpPr txBox="1"/>
            <p:nvPr/>
          </p:nvSpPr>
          <p:spPr>
            <a:xfrm>
              <a:off x="3244" y="3963"/>
              <a:ext cx="1359"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y = 3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和 </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&amp;= y</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71701" name="组合 831537"/>
          <p:cNvGrpSpPr/>
          <p:nvPr/>
        </p:nvGrpSpPr>
        <p:grpSpPr>
          <a:xfrm>
            <a:off x="0" y="0"/>
            <a:ext cx="446088" cy="6858000"/>
            <a:chOff x="0" y="0"/>
            <a:chExt cx="281" cy="4320"/>
          </a:xfrm>
        </p:grpSpPr>
        <p:sp>
          <p:nvSpPr>
            <p:cNvPr id="71702" name="文本框 831538"/>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1703" name="文本框 831539"/>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1493"/>
                                        </p:tgtEl>
                                        <p:attrNameLst>
                                          <p:attrName>style.visibility</p:attrName>
                                        </p:attrNameLst>
                                      </p:cBhvr>
                                      <p:to>
                                        <p:strVal val="visible"/>
                                      </p:to>
                                    </p:set>
                                    <p:animEffect transition="in" filter="blinds(horizontal)">
                                      <p:cBhvr>
                                        <p:cTn id="7" dur="500"/>
                                        <p:tgtEl>
                                          <p:spTgt spid="83149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31511"/>
                                        </p:tgtEl>
                                        <p:attrNameLst>
                                          <p:attrName>style.visibility</p:attrName>
                                        </p:attrNameLst>
                                      </p:cBhvr>
                                      <p:to>
                                        <p:strVal val="visible"/>
                                      </p:to>
                                    </p:set>
                                    <p:anim calcmode="lin" valueType="num">
                                      <p:cBhvr>
                                        <p:cTn id="12" dur="500" fill="hold"/>
                                        <p:tgtEl>
                                          <p:spTgt spid="831511"/>
                                        </p:tgtEl>
                                        <p:attrNameLst>
                                          <p:attrName>ppt_x</p:attrName>
                                        </p:attrNameLst>
                                      </p:cBhvr>
                                      <p:tavLst>
                                        <p:tav tm="0">
                                          <p:val>
                                            <p:strVal val="0-#ppt_w/2"/>
                                          </p:val>
                                        </p:tav>
                                        <p:tav tm="100000">
                                          <p:val>
                                            <p:strVal val="#ppt_x"/>
                                          </p:val>
                                        </p:tav>
                                      </p:tavLst>
                                    </p:anim>
                                    <p:anim calcmode="lin" valueType="num">
                                      <p:cBhvr>
                                        <p:cTn id="13" dur="500" fill="hold"/>
                                        <p:tgtEl>
                                          <p:spTgt spid="8315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31510"/>
                                        </p:tgtEl>
                                        <p:attrNameLst>
                                          <p:attrName>style.visibility</p:attrName>
                                        </p:attrNameLst>
                                      </p:cBhvr>
                                      <p:to>
                                        <p:strVal val="visible"/>
                                      </p:to>
                                    </p:set>
                                    <p:anim calcmode="lin" valueType="num">
                                      <p:cBhvr>
                                        <p:cTn id="18" dur="500" fill="hold"/>
                                        <p:tgtEl>
                                          <p:spTgt spid="831510"/>
                                        </p:tgtEl>
                                        <p:attrNameLst>
                                          <p:attrName>ppt_x</p:attrName>
                                        </p:attrNameLst>
                                      </p:cBhvr>
                                      <p:tavLst>
                                        <p:tav tm="0">
                                          <p:val>
                                            <p:strVal val="0-#ppt_w/2"/>
                                          </p:val>
                                        </p:tav>
                                        <p:tav tm="100000">
                                          <p:val>
                                            <p:strVal val="#ppt_x"/>
                                          </p:val>
                                        </p:tav>
                                      </p:tavLst>
                                    </p:anim>
                                    <p:anim calcmode="lin" valueType="num">
                                      <p:cBhvr>
                                        <p:cTn id="19" dur="500" fill="hold"/>
                                        <p:tgtEl>
                                          <p:spTgt spid="8315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31529"/>
                                        </p:tgtEl>
                                        <p:attrNameLst>
                                          <p:attrName>style.visibility</p:attrName>
                                        </p:attrNameLst>
                                      </p:cBhvr>
                                      <p:to>
                                        <p:strVal val="visible"/>
                                      </p:to>
                                    </p:set>
                                    <p:animEffect transition="in" filter="blinds(horizontal)">
                                      <p:cBhvr>
                                        <p:cTn id="24" dur="500"/>
                                        <p:tgtEl>
                                          <p:spTgt spid="831529"/>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31530"/>
                                        </p:tgtEl>
                                        <p:attrNameLst>
                                          <p:attrName>style.visibility</p:attrName>
                                        </p:attrNameLst>
                                      </p:cBhvr>
                                      <p:to>
                                        <p:strVal val="visible"/>
                                      </p:to>
                                    </p:set>
                                    <p:anim calcmode="lin" valueType="num">
                                      <p:cBhvr>
                                        <p:cTn id="29" dur="500" fill="hold"/>
                                        <p:tgtEl>
                                          <p:spTgt spid="831530"/>
                                        </p:tgtEl>
                                        <p:attrNameLst>
                                          <p:attrName>ppt_x</p:attrName>
                                        </p:attrNameLst>
                                      </p:cBhvr>
                                      <p:tavLst>
                                        <p:tav tm="0">
                                          <p:val>
                                            <p:strVal val="#ppt_x"/>
                                          </p:val>
                                        </p:tav>
                                        <p:tav tm="100000">
                                          <p:val>
                                            <p:strVal val="#ppt_x"/>
                                          </p:val>
                                        </p:tav>
                                      </p:tavLst>
                                    </p:anim>
                                    <p:anim calcmode="lin" valueType="num">
                                      <p:cBhvr>
                                        <p:cTn id="30" dur="500" fill="hold"/>
                                        <p:tgtEl>
                                          <p:spTgt spid="8315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31531"/>
                                        </p:tgtEl>
                                        <p:attrNameLst>
                                          <p:attrName>style.visibility</p:attrName>
                                        </p:attrNameLst>
                                      </p:cBhvr>
                                      <p:to>
                                        <p:strVal val="visible"/>
                                      </p:to>
                                    </p:set>
                                    <p:anim calcmode="lin" valueType="num">
                                      <p:cBhvr>
                                        <p:cTn id="35" dur="500" fill="hold"/>
                                        <p:tgtEl>
                                          <p:spTgt spid="831531"/>
                                        </p:tgtEl>
                                        <p:attrNameLst>
                                          <p:attrName>ppt_x</p:attrName>
                                        </p:attrNameLst>
                                      </p:cBhvr>
                                      <p:tavLst>
                                        <p:tav tm="0">
                                          <p:val>
                                            <p:strVal val="#ppt_x"/>
                                          </p:val>
                                        </p:tav>
                                        <p:tav tm="100000">
                                          <p:val>
                                            <p:strVal val="#ppt_x"/>
                                          </p:val>
                                        </p:tav>
                                      </p:tavLst>
                                    </p:anim>
                                    <p:anim calcmode="lin" valueType="num">
                                      <p:cBhvr>
                                        <p:cTn id="36" dur="500" fill="hold"/>
                                        <p:tgtEl>
                                          <p:spTgt spid="8315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31532"/>
                                        </p:tgtEl>
                                        <p:attrNameLst>
                                          <p:attrName>style.visibility</p:attrName>
                                        </p:attrNameLst>
                                      </p:cBhvr>
                                      <p:to>
                                        <p:strVal val="visible"/>
                                      </p:to>
                                    </p:set>
                                    <p:anim calcmode="lin" valueType="num">
                                      <p:cBhvr>
                                        <p:cTn id="41" dur="500" fill="hold"/>
                                        <p:tgtEl>
                                          <p:spTgt spid="831532"/>
                                        </p:tgtEl>
                                        <p:attrNameLst>
                                          <p:attrName>ppt_x</p:attrName>
                                        </p:attrNameLst>
                                      </p:cBhvr>
                                      <p:tavLst>
                                        <p:tav tm="0">
                                          <p:val>
                                            <p:strVal val="#ppt_x"/>
                                          </p:val>
                                        </p:tav>
                                        <p:tav tm="100000">
                                          <p:val>
                                            <p:strVal val="#ppt_x"/>
                                          </p:val>
                                        </p:tav>
                                      </p:tavLst>
                                    </p:anim>
                                    <p:anim calcmode="lin" valueType="num">
                                      <p:cBhvr>
                                        <p:cTn id="42" dur="500" fill="hold"/>
                                        <p:tgtEl>
                                          <p:spTgt spid="831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31533"/>
                                        </p:tgtEl>
                                        <p:attrNameLst>
                                          <p:attrName>style.visibility</p:attrName>
                                        </p:attrNameLst>
                                      </p:cBhvr>
                                      <p:to>
                                        <p:strVal val="visible"/>
                                      </p:to>
                                    </p:set>
                                    <p:anim calcmode="lin" valueType="num">
                                      <p:cBhvr>
                                        <p:cTn id="47" dur="500" fill="hold"/>
                                        <p:tgtEl>
                                          <p:spTgt spid="831533"/>
                                        </p:tgtEl>
                                        <p:attrNameLst>
                                          <p:attrName>ppt_x</p:attrName>
                                        </p:attrNameLst>
                                      </p:cBhvr>
                                      <p:tavLst>
                                        <p:tav tm="0">
                                          <p:val>
                                            <p:strVal val="#ppt_x"/>
                                          </p:val>
                                        </p:tav>
                                        <p:tav tm="100000">
                                          <p:val>
                                            <p:strVal val="#ppt_x"/>
                                          </p:val>
                                        </p:tav>
                                      </p:tavLst>
                                    </p:anim>
                                    <p:anim calcmode="lin" valueType="num">
                                      <p:cBhvr>
                                        <p:cTn id="48" dur="500" fill="hold"/>
                                        <p:tgtEl>
                                          <p:spTgt spid="8315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3" grpId="0"/>
      <p:bldP spid="831510" grpId="0"/>
      <p:bldP spid="8315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p:nvPr/>
        </p:nvSpPr>
        <p:spPr>
          <a:xfrm>
            <a:off x="2438400" y="3657600"/>
            <a:ext cx="4191000" cy="639763"/>
          </a:xfrm>
          <a:prstGeom prst="rect">
            <a:avLst/>
          </a:prstGeom>
          <a:noFill/>
          <a:ln w="9525">
            <a:noFill/>
          </a:ln>
        </p:spPr>
        <p:txBody>
          <a:bodyPr anchor="t" anchorCtr="0"/>
          <a:lstStyle/>
          <a:p>
            <a:pPr algn="just" eaLnBrk="0" hangingPunct="0"/>
            <a:r>
              <a:rPr lang="zh-CN" altLang="en-US" sz="3200" b="1" dirty="0">
                <a:solidFill>
                  <a:srgbClr val="6699FF"/>
                </a:solidFill>
                <a:latin typeface="Times New Roman" panose="02020603050405020304" pitchFamily="18" charset="0"/>
                <a:ea typeface="宋体" panose="02010600030101010101" pitchFamily="2" charset="-122"/>
                <a:sym typeface="Wingdings" panose="05000000000000000000" pitchFamily="2" charset="2"/>
              </a:rPr>
              <a:t></a:t>
            </a:r>
            <a:r>
              <a:rPr lang="zh-CN" altLang="en-US" sz="3200" b="1" dirty="0">
                <a:solidFill>
                  <a:srgbClr val="6699FF"/>
                </a:solidFill>
                <a:latin typeface="Times New Roman" panose="02020603050405020304" pitchFamily="18" charset="0"/>
                <a:ea typeface="宋体" panose="02010600030101010101" pitchFamily="2" charset="-122"/>
              </a:rPr>
              <a:t> </a:t>
            </a:r>
            <a:r>
              <a:rPr lang="en-US" altLang="zh-CN" sz="3200" b="1" dirty="0">
                <a:solidFill>
                  <a:srgbClr val="6699FF"/>
                </a:solidFill>
                <a:latin typeface="Times New Roman" panose="02020603050405020304" pitchFamily="18" charset="0"/>
                <a:ea typeface="宋体" panose="02010600030101010101" pitchFamily="2" charset="-122"/>
              </a:rPr>
              <a:t>long </a:t>
            </a:r>
            <a:r>
              <a:rPr lang="en-US" altLang="zh-CN" sz="3200" b="1" dirty="0">
                <a:solidFill>
                  <a:srgbClr val="6699FF"/>
                </a:solidFill>
                <a:latin typeface="Times New Roman" panose="02020603050405020304" pitchFamily="18" charset="0"/>
                <a:ea typeface="宋体" panose="02010600030101010101" pitchFamily="2" charset="-122"/>
                <a:sym typeface="Wingdings" panose="05000000000000000000" pitchFamily="2" charset="2"/>
              </a:rPr>
              <a:t></a:t>
            </a:r>
            <a:r>
              <a:rPr lang="en-US" altLang="zh-CN" sz="3200" b="1" dirty="0">
                <a:solidFill>
                  <a:srgbClr val="6699FF"/>
                </a:solidFill>
                <a:latin typeface="Times New Roman" panose="02020603050405020304" pitchFamily="18" charset="0"/>
                <a:ea typeface="宋体" panose="02010600030101010101" pitchFamily="2" charset="-122"/>
              </a:rPr>
              <a:t> unsigned </a:t>
            </a:r>
            <a:r>
              <a:rPr lang="en-US" altLang="zh-CN" sz="3200" b="1" dirty="0">
                <a:solidFill>
                  <a:srgbClr val="6699FF"/>
                </a:solidFill>
                <a:latin typeface="Times New Roman" panose="02020603050405020304" pitchFamily="18" charset="0"/>
                <a:ea typeface="宋体" panose="02010600030101010101" pitchFamily="2" charset="-122"/>
                <a:sym typeface="Wingdings" panose="05000000000000000000" pitchFamily="2" charset="2"/>
              </a:rPr>
              <a:t></a:t>
            </a:r>
            <a:r>
              <a:rPr lang="en-US" altLang="zh-CN" sz="3200" b="1" dirty="0">
                <a:solidFill>
                  <a:srgbClr val="6699FF"/>
                </a:solidFill>
                <a:latin typeface="Times New Roman" panose="02020603050405020304" pitchFamily="18" charset="0"/>
                <a:ea typeface="宋体" panose="02010600030101010101" pitchFamily="2" charset="-122"/>
              </a:rPr>
              <a:t>  </a:t>
            </a:r>
          </a:p>
        </p:txBody>
      </p:sp>
      <p:sp>
        <p:nvSpPr>
          <p:cNvPr id="41986" name="Rectangle 3"/>
          <p:cNvSpPr>
            <a:spLocks noGrp="1"/>
          </p:cNvSpPr>
          <p:nvPr>
            <p:ph type="title"/>
          </p:nvPr>
        </p:nvSpPr>
        <p:spPr>
          <a:xfrm>
            <a:off x="685800" y="420688"/>
            <a:ext cx="7772400" cy="977900"/>
          </a:xfrm>
          <a:effectLst>
            <a:outerShdw dist="45791" dir="3378595" algn="ctr" rotWithShape="0">
              <a:schemeClr val="bg2"/>
            </a:outerShdw>
          </a:effectLst>
        </p:spPr>
        <p:txBody>
          <a:bodyPr vert="horz" wrap="square" lIns="91440" tIns="45720" rIns="91440" bIns="45720" anchor="b">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600" b="0" i="0" u="none" strike="noStrike" kern="1200" cap="none" spc="0" normalizeH="0" baseline="0" noProof="1">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不同类型数据的运算</a:t>
            </a:r>
            <a:r>
              <a:rPr kumimoji="0" lang="zh-CN" altLang="en-US" sz="3600" b="1" i="0" u="none" strike="noStrike" kern="1200" cap="none" spc="0" normalizeH="0" baseline="0" noProof="1">
                <a:solidFill>
                  <a:srgbClr val="FFFF00"/>
                </a:solidFill>
                <a:effectLst>
                  <a:outerShdw blurRad="38100" dist="38100" dir="2700000">
                    <a:srgbClr val="FFFFFF"/>
                  </a:outerShdw>
                </a:effectLst>
                <a:latin typeface="华文行楷" panose="02010800040101010101" pitchFamily="2" charset="-122"/>
                <a:ea typeface="华文行楷" panose="02010800040101010101" pitchFamily="2" charset="-122"/>
                <a:cs typeface="+mj-cs"/>
              </a:rPr>
              <a:t> </a:t>
            </a:r>
          </a:p>
        </p:txBody>
      </p:sp>
      <p:sp>
        <p:nvSpPr>
          <p:cNvPr id="120836" name="Line 4"/>
          <p:cNvSpPr/>
          <p:nvPr/>
        </p:nvSpPr>
        <p:spPr>
          <a:xfrm flipH="1">
            <a:off x="1752600" y="3048000"/>
            <a:ext cx="0" cy="762000"/>
          </a:xfrm>
          <a:prstGeom prst="line">
            <a:avLst/>
          </a:prstGeom>
          <a:ln w="38100" cap="flat" cmpd="sng">
            <a:solidFill>
              <a:srgbClr val="FF00FF"/>
            </a:solidFill>
            <a:prstDash val="solid"/>
            <a:round/>
            <a:headEnd type="none" w="med" len="med"/>
            <a:tailEnd type="stealth" w="sm" len="lg"/>
          </a:ln>
        </p:spPr>
      </p:sp>
      <p:sp>
        <p:nvSpPr>
          <p:cNvPr id="120837" name="Line 5"/>
          <p:cNvSpPr/>
          <p:nvPr/>
        </p:nvSpPr>
        <p:spPr>
          <a:xfrm>
            <a:off x="6883400" y="3048000"/>
            <a:ext cx="0" cy="762000"/>
          </a:xfrm>
          <a:prstGeom prst="line">
            <a:avLst/>
          </a:prstGeom>
          <a:ln w="38100" cap="flat" cmpd="sng">
            <a:solidFill>
              <a:srgbClr val="FF00FF"/>
            </a:solidFill>
            <a:prstDash val="solid"/>
            <a:round/>
            <a:headEnd type="none" w="med" len="med"/>
            <a:tailEnd type="stealth" w="sm" len="lg"/>
          </a:ln>
        </p:spPr>
      </p:sp>
      <p:sp>
        <p:nvSpPr>
          <p:cNvPr id="120838" name="Line 6"/>
          <p:cNvSpPr/>
          <p:nvPr/>
        </p:nvSpPr>
        <p:spPr>
          <a:xfrm flipH="1">
            <a:off x="1676400" y="4495800"/>
            <a:ext cx="5029200" cy="0"/>
          </a:xfrm>
          <a:prstGeom prst="line">
            <a:avLst/>
          </a:prstGeom>
          <a:ln w="28575" cap="flat" cmpd="sng">
            <a:solidFill>
              <a:srgbClr val="FF00FF"/>
            </a:solidFill>
            <a:prstDash val="solid"/>
            <a:round/>
            <a:headEnd type="none" w="med" len="med"/>
            <a:tailEnd type="stealth" w="sm" len="lg"/>
          </a:ln>
        </p:spPr>
      </p:sp>
      <p:sp>
        <p:nvSpPr>
          <p:cNvPr id="120839" name="Text Box 7"/>
          <p:cNvSpPr txBox="1"/>
          <p:nvPr/>
        </p:nvSpPr>
        <p:spPr>
          <a:xfrm>
            <a:off x="5816600" y="2362200"/>
            <a:ext cx="2108200" cy="631825"/>
          </a:xfrm>
          <a:prstGeom prst="rect">
            <a:avLst/>
          </a:prstGeom>
          <a:noFill/>
          <a:ln w="9525">
            <a:noFill/>
          </a:ln>
        </p:spPr>
        <p:txBody>
          <a:bodyPr anchor="t" anchorCtr="0"/>
          <a:lstStyle/>
          <a:p>
            <a:pPr algn="just" eaLnBrk="0" hangingPunct="0"/>
            <a:r>
              <a:rPr lang="en-US" altLang="zh-CN" sz="3200" b="1" dirty="0">
                <a:solidFill>
                  <a:srgbClr val="9999FF"/>
                </a:solidFill>
                <a:latin typeface="Times New Roman" panose="02020603050405020304" pitchFamily="18" charset="0"/>
                <a:ea typeface="宋体" panose="02010600030101010101" pitchFamily="2" charset="-122"/>
              </a:rPr>
              <a:t>char, short</a:t>
            </a:r>
          </a:p>
        </p:txBody>
      </p:sp>
      <p:sp>
        <p:nvSpPr>
          <p:cNvPr id="120840" name="Text Box 8"/>
          <p:cNvSpPr txBox="1"/>
          <p:nvPr/>
        </p:nvSpPr>
        <p:spPr>
          <a:xfrm>
            <a:off x="990600" y="3505200"/>
            <a:ext cx="1357313" cy="725488"/>
          </a:xfrm>
          <a:prstGeom prst="rect">
            <a:avLst/>
          </a:prstGeom>
          <a:noFill/>
          <a:ln w="57150">
            <a:noFill/>
          </a:ln>
        </p:spPr>
        <p:txBody>
          <a:bodyPr wrap="none" anchor="t" anchorCtr="0">
            <a:spAutoFit/>
          </a:bodyPr>
          <a:lstStyle/>
          <a:p>
            <a:pPr eaLnBrk="0" hangingPunct="0">
              <a:lnSpc>
                <a:spcPct val="130000"/>
              </a:lnSpc>
            </a:pPr>
            <a:r>
              <a:rPr lang="en-US" altLang="zh-CN" sz="3200" b="1" dirty="0">
                <a:solidFill>
                  <a:srgbClr val="9999FF"/>
                </a:solidFill>
                <a:latin typeface="Times New Roman" panose="02020603050405020304" pitchFamily="18" charset="0"/>
                <a:ea typeface="宋体" panose="02010600030101010101" pitchFamily="2" charset="-122"/>
              </a:rPr>
              <a:t>double</a:t>
            </a:r>
          </a:p>
        </p:txBody>
      </p:sp>
      <p:sp>
        <p:nvSpPr>
          <p:cNvPr id="120841" name="Text Box 9"/>
          <p:cNvSpPr txBox="1"/>
          <p:nvPr/>
        </p:nvSpPr>
        <p:spPr>
          <a:xfrm>
            <a:off x="6578600" y="3505200"/>
            <a:ext cx="657225" cy="725488"/>
          </a:xfrm>
          <a:prstGeom prst="rect">
            <a:avLst/>
          </a:prstGeom>
          <a:noFill/>
          <a:ln w="57150">
            <a:noFill/>
          </a:ln>
        </p:spPr>
        <p:txBody>
          <a:bodyPr wrap="none" anchor="t" anchorCtr="0">
            <a:spAutoFit/>
          </a:bodyPr>
          <a:lstStyle/>
          <a:p>
            <a:pPr eaLnBrk="0" hangingPunct="0">
              <a:lnSpc>
                <a:spcPct val="130000"/>
              </a:lnSpc>
            </a:pPr>
            <a:r>
              <a:rPr lang="en-US" altLang="zh-CN" sz="3200" b="1" dirty="0">
                <a:solidFill>
                  <a:srgbClr val="9999FF"/>
                </a:solidFill>
                <a:latin typeface="Times New Roman" panose="02020603050405020304" pitchFamily="18" charset="0"/>
                <a:ea typeface="宋体" panose="02010600030101010101" pitchFamily="2" charset="-122"/>
              </a:rPr>
              <a:t>int</a:t>
            </a:r>
          </a:p>
        </p:txBody>
      </p:sp>
      <p:sp>
        <p:nvSpPr>
          <p:cNvPr id="120842" name="Text Box 10"/>
          <p:cNvSpPr txBox="1"/>
          <p:nvPr/>
        </p:nvSpPr>
        <p:spPr>
          <a:xfrm>
            <a:off x="1143000" y="4038600"/>
            <a:ext cx="593725" cy="725488"/>
          </a:xfrm>
          <a:prstGeom prst="rect">
            <a:avLst/>
          </a:prstGeom>
          <a:noFill/>
          <a:ln w="57150">
            <a:noFill/>
          </a:ln>
        </p:spPr>
        <p:txBody>
          <a:bodyPr wrap="none" anchor="t" anchorCtr="0">
            <a:spAutoFit/>
          </a:bodyPr>
          <a:lstStyle/>
          <a:p>
            <a:pPr eaLnBrk="0" hangingPunct="0">
              <a:lnSpc>
                <a:spcPct val="130000"/>
              </a:lnSpc>
            </a:pPr>
            <a:r>
              <a:rPr lang="zh-CN" altLang="en-US" sz="3200" b="1" dirty="0">
                <a:latin typeface="Times New Roman" panose="02020603050405020304" pitchFamily="18" charset="0"/>
                <a:ea typeface="宋体" panose="02010600030101010101" pitchFamily="2" charset="-122"/>
              </a:rPr>
              <a:t>高</a:t>
            </a:r>
          </a:p>
        </p:txBody>
      </p:sp>
      <p:sp>
        <p:nvSpPr>
          <p:cNvPr id="120843" name="Text Box 11"/>
          <p:cNvSpPr txBox="1"/>
          <p:nvPr/>
        </p:nvSpPr>
        <p:spPr>
          <a:xfrm>
            <a:off x="6645275" y="4038600"/>
            <a:ext cx="593725" cy="725488"/>
          </a:xfrm>
          <a:prstGeom prst="rect">
            <a:avLst/>
          </a:prstGeom>
          <a:noFill/>
          <a:ln w="57150">
            <a:noFill/>
          </a:ln>
        </p:spPr>
        <p:txBody>
          <a:bodyPr wrap="none" anchor="t" anchorCtr="0">
            <a:spAutoFit/>
          </a:bodyPr>
          <a:lstStyle/>
          <a:p>
            <a:pPr eaLnBrk="0" hangingPunct="0">
              <a:lnSpc>
                <a:spcPct val="130000"/>
              </a:lnSpc>
            </a:pPr>
            <a:r>
              <a:rPr lang="zh-CN" altLang="en-US" sz="3200" b="1" dirty="0">
                <a:latin typeface="Times New Roman" panose="02020603050405020304" pitchFamily="18" charset="0"/>
                <a:ea typeface="宋体" panose="02010600030101010101" pitchFamily="2" charset="-122"/>
              </a:rPr>
              <a:t>低</a:t>
            </a:r>
          </a:p>
        </p:txBody>
      </p:sp>
      <p:sp>
        <p:nvSpPr>
          <p:cNvPr id="120844" name="Text Box 12"/>
          <p:cNvSpPr txBox="1"/>
          <p:nvPr/>
        </p:nvSpPr>
        <p:spPr>
          <a:xfrm>
            <a:off x="1219200" y="2362200"/>
            <a:ext cx="1066800" cy="533400"/>
          </a:xfrm>
          <a:prstGeom prst="rect">
            <a:avLst/>
          </a:prstGeom>
          <a:noFill/>
          <a:ln w="9525">
            <a:noFill/>
          </a:ln>
        </p:spPr>
        <p:txBody>
          <a:bodyPr anchor="t" anchorCtr="0"/>
          <a:lstStyle/>
          <a:p>
            <a:pPr algn="just" eaLnBrk="0" hangingPunct="0"/>
            <a:r>
              <a:rPr lang="en-US" altLang="zh-CN" sz="3200" b="1" dirty="0">
                <a:solidFill>
                  <a:srgbClr val="9999FF"/>
                </a:solidFill>
                <a:latin typeface="Times New Roman" panose="02020603050405020304" pitchFamily="18" charset="0"/>
                <a:ea typeface="宋体" panose="02010600030101010101" pitchFamily="2" charset="-122"/>
              </a:rPr>
              <a:t>float</a:t>
            </a:r>
          </a:p>
        </p:txBody>
      </p:sp>
      <p:sp>
        <p:nvSpPr>
          <p:cNvPr id="120846" name="Text Box 14"/>
          <p:cNvSpPr txBox="1">
            <a:spLocks noChangeArrowheads="1"/>
          </p:cNvSpPr>
          <p:nvPr/>
        </p:nvSpPr>
        <p:spPr bwMode="auto">
          <a:xfrm>
            <a:off x="2667000" y="5257800"/>
            <a:ext cx="3841750" cy="10429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wrap="none">
            <a:spAutoFit/>
          </a:bodyPr>
          <a:lstStyle/>
          <a:p>
            <a:pPr marR="0" defTabSz="914400" eaLnBrk="0" hangingPunct="0">
              <a:lnSpc>
                <a:spcPct val="130000"/>
              </a:lnSpc>
              <a:buClrTx/>
              <a:buSzTx/>
              <a:buFontTx/>
              <a:defRPr/>
            </a:pPr>
            <a:r>
              <a:rPr kumimoji="1" lang="zh-CN" altLang="en-US" sz="48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自动类型转换</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844"/>
                                        </p:tgtEl>
                                        <p:attrNameLst>
                                          <p:attrName>style.visibility</p:attrName>
                                        </p:attrNameLst>
                                      </p:cBhvr>
                                      <p:to>
                                        <p:strVal val="visible"/>
                                      </p:to>
                                    </p:set>
                                    <p:animEffect transition="in" filter="box(out)">
                                      <p:cBhvr>
                                        <p:cTn id="7" dur="500"/>
                                        <p:tgtEl>
                                          <p:spTgt spid="120844"/>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20840"/>
                                        </p:tgtEl>
                                        <p:attrNameLst>
                                          <p:attrName>style.visibility</p:attrName>
                                        </p:attrNameLst>
                                      </p:cBhvr>
                                      <p:to>
                                        <p:strVal val="visible"/>
                                      </p:to>
                                    </p:set>
                                    <p:animEffect transition="in" filter="box(out)">
                                      <p:cBhvr>
                                        <p:cTn id="11" dur="500"/>
                                        <p:tgtEl>
                                          <p:spTgt spid="120840"/>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 fill="hold" nodeType="clickEffect">
                                  <p:stCondLst>
                                    <p:cond delay="0"/>
                                  </p:stCondLst>
                                  <p:childTnLst>
                                    <p:set>
                                      <p:cBhvr>
                                        <p:cTn id="15" dur="1" fill="hold">
                                          <p:stCondLst>
                                            <p:cond delay="0"/>
                                          </p:stCondLst>
                                        </p:cTn>
                                        <p:tgtEl>
                                          <p:spTgt spid="120836"/>
                                        </p:tgtEl>
                                        <p:attrNameLst>
                                          <p:attrName>style.visibility</p:attrName>
                                        </p:attrNameLst>
                                      </p:cBhvr>
                                      <p:to>
                                        <p:strVal val="visible"/>
                                      </p:to>
                                    </p:set>
                                    <p:anim calcmode="lin" valueType="num">
                                      <p:cBhvr>
                                        <p:cTn id="16" dur="500" fill="hold"/>
                                        <p:tgtEl>
                                          <p:spTgt spid="120836"/>
                                        </p:tgtEl>
                                        <p:attrNameLst>
                                          <p:attrName>ppt_x</p:attrName>
                                        </p:attrNameLst>
                                      </p:cBhvr>
                                      <p:tavLst>
                                        <p:tav tm="0">
                                          <p:val>
                                            <p:strVal val="#ppt_x"/>
                                          </p:val>
                                        </p:tav>
                                        <p:tav tm="100000">
                                          <p:val>
                                            <p:strVal val="#ppt_x"/>
                                          </p:val>
                                        </p:tav>
                                      </p:tavLst>
                                    </p:anim>
                                    <p:anim calcmode="lin" valueType="num">
                                      <p:cBhvr>
                                        <p:cTn id="17" dur="500" fill="hold"/>
                                        <p:tgtEl>
                                          <p:spTgt spid="120836"/>
                                        </p:tgtEl>
                                        <p:attrNameLst>
                                          <p:attrName>ppt_y</p:attrName>
                                        </p:attrNameLst>
                                      </p:cBhvr>
                                      <p:tavLst>
                                        <p:tav tm="0">
                                          <p:val>
                                            <p:strVal val="#ppt_y-#ppt_h/2"/>
                                          </p:val>
                                        </p:tav>
                                        <p:tav tm="100000">
                                          <p:val>
                                            <p:strVal val="#ppt_y"/>
                                          </p:val>
                                        </p:tav>
                                      </p:tavLst>
                                    </p:anim>
                                    <p:anim calcmode="lin" valueType="num">
                                      <p:cBhvr>
                                        <p:cTn id="18" dur="500" fill="hold"/>
                                        <p:tgtEl>
                                          <p:spTgt spid="120836"/>
                                        </p:tgtEl>
                                        <p:attrNameLst>
                                          <p:attrName>ppt_w</p:attrName>
                                        </p:attrNameLst>
                                      </p:cBhvr>
                                      <p:tavLst>
                                        <p:tav tm="0">
                                          <p:val>
                                            <p:strVal val="#ppt_w"/>
                                          </p:val>
                                        </p:tav>
                                        <p:tav tm="100000">
                                          <p:val>
                                            <p:strVal val="#ppt_w"/>
                                          </p:val>
                                        </p:tav>
                                      </p:tavLst>
                                    </p:anim>
                                    <p:anim calcmode="lin" valueType="num">
                                      <p:cBhvr>
                                        <p:cTn id="19" dur="500" fill="hold"/>
                                        <p:tgtEl>
                                          <p:spTgt spid="120836"/>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0839"/>
                                        </p:tgtEl>
                                        <p:attrNameLst>
                                          <p:attrName>style.visibility</p:attrName>
                                        </p:attrNameLst>
                                      </p:cBhvr>
                                      <p:to>
                                        <p:strVal val="visible"/>
                                      </p:to>
                                    </p:set>
                                    <p:animEffect transition="in" filter="wipe(left)">
                                      <p:cBhvr>
                                        <p:cTn id="24" dur="500"/>
                                        <p:tgtEl>
                                          <p:spTgt spid="120839"/>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20841"/>
                                        </p:tgtEl>
                                        <p:attrNameLst>
                                          <p:attrName>style.visibility</p:attrName>
                                        </p:attrNameLst>
                                      </p:cBhvr>
                                      <p:to>
                                        <p:strVal val="visible"/>
                                      </p:to>
                                    </p:set>
                                    <p:animEffect transition="in" filter="wipe(left)">
                                      <p:cBhvr>
                                        <p:cTn id="28" dur="500"/>
                                        <p:tgtEl>
                                          <p:spTgt spid="120841"/>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20837"/>
                                        </p:tgtEl>
                                        <p:attrNameLst>
                                          <p:attrName>style.visibility</p:attrName>
                                        </p:attrNameLst>
                                      </p:cBhvr>
                                      <p:to>
                                        <p:strVal val="visible"/>
                                      </p:to>
                                    </p:set>
                                    <p:anim calcmode="lin" valueType="num">
                                      <p:cBhvr>
                                        <p:cTn id="33" dur="500" fill="hold"/>
                                        <p:tgtEl>
                                          <p:spTgt spid="120837"/>
                                        </p:tgtEl>
                                        <p:attrNameLst>
                                          <p:attrName>ppt_x</p:attrName>
                                        </p:attrNameLst>
                                      </p:cBhvr>
                                      <p:tavLst>
                                        <p:tav tm="0">
                                          <p:val>
                                            <p:strVal val="#ppt_x"/>
                                          </p:val>
                                        </p:tav>
                                        <p:tav tm="100000">
                                          <p:val>
                                            <p:strVal val="#ppt_x"/>
                                          </p:val>
                                        </p:tav>
                                      </p:tavLst>
                                    </p:anim>
                                    <p:anim calcmode="lin" valueType="num">
                                      <p:cBhvr>
                                        <p:cTn id="34" dur="500" fill="hold"/>
                                        <p:tgtEl>
                                          <p:spTgt spid="120837"/>
                                        </p:tgtEl>
                                        <p:attrNameLst>
                                          <p:attrName>ppt_y</p:attrName>
                                        </p:attrNameLst>
                                      </p:cBhvr>
                                      <p:tavLst>
                                        <p:tav tm="0">
                                          <p:val>
                                            <p:strVal val="#ppt_y-#ppt_h/2"/>
                                          </p:val>
                                        </p:tav>
                                        <p:tav tm="100000">
                                          <p:val>
                                            <p:strVal val="#ppt_y"/>
                                          </p:val>
                                        </p:tav>
                                      </p:tavLst>
                                    </p:anim>
                                    <p:anim calcmode="lin" valueType="num">
                                      <p:cBhvr>
                                        <p:cTn id="35" dur="500" fill="hold"/>
                                        <p:tgtEl>
                                          <p:spTgt spid="120837"/>
                                        </p:tgtEl>
                                        <p:attrNameLst>
                                          <p:attrName>ppt_w</p:attrName>
                                        </p:attrNameLst>
                                      </p:cBhvr>
                                      <p:tavLst>
                                        <p:tav tm="0">
                                          <p:val>
                                            <p:strVal val="#ppt_w"/>
                                          </p:val>
                                        </p:tav>
                                        <p:tav tm="100000">
                                          <p:val>
                                            <p:strVal val="#ppt_w"/>
                                          </p:val>
                                        </p:tav>
                                      </p:tavLst>
                                    </p:anim>
                                    <p:anim calcmode="lin" valueType="num">
                                      <p:cBhvr>
                                        <p:cTn id="36" dur="500" fill="hold"/>
                                        <p:tgtEl>
                                          <p:spTgt spid="120837"/>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20834"/>
                                        </p:tgtEl>
                                        <p:attrNameLst>
                                          <p:attrName>style.visibility</p:attrName>
                                        </p:attrNameLst>
                                      </p:cBhvr>
                                      <p:to>
                                        <p:strVal val="visible"/>
                                      </p:to>
                                    </p:set>
                                    <p:animEffect transition="in" filter="wipe(right)">
                                      <p:cBhvr>
                                        <p:cTn id="41" dur="500"/>
                                        <p:tgtEl>
                                          <p:spTgt spid="12083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0842"/>
                                        </p:tgtEl>
                                        <p:attrNameLst>
                                          <p:attrName>style.visibility</p:attrName>
                                        </p:attrNameLst>
                                      </p:cBhvr>
                                      <p:to>
                                        <p:strVal val="visible"/>
                                      </p:to>
                                    </p:set>
                                    <p:animEffect transition="in" filter="dissolve">
                                      <p:cBhvr>
                                        <p:cTn id="46" dur="500"/>
                                        <p:tgtEl>
                                          <p:spTgt spid="120842"/>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20843"/>
                                        </p:tgtEl>
                                        <p:attrNameLst>
                                          <p:attrName>style.visibility</p:attrName>
                                        </p:attrNameLst>
                                      </p:cBhvr>
                                      <p:to>
                                        <p:strVal val="visible"/>
                                      </p:to>
                                    </p:set>
                                    <p:animEffect transition="in" filter="dissolve">
                                      <p:cBhvr>
                                        <p:cTn id="50" dur="500"/>
                                        <p:tgtEl>
                                          <p:spTgt spid="120843"/>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2" fill="hold" nodeType="clickEffect">
                                  <p:stCondLst>
                                    <p:cond delay="0"/>
                                  </p:stCondLst>
                                  <p:childTnLst>
                                    <p:set>
                                      <p:cBhvr>
                                        <p:cTn id="54" dur="1" fill="hold">
                                          <p:stCondLst>
                                            <p:cond delay="0"/>
                                          </p:stCondLst>
                                        </p:cTn>
                                        <p:tgtEl>
                                          <p:spTgt spid="120838"/>
                                        </p:tgtEl>
                                        <p:attrNameLst>
                                          <p:attrName>style.visibility</p:attrName>
                                        </p:attrNameLst>
                                      </p:cBhvr>
                                      <p:to>
                                        <p:strVal val="visible"/>
                                      </p:to>
                                    </p:set>
                                    <p:anim calcmode="lin" valueType="num">
                                      <p:cBhvr>
                                        <p:cTn id="55" dur="500" fill="hold"/>
                                        <p:tgtEl>
                                          <p:spTgt spid="120838"/>
                                        </p:tgtEl>
                                        <p:attrNameLst>
                                          <p:attrName>ppt_x</p:attrName>
                                        </p:attrNameLst>
                                      </p:cBhvr>
                                      <p:tavLst>
                                        <p:tav tm="0">
                                          <p:val>
                                            <p:strVal val="#ppt_x+#ppt_w/2"/>
                                          </p:val>
                                        </p:tav>
                                        <p:tav tm="100000">
                                          <p:val>
                                            <p:strVal val="#ppt_x"/>
                                          </p:val>
                                        </p:tav>
                                      </p:tavLst>
                                    </p:anim>
                                    <p:anim calcmode="lin" valueType="num">
                                      <p:cBhvr>
                                        <p:cTn id="56" dur="500" fill="hold"/>
                                        <p:tgtEl>
                                          <p:spTgt spid="120838"/>
                                        </p:tgtEl>
                                        <p:attrNameLst>
                                          <p:attrName>ppt_y</p:attrName>
                                        </p:attrNameLst>
                                      </p:cBhvr>
                                      <p:tavLst>
                                        <p:tav tm="0">
                                          <p:val>
                                            <p:strVal val="#ppt_y"/>
                                          </p:val>
                                        </p:tav>
                                        <p:tav tm="100000">
                                          <p:val>
                                            <p:strVal val="#ppt_y"/>
                                          </p:val>
                                        </p:tav>
                                      </p:tavLst>
                                    </p:anim>
                                    <p:anim calcmode="lin" valueType="num">
                                      <p:cBhvr>
                                        <p:cTn id="57" dur="500" fill="hold"/>
                                        <p:tgtEl>
                                          <p:spTgt spid="120838"/>
                                        </p:tgtEl>
                                        <p:attrNameLst>
                                          <p:attrName>ppt_w</p:attrName>
                                        </p:attrNameLst>
                                      </p:cBhvr>
                                      <p:tavLst>
                                        <p:tav tm="0">
                                          <p:val>
                                            <p:fltVal val="0"/>
                                          </p:val>
                                        </p:tav>
                                        <p:tav tm="100000">
                                          <p:val>
                                            <p:strVal val="#ppt_w"/>
                                          </p:val>
                                        </p:tav>
                                      </p:tavLst>
                                    </p:anim>
                                    <p:anim calcmode="lin" valueType="num">
                                      <p:cBhvr>
                                        <p:cTn id="58" dur="500" fill="hold"/>
                                        <p:tgtEl>
                                          <p:spTgt spid="12083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9" presetClass="entr" presetSubtype="10" fill="hold" grpId="0" nodeType="clickEffect">
                                  <p:stCondLst>
                                    <p:cond delay="0"/>
                                  </p:stCondLst>
                                  <p:childTnLst>
                                    <p:set>
                                      <p:cBhvr>
                                        <p:cTn id="62" dur="1" fill="hold">
                                          <p:stCondLst>
                                            <p:cond delay="0"/>
                                          </p:stCondLst>
                                        </p:cTn>
                                        <p:tgtEl>
                                          <p:spTgt spid="120846"/>
                                        </p:tgtEl>
                                        <p:attrNameLst>
                                          <p:attrName>style.visibility</p:attrName>
                                        </p:attrNameLst>
                                      </p:cBhvr>
                                      <p:to>
                                        <p:strVal val="visible"/>
                                      </p:to>
                                    </p:set>
                                    <p:anim calcmode="lin" valueType="num">
                                      <p:cBhvr>
                                        <p:cTn id="63" dur="5000" fill="hold"/>
                                        <p:tgtEl>
                                          <p:spTgt spid="120846"/>
                                        </p:tgtEl>
                                        <p:attrNameLst>
                                          <p:attrName>ppt_w</p:attrName>
                                        </p:attrNameLst>
                                      </p:cBhvr>
                                      <p:tavLst>
                                        <p:tav tm="0" fmla="#ppt_w*sin(2.5*pi*$)">
                                          <p:val>
                                            <p:fltVal val="0"/>
                                          </p:val>
                                        </p:tav>
                                        <p:tav tm="100000">
                                          <p:val>
                                            <p:fltVal val="1"/>
                                          </p:val>
                                        </p:tav>
                                      </p:tavLst>
                                    </p:anim>
                                    <p:anim calcmode="lin" valueType="num">
                                      <p:cBhvr>
                                        <p:cTn id="64" dur="5000" fill="hold"/>
                                        <p:tgtEl>
                                          <p:spTgt spid="1208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9" grpId="0"/>
      <p:bldP spid="120840" grpId="0"/>
      <p:bldP spid="120841" grpId="0"/>
      <p:bldP spid="120842" grpId="0"/>
      <p:bldP spid="120843" grpId="0"/>
      <p:bldP spid="120844" grpId="0"/>
      <p:bldP spid="120846"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1" name="Rectangle 7"/>
          <p:cNvSpPr>
            <a:spLocks noGrp="1" noChangeArrowheads="1"/>
          </p:cNvSpPr>
          <p:nvPr>
            <p:ph idx="1"/>
          </p:nvPr>
        </p:nvSpPr>
        <p:spPr>
          <a:xfrm>
            <a:off x="357188" y="1357313"/>
            <a:ext cx="8429625" cy="521493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1" lang="zh-CN" altLang="zh-CN" sz="3200" b="1" i="0" u="none" strike="noStrike" kern="0" cap="none" spc="0" normalizeH="0" baseline="0" noProof="0" dirty="0">
                <a:ln>
                  <a:noFill/>
                </a:ln>
                <a:solidFill>
                  <a:schemeClr val="tx1"/>
                </a:solidFill>
                <a:effectLst/>
                <a:uLnTx/>
                <a:uFillTx/>
                <a:latin typeface="+mn-lt"/>
                <a:ea typeface="+mn-ea"/>
                <a:cs typeface="+mn-cs"/>
              </a:rPr>
              <a:t>不同类型数据间的混合运算</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a:t>
            </a:r>
            <a:endParaRPr kumimoji="1" lang="en-US" altLang="zh-CN" sz="3200" b="1"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20000"/>
              </a:lnSpc>
              <a:spcBef>
                <a:spcPct val="20000"/>
              </a:spcBef>
              <a:spcAft>
                <a:spcPct val="0"/>
              </a:spcAft>
              <a:buClrTx/>
              <a:buSzTx/>
              <a:buFont typeface="Wingdings" panose="05000000000000000000" pitchFamily="2" charset="2"/>
              <a:buAutoNum type="arabicParenBoth"/>
              <a:defRPr/>
            </a:pPr>
            <a:r>
              <a:rPr kumimoji="1" lang="en-US" altLang="zh-CN" sz="2800" b="1" i="0" u="none" strike="noStrike" kern="0" cap="none" spc="0" normalizeH="0" baseline="0" noProof="0" dirty="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运算的两个数中有一个数为</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float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或</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型，结果是</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系统将</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float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型数据都先转换为</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型，然后进行运算</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1" lang="en-US" altLang="zh-CN" sz="2800" b="1" i="0" u="none" strike="noStrike" kern="0" cap="none" spc="0" normalizeH="0" baseline="0" noProof="0" dirty="0">
                <a:ln>
                  <a:noFill/>
                </a:ln>
                <a:solidFill>
                  <a:schemeClr val="tx1"/>
                </a:solidFill>
                <a:effectLst/>
                <a:uLnTx/>
                <a:uFillTx/>
                <a:latin typeface="+mn-lt"/>
                <a:ea typeface="+mn-ea"/>
                <a:cs typeface="+mn-cs"/>
              </a:rPr>
              <a:t>(2) </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如果</a:t>
            </a:r>
            <a:r>
              <a:rPr kumimoji="1" lang="en-US" altLang="zh-CN" sz="2800" b="1" i="0" u="none" strike="noStrike" kern="0" cap="none" spc="0" normalizeH="0" baseline="0" noProof="0" dirty="0" err="1">
                <a:ln>
                  <a:noFill/>
                </a:ln>
                <a:solidFill>
                  <a:schemeClr val="tx1"/>
                </a:solidFill>
                <a:effectLst/>
                <a:uLnTx/>
                <a:uFillTx/>
                <a:latin typeface="+mn-lt"/>
                <a:ea typeface="+mn-ea"/>
                <a:cs typeface="+mn-cs"/>
              </a:rPr>
              <a:t>int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型与</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float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或</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型数据进行运算，先把</a:t>
            </a:r>
            <a:r>
              <a:rPr kumimoji="1" lang="en-US" altLang="zh-CN" sz="2800" b="1" i="0" u="none" strike="noStrike" kern="0" cap="none" spc="0" normalizeH="0" baseline="0" noProof="0" dirty="0" err="1">
                <a:ln>
                  <a:noFill/>
                </a:ln>
                <a:solidFill>
                  <a:schemeClr val="tx1"/>
                </a:solidFill>
                <a:effectLst/>
                <a:uLnTx/>
                <a:uFillTx/>
                <a:latin typeface="+mn-lt"/>
                <a:ea typeface="+mn-ea"/>
                <a:cs typeface="+mn-cs"/>
              </a:rPr>
              <a:t>int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型和</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float</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型数据转换为</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型，然后进行运算，结果是</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型</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1" lang="en-US" altLang="zh-CN" sz="2800" b="1" i="0" u="none" strike="noStrike" kern="0" cap="none" spc="0" normalizeH="0" baseline="0" noProof="0" dirty="0">
                <a:ln>
                  <a:noFill/>
                </a:ln>
                <a:solidFill>
                  <a:schemeClr val="tx1"/>
                </a:solidFill>
                <a:effectLst/>
                <a:uLnTx/>
                <a:uFillTx/>
                <a:latin typeface="+mn-lt"/>
                <a:ea typeface="+mn-ea"/>
                <a:cs typeface="+mn-cs"/>
              </a:rPr>
              <a:t>(3)</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字符型数据与整型数据进行运算，就是把字符的</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ASCII</a:t>
            </a:r>
            <a:r>
              <a:rPr kumimoji="1" lang="zh-CN" altLang="zh-CN" sz="2800" b="1" i="0" u="none" strike="noStrike" kern="0" cap="none" spc="0" normalizeH="0" baseline="0" noProof="0" dirty="0">
                <a:ln>
                  <a:noFill/>
                </a:ln>
                <a:solidFill>
                  <a:schemeClr val="tx1"/>
                </a:solidFill>
                <a:effectLst/>
                <a:uLnTx/>
                <a:uFillTx/>
                <a:latin typeface="+mn-lt"/>
                <a:ea typeface="+mn-ea"/>
                <a:cs typeface="+mn-cs"/>
              </a:rPr>
              <a:t>代码与整型数据进行运算</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
        <p:nvSpPr>
          <p:cNvPr id="73730"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7373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7373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pic>
        <p:nvPicPr>
          <p:cNvPr id="73733" name="图片 6" descr="Untitled2.png">
            <a:hlinkClick r:id="rId2" action="ppaction://hlinksldjump"/>
          </p:cNvPr>
          <p:cNvPicPr>
            <a:picLocks noChangeAspect="1"/>
          </p:cNvPicPr>
          <p:nvPr/>
        </p:nvPicPr>
        <p:blipFill>
          <a:blip r:embed="rId3"/>
          <a:stretch>
            <a:fillRect/>
          </a:stretch>
        </p:blipFill>
        <p:spPr>
          <a:xfrm>
            <a:off x="8429625" y="6143625"/>
            <a:ext cx="469900" cy="46990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charRg st="16" end="92"/>
                                            </p:txEl>
                                          </p:spTgt>
                                        </p:tgtEl>
                                        <p:attrNameLst>
                                          <p:attrName>style.visibility</p:attrName>
                                        </p:attrNameLst>
                                      </p:cBhvr>
                                      <p:to>
                                        <p:strVal val="visible"/>
                                      </p:to>
                                    </p:set>
                                    <p:animEffect transition="in" filter="blinds(horizontal)">
                                      <p:cBhvr>
                                        <p:cTn id="7" dur="500"/>
                                        <p:tgtEl>
                                          <p:spTgt spid="216071">
                                            <p:txEl>
                                              <p:charRg st="16" end="9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charRg st="92" end="167"/>
                                            </p:txEl>
                                          </p:spTgt>
                                        </p:tgtEl>
                                        <p:attrNameLst>
                                          <p:attrName>style.visibility</p:attrName>
                                        </p:attrNameLst>
                                      </p:cBhvr>
                                      <p:to>
                                        <p:strVal val="visible"/>
                                      </p:to>
                                    </p:set>
                                    <p:animEffect transition="in" filter="blinds(horizontal)">
                                      <p:cBhvr>
                                        <p:cTn id="12" dur="500"/>
                                        <p:tgtEl>
                                          <p:spTgt spid="216071">
                                            <p:txEl>
                                              <p:charRg st="92" end="1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charRg st="167" end="206"/>
                                            </p:txEl>
                                          </p:spTgt>
                                        </p:tgtEl>
                                        <p:attrNameLst>
                                          <p:attrName>style.visibility</p:attrName>
                                        </p:attrNameLst>
                                      </p:cBhvr>
                                      <p:to>
                                        <p:strVal val="visible"/>
                                      </p:to>
                                    </p:set>
                                    <p:animEffect transition="in" filter="blinds(horizontal)">
                                      <p:cBhvr>
                                        <p:cTn id="17" dur="500"/>
                                        <p:tgtEl>
                                          <p:spTgt spid="216071">
                                            <p:txEl>
                                              <p:charRg st="167" end="2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5" name="文本占位符 822274"/>
          <p:cNvSpPr>
            <a:spLocks noGrp="1"/>
          </p:cNvSpPr>
          <p:nvPr>
            <p:ph type="body" idx="1"/>
          </p:nvPr>
        </p:nvSpPr>
        <p:spPr>
          <a:xfrm>
            <a:off x="684213" y="333375"/>
            <a:ext cx="7772400" cy="647700"/>
          </a:xfrm>
        </p:spPr>
        <p:txBody>
          <a:bodyPr/>
          <a:lstStyle/>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99"/>
                </a:solidFill>
                <a:effectLst>
                  <a:outerShdw blurRad="38100" dist="38100" dir="2700000">
                    <a:srgbClr val="FFFFFF"/>
                  </a:outerShdw>
                </a:effectLst>
                <a:latin typeface="隶书" panose="02010509060101010101" pitchFamily="49" charset="-122"/>
                <a:ea typeface="隶书" panose="02010509060101010101" pitchFamily="49" charset="-122"/>
                <a:cs typeface="+mn-cs"/>
              </a:rPr>
              <a:t>2. </a:t>
            </a:r>
            <a:r>
              <a:rPr kumimoji="0" lang="zh-CN" altLang="en-US" sz="3200" b="1" i="0" u="none" strike="noStrike" kern="1200" cap="none" spc="0" normalizeH="0" baseline="0" noProof="1">
                <a:solidFill>
                  <a:srgbClr val="FF3399"/>
                </a:solidFill>
                <a:effectLst>
                  <a:outerShdw blurRad="38100" dist="38100" dir="2700000">
                    <a:srgbClr val="FFFFFF"/>
                  </a:outerShdw>
                </a:effectLst>
                <a:latin typeface="+mn-lt"/>
                <a:ea typeface="隶书" panose="02010509060101010101" pitchFamily="49" charset="-122"/>
                <a:cs typeface="+mn-cs"/>
              </a:rPr>
              <a:t>强制类型转换符</a:t>
            </a:r>
            <a:r>
              <a:rPr kumimoji="0" lang="zh-CN" altLang="en-US"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a:t>
            </a:r>
          </a:p>
        </p:txBody>
      </p:sp>
      <p:sp>
        <p:nvSpPr>
          <p:cNvPr id="822279" name="文本框 822278"/>
          <p:cNvSpPr txBox="1"/>
          <p:nvPr/>
        </p:nvSpPr>
        <p:spPr>
          <a:xfrm>
            <a:off x="971550" y="815975"/>
            <a:ext cx="5349875" cy="457200"/>
          </a:xfrm>
          <a:prstGeom prst="rect">
            <a:avLst/>
          </a:prstGeom>
          <a:noFill/>
          <a:ln w="9525">
            <a:noFill/>
          </a:ln>
        </p:spPr>
        <p:txBody>
          <a:bodyPr>
            <a:spAutoFit/>
          </a:bodyPr>
          <a:lstStyle/>
          <a:p>
            <a:pPr marL="457200" indent="-457200">
              <a:spcBef>
                <a:spcPct val="50000"/>
              </a:spcBef>
              <a:buFont typeface="Wingdings" panose="05000000000000000000" pitchFamily="2" charset="2"/>
              <a:buChar char="Ø"/>
            </a:pPr>
            <a:r>
              <a:rPr lang="zh-CN" altLang="zh-CN"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强制转换</a:t>
            </a:r>
            <a:r>
              <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22281" name="矩形 822280"/>
          <p:cNvSpPr/>
          <p:nvPr/>
        </p:nvSpPr>
        <p:spPr>
          <a:xfrm>
            <a:off x="757238" y="1270000"/>
            <a:ext cx="8066088" cy="822325"/>
          </a:xfrm>
          <a:prstGeom prst="rect">
            <a:avLst/>
          </a:prstGeom>
          <a:noFill/>
          <a:ln w="9525">
            <a:noFill/>
          </a:ln>
        </p:spPr>
        <p:txBody>
          <a:bodyPr anchor="ctr">
            <a:spAutoFit/>
          </a:bodyPr>
          <a:lstStyle/>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强制类型转换是通过类型转换运算来实现的。其一般形式为：</a:t>
            </a:r>
            <a:r>
              <a:rPr lang="zh-CN" altLang="en-US" strike="noStrike" noProof="1">
                <a:latin typeface="楷体_GB2312" pitchFamily="49" charset="-122"/>
                <a:ea typeface="楷体_GB2312" pitchFamily="49" charset="-122"/>
                <a:cs typeface="+mn-cs"/>
              </a:rPr>
              <a:t> </a:t>
            </a:r>
            <a:endParaRPr lang="zh-CN" altLang="en-US" strike="noStrike" noProof="1">
              <a:latin typeface="楷体_GB2312" pitchFamily="49" charset="-122"/>
              <a:ea typeface="楷体_GB2312" pitchFamily="49" charset="-122"/>
            </a:endParaRPr>
          </a:p>
        </p:txBody>
      </p:sp>
      <p:sp>
        <p:nvSpPr>
          <p:cNvPr id="822293" name="文本框 822292"/>
          <p:cNvSpPr txBox="1"/>
          <p:nvPr/>
        </p:nvSpPr>
        <p:spPr>
          <a:xfrm>
            <a:off x="1590675" y="2133600"/>
            <a:ext cx="6119813" cy="431800"/>
          </a:xfrm>
          <a:prstGeom prst="rect">
            <a:avLst/>
          </a:prstGeom>
          <a:gradFill rotWithShape="1">
            <a:gsLst>
              <a:gs pos="0">
                <a:srgbClr val="FFFF99"/>
              </a:gs>
              <a:gs pos="100000">
                <a:srgbClr val="FFFF99">
                  <a:gamma/>
                  <a:shade val="69804"/>
                  <a:invGamma/>
                </a:srgbClr>
              </a:gs>
            </a:gsLst>
            <a:lin ang="5400000" scaled="1"/>
            <a:tileRect/>
          </a:gradFill>
          <a:ln w="28575" cap="flat" cmpd="sng">
            <a:solidFill>
              <a:srgbClr val="006600"/>
            </a:solidFill>
            <a:prstDash val="solid"/>
            <a:miter/>
            <a:headEnd type="none" w="med" len="med"/>
            <a:tailEnd type="none" w="med" len="med"/>
          </a:ln>
          <a:effectLst>
            <a:outerShdw dist="107763" dir="2699999" algn="ctr" rotWithShape="0">
              <a:srgbClr val="808080">
                <a:alpha val="50000"/>
              </a:srgbClr>
            </a:outerShdw>
          </a:effectLst>
        </p:spPr>
        <p:txBody>
          <a:bodyPr/>
          <a:lstStyle/>
          <a:p>
            <a:pPr algn="ctr"/>
            <a:r>
              <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类型说明符</a:t>
            </a:r>
            <a:r>
              <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a:t>
            </a:r>
            <a:endPar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22294" name="矩形 822293"/>
          <p:cNvSpPr/>
          <p:nvPr/>
        </p:nvSpPr>
        <p:spPr>
          <a:xfrm>
            <a:off x="698500" y="2625725"/>
            <a:ext cx="8066088" cy="1187450"/>
          </a:xfrm>
          <a:prstGeom prst="rect">
            <a:avLst/>
          </a:prstGeom>
          <a:noFill/>
          <a:ln w="9525">
            <a:noFill/>
          </a:ln>
        </p:spPr>
        <p:txBody>
          <a:bodyPr anchor="ctr">
            <a:spAutoFit/>
          </a:bodyPr>
          <a:lstStyle/>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功能：</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把表达式的运算结果强制转换成类型说明符所表示的类型。其中，</a:t>
            </a:r>
            <a:r>
              <a:rPr lang="en-US" altLang="zh-CN" b="1" strike="noStrike" noProof="1">
                <a:solidFill>
                  <a:schemeClr val="accent1"/>
                </a:solidFill>
                <a:effectLst>
                  <a:outerShdw blurRad="38100" dist="38100" dir="2700000">
                    <a:srgbClr val="000000"/>
                  </a:outerShdw>
                </a:effectLst>
                <a:latin typeface="楷体_GB2312" pitchFamily="49" charset="-122"/>
                <a:ea typeface="楷体_GB2312" pitchFamily="49" charset="-122"/>
                <a:cs typeface="+mn-cs"/>
              </a:rPr>
              <a:t>(</a:t>
            </a:r>
            <a:r>
              <a:rPr lang="zh-CN" altLang="en-US" b="1" strike="noStrike" noProof="1">
                <a:solidFill>
                  <a:schemeClr val="accent1"/>
                </a:solidFill>
                <a:effectLst>
                  <a:outerShdw blurRad="38100" dist="38100" dir="2700000">
                    <a:srgbClr val="000000"/>
                  </a:outerShdw>
                </a:effectLst>
                <a:latin typeface="楷体_GB2312" pitchFamily="49" charset="-122"/>
                <a:ea typeface="楷体_GB2312" pitchFamily="49" charset="-122"/>
                <a:cs typeface="+mn-cs"/>
              </a:rPr>
              <a:t>类型说明符</a:t>
            </a:r>
            <a:r>
              <a:rPr lang="en-US" altLang="zh-CN" b="1" strike="noStrike" noProof="1">
                <a:solidFill>
                  <a:schemeClr val="accent1"/>
                </a:solidFill>
                <a:effectLst>
                  <a:outerShdw blurRad="38100" dist="38100" dir="2700000">
                    <a:srgbClr val="000000"/>
                  </a:outerShdw>
                </a:effectLst>
                <a:latin typeface="楷体_GB2312" pitchFamily="49" charset="-122"/>
                <a:ea typeface="楷体_GB2312" pitchFamily="49" charset="-122"/>
                <a:cs typeface="+mn-cs"/>
              </a:rPr>
              <a:t>)</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是强制类型转换符，它的优先级比较高。 </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822295" name="矩形 822294"/>
          <p:cNvSpPr/>
          <p:nvPr/>
        </p:nvSpPr>
        <p:spPr>
          <a:xfrm>
            <a:off x="684213" y="3946525"/>
            <a:ext cx="6008688" cy="268605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spAutoFit/>
          </a:bodyPr>
          <a:lstStyle/>
          <a:p>
            <a:pPr lvl="1" fontAlgn="base"/>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endPar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lvl="2" fontAlgn="base"/>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float x = 3.5, y = 2.1, z; </a:t>
            </a:r>
            <a:endParaRPr lang="en-US" altLang="zh-CN" strike="noStrike" noProof="1">
              <a:effectLst>
                <a:outerShdw blurRad="38100" dist="38100" dir="2700000">
                  <a:srgbClr val="FFFFFF"/>
                </a:outerShdw>
              </a:effectLst>
              <a:latin typeface="Times New Roman" panose="02020603050405020304" pitchFamily="18" charset="0"/>
            </a:endParaRPr>
          </a:p>
          <a:p>
            <a:pPr lvl="2"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int a; </a:t>
            </a:r>
            <a:endParaRPr lang="en-US" altLang="zh-CN" strike="noStrike" noProof="1">
              <a:effectLst>
                <a:outerShdw blurRad="38100" dist="38100" dir="2700000">
                  <a:srgbClr val="FFFFFF"/>
                </a:outerShdw>
              </a:effectLst>
              <a:latin typeface="Times New Roman" panose="02020603050405020304" pitchFamily="18" charset="0"/>
            </a:endParaRPr>
          </a:p>
          <a:p>
            <a:pPr lvl="2"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(int)(x+y);         </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结果为</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5</a:t>
            </a:r>
            <a:endPar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lvl="2"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z = (int)x+y;           </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结果为</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5.100000</a:t>
            </a:r>
            <a:endPar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lvl="2"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z = (double)(3/2);   </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结果为</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1.000000</a:t>
            </a:r>
            <a:endPar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lvl="2"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(int)3.6;            </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结果为</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a:t>
            </a:r>
            <a:endPar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p:txBody>
      </p:sp>
      <p:sp>
        <p:nvSpPr>
          <p:cNvPr id="822297" name="爆炸形 2 822296"/>
          <p:cNvSpPr/>
          <p:nvPr/>
        </p:nvSpPr>
        <p:spPr>
          <a:xfrm>
            <a:off x="4067175" y="4221163"/>
            <a:ext cx="4503738" cy="955675"/>
          </a:xfrm>
          <a:prstGeom prst="irregularSeal2">
            <a:avLst/>
          </a:prstGeom>
          <a:solidFill>
            <a:schemeClr val="bg1"/>
          </a:solidFill>
          <a:ln w="38100" cap="flat" cmpd="sng">
            <a:solidFill>
              <a:srgbClr val="0000FF"/>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ctr">
            <a:spAutoFit/>
          </a:bodyPr>
          <a:lstStyle/>
          <a:p>
            <a:pPr algn="ctr" eaLnBrk="0" fontAlgn="base" hangingPunct="0"/>
            <a:r>
              <a:rPr lang="zh-CN" altLang="en-US" b="1" strike="noStrike"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cs typeface="+mn-cs"/>
              </a:rPr>
              <a:t>精度损失问题</a:t>
            </a:r>
            <a:endParaRPr lang="zh-CN" altLang="en-US" b="1" strike="noStrike"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endParaRPr>
          </a:p>
        </p:txBody>
      </p:sp>
      <p:grpSp>
        <p:nvGrpSpPr>
          <p:cNvPr id="822301" name="组合 822300"/>
          <p:cNvGrpSpPr/>
          <p:nvPr/>
        </p:nvGrpSpPr>
        <p:grpSpPr>
          <a:xfrm>
            <a:off x="6732588" y="4868863"/>
            <a:ext cx="2089150" cy="1366837"/>
            <a:chOff x="4241" y="3067"/>
            <a:chExt cx="1316" cy="861"/>
          </a:xfrm>
        </p:grpSpPr>
        <p:sp>
          <p:nvSpPr>
            <p:cNvPr id="822299" name="文本框 822298"/>
            <p:cNvSpPr txBox="1"/>
            <p:nvPr/>
          </p:nvSpPr>
          <p:spPr>
            <a:xfrm>
              <a:off x="4241" y="3294"/>
              <a:ext cx="1316" cy="634"/>
            </a:xfrm>
            <a:prstGeom prst="rect">
              <a:avLst/>
            </a:prstGeom>
            <a:noFill/>
            <a:ln w="38100">
              <a:noFill/>
            </a:ln>
          </p:spPr>
          <p:txBody>
            <a:bodyPr lIns="90000" tIns="46800" rIns="90000" bIns="46800" anchor="t">
              <a:spAutoFit/>
            </a:bodyPr>
            <a:lstStyle/>
            <a:p>
              <a:pPr eaLnBrk="0" hangingPunct="0"/>
              <a:r>
                <a:rPr lang="zh-CN" altLang="en-US" sz="2000" b="1" noProof="1">
                  <a:solidFill>
                    <a:srgbClr val="FF3399"/>
                  </a:solidFill>
                  <a:effectLst>
                    <a:outerShdw blurRad="38100" dist="38100" dir="2700000">
                      <a:srgbClr val="000000"/>
                    </a:outerShdw>
                  </a:effectLst>
                  <a:latin typeface="Arial" panose="020B0604020202020204" pitchFamily="34" charset="0"/>
                  <a:ea typeface="隶书" panose="02010509060101010101" pitchFamily="49" charset="-122"/>
                  <a:cs typeface="+mn-cs"/>
                </a:rPr>
                <a:t>较高类型向较低类型转换时可能发生</a:t>
              </a:r>
              <a:endParaRPr lang="zh-CN" altLang="en-US" sz="2000" b="1" noProof="1">
                <a:solidFill>
                  <a:srgbClr val="FF3399"/>
                </a:solidFill>
                <a:effectLst>
                  <a:outerShdw blurRad="38100" dist="38100" dir="2700000">
                    <a:srgbClr val="000000"/>
                  </a:outerShdw>
                </a:effectLst>
                <a:latin typeface="Arial" panose="020B0604020202020204" pitchFamily="34" charset="0"/>
                <a:ea typeface="隶书" panose="02010509060101010101" pitchFamily="49" charset="-122"/>
              </a:endParaRPr>
            </a:p>
          </p:txBody>
        </p:sp>
        <p:sp>
          <p:nvSpPr>
            <p:cNvPr id="74762" name="直接连接符 822299"/>
            <p:cNvSpPr/>
            <p:nvPr/>
          </p:nvSpPr>
          <p:spPr>
            <a:xfrm>
              <a:off x="4241" y="3067"/>
              <a:ext cx="317" cy="272"/>
            </a:xfrm>
            <a:prstGeom prst="line">
              <a:avLst/>
            </a:prstGeom>
            <a:ln w="38100" cap="flat" cmpd="sng">
              <a:solidFill>
                <a:srgbClr val="006600"/>
              </a:solidFill>
              <a:prstDash val="solid"/>
              <a:round/>
              <a:headEnd type="none" w="med" len="med"/>
              <a:tailEnd type="none" w="med" len="med"/>
            </a:ln>
          </p:spPr>
        </p:sp>
      </p:grpSp>
      <p:sp>
        <p:nvSpPr>
          <p:cNvPr id="822296" name="矩形 822295"/>
          <p:cNvSpPr/>
          <p:nvPr/>
        </p:nvSpPr>
        <p:spPr>
          <a:xfrm>
            <a:off x="684213" y="3803650"/>
            <a:ext cx="8064500" cy="2873375"/>
          </a:xfrm>
          <a:prstGeom prst="rect">
            <a:avLst/>
          </a:prstGeom>
          <a:gradFill rotWithShape="1">
            <a:gsLst>
              <a:gs pos="0">
                <a:srgbClr val="00FFFF"/>
              </a:gs>
              <a:gs pos="100000">
                <a:srgbClr val="00FFFF">
                  <a:gamma/>
                  <a:shade val="72549"/>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zh-CN" altLang="en-US" sz="2000" b="1" u="sng" strike="noStrike"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注意：在使用强制转换时应注意以下问题：</a:t>
            </a:r>
            <a:endParaRPr lang="zh-CN" altLang="en-US" sz="2000" b="1" u="sng" strike="noStrike" noProof="1">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buChar char="ü"/>
            </a:pPr>
            <a:r>
              <a:rPr lang="zh-CN" altLang="en-US" sz="20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类型说明符和表达式都必须加括号</a:t>
            </a:r>
            <a:r>
              <a:rPr lang="en-US" altLang="zh-CN" sz="20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sz="20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单个变量可以不加括号</a:t>
            </a:r>
            <a:r>
              <a:rPr lang="en-US" altLang="zh-CN" sz="20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sz="20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zh-CN" altLang="en-US" sz="20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pP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   例如：把</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(int)(x+y)</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写成</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(int)x+y</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则成了把</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x</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转换成</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int</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型之后再与</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y</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相加了。</a:t>
            </a:r>
            <a:endPar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buChar char="ü"/>
            </a:pPr>
            <a:r>
              <a:rPr lang="zh-CN" altLang="en-US" sz="20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无论是强制转换或是自动转换，都只是为了本次运算的需要而对变量的数据长度进行的临时性转换，而不改变数据说明时对该变量定义的类型。</a:t>
            </a:r>
            <a:endParaRPr lang="zh-CN" altLang="en-US" sz="20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pP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  例如，</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(double)a </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只是将变量</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a</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的值转换成一个</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double</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型的中间量，其数据类型并未转换成</a:t>
            </a:r>
            <a:r>
              <a:rPr lang="en-US" altLang="zh-CN"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double</a:t>
            </a:r>
            <a:r>
              <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cs typeface="+mn-cs"/>
              </a:rPr>
              <a:t>型。</a:t>
            </a:r>
            <a:endPar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endParaRPr>
          </a:p>
        </p:txBody>
      </p:sp>
      <p:grpSp>
        <p:nvGrpSpPr>
          <p:cNvPr id="74764" name="组合 822301"/>
          <p:cNvGrpSpPr/>
          <p:nvPr/>
        </p:nvGrpSpPr>
        <p:grpSpPr>
          <a:xfrm>
            <a:off x="0" y="0"/>
            <a:ext cx="446088" cy="6858000"/>
            <a:chOff x="0" y="0"/>
            <a:chExt cx="281" cy="4320"/>
          </a:xfrm>
        </p:grpSpPr>
        <p:sp>
          <p:nvSpPr>
            <p:cNvPr id="74765" name="文本框 822302"/>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4766" name="文本框 822303"/>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2279"/>
                                        </p:tgtEl>
                                        <p:attrNameLst>
                                          <p:attrName>style.visibility</p:attrName>
                                        </p:attrNameLst>
                                      </p:cBhvr>
                                      <p:to>
                                        <p:strVal val="visible"/>
                                      </p:to>
                                    </p:set>
                                    <p:anim calcmode="lin" valueType="num">
                                      <p:cBhvr additive="base">
                                        <p:cTn id="7" dur="500" fill="hold"/>
                                        <p:tgtEl>
                                          <p:spTgt spid="822279"/>
                                        </p:tgtEl>
                                        <p:attrNameLst>
                                          <p:attrName>ppt_x</p:attrName>
                                        </p:attrNameLst>
                                      </p:cBhvr>
                                      <p:tavLst>
                                        <p:tav tm="0">
                                          <p:val>
                                            <p:strVal val="0-#ppt_w/2"/>
                                          </p:val>
                                        </p:tav>
                                        <p:tav tm="100000">
                                          <p:val>
                                            <p:strVal val="#ppt_x"/>
                                          </p:val>
                                        </p:tav>
                                      </p:tavLst>
                                    </p:anim>
                                    <p:anim calcmode="lin" valueType="num">
                                      <p:cBhvr additive="base">
                                        <p:cTn id="8" dur="500" fill="hold"/>
                                        <p:tgtEl>
                                          <p:spTgt spid="8222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22281">
                                            <p:txEl>
                                              <p:pRg st="0" end="0"/>
                                            </p:txEl>
                                          </p:spTgt>
                                        </p:tgtEl>
                                        <p:attrNameLst>
                                          <p:attrName>style.visibility</p:attrName>
                                        </p:attrNameLst>
                                      </p:cBhvr>
                                      <p:to>
                                        <p:strVal val="visible"/>
                                      </p:to>
                                    </p:set>
                                    <p:animEffect transition="in" filter="blinds(horizontal)">
                                      <p:cBhvr>
                                        <p:cTn id="13" dur="500"/>
                                        <p:tgtEl>
                                          <p:spTgt spid="82228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822293"/>
                                        </p:tgtEl>
                                        <p:attrNameLst>
                                          <p:attrName>style.visibility</p:attrName>
                                        </p:attrNameLst>
                                      </p:cBhvr>
                                      <p:to>
                                        <p:strVal val="visible"/>
                                      </p:to>
                                    </p:set>
                                    <p:animEffect transition="in" filter="diamond(out)">
                                      <p:cBhvr>
                                        <p:cTn id="18" dur="2000"/>
                                        <p:tgtEl>
                                          <p:spTgt spid="822293"/>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22294">
                                            <p:txEl>
                                              <p:pRg st="0" end="0"/>
                                            </p:txEl>
                                          </p:spTgt>
                                        </p:tgtEl>
                                        <p:attrNameLst>
                                          <p:attrName>style.visibility</p:attrName>
                                        </p:attrNameLst>
                                      </p:cBhvr>
                                      <p:to>
                                        <p:strVal val="visible"/>
                                      </p:to>
                                    </p:set>
                                    <p:animEffect transition="in" filter="blinds(horizontal)">
                                      <p:cBhvr>
                                        <p:cTn id="23" dur="500"/>
                                        <p:tgtEl>
                                          <p:spTgt spid="822294">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822295"/>
                                        </p:tgtEl>
                                        <p:attrNameLst>
                                          <p:attrName>style.visibility</p:attrName>
                                        </p:attrNameLst>
                                      </p:cBhvr>
                                      <p:to>
                                        <p:strVal val="visible"/>
                                      </p:to>
                                    </p:set>
                                    <p:animEffect transition="in" filter="box(out)">
                                      <p:cBhvr>
                                        <p:cTn id="28" dur="500"/>
                                        <p:tgtEl>
                                          <p:spTgt spid="822295"/>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822297"/>
                                        </p:tgtEl>
                                        <p:attrNameLst>
                                          <p:attrName>style.visibility</p:attrName>
                                        </p:attrNameLst>
                                      </p:cBhvr>
                                      <p:to>
                                        <p:strVal val="visible"/>
                                      </p:to>
                                    </p:set>
                                    <p:animEffect transition="in" filter="box(out)">
                                      <p:cBhvr>
                                        <p:cTn id="33" dur="500"/>
                                        <p:tgtEl>
                                          <p:spTgt spid="822297"/>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822301"/>
                                        </p:tgtEl>
                                        <p:attrNameLst>
                                          <p:attrName>style.visibility</p:attrName>
                                        </p:attrNameLst>
                                      </p:cBhvr>
                                      <p:to>
                                        <p:strVal val="visible"/>
                                      </p:to>
                                    </p:set>
                                    <p:animEffect transition="in" filter="strips(downRight)">
                                      <p:cBhvr>
                                        <p:cTn id="38" dur="500"/>
                                        <p:tgtEl>
                                          <p:spTgt spid="822301"/>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822296"/>
                                        </p:tgtEl>
                                        <p:attrNameLst>
                                          <p:attrName>style.visibility</p:attrName>
                                        </p:attrNameLst>
                                      </p:cBhvr>
                                      <p:to>
                                        <p:strVal val="visible"/>
                                      </p:to>
                                    </p:set>
                                    <p:animEffect transition="in" filter="box(out)">
                                      <p:cBhvr>
                                        <p:cTn id="43" dur="500"/>
                                        <p:tgtEl>
                                          <p:spTgt spid="822296"/>
                                        </p:tgtEl>
                                      </p:cBhvr>
                                    </p:animEffect>
                                  </p:childTnLst>
                                  <p:subTnLs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9" grpId="0"/>
      <p:bldP spid="822293" grpId="0" animBg="1"/>
      <p:bldP spid="822295" grpId="0" animBg="1"/>
      <p:bldP spid="822297" grpId="0" animBg="1"/>
      <p:bldP spid="82229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文本占位符 824321"/>
          <p:cNvSpPr>
            <a:spLocks noGrp="1"/>
          </p:cNvSpPr>
          <p:nvPr>
            <p:ph type="body" idx="1"/>
          </p:nvPr>
        </p:nvSpPr>
        <p:spPr>
          <a:xfrm>
            <a:off x="514350" y="909638"/>
            <a:ext cx="8151813" cy="3505200"/>
          </a:xfrm>
        </p:spPr>
        <p:txBody>
          <a:bodyPr/>
          <a:lstStyle/>
          <a:p>
            <a:pPr marL="1143000" marR="0" lvl="2"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r>
              <a:rPr kumimoji="0" lang="en-US" altLang="zh-CN"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基本算术运算符：</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en-US" altLang="zh-CN" sz="2400" b="1" i="0" u="none" strike="noStrike" kern="1200" cap="none" spc="0" normalizeH="0" baseline="0" noProof="1">
                <a:solidFill>
                  <a:srgbClr val="0000FF"/>
                </a:solidFill>
                <a:effectLst>
                  <a:outerShdw blurRad="38100" dist="38100" dir="2700000">
                    <a:srgbClr val="FFFFFF"/>
                  </a:outerShdw>
                </a:effectLst>
                <a:latin typeface="楷体_GB2312" pitchFamily="49" charset="-122"/>
                <a:ea typeface="楷体_GB2312" pitchFamily="49" charset="-122"/>
                <a:cs typeface="+mn-cs"/>
              </a:rPr>
              <a:t>+  </a:t>
            </a:r>
            <a:r>
              <a:rPr kumimoji="0" lang="en-US" altLang="zh-CN" sz="2400" b="1" i="0" u="none" strike="noStrike" kern="1200" cap="none" spc="0" normalizeH="0" baseline="0" noProof="1">
                <a:solidFill>
                  <a:srgbClr val="FF0000"/>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400" b="1" i="0" u="none" strike="noStrike" kern="1200" cap="none" spc="0" normalizeH="0" baseline="0" noProof="1">
                <a:solidFill>
                  <a:srgbClr val="0000FF"/>
                </a:solidFill>
                <a:effectLst>
                  <a:outerShdw blurRad="38100" dist="38100" dir="2700000">
                    <a:srgbClr val="FFFFFF"/>
                  </a:outerShdw>
                </a:effectLst>
                <a:latin typeface="楷体_GB2312" pitchFamily="49" charset="-122"/>
                <a:ea typeface="楷体_GB2312" pitchFamily="49" charset="-122"/>
                <a:cs typeface="+mn-cs"/>
              </a:rPr>
              <a:t>  *  /  %</a:t>
            </a:r>
            <a:endParaRPr kumimoji="0" lang="en-US"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结合方向：从左向右</a:t>
            </a: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优先级： </a:t>
            </a:r>
            <a:r>
              <a:rPr kumimoji="0" lang="en-US" altLang="zh-CN" sz="2000" b="1" i="0" u="none" strike="noStrike" kern="1200" cap="none" spc="0" normalizeH="0" baseline="0" noProof="1">
                <a:solidFill>
                  <a:srgbClr val="FF0000"/>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----&gt;</a:t>
            </a:r>
            <a:r>
              <a:rPr kumimoji="0" lang="en-US" altLang="zh-CN" sz="2000" b="1" i="0" u="none" strike="noStrike" kern="1200" cap="none" spc="0" normalizeH="0" baseline="0" noProof="1">
                <a:solidFill>
                  <a:srgbClr val="0000FF"/>
                </a:solidFill>
                <a:effectLst>
                  <a:outerShdw blurRad="38100" dist="38100" dir="2700000">
                    <a:srgbClr val="FFFFFF"/>
                  </a:outerShdw>
                </a:effectLst>
                <a:latin typeface="楷体_GB2312" pitchFamily="49" charset="-122"/>
                <a:ea typeface="楷体_GB2312" pitchFamily="49" charset="-122"/>
                <a:cs typeface="+mn-cs"/>
              </a:rPr>
              <a:t>* / %</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-----&gt; </a:t>
            </a:r>
            <a:r>
              <a:rPr kumimoji="0" lang="en-US" altLang="zh-CN" sz="2000" b="1" i="0" u="none" strike="noStrike" kern="1200" cap="none" spc="0" normalizeH="0" baseline="0" noProof="1">
                <a:solidFill>
                  <a:srgbClr val="FF3399"/>
                </a:solidFill>
                <a:effectLst>
                  <a:outerShdw blurRad="38100" dist="38100" dir="2700000">
                    <a:srgbClr val="FFFFFF"/>
                  </a:outerShdw>
                </a:effectLst>
                <a:latin typeface="楷体_GB2312" pitchFamily="49" charset="-122"/>
                <a:ea typeface="楷体_GB2312" pitchFamily="49" charset="-122"/>
                <a:cs typeface="+mn-cs"/>
              </a:rPr>
              <a:t>+ -</a:t>
            </a:r>
          </a:p>
          <a:p>
            <a:pPr marL="1600200" marR="0" lvl="3" indent="-22860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a:solidFill>
                  <a:schemeClr val="folHlink"/>
                </a:solidFill>
                <a:effectLst>
                  <a:outerShdw blurRad="38100" dist="38100" dir="2700000">
                    <a:srgbClr val="FFFFFF"/>
                  </a:outerShdw>
                </a:effectLst>
                <a:latin typeface="楷体_GB2312" pitchFamily="49" charset="-122"/>
                <a:ea typeface="楷体_GB2312" pitchFamily="49" charset="-122"/>
                <a:cs typeface="+mn-cs"/>
              </a:rPr>
              <a:t>           </a:t>
            </a:r>
            <a:r>
              <a:rPr kumimoji="0" lang="en-US" altLang="zh-CN" sz="20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(2)      (3)         (4)</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p>
          <a:p>
            <a:pPr marL="1143000" marR="0" lvl="2" indent="-22860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rgbClr val="FF3300"/>
                </a:solidFill>
                <a:effectLst>
                  <a:outerShdw blurRad="38100" dist="38100" dir="2700000">
                    <a:srgbClr val="FFFFFF"/>
                  </a:outerShdw>
                </a:effectLst>
                <a:latin typeface="楷体_GB2312" pitchFamily="49" charset="-122"/>
                <a:ea typeface="楷体_GB2312" pitchFamily="49" charset="-122"/>
                <a:cs typeface="+mn-cs"/>
              </a:rPr>
              <a:t>说明：</a:t>
            </a:r>
            <a:endPar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zh-CN" altLang="en-US" sz="2400" b="1" i="0" u="none" strike="noStrike" kern="1200" cap="none" spc="0" normalizeH="0" baseline="0" noProof="1">
                <a:solidFill>
                  <a:srgbClr val="FF0000"/>
                </a:solidFill>
                <a:effectLst>
                  <a:outerShdw blurRad="38100" dist="38100" dir="2700000">
                    <a:srgbClr val="FFFFFF"/>
                  </a:outerShdw>
                </a:effectLst>
                <a:latin typeface="楷体_GB2312" pitchFamily="49" charset="-122"/>
                <a:ea typeface="楷体_GB2312" pitchFamily="49" charset="-122"/>
                <a:cs typeface="+mn-cs"/>
              </a:rPr>
              <a:t> 两整数相除，结果为整数</a:t>
            </a:r>
          </a:p>
          <a:p>
            <a:pPr marL="2057400" marR="0" lvl="4" indent="-228600" algn="l" defTabSz="914400" rtl="0" eaLnBrk="1" fontAlgn="base" latinLnBrk="0" hangingPunct="1">
              <a:lnSpc>
                <a:spcPct val="100000"/>
              </a:lnSpc>
              <a:spcBef>
                <a:spcPct val="20000"/>
              </a:spcBef>
              <a:spcAft>
                <a:spcPct val="0"/>
              </a:spcAft>
              <a:buClrTx/>
              <a:buSzTx/>
              <a:buFont typeface="Wingdings" panose="05000000000000000000" charset="0"/>
              <a:buChar char="Ø"/>
            </a:pPr>
            <a:r>
              <a:rPr kumimoji="1" lang="zh-CN" altLang="zh-CN" sz="2400" b="1" i="0" u="none" strike="noStrike" kern="1200" cap="none" spc="0" normalizeH="0" baseline="0" noProof="1">
                <a:solidFill>
                  <a:schemeClr val="tx1"/>
                </a:solidFill>
                <a:effectLst>
                  <a:outerShdw blurRad="38100" dist="38100" dir="2700000">
                    <a:srgbClr val="FFFFFF"/>
                  </a:outerShdw>
                </a:effectLst>
                <a:latin typeface="+mn-lt"/>
                <a:ea typeface="+mn-ea"/>
                <a:cs typeface="+mn-cs"/>
                <a:sym typeface="+mn-ea"/>
              </a:rPr>
              <a:t>如</a:t>
            </a:r>
            <a:r>
              <a:rPr kumimoji="1" lang="en-US" altLang="zh-CN" sz="2400" b="1" i="0" u="none" strike="noStrike" kern="1200" cap="none" spc="0" normalizeH="0" baseline="0" noProof="1">
                <a:solidFill>
                  <a:schemeClr val="tx1"/>
                </a:solidFill>
                <a:effectLst>
                  <a:outerShdw blurRad="38100" dist="38100" dir="2700000">
                    <a:srgbClr val="FFFFFF"/>
                  </a:outerShdw>
                </a:effectLst>
                <a:latin typeface="+mn-lt"/>
                <a:ea typeface="+mn-ea"/>
                <a:cs typeface="+mn-cs"/>
                <a:sym typeface="+mn-ea"/>
              </a:rPr>
              <a:t>5/3</a:t>
            </a:r>
            <a:r>
              <a:rPr kumimoji="1" lang="zh-CN" altLang="zh-CN" sz="2400" b="1" i="0" u="none" strike="noStrike" kern="1200" cap="none" spc="0" normalizeH="0" baseline="0" noProof="1">
                <a:solidFill>
                  <a:schemeClr val="tx1"/>
                </a:solidFill>
                <a:effectLst>
                  <a:outerShdw blurRad="38100" dist="38100" dir="2700000">
                    <a:srgbClr val="FFFFFF"/>
                  </a:outerShdw>
                </a:effectLst>
                <a:latin typeface="+mn-lt"/>
                <a:ea typeface="+mn-ea"/>
                <a:cs typeface="+mn-cs"/>
                <a:sym typeface="+mn-ea"/>
              </a:rPr>
              <a:t>的结果值为１，舍去小数部分</a:t>
            </a:r>
            <a:endParaRPr kumimoji="0" lang="zh-CN"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要求两侧均为整型数据</a:t>
            </a:r>
            <a:endPar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Tx/>
              <a:buChar char="–"/>
            </a:pPr>
            <a:endPar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p:txBody>
      </p:sp>
      <p:sp>
        <p:nvSpPr>
          <p:cNvPr id="824323" name="文本框 824322"/>
          <p:cNvSpPr txBox="1"/>
          <p:nvPr/>
        </p:nvSpPr>
        <p:spPr>
          <a:xfrm>
            <a:off x="1685925" y="4364038"/>
            <a:ext cx="2767013" cy="860425"/>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spAutoFit/>
          </a:bodyPr>
          <a:lstStyle/>
          <a:p>
            <a:pPr eaLnBrk="0" hangingPunct="0"/>
            <a:r>
              <a:rPr lang="zh-CN" altLang="en-US" b="1" noProof="1">
                <a:solidFill>
                  <a:srgbClr val="FF0066"/>
                </a:solidFill>
                <a:effectLst>
                  <a:outerShdw blurRad="38100" dist="38100" dir="2700000">
                    <a:srgbClr val="000000"/>
                  </a:outerShdw>
                </a:effectLst>
                <a:latin typeface="Arial" panose="020B0604020202020204" pitchFamily="34" charset="0"/>
                <a:ea typeface="楷体_GB2312" pitchFamily="49" charset="-122"/>
                <a:cs typeface="+mn-cs"/>
              </a:rPr>
              <a:t>例：</a:t>
            </a:r>
            <a:r>
              <a:rPr lang="zh-CN" altLang="en-US" noProof="1">
                <a:latin typeface="Arial" panose="020B0604020202020204" pitchFamily="34" charset="0"/>
                <a:ea typeface="隶书" panose="02010509060101010101" pitchFamily="49" charset="-122"/>
                <a:cs typeface="+mn-cs"/>
              </a:rPr>
              <a:t>   </a:t>
            </a:r>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5 / 2   =</a:t>
            </a:r>
            <a:endParaRPr lang="en-US" altLang="zh-CN" noProof="1">
              <a:effectLst>
                <a:outerShdw blurRad="38100" dist="38100" dir="2700000">
                  <a:srgbClr val="FFFFFF"/>
                </a:outerShdw>
              </a:effectLst>
              <a:latin typeface="Arial" panose="020B0604020202020204" pitchFamily="34" charset="0"/>
              <a:ea typeface="隶书" panose="02010509060101010101" pitchFamily="49" charset="-122"/>
            </a:endParaRPr>
          </a:p>
          <a:p>
            <a:pPr eaLnBrk="0" hangingPunct="0"/>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       -5 / 2.0  =</a:t>
            </a:r>
            <a:endParaRPr lang="en-US" altLang="zh-CN" noProof="1">
              <a:effectLst>
                <a:outerShdw blurRad="38100" dist="38100" dir="2700000">
                  <a:srgbClr val="FFFFFF"/>
                </a:outerShdw>
              </a:effectLst>
              <a:latin typeface="Arial" panose="020B0604020202020204" pitchFamily="34" charset="0"/>
              <a:ea typeface="隶书" panose="02010509060101010101" pitchFamily="49" charset="-122"/>
            </a:endParaRPr>
          </a:p>
        </p:txBody>
      </p:sp>
      <p:sp>
        <p:nvSpPr>
          <p:cNvPr id="824324" name="文本框 824323"/>
          <p:cNvSpPr txBox="1"/>
          <p:nvPr/>
        </p:nvSpPr>
        <p:spPr>
          <a:xfrm>
            <a:off x="5224463" y="4116388"/>
            <a:ext cx="3451225" cy="1955800"/>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spAutoFit/>
          </a:bodyPr>
          <a:lstStyle/>
          <a:p>
            <a:pPr eaLnBrk="0" hangingPunct="0"/>
            <a:r>
              <a:rPr lang="zh-CN" altLang="en-US" b="1" noProof="1">
                <a:solidFill>
                  <a:srgbClr val="FF0066"/>
                </a:solidFill>
                <a:effectLst>
                  <a:outerShdw blurRad="38100" dist="38100" dir="2700000">
                    <a:srgbClr val="000000"/>
                  </a:outerShdw>
                </a:effectLst>
                <a:latin typeface="Arial" panose="020B0604020202020204" pitchFamily="34" charset="0"/>
                <a:ea typeface="楷体_GB2312" pitchFamily="49" charset="-122"/>
                <a:cs typeface="+mn-cs"/>
              </a:rPr>
              <a:t>例：</a:t>
            </a:r>
            <a:r>
              <a:rPr lang="zh-CN" altLang="en-US" noProof="1">
                <a:effectLst>
                  <a:outerShdw blurRad="38100" dist="38100" dir="2700000">
                    <a:srgbClr val="FFFFFF"/>
                  </a:outerShdw>
                </a:effectLst>
                <a:latin typeface="Arial" panose="020B0604020202020204" pitchFamily="34" charset="0"/>
                <a:ea typeface="隶书" panose="02010509060101010101" pitchFamily="49" charset="-122"/>
                <a:cs typeface="+mn-cs"/>
              </a:rPr>
              <a:t> </a:t>
            </a:r>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5 % 2    =</a:t>
            </a:r>
            <a:endParaRPr lang="en-US" altLang="zh-CN" noProof="1">
              <a:effectLst>
                <a:outerShdw blurRad="38100" dist="38100" dir="2700000">
                  <a:srgbClr val="FFFFFF"/>
                </a:outerShdw>
              </a:effectLst>
              <a:latin typeface="Arial" panose="020B0604020202020204" pitchFamily="34" charset="0"/>
              <a:ea typeface="隶书" panose="02010509060101010101" pitchFamily="49" charset="-122"/>
            </a:endParaRPr>
          </a:p>
          <a:p>
            <a:pPr eaLnBrk="0" hangingPunct="0"/>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       -5 % 2    =</a:t>
            </a:r>
            <a:endParaRPr lang="en-US" altLang="zh-CN"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endParaRPr>
          </a:p>
          <a:p>
            <a:pPr eaLnBrk="0" hangingPunct="0"/>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       1 % 10   =</a:t>
            </a:r>
            <a:endParaRPr lang="en-US" altLang="zh-CN"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endParaRPr>
          </a:p>
          <a:p>
            <a:pPr eaLnBrk="0" hangingPunct="0"/>
            <a:r>
              <a:rPr lang="en-US" altLang="zh-CN"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cs typeface="+mn-cs"/>
              </a:rPr>
              <a:t>        </a:t>
            </a:r>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5 % 1    =</a:t>
            </a:r>
            <a:endParaRPr lang="en-US" altLang="zh-CN"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endParaRPr>
          </a:p>
          <a:p>
            <a:pPr eaLnBrk="0" hangingPunct="0"/>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      5.5 % 2 </a:t>
            </a:r>
            <a:endParaRPr lang="en-US" altLang="zh-CN" noProof="1">
              <a:effectLst>
                <a:outerShdw blurRad="38100" dist="38100" dir="2700000">
                  <a:srgbClr val="FFFFFF"/>
                </a:outerShdw>
              </a:effectLst>
              <a:latin typeface="Arial" panose="020B0604020202020204" pitchFamily="34" charset="0"/>
              <a:ea typeface="隶书" panose="02010509060101010101" pitchFamily="49" charset="-122"/>
            </a:endParaRPr>
          </a:p>
        </p:txBody>
      </p:sp>
      <p:sp>
        <p:nvSpPr>
          <p:cNvPr id="824335" name="矩形 824334"/>
          <p:cNvSpPr/>
          <p:nvPr/>
        </p:nvSpPr>
        <p:spPr>
          <a:xfrm>
            <a:off x="684213" y="33337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3. </a:t>
            </a:r>
            <a:r>
              <a:rPr lang="zh-CN" altLang="en-US" strike="noStrike" noProof="1">
                <a:solidFill>
                  <a:srgbClr val="FF3399"/>
                </a:solidFill>
                <a:latin typeface="Times New Roman" panose="02020603050405020304" pitchFamily="18" charset="0"/>
                <a:ea typeface="隶书" panose="02010509060101010101" pitchFamily="49" charset="-122"/>
                <a:cs typeface="+mn-cs"/>
              </a:rPr>
              <a:t>算术运算符、算术表达式</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24336" name="文本框 824335"/>
          <p:cNvSpPr txBox="1"/>
          <p:nvPr/>
        </p:nvSpPr>
        <p:spPr>
          <a:xfrm>
            <a:off x="3733800" y="4365625"/>
            <a:ext cx="574675"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37" name="文本框 824336"/>
          <p:cNvSpPr txBox="1"/>
          <p:nvPr/>
        </p:nvSpPr>
        <p:spPr>
          <a:xfrm>
            <a:off x="3721100" y="4724400"/>
            <a:ext cx="804863"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-2.5</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38" name="文本框 824337"/>
          <p:cNvSpPr txBox="1"/>
          <p:nvPr/>
        </p:nvSpPr>
        <p:spPr>
          <a:xfrm>
            <a:off x="7437438" y="4121150"/>
            <a:ext cx="574675"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1</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39" name="文本框 824338"/>
          <p:cNvSpPr txBox="1"/>
          <p:nvPr/>
        </p:nvSpPr>
        <p:spPr>
          <a:xfrm>
            <a:off x="7439025" y="4508500"/>
            <a:ext cx="574675"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-1</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40" name="文本框 824339"/>
          <p:cNvSpPr txBox="1"/>
          <p:nvPr/>
        </p:nvSpPr>
        <p:spPr>
          <a:xfrm>
            <a:off x="7426325" y="4895850"/>
            <a:ext cx="574675"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1</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41" name="文本框 824340"/>
          <p:cNvSpPr txBox="1"/>
          <p:nvPr/>
        </p:nvSpPr>
        <p:spPr>
          <a:xfrm>
            <a:off x="7427913" y="5240338"/>
            <a:ext cx="574675"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0</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42" name="文本框 824341"/>
          <p:cNvSpPr txBox="1"/>
          <p:nvPr/>
        </p:nvSpPr>
        <p:spPr>
          <a:xfrm>
            <a:off x="7458075" y="5599113"/>
            <a:ext cx="574675" cy="457200"/>
          </a:xfrm>
          <a:prstGeom prst="rect">
            <a:avLst/>
          </a:prstGeom>
          <a:noFill/>
          <a:ln w="9525">
            <a:noFill/>
          </a:ln>
        </p:spPr>
        <p:txBody>
          <a:bodyPr>
            <a:spAutoFit/>
          </a:bodyPr>
          <a:lstStyle/>
          <a:p>
            <a:pPr>
              <a:spcBef>
                <a:spcPct val="50000"/>
              </a:spcBef>
            </a:pPr>
            <a:r>
              <a:rPr lang="en-US" altLang="zh-CN"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endParaRPr lang="en-US" altLang="zh-CN" noProof="1">
              <a:solidFill>
                <a:srgbClr val="FF3300"/>
              </a:solidFill>
              <a:effectLst>
                <a:outerShdw blurRad="38100" dist="38100" dir="2700000">
                  <a:srgbClr val="000000"/>
                </a:outerShdw>
              </a:effectLst>
              <a:latin typeface="Times New Roman" panose="02020603050405020304" pitchFamily="18" charset="0"/>
            </a:endParaRPr>
          </a:p>
        </p:txBody>
      </p:sp>
      <p:grpSp>
        <p:nvGrpSpPr>
          <p:cNvPr id="76812" name="组合 824342"/>
          <p:cNvGrpSpPr/>
          <p:nvPr/>
        </p:nvGrpSpPr>
        <p:grpSpPr>
          <a:xfrm>
            <a:off x="0" y="0"/>
            <a:ext cx="446088" cy="6858000"/>
            <a:chOff x="0" y="0"/>
            <a:chExt cx="281" cy="4320"/>
          </a:xfrm>
        </p:grpSpPr>
        <p:sp>
          <p:nvSpPr>
            <p:cNvPr id="76813" name="文本框 824343"/>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6814" name="文本框 824344"/>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4322">
                                            <p:txEl>
                                              <p:pRg st="0" end="0"/>
                                            </p:txEl>
                                          </p:spTgt>
                                        </p:tgtEl>
                                        <p:attrNameLst>
                                          <p:attrName>style.visibility</p:attrName>
                                        </p:attrNameLst>
                                      </p:cBhvr>
                                      <p:to>
                                        <p:strVal val="visible"/>
                                      </p:to>
                                    </p:set>
                                    <p:anim calcmode="lin" valueType="num">
                                      <p:cBhvr additive="base">
                                        <p:cTn id="7" dur="500" fill="hold"/>
                                        <p:tgtEl>
                                          <p:spTgt spid="8243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432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824322">
                                            <p:txEl>
                                              <p:pRg st="1" end="1"/>
                                            </p:txEl>
                                          </p:spTgt>
                                        </p:tgtEl>
                                        <p:attrNameLst>
                                          <p:attrName>style.visibility</p:attrName>
                                        </p:attrNameLst>
                                      </p:cBhvr>
                                      <p:to>
                                        <p:strVal val="visible"/>
                                      </p:to>
                                    </p:set>
                                    <p:anim calcmode="lin" valueType="num">
                                      <p:cBhvr additive="base">
                                        <p:cTn id="11" dur="500" fill="hold"/>
                                        <p:tgtEl>
                                          <p:spTgt spid="82432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2432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824322">
                                            <p:txEl>
                                              <p:pRg st="2" end="2"/>
                                            </p:txEl>
                                          </p:spTgt>
                                        </p:tgtEl>
                                        <p:attrNameLst>
                                          <p:attrName>style.visibility</p:attrName>
                                        </p:attrNameLst>
                                      </p:cBhvr>
                                      <p:to>
                                        <p:strVal val="visible"/>
                                      </p:to>
                                    </p:set>
                                    <p:anim calcmode="lin" valueType="num">
                                      <p:cBhvr additive="base">
                                        <p:cTn id="15" dur="500" fill="hold"/>
                                        <p:tgtEl>
                                          <p:spTgt spid="82432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2432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824322">
                                            <p:txEl>
                                              <p:pRg st="3" end="3"/>
                                            </p:txEl>
                                          </p:spTgt>
                                        </p:tgtEl>
                                        <p:attrNameLst>
                                          <p:attrName>style.visibility</p:attrName>
                                        </p:attrNameLst>
                                      </p:cBhvr>
                                      <p:to>
                                        <p:strVal val="visible"/>
                                      </p:to>
                                    </p:set>
                                    <p:anim calcmode="lin" valueType="num">
                                      <p:cBhvr additive="base">
                                        <p:cTn id="19" dur="500" fill="hold"/>
                                        <p:tgtEl>
                                          <p:spTgt spid="82432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432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4322">
                                            <p:txEl>
                                              <p:pRg st="4" end="4"/>
                                            </p:txEl>
                                          </p:spTgt>
                                        </p:tgtEl>
                                        <p:attrNameLst>
                                          <p:attrName>style.visibility</p:attrName>
                                        </p:attrNameLst>
                                      </p:cBhvr>
                                      <p:to>
                                        <p:strVal val="visible"/>
                                      </p:to>
                                    </p:set>
                                    <p:anim calcmode="lin" valueType="num">
                                      <p:cBhvr additive="base">
                                        <p:cTn id="25" dur="500" fill="hold"/>
                                        <p:tgtEl>
                                          <p:spTgt spid="82432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432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824322">
                                            <p:txEl>
                                              <p:pRg st="5" end="5"/>
                                            </p:txEl>
                                          </p:spTgt>
                                        </p:tgtEl>
                                        <p:attrNameLst>
                                          <p:attrName>style.visibility</p:attrName>
                                        </p:attrNameLst>
                                      </p:cBhvr>
                                      <p:to>
                                        <p:strVal val="visible"/>
                                      </p:to>
                                    </p:set>
                                    <p:anim calcmode="lin" valueType="num">
                                      <p:cBhvr additive="base">
                                        <p:cTn id="29" dur="500" fill="hold"/>
                                        <p:tgtEl>
                                          <p:spTgt spid="82432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432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824322">
                                            <p:txEl>
                                              <p:pRg st="6" end="6"/>
                                            </p:txEl>
                                          </p:spTgt>
                                        </p:tgtEl>
                                        <p:attrNameLst>
                                          <p:attrName>style.visibility</p:attrName>
                                        </p:attrNameLst>
                                      </p:cBhvr>
                                      <p:to>
                                        <p:strVal val="visible"/>
                                      </p:to>
                                    </p:set>
                                    <p:anim calcmode="lin" valueType="num">
                                      <p:cBhvr additive="base">
                                        <p:cTn id="33" dur="500" fill="hold"/>
                                        <p:tgtEl>
                                          <p:spTgt spid="824322">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24322">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824322">
                                            <p:txEl>
                                              <p:pRg st="7" end="7"/>
                                            </p:txEl>
                                          </p:spTgt>
                                        </p:tgtEl>
                                        <p:attrNameLst>
                                          <p:attrName>style.visibility</p:attrName>
                                        </p:attrNameLst>
                                      </p:cBhvr>
                                      <p:to>
                                        <p:strVal val="visible"/>
                                      </p:to>
                                    </p:set>
                                    <p:anim calcmode="lin" valueType="num">
                                      <p:cBhvr additive="base">
                                        <p:cTn id="37" dur="500" fill="hold"/>
                                        <p:tgtEl>
                                          <p:spTgt spid="82432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4322">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824323"/>
                                        </p:tgtEl>
                                        <p:attrNameLst>
                                          <p:attrName>style.visibility</p:attrName>
                                        </p:attrNameLst>
                                      </p:cBhvr>
                                      <p:to>
                                        <p:strVal val="visible"/>
                                      </p:to>
                                    </p:set>
                                    <p:animEffect transition="in" filter="box(out)">
                                      <p:cBhvr>
                                        <p:cTn id="43" dur="500"/>
                                        <p:tgtEl>
                                          <p:spTgt spid="824323"/>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24336"/>
                                        </p:tgtEl>
                                        <p:attrNameLst>
                                          <p:attrName>style.visibility</p:attrName>
                                        </p:attrNameLst>
                                      </p:cBhvr>
                                      <p:to>
                                        <p:strVal val="visible"/>
                                      </p:to>
                                    </p:set>
                                    <p:anim calcmode="lin" valueType="num">
                                      <p:cBhvr additive="base">
                                        <p:cTn id="48" dur="500" fill="hold"/>
                                        <p:tgtEl>
                                          <p:spTgt spid="824336"/>
                                        </p:tgtEl>
                                        <p:attrNameLst>
                                          <p:attrName>ppt_x</p:attrName>
                                        </p:attrNameLst>
                                      </p:cBhvr>
                                      <p:tavLst>
                                        <p:tav tm="0">
                                          <p:val>
                                            <p:strVal val="#ppt_x"/>
                                          </p:val>
                                        </p:tav>
                                        <p:tav tm="100000">
                                          <p:val>
                                            <p:strVal val="#ppt_x"/>
                                          </p:val>
                                        </p:tav>
                                      </p:tavLst>
                                    </p:anim>
                                    <p:anim calcmode="lin" valueType="num">
                                      <p:cBhvr additive="base">
                                        <p:cTn id="49" dur="500" fill="hold"/>
                                        <p:tgtEl>
                                          <p:spTgt spid="82433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24337"/>
                                        </p:tgtEl>
                                        <p:attrNameLst>
                                          <p:attrName>style.visibility</p:attrName>
                                        </p:attrNameLst>
                                      </p:cBhvr>
                                      <p:to>
                                        <p:strVal val="visible"/>
                                      </p:to>
                                    </p:set>
                                    <p:anim calcmode="lin" valueType="num">
                                      <p:cBhvr additive="base">
                                        <p:cTn id="54" dur="500" fill="hold"/>
                                        <p:tgtEl>
                                          <p:spTgt spid="824337"/>
                                        </p:tgtEl>
                                        <p:attrNameLst>
                                          <p:attrName>ppt_x</p:attrName>
                                        </p:attrNameLst>
                                      </p:cBhvr>
                                      <p:tavLst>
                                        <p:tav tm="0">
                                          <p:val>
                                            <p:strVal val="#ppt_x"/>
                                          </p:val>
                                        </p:tav>
                                        <p:tav tm="100000">
                                          <p:val>
                                            <p:strVal val="#ppt_x"/>
                                          </p:val>
                                        </p:tav>
                                      </p:tavLst>
                                    </p:anim>
                                    <p:anim calcmode="lin" valueType="num">
                                      <p:cBhvr additive="base">
                                        <p:cTn id="55" dur="500" fill="hold"/>
                                        <p:tgtEl>
                                          <p:spTgt spid="82433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824324"/>
                                        </p:tgtEl>
                                        <p:attrNameLst>
                                          <p:attrName>style.visibility</p:attrName>
                                        </p:attrNameLst>
                                      </p:cBhvr>
                                      <p:to>
                                        <p:strVal val="visible"/>
                                      </p:to>
                                    </p:set>
                                    <p:animEffect transition="in" filter="box(out)">
                                      <p:cBhvr>
                                        <p:cTn id="60" dur="500"/>
                                        <p:tgtEl>
                                          <p:spTgt spid="824324"/>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24338"/>
                                        </p:tgtEl>
                                        <p:attrNameLst>
                                          <p:attrName>style.visibility</p:attrName>
                                        </p:attrNameLst>
                                      </p:cBhvr>
                                      <p:to>
                                        <p:strVal val="visible"/>
                                      </p:to>
                                    </p:set>
                                    <p:anim calcmode="lin" valueType="num">
                                      <p:cBhvr additive="base">
                                        <p:cTn id="65" dur="500" fill="hold"/>
                                        <p:tgtEl>
                                          <p:spTgt spid="824338"/>
                                        </p:tgtEl>
                                        <p:attrNameLst>
                                          <p:attrName>ppt_x</p:attrName>
                                        </p:attrNameLst>
                                      </p:cBhvr>
                                      <p:tavLst>
                                        <p:tav tm="0">
                                          <p:val>
                                            <p:strVal val="#ppt_x"/>
                                          </p:val>
                                        </p:tav>
                                        <p:tav tm="100000">
                                          <p:val>
                                            <p:strVal val="#ppt_x"/>
                                          </p:val>
                                        </p:tav>
                                      </p:tavLst>
                                    </p:anim>
                                    <p:anim calcmode="lin" valueType="num">
                                      <p:cBhvr additive="base">
                                        <p:cTn id="66" dur="500" fill="hold"/>
                                        <p:tgtEl>
                                          <p:spTgt spid="82433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24339"/>
                                        </p:tgtEl>
                                        <p:attrNameLst>
                                          <p:attrName>style.visibility</p:attrName>
                                        </p:attrNameLst>
                                      </p:cBhvr>
                                      <p:to>
                                        <p:strVal val="visible"/>
                                      </p:to>
                                    </p:set>
                                    <p:anim calcmode="lin" valueType="num">
                                      <p:cBhvr additive="base">
                                        <p:cTn id="71" dur="500" fill="hold"/>
                                        <p:tgtEl>
                                          <p:spTgt spid="824339"/>
                                        </p:tgtEl>
                                        <p:attrNameLst>
                                          <p:attrName>ppt_x</p:attrName>
                                        </p:attrNameLst>
                                      </p:cBhvr>
                                      <p:tavLst>
                                        <p:tav tm="0">
                                          <p:val>
                                            <p:strVal val="#ppt_x"/>
                                          </p:val>
                                        </p:tav>
                                        <p:tav tm="100000">
                                          <p:val>
                                            <p:strVal val="#ppt_x"/>
                                          </p:val>
                                        </p:tav>
                                      </p:tavLst>
                                    </p:anim>
                                    <p:anim calcmode="lin" valueType="num">
                                      <p:cBhvr additive="base">
                                        <p:cTn id="72" dur="500" fill="hold"/>
                                        <p:tgtEl>
                                          <p:spTgt spid="82433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824340"/>
                                        </p:tgtEl>
                                        <p:attrNameLst>
                                          <p:attrName>style.visibility</p:attrName>
                                        </p:attrNameLst>
                                      </p:cBhvr>
                                      <p:to>
                                        <p:strVal val="visible"/>
                                      </p:to>
                                    </p:set>
                                    <p:anim calcmode="lin" valueType="num">
                                      <p:cBhvr additive="base">
                                        <p:cTn id="77" dur="500" fill="hold"/>
                                        <p:tgtEl>
                                          <p:spTgt spid="824340"/>
                                        </p:tgtEl>
                                        <p:attrNameLst>
                                          <p:attrName>ppt_x</p:attrName>
                                        </p:attrNameLst>
                                      </p:cBhvr>
                                      <p:tavLst>
                                        <p:tav tm="0">
                                          <p:val>
                                            <p:strVal val="#ppt_x"/>
                                          </p:val>
                                        </p:tav>
                                        <p:tav tm="100000">
                                          <p:val>
                                            <p:strVal val="#ppt_x"/>
                                          </p:val>
                                        </p:tav>
                                      </p:tavLst>
                                    </p:anim>
                                    <p:anim calcmode="lin" valueType="num">
                                      <p:cBhvr additive="base">
                                        <p:cTn id="78" dur="500" fill="hold"/>
                                        <p:tgtEl>
                                          <p:spTgt spid="82434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24341"/>
                                        </p:tgtEl>
                                        <p:attrNameLst>
                                          <p:attrName>style.visibility</p:attrName>
                                        </p:attrNameLst>
                                      </p:cBhvr>
                                      <p:to>
                                        <p:strVal val="visible"/>
                                      </p:to>
                                    </p:set>
                                    <p:anim calcmode="lin" valueType="num">
                                      <p:cBhvr additive="base">
                                        <p:cTn id="83" dur="500" fill="hold"/>
                                        <p:tgtEl>
                                          <p:spTgt spid="824341"/>
                                        </p:tgtEl>
                                        <p:attrNameLst>
                                          <p:attrName>ppt_x</p:attrName>
                                        </p:attrNameLst>
                                      </p:cBhvr>
                                      <p:tavLst>
                                        <p:tav tm="0">
                                          <p:val>
                                            <p:strVal val="#ppt_x"/>
                                          </p:val>
                                        </p:tav>
                                        <p:tav tm="100000">
                                          <p:val>
                                            <p:strVal val="#ppt_x"/>
                                          </p:val>
                                        </p:tav>
                                      </p:tavLst>
                                    </p:anim>
                                    <p:anim calcmode="lin" valueType="num">
                                      <p:cBhvr additive="base">
                                        <p:cTn id="84" dur="500" fill="hold"/>
                                        <p:tgtEl>
                                          <p:spTgt spid="8243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24342"/>
                                        </p:tgtEl>
                                        <p:attrNameLst>
                                          <p:attrName>style.visibility</p:attrName>
                                        </p:attrNameLst>
                                      </p:cBhvr>
                                      <p:to>
                                        <p:strVal val="visible"/>
                                      </p:to>
                                    </p:set>
                                    <p:anim calcmode="lin" valueType="num">
                                      <p:cBhvr additive="base">
                                        <p:cTn id="89" dur="500" fill="hold"/>
                                        <p:tgtEl>
                                          <p:spTgt spid="824342"/>
                                        </p:tgtEl>
                                        <p:attrNameLst>
                                          <p:attrName>ppt_x</p:attrName>
                                        </p:attrNameLst>
                                      </p:cBhvr>
                                      <p:tavLst>
                                        <p:tav tm="0">
                                          <p:val>
                                            <p:strVal val="#ppt_x"/>
                                          </p:val>
                                        </p:tav>
                                        <p:tav tm="100000">
                                          <p:val>
                                            <p:strVal val="#ppt_x"/>
                                          </p:val>
                                        </p:tav>
                                      </p:tavLst>
                                    </p:anim>
                                    <p:anim calcmode="lin" valueType="num">
                                      <p:cBhvr additive="base">
                                        <p:cTn id="90" dur="500" fill="hold"/>
                                        <p:tgtEl>
                                          <p:spTgt spid="8243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2" grpId="0" uiExpand="1" build="p" bldLvl="3"/>
      <p:bldP spid="824323" grpId="0" animBg="1"/>
      <p:bldP spid="824324" grpId="0" animBg="1"/>
      <p:bldP spid="824336" grpId="0"/>
      <p:bldP spid="824337" grpId="0"/>
      <p:bldP spid="824338" grpId="0"/>
      <p:bldP spid="824339" grpId="0"/>
      <p:bldP spid="824340" grpId="0"/>
      <p:bldP spid="824341" grpId="0"/>
      <p:bldP spid="8243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文本占位符 825345"/>
          <p:cNvSpPr>
            <a:spLocks noGrp="1"/>
          </p:cNvSpPr>
          <p:nvPr>
            <p:ph type="body" idx="1"/>
          </p:nvPr>
        </p:nvSpPr>
        <p:spPr>
          <a:xfrm>
            <a:off x="214313" y="909638"/>
            <a:ext cx="6218238" cy="503238"/>
          </a:xfrm>
        </p:spPr>
        <p:txBody>
          <a:bodyPr/>
          <a:lstStyle/>
          <a:p>
            <a:pPr marL="1143000" marR="0" lvl="2"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r>
              <a:rPr kumimoji="0" lang="en-US" altLang="zh-CN"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表达式和算术表达式</a:t>
            </a:r>
            <a:endPar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p:txBody>
      </p:sp>
      <p:sp>
        <p:nvSpPr>
          <p:cNvPr id="825352" name="矩形 825351"/>
          <p:cNvSpPr/>
          <p:nvPr/>
        </p:nvSpPr>
        <p:spPr>
          <a:xfrm>
            <a:off x="684213" y="33337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3. </a:t>
            </a:r>
            <a:r>
              <a:rPr lang="zh-CN" altLang="en-US" strike="noStrike" noProof="1">
                <a:solidFill>
                  <a:srgbClr val="FF3399"/>
                </a:solidFill>
                <a:latin typeface="Times New Roman" panose="02020603050405020304" pitchFamily="18" charset="0"/>
                <a:ea typeface="隶书" panose="02010509060101010101" pitchFamily="49" charset="-122"/>
                <a:cs typeface="+mn-cs"/>
              </a:rPr>
              <a:t>算术运算符、算术表达式</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25360" name="矩形 825359"/>
          <p:cNvSpPr/>
          <p:nvPr/>
        </p:nvSpPr>
        <p:spPr>
          <a:xfrm>
            <a:off x="611188" y="1355725"/>
            <a:ext cx="8532813" cy="1187450"/>
          </a:xfrm>
          <a:prstGeom prst="rect">
            <a:avLst/>
          </a:prstGeom>
          <a:noFill/>
          <a:ln w="9525">
            <a:noFill/>
          </a:ln>
        </p:spPr>
        <p:txBody>
          <a:bodyPr>
            <a:spAutoFit/>
          </a:bodyPr>
          <a:lstStyle/>
          <a:p>
            <a:pPr fontAlgn="base"/>
            <a:r>
              <a:rPr lang="en-US" altLang="zh-CN"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strike="noStrike" noProof="1">
                <a:solidFill>
                  <a:srgbClr val="CC0000"/>
                </a:solidFill>
                <a:effectLst>
                  <a:outerShdw blurRad="38100" dist="38100" dir="2700000">
                    <a:srgbClr val="000000"/>
                  </a:outerShdw>
                </a:effectLst>
                <a:latin typeface="Times New Roman" panose="02020603050405020304" pitchFamily="18" charset="0"/>
                <a:ea typeface="楷体_GB2312" pitchFamily="49" charset="-122"/>
                <a:cs typeface="+mn-cs"/>
              </a:rPr>
              <a:t>表达式：</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用运算符和括号将运算对象（常量、变量和函数等）连接起来的、符合Ｃ语言语法规则的式子。</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fontAlgn="base"/>
            <a:r>
              <a:rPr lang="zh-CN" altLang="en-US" b="1" strike="noStrike" noProof="1">
                <a:solidFill>
                  <a:srgbClr val="CC0000"/>
                </a:solidFill>
                <a:effectLst>
                  <a:outerShdw blurRad="38100" dist="38100" dir="2700000">
                    <a:srgbClr val="000000"/>
                  </a:outerShdw>
                </a:effectLst>
                <a:latin typeface="Times New Roman" panose="02020603050405020304" pitchFamily="18" charset="0"/>
                <a:ea typeface="楷体_GB2312" pitchFamily="49" charset="-122"/>
                <a:cs typeface="+mn-cs"/>
              </a:rPr>
              <a:t>     算术表达式：</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表达式中的运算符都是算术运算符的表达式。</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825361" name="矩形 825360"/>
          <p:cNvSpPr/>
          <p:nvPr/>
        </p:nvSpPr>
        <p:spPr>
          <a:xfrm>
            <a:off x="180975" y="2551113"/>
            <a:ext cx="6218238" cy="5032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2" fontAlgn="base">
              <a:buFont typeface="Wingdings" panose="05000000000000000000" pitchFamily="2" charset="2"/>
              <a:buChar char="Ø"/>
            </a:pPr>
            <a:r>
              <a:rPr lang="en-US" altLang="zh-CN" strike="noStrike" noProof="1">
                <a:solidFill>
                  <a:srgbClr val="FF0066"/>
                </a:solidFill>
                <a:latin typeface="楷体_GB2312" pitchFamily="49" charset="-122"/>
                <a:ea typeface="楷体_GB2312" pitchFamily="49" charset="-122"/>
                <a:cs typeface="+mn-cs"/>
              </a:rPr>
              <a:t> </a:t>
            </a:r>
            <a:r>
              <a:rPr lang="zh-CN" altLang="en-US" strike="noStrike" noProof="1">
                <a:solidFill>
                  <a:srgbClr val="FF0066"/>
                </a:solidFill>
                <a:latin typeface="楷体_GB2312" pitchFamily="49" charset="-122"/>
                <a:ea typeface="楷体_GB2312" pitchFamily="49" charset="-122"/>
                <a:cs typeface="+mn-cs"/>
              </a:rPr>
              <a:t>运算符优先级（到目前为止）</a:t>
            </a:r>
            <a:endParaRPr lang="zh-CN" altLang="en-US" strike="noStrike" noProof="1">
              <a:latin typeface="楷体_GB2312" pitchFamily="49" charset="-122"/>
              <a:ea typeface="楷体_GB2312" pitchFamily="49" charset="-122"/>
            </a:endParaRPr>
          </a:p>
        </p:txBody>
      </p:sp>
      <p:sp>
        <p:nvSpPr>
          <p:cNvPr id="825362" name="文本框 825361"/>
          <p:cNvSpPr txBox="1"/>
          <p:nvPr/>
        </p:nvSpPr>
        <p:spPr>
          <a:xfrm>
            <a:off x="2051050" y="2622550"/>
            <a:ext cx="5040313" cy="495300"/>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spAutoFit/>
          </a:bodyPr>
          <a:lstStyle/>
          <a:p>
            <a:pPr eaLnBrk="0" hangingPunct="0"/>
            <a:r>
              <a:rPr lang="zh-CN" altLang="en-US" b="1" noProof="1">
                <a:solidFill>
                  <a:srgbClr val="FF0066"/>
                </a:solidFill>
                <a:effectLst>
                  <a:outerShdw blurRad="38100" dist="38100" dir="2700000">
                    <a:srgbClr val="000000"/>
                  </a:outerShdw>
                </a:effectLst>
                <a:latin typeface="Arial" panose="020B0604020202020204" pitchFamily="34" charset="0"/>
                <a:ea typeface="楷体_GB2312" pitchFamily="49" charset="-122"/>
                <a:cs typeface="+mn-cs"/>
              </a:rPr>
              <a:t>例：</a:t>
            </a:r>
            <a:r>
              <a:rPr lang="zh-CN" altLang="en-US" noProof="1">
                <a:latin typeface="Arial" panose="020B0604020202020204" pitchFamily="34" charset="0"/>
                <a:ea typeface="隶书" panose="02010509060101010101" pitchFamily="49" charset="-122"/>
                <a:cs typeface="+mn-cs"/>
              </a:rPr>
              <a:t> </a:t>
            </a:r>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3 + 5 * 8</a:t>
            </a:r>
            <a:r>
              <a:rPr lang="zh-CN" altLang="en-US"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(x + y) / 2  - 1</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等</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825369" name="组合 825368"/>
          <p:cNvGrpSpPr/>
          <p:nvPr/>
        </p:nvGrpSpPr>
        <p:grpSpPr>
          <a:xfrm>
            <a:off x="2268538" y="3429000"/>
            <a:ext cx="4248150" cy="2843213"/>
            <a:chOff x="1429" y="2160"/>
            <a:chExt cx="2676" cy="1791"/>
          </a:xfrm>
        </p:grpSpPr>
        <p:sp>
          <p:nvSpPr>
            <p:cNvPr id="825364" name="矩形 825363"/>
            <p:cNvSpPr/>
            <p:nvPr/>
          </p:nvSpPr>
          <p:spPr>
            <a:xfrm>
              <a:off x="1429" y="2160"/>
              <a:ext cx="2673" cy="288"/>
            </a:xfrm>
            <a:prstGeom prst="rect">
              <a:avLst/>
            </a:prstGeom>
            <a:solidFill>
              <a:srgbClr val="FFFF00"/>
            </a:solidFill>
            <a:ln w="9525"/>
            <a:scene3d>
              <a:camera prst="legacyObliqueTopRight">
                <a:rot lat="0" lon="0" rev="0"/>
              </a:camera>
              <a:lightRig rig="legacyFlat3" dir="b"/>
            </a:scene3d>
            <a:sp3d extrusionH="430200" prstMaterial="legacyMatte">
              <a:bevelT w="13500" h="13500" prst="angle"/>
              <a:bevelB w="13500" h="13500" prst="angle"/>
              <a:extrusionClr>
                <a:srgbClr val="FFFF00"/>
              </a:extrusionClr>
            </a:sp3d>
          </p:spPr>
          <p:txBody>
            <a:bodyPr>
              <a:spAutoFit/>
              <a:flatTx/>
            </a:bodyPr>
            <a:lstStyle/>
            <a:p>
              <a:pPr fontAlgn="base"/>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类型强制转换运算符的优先级</a:t>
              </a:r>
              <a:r>
                <a:rPr lang="zh-CN" altLang="en-US" b="1" strike="noStrike" noProof="1">
                  <a:solidFill>
                    <a:srgbClr val="0000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t>
              </a:r>
              <a:endParaRPr lang="zh-CN" altLang="en-US" b="1" strike="noStrike" noProof="1">
                <a:solidFill>
                  <a:srgbClr val="000099"/>
                </a:solidFill>
                <a:effectLst>
                  <a:outerShdw blurRad="38100" dist="38100" dir="2700000">
                    <a:srgbClr val="000000"/>
                  </a:outerShdw>
                </a:effectLst>
                <a:latin typeface="Times New Roman" panose="02020603050405020304" pitchFamily="18" charset="0"/>
              </a:endParaRPr>
            </a:p>
          </p:txBody>
        </p:sp>
        <p:sp>
          <p:nvSpPr>
            <p:cNvPr id="825365" name="矩形 825364"/>
            <p:cNvSpPr/>
            <p:nvPr/>
          </p:nvSpPr>
          <p:spPr>
            <a:xfrm>
              <a:off x="1449" y="2911"/>
              <a:ext cx="2656" cy="288"/>
            </a:xfrm>
            <a:prstGeom prst="rect">
              <a:avLst/>
            </a:prstGeom>
            <a:solidFill>
              <a:srgbClr val="00CCFF"/>
            </a:solidFill>
            <a:ln w="9525"/>
            <a:scene3d>
              <a:camera prst="legacyObliqueTopRight">
                <a:rot lat="0" lon="0" rev="0"/>
              </a:camera>
              <a:lightRig rig="legacyFlat3" dir="b"/>
            </a:scene3d>
            <a:sp3d extrusionH="430200" prstMaterial="legacyMatte">
              <a:bevelT w="13500" h="13500" prst="angle"/>
              <a:bevelB w="13500" h="13500" prst="angle"/>
              <a:extrusionClr>
                <a:srgbClr val="00CCFF"/>
              </a:extrusionClr>
            </a:sp3d>
          </p:spPr>
          <p:txBody>
            <a:bodyPr>
              <a:spAutoFit/>
              <a:flatTx/>
            </a:bodyPr>
            <a:lstStyle/>
            <a:p>
              <a:pPr algn="ctr" fontAlgn="base"/>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算术运算符的优先级</a:t>
              </a:r>
              <a:endPar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endParaRPr>
            </a:p>
          </p:txBody>
        </p:sp>
        <p:sp>
          <p:nvSpPr>
            <p:cNvPr id="825366" name="矩形 825365"/>
            <p:cNvSpPr/>
            <p:nvPr/>
          </p:nvSpPr>
          <p:spPr>
            <a:xfrm>
              <a:off x="1429" y="3663"/>
              <a:ext cx="2656" cy="288"/>
            </a:xfrm>
            <a:prstGeom prst="rect">
              <a:avLst/>
            </a:prstGeom>
            <a:solidFill>
              <a:srgbClr val="FFCC99"/>
            </a:solidFill>
            <a:ln w="9525"/>
            <a:scene3d>
              <a:camera prst="legacyObliqueTopRight">
                <a:rot lat="0" lon="0" rev="0"/>
              </a:camera>
              <a:lightRig rig="legacyFlat3" dir="b"/>
            </a:scene3d>
            <a:sp3d extrusionH="430200" prstMaterial="legacyMatte">
              <a:bevelT w="13500" h="13500" prst="angle"/>
              <a:bevelB w="13500" h="13500" prst="angle"/>
              <a:extrusionClr>
                <a:srgbClr val="FFCC99"/>
              </a:extrusionClr>
            </a:sp3d>
          </p:spPr>
          <p:txBody>
            <a:bodyPr>
              <a:spAutoFit/>
              <a:flatTx/>
            </a:bodyPr>
            <a:lstStyle/>
            <a:p>
              <a:pPr algn="ctr" fontAlgn="base"/>
              <a:r>
                <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赋值运算符的优先级</a:t>
              </a:r>
              <a:endParaRPr lang="zh-CN" altLang="en-US" b="1" strike="noStrike" noProof="1">
                <a:effectLst>
                  <a:outerShdw blurRad="38100" dist="38100" dir="2700000">
                    <a:srgbClr val="FFFFFF"/>
                  </a:outerShdw>
                </a:effectLst>
                <a:latin typeface="Times New Roman" panose="02020603050405020304" pitchFamily="18" charset="0"/>
                <a:ea typeface="隶书" panose="02010509060101010101" pitchFamily="49" charset="-122"/>
              </a:endParaRPr>
            </a:p>
          </p:txBody>
        </p:sp>
        <p:sp>
          <p:nvSpPr>
            <p:cNvPr id="77834" name="任意多边形 825366"/>
            <p:cNvSpPr/>
            <p:nvPr/>
          </p:nvSpPr>
          <p:spPr>
            <a:xfrm rot="5400000">
              <a:off x="2550" y="2609"/>
              <a:ext cx="309" cy="180"/>
            </a:xfrm>
            <a:custGeom>
              <a:avLst/>
              <a:gdLst/>
              <a:ahLst/>
              <a:cxnLst>
                <a:cxn ang="270">
                  <a:pos x="16200" y="0"/>
                </a:cxn>
                <a:cxn ang="180">
                  <a:pos x="0" y="10800"/>
                </a:cxn>
                <a:cxn ang="90">
                  <a:pos x="16200" y="21600"/>
                </a:cxn>
                <a:cxn ang="0">
                  <a:pos x="21600" y="10800"/>
                </a:cxn>
              </a:cxnLst>
              <a:rect l="0" t="0" r="0" b="0"/>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cene3d>
              <a:camera prst="legacyObliqueTopRight">
                <a:rot lat="0" lon="0" rev="0"/>
              </a:camera>
              <a:lightRig rig="legacyFlat3" dir="b"/>
            </a:scene3d>
            <a:sp3d extrusionH="430200" prstMaterial="legacyMatte">
              <a:bevelT w="13500" h="13500" prst="angle"/>
              <a:bevelB w="13500" h="13500" prst="angle"/>
              <a:extrusionClr>
                <a:schemeClr val="accent1"/>
              </a:extrusionClr>
            </a:sp3d>
          </p:spPr>
          <p:txBody>
            <a:bodyPr/>
            <a:lstStyle/>
            <a:p>
              <a:endParaRPr lang="zh-CN" altLang="en-US"/>
            </a:p>
          </p:txBody>
        </p:sp>
        <p:sp>
          <p:nvSpPr>
            <p:cNvPr id="77835" name="任意多边形 825367"/>
            <p:cNvSpPr/>
            <p:nvPr/>
          </p:nvSpPr>
          <p:spPr>
            <a:xfrm rot="5400000">
              <a:off x="2551" y="3357"/>
              <a:ext cx="309" cy="180"/>
            </a:xfrm>
            <a:custGeom>
              <a:avLst/>
              <a:gdLst/>
              <a:ahLst/>
              <a:cxnLst>
                <a:cxn ang="270">
                  <a:pos x="16200" y="0"/>
                </a:cxn>
                <a:cxn ang="180">
                  <a:pos x="0" y="10800"/>
                </a:cxn>
                <a:cxn ang="90">
                  <a:pos x="16200" y="21600"/>
                </a:cxn>
                <a:cxn ang="0">
                  <a:pos x="21600" y="10800"/>
                </a:cxn>
              </a:cxnLst>
              <a:rect l="0" t="0" r="0" b="0"/>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cene3d>
              <a:camera prst="legacyObliqueTopRight">
                <a:rot lat="0" lon="0" rev="0"/>
              </a:camera>
              <a:lightRig rig="legacyFlat3" dir="b"/>
            </a:scene3d>
            <a:sp3d extrusionH="430200" prstMaterial="legacyMatte">
              <a:bevelT w="13500" h="13500" prst="angle"/>
              <a:bevelB w="13500" h="13500" prst="angle"/>
              <a:extrusionClr>
                <a:schemeClr val="accent1"/>
              </a:extrusionClr>
            </a:sp3d>
          </p:spPr>
          <p:txBody>
            <a:bodyPr/>
            <a:lstStyle/>
            <a:p>
              <a:endParaRPr lang="zh-CN" altLang="en-US"/>
            </a:p>
          </p:txBody>
        </p:sp>
      </p:grpSp>
      <p:grpSp>
        <p:nvGrpSpPr>
          <p:cNvPr id="77836" name="组合 825369"/>
          <p:cNvGrpSpPr/>
          <p:nvPr/>
        </p:nvGrpSpPr>
        <p:grpSpPr>
          <a:xfrm>
            <a:off x="0" y="0"/>
            <a:ext cx="446088" cy="6858000"/>
            <a:chOff x="0" y="0"/>
            <a:chExt cx="281" cy="4320"/>
          </a:xfrm>
        </p:grpSpPr>
        <p:sp>
          <p:nvSpPr>
            <p:cNvPr id="77837" name="文本框 825370"/>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7838" name="文本框 825371"/>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5346">
                                            <p:txEl>
                                              <p:pRg st="0" end="0"/>
                                            </p:txEl>
                                          </p:spTgt>
                                        </p:tgtEl>
                                        <p:attrNameLst>
                                          <p:attrName>style.visibility</p:attrName>
                                        </p:attrNameLst>
                                      </p:cBhvr>
                                      <p:to>
                                        <p:strVal val="visible"/>
                                      </p:to>
                                    </p:set>
                                    <p:anim calcmode="lin" valueType="num">
                                      <p:cBhvr additive="base">
                                        <p:cTn id="7" dur="500" fill="hold"/>
                                        <p:tgtEl>
                                          <p:spTgt spid="8253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534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25360"/>
                                        </p:tgtEl>
                                        <p:attrNameLst>
                                          <p:attrName>style.visibility</p:attrName>
                                        </p:attrNameLst>
                                      </p:cBhvr>
                                      <p:to>
                                        <p:strVal val="visible"/>
                                      </p:to>
                                    </p:set>
                                    <p:animEffect transition="in" filter="box(out)">
                                      <p:cBhvr>
                                        <p:cTn id="13" dur="500"/>
                                        <p:tgtEl>
                                          <p:spTgt spid="825360"/>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25362"/>
                                        </p:tgtEl>
                                        <p:attrNameLst>
                                          <p:attrName>style.visibility</p:attrName>
                                        </p:attrNameLst>
                                      </p:cBhvr>
                                      <p:to>
                                        <p:strVal val="visible"/>
                                      </p:to>
                                    </p:set>
                                    <p:animEffect transition="in" filter="box(out)">
                                      <p:cBhvr>
                                        <p:cTn id="18" dur="500"/>
                                        <p:tgtEl>
                                          <p:spTgt spid="825362"/>
                                        </p:tgtEl>
                                      </p:cBhvr>
                                    </p:animEffect>
                                  </p:childTnLst>
                                  <p:subTnLst>
                                    <p:set>
                                      <p:cBhvr override="childStyle">
                                        <p:cTn dur="1" fill="hold" display="0" masterRel="nextClick" afterEffect="1"/>
                                        <p:tgtEl>
                                          <p:spTgt spid="825362"/>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25361">
                                            <p:txEl>
                                              <p:pRg st="0" end="0"/>
                                            </p:txEl>
                                          </p:spTgt>
                                        </p:tgtEl>
                                        <p:attrNameLst>
                                          <p:attrName>style.visibility</p:attrName>
                                        </p:attrNameLst>
                                      </p:cBhvr>
                                      <p:to>
                                        <p:strVal val="visible"/>
                                      </p:to>
                                    </p:set>
                                    <p:anim calcmode="lin" valueType="num">
                                      <p:cBhvr additive="base">
                                        <p:cTn id="23" dur="500" fill="hold"/>
                                        <p:tgtEl>
                                          <p:spTgt spid="82536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536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25369"/>
                                        </p:tgtEl>
                                        <p:attrNameLst>
                                          <p:attrName>style.visibility</p:attrName>
                                        </p:attrNameLst>
                                      </p:cBhvr>
                                      <p:to>
                                        <p:strVal val="visible"/>
                                      </p:to>
                                    </p:set>
                                    <p:animEffect transition="in" filter="blinds(horizontal)">
                                      <p:cBhvr>
                                        <p:cTn id="29" dur="500"/>
                                        <p:tgtEl>
                                          <p:spTgt spid="825369"/>
                                        </p:tgtEl>
                                      </p:cBhvr>
                                    </p:animEffect>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6" grpId="0" build="p" bldLvl="3"/>
      <p:bldP spid="825360" grpId="0"/>
      <p:bldP spid="825361" grpId="0" build="p" bldLvl="3"/>
      <p:bldP spid="82536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文本占位符 826369"/>
          <p:cNvSpPr>
            <a:spLocks noGrp="1"/>
          </p:cNvSpPr>
          <p:nvPr>
            <p:ph type="body" idx="1"/>
          </p:nvPr>
        </p:nvSpPr>
        <p:spPr>
          <a:xfrm>
            <a:off x="0" y="2159000"/>
            <a:ext cx="8355013" cy="1898650"/>
          </a:xfrm>
        </p:spPr>
        <p:txBody>
          <a:bodyPr/>
          <a:lstStyle/>
          <a:p>
            <a:pPr marL="1143000" marR="0" lvl="2"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r>
              <a:rPr kumimoji="0" lang="en-US" altLang="zh-CN"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自增、自减运算符</a:t>
            </a:r>
            <a:r>
              <a:rPr kumimoji="0" lang="en-US" altLang="zh-CN"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 --</a:t>
            </a: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隶书" panose="02010509060101010101" pitchFamily="49" charset="-122"/>
                <a:ea typeface="+mn-ea"/>
                <a:cs typeface="+mn-cs"/>
              </a:rPr>
              <a:t> </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作用：使变量值加</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1</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或减</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1</a:t>
            </a: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种类：</a:t>
            </a: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前置  </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++i, --i  (先执行</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i=i</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sym typeface="MT Extra" panose="05050102010205020202" pitchFamily="18" charset="2"/>
              </a:rPr>
              <a:t>+1或</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sym typeface="MT Extra" panose="05050102010205020202" pitchFamily="18" charset="2"/>
              </a:rPr>
              <a:t>i=i-1</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，再使用i值）</a:t>
            </a:r>
            <a:endPar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后置  i++,i--   (先使用i值,再执行</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i=i</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sym typeface="MT Extra" panose="05050102010205020202" pitchFamily="18" charset="2"/>
              </a:rPr>
              <a:t>+1或</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sym typeface="MT Extra" panose="05050102010205020202" pitchFamily="18" charset="2"/>
              </a:rPr>
              <a:t>i=i-1</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p>
        </p:txBody>
      </p:sp>
      <p:sp>
        <p:nvSpPr>
          <p:cNvPr id="826371" name="文本框 826370"/>
          <p:cNvSpPr txBox="1"/>
          <p:nvPr/>
        </p:nvSpPr>
        <p:spPr>
          <a:xfrm>
            <a:off x="1566863" y="4283075"/>
            <a:ext cx="6527800" cy="2320925"/>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spAutoFit/>
          </a:bodyPr>
          <a:lstStyle/>
          <a:p>
            <a:pPr eaLnBrk="0" hangingPunct="0"/>
            <a:r>
              <a:rPr lang="zh-CN" altLang="zh-CN"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例：</a:t>
            </a:r>
            <a:r>
              <a:rPr lang="zh-CN" altLang="zh-CN" noProof="1">
                <a:latin typeface="隶书" panose="02010509060101010101" pitchFamily="49" charset="-122"/>
                <a:ea typeface="隶书" panose="02010509060101010101" pitchFamily="49" charset="-122"/>
                <a:cs typeface="+mn-cs"/>
              </a:rPr>
              <a:t>   </a:t>
            </a:r>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j = 3;  k = ++j;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j = 3;  k = j++;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j = 3;  printf (“%d”, ++j);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j = 3;  printf(“%d”, j++);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 = 3; b = 5; c = (++a) * b;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 = 3; b = 5; c = (a++) * b;</a:t>
            </a:r>
            <a:r>
              <a:rPr lang="en-US" altLang="zh-CN" noProof="1">
                <a:latin typeface="隶书" panose="02010509060101010101" pitchFamily="49" charset="-122"/>
                <a:ea typeface="隶书" panose="02010509060101010101" pitchFamily="49" charset="-122"/>
                <a:cs typeface="+mn-cs"/>
              </a:rPr>
              <a:t>    </a:t>
            </a:r>
            <a:endParaRPr lang="en-US" altLang="zh-CN" noProof="1">
              <a:latin typeface="隶书" panose="02010509060101010101" pitchFamily="49" charset="-122"/>
              <a:ea typeface="隶书" panose="02010509060101010101" pitchFamily="49" charset="-122"/>
            </a:endParaRPr>
          </a:p>
        </p:txBody>
      </p:sp>
      <p:sp>
        <p:nvSpPr>
          <p:cNvPr id="826374" name="文本框 826373"/>
          <p:cNvSpPr txBox="1"/>
          <p:nvPr/>
        </p:nvSpPr>
        <p:spPr>
          <a:xfrm>
            <a:off x="6119813" y="4340225"/>
            <a:ext cx="1338262" cy="396875"/>
          </a:xfrm>
          <a:prstGeom prst="rect">
            <a:avLst/>
          </a:prstGeom>
          <a:noFill/>
          <a:ln w="38100">
            <a:noFill/>
          </a:ln>
        </p:spPr>
        <p:txBody>
          <a:bodyPr wrap="none" lIns="90000" tIns="46800" rIns="90000" bIns="46800" anchor="t" anchorCtr="0">
            <a:spAutoFit/>
          </a:bodyPr>
          <a:lstStyle/>
          <a:p>
            <a:pPr eaLnBrk="0" hangingPunct="0"/>
            <a:r>
              <a:rPr lang="en-US" altLang="zh-CN" sz="2000" b="1">
                <a:solidFill>
                  <a:srgbClr val="0000FF"/>
                </a:solidFill>
                <a:latin typeface="隶书" panose="02010509060101010101" pitchFamily="49" charset="-122"/>
                <a:ea typeface="隶书" panose="02010509060101010101" pitchFamily="49" charset="-122"/>
              </a:rPr>
              <a:t>//k=4,j=4</a:t>
            </a:r>
          </a:p>
        </p:txBody>
      </p:sp>
      <p:sp>
        <p:nvSpPr>
          <p:cNvPr id="826375" name="文本框 826374"/>
          <p:cNvSpPr txBox="1"/>
          <p:nvPr/>
        </p:nvSpPr>
        <p:spPr>
          <a:xfrm>
            <a:off x="6119813" y="4706938"/>
            <a:ext cx="1338262" cy="396875"/>
          </a:xfrm>
          <a:prstGeom prst="rect">
            <a:avLst/>
          </a:prstGeom>
          <a:noFill/>
          <a:ln w="38100">
            <a:noFill/>
          </a:ln>
        </p:spPr>
        <p:txBody>
          <a:bodyPr wrap="none" lIns="90000" tIns="46800" rIns="90000" bIns="46800" anchor="t" anchorCtr="0">
            <a:spAutoFit/>
          </a:bodyPr>
          <a:lstStyle/>
          <a:p>
            <a:pPr eaLnBrk="0" hangingPunct="0"/>
            <a:r>
              <a:rPr lang="en-US" altLang="zh-CN" sz="2000" b="1">
                <a:solidFill>
                  <a:srgbClr val="0000FF"/>
                </a:solidFill>
                <a:latin typeface="隶书" panose="02010509060101010101" pitchFamily="49" charset="-122"/>
                <a:ea typeface="隶书" panose="02010509060101010101" pitchFamily="49" charset="-122"/>
              </a:rPr>
              <a:t>//k=3,j=4</a:t>
            </a:r>
          </a:p>
        </p:txBody>
      </p:sp>
      <p:sp>
        <p:nvSpPr>
          <p:cNvPr id="826376" name="文本框 826375"/>
          <p:cNvSpPr txBox="1"/>
          <p:nvPr/>
        </p:nvSpPr>
        <p:spPr>
          <a:xfrm>
            <a:off x="6119813" y="5072063"/>
            <a:ext cx="566737" cy="396875"/>
          </a:xfrm>
          <a:prstGeom prst="rect">
            <a:avLst/>
          </a:prstGeom>
          <a:noFill/>
          <a:ln w="38100">
            <a:noFill/>
          </a:ln>
        </p:spPr>
        <p:txBody>
          <a:bodyPr wrap="none" lIns="90000" tIns="46800" rIns="90000" bIns="46800" anchor="t" anchorCtr="0">
            <a:spAutoFit/>
          </a:bodyPr>
          <a:lstStyle/>
          <a:p>
            <a:pPr eaLnBrk="0" hangingPunct="0"/>
            <a:r>
              <a:rPr lang="en-US" altLang="zh-CN" sz="2000" b="1">
                <a:solidFill>
                  <a:srgbClr val="0000FF"/>
                </a:solidFill>
                <a:latin typeface="隶书" panose="02010509060101010101" pitchFamily="49" charset="-122"/>
                <a:ea typeface="隶书" panose="02010509060101010101" pitchFamily="49" charset="-122"/>
              </a:rPr>
              <a:t>//4</a:t>
            </a:r>
          </a:p>
        </p:txBody>
      </p:sp>
      <p:sp>
        <p:nvSpPr>
          <p:cNvPr id="826377" name="文本框 826376"/>
          <p:cNvSpPr txBox="1"/>
          <p:nvPr/>
        </p:nvSpPr>
        <p:spPr>
          <a:xfrm>
            <a:off x="6119813" y="5438775"/>
            <a:ext cx="566737" cy="396875"/>
          </a:xfrm>
          <a:prstGeom prst="rect">
            <a:avLst/>
          </a:prstGeom>
          <a:noFill/>
          <a:ln w="38100">
            <a:noFill/>
          </a:ln>
        </p:spPr>
        <p:txBody>
          <a:bodyPr wrap="none" lIns="90000" tIns="46800" rIns="90000" bIns="46800" anchor="t" anchorCtr="0">
            <a:spAutoFit/>
          </a:bodyPr>
          <a:lstStyle/>
          <a:p>
            <a:pPr eaLnBrk="0" hangingPunct="0"/>
            <a:r>
              <a:rPr lang="en-US" altLang="zh-CN" sz="2000" b="1">
                <a:solidFill>
                  <a:srgbClr val="0000FF"/>
                </a:solidFill>
                <a:latin typeface="隶书" panose="02010509060101010101" pitchFamily="49" charset="-122"/>
                <a:ea typeface="隶书" panose="02010509060101010101" pitchFamily="49" charset="-122"/>
              </a:rPr>
              <a:t>//3</a:t>
            </a:r>
          </a:p>
        </p:txBody>
      </p:sp>
      <p:sp>
        <p:nvSpPr>
          <p:cNvPr id="826378" name="文本框 826377"/>
          <p:cNvSpPr txBox="1"/>
          <p:nvPr/>
        </p:nvSpPr>
        <p:spPr>
          <a:xfrm>
            <a:off x="6119813" y="5803900"/>
            <a:ext cx="1466850" cy="396875"/>
          </a:xfrm>
          <a:prstGeom prst="rect">
            <a:avLst/>
          </a:prstGeom>
          <a:noFill/>
          <a:ln w="38100">
            <a:noFill/>
          </a:ln>
        </p:spPr>
        <p:txBody>
          <a:bodyPr wrap="none" lIns="90000" tIns="46800" rIns="90000" bIns="46800" anchor="t" anchorCtr="0">
            <a:spAutoFit/>
          </a:bodyPr>
          <a:lstStyle/>
          <a:p>
            <a:pPr eaLnBrk="0" hangingPunct="0"/>
            <a:r>
              <a:rPr lang="en-US" altLang="zh-CN" sz="2000" b="1">
                <a:solidFill>
                  <a:srgbClr val="0000FF"/>
                </a:solidFill>
                <a:latin typeface="隶书" panose="02010509060101010101" pitchFamily="49" charset="-122"/>
                <a:ea typeface="隶书" panose="02010509060101010101" pitchFamily="49" charset="-122"/>
              </a:rPr>
              <a:t>//c=20,a=4</a:t>
            </a:r>
          </a:p>
        </p:txBody>
      </p:sp>
      <p:sp>
        <p:nvSpPr>
          <p:cNvPr id="826379" name="文本框 826378"/>
          <p:cNvSpPr txBox="1"/>
          <p:nvPr/>
        </p:nvSpPr>
        <p:spPr>
          <a:xfrm>
            <a:off x="6119813" y="6169025"/>
            <a:ext cx="1466850" cy="396875"/>
          </a:xfrm>
          <a:prstGeom prst="rect">
            <a:avLst/>
          </a:prstGeom>
          <a:noFill/>
          <a:ln w="38100">
            <a:noFill/>
          </a:ln>
        </p:spPr>
        <p:txBody>
          <a:bodyPr wrap="none" lIns="90000" tIns="46800" rIns="90000" bIns="46800" anchor="t" anchorCtr="0">
            <a:spAutoFit/>
          </a:bodyPr>
          <a:lstStyle/>
          <a:p>
            <a:pPr eaLnBrk="0" hangingPunct="0"/>
            <a:r>
              <a:rPr lang="en-US" altLang="zh-CN" sz="2000" b="1">
                <a:solidFill>
                  <a:srgbClr val="0000FF"/>
                </a:solidFill>
                <a:latin typeface="隶书" panose="02010509060101010101" pitchFamily="49" charset="-122"/>
                <a:ea typeface="隶书" panose="02010509060101010101" pitchFamily="49" charset="-122"/>
              </a:rPr>
              <a:t>//c=15,a=4</a:t>
            </a:r>
          </a:p>
        </p:txBody>
      </p:sp>
      <p:sp>
        <p:nvSpPr>
          <p:cNvPr id="826386" name="矩形 826385"/>
          <p:cNvSpPr/>
          <p:nvPr/>
        </p:nvSpPr>
        <p:spPr>
          <a:xfrm>
            <a:off x="684213" y="16192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4. </a:t>
            </a:r>
            <a:r>
              <a:rPr lang="zh-CN" altLang="en-US" strike="noStrike" noProof="1">
                <a:solidFill>
                  <a:srgbClr val="FF3399"/>
                </a:solidFill>
                <a:latin typeface="隶书" panose="02010509060101010101" pitchFamily="49" charset="-122"/>
                <a:ea typeface="隶书" panose="02010509060101010101" pitchFamily="49" charset="-122"/>
                <a:cs typeface="+mn-cs"/>
              </a:rPr>
              <a:t>自增自减</a:t>
            </a:r>
            <a:r>
              <a:rPr lang="zh-CN" altLang="en-US" strike="noStrike" noProof="1">
                <a:solidFill>
                  <a:srgbClr val="FF3399"/>
                </a:solidFill>
                <a:latin typeface="Times New Roman" panose="02020603050405020304" pitchFamily="18" charset="0"/>
                <a:ea typeface="隶书" panose="02010509060101010101" pitchFamily="49" charset="-122"/>
                <a:cs typeface="+mn-cs"/>
              </a:rPr>
              <a:t>运算符、符号运算符</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26387" name="矩形 826386"/>
          <p:cNvSpPr/>
          <p:nvPr/>
        </p:nvSpPr>
        <p:spPr>
          <a:xfrm>
            <a:off x="1588" y="717550"/>
            <a:ext cx="8963025" cy="18986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2" fontAlgn="base">
              <a:buFont typeface="Wingdings" panose="05000000000000000000" pitchFamily="2" charset="2"/>
              <a:buChar char="Ø"/>
            </a:pPr>
            <a:r>
              <a:rPr lang="en-US" altLang="zh-CN" strike="noStrike" noProof="1">
                <a:solidFill>
                  <a:srgbClr val="FF0066"/>
                </a:solidFill>
                <a:latin typeface="楷体_GB2312" pitchFamily="49" charset="-122"/>
                <a:ea typeface="楷体_GB2312" pitchFamily="49" charset="-122"/>
                <a:cs typeface="+mn-cs"/>
              </a:rPr>
              <a:t> </a:t>
            </a:r>
            <a:r>
              <a:rPr lang="zh-CN" altLang="en-US" strike="noStrike" noProof="1">
                <a:solidFill>
                  <a:srgbClr val="FF0066"/>
                </a:solidFill>
                <a:latin typeface="楷体_GB2312" pitchFamily="49" charset="-122"/>
                <a:ea typeface="楷体_GB2312" pitchFamily="49" charset="-122"/>
                <a:cs typeface="+mn-cs"/>
              </a:rPr>
              <a:t>负号运算符（“</a:t>
            </a:r>
            <a:r>
              <a:rPr lang="en-US" altLang="zh-CN" strike="noStrike" noProof="1">
                <a:solidFill>
                  <a:srgbClr val="FF0066"/>
                </a:solidFill>
                <a:latin typeface="楷体_GB2312" pitchFamily="49" charset="-122"/>
                <a:ea typeface="楷体_GB2312" pitchFamily="49" charset="-122"/>
                <a:cs typeface="+mn-cs"/>
              </a:rPr>
              <a:t>-”</a:t>
            </a:r>
            <a:r>
              <a:rPr lang="zh-CN" altLang="en-US" strike="noStrike" noProof="1">
                <a:solidFill>
                  <a:srgbClr val="FF0066"/>
                </a:solidFill>
                <a:latin typeface="楷体_GB2312" pitchFamily="49" charset="-122"/>
                <a:ea typeface="楷体_GB2312" pitchFamily="49" charset="-122"/>
                <a:cs typeface="+mn-cs"/>
              </a:rPr>
              <a:t>）</a:t>
            </a:r>
            <a:endParaRPr lang="zh-CN" altLang="en-US" strike="noStrike" noProof="1">
              <a:solidFill>
                <a:srgbClr val="FF0066"/>
              </a:solidFill>
              <a:latin typeface="楷体_GB2312" pitchFamily="49" charset="-122"/>
              <a:ea typeface="楷体_GB2312" pitchFamily="49" charset="-122"/>
            </a:endParaRPr>
          </a:p>
          <a:p>
            <a:pPr lvl="2" fontAlgn="base">
              <a:buFont typeface="Wingdings" panose="05000000000000000000" pitchFamily="2" charset="2"/>
              <a:buNone/>
            </a:pPr>
            <a:r>
              <a:rPr lang="zh-CN" altLang="en-US" strike="noStrike" noProof="1">
                <a:latin typeface="Times New Roman" panose="02020603050405020304" pitchFamily="18" charset="0"/>
                <a:ea typeface="宋体" panose="02010600030101010101" pitchFamily="2" charset="-122"/>
                <a:cs typeface="+mn-cs"/>
              </a:rPr>
              <a:t>          </a:t>
            </a:r>
            <a:r>
              <a:rPr lang="zh-CN" altLang="en-US" sz="2000" strike="noStrike" noProof="1">
                <a:latin typeface="楷体_GB2312" pitchFamily="49" charset="-122"/>
                <a:ea typeface="楷体_GB2312" pitchFamily="49" charset="-122"/>
                <a:cs typeface="+mn-cs"/>
              </a:rPr>
              <a:t>减号（－）既是一个算术运算符，又是一个负号运算符。负号运算符是单目运算符。</a:t>
            </a:r>
            <a:r>
              <a:rPr lang="zh-CN" altLang="en-US" sz="2000" strike="noStrike" noProof="1">
                <a:solidFill>
                  <a:schemeClr val="accent2"/>
                </a:solidFill>
                <a:latin typeface="楷体_GB2312" pitchFamily="49" charset="-122"/>
                <a:ea typeface="楷体_GB2312" pitchFamily="49" charset="-122"/>
                <a:cs typeface="+mn-cs"/>
              </a:rPr>
              <a:t>例如：</a:t>
            </a:r>
            <a:r>
              <a:rPr lang="en-US" altLang="zh-CN" sz="2000" strike="noStrike" noProof="1">
                <a:solidFill>
                  <a:schemeClr val="accent2"/>
                </a:solidFill>
                <a:latin typeface="楷体_GB2312" pitchFamily="49" charset="-122"/>
                <a:ea typeface="楷体_GB2312" pitchFamily="49" charset="-122"/>
                <a:cs typeface="+mn-cs"/>
              </a:rPr>
              <a:t>a = 2</a:t>
            </a:r>
            <a:r>
              <a:rPr lang="zh-CN" altLang="en-US" sz="2000" strike="noStrike" noProof="1">
                <a:solidFill>
                  <a:schemeClr val="accent2"/>
                </a:solidFill>
                <a:latin typeface="楷体_GB2312" pitchFamily="49" charset="-122"/>
                <a:ea typeface="楷体_GB2312" pitchFamily="49" charset="-122"/>
                <a:cs typeface="+mn-cs"/>
              </a:rPr>
              <a:t>，那么－</a:t>
            </a:r>
            <a:r>
              <a:rPr lang="en-US" altLang="zh-CN" sz="2000" strike="noStrike" noProof="1">
                <a:solidFill>
                  <a:schemeClr val="accent2"/>
                </a:solidFill>
                <a:latin typeface="楷体_GB2312" pitchFamily="49" charset="-122"/>
                <a:ea typeface="楷体_GB2312" pitchFamily="49" charset="-122"/>
                <a:cs typeface="+mn-cs"/>
              </a:rPr>
              <a:t>a</a:t>
            </a:r>
            <a:r>
              <a:rPr lang="zh-CN" altLang="en-US" sz="2000" strike="noStrike" noProof="1">
                <a:solidFill>
                  <a:schemeClr val="accent2"/>
                </a:solidFill>
                <a:latin typeface="楷体_GB2312" pitchFamily="49" charset="-122"/>
                <a:ea typeface="楷体_GB2312" pitchFamily="49" charset="-122"/>
                <a:cs typeface="+mn-cs"/>
              </a:rPr>
              <a:t>的值就是－</a:t>
            </a:r>
            <a:r>
              <a:rPr lang="en-US" altLang="zh-CN" sz="2000" strike="noStrike" noProof="1">
                <a:solidFill>
                  <a:schemeClr val="accent2"/>
                </a:solidFill>
                <a:latin typeface="楷体_GB2312" pitchFamily="49" charset="-122"/>
                <a:ea typeface="楷体_GB2312" pitchFamily="49" charset="-122"/>
                <a:cs typeface="+mn-cs"/>
              </a:rPr>
              <a:t>2</a:t>
            </a:r>
            <a:r>
              <a:rPr lang="zh-CN" altLang="en-US" sz="2000" strike="noStrike" noProof="1">
                <a:latin typeface="楷体_GB2312" pitchFamily="49" charset="-122"/>
                <a:ea typeface="楷体_GB2312" pitchFamily="49" charset="-122"/>
                <a:cs typeface="+mn-cs"/>
              </a:rPr>
              <a:t>。负号运算符的优先级比较高，与强制类型转换符是同一个级别。 </a:t>
            </a:r>
            <a:endParaRPr lang="zh-CN" altLang="en-US" sz="2000" strike="noStrike" noProof="1">
              <a:latin typeface="楷体_GB2312" pitchFamily="49" charset="-122"/>
              <a:ea typeface="楷体_GB2312" pitchFamily="49" charset="-122"/>
            </a:endParaRPr>
          </a:p>
        </p:txBody>
      </p:sp>
      <p:grpSp>
        <p:nvGrpSpPr>
          <p:cNvPr id="78859" name="组合 826387"/>
          <p:cNvGrpSpPr/>
          <p:nvPr/>
        </p:nvGrpSpPr>
        <p:grpSpPr>
          <a:xfrm>
            <a:off x="0" y="0"/>
            <a:ext cx="446088" cy="6858000"/>
            <a:chOff x="0" y="0"/>
            <a:chExt cx="281" cy="4320"/>
          </a:xfrm>
        </p:grpSpPr>
        <p:sp>
          <p:nvSpPr>
            <p:cNvPr id="78860" name="文本框 826388"/>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8861" name="文本框 826389"/>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6387">
                                            <p:txEl>
                                              <p:pRg st="0" end="0"/>
                                            </p:txEl>
                                          </p:spTgt>
                                        </p:tgtEl>
                                        <p:attrNameLst>
                                          <p:attrName>style.visibility</p:attrName>
                                        </p:attrNameLst>
                                      </p:cBhvr>
                                      <p:to>
                                        <p:strVal val="visible"/>
                                      </p:to>
                                    </p:set>
                                    <p:animEffect transition="in" filter="box(out)">
                                      <p:cBhvr>
                                        <p:cTn id="7" dur="500"/>
                                        <p:tgtEl>
                                          <p:spTgt spid="826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26387">
                                            <p:txEl>
                                              <p:pRg st="1" end="1"/>
                                            </p:txEl>
                                          </p:spTgt>
                                        </p:tgtEl>
                                        <p:attrNameLst>
                                          <p:attrName>style.visibility</p:attrName>
                                        </p:attrNameLst>
                                      </p:cBhvr>
                                      <p:to>
                                        <p:strVal val="visible"/>
                                      </p:to>
                                    </p:set>
                                    <p:animEffect transition="in" filter="box(out)">
                                      <p:cBhvr>
                                        <p:cTn id="12" dur="500"/>
                                        <p:tgtEl>
                                          <p:spTgt spid="826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6370">
                                            <p:txEl>
                                              <p:pRg st="0" end="0"/>
                                            </p:txEl>
                                          </p:spTgt>
                                        </p:tgtEl>
                                        <p:attrNameLst>
                                          <p:attrName>style.visibility</p:attrName>
                                        </p:attrNameLst>
                                      </p:cBhvr>
                                      <p:to>
                                        <p:strVal val="visible"/>
                                      </p:to>
                                    </p:set>
                                    <p:animEffect transition="in" filter="box(out)">
                                      <p:cBhvr>
                                        <p:cTn id="17" dur="500"/>
                                        <p:tgtEl>
                                          <p:spTgt spid="82637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6370">
                                            <p:txEl>
                                              <p:pRg st="1" end="1"/>
                                            </p:txEl>
                                          </p:spTgt>
                                        </p:tgtEl>
                                        <p:attrNameLst>
                                          <p:attrName>style.visibility</p:attrName>
                                        </p:attrNameLst>
                                      </p:cBhvr>
                                      <p:to>
                                        <p:strVal val="visible"/>
                                      </p:to>
                                    </p:set>
                                    <p:animEffect transition="in" filter="box(out)">
                                      <p:cBhvr>
                                        <p:cTn id="22" dur="500"/>
                                        <p:tgtEl>
                                          <p:spTgt spid="826370">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6370">
                                            <p:txEl>
                                              <p:pRg st="2" end="2"/>
                                            </p:txEl>
                                          </p:spTgt>
                                        </p:tgtEl>
                                        <p:attrNameLst>
                                          <p:attrName>style.visibility</p:attrName>
                                        </p:attrNameLst>
                                      </p:cBhvr>
                                      <p:to>
                                        <p:strVal val="visible"/>
                                      </p:to>
                                    </p:set>
                                    <p:animEffect transition="in" filter="box(out)">
                                      <p:cBhvr>
                                        <p:cTn id="27" dur="500"/>
                                        <p:tgtEl>
                                          <p:spTgt spid="826370">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6370">
                                            <p:txEl>
                                              <p:pRg st="3" end="3"/>
                                            </p:txEl>
                                          </p:spTgt>
                                        </p:tgtEl>
                                        <p:attrNameLst>
                                          <p:attrName>style.visibility</p:attrName>
                                        </p:attrNameLst>
                                      </p:cBhvr>
                                      <p:to>
                                        <p:strVal val="visible"/>
                                      </p:to>
                                    </p:set>
                                    <p:animEffect transition="in" filter="box(out)">
                                      <p:cBhvr>
                                        <p:cTn id="32" dur="500"/>
                                        <p:tgtEl>
                                          <p:spTgt spid="826370">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6370">
                                            <p:txEl>
                                              <p:pRg st="4" end="4"/>
                                            </p:txEl>
                                          </p:spTgt>
                                        </p:tgtEl>
                                        <p:attrNameLst>
                                          <p:attrName>style.visibility</p:attrName>
                                        </p:attrNameLst>
                                      </p:cBhvr>
                                      <p:to>
                                        <p:strVal val="visible"/>
                                      </p:to>
                                    </p:set>
                                    <p:animEffect transition="in" filter="box(out)">
                                      <p:cBhvr>
                                        <p:cTn id="37" dur="500"/>
                                        <p:tgtEl>
                                          <p:spTgt spid="826370">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26371"/>
                                        </p:tgtEl>
                                        <p:attrNameLst>
                                          <p:attrName>style.visibility</p:attrName>
                                        </p:attrNameLst>
                                      </p:cBhvr>
                                      <p:to>
                                        <p:strVal val="visible"/>
                                      </p:to>
                                    </p:set>
                                    <p:animEffect transition="in" filter="box(out)">
                                      <p:cBhvr>
                                        <p:cTn id="42" dur="500"/>
                                        <p:tgtEl>
                                          <p:spTgt spid="826371"/>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6374">
                                            <p:txEl>
                                              <p:pRg st="0" end="0"/>
                                            </p:txEl>
                                          </p:spTgt>
                                        </p:tgtEl>
                                        <p:attrNameLst>
                                          <p:attrName>style.visibility</p:attrName>
                                        </p:attrNameLst>
                                      </p:cBhvr>
                                      <p:to>
                                        <p:strVal val="visible"/>
                                      </p:to>
                                    </p:set>
                                    <p:animEffect transition="in" filter="box(out)">
                                      <p:cBhvr>
                                        <p:cTn id="47" dur="500"/>
                                        <p:tgtEl>
                                          <p:spTgt spid="826374">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26375">
                                            <p:txEl>
                                              <p:pRg st="0" end="0"/>
                                            </p:txEl>
                                          </p:spTgt>
                                        </p:tgtEl>
                                        <p:attrNameLst>
                                          <p:attrName>style.visibility</p:attrName>
                                        </p:attrNameLst>
                                      </p:cBhvr>
                                      <p:to>
                                        <p:strVal val="visible"/>
                                      </p:to>
                                    </p:set>
                                    <p:animEffect transition="in" filter="box(out)">
                                      <p:cBhvr>
                                        <p:cTn id="52" dur="500"/>
                                        <p:tgtEl>
                                          <p:spTgt spid="826375">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26376">
                                            <p:txEl>
                                              <p:pRg st="0" end="0"/>
                                            </p:txEl>
                                          </p:spTgt>
                                        </p:tgtEl>
                                        <p:attrNameLst>
                                          <p:attrName>style.visibility</p:attrName>
                                        </p:attrNameLst>
                                      </p:cBhvr>
                                      <p:to>
                                        <p:strVal val="visible"/>
                                      </p:to>
                                    </p:set>
                                    <p:animEffect transition="in" filter="box(out)">
                                      <p:cBhvr>
                                        <p:cTn id="57" dur="500"/>
                                        <p:tgtEl>
                                          <p:spTgt spid="826376">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26377">
                                            <p:txEl>
                                              <p:pRg st="0" end="0"/>
                                            </p:txEl>
                                          </p:spTgt>
                                        </p:tgtEl>
                                        <p:attrNameLst>
                                          <p:attrName>style.visibility</p:attrName>
                                        </p:attrNameLst>
                                      </p:cBhvr>
                                      <p:to>
                                        <p:strVal val="visible"/>
                                      </p:to>
                                    </p:set>
                                    <p:animEffect transition="in" filter="box(out)">
                                      <p:cBhvr>
                                        <p:cTn id="62" dur="500"/>
                                        <p:tgtEl>
                                          <p:spTgt spid="826377">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826378">
                                            <p:txEl>
                                              <p:pRg st="0" end="0"/>
                                            </p:txEl>
                                          </p:spTgt>
                                        </p:tgtEl>
                                        <p:attrNameLst>
                                          <p:attrName>style.visibility</p:attrName>
                                        </p:attrNameLst>
                                      </p:cBhvr>
                                      <p:to>
                                        <p:strVal val="visible"/>
                                      </p:to>
                                    </p:set>
                                    <p:animEffect transition="in" filter="box(out)">
                                      <p:cBhvr>
                                        <p:cTn id="67" dur="500"/>
                                        <p:tgtEl>
                                          <p:spTgt spid="826378">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26379">
                                            <p:txEl>
                                              <p:pRg st="0" end="0"/>
                                            </p:txEl>
                                          </p:spTgt>
                                        </p:tgtEl>
                                        <p:attrNameLst>
                                          <p:attrName>style.visibility</p:attrName>
                                        </p:attrNameLst>
                                      </p:cBhvr>
                                      <p:to>
                                        <p:strVal val="visible"/>
                                      </p:to>
                                    </p:set>
                                    <p:animEffect transition="in" filter="box(out)">
                                      <p:cBhvr>
                                        <p:cTn id="72" dur="500"/>
                                        <p:tgtEl>
                                          <p:spTgt spid="826379">
                                            <p:txEl>
                                              <p:pRg st="0" end="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0" grpId="0" build="p" bldLvl="4"/>
      <p:bldP spid="826371" grpId="0" animBg="1"/>
      <p:bldP spid="826374" grpId="0" build="p"/>
      <p:bldP spid="826375" grpId="0" build="p"/>
      <p:bldP spid="826376" grpId="0" build="p"/>
      <p:bldP spid="826377" grpId="0" build="p"/>
      <p:bldP spid="826378" grpId="0" build="p"/>
      <p:bldP spid="826379" grpId="0" build="p"/>
      <p:bldP spid="826387" grpId="0" build="p" bldLvl="4"/>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文本占位符 827393"/>
          <p:cNvSpPr>
            <a:spLocks noGrp="1"/>
          </p:cNvSpPr>
          <p:nvPr>
            <p:ph type="body" idx="1"/>
          </p:nvPr>
        </p:nvSpPr>
        <p:spPr>
          <a:xfrm>
            <a:off x="179388" y="765175"/>
            <a:ext cx="8785225" cy="5256213"/>
          </a:xfrm>
        </p:spPr>
        <p:txBody>
          <a:bodyPr/>
          <a:lstStyle/>
          <a:p>
            <a:pPr marL="1371600" marR="0" lvl="2" indent="-4572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r>
              <a:rPr kumimoji="0" lang="en-US" altLang="zh-CN"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自增、自减运算符注意事项</a:t>
            </a:r>
          </a:p>
          <a:p>
            <a:pPr marL="1752600" marR="0" lvl="3" indent="-381000" algn="l" defTabSz="914400" rtl="0" eaLnBrk="1" fontAlgn="base" latinLnBrk="0" hangingPunct="1">
              <a:lnSpc>
                <a:spcPct val="100000"/>
              </a:lnSpc>
              <a:spcBef>
                <a:spcPct val="20000"/>
              </a:spcBef>
              <a:spcAft>
                <a:spcPct val="0"/>
              </a:spcAft>
              <a:buClrTx/>
              <a:buSzTx/>
              <a:buFontTx/>
              <a:buAutoNum type="circleNumDbPlain"/>
            </a:pPr>
            <a:r>
              <a:rPr kumimoji="0" lang="zh-CN"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++和--运算符只能用于变量，不能用于常量和表达式。 因为++和--蕴含着赋值操作。</a:t>
            </a:r>
            <a:endPar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752600" marR="0" lvl="3" indent="-38100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例</a:t>
            </a:r>
            <a:r>
              <a:rPr kumimoji="0" lang="zh-CN" altLang="zh-CN"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如：</a:t>
            </a:r>
            <a:r>
              <a:rPr kumimoji="0" lang="en-US" altLang="zh-CN"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5++</a:t>
            </a:r>
            <a:r>
              <a:rPr kumimoji="0" lang="zh-CN" altLang="en-US"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a:t>
            </a:r>
            <a:r>
              <a:rPr kumimoji="0" lang="zh-CN" altLang="en-US"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a+b</a:t>
            </a:r>
            <a:r>
              <a:rPr kumimoji="0" lang="zh-CN" altLang="en-US"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）都是非法的表达式。</a:t>
            </a:r>
          </a:p>
          <a:p>
            <a:pPr marL="1752600" marR="0" lvl="3" indent="-381000" algn="l" defTabSz="914400" rtl="0" eaLnBrk="1" fontAlgn="base" latinLnBrk="0" hangingPunct="1">
              <a:lnSpc>
                <a:spcPct val="100000"/>
              </a:lnSpc>
              <a:spcBef>
                <a:spcPct val="20000"/>
              </a:spcBef>
              <a:spcAft>
                <a:spcPct val="0"/>
              </a:spcAft>
              <a:buClrTx/>
              <a:buSzTx/>
              <a:buFontTx/>
              <a:buAutoNum type="circleNumDbPlain" startAt="2"/>
            </a:pP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负号运算符、</a:t>
            </a:r>
            <a:r>
              <a:rPr kumimoji="0" lang="en-US"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和强制类型转换运算符的优先级相同，当这些运算符连用时，按照从右向左的顺序计算，即具有右结合性。</a:t>
            </a:r>
          </a:p>
          <a:p>
            <a:pPr marL="1752600" marR="0" lvl="3" indent="-381000" algn="l" defTabSz="914400" rtl="0" eaLnBrk="1" fontAlgn="base" latinLnBrk="0" hangingPunct="1">
              <a:lnSpc>
                <a:spcPct val="100000"/>
              </a:lnSpc>
              <a:spcBef>
                <a:spcPct val="20000"/>
              </a:spcBef>
              <a:spcAft>
                <a:spcPct val="0"/>
              </a:spcAft>
              <a:buClrTx/>
              <a:buSzTx/>
              <a:buFontTx/>
              <a:buAutoNum type="circleNumDbPlain" startAt="2"/>
            </a:pP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两个＋和－之间不能有空格。</a:t>
            </a:r>
          </a:p>
          <a:p>
            <a:pPr marL="1752600" marR="0" lvl="3" indent="-381000" algn="l" defTabSz="914400" rtl="0" eaLnBrk="1" fontAlgn="base" latinLnBrk="0" hangingPunct="1">
              <a:lnSpc>
                <a:spcPct val="100000"/>
              </a:lnSpc>
              <a:spcBef>
                <a:spcPct val="20000"/>
              </a:spcBef>
              <a:spcAft>
                <a:spcPct val="0"/>
              </a:spcAft>
              <a:buClrTx/>
              <a:buSzTx/>
              <a:buFontTx/>
              <a:buAutoNum type="circleNumDbPlain" startAt="2"/>
            </a:pP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在表达式中，连续使同一变量进行自增或自减运算时，很容易出错，所以最好避免这种用法。</a:t>
            </a:r>
          </a:p>
          <a:p>
            <a:pPr marL="1752600" marR="0" lvl="3" indent="-38100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例如：</a:t>
            </a:r>
            <a:r>
              <a:rPr kumimoji="0" lang="en-US" altLang="zh-CN"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++i++</a:t>
            </a:r>
            <a:r>
              <a:rPr kumimoji="0" lang="zh-CN" altLang="en-US" sz="2400" b="1" i="0" u="none" strike="noStrike" kern="1200" cap="none" spc="0" normalizeH="0" baseline="0" noProof="1">
                <a:solidFill>
                  <a:schemeClr val="accent2"/>
                </a:solidFill>
                <a:effectLst>
                  <a:outerShdw blurRad="38100" dist="38100" dir="2700000">
                    <a:srgbClr val="FFFFFF"/>
                  </a:outerShdw>
                </a:effectLst>
                <a:latin typeface="楷体_GB2312" pitchFamily="49" charset="-122"/>
                <a:ea typeface="楷体_GB2312" pitchFamily="49" charset="-122"/>
                <a:cs typeface="+mn-cs"/>
              </a:rPr>
              <a:t>是非法的。</a:t>
            </a:r>
          </a:p>
          <a:p>
            <a:pPr marL="1752600" marR="0" lvl="3" indent="-381000" algn="l" defTabSz="914400" rtl="0" eaLnBrk="1" fontAlgn="base" latinLnBrk="0" hangingPunct="1">
              <a:lnSpc>
                <a:spcPct val="100000"/>
              </a:lnSpc>
              <a:spcBef>
                <a:spcPct val="20000"/>
              </a:spcBef>
              <a:spcAft>
                <a:spcPct val="0"/>
              </a:spcAft>
              <a:buClrTx/>
              <a:buSzTx/>
              <a:buFontTx/>
              <a:buAutoNum type="circleNumDbPlain" startAt="5"/>
            </a:pP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自增、自减运算，常用于循环语句中，使循环控制变变量加（或减）</a:t>
            </a:r>
            <a:r>
              <a:rPr kumimoji="0" lang="en-US"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１，以及指针变量中，使指针指向下（或上）一个地址。</a:t>
            </a:r>
          </a:p>
        </p:txBody>
      </p:sp>
      <p:sp>
        <p:nvSpPr>
          <p:cNvPr id="827405" name="矩形 827404"/>
          <p:cNvSpPr/>
          <p:nvPr/>
        </p:nvSpPr>
        <p:spPr>
          <a:xfrm>
            <a:off x="684213" y="16192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4. </a:t>
            </a:r>
            <a:r>
              <a:rPr lang="zh-CN" altLang="en-US" strike="noStrike" noProof="1">
                <a:solidFill>
                  <a:srgbClr val="FF3399"/>
                </a:solidFill>
                <a:latin typeface="隶书" panose="02010509060101010101" pitchFamily="49" charset="-122"/>
                <a:ea typeface="隶书" panose="02010509060101010101" pitchFamily="49" charset="-122"/>
                <a:cs typeface="+mn-cs"/>
              </a:rPr>
              <a:t>自增自减</a:t>
            </a:r>
            <a:r>
              <a:rPr lang="zh-CN" altLang="en-US" strike="noStrike" noProof="1">
                <a:solidFill>
                  <a:srgbClr val="FF3399"/>
                </a:solidFill>
                <a:latin typeface="Times New Roman" panose="02020603050405020304" pitchFamily="18" charset="0"/>
                <a:ea typeface="隶书" panose="02010509060101010101" pitchFamily="49" charset="-122"/>
                <a:cs typeface="+mn-cs"/>
              </a:rPr>
              <a:t>运算符、符号运算符</a:t>
            </a:r>
            <a:endParaRPr lang="zh-CN" altLang="en-US" strike="noStrike" noProof="1">
              <a:solidFill>
                <a:srgbClr val="FF3399"/>
              </a:solidFill>
              <a:ea typeface="隶书" panose="02010509060101010101" pitchFamily="49" charset="-122"/>
            </a:endParaRPr>
          </a:p>
        </p:txBody>
      </p:sp>
      <p:sp>
        <p:nvSpPr>
          <p:cNvPr id="827407" name="矩形 827406"/>
          <p:cNvSpPr/>
          <p:nvPr/>
        </p:nvSpPr>
        <p:spPr>
          <a:xfrm>
            <a:off x="1187450" y="1706563"/>
            <a:ext cx="7129463" cy="3044825"/>
          </a:xfrm>
          <a:prstGeom prst="rect">
            <a:avLst/>
          </a:prstGeom>
          <a:gradFill rotWithShape="1">
            <a:gsLst>
              <a:gs pos="0">
                <a:srgbClr val="FFFF99"/>
              </a:gs>
              <a:gs pos="100000">
                <a:srgbClr val="FFFF99">
                  <a:gamma/>
                  <a:shade val="72549"/>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66700" fontAlgn="base"/>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endPar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indent="266700" fontAlgn="base"/>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int p, i = 2, j = 3;</a:t>
            </a:r>
            <a:endParaRPr lang="en-US" altLang="zh-CN" strike="noStrike" noProof="1">
              <a:effectLst>
                <a:outerShdw blurRad="38100" dist="38100" dir="2700000">
                  <a:srgbClr val="FFFFFF"/>
                </a:outerShdw>
              </a:effectLst>
              <a:latin typeface="Times New Roman" panose="02020603050405020304" pitchFamily="18" charset="0"/>
            </a:endParaRPr>
          </a:p>
          <a:p>
            <a:pPr indent="266700" fontAlgn="base">
              <a:buAutoNum type="circleNumDbPlain"/>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 = -i++;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a:t>
            </a:r>
            <a:endParaRPr lang="en-US" altLang="zh-CN" strike="noStrike" noProof="1">
              <a:solidFill>
                <a:srgbClr val="FF3399"/>
              </a:solidFill>
              <a:effectLst>
                <a:outerShdw blurRad="38100" dist="38100" dir="2700000">
                  <a:srgbClr val="000000"/>
                </a:outerShdw>
              </a:effectLst>
              <a:latin typeface="Times New Roman" panose="02020603050405020304" pitchFamily="18" charset="0"/>
            </a:endParaRPr>
          </a:p>
          <a:p>
            <a:pPr indent="266700" fontAlgn="base">
              <a:buAutoNum type="circleNumDbPlain"/>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 = i+++j;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         j = ?</a:t>
            </a:r>
            <a:endParaRPr lang="en-US" altLang="zh-CN" strike="noStrike" noProof="1">
              <a:effectLst>
                <a:outerShdw blurRad="38100" dist="38100" dir="2700000">
                  <a:srgbClr val="FFFFFF"/>
                </a:outerShdw>
              </a:effectLst>
              <a:latin typeface="Times New Roman" panose="02020603050405020304" pitchFamily="18" charset="0"/>
            </a:endParaRPr>
          </a:p>
          <a:p>
            <a:pPr indent="266700" fontAlgn="base">
              <a:buAutoNum type="circleNumDbPlain"/>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 = i+--j;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         j = ?</a:t>
            </a:r>
            <a:endParaRPr lang="en-US" altLang="zh-CN" strike="noStrike" noProof="1">
              <a:effectLst>
                <a:outerShdw blurRad="38100" dist="38100" dir="2700000">
                  <a:srgbClr val="FFFFFF"/>
                </a:outerShdw>
              </a:effectLst>
              <a:latin typeface="Times New Roman" panose="02020603050405020304" pitchFamily="18" charset="0"/>
            </a:endParaRPr>
          </a:p>
          <a:p>
            <a:pPr indent="266700" fontAlgn="base">
              <a:buAutoNum type="circleNumDbPlain"/>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 = i+++--j;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        j = ?</a:t>
            </a:r>
            <a:endParaRPr lang="en-US" altLang="zh-CN" strike="noStrike" noProof="1">
              <a:effectLst>
                <a:outerShdw blurRad="38100" dist="38100" dir="2700000">
                  <a:srgbClr val="FFFFFF"/>
                </a:outerShdw>
              </a:effectLst>
              <a:latin typeface="Times New Roman" panose="02020603050405020304" pitchFamily="18" charset="0"/>
            </a:endParaRPr>
          </a:p>
          <a:p>
            <a:pPr indent="266700" fontAlgn="base">
              <a:buAutoNum type="circleNumDbPlain"/>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 = i+++i++;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      </a:t>
            </a:r>
            <a:endParaRPr lang="en-US" altLang="zh-CN" strike="noStrike" noProof="1">
              <a:effectLst>
                <a:outerShdw blurRad="38100" dist="38100" dir="2700000">
                  <a:srgbClr val="FFFFFF"/>
                </a:outerShdw>
              </a:effectLst>
              <a:latin typeface="Times New Roman" panose="02020603050405020304" pitchFamily="18" charset="0"/>
            </a:endParaRPr>
          </a:p>
          <a:p>
            <a:pPr fontAlgn="base"/>
            <a:endParaRPr lang="en-US" altLang="zh-CN" strike="noStrike" noProof="1">
              <a:solidFill>
                <a:srgbClr val="FF3399"/>
              </a:solidFill>
              <a:effectLst>
                <a:outerShdw blurRad="38100" dist="38100" dir="2700000">
                  <a:srgbClr val="000000"/>
                </a:outerShdw>
              </a:effectLst>
              <a:latin typeface="Times New Roman" panose="02020603050405020304" pitchFamily="18" charset="0"/>
            </a:endParaRPr>
          </a:p>
        </p:txBody>
      </p:sp>
      <p:sp>
        <p:nvSpPr>
          <p:cNvPr id="827408" name="文本框 827407"/>
          <p:cNvSpPr txBox="1"/>
          <p:nvPr/>
        </p:nvSpPr>
        <p:spPr>
          <a:xfrm>
            <a:off x="4773613" y="2449513"/>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09" name="文本框 827408"/>
          <p:cNvSpPr txBox="1"/>
          <p:nvPr/>
        </p:nvSpPr>
        <p:spPr>
          <a:xfrm>
            <a:off x="6089650" y="2451100"/>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3</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0" name="文本框 827409"/>
          <p:cNvSpPr txBox="1"/>
          <p:nvPr/>
        </p:nvSpPr>
        <p:spPr>
          <a:xfrm>
            <a:off x="4789488" y="2836863"/>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5</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1" name="文本框 827410"/>
          <p:cNvSpPr txBox="1"/>
          <p:nvPr/>
        </p:nvSpPr>
        <p:spPr>
          <a:xfrm>
            <a:off x="6091238" y="2809875"/>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3</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2" name="文本框 827411"/>
          <p:cNvSpPr txBox="1"/>
          <p:nvPr/>
        </p:nvSpPr>
        <p:spPr>
          <a:xfrm>
            <a:off x="7307263" y="2824163"/>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3</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3" name="文本框 827412"/>
          <p:cNvSpPr txBox="1"/>
          <p:nvPr/>
        </p:nvSpPr>
        <p:spPr>
          <a:xfrm>
            <a:off x="4791075" y="3195638"/>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4</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4" name="文本框 827413"/>
          <p:cNvSpPr txBox="1"/>
          <p:nvPr/>
        </p:nvSpPr>
        <p:spPr>
          <a:xfrm>
            <a:off x="6092825" y="3182938"/>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5" name="文本框 827414"/>
          <p:cNvSpPr txBox="1"/>
          <p:nvPr/>
        </p:nvSpPr>
        <p:spPr>
          <a:xfrm>
            <a:off x="7323138" y="3182938"/>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6" name="文本框 827415"/>
          <p:cNvSpPr txBox="1"/>
          <p:nvPr/>
        </p:nvSpPr>
        <p:spPr>
          <a:xfrm>
            <a:off x="4835525" y="3540125"/>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4</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7" name="文本框 827416"/>
          <p:cNvSpPr txBox="1"/>
          <p:nvPr/>
        </p:nvSpPr>
        <p:spPr>
          <a:xfrm>
            <a:off x="6151563" y="3527425"/>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3</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8" name="文本框 827417"/>
          <p:cNvSpPr txBox="1"/>
          <p:nvPr/>
        </p:nvSpPr>
        <p:spPr>
          <a:xfrm>
            <a:off x="7310438" y="3541713"/>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9" name="文本框 827418"/>
          <p:cNvSpPr txBox="1"/>
          <p:nvPr/>
        </p:nvSpPr>
        <p:spPr>
          <a:xfrm>
            <a:off x="4822825" y="3913188"/>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4</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20" name="文本框 827419"/>
          <p:cNvSpPr txBox="1"/>
          <p:nvPr/>
        </p:nvSpPr>
        <p:spPr>
          <a:xfrm>
            <a:off x="6138863" y="3900488"/>
            <a:ext cx="503238" cy="457200"/>
          </a:xfrm>
          <a:prstGeom prst="rect">
            <a:avLst/>
          </a:prstGeom>
          <a:noFill/>
          <a:ln w="9525">
            <a:noFill/>
          </a:ln>
        </p:spPr>
        <p:txBody>
          <a:bodyPr>
            <a:spAutoFit/>
          </a:bodyPr>
          <a:lstStyle/>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4</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grpSp>
        <p:nvGrpSpPr>
          <p:cNvPr id="79889" name="组合 827422"/>
          <p:cNvGrpSpPr/>
          <p:nvPr/>
        </p:nvGrpSpPr>
        <p:grpSpPr>
          <a:xfrm>
            <a:off x="0" y="0"/>
            <a:ext cx="446088" cy="6858000"/>
            <a:chOff x="0" y="0"/>
            <a:chExt cx="281" cy="4320"/>
          </a:xfrm>
        </p:grpSpPr>
        <p:sp>
          <p:nvSpPr>
            <p:cNvPr id="79890" name="文本框 827423"/>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9891" name="文本框 827424"/>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7394">
                                            <p:txEl>
                                              <p:pRg st="0" end="0"/>
                                            </p:txEl>
                                          </p:spTgt>
                                        </p:tgtEl>
                                        <p:attrNameLst>
                                          <p:attrName>style.visibility</p:attrName>
                                        </p:attrNameLst>
                                      </p:cBhvr>
                                      <p:to>
                                        <p:strVal val="visible"/>
                                      </p:to>
                                    </p:set>
                                    <p:animEffect transition="in" filter="box(out)">
                                      <p:cBhvr>
                                        <p:cTn id="7" dur="500"/>
                                        <p:tgtEl>
                                          <p:spTgt spid="82739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27394">
                                            <p:txEl>
                                              <p:pRg st="1" end="1"/>
                                            </p:txEl>
                                          </p:spTgt>
                                        </p:tgtEl>
                                        <p:attrNameLst>
                                          <p:attrName>style.visibility</p:attrName>
                                        </p:attrNameLst>
                                      </p:cBhvr>
                                      <p:to>
                                        <p:strVal val="visible"/>
                                      </p:to>
                                    </p:set>
                                    <p:animEffect transition="in" filter="box(out)">
                                      <p:cBhvr>
                                        <p:cTn id="12" dur="500"/>
                                        <p:tgtEl>
                                          <p:spTgt spid="82739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7394">
                                            <p:txEl>
                                              <p:pRg st="2" end="2"/>
                                            </p:txEl>
                                          </p:spTgt>
                                        </p:tgtEl>
                                        <p:attrNameLst>
                                          <p:attrName>style.visibility</p:attrName>
                                        </p:attrNameLst>
                                      </p:cBhvr>
                                      <p:to>
                                        <p:strVal val="visible"/>
                                      </p:to>
                                    </p:set>
                                    <p:animEffect transition="in" filter="box(out)">
                                      <p:cBhvr>
                                        <p:cTn id="17" dur="500"/>
                                        <p:tgtEl>
                                          <p:spTgt spid="82739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7394">
                                            <p:txEl>
                                              <p:pRg st="3" end="3"/>
                                            </p:txEl>
                                          </p:spTgt>
                                        </p:tgtEl>
                                        <p:attrNameLst>
                                          <p:attrName>style.visibility</p:attrName>
                                        </p:attrNameLst>
                                      </p:cBhvr>
                                      <p:to>
                                        <p:strVal val="visible"/>
                                      </p:to>
                                    </p:set>
                                    <p:animEffect transition="in" filter="box(out)">
                                      <p:cBhvr>
                                        <p:cTn id="22" dur="500"/>
                                        <p:tgtEl>
                                          <p:spTgt spid="827394">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7394">
                                            <p:txEl>
                                              <p:pRg st="4" end="4"/>
                                            </p:txEl>
                                          </p:spTgt>
                                        </p:tgtEl>
                                        <p:attrNameLst>
                                          <p:attrName>style.visibility</p:attrName>
                                        </p:attrNameLst>
                                      </p:cBhvr>
                                      <p:to>
                                        <p:strVal val="visible"/>
                                      </p:to>
                                    </p:set>
                                    <p:animEffect transition="in" filter="box(out)">
                                      <p:cBhvr>
                                        <p:cTn id="27" dur="500"/>
                                        <p:tgtEl>
                                          <p:spTgt spid="827394">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7394">
                                            <p:txEl>
                                              <p:pRg st="5" end="5"/>
                                            </p:txEl>
                                          </p:spTgt>
                                        </p:tgtEl>
                                        <p:attrNameLst>
                                          <p:attrName>style.visibility</p:attrName>
                                        </p:attrNameLst>
                                      </p:cBhvr>
                                      <p:to>
                                        <p:strVal val="visible"/>
                                      </p:to>
                                    </p:set>
                                    <p:animEffect transition="in" filter="box(out)">
                                      <p:cBhvr>
                                        <p:cTn id="32" dur="500"/>
                                        <p:tgtEl>
                                          <p:spTgt spid="827394">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7394">
                                            <p:txEl>
                                              <p:pRg st="6" end="6"/>
                                            </p:txEl>
                                          </p:spTgt>
                                        </p:tgtEl>
                                        <p:attrNameLst>
                                          <p:attrName>style.visibility</p:attrName>
                                        </p:attrNameLst>
                                      </p:cBhvr>
                                      <p:to>
                                        <p:strVal val="visible"/>
                                      </p:to>
                                    </p:set>
                                    <p:animEffect transition="in" filter="box(out)">
                                      <p:cBhvr>
                                        <p:cTn id="37" dur="500"/>
                                        <p:tgtEl>
                                          <p:spTgt spid="827394">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27394">
                                            <p:txEl>
                                              <p:pRg st="7" end="7"/>
                                            </p:txEl>
                                          </p:spTgt>
                                        </p:tgtEl>
                                        <p:attrNameLst>
                                          <p:attrName>style.visibility</p:attrName>
                                        </p:attrNameLst>
                                      </p:cBhvr>
                                      <p:to>
                                        <p:strVal val="visible"/>
                                      </p:to>
                                    </p:set>
                                    <p:animEffect transition="in" filter="box(out)">
                                      <p:cBhvr>
                                        <p:cTn id="42" dur="500"/>
                                        <p:tgtEl>
                                          <p:spTgt spid="827394">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7407"/>
                                        </p:tgtEl>
                                        <p:attrNameLst>
                                          <p:attrName>style.visibility</p:attrName>
                                        </p:attrNameLst>
                                      </p:cBhvr>
                                      <p:to>
                                        <p:strVal val="visible"/>
                                      </p:to>
                                    </p:set>
                                    <p:animEffect transition="in" filter="box(out)">
                                      <p:cBhvr>
                                        <p:cTn id="47" dur="500"/>
                                        <p:tgtEl>
                                          <p:spTgt spid="827407"/>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27408"/>
                                        </p:tgtEl>
                                        <p:attrNameLst>
                                          <p:attrName>style.visibility</p:attrName>
                                        </p:attrNameLst>
                                      </p:cBhvr>
                                      <p:to>
                                        <p:strVal val="visible"/>
                                      </p:to>
                                    </p:set>
                                    <p:animEffect transition="in" filter="blinds(horizontal)">
                                      <p:cBhvr>
                                        <p:cTn id="52" dur="500"/>
                                        <p:tgtEl>
                                          <p:spTgt spid="827408"/>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7409"/>
                                        </p:tgtEl>
                                        <p:attrNameLst>
                                          <p:attrName>style.visibility</p:attrName>
                                        </p:attrNameLst>
                                      </p:cBhvr>
                                      <p:to>
                                        <p:strVal val="visible"/>
                                      </p:to>
                                    </p:set>
                                    <p:animEffect transition="in" filter="blinds(horizontal)">
                                      <p:cBhvr>
                                        <p:cTn id="57" dur="500"/>
                                        <p:tgtEl>
                                          <p:spTgt spid="827409"/>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27410"/>
                                        </p:tgtEl>
                                        <p:attrNameLst>
                                          <p:attrName>style.visibility</p:attrName>
                                        </p:attrNameLst>
                                      </p:cBhvr>
                                      <p:to>
                                        <p:strVal val="visible"/>
                                      </p:to>
                                    </p:set>
                                    <p:animEffect transition="in" filter="blinds(horizontal)">
                                      <p:cBhvr>
                                        <p:cTn id="62" dur="500"/>
                                        <p:tgtEl>
                                          <p:spTgt spid="827410"/>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27411"/>
                                        </p:tgtEl>
                                        <p:attrNameLst>
                                          <p:attrName>style.visibility</p:attrName>
                                        </p:attrNameLst>
                                      </p:cBhvr>
                                      <p:to>
                                        <p:strVal val="visible"/>
                                      </p:to>
                                    </p:set>
                                    <p:animEffect transition="in" filter="blinds(horizontal)">
                                      <p:cBhvr>
                                        <p:cTn id="67" dur="500"/>
                                        <p:tgtEl>
                                          <p:spTgt spid="827411"/>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27412"/>
                                        </p:tgtEl>
                                        <p:attrNameLst>
                                          <p:attrName>style.visibility</p:attrName>
                                        </p:attrNameLst>
                                      </p:cBhvr>
                                      <p:to>
                                        <p:strVal val="visible"/>
                                      </p:to>
                                    </p:set>
                                    <p:animEffect transition="in" filter="blinds(horizontal)">
                                      <p:cBhvr>
                                        <p:cTn id="72" dur="500"/>
                                        <p:tgtEl>
                                          <p:spTgt spid="827412"/>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27413"/>
                                        </p:tgtEl>
                                        <p:attrNameLst>
                                          <p:attrName>style.visibility</p:attrName>
                                        </p:attrNameLst>
                                      </p:cBhvr>
                                      <p:to>
                                        <p:strVal val="visible"/>
                                      </p:to>
                                    </p:set>
                                    <p:animEffect transition="in" filter="blinds(horizontal)">
                                      <p:cBhvr>
                                        <p:cTn id="77" dur="500"/>
                                        <p:tgtEl>
                                          <p:spTgt spid="827413"/>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827414"/>
                                        </p:tgtEl>
                                        <p:attrNameLst>
                                          <p:attrName>style.visibility</p:attrName>
                                        </p:attrNameLst>
                                      </p:cBhvr>
                                      <p:to>
                                        <p:strVal val="visible"/>
                                      </p:to>
                                    </p:set>
                                    <p:animEffect transition="in" filter="blinds(horizontal)">
                                      <p:cBhvr>
                                        <p:cTn id="82" dur="500"/>
                                        <p:tgtEl>
                                          <p:spTgt spid="827414"/>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27415"/>
                                        </p:tgtEl>
                                        <p:attrNameLst>
                                          <p:attrName>style.visibility</p:attrName>
                                        </p:attrNameLst>
                                      </p:cBhvr>
                                      <p:to>
                                        <p:strVal val="visible"/>
                                      </p:to>
                                    </p:set>
                                    <p:animEffect transition="in" filter="blinds(horizontal)">
                                      <p:cBhvr>
                                        <p:cTn id="87" dur="500"/>
                                        <p:tgtEl>
                                          <p:spTgt spid="827415"/>
                                        </p:tgtEl>
                                      </p:cBhvr>
                                    </p:animEffect>
                                  </p:childTnLst>
                                  <p:subTnLs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827416"/>
                                        </p:tgtEl>
                                        <p:attrNameLst>
                                          <p:attrName>style.visibility</p:attrName>
                                        </p:attrNameLst>
                                      </p:cBhvr>
                                      <p:to>
                                        <p:strVal val="visible"/>
                                      </p:to>
                                    </p:set>
                                    <p:animEffect transition="in" filter="blinds(horizontal)">
                                      <p:cBhvr>
                                        <p:cTn id="92" dur="500"/>
                                        <p:tgtEl>
                                          <p:spTgt spid="827416"/>
                                        </p:tgtEl>
                                      </p:cBhvr>
                                    </p:animEffect>
                                  </p:childTnLst>
                                  <p:subTnLs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827417"/>
                                        </p:tgtEl>
                                        <p:attrNameLst>
                                          <p:attrName>style.visibility</p:attrName>
                                        </p:attrNameLst>
                                      </p:cBhvr>
                                      <p:to>
                                        <p:strVal val="visible"/>
                                      </p:to>
                                    </p:set>
                                    <p:animEffect transition="in" filter="blinds(horizontal)">
                                      <p:cBhvr>
                                        <p:cTn id="97" dur="500"/>
                                        <p:tgtEl>
                                          <p:spTgt spid="827417"/>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827418"/>
                                        </p:tgtEl>
                                        <p:attrNameLst>
                                          <p:attrName>style.visibility</p:attrName>
                                        </p:attrNameLst>
                                      </p:cBhvr>
                                      <p:to>
                                        <p:strVal val="visible"/>
                                      </p:to>
                                    </p:set>
                                    <p:animEffect transition="in" filter="blinds(horizontal)">
                                      <p:cBhvr>
                                        <p:cTn id="102" dur="500"/>
                                        <p:tgtEl>
                                          <p:spTgt spid="827418"/>
                                        </p:tgtEl>
                                      </p:cBhvr>
                                    </p:animEffect>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827419"/>
                                        </p:tgtEl>
                                        <p:attrNameLst>
                                          <p:attrName>style.visibility</p:attrName>
                                        </p:attrNameLst>
                                      </p:cBhvr>
                                      <p:to>
                                        <p:strVal val="visible"/>
                                      </p:to>
                                    </p:set>
                                    <p:animEffect transition="in" filter="blinds(horizontal)">
                                      <p:cBhvr>
                                        <p:cTn id="107" dur="500"/>
                                        <p:tgtEl>
                                          <p:spTgt spid="827419"/>
                                        </p:tgtEl>
                                      </p:cBhvr>
                                    </p:animEffect>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827420"/>
                                        </p:tgtEl>
                                        <p:attrNameLst>
                                          <p:attrName>style.visibility</p:attrName>
                                        </p:attrNameLst>
                                      </p:cBhvr>
                                      <p:to>
                                        <p:strVal val="visible"/>
                                      </p:to>
                                    </p:set>
                                    <p:animEffect transition="in" filter="blinds(horizontal)">
                                      <p:cBhvr>
                                        <p:cTn id="112" dur="500"/>
                                        <p:tgtEl>
                                          <p:spTgt spid="827420"/>
                                        </p:tgtEl>
                                      </p:cBhvr>
                                    </p:animEffect>
                                  </p:childTnLst>
                                  <p:subTnLst>
                                    <p:audio>
                                      <p:cMediaNode>
                                        <p:cTn display="0" masterRel="sameClick">
                                          <p:stCondLst>
                                            <p:cond evt="begin" delay="0">
                                              <p:tn val="1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4" grpId="0" build="p" bldLvl="4"/>
      <p:bldP spid="827407" grpId="0" bldLvl="0" animBg="1"/>
      <p:bldP spid="827408" grpId="0"/>
      <p:bldP spid="827409" grpId="0"/>
      <p:bldP spid="827410" grpId="0"/>
      <p:bldP spid="827411" grpId="0"/>
      <p:bldP spid="827412" grpId="0"/>
      <p:bldP spid="827413" grpId="0"/>
      <p:bldP spid="827414" grpId="0"/>
      <p:bldP spid="827415" grpId="0"/>
      <p:bldP spid="827416" grpId="0"/>
      <p:bldP spid="827417" grpId="0"/>
      <p:bldP spid="827418" grpId="0"/>
      <p:bldP spid="827419" grpId="0"/>
      <p:bldP spid="8274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22" name="矩形 828421"/>
          <p:cNvSpPr/>
          <p:nvPr/>
        </p:nvSpPr>
        <p:spPr>
          <a:xfrm>
            <a:off x="684213" y="952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5. </a:t>
            </a:r>
            <a:r>
              <a:rPr lang="zh-CN" altLang="en-US" strike="noStrike" noProof="1">
                <a:solidFill>
                  <a:srgbClr val="FF3399"/>
                </a:solidFill>
                <a:latin typeface="Times New Roman" panose="02020603050405020304" pitchFamily="18" charset="0"/>
                <a:ea typeface="隶书" panose="02010509060101010101" pitchFamily="49" charset="-122"/>
                <a:cs typeface="+mn-cs"/>
              </a:rPr>
              <a:t>算术运算符中数据类型转换规则</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grpSp>
        <p:nvGrpSpPr>
          <p:cNvPr id="828465" name="组合 828464"/>
          <p:cNvGrpSpPr/>
          <p:nvPr/>
        </p:nvGrpSpPr>
        <p:grpSpPr>
          <a:xfrm>
            <a:off x="611188" y="582613"/>
            <a:ext cx="3889375" cy="3600450"/>
            <a:chOff x="385" y="527"/>
            <a:chExt cx="2450" cy="2268"/>
          </a:xfrm>
        </p:grpSpPr>
        <p:sp>
          <p:nvSpPr>
            <p:cNvPr id="80899" name="矩形 828439"/>
            <p:cNvSpPr/>
            <p:nvPr/>
          </p:nvSpPr>
          <p:spPr>
            <a:xfrm>
              <a:off x="385" y="527"/>
              <a:ext cx="2450" cy="2268"/>
            </a:xfrm>
            <a:prstGeom prst="rect">
              <a:avLst/>
            </a:prstGeom>
            <a:gradFill rotWithShape="1">
              <a:gsLst>
                <a:gs pos="0">
                  <a:srgbClr val="FFFF99"/>
                </a:gs>
                <a:gs pos="100000">
                  <a:srgbClr val="8B8B53"/>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anchor="ctr" anchorCtr="0"/>
            <a:lstStyle/>
            <a:p>
              <a:pPr algn="ctr" eaLnBrk="0" hangingPunct="0"/>
              <a:endParaRPr lang="zh-CN" altLang="zh-CN" sz="4000" dirty="0">
                <a:latin typeface="Times New Roman" panose="02020603050405020304" pitchFamily="18" charset="0"/>
                <a:ea typeface="宋体" panose="02010600030101010101" pitchFamily="2" charset="-122"/>
              </a:endParaRPr>
            </a:p>
          </p:txBody>
        </p:sp>
        <p:grpSp>
          <p:nvGrpSpPr>
            <p:cNvPr id="80900" name="组合 828457"/>
            <p:cNvGrpSpPr/>
            <p:nvPr/>
          </p:nvGrpSpPr>
          <p:grpSpPr>
            <a:xfrm>
              <a:off x="519" y="623"/>
              <a:ext cx="2127" cy="2131"/>
              <a:chOff x="519" y="623"/>
              <a:chExt cx="2127" cy="2131"/>
            </a:xfrm>
          </p:grpSpPr>
          <p:sp>
            <p:nvSpPr>
              <p:cNvPr id="80901" name="直接连接符 828451"/>
              <p:cNvSpPr/>
              <p:nvPr/>
            </p:nvSpPr>
            <p:spPr>
              <a:xfrm flipV="1">
                <a:off x="880" y="675"/>
                <a:ext cx="0" cy="2040"/>
              </a:xfrm>
              <a:prstGeom prst="line">
                <a:avLst/>
              </a:prstGeom>
              <a:ln w="28575" cap="flat" cmpd="sng">
                <a:solidFill>
                  <a:srgbClr val="FF0000"/>
                </a:solidFill>
                <a:prstDash val="solid"/>
                <a:round/>
                <a:headEnd type="none" w="med" len="med"/>
                <a:tailEnd type="stealth" w="lg" len="lg"/>
              </a:ln>
            </p:spPr>
          </p:sp>
          <p:sp>
            <p:nvSpPr>
              <p:cNvPr id="828453" name="文本框 828452"/>
              <p:cNvSpPr txBox="1"/>
              <p:nvPr/>
            </p:nvSpPr>
            <p:spPr>
              <a:xfrm>
                <a:off x="519" y="2357"/>
                <a:ext cx="276" cy="250"/>
              </a:xfrm>
              <a:prstGeom prst="rect">
                <a:avLst/>
              </a:prstGeom>
              <a:noFill/>
              <a:ln w="9525">
                <a:noFill/>
              </a:ln>
            </p:spPr>
            <p:txBody>
              <a:bodyPr wrap="none" anchor="t">
                <a:spAutoFit/>
              </a:bodyPr>
              <a:lstStyle/>
              <a:p>
                <a:pPr eaLnBrk="0" hangingPunct="0"/>
                <a:r>
                  <a:rPr lang="zh-CN" altLang="en-US" sz="2000" b="1"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低</a:t>
                </a:r>
                <a:endParaRPr lang="zh-CN" altLang="en-US" sz="2000" b="1"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828454" name="文本框 828453"/>
              <p:cNvSpPr txBox="1"/>
              <p:nvPr/>
            </p:nvSpPr>
            <p:spPr>
              <a:xfrm>
                <a:off x="519" y="772"/>
                <a:ext cx="276" cy="250"/>
              </a:xfrm>
              <a:prstGeom prst="rect">
                <a:avLst/>
              </a:prstGeom>
              <a:noFill/>
              <a:ln w="9525">
                <a:noFill/>
              </a:ln>
            </p:spPr>
            <p:txBody>
              <a:bodyPr wrap="none" anchor="t">
                <a:spAutoFit/>
              </a:bodyPr>
              <a:lstStyle/>
              <a:p>
                <a:pPr eaLnBrk="0" hangingPunct="0"/>
                <a:r>
                  <a:rPr lang="zh-CN" altLang="en-US" sz="2000" b="1"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高</a:t>
                </a:r>
                <a:endParaRPr lang="zh-CN" altLang="en-US" sz="2000" b="1"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endParaRPr>
              </a:p>
            </p:txBody>
          </p:sp>
          <p:grpSp>
            <p:nvGrpSpPr>
              <p:cNvPr id="80904" name="组合 828456"/>
              <p:cNvGrpSpPr/>
              <p:nvPr/>
            </p:nvGrpSpPr>
            <p:grpSpPr>
              <a:xfrm>
                <a:off x="1040" y="623"/>
                <a:ext cx="1606" cy="2131"/>
                <a:chOff x="1288" y="623"/>
                <a:chExt cx="1606" cy="2131"/>
              </a:xfrm>
            </p:grpSpPr>
            <p:sp>
              <p:nvSpPr>
                <p:cNvPr id="828441" name="文本框 828440"/>
                <p:cNvSpPr txBox="1"/>
                <p:nvPr/>
              </p:nvSpPr>
              <p:spPr>
                <a:xfrm>
                  <a:off x="1288" y="1095"/>
                  <a:ext cx="578" cy="250"/>
                </a:xfrm>
                <a:prstGeom prst="rect">
                  <a:avLst/>
                </a:prstGeom>
                <a:noFill/>
                <a:ln w="9525">
                  <a:noFill/>
                </a:ln>
              </p:spPr>
              <p:txBody>
                <a:bodyPr wrap="none" anchor="t">
                  <a:spAutoFit/>
                </a:bodyPr>
                <a:lstStyle/>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double</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2" name="文本框 828441"/>
                <p:cNvSpPr txBox="1"/>
                <p:nvPr/>
              </p:nvSpPr>
              <p:spPr>
                <a:xfrm>
                  <a:off x="2080" y="1095"/>
                  <a:ext cx="426" cy="250"/>
                </a:xfrm>
                <a:prstGeom prst="rect">
                  <a:avLst/>
                </a:prstGeom>
                <a:noFill/>
                <a:ln w="9525">
                  <a:noFill/>
                </a:ln>
              </p:spPr>
              <p:txBody>
                <a:bodyPr wrap="none" anchor="t">
                  <a:spAutoFit/>
                </a:bodyPr>
                <a:lstStyle/>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float</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3" name="文本框 828442"/>
                <p:cNvSpPr txBox="1"/>
                <p:nvPr/>
              </p:nvSpPr>
              <p:spPr>
                <a:xfrm>
                  <a:off x="1402" y="1538"/>
                  <a:ext cx="409" cy="250"/>
                </a:xfrm>
                <a:prstGeom prst="rect">
                  <a:avLst/>
                </a:prstGeom>
                <a:noFill/>
                <a:ln w="9525">
                  <a:noFill/>
                </a:ln>
              </p:spPr>
              <p:txBody>
                <a:bodyPr wrap="none" anchor="t">
                  <a:spAutoFit/>
                </a:bodyPr>
                <a:lstStyle/>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long</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4" name="文本框 828443"/>
                <p:cNvSpPr txBox="1"/>
                <p:nvPr/>
              </p:nvSpPr>
              <p:spPr>
                <a:xfrm>
                  <a:off x="1316" y="2003"/>
                  <a:ext cx="729" cy="250"/>
                </a:xfrm>
                <a:prstGeom prst="rect">
                  <a:avLst/>
                </a:prstGeom>
                <a:noFill/>
                <a:ln w="9525">
                  <a:noFill/>
                </a:ln>
              </p:spPr>
              <p:txBody>
                <a:bodyPr wrap="none" anchor="t">
                  <a:spAutoFit/>
                </a:bodyPr>
                <a:lstStyle/>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unsigned</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5" name="文本框 828444"/>
                <p:cNvSpPr txBox="1"/>
                <p:nvPr/>
              </p:nvSpPr>
              <p:spPr>
                <a:xfrm>
                  <a:off x="1414" y="2504"/>
                  <a:ext cx="302" cy="250"/>
                </a:xfrm>
                <a:prstGeom prst="rect">
                  <a:avLst/>
                </a:prstGeom>
                <a:noFill/>
                <a:ln w="9525">
                  <a:noFill/>
                </a:ln>
              </p:spPr>
              <p:txBody>
                <a:bodyPr wrap="none" anchor="t">
                  <a:spAutoFit/>
                </a:bodyPr>
                <a:lstStyle/>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int</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6" name="文本框 828445"/>
                <p:cNvSpPr txBox="1"/>
                <p:nvPr/>
              </p:nvSpPr>
              <p:spPr>
                <a:xfrm>
                  <a:off x="2032" y="2504"/>
                  <a:ext cx="862" cy="250"/>
                </a:xfrm>
                <a:prstGeom prst="rect">
                  <a:avLst/>
                </a:prstGeom>
                <a:noFill/>
                <a:ln w="9525">
                  <a:noFill/>
                </a:ln>
              </p:spPr>
              <p:txBody>
                <a:bodyPr wrap="none" anchor="t">
                  <a:spAutoFit/>
                </a:bodyPr>
                <a:lstStyle/>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char, short</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0911" name="直接连接符 828446"/>
                <p:cNvSpPr/>
                <p:nvPr/>
              </p:nvSpPr>
              <p:spPr>
                <a:xfrm rot="10800000">
                  <a:off x="1557" y="1301"/>
                  <a:ext cx="0" cy="293"/>
                </a:xfrm>
                <a:prstGeom prst="line">
                  <a:avLst/>
                </a:prstGeom>
                <a:ln w="28575" cap="flat" cmpd="sng">
                  <a:solidFill>
                    <a:srgbClr val="0000FF"/>
                  </a:solidFill>
                  <a:prstDash val="solid"/>
                  <a:round/>
                  <a:headEnd type="none" w="med" len="med"/>
                  <a:tailEnd type="stealth" w="lg" len="lg"/>
                </a:ln>
              </p:spPr>
            </p:sp>
            <p:sp>
              <p:nvSpPr>
                <p:cNvPr id="80912" name="直接连接符 828447"/>
                <p:cNvSpPr/>
                <p:nvPr/>
              </p:nvSpPr>
              <p:spPr>
                <a:xfrm rot="10800000">
                  <a:off x="1560" y="1760"/>
                  <a:ext cx="0" cy="293"/>
                </a:xfrm>
                <a:prstGeom prst="line">
                  <a:avLst/>
                </a:prstGeom>
                <a:ln w="28575" cap="flat" cmpd="sng">
                  <a:solidFill>
                    <a:srgbClr val="0000FF"/>
                  </a:solidFill>
                  <a:prstDash val="solid"/>
                  <a:round/>
                  <a:headEnd type="none" w="med" len="med"/>
                  <a:tailEnd type="stealth" w="lg" len="lg"/>
                </a:ln>
              </p:spPr>
            </p:sp>
            <p:sp>
              <p:nvSpPr>
                <p:cNvPr id="80913" name="直接连接符 828448"/>
                <p:cNvSpPr/>
                <p:nvPr/>
              </p:nvSpPr>
              <p:spPr>
                <a:xfrm rot="10800000">
                  <a:off x="1552" y="2243"/>
                  <a:ext cx="0" cy="293"/>
                </a:xfrm>
                <a:prstGeom prst="line">
                  <a:avLst/>
                </a:prstGeom>
                <a:ln w="28575" cap="flat" cmpd="sng">
                  <a:solidFill>
                    <a:srgbClr val="0000FF"/>
                  </a:solidFill>
                  <a:prstDash val="solid"/>
                  <a:round/>
                  <a:headEnd type="none" w="med" len="med"/>
                  <a:tailEnd type="stealth" w="lg" len="lg"/>
                </a:ln>
              </p:spPr>
            </p:sp>
            <p:sp>
              <p:nvSpPr>
                <p:cNvPr id="80914" name="直接连接符 828449"/>
                <p:cNvSpPr/>
                <p:nvPr/>
              </p:nvSpPr>
              <p:spPr>
                <a:xfrm flipH="1">
                  <a:off x="1808" y="1243"/>
                  <a:ext cx="320" cy="0"/>
                </a:xfrm>
                <a:prstGeom prst="line">
                  <a:avLst/>
                </a:prstGeom>
                <a:ln w="28575" cap="flat" cmpd="sng">
                  <a:solidFill>
                    <a:srgbClr val="FF00FF"/>
                  </a:solidFill>
                  <a:prstDash val="solid"/>
                  <a:round/>
                  <a:headEnd type="none" w="med" len="med"/>
                  <a:tailEnd type="stealth" w="lg" len="lg"/>
                </a:ln>
              </p:spPr>
            </p:sp>
            <p:sp>
              <p:nvSpPr>
                <p:cNvPr id="80915" name="直接连接符 828450"/>
                <p:cNvSpPr/>
                <p:nvPr/>
              </p:nvSpPr>
              <p:spPr>
                <a:xfrm flipH="1">
                  <a:off x="1675" y="2627"/>
                  <a:ext cx="375" cy="0"/>
                </a:xfrm>
                <a:prstGeom prst="line">
                  <a:avLst/>
                </a:prstGeom>
                <a:ln w="28575" cap="flat" cmpd="sng">
                  <a:solidFill>
                    <a:srgbClr val="FF00FF"/>
                  </a:solidFill>
                  <a:prstDash val="solid"/>
                  <a:round/>
                  <a:headEnd type="none" w="med" len="med"/>
                  <a:tailEnd type="stealth" w="lg" len="lg"/>
                </a:ln>
              </p:spPr>
            </p:sp>
            <p:sp>
              <p:nvSpPr>
                <p:cNvPr id="80916" name="直接连接符 828454"/>
                <p:cNvSpPr/>
                <p:nvPr/>
              </p:nvSpPr>
              <p:spPr>
                <a:xfrm rot="10800000">
                  <a:off x="1557" y="861"/>
                  <a:ext cx="0" cy="293"/>
                </a:xfrm>
                <a:prstGeom prst="line">
                  <a:avLst/>
                </a:prstGeom>
                <a:ln w="28575" cap="flat" cmpd="sng">
                  <a:solidFill>
                    <a:srgbClr val="0000FF"/>
                  </a:solidFill>
                  <a:prstDash val="solid"/>
                  <a:round/>
                  <a:headEnd type="none" w="med" len="med"/>
                  <a:tailEnd type="stealth" w="lg" len="lg"/>
                </a:ln>
              </p:spPr>
            </p:sp>
            <p:sp>
              <p:nvSpPr>
                <p:cNvPr id="828456" name="文本框 828455"/>
                <p:cNvSpPr txBox="1"/>
                <p:nvPr/>
              </p:nvSpPr>
              <p:spPr>
                <a:xfrm>
                  <a:off x="1296" y="623"/>
                  <a:ext cx="911" cy="250"/>
                </a:xfrm>
                <a:prstGeom prst="rect">
                  <a:avLst/>
                </a:prstGeom>
                <a:noFill/>
                <a:ln w="9525">
                  <a:noFill/>
                </a:ln>
              </p:spPr>
              <p:txBody>
                <a:bodyPr wrap="none" anchor="t">
                  <a:spAutoFit/>
                </a:bodyPr>
                <a:lstStyle/>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long double</a:t>
                  </a:r>
                  <a:endParaRPr lang="en-US" altLang="zh-CN" sz="2000" b="1" noProof="1">
                    <a:effectLst>
                      <a:outerShdw blurRad="38100" dist="38100" dir="2700000">
                        <a:srgbClr val="FFFFFF"/>
                      </a:outerShdw>
                    </a:effectLst>
                    <a:latin typeface="Times New Roman" panose="02020603050405020304" pitchFamily="18" charset="0"/>
                  </a:endParaRPr>
                </a:p>
              </p:txBody>
            </p:sp>
          </p:grpSp>
        </p:grpSp>
      </p:grpSp>
      <p:grpSp>
        <p:nvGrpSpPr>
          <p:cNvPr id="828542" name="组合 828541"/>
          <p:cNvGrpSpPr/>
          <p:nvPr/>
        </p:nvGrpSpPr>
        <p:grpSpPr>
          <a:xfrm>
            <a:off x="4787900" y="836613"/>
            <a:ext cx="4219575" cy="1233487"/>
            <a:chOff x="3016" y="527"/>
            <a:chExt cx="2658" cy="777"/>
          </a:xfrm>
        </p:grpSpPr>
        <p:sp>
          <p:nvSpPr>
            <p:cNvPr id="828460" name="文本框 828459"/>
            <p:cNvSpPr txBox="1"/>
            <p:nvPr/>
          </p:nvSpPr>
          <p:spPr>
            <a:xfrm>
              <a:off x="3016" y="527"/>
              <a:ext cx="536" cy="250"/>
            </a:xfrm>
            <a:prstGeom prst="rect">
              <a:avLst/>
            </a:prstGeom>
            <a:noFill/>
            <a:ln w="9525">
              <a:noFill/>
            </a:ln>
          </p:spPr>
          <p:txBody>
            <a:bodyPr>
              <a:spAutoFit/>
            </a:bodyPr>
            <a:lstStyle/>
            <a:p>
              <a:pPr eaLnBrk="0" hangingPunct="0"/>
              <a:r>
                <a:rPr lang="zh-CN" altLang="en-US" sz="2000" b="1" noProof="1">
                  <a:effectLst>
                    <a:outerShdw blurRad="38100" dist="38100" dir="2700000">
                      <a:srgbClr val="FFFFFF"/>
                    </a:outerShdw>
                  </a:effectLst>
                  <a:latin typeface="楷体_GB2312" pitchFamily="49" charset="-122"/>
                  <a:ea typeface="楷体_GB2312" pitchFamily="49" charset="-122"/>
                  <a:cs typeface="+mn-cs"/>
                </a:rPr>
                <a:t>说明</a:t>
              </a:r>
              <a:r>
                <a:rPr lang="en-US" altLang="zh-CN" sz="2000" b="1" noProof="1">
                  <a:effectLst>
                    <a:outerShdw blurRad="38100" dist="38100" dir="2700000">
                      <a:srgbClr val="FFFFFF"/>
                    </a:outerShdw>
                  </a:effectLst>
                  <a:latin typeface="楷体_GB2312" pitchFamily="49" charset="-122"/>
                  <a:ea typeface="楷体_GB2312" pitchFamily="49" charset="-122"/>
                  <a:cs typeface="+mn-cs"/>
                </a:rPr>
                <a:t>:</a:t>
              </a:r>
              <a:endParaRPr lang="en-US" altLang="zh-CN" sz="2000" b="1" noProof="1">
                <a:effectLst>
                  <a:outerShdw blurRad="38100" dist="38100" dir="2700000">
                    <a:srgbClr val="FFFFFF"/>
                  </a:outerShdw>
                </a:effectLst>
                <a:latin typeface="楷体_GB2312" pitchFamily="49" charset="-122"/>
                <a:ea typeface="楷体_GB2312" pitchFamily="49" charset="-122"/>
              </a:endParaRPr>
            </a:p>
          </p:txBody>
        </p:sp>
        <p:sp>
          <p:nvSpPr>
            <p:cNvPr id="80920" name="直接连接符 828460"/>
            <p:cNvSpPr/>
            <p:nvPr/>
          </p:nvSpPr>
          <p:spPr>
            <a:xfrm flipH="1">
              <a:off x="3419" y="845"/>
              <a:ext cx="495" cy="0"/>
            </a:xfrm>
            <a:prstGeom prst="line">
              <a:avLst/>
            </a:prstGeom>
            <a:ln w="28575" cap="flat" cmpd="sng">
              <a:solidFill>
                <a:srgbClr val="FF00FF"/>
              </a:solidFill>
              <a:prstDash val="solid"/>
              <a:round/>
              <a:headEnd type="none" w="med" len="med"/>
              <a:tailEnd type="stealth" w="lg" len="lg"/>
            </a:ln>
          </p:spPr>
        </p:sp>
        <p:sp>
          <p:nvSpPr>
            <p:cNvPr id="828462" name="文本框 828461"/>
            <p:cNvSpPr txBox="1"/>
            <p:nvPr/>
          </p:nvSpPr>
          <p:spPr>
            <a:xfrm>
              <a:off x="4003" y="709"/>
              <a:ext cx="921"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楷体_GB2312" pitchFamily="49" charset="-122"/>
                  <a:cs typeface="+mn-cs"/>
                </a:rPr>
                <a:t>必定的转换</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922" name="直接连接符 828462"/>
            <p:cNvSpPr/>
            <p:nvPr/>
          </p:nvSpPr>
          <p:spPr>
            <a:xfrm flipV="1">
              <a:off x="3696" y="981"/>
              <a:ext cx="0" cy="323"/>
            </a:xfrm>
            <a:prstGeom prst="line">
              <a:avLst/>
            </a:prstGeom>
            <a:ln w="28575" cap="flat" cmpd="sng">
              <a:solidFill>
                <a:srgbClr val="0000FF"/>
              </a:solidFill>
              <a:prstDash val="solid"/>
              <a:round/>
              <a:headEnd type="none" w="med" len="med"/>
              <a:tailEnd type="stealth" w="lg" len="lg"/>
            </a:ln>
          </p:spPr>
        </p:sp>
        <p:sp>
          <p:nvSpPr>
            <p:cNvPr id="828464" name="文本框 828463"/>
            <p:cNvSpPr txBox="1"/>
            <p:nvPr/>
          </p:nvSpPr>
          <p:spPr>
            <a:xfrm>
              <a:off x="3787" y="1007"/>
              <a:ext cx="1887" cy="250"/>
            </a:xfrm>
            <a:prstGeom prst="rect">
              <a:avLst/>
            </a:prstGeom>
            <a:noFill/>
            <a:ln w="9525">
              <a:noFill/>
            </a:ln>
          </p:spPr>
          <p:txBody>
            <a:bodyPr wrap="none" anchor="t">
              <a:spAutoFit/>
            </a:bodyPr>
            <a:lstStyle/>
            <a:p>
              <a:pPr eaLnBrk="0" hangingPunct="0"/>
              <a:r>
                <a:rPr lang="zh-CN" altLang="en-US" sz="2000" b="1" noProof="1">
                  <a:effectLst>
                    <a:outerShdw blurRad="38100" dist="38100" dir="2700000">
                      <a:srgbClr val="FFFFFF"/>
                    </a:outerShdw>
                  </a:effectLst>
                  <a:latin typeface="Times New Roman" panose="02020603050405020304" pitchFamily="18" charset="0"/>
                  <a:ea typeface="楷体_GB2312" pitchFamily="49" charset="-122"/>
                  <a:cs typeface="+mn-cs"/>
                </a:rPr>
                <a:t>运算对象类型不同时转换</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828543" name="矩形 828542" descr="信纸"/>
          <p:cNvSpPr/>
          <p:nvPr/>
        </p:nvSpPr>
        <p:spPr>
          <a:xfrm>
            <a:off x="823913" y="3068638"/>
            <a:ext cx="8064500" cy="3690938"/>
          </a:xfrm>
          <a:prstGeom prst="rect">
            <a:avLst/>
          </a:prstGeom>
          <a:blipFill rotWithShape="1">
            <a:blip r:embed="rId4"/>
          </a:blip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&lt;stdio.h&gt;</a:t>
            </a:r>
            <a:endParaRPr lang="en-US" altLang="zh-CN"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float a, b, c;</a:t>
            </a:r>
            <a:endParaRPr lang="en-US" altLang="zh-CN"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7 / 2;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计算</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7/2</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得</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int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型值</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，因此</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的值为</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3.0</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b = 7 / 2 * 1.0;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计算</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7/2</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得</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int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型值</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，再与</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1.0</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相乘，因此</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b</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的值为</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3.0</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1.0 * 7 / 2;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先计算</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1.0*7</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得</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double</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型的结果</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7.0</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，然后再计算</a:t>
            </a:r>
            <a:endPar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defTabSz="914400" fontAlgn="base">
              <a:tabLst>
                <a:tab pos="457200" algn="l"/>
              </a:tabLst>
            </a:pP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                     </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7.0/2</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，因此</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c</a:t>
            </a:r>
            <a:r>
              <a:rPr lang="zh-CN" altLang="en-US"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的值是</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3.5</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("a = %f, b = %f, c = %f", a, b, c);</a:t>
            </a:r>
            <a:endParaRPr lang="en-US" altLang="zh-CN"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828545" name="文本框 828544"/>
          <p:cNvSpPr txBox="1"/>
          <p:nvPr/>
        </p:nvSpPr>
        <p:spPr>
          <a:xfrm>
            <a:off x="3132138" y="3068638"/>
            <a:ext cx="4924425" cy="431800"/>
          </a:xfrm>
          <a:prstGeom prst="rect">
            <a:avLst/>
          </a:prstGeom>
          <a:solidFill>
            <a:srgbClr val="FFFF99"/>
          </a:solidFill>
          <a:ln w="2857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p>
            <a:pPr algn="just" eaLnBrk="0" hangingPunct="0">
              <a:spcBef>
                <a:spcPct val="50000"/>
              </a:spcBef>
            </a:pPr>
            <a:r>
              <a:rPr lang="en-US" altLang="zh-CN" sz="2000" b="1"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 = 3.000000</a:t>
            </a:r>
            <a:r>
              <a:rPr lang="zh-CN" altLang="en-US" sz="2000" b="1"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sz="2000" b="1"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b = 3.000000</a:t>
            </a:r>
            <a:r>
              <a:rPr lang="zh-CN" altLang="en-US" sz="2000" b="1"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sz="2000" b="1"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c = 3.500000</a:t>
            </a:r>
            <a:endParaRPr lang="en-US" altLang="zh-CN" sz="2000" b="1" noProof="1">
              <a:solidFill>
                <a:srgbClr val="FF3399"/>
              </a:solidFill>
              <a:effectLst>
                <a:outerShdw blurRad="38100" dist="38100" dir="2700000">
                  <a:srgbClr val="000000"/>
                </a:outerShdw>
              </a:effectLst>
              <a:latin typeface="Times New Roman" panose="02020603050405020304" pitchFamily="18" charset="0"/>
            </a:endParaRPr>
          </a:p>
        </p:txBody>
      </p:sp>
      <p:grpSp>
        <p:nvGrpSpPr>
          <p:cNvPr id="80926" name="组合 828545"/>
          <p:cNvGrpSpPr/>
          <p:nvPr/>
        </p:nvGrpSpPr>
        <p:grpSpPr>
          <a:xfrm>
            <a:off x="0" y="0"/>
            <a:ext cx="446088" cy="6858000"/>
            <a:chOff x="0" y="0"/>
            <a:chExt cx="281" cy="4320"/>
          </a:xfrm>
        </p:grpSpPr>
        <p:sp>
          <p:nvSpPr>
            <p:cNvPr id="80927" name="文本框 828546"/>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80928" name="文本框 828547"/>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8422"/>
                                        </p:tgtEl>
                                        <p:attrNameLst>
                                          <p:attrName>style.visibility</p:attrName>
                                        </p:attrNameLst>
                                      </p:cBhvr>
                                      <p:to>
                                        <p:strVal val="visible"/>
                                      </p:to>
                                    </p:set>
                                    <p:animEffect transition="in" filter="blinds(horizontal)">
                                      <p:cBhvr>
                                        <p:cTn id="7" dur="500"/>
                                        <p:tgtEl>
                                          <p:spTgt spid="82842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28465"/>
                                        </p:tgtEl>
                                        <p:attrNameLst>
                                          <p:attrName>style.visibility</p:attrName>
                                        </p:attrNameLst>
                                      </p:cBhvr>
                                      <p:to>
                                        <p:strVal val="visible"/>
                                      </p:to>
                                    </p:set>
                                    <p:animEffect transition="in" filter="box(out)">
                                      <p:cBhvr>
                                        <p:cTn id="12" dur="500"/>
                                        <p:tgtEl>
                                          <p:spTgt spid="82846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28542"/>
                                        </p:tgtEl>
                                        <p:attrNameLst>
                                          <p:attrName>style.visibility</p:attrName>
                                        </p:attrNameLst>
                                      </p:cBhvr>
                                      <p:to>
                                        <p:strVal val="visible"/>
                                      </p:to>
                                    </p:set>
                                    <p:animEffect transition="in" filter="strips(downLeft)">
                                      <p:cBhvr>
                                        <p:cTn id="17" dur="500"/>
                                        <p:tgtEl>
                                          <p:spTgt spid="82854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8543"/>
                                        </p:tgtEl>
                                        <p:attrNameLst>
                                          <p:attrName>style.visibility</p:attrName>
                                        </p:attrNameLst>
                                      </p:cBhvr>
                                      <p:to>
                                        <p:strVal val="visible"/>
                                      </p:to>
                                    </p:set>
                                    <p:animEffect transition="in" filter="box(out)">
                                      <p:cBhvr>
                                        <p:cTn id="22" dur="500"/>
                                        <p:tgtEl>
                                          <p:spTgt spid="828543"/>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8545"/>
                                        </p:tgtEl>
                                        <p:attrNameLst>
                                          <p:attrName>style.visibility</p:attrName>
                                        </p:attrNameLst>
                                      </p:cBhvr>
                                      <p:to>
                                        <p:strVal val="visible"/>
                                      </p:to>
                                    </p:set>
                                    <p:animEffect transition="in" filter="box(out)">
                                      <p:cBhvr>
                                        <p:cTn id="27" dur="500"/>
                                        <p:tgtEl>
                                          <p:spTgt spid="828545"/>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2" grpId="0"/>
      <p:bldP spid="828543" grpId="0" bldLvl="0" animBg="1"/>
      <p:bldP spid="8285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p:cNvSpPr>
          <p:nvPr>
            <p:ph idx="1"/>
          </p:nvPr>
        </p:nvSpPr>
        <p:spPr>
          <a:xfrm>
            <a:off x="714375" y="1428750"/>
            <a:ext cx="8215313" cy="3357563"/>
          </a:xfrm>
        </p:spPr>
        <p:txBody>
          <a:bodyPr vert="horz" wrap="square" lIns="91440" tIns="45720" rIns="91440" bIns="45720" anchor="t"/>
          <a:lstStyle/>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所谓</a:t>
            </a:r>
            <a:r>
              <a:rPr kumimoji="1" lang="zh-CN" altLang="zh-CN" sz="3200" b="1" i="0" u="none" strike="noStrike" kern="1200" cap="none" spc="0" normalizeH="0" baseline="0" noProof="1">
                <a:solidFill>
                  <a:srgbClr val="C00000"/>
                </a:solidFill>
                <a:effectLst>
                  <a:outerShdw blurRad="38100" dist="38100" dir="2700000">
                    <a:srgbClr val="FFFFFF"/>
                  </a:outerShdw>
                </a:effectLst>
                <a:latin typeface="+mn-lt"/>
                <a:ea typeface="+mn-ea"/>
                <a:cs typeface="+mn-cs"/>
              </a:rPr>
              <a:t>类型</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，就是对数据分配存储单元的安排，包括存储单元的长度</a:t>
            </a: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占多少字节</a:t>
            </a:r>
            <a:r>
              <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以及数据的存储形式</a:t>
            </a:r>
            <a:endParaRPr kumimoji="1" lang="en-US"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不同的类型分配不同的长度和存储形式</a:t>
            </a:r>
          </a:p>
        </p:txBody>
      </p:sp>
      <p:sp>
        <p:nvSpPr>
          <p:cNvPr id="2"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2253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2253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pic>
        <p:nvPicPr>
          <p:cNvPr id="22533" name="图片 6" descr="Untitled2.png">
            <a:hlinkClick r:id="rId2" action="ppaction://hlinksldjump"/>
          </p:cNvPr>
          <p:cNvPicPr>
            <a:picLocks noChangeAspect="1"/>
          </p:cNvPicPr>
          <p:nvPr/>
        </p:nvPicPr>
        <p:blipFill>
          <a:blip r:embed="rId3"/>
          <a:stretch>
            <a:fillRect/>
          </a:stretch>
        </p:blipFill>
        <p:spPr>
          <a:xfrm>
            <a:off x="8429625" y="6143625"/>
            <a:ext cx="469900" cy="469900"/>
          </a:xfrm>
          <a:prstGeom prst="rect">
            <a:avLst/>
          </a:prstGeom>
          <a:noFill/>
          <a:ln w="9525">
            <a:noFill/>
          </a:ln>
        </p:spPr>
      </p:pic>
    </p:spTree>
  </p:cSld>
  <p:clrMapOvr>
    <a:masterClrMapping/>
  </p:clrMapOvr>
  <p:transition>
    <p:checke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9" name="矩形 830468"/>
          <p:cNvSpPr/>
          <p:nvPr/>
        </p:nvSpPr>
        <p:spPr>
          <a:xfrm>
            <a:off x="684213" y="209550"/>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7. </a:t>
            </a:r>
            <a:r>
              <a:rPr lang="zh-CN" altLang="en-US" strike="noStrike" noProof="1">
                <a:solidFill>
                  <a:srgbClr val="FF3399"/>
                </a:solidFill>
                <a:latin typeface="Times New Roman" panose="02020603050405020304" pitchFamily="18" charset="0"/>
                <a:ea typeface="隶书" panose="02010509060101010101" pitchFamily="49" charset="-122"/>
                <a:cs typeface="+mn-cs"/>
              </a:rPr>
              <a:t>逗号运算符、逗号表达式</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30470" name="矩形 830469"/>
          <p:cNvSpPr/>
          <p:nvPr/>
        </p:nvSpPr>
        <p:spPr>
          <a:xfrm>
            <a:off x="684213" y="701675"/>
            <a:ext cx="8459788" cy="828675"/>
          </a:xfrm>
          <a:prstGeom prst="rect">
            <a:avLst/>
          </a:prstGeom>
          <a:noFill/>
          <a:ln w="9525">
            <a:noFill/>
          </a:ln>
        </p:spPr>
        <p:txBody>
          <a:bodyPr anchor="ctr">
            <a:spAutoFit/>
          </a:bodyPr>
          <a:lstStyle/>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位运算符：</a:t>
            </a:r>
            <a:endParaRPr lang="en-US" altLang="zh-CN" b="1" strike="noStrike" noProof="1">
              <a:effectLst>
                <a:outerShdw blurRad="38100" dist="38100" dir="2700000">
                  <a:srgbClr val="FFFFFF"/>
                </a:outerShdw>
              </a:effectLst>
              <a:latin typeface="楷体_GB2312" pitchFamily="49" charset="-122"/>
              <a:ea typeface="楷体_GB2312" pitchFamily="49" charset="-122"/>
            </a:endParaRPr>
          </a:p>
          <a:p>
            <a:pPr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逗号表达式：</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用逗号连接起来的表达式。其一般形式为：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30472" name="文本框 830471"/>
          <p:cNvSpPr txBox="1"/>
          <p:nvPr/>
        </p:nvSpPr>
        <p:spPr>
          <a:xfrm>
            <a:off x="1187450" y="1617663"/>
            <a:ext cx="6840538" cy="434975"/>
          </a:xfrm>
          <a:prstGeom prst="rect">
            <a:avLst/>
          </a:prstGeom>
          <a:gradFill rotWithShape="1">
            <a:gsLst>
              <a:gs pos="0">
                <a:srgbClr val="FFFF99"/>
              </a:gs>
              <a:gs pos="100000">
                <a:srgbClr val="FFFF99">
                  <a:gamma/>
                  <a:shade val="69804"/>
                  <a:invGamma/>
                </a:srgbClr>
              </a:gs>
            </a:gsLst>
            <a:lin ang="5400000" scaled="1"/>
            <a:tileRect/>
          </a:gradFill>
          <a:ln w="38100" cap="flat" cmpd="sng">
            <a:solidFill>
              <a:srgbClr val="006600"/>
            </a:solidFill>
            <a:prstDash val="solid"/>
            <a:miter/>
            <a:headEnd type="none" w="med" len="med"/>
            <a:tailEnd type="none" w="med" len="med"/>
          </a:ln>
        </p:spPr>
        <p:txBody>
          <a:bodyPr>
            <a:spAutoFit/>
          </a:bodyPr>
          <a:lstStyle/>
          <a:p>
            <a:pPr algn="ctr">
              <a:spcBef>
                <a:spcPct val="50000"/>
              </a:spcBef>
            </a:pPr>
            <a:r>
              <a:rPr lang="zh-CN" altLang="en-US"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1</a:t>
            </a:r>
            <a:r>
              <a:rPr lang="zh-CN" altLang="en-US"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2</a:t>
            </a:r>
            <a:r>
              <a:rPr lang="zh-CN" altLang="en-US"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a:t>
            </a:r>
            <a:r>
              <a:rPr lang="zh-CN" altLang="en-US"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k</a:t>
            </a:r>
            <a:endPar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30480" name="矩形 830479"/>
          <p:cNvSpPr/>
          <p:nvPr/>
        </p:nvSpPr>
        <p:spPr>
          <a:xfrm>
            <a:off x="684213" y="2041525"/>
            <a:ext cx="8459788" cy="2282825"/>
          </a:xfrm>
          <a:prstGeom prst="rect">
            <a:avLst/>
          </a:prstGeom>
          <a:noFill/>
          <a:ln w="9525">
            <a:noFill/>
          </a:ln>
        </p:spPr>
        <p:txBody>
          <a:bodyPr anchor="ctr">
            <a:spAutoFit/>
          </a:bodyPr>
          <a:lstStyle/>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优先级：</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优先级最低。</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a:p>
            <a:pPr fontAlgn="base"/>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结合性：</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左结合性</a:t>
            </a:r>
            <a:r>
              <a:rPr lang="zh-CN" altLang="en-US" strike="noStrike" noProof="1">
                <a:latin typeface="Times New Roman" panose="02020603050405020304" pitchFamily="18" charset="0"/>
                <a:ea typeface="宋体" panose="02010600030101010101" pitchFamily="2" charset="-122"/>
                <a:cs typeface="+mn-cs"/>
              </a:rPr>
              <a:t> 。</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即逗号表达式的求值顺序是</a:t>
            </a:r>
            <a:r>
              <a:rPr lang="zh-CN" altLang="en-US" b="1" strike="noStrike" noProof="1">
                <a:solidFill>
                  <a:srgbClr val="CC0000"/>
                </a:solidFill>
                <a:effectLst>
                  <a:outerShdw blurRad="38100" dist="38100" dir="2700000">
                    <a:srgbClr val="000000"/>
                  </a:outerShdw>
                </a:effectLst>
                <a:latin typeface="Times New Roman" panose="02020603050405020304" pitchFamily="18" charset="0"/>
                <a:ea typeface="楷体_GB2312" pitchFamily="49" charset="-122"/>
                <a:cs typeface="+mn-cs"/>
              </a:rPr>
              <a:t>从左向右</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依此计算用逗号分隔的各表达式的值。</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fontAlgn="base"/>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       逗号表达式</a:t>
            </a:r>
            <a:r>
              <a:rPr lang="zh-CN" altLang="zh-CN"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的值：</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最后一个表达式的值就是整个逗号表达式的值。</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a:p>
            <a:pPr fontAlgn="base"/>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用途：</a:t>
            </a:r>
            <a:r>
              <a:rPr lang="zh-CN" altLang="zh-CN" b="1" strike="noStrike" noProof="1">
                <a:effectLst>
                  <a:outerShdw blurRad="38100" dist="38100" dir="2700000">
                    <a:srgbClr val="FFFFFF"/>
                  </a:outerShdw>
                </a:effectLst>
                <a:latin typeface="楷体_GB2312" pitchFamily="49" charset="-122"/>
                <a:ea typeface="楷体_GB2312" pitchFamily="49" charset="-122"/>
                <a:cs typeface="+mn-cs"/>
              </a:rPr>
              <a:t>常用于循环for语句中</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830481" name="矩形 830480"/>
          <p:cNvSpPr/>
          <p:nvPr/>
        </p:nvSpPr>
        <p:spPr>
          <a:xfrm>
            <a:off x="2484438" y="2205038"/>
            <a:ext cx="4175125" cy="495300"/>
          </a:xfrm>
          <a:prstGeom prst="rect">
            <a:avLst/>
          </a:prstGeom>
          <a:solidFill>
            <a:srgbClr val="FFFFFF"/>
          </a:solidFill>
          <a:ln w="38100" cap="flat" cmpd="sng">
            <a:solidFill>
              <a:srgbClr val="006600"/>
            </a:solidFill>
            <a:prstDash val="solid"/>
            <a:miter/>
            <a:headEnd type="none" w="med" len="med"/>
            <a:tailEnd type="none" w="med" len="med"/>
          </a:ln>
        </p:spPr>
        <p:txBody>
          <a:bodyPr anchor="ctr">
            <a:spAutoFit/>
          </a:bodyPr>
          <a:lstStyle/>
          <a:p>
            <a:pPr fontAlgn="base"/>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例如：</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a+3, b=4, b++</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sp>
        <p:nvSpPr>
          <p:cNvPr id="830482" name="文本框 830481" descr="信纸"/>
          <p:cNvSpPr txBox="1"/>
          <p:nvPr/>
        </p:nvSpPr>
        <p:spPr>
          <a:xfrm>
            <a:off x="568325" y="4057650"/>
            <a:ext cx="8396288" cy="2686050"/>
          </a:xfrm>
          <a:prstGeom prst="rect">
            <a:avLst/>
          </a:prstGeom>
          <a:blipFill rotWithShape="1">
            <a:blip r:embed="rId4"/>
          </a:blipFill>
          <a:ln w="38100" cap="flat" cmpd="sng">
            <a:solidFill>
              <a:srgbClr val="006600"/>
            </a:solidFill>
            <a:prstDash val="solid"/>
            <a:miter/>
            <a:headEnd type="none" w="med" len="med"/>
            <a:tailEnd type="none" w="med" len="med"/>
          </a:ln>
        </p:spPr>
        <p:txBody>
          <a:bodyPr lIns="90000" tIns="46800" rIns="90000" bIns="46800">
            <a:spAutoFit/>
          </a:bodyPr>
          <a:lstStyle/>
          <a:p>
            <a:pPr lvl="1" eaLnBrk="0" fontAlgn="base" hangingPunct="0"/>
            <a:r>
              <a:rPr lang="zh-CN" altLang="en-US"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r>
              <a:rPr lang="en-US" altLang="zh-CN"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3 * 5, a * 4</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3 * 5, a * 4, a + 5</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zh-CN"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例</a:t>
            </a:r>
            <a:r>
              <a:rPr lang="en-US"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a:t>
            </a:r>
            <a:r>
              <a:rPr lang="zh-CN"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(a = 3, 6 * 3)</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 a = 3, 6 * a</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zh-CN" altLang="zh-CN"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1; b = 2; c = 3;</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(“%d,%d,%d”, a, b, c);   </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(“%d,%d,%d”, (a, b, c), b, c); </a:t>
            </a:r>
            <a:endParaRPr lang="en-US" altLang="zh-CN" sz="2000" strike="noStrike" noProof="1">
              <a:effectLst>
                <a:outerShdw blurRad="38100" dist="38100" dir="2700000">
                  <a:srgbClr val="FFFFFF"/>
                </a:outerShdw>
              </a:effectLst>
              <a:latin typeface="Arial" panose="020B0604020202020204" pitchFamily="34" charset="0"/>
              <a:ea typeface="隶书" panose="02010509060101010101" pitchFamily="49" charset="-122"/>
            </a:endParaRPr>
          </a:p>
        </p:txBody>
      </p:sp>
      <p:sp>
        <p:nvSpPr>
          <p:cNvPr id="830483" name="文本框 830482"/>
          <p:cNvSpPr txBox="1"/>
          <p:nvPr/>
        </p:nvSpPr>
        <p:spPr>
          <a:xfrm>
            <a:off x="4876800" y="4081463"/>
            <a:ext cx="2360613" cy="396875"/>
          </a:xfrm>
          <a:prstGeom prst="rect">
            <a:avLst/>
          </a:prstGeom>
          <a:noFill/>
          <a:ln w="38100">
            <a:noFill/>
          </a:ln>
        </p:spPr>
        <p:txBody>
          <a:bodyPr wrap="none" lIns="90000" tIns="46800" rIns="90000" bIns="46800" anchor="t" anchorCtr="0">
            <a:spAutoFit/>
          </a:bodyPr>
          <a:lstStyle/>
          <a:p>
            <a:pPr eaLnBrk="0" hangingPunct="0"/>
            <a:r>
              <a:rPr lang="zh-CN" altLang="zh-CN" sz="2000" b="1" dirty="0">
                <a:solidFill>
                  <a:srgbClr val="0000FF"/>
                </a:solidFill>
                <a:latin typeface="楷体_GB2312" pitchFamily="49" charset="-122"/>
                <a:ea typeface="楷体_GB2312" pitchFamily="49" charset="-122"/>
              </a:rPr>
              <a:t>//a=15,表达式值60</a:t>
            </a:r>
            <a:endParaRPr lang="en-US" altLang="zh-CN" sz="2000" b="1">
              <a:solidFill>
                <a:srgbClr val="0000FF"/>
              </a:solidFill>
              <a:latin typeface="楷体_GB2312" pitchFamily="49" charset="-122"/>
              <a:ea typeface="楷体_GB2312" pitchFamily="49" charset="-122"/>
            </a:endParaRPr>
          </a:p>
        </p:txBody>
      </p:sp>
      <p:sp>
        <p:nvSpPr>
          <p:cNvPr id="830484" name="文本框 830483"/>
          <p:cNvSpPr txBox="1"/>
          <p:nvPr/>
        </p:nvSpPr>
        <p:spPr>
          <a:xfrm>
            <a:off x="4846638" y="4441825"/>
            <a:ext cx="2360612" cy="396875"/>
          </a:xfrm>
          <a:prstGeom prst="rect">
            <a:avLst/>
          </a:prstGeom>
          <a:noFill/>
          <a:ln w="38100">
            <a:noFill/>
          </a:ln>
        </p:spPr>
        <p:txBody>
          <a:bodyPr wrap="none" lIns="90000" tIns="46800" rIns="90000" bIns="46800" anchor="t" anchorCtr="0">
            <a:spAutoFit/>
          </a:bodyPr>
          <a:lstStyle/>
          <a:p>
            <a:pPr eaLnBrk="0" hangingPunct="0"/>
            <a:r>
              <a:rPr lang="zh-CN" altLang="zh-CN" sz="2000" b="1" dirty="0">
                <a:solidFill>
                  <a:srgbClr val="0000FF"/>
                </a:solidFill>
                <a:latin typeface="楷体_GB2312" pitchFamily="49" charset="-122"/>
                <a:ea typeface="楷体_GB2312" pitchFamily="49" charset="-122"/>
              </a:rPr>
              <a:t>//a=15,表达式值20</a:t>
            </a:r>
            <a:endParaRPr lang="en-US" altLang="zh-CN" sz="2000" b="1">
              <a:solidFill>
                <a:srgbClr val="0000FF"/>
              </a:solidFill>
              <a:latin typeface="楷体_GB2312" pitchFamily="49" charset="-122"/>
              <a:ea typeface="楷体_GB2312" pitchFamily="49" charset="-122"/>
            </a:endParaRPr>
          </a:p>
        </p:txBody>
      </p:sp>
      <p:sp>
        <p:nvSpPr>
          <p:cNvPr id="830485" name="文本框 830484"/>
          <p:cNvSpPr txBox="1"/>
          <p:nvPr/>
        </p:nvSpPr>
        <p:spPr>
          <a:xfrm>
            <a:off x="4808538" y="4816475"/>
            <a:ext cx="4021137" cy="396875"/>
          </a:xfrm>
          <a:prstGeom prst="rect">
            <a:avLst/>
          </a:prstGeom>
          <a:noFill/>
          <a:ln w="38100">
            <a:noFill/>
          </a:ln>
        </p:spPr>
        <p:txBody>
          <a:bodyPr wrap="none" lIns="90000" tIns="46800" rIns="90000" bIns="46800" anchor="t" anchorCtr="0">
            <a:spAutoFit/>
          </a:bodyPr>
          <a:lstStyle/>
          <a:p>
            <a:pPr eaLnBrk="0" hangingPunct="0"/>
            <a:r>
              <a:rPr lang="zh-CN" altLang="zh-CN" sz="2000" b="1" dirty="0">
                <a:solidFill>
                  <a:srgbClr val="0000FF"/>
                </a:solidFill>
                <a:latin typeface="楷体_GB2312" pitchFamily="49" charset="-122"/>
                <a:ea typeface="楷体_GB2312" pitchFamily="49" charset="-122"/>
              </a:rPr>
              <a:t>//赋值表达式，表达式值18，</a:t>
            </a:r>
            <a:r>
              <a:rPr lang="en-US" altLang="zh-CN" sz="2000" b="1">
                <a:solidFill>
                  <a:srgbClr val="0000FF"/>
                </a:solidFill>
                <a:latin typeface="楷体_GB2312" pitchFamily="49" charset="-122"/>
                <a:ea typeface="楷体_GB2312" pitchFamily="49" charset="-122"/>
              </a:rPr>
              <a:t>x=18</a:t>
            </a:r>
          </a:p>
        </p:txBody>
      </p:sp>
      <p:sp>
        <p:nvSpPr>
          <p:cNvPr id="830486" name="文本框 830485"/>
          <p:cNvSpPr txBox="1"/>
          <p:nvPr/>
        </p:nvSpPr>
        <p:spPr>
          <a:xfrm>
            <a:off x="4786313" y="5189538"/>
            <a:ext cx="3638550" cy="396875"/>
          </a:xfrm>
          <a:prstGeom prst="rect">
            <a:avLst/>
          </a:prstGeom>
          <a:noFill/>
          <a:ln w="38100">
            <a:noFill/>
          </a:ln>
        </p:spPr>
        <p:txBody>
          <a:bodyPr wrap="none" lIns="90000" tIns="46800" rIns="90000" bIns="46800" anchor="t" anchorCtr="0">
            <a:spAutoFit/>
          </a:bodyPr>
          <a:lstStyle/>
          <a:p>
            <a:pPr eaLnBrk="0" hangingPunct="0"/>
            <a:r>
              <a:rPr lang="zh-CN" altLang="zh-CN" sz="2000" b="1" dirty="0">
                <a:solidFill>
                  <a:srgbClr val="0000FF"/>
                </a:solidFill>
                <a:latin typeface="楷体_GB2312" pitchFamily="49" charset="-122"/>
                <a:ea typeface="楷体_GB2312" pitchFamily="49" charset="-122"/>
              </a:rPr>
              <a:t>//逗号表达式,表达式值18,</a:t>
            </a:r>
            <a:r>
              <a:rPr lang="en-US" altLang="zh-CN" sz="2000" b="1">
                <a:solidFill>
                  <a:srgbClr val="0000FF"/>
                </a:solidFill>
                <a:latin typeface="楷体_GB2312" pitchFamily="49" charset="-122"/>
                <a:ea typeface="楷体_GB2312" pitchFamily="49" charset="-122"/>
              </a:rPr>
              <a:t>x=3</a:t>
            </a:r>
          </a:p>
        </p:txBody>
      </p:sp>
      <p:sp>
        <p:nvSpPr>
          <p:cNvPr id="830487" name="文本框 830486"/>
          <p:cNvSpPr txBox="1"/>
          <p:nvPr/>
        </p:nvSpPr>
        <p:spPr>
          <a:xfrm>
            <a:off x="6353175" y="5951538"/>
            <a:ext cx="1081088" cy="396875"/>
          </a:xfrm>
          <a:prstGeom prst="rect">
            <a:avLst/>
          </a:prstGeom>
          <a:noFill/>
          <a:ln w="38100">
            <a:noFill/>
          </a:ln>
        </p:spPr>
        <p:txBody>
          <a:bodyPr wrap="none" lIns="90000" tIns="46800" rIns="90000" bIns="46800" anchor="t" anchorCtr="0">
            <a:spAutoFit/>
          </a:bodyPr>
          <a:lstStyle/>
          <a:p>
            <a:pPr eaLnBrk="0" hangingPunct="0"/>
            <a:r>
              <a:rPr lang="en-US" altLang="zh-CN" sz="2000" b="1">
                <a:solidFill>
                  <a:srgbClr val="0000FF"/>
                </a:solidFill>
                <a:latin typeface="楷体_GB2312" pitchFamily="49" charset="-122"/>
                <a:ea typeface="楷体_GB2312" pitchFamily="49" charset="-122"/>
              </a:rPr>
              <a:t>//1,2,3</a:t>
            </a:r>
          </a:p>
        </p:txBody>
      </p:sp>
      <p:sp>
        <p:nvSpPr>
          <p:cNvPr id="830488" name="文本框 830487"/>
          <p:cNvSpPr txBox="1"/>
          <p:nvPr/>
        </p:nvSpPr>
        <p:spPr>
          <a:xfrm>
            <a:off x="6343650" y="6326188"/>
            <a:ext cx="1081088" cy="396875"/>
          </a:xfrm>
          <a:prstGeom prst="rect">
            <a:avLst/>
          </a:prstGeom>
          <a:noFill/>
          <a:ln w="38100">
            <a:noFill/>
          </a:ln>
        </p:spPr>
        <p:txBody>
          <a:bodyPr wrap="none" lIns="90000" tIns="46800" rIns="90000" bIns="46800" anchor="t" anchorCtr="0">
            <a:spAutoFit/>
          </a:bodyPr>
          <a:lstStyle/>
          <a:p>
            <a:pPr eaLnBrk="0" hangingPunct="0"/>
            <a:r>
              <a:rPr lang="en-US" altLang="zh-CN" sz="2000" b="1">
                <a:solidFill>
                  <a:srgbClr val="0000FF"/>
                </a:solidFill>
                <a:latin typeface="楷体_GB2312" pitchFamily="49" charset="-122"/>
                <a:ea typeface="楷体_GB2312" pitchFamily="49" charset="-122"/>
              </a:rPr>
              <a:t>//3,2,3</a:t>
            </a:r>
          </a:p>
        </p:txBody>
      </p:sp>
      <p:sp>
        <p:nvSpPr>
          <p:cNvPr id="830489" name="文本框 830488"/>
          <p:cNvSpPr txBox="1"/>
          <p:nvPr/>
        </p:nvSpPr>
        <p:spPr>
          <a:xfrm>
            <a:off x="1866900" y="3043238"/>
            <a:ext cx="5729288" cy="3416300"/>
          </a:xfrm>
          <a:prstGeom prst="rect">
            <a:avLst/>
          </a:prstGeom>
          <a:gradFill rotWithShape="1">
            <a:gsLst>
              <a:gs pos="0">
                <a:srgbClr val="FFFF99"/>
              </a:gs>
              <a:gs pos="100000">
                <a:srgbClr val="FFFF99">
                  <a:gamma/>
                  <a:shade val="63529"/>
                  <a:invGamma/>
                </a:srgbClr>
              </a:gs>
            </a:gsLst>
            <a:lin ang="5400000" scaled="1"/>
            <a:tileRect/>
          </a:gradFill>
          <a:ln w="38100" cap="flat" cmpd="sng">
            <a:solidFill>
              <a:srgbClr val="0000FF"/>
            </a:solidFill>
            <a:prstDash val="solid"/>
            <a:miter/>
            <a:headEnd type="none" w="med" len="med"/>
            <a:tailEnd type="none" w="med" len="med"/>
          </a:ln>
          <a:effectLst>
            <a:outerShdw dist="107763" dir="2699999" algn="ctr" rotWithShape="0">
              <a:schemeClr val="bg2">
                <a:alpha val="50000"/>
              </a:schemeClr>
            </a:outerShdw>
          </a:effectLst>
        </p:spPr>
        <p:txBody>
          <a:bodyPr>
            <a:spAutoFit/>
          </a:bodyPr>
          <a:lstStyle/>
          <a:p>
            <a:pPr eaLnBrk="0" hangingPunct="0"/>
            <a:r>
              <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例</a:t>
            </a:r>
            <a:r>
              <a:rPr lang="en-US" altLang="zh-CN"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a:t>
            </a:r>
            <a:endParaRPr lang="en-US" altLang="zh-CN" b="1" noProof="1">
              <a:solidFill>
                <a:srgbClr val="FF0066"/>
              </a:solidFill>
              <a:effectLst>
                <a:outerShdw blurRad="38100" dist="38100" dir="2700000">
                  <a:srgbClr val="000000"/>
                </a:outerShdw>
              </a:effectLst>
              <a:latin typeface="楷体_GB2312" pitchFamily="49" charset="-122"/>
              <a:ea typeface="楷体_GB2312" pitchFamily="49" charset="-122"/>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&lt;stdio.h&gt;</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int x, y = 7;</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float z = 4;</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 (y = y + 6, y / z);</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("x = %d\n", x);</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830490" name="文本框 830489"/>
          <p:cNvSpPr txBox="1"/>
          <p:nvPr/>
        </p:nvSpPr>
        <p:spPr>
          <a:xfrm>
            <a:off x="5435600" y="5949950"/>
            <a:ext cx="2087563" cy="425450"/>
          </a:xfrm>
          <a:prstGeom prst="rect">
            <a:avLst/>
          </a:prstGeom>
          <a:solidFill>
            <a:srgbClr val="FFFF99"/>
          </a:solidFill>
          <a:ln w="28575" cap="flat" cmpd="sng">
            <a:solidFill>
              <a:srgbClr val="0000FF"/>
            </a:solidFill>
            <a:prstDash val="solid"/>
            <a:miter/>
            <a:headEnd type="none" w="med" len="med"/>
            <a:tailEnd type="none" w="med" len="med"/>
          </a:ln>
        </p:spPr>
        <p:txBody>
          <a:bodyPr>
            <a:spAutoFit/>
          </a:bodyPr>
          <a:lstStyle/>
          <a:p>
            <a:r>
              <a:rPr lang="zh-CN" altLang="en-US" sz="2000" b="1" noProof="1">
                <a:effectLst>
                  <a:outerShdw blurRad="38100" dist="38100" dir="2700000">
                    <a:srgbClr val="FFFFFF"/>
                  </a:outerShdw>
                </a:effectLst>
                <a:latin typeface="Arial" panose="020B0604020202020204" pitchFamily="34" charset="0"/>
                <a:ea typeface="楷体_GB2312" pitchFamily="49" charset="-122"/>
                <a:cs typeface="+mn-cs"/>
              </a:rPr>
              <a:t>运行结果：</a:t>
            </a:r>
            <a:r>
              <a:rPr lang="en-US" altLang="zh-CN" sz="2000" b="1" noProof="1">
                <a:effectLst>
                  <a:outerShdw blurRad="38100" dist="38100" dir="2700000">
                    <a:srgbClr val="FFFFFF"/>
                  </a:outerShdw>
                </a:effectLst>
                <a:latin typeface="Arial" panose="020B0604020202020204" pitchFamily="34" charset="0"/>
                <a:ea typeface="宋体" panose="02010600030101010101" pitchFamily="2" charset="-122"/>
                <a:cs typeface="+mn-cs"/>
              </a:rPr>
              <a:t>x = 3</a:t>
            </a:r>
            <a:endParaRPr lang="en-US" altLang="zh-CN" sz="2000" b="1" noProof="1">
              <a:effectLst>
                <a:outerShdw blurRad="38100" dist="38100" dir="2700000">
                  <a:srgbClr val="FFFFFF"/>
                </a:outerShdw>
              </a:effectLst>
              <a:latin typeface="Arial" panose="020B0604020202020204" pitchFamily="34" charset="0"/>
            </a:endParaRPr>
          </a:p>
        </p:txBody>
      </p:sp>
      <p:grpSp>
        <p:nvGrpSpPr>
          <p:cNvPr id="81935" name="组合 830490"/>
          <p:cNvGrpSpPr/>
          <p:nvPr/>
        </p:nvGrpSpPr>
        <p:grpSpPr>
          <a:xfrm>
            <a:off x="0" y="0"/>
            <a:ext cx="446088" cy="6858000"/>
            <a:chOff x="0" y="0"/>
            <a:chExt cx="281" cy="4320"/>
          </a:xfrm>
        </p:grpSpPr>
        <p:sp>
          <p:nvSpPr>
            <p:cNvPr id="81936" name="文本框 830491"/>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81937" name="文本框 830492"/>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0469"/>
                                        </p:tgtEl>
                                        <p:attrNameLst>
                                          <p:attrName>style.visibility</p:attrName>
                                        </p:attrNameLst>
                                      </p:cBhvr>
                                      <p:to>
                                        <p:strVal val="visible"/>
                                      </p:to>
                                    </p:set>
                                    <p:animEffect transition="in" filter="blinds(horizontal)">
                                      <p:cBhvr>
                                        <p:cTn id="7" dur="500"/>
                                        <p:tgtEl>
                                          <p:spTgt spid="83046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0470"/>
                                        </p:tgtEl>
                                        <p:attrNameLst>
                                          <p:attrName>style.visibility</p:attrName>
                                        </p:attrNameLst>
                                      </p:cBhvr>
                                      <p:to>
                                        <p:strVal val="visible"/>
                                      </p:to>
                                    </p:set>
                                    <p:animEffect transition="in" filter="box(in)">
                                      <p:cBhvr>
                                        <p:cTn id="12" dur="500"/>
                                        <p:tgtEl>
                                          <p:spTgt spid="83047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30472"/>
                                        </p:tgtEl>
                                        <p:attrNameLst>
                                          <p:attrName>style.visibility</p:attrName>
                                        </p:attrNameLst>
                                      </p:cBhvr>
                                      <p:to>
                                        <p:strVal val="visible"/>
                                      </p:to>
                                    </p:set>
                                    <p:animEffect transition="in" filter="box(out)">
                                      <p:cBhvr>
                                        <p:cTn id="17" dur="500"/>
                                        <p:tgtEl>
                                          <p:spTgt spid="83047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0481"/>
                                        </p:tgtEl>
                                        <p:attrNameLst>
                                          <p:attrName>style.visibility</p:attrName>
                                        </p:attrNameLst>
                                      </p:cBhvr>
                                      <p:to>
                                        <p:strVal val="visible"/>
                                      </p:to>
                                    </p:set>
                                    <p:animEffect transition="in" filter="box(in)">
                                      <p:cBhvr>
                                        <p:cTn id="22" dur="500"/>
                                        <p:tgtEl>
                                          <p:spTgt spid="830481"/>
                                        </p:tgtEl>
                                      </p:cBhvr>
                                    </p:animEffect>
                                  </p:childTnLst>
                                  <p:subTnLst>
                                    <p:set>
                                      <p:cBhvr override="childStyle">
                                        <p:cTn dur="1" fill="hold" display="0" masterRel="nextClick" afterEffect="1"/>
                                        <p:tgtEl>
                                          <p:spTgt spid="830481"/>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0480"/>
                                        </p:tgtEl>
                                        <p:attrNameLst>
                                          <p:attrName>style.visibility</p:attrName>
                                        </p:attrNameLst>
                                      </p:cBhvr>
                                      <p:to>
                                        <p:strVal val="visible"/>
                                      </p:to>
                                    </p:set>
                                    <p:animEffect transition="in" filter="box(in)">
                                      <p:cBhvr>
                                        <p:cTn id="27" dur="500"/>
                                        <p:tgtEl>
                                          <p:spTgt spid="830480"/>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30482"/>
                                        </p:tgtEl>
                                        <p:attrNameLst>
                                          <p:attrName>style.visibility</p:attrName>
                                        </p:attrNameLst>
                                      </p:cBhvr>
                                      <p:to>
                                        <p:strVal val="visible"/>
                                      </p:to>
                                    </p:set>
                                    <p:animEffect transition="in" filter="box(out)">
                                      <p:cBhvr>
                                        <p:cTn id="32" dur="500"/>
                                        <p:tgtEl>
                                          <p:spTgt spid="830482"/>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30483">
                                            <p:txEl>
                                              <p:pRg st="0" end="0"/>
                                            </p:txEl>
                                          </p:spTgt>
                                        </p:tgtEl>
                                        <p:attrNameLst>
                                          <p:attrName>style.visibility</p:attrName>
                                        </p:attrNameLst>
                                      </p:cBhvr>
                                      <p:to>
                                        <p:strVal val="visible"/>
                                      </p:to>
                                    </p:set>
                                    <p:animEffect transition="in" filter="box(out)">
                                      <p:cBhvr>
                                        <p:cTn id="37" dur="500"/>
                                        <p:tgtEl>
                                          <p:spTgt spid="830483">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30484">
                                            <p:txEl>
                                              <p:pRg st="0" end="0"/>
                                            </p:txEl>
                                          </p:spTgt>
                                        </p:tgtEl>
                                        <p:attrNameLst>
                                          <p:attrName>style.visibility</p:attrName>
                                        </p:attrNameLst>
                                      </p:cBhvr>
                                      <p:to>
                                        <p:strVal val="visible"/>
                                      </p:to>
                                    </p:set>
                                    <p:animEffect transition="in" filter="box(out)">
                                      <p:cBhvr>
                                        <p:cTn id="42" dur="500"/>
                                        <p:tgtEl>
                                          <p:spTgt spid="830484">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30485">
                                            <p:txEl>
                                              <p:pRg st="0" end="0"/>
                                            </p:txEl>
                                          </p:spTgt>
                                        </p:tgtEl>
                                        <p:attrNameLst>
                                          <p:attrName>style.visibility</p:attrName>
                                        </p:attrNameLst>
                                      </p:cBhvr>
                                      <p:to>
                                        <p:strVal val="visible"/>
                                      </p:to>
                                    </p:set>
                                    <p:animEffect transition="in" filter="box(out)">
                                      <p:cBhvr>
                                        <p:cTn id="47" dur="500"/>
                                        <p:tgtEl>
                                          <p:spTgt spid="830485">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30486">
                                            <p:txEl>
                                              <p:pRg st="0" end="0"/>
                                            </p:txEl>
                                          </p:spTgt>
                                        </p:tgtEl>
                                        <p:attrNameLst>
                                          <p:attrName>style.visibility</p:attrName>
                                        </p:attrNameLst>
                                      </p:cBhvr>
                                      <p:to>
                                        <p:strVal val="visible"/>
                                      </p:to>
                                    </p:set>
                                    <p:animEffect transition="in" filter="box(out)">
                                      <p:cBhvr>
                                        <p:cTn id="52" dur="500"/>
                                        <p:tgtEl>
                                          <p:spTgt spid="830486">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30487">
                                            <p:txEl>
                                              <p:pRg st="0" end="0"/>
                                            </p:txEl>
                                          </p:spTgt>
                                        </p:tgtEl>
                                        <p:attrNameLst>
                                          <p:attrName>style.visibility</p:attrName>
                                        </p:attrNameLst>
                                      </p:cBhvr>
                                      <p:to>
                                        <p:strVal val="visible"/>
                                      </p:to>
                                    </p:set>
                                    <p:animEffect transition="in" filter="box(out)">
                                      <p:cBhvr>
                                        <p:cTn id="57" dur="500"/>
                                        <p:tgtEl>
                                          <p:spTgt spid="830487">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30488">
                                            <p:txEl>
                                              <p:pRg st="0" end="0"/>
                                            </p:txEl>
                                          </p:spTgt>
                                        </p:tgtEl>
                                        <p:attrNameLst>
                                          <p:attrName>style.visibility</p:attrName>
                                        </p:attrNameLst>
                                      </p:cBhvr>
                                      <p:to>
                                        <p:strVal val="visible"/>
                                      </p:to>
                                    </p:set>
                                    <p:animEffect transition="in" filter="box(out)">
                                      <p:cBhvr>
                                        <p:cTn id="62" dur="500"/>
                                        <p:tgtEl>
                                          <p:spTgt spid="830488">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830489"/>
                                        </p:tgtEl>
                                        <p:attrNameLst>
                                          <p:attrName>style.visibility</p:attrName>
                                        </p:attrNameLst>
                                      </p:cBhvr>
                                      <p:to>
                                        <p:strVal val="visible"/>
                                      </p:to>
                                    </p:set>
                                    <p:animEffect transition="in" filter="box(out)">
                                      <p:cBhvr>
                                        <p:cTn id="67" dur="500"/>
                                        <p:tgtEl>
                                          <p:spTgt spid="830489"/>
                                        </p:tgtEl>
                                      </p:cBhvr>
                                    </p:animEffect>
                                  </p:childTnLst>
                                  <p:subTnLst>
                                    <p:audio>
                                      <p:cMediaNode>
                                        <p:cTn display="0" masterRel="sameClick">
                                          <p:stCondLst>
                                            <p:cond evt="begin" delay="0">
                                              <p:tn val="65"/>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30490"/>
                                        </p:tgtEl>
                                        <p:attrNameLst>
                                          <p:attrName>style.visibility</p:attrName>
                                        </p:attrNameLst>
                                      </p:cBhvr>
                                      <p:to>
                                        <p:strVal val="visible"/>
                                      </p:to>
                                    </p:set>
                                    <p:animEffect transition="in" filter="box(out)">
                                      <p:cBhvr>
                                        <p:cTn id="72" dur="500"/>
                                        <p:tgtEl>
                                          <p:spTgt spid="830490"/>
                                        </p:tgtEl>
                                      </p:cBhvr>
                                    </p:animEffect>
                                  </p:childTnLst>
                                  <p:subTnLst>
                                    <p:audio>
                                      <p:cMediaNode>
                                        <p:cTn display="0" masterRel="sameClick">
                                          <p:stCondLst>
                                            <p:cond evt="begin" delay="0">
                                              <p:tn val="7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9" grpId="0"/>
      <p:bldP spid="830470" grpId="0"/>
      <p:bldP spid="830472" grpId="0" animBg="1"/>
      <p:bldP spid="830480" grpId="0"/>
      <p:bldP spid="830481" grpId="0" animBg="1"/>
      <p:bldP spid="830482" grpId="0" animBg="1"/>
      <p:bldP spid="830483" grpId="0" build="p"/>
      <p:bldP spid="830484" grpId="0" build="p"/>
      <p:bldP spid="830485" grpId="0" build="p"/>
      <p:bldP spid="830486" grpId="0" build="p"/>
      <p:bldP spid="830487" grpId="0" build="p"/>
      <p:bldP spid="830488" grpId="0" build="p"/>
      <p:bldP spid="830489" grpId="0" animBg="1"/>
      <p:bldP spid="83049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529" name="矩形 831528" descr="信纸"/>
          <p:cNvSpPr/>
          <p:nvPr/>
        </p:nvSpPr>
        <p:spPr>
          <a:xfrm>
            <a:off x="2339975" y="5172075"/>
            <a:ext cx="5111750" cy="1582738"/>
          </a:xfrm>
          <a:prstGeom prst="rect">
            <a:avLst/>
          </a:prstGeom>
          <a:blipFill rotWithShape="1">
            <a:blip r:embed="rId3"/>
          </a:blip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493" name="矩形 831492"/>
          <p:cNvSpPr/>
          <p:nvPr/>
        </p:nvSpPr>
        <p:spPr>
          <a:xfrm>
            <a:off x="684213" y="209550"/>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8. s</a:t>
            </a:r>
            <a:r>
              <a:rPr lang="en-US" altLang="zh-CN" strike="noStrike" noProof="1">
                <a:solidFill>
                  <a:srgbClr val="FF3399"/>
                </a:solidFill>
                <a:latin typeface="Times New Roman" panose="02020603050405020304" pitchFamily="18" charset="0"/>
                <a:ea typeface="隶书" panose="02010509060101010101" pitchFamily="49" charset="-122"/>
                <a:cs typeface="+mn-cs"/>
              </a:rPr>
              <a:t>izeof</a:t>
            </a:r>
            <a:r>
              <a:rPr lang="zh-CN" altLang="en-US" strike="noStrike" noProof="1">
                <a:solidFill>
                  <a:srgbClr val="FF3399"/>
                </a:solidFill>
                <a:latin typeface="Times New Roman" panose="02020603050405020304" pitchFamily="18" charset="0"/>
                <a:ea typeface="隶书" panose="02010509060101010101" pitchFamily="49" charset="-122"/>
                <a:cs typeface="+mn-cs"/>
              </a:rPr>
              <a:t>运算符、复合运算符</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31494" name="矩形 831493"/>
          <p:cNvSpPr/>
          <p:nvPr/>
        </p:nvSpPr>
        <p:spPr>
          <a:xfrm>
            <a:off x="1258888" y="714375"/>
            <a:ext cx="7885113" cy="1187450"/>
          </a:xfrm>
          <a:prstGeom prst="rect">
            <a:avLst/>
          </a:prstGeom>
          <a:noFill/>
          <a:ln w="9525">
            <a:noFill/>
          </a:ln>
        </p:spPr>
        <p:txBody>
          <a:bodyPr anchor="ctr">
            <a:spAutoFit/>
          </a:bodyPr>
          <a:lstStyle/>
          <a:p>
            <a:pPr marL="457200" indent="-457200" fontAlgn="base">
              <a:buFont typeface="Wingdings" panose="05000000000000000000" pitchFamily="2" charset="2"/>
              <a:buChar char="Ø"/>
            </a:pPr>
            <a:r>
              <a:rPr lang="en-US"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sizeof</a:t>
            </a:r>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运算符</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ndParaRPr>
          </a:p>
          <a:p>
            <a:pPr marL="457200" indent="-457200" fontAlgn="base">
              <a:buFont typeface="Wingdings" panose="05000000000000000000" pitchFamily="2" charset="2"/>
            </a:pP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a:solidFill>
                  <a:srgbClr val="000099"/>
                </a:solidFill>
                <a:effectLst>
                  <a:outerShdw blurRad="38100" dist="38100" dir="2700000">
                    <a:srgbClr val="000000"/>
                  </a:outerShdw>
                </a:effectLst>
                <a:latin typeface="楷体_GB2312" pitchFamily="49" charset="-122"/>
                <a:ea typeface="楷体_GB2312" pitchFamily="49" charset="-122"/>
                <a:cs typeface="+mn-cs"/>
              </a:rPr>
              <a:t>功能：</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获取变量和数据类型所占内存大小（字节数）</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a:p>
            <a:pPr marL="457200" indent="-457200" fontAlgn="base">
              <a:buFont typeface="Wingdings" panose="05000000000000000000" pitchFamily="2" charset="2"/>
            </a:pP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a:solidFill>
                  <a:srgbClr val="000099"/>
                </a:solidFill>
                <a:effectLst>
                  <a:outerShdw blurRad="38100" dist="38100" dir="2700000">
                    <a:srgbClr val="000000"/>
                  </a:outerShdw>
                </a:effectLst>
                <a:latin typeface="楷体_GB2312" pitchFamily="49" charset="-122"/>
                <a:ea typeface="楷体_GB2312" pitchFamily="49" charset="-122"/>
                <a:cs typeface="+mn-cs"/>
              </a:rPr>
              <a:t>格式：</a:t>
            </a:r>
            <a:endParaRPr lang="zh-CN" altLang="en-US" b="1" strike="noStrike" noProof="1">
              <a:solidFill>
                <a:srgbClr val="000099"/>
              </a:solidFill>
              <a:effectLst>
                <a:outerShdw blurRad="38100" dist="38100" dir="2700000">
                  <a:srgbClr val="000000"/>
                </a:outerShdw>
              </a:effectLst>
              <a:latin typeface="楷体_GB2312" pitchFamily="49" charset="-122"/>
              <a:ea typeface="楷体_GB2312" pitchFamily="49" charset="-122"/>
            </a:endParaRPr>
          </a:p>
        </p:txBody>
      </p:sp>
      <p:sp>
        <p:nvSpPr>
          <p:cNvPr id="831507" name="文本框 831506"/>
          <p:cNvSpPr txBox="1"/>
          <p:nvPr/>
        </p:nvSpPr>
        <p:spPr>
          <a:xfrm>
            <a:off x="2192338" y="1946275"/>
            <a:ext cx="5835650" cy="739775"/>
          </a:xfrm>
          <a:prstGeom prst="rect">
            <a:avLst/>
          </a:prstGeom>
          <a:gradFill rotWithShape="1">
            <a:gsLst>
              <a:gs pos="0">
                <a:srgbClr val="FFFF99"/>
              </a:gs>
              <a:gs pos="100000">
                <a:srgbClr val="FFFF99">
                  <a:gamma/>
                  <a:shade val="69804"/>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spAutoFit/>
          </a:bodyPr>
          <a:lstStyle/>
          <a:p>
            <a:pPr lvl="2" fontAlgn="base"/>
            <a:r>
              <a:rPr lang="en-US" altLang="zh-CN" sz="2000"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sizeof </a:t>
            </a:r>
            <a:r>
              <a:rPr lang="zh-CN" altLang="en-US" sz="2000"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endParaRPr lang="zh-CN" altLang="en-US" sz="2000" b="1" strike="noStrike" noProof="1">
              <a:solidFill>
                <a:srgbClr val="FF0066"/>
              </a:solidFill>
              <a:effectLst>
                <a:outerShdw blurRad="38100" dist="38100" dir="2700000">
                  <a:srgbClr val="000000"/>
                </a:outerShdw>
              </a:effectLst>
              <a:latin typeface="楷体_GB2312" pitchFamily="49" charset="-122"/>
              <a:ea typeface="楷体_GB2312" pitchFamily="49" charset="-122"/>
            </a:endParaRPr>
          </a:p>
          <a:p>
            <a:pPr lvl="2" fontAlgn="base"/>
            <a:r>
              <a:rPr lang="en-US" altLang="zh-CN" sz="2000"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sizeof</a:t>
            </a:r>
            <a:r>
              <a:rPr lang="zh-CN" altLang="en-US" sz="2000"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（数据类型名或表达式）</a:t>
            </a:r>
            <a:endParaRPr lang="zh-CN" altLang="en-US" sz="2000" b="1" strike="noStrike"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31508" name="文本框 831507"/>
          <p:cNvSpPr txBox="1"/>
          <p:nvPr/>
        </p:nvSpPr>
        <p:spPr>
          <a:xfrm>
            <a:off x="1835150" y="2909888"/>
            <a:ext cx="6527800" cy="2320925"/>
          </a:xfrm>
          <a:prstGeom prst="rect">
            <a:avLst/>
          </a:prstGeom>
          <a:solidFill>
            <a:schemeClr val="bg1"/>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lIns="90000" tIns="46800" rIns="90000" bIns="46800">
            <a:spAutoFit/>
          </a:bodyPr>
          <a:lstStyle/>
          <a:p>
            <a:pPr eaLnBrk="0" hangingPunct="0"/>
            <a:r>
              <a:rPr lang="zh-CN" altLang="zh-CN"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例：</a:t>
            </a:r>
            <a:r>
              <a:rPr lang="zh-CN" altLang="zh-CN" noProof="1">
                <a:latin typeface="隶书" panose="02010509060101010101" pitchFamily="49" charset="-122"/>
                <a:ea typeface="隶书" panose="02010509060101010101" pitchFamily="49" charset="-122"/>
                <a:cs typeface="+mn-cs"/>
              </a:rPr>
              <a:t>   </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sizeof (int)     </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其值为</a:t>
            </a:r>
            <a:r>
              <a:rPr lang="en-US" altLang="zh-CN" sz="2000" b="1" noProof="1">
                <a:solidFill>
                  <a:srgbClr val="CC0000"/>
                </a:solidFill>
                <a:effectLst>
                  <a:outerShdw blurRad="38100" dist="38100" dir="2700000">
                    <a:srgbClr val="000000"/>
                  </a:outerShdw>
                </a:effectLst>
                <a:latin typeface="楷体_GB2312" pitchFamily="49" charset="-122"/>
                <a:ea typeface="楷体_GB2312" pitchFamily="49" charset="-122"/>
                <a:cs typeface="+mn-cs"/>
              </a:rPr>
              <a:t>2</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（在</a:t>
            </a:r>
            <a:r>
              <a:rPr lang="en-US" altLang="zh-CN"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TC2.0</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或</a:t>
            </a:r>
            <a:r>
              <a:rPr lang="en-US" altLang="zh-CN"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BC3.1</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下）</a:t>
            </a:r>
            <a:endParaRPr lang="zh-CN" altLang="en-US" sz="2000" b="1" noProof="1">
              <a:solidFill>
                <a:srgbClr val="CC0000"/>
              </a:solidFill>
              <a:effectLst>
                <a:outerShdw blurRad="38100" dist="38100" dir="2700000">
                  <a:srgbClr val="000000"/>
                </a:outerShdw>
              </a:effectLst>
              <a:latin typeface="楷体_GB2312" pitchFamily="49" charset="-122"/>
              <a:ea typeface="楷体_GB2312" pitchFamily="49" charset="-122"/>
            </a:endParaRPr>
          </a:p>
          <a:p>
            <a:pPr eaLnBrk="0" hangingPunct="0"/>
            <a:r>
              <a:rPr lang="zh-CN" altLang="en-US"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其值为</a:t>
            </a:r>
            <a:r>
              <a:rPr lang="en-US" altLang="zh-CN" sz="2000" b="1" noProof="1">
                <a:solidFill>
                  <a:srgbClr val="CC0000"/>
                </a:solidFill>
                <a:effectLst>
                  <a:outerShdw blurRad="38100" dist="38100" dir="2700000">
                    <a:srgbClr val="000000"/>
                  </a:outerShdw>
                </a:effectLst>
                <a:latin typeface="楷体_GB2312" pitchFamily="49" charset="-122"/>
                <a:ea typeface="楷体_GB2312" pitchFamily="49" charset="-122"/>
                <a:cs typeface="+mn-cs"/>
              </a:rPr>
              <a:t>4</a:t>
            </a:r>
            <a:r>
              <a:rPr lang="zh-CN" altLang="en-US"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在</a:t>
            </a:r>
            <a:r>
              <a:rPr lang="en-US" altLang="zh-CN"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VC6.0</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下）</a:t>
            </a:r>
            <a:endParaRPr lang="zh-CN" altLang="en-US" sz="2000" b="1" noProof="1">
              <a:solidFill>
                <a:srgbClr val="CC0000"/>
              </a:solidFill>
              <a:effectLst>
                <a:outerShdw blurRad="38100" dist="38100" dir="2700000">
                  <a:srgbClr val="000000"/>
                </a:outerShdw>
              </a:effectLst>
              <a:latin typeface="楷体_GB2312" pitchFamily="49" charset="-122"/>
              <a:ea typeface="楷体_GB2312" pitchFamily="49" charset="-122"/>
            </a:endParaRPr>
          </a:p>
          <a:p>
            <a:pPr eaLnBrk="0" hangingPunct="0"/>
            <a:r>
              <a:rPr lang="zh-CN" altLang="en-US"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sizeof (long)   </a:t>
            </a:r>
            <a:r>
              <a:rPr lang="zh-CN" altLang="en-US"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其值是</a:t>
            </a:r>
            <a:r>
              <a:rPr lang="en-US" altLang="zh-CN" sz="2000" b="1" noProof="1">
                <a:solidFill>
                  <a:srgbClr val="CC0000"/>
                </a:solidFill>
                <a:effectLst>
                  <a:outerShdw blurRad="38100" dist="38100" dir="2700000">
                    <a:srgbClr val="000000"/>
                  </a:outerShdw>
                </a:effectLst>
                <a:latin typeface="楷体_GB2312" pitchFamily="49" charset="-122"/>
                <a:ea typeface="楷体_GB2312" pitchFamily="49" charset="-122"/>
                <a:cs typeface="+mn-cs"/>
              </a:rPr>
              <a:t>4</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a:p>
            <a:pPr eaLnBrk="0" hangingPunct="0"/>
            <a:r>
              <a:rPr lang="en-US" altLang="zh-CN" noProof="1">
                <a:latin typeface="Times New Roman" panose="02020603050405020304" pitchFamily="18" charset="0"/>
                <a:ea typeface="宋体" panose="02010600030101010101" pitchFamily="2" charset="-122"/>
                <a:cs typeface="+mn-cs"/>
              </a:rPr>
              <a:t>              </a:t>
            </a:r>
            <a:r>
              <a:rPr lang="en-US" altLang="zh-CN" b="1" noProof="1">
                <a:latin typeface="Times New Roman" panose="02020603050405020304" pitchFamily="18" charset="0"/>
                <a:ea typeface="宋体" panose="02010600030101010101" pitchFamily="2" charset="-122"/>
                <a:cs typeface="+mn-cs"/>
              </a:rPr>
              <a:t>sizeof 10L      </a:t>
            </a:r>
            <a:r>
              <a:rPr lang="zh-CN" altLang="en-US" sz="2000" b="1" noProof="1">
                <a:solidFill>
                  <a:schemeClr val="accent2"/>
                </a:solidFill>
                <a:latin typeface="楷体_GB2312" pitchFamily="49" charset="-122"/>
                <a:ea typeface="楷体_GB2312" pitchFamily="49" charset="-122"/>
                <a:cs typeface="+mn-cs"/>
              </a:rPr>
              <a:t>其值也是</a:t>
            </a:r>
            <a:r>
              <a:rPr lang="en-US" altLang="zh-CN" sz="2000" b="1" noProof="1">
                <a:solidFill>
                  <a:srgbClr val="CC0000"/>
                </a:solidFill>
                <a:latin typeface="楷体_GB2312" pitchFamily="49" charset="-122"/>
                <a:ea typeface="楷体_GB2312" pitchFamily="49" charset="-122"/>
                <a:cs typeface="+mn-cs"/>
              </a:rPr>
              <a:t>4</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a:p>
            <a:pPr eaLnBrk="0" hangingPunct="0"/>
            <a:r>
              <a:rPr lang="en-US" altLang="zh-CN" noProof="1">
                <a:latin typeface="Times New Roman" panose="02020603050405020304" pitchFamily="18" charset="0"/>
                <a:ea typeface="宋体" panose="02010600030101010101" pitchFamily="2" charset="-122"/>
                <a:cs typeface="+mn-cs"/>
              </a:rPr>
              <a:t>              </a:t>
            </a:r>
            <a:r>
              <a:rPr lang="en-US" altLang="zh-CN" b="1" noProof="1">
                <a:latin typeface="Times New Roman" panose="02020603050405020304" pitchFamily="18" charset="0"/>
                <a:ea typeface="宋体" panose="02010600030101010101" pitchFamily="2" charset="-122"/>
                <a:cs typeface="+mn-cs"/>
              </a:rPr>
              <a:t>unsigned long a = 2;</a:t>
            </a:r>
            <a:endParaRPr lang="en-US" altLang="zh-CN" b="1" noProof="1">
              <a:latin typeface="Times New Roman" panose="02020603050405020304" pitchFamily="18" charset="0"/>
            </a:endParaRPr>
          </a:p>
          <a:p>
            <a:pPr eaLnBrk="0" hangingPunct="0"/>
            <a:r>
              <a:rPr lang="en-US" altLang="zh-CN" b="1" noProof="1">
                <a:latin typeface="Times New Roman" panose="02020603050405020304" pitchFamily="18" charset="0"/>
                <a:ea typeface="宋体" panose="02010600030101010101" pitchFamily="2" charset="-122"/>
                <a:cs typeface="+mn-cs"/>
              </a:rPr>
              <a:t>              sizeof (a)        </a:t>
            </a:r>
            <a:r>
              <a:rPr lang="zh-CN" altLang="en-US" sz="2000" b="1" noProof="1">
                <a:solidFill>
                  <a:schemeClr val="accent2"/>
                </a:solidFill>
                <a:latin typeface="楷体_GB2312" pitchFamily="49" charset="-122"/>
                <a:ea typeface="楷体_GB2312" pitchFamily="49" charset="-122"/>
                <a:cs typeface="+mn-cs"/>
              </a:rPr>
              <a:t>其值也是</a:t>
            </a:r>
            <a:r>
              <a:rPr lang="en-US" altLang="zh-CN" sz="2000" b="1" noProof="1">
                <a:solidFill>
                  <a:srgbClr val="CC0000"/>
                </a:solidFill>
                <a:latin typeface="楷体_GB2312" pitchFamily="49" charset="-122"/>
                <a:ea typeface="楷体_GB2312" pitchFamily="49" charset="-122"/>
                <a:cs typeface="+mn-cs"/>
              </a:rPr>
              <a:t>4</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31509" name="矩形 831508"/>
          <p:cNvSpPr/>
          <p:nvPr/>
        </p:nvSpPr>
        <p:spPr>
          <a:xfrm>
            <a:off x="1258888" y="2724150"/>
            <a:ext cx="7885113" cy="457200"/>
          </a:xfrm>
          <a:prstGeom prst="rect">
            <a:avLst/>
          </a:prstGeom>
          <a:noFill/>
          <a:ln w="9525">
            <a:noFill/>
          </a:ln>
        </p:spPr>
        <p:txBody>
          <a:bodyPr anchor="ctr">
            <a:spAutoFit/>
          </a:bodyPr>
          <a:lstStyle/>
          <a:p>
            <a:pPr marL="457200" indent="-457200" fontAlgn="base">
              <a:buFont typeface="Wingdings" panose="05000000000000000000" pitchFamily="2" charset="2"/>
              <a:buChar char="Ø"/>
            </a:pPr>
            <a:r>
              <a:rPr lang="zh-CN" altLang="en-US"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复合赋值运算符</a:t>
            </a:r>
            <a:r>
              <a:rPr lang="zh-CN"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strike="noStrike" noProof="1">
              <a:latin typeface="Times New Roman" panose="02020603050405020304" pitchFamily="18" charset="0"/>
            </a:endParaRPr>
          </a:p>
        </p:txBody>
      </p:sp>
      <p:sp>
        <p:nvSpPr>
          <p:cNvPr id="831510" name="矩形 831509"/>
          <p:cNvSpPr/>
          <p:nvPr/>
        </p:nvSpPr>
        <p:spPr>
          <a:xfrm>
            <a:off x="1604963" y="4279900"/>
            <a:ext cx="6985000" cy="822325"/>
          </a:xfrm>
          <a:prstGeom prst="rect">
            <a:avLst/>
          </a:prstGeom>
          <a:noFill/>
          <a:ln w="9525">
            <a:noFill/>
          </a:ln>
        </p:spPr>
        <p:txBody>
          <a:bodyPr>
            <a:spAutoFit/>
          </a:bodyPr>
          <a:lstStyle/>
          <a:p>
            <a:pPr fontAlgn="base"/>
            <a:r>
              <a:rPr lang="zh-CN" altLang="en-US" b="1" strike="noStrike"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sym typeface="Wingdings" panose="05000000000000000000" pitchFamily="2" charset="2"/>
              </a:rPr>
              <a:t>种类： </a:t>
            </a:r>
            <a:r>
              <a:rPr lang="en-US" altLang="zh-CN" strike="noStrike" noProof="1">
                <a:solidFill>
                  <a:srgbClr val="00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  -=  *=  /=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&lt;&lt;=  &gt;&gt;=  &amp;=  ^=  |=</a:t>
            </a:r>
            <a:endParaRPr lang="en-US" altLang="zh-CN" strike="noStrike" noProof="1">
              <a:effectLst>
                <a:outerShdw blurRad="38100" dist="38100" dir="2700000">
                  <a:srgbClr val="FFFFFF"/>
                </a:outerShdw>
              </a:effectLst>
              <a:latin typeface="Times New Roman" panose="02020603050405020304" pitchFamily="18" charset="0"/>
              <a:sym typeface="Wingdings" panose="05000000000000000000" pitchFamily="2" charset="2"/>
            </a:endParaRPr>
          </a:p>
          <a:p>
            <a:pPr fontAlgn="base"/>
            <a:r>
              <a:rPr lang="zh-CN" altLang="en-US" b="1" strike="noStrike"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sym typeface="Wingdings" panose="05000000000000000000" pitchFamily="2" charset="2"/>
              </a:rPr>
              <a:t>含义：</a:t>
            </a:r>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b="1" strike="noStrike" noProof="1">
                <a:solidFill>
                  <a:srgbClr val="CC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exp1 op= exp2</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exp1 = exp1  op  exp2</a:t>
            </a:r>
            <a:endParaRPr lang="en-US" altLang="zh-CN" strike="noStrike" noProof="1">
              <a:solidFill>
                <a:srgbClr val="FF0000"/>
              </a:solidFill>
              <a:effectLst>
                <a:outerShdw blurRad="38100" dist="38100" dir="2700000">
                  <a:srgbClr val="000000"/>
                </a:outerShdw>
              </a:effectLst>
              <a:latin typeface="Times New Roman" panose="02020603050405020304" pitchFamily="18" charset="0"/>
              <a:sym typeface="Wingdings" panose="05000000000000000000" pitchFamily="2" charset="2"/>
            </a:endParaRPr>
          </a:p>
        </p:txBody>
      </p:sp>
      <p:sp>
        <p:nvSpPr>
          <p:cNvPr id="831511" name="矩形 831510"/>
          <p:cNvSpPr/>
          <p:nvPr/>
        </p:nvSpPr>
        <p:spPr>
          <a:xfrm>
            <a:off x="1057275" y="3155950"/>
            <a:ext cx="7921625" cy="1187450"/>
          </a:xfrm>
          <a:prstGeom prst="rect">
            <a:avLst/>
          </a:prstGeom>
          <a:noFill/>
          <a:ln w="9525">
            <a:noFill/>
          </a:ln>
        </p:spPr>
        <p:txBody>
          <a:bodyPr>
            <a:spAutoFit/>
          </a:bodyPr>
          <a:lstStyle/>
          <a:p>
            <a:pPr fontAlgn="base">
              <a:buFont typeface="Wingdings" panose="05000000000000000000" pitchFamily="2" charset="2"/>
            </a:pPr>
            <a:r>
              <a:rPr lang="en-US" altLang="zh-CN" b="1" strike="noStrike" noProof="1">
                <a:solidFill>
                  <a:schemeClr val="accent2"/>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en-US" b="1" strike="noStrike"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定义：</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将算术运算符、位运算符与赋值运算符组合在一起就构成了</a:t>
            </a:r>
            <a:r>
              <a:rPr lang="zh-CN" altLang="en-US" b="1" strike="noStrike" noProof="1">
                <a:solidFill>
                  <a:schemeClr val="accent1"/>
                </a:solidFill>
                <a:effectLst>
                  <a:outerShdw blurRad="38100" dist="38100" dir="2700000">
                    <a:srgbClr val="000000"/>
                  </a:outerShdw>
                </a:effectLst>
                <a:latin typeface="Times New Roman" panose="02020603050405020304" pitchFamily="18" charset="0"/>
                <a:ea typeface="楷体_GB2312" pitchFamily="49" charset="-122"/>
                <a:cs typeface="+mn-cs"/>
              </a:rPr>
              <a:t>复合赋值运算符</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。复合赋值运算符即包含了算术运算或位运算，又包含了赋值操作。</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831530" name="组合 831529"/>
          <p:cNvGrpSpPr/>
          <p:nvPr/>
        </p:nvGrpSpPr>
        <p:grpSpPr>
          <a:xfrm>
            <a:off x="2719388" y="5127625"/>
            <a:ext cx="3711575" cy="457200"/>
            <a:chOff x="1713" y="3230"/>
            <a:chExt cx="2338" cy="288"/>
          </a:xfrm>
        </p:grpSpPr>
        <p:sp>
          <p:nvSpPr>
            <p:cNvPr id="82954" name="左右箭头 831512"/>
            <p:cNvSpPr/>
            <p:nvPr/>
          </p:nvSpPr>
          <p:spPr>
            <a:xfrm>
              <a:off x="2661" y="3357"/>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514" name="文本框 831513"/>
            <p:cNvSpPr txBox="1"/>
            <p:nvPr/>
          </p:nvSpPr>
          <p:spPr>
            <a:xfrm>
              <a:off x="1713" y="3230"/>
              <a:ext cx="622"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15" name="文本框 831514"/>
            <p:cNvSpPr txBox="1"/>
            <p:nvPr/>
          </p:nvSpPr>
          <p:spPr>
            <a:xfrm>
              <a:off x="3237" y="3230"/>
              <a:ext cx="814"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a + 3</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1" name="组合 831530"/>
          <p:cNvGrpSpPr/>
          <p:nvPr/>
        </p:nvGrpSpPr>
        <p:grpSpPr>
          <a:xfrm>
            <a:off x="2719388" y="5494338"/>
            <a:ext cx="4400550" cy="457200"/>
            <a:chOff x="1713" y="3461"/>
            <a:chExt cx="2772" cy="288"/>
          </a:xfrm>
        </p:grpSpPr>
        <p:sp>
          <p:nvSpPr>
            <p:cNvPr id="82958" name="左右箭头 831516"/>
            <p:cNvSpPr/>
            <p:nvPr/>
          </p:nvSpPr>
          <p:spPr>
            <a:xfrm>
              <a:off x="2661" y="3588"/>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518" name="文本框 831517"/>
            <p:cNvSpPr txBox="1"/>
            <p:nvPr/>
          </p:nvSpPr>
          <p:spPr>
            <a:xfrm>
              <a:off x="1713" y="3461"/>
              <a:ext cx="910"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y + 8</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19" name="文本框 831518"/>
            <p:cNvSpPr txBox="1"/>
            <p:nvPr/>
          </p:nvSpPr>
          <p:spPr>
            <a:xfrm>
              <a:off x="3255" y="3461"/>
              <a:ext cx="1230"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x * (y + 8)</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2" name="组合 831531"/>
          <p:cNvGrpSpPr/>
          <p:nvPr/>
        </p:nvGrpSpPr>
        <p:grpSpPr>
          <a:xfrm>
            <a:off x="2700338" y="5889625"/>
            <a:ext cx="3871912" cy="457200"/>
            <a:chOff x="1701" y="3710"/>
            <a:chExt cx="2439" cy="288"/>
          </a:xfrm>
        </p:grpSpPr>
        <p:sp>
          <p:nvSpPr>
            <p:cNvPr id="82962" name="左右箭头 831520"/>
            <p:cNvSpPr/>
            <p:nvPr/>
          </p:nvSpPr>
          <p:spPr>
            <a:xfrm>
              <a:off x="2640" y="3837"/>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522" name="文本框 831521"/>
            <p:cNvSpPr txBox="1"/>
            <p:nvPr/>
          </p:nvSpPr>
          <p:spPr>
            <a:xfrm>
              <a:off x="1701" y="3710"/>
              <a:ext cx="771" cy="288"/>
            </a:xfrm>
            <a:prstGeom prst="rect">
              <a:avLst/>
            </a:prstGeom>
            <a:noFill/>
            <a:ln w="9525">
              <a:noFill/>
            </a:ln>
          </p:spPr>
          <p:txBody>
            <a:bodyPr>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23" name="文本框 831522"/>
            <p:cNvSpPr txBox="1"/>
            <p:nvPr/>
          </p:nvSpPr>
          <p:spPr>
            <a:xfrm>
              <a:off x="3243" y="3710"/>
              <a:ext cx="897"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x % 3</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3" name="组合 831532"/>
          <p:cNvGrpSpPr/>
          <p:nvPr/>
        </p:nvGrpSpPr>
        <p:grpSpPr>
          <a:xfrm>
            <a:off x="2701925" y="6291263"/>
            <a:ext cx="4605338" cy="457200"/>
            <a:chOff x="1702" y="3963"/>
            <a:chExt cx="2901" cy="288"/>
          </a:xfrm>
        </p:grpSpPr>
        <p:sp>
          <p:nvSpPr>
            <p:cNvPr id="82966" name="左右箭头 831524"/>
            <p:cNvSpPr/>
            <p:nvPr/>
          </p:nvSpPr>
          <p:spPr>
            <a:xfrm>
              <a:off x="2659" y="4090"/>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831526" name="文本框 831525"/>
            <p:cNvSpPr txBox="1"/>
            <p:nvPr/>
          </p:nvSpPr>
          <p:spPr>
            <a:xfrm>
              <a:off x="1702" y="3963"/>
              <a:ext cx="974"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&amp;= y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27" name="文本框 831526"/>
            <p:cNvSpPr txBox="1"/>
            <p:nvPr/>
          </p:nvSpPr>
          <p:spPr>
            <a:xfrm>
              <a:off x="3244" y="3963"/>
              <a:ext cx="1359" cy="288"/>
            </a:xfrm>
            <a:prstGeom prst="rect">
              <a:avLst/>
            </a:prstGeom>
            <a:noFill/>
            <a:ln w="9525">
              <a:noFill/>
            </a:ln>
          </p:spPr>
          <p:txBody>
            <a:bodyPr wrap="none" anchor="t">
              <a:spAutoFit/>
            </a:bodyPr>
            <a:lstStyle/>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y = 3 </a:t>
              </a:r>
              <a:r>
                <a:rPr lang="zh-CN" altLang="en-US" b="1" noProof="1">
                  <a:effectLst>
                    <a:outerShdw blurRad="38100" dist="38100" dir="2700000">
                      <a:srgbClr val="FFFFFF"/>
                    </a:outerShdw>
                  </a:effectLst>
                  <a:latin typeface="Times New Roman" panose="02020603050405020304" pitchFamily="18" charset="0"/>
                  <a:ea typeface="楷体_GB2312" pitchFamily="49" charset="-122"/>
                  <a:cs typeface="+mn-cs"/>
                </a:rPr>
                <a:t>和 </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&amp;= y</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2969" name="组合 831537"/>
          <p:cNvGrpSpPr/>
          <p:nvPr/>
        </p:nvGrpSpPr>
        <p:grpSpPr>
          <a:xfrm>
            <a:off x="0" y="0"/>
            <a:ext cx="446088" cy="6858000"/>
            <a:chOff x="0" y="0"/>
            <a:chExt cx="281" cy="4320"/>
          </a:xfrm>
        </p:grpSpPr>
        <p:sp>
          <p:nvSpPr>
            <p:cNvPr id="82970" name="文本框 831538"/>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82971" name="文本框 831539"/>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1493"/>
                                        </p:tgtEl>
                                        <p:attrNameLst>
                                          <p:attrName>style.visibility</p:attrName>
                                        </p:attrNameLst>
                                      </p:cBhvr>
                                      <p:to>
                                        <p:strVal val="visible"/>
                                      </p:to>
                                    </p:set>
                                    <p:animEffect transition="in" filter="blinds(horizontal)">
                                      <p:cBhvr>
                                        <p:cTn id="7" dur="500"/>
                                        <p:tgtEl>
                                          <p:spTgt spid="83149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494"/>
                                        </p:tgtEl>
                                        <p:attrNameLst>
                                          <p:attrName>style.visibility</p:attrName>
                                        </p:attrNameLst>
                                      </p:cBhvr>
                                      <p:to>
                                        <p:strVal val="visible"/>
                                      </p:to>
                                    </p:set>
                                    <p:animEffect transition="in" filter="box(in)">
                                      <p:cBhvr>
                                        <p:cTn id="12" dur="500"/>
                                        <p:tgtEl>
                                          <p:spTgt spid="83149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31507"/>
                                        </p:tgtEl>
                                        <p:attrNameLst>
                                          <p:attrName>style.visibility</p:attrName>
                                        </p:attrNameLst>
                                      </p:cBhvr>
                                      <p:to>
                                        <p:strVal val="visible"/>
                                      </p:to>
                                    </p:set>
                                    <p:animEffect transition="in" filter="box(out)">
                                      <p:cBhvr>
                                        <p:cTn id="17" dur="500"/>
                                        <p:tgtEl>
                                          <p:spTgt spid="83150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31508"/>
                                        </p:tgtEl>
                                        <p:attrNameLst>
                                          <p:attrName>style.visibility</p:attrName>
                                        </p:attrNameLst>
                                      </p:cBhvr>
                                      <p:to>
                                        <p:strVal val="visible"/>
                                      </p:to>
                                    </p:set>
                                    <p:animEffect transition="in" filter="box(out)">
                                      <p:cBhvr>
                                        <p:cTn id="22" dur="500"/>
                                        <p:tgtEl>
                                          <p:spTgt spid="831508"/>
                                        </p:tgtEl>
                                      </p:cBhvr>
                                    </p:animEffect>
                                  </p:childTnLst>
                                  <p:subTnLst>
                                    <p:set>
                                      <p:cBhvr override="childStyle">
                                        <p:cTn dur="1" fill="hold" display="0" masterRel="nextClick" afterEffect="1"/>
                                        <p:tgtEl>
                                          <p:spTgt spid="831508"/>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1509"/>
                                        </p:tgtEl>
                                        <p:attrNameLst>
                                          <p:attrName>style.visibility</p:attrName>
                                        </p:attrNameLst>
                                      </p:cBhvr>
                                      <p:to>
                                        <p:strVal val="visible"/>
                                      </p:to>
                                    </p:set>
                                    <p:animEffect transition="in" filter="box(in)">
                                      <p:cBhvr>
                                        <p:cTn id="27" dur="500"/>
                                        <p:tgtEl>
                                          <p:spTgt spid="83150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831511"/>
                                        </p:tgtEl>
                                        <p:attrNameLst>
                                          <p:attrName>style.visibility</p:attrName>
                                        </p:attrNameLst>
                                      </p:cBhvr>
                                      <p:to>
                                        <p:strVal val="visible"/>
                                      </p:to>
                                    </p:set>
                                    <p:anim calcmode="lin" valueType="num">
                                      <p:cBhvr additive="base">
                                        <p:cTn id="32" dur="500" fill="hold"/>
                                        <p:tgtEl>
                                          <p:spTgt spid="831511"/>
                                        </p:tgtEl>
                                        <p:attrNameLst>
                                          <p:attrName>ppt_x</p:attrName>
                                        </p:attrNameLst>
                                      </p:cBhvr>
                                      <p:tavLst>
                                        <p:tav tm="0">
                                          <p:val>
                                            <p:strVal val="0-#ppt_w/2"/>
                                          </p:val>
                                        </p:tav>
                                        <p:tav tm="100000">
                                          <p:val>
                                            <p:strVal val="#ppt_x"/>
                                          </p:val>
                                        </p:tav>
                                      </p:tavLst>
                                    </p:anim>
                                    <p:anim calcmode="lin" valueType="num">
                                      <p:cBhvr additive="base">
                                        <p:cTn id="33" dur="500" fill="hold"/>
                                        <p:tgtEl>
                                          <p:spTgt spid="8315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831510"/>
                                        </p:tgtEl>
                                        <p:attrNameLst>
                                          <p:attrName>style.visibility</p:attrName>
                                        </p:attrNameLst>
                                      </p:cBhvr>
                                      <p:to>
                                        <p:strVal val="visible"/>
                                      </p:to>
                                    </p:set>
                                    <p:anim calcmode="lin" valueType="num">
                                      <p:cBhvr additive="base">
                                        <p:cTn id="38" dur="500" fill="hold"/>
                                        <p:tgtEl>
                                          <p:spTgt spid="831510"/>
                                        </p:tgtEl>
                                        <p:attrNameLst>
                                          <p:attrName>ppt_x</p:attrName>
                                        </p:attrNameLst>
                                      </p:cBhvr>
                                      <p:tavLst>
                                        <p:tav tm="0">
                                          <p:val>
                                            <p:strVal val="0-#ppt_w/2"/>
                                          </p:val>
                                        </p:tav>
                                        <p:tav tm="100000">
                                          <p:val>
                                            <p:strVal val="#ppt_x"/>
                                          </p:val>
                                        </p:tav>
                                      </p:tavLst>
                                    </p:anim>
                                    <p:anim calcmode="lin" valueType="num">
                                      <p:cBhvr additive="base">
                                        <p:cTn id="39" dur="500" fill="hold"/>
                                        <p:tgtEl>
                                          <p:spTgt spid="8315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831529"/>
                                        </p:tgtEl>
                                        <p:attrNameLst>
                                          <p:attrName>style.visibility</p:attrName>
                                        </p:attrNameLst>
                                      </p:cBhvr>
                                      <p:to>
                                        <p:strVal val="visible"/>
                                      </p:to>
                                    </p:set>
                                    <p:animEffect transition="in" filter="blinds(horizontal)">
                                      <p:cBhvr>
                                        <p:cTn id="44" dur="500"/>
                                        <p:tgtEl>
                                          <p:spTgt spid="831529"/>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31530"/>
                                        </p:tgtEl>
                                        <p:attrNameLst>
                                          <p:attrName>style.visibility</p:attrName>
                                        </p:attrNameLst>
                                      </p:cBhvr>
                                      <p:to>
                                        <p:strVal val="visible"/>
                                      </p:to>
                                    </p:set>
                                    <p:anim calcmode="lin" valueType="num">
                                      <p:cBhvr additive="base">
                                        <p:cTn id="49" dur="500" fill="hold"/>
                                        <p:tgtEl>
                                          <p:spTgt spid="831530"/>
                                        </p:tgtEl>
                                        <p:attrNameLst>
                                          <p:attrName>ppt_x</p:attrName>
                                        </p:attrNameLst>
                                      </p:cBhvr>
                                      <p:tavLst>
                                        <p:tav tm="0">
                                          <p:val>
                                            <p:strVal val="#ppt_x"/>
                                          </p:val>
                                        </p:tav>
                                        <p:tav tm="100000">
                                          <p:val>
                                            <p:strVal val="#ppt_x"/>
                                          </p:val>
                                        </p:tav>
                                      </p:tavLst>
                                    </p:anim>
                                    <p:anim calcmode="lin" valueType="num">
                                      <p:cBhvr additive="base">
                                        <p:cTn id="50" dur="500" fill="hold"/>
                                        <p:tgtEl>
                                          <p:spTgt spid="8315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31531"/>
                                        </p:tgtEl>
                                        <p:attrNameLst>
                                          <p:attrName>style.visibility</p:attrName>
                                        </p:attrNameLst>
                                      </p:cBhvr>
                                      <p:to>
                                        <p:strVal val="visible"/>
                                      </p:to>
                                    </p:set>
                                    <p:anim calcmode="lin" valueType="num">
                                      <p:cBhvr additive="base">
                                        <p:cTn id="55" dur="500" fill="hold"/>
                                        <p:tgtEl>
                                          <p:spTgt spid="831531"/>
                                        </p:tgtEl>
                                        <p:attrNameLst>
                                          <p:attrName>ppt_x</p:attrName>
                                        </p:attrNameLst>
                                      </p:cBhvr>
                                      <p:tavLst>
                                        <p:tav tm="0">
                                          <p:val>
                                            <p:strVal val="#ppt_x"/>
                                          </p:val>
                                        </p:tav>
                                        <p:tav tm="100000">
                                          <p:val>
                                            <p:strVal val="#ppt_x"/>
                                          </p:val>
                                        </p:tav>
                                      </p:tavLst>
                                    </p:anim>
                                    <p:anim calcmode="lin" valueType="num">
                                      <p:cBhvr additive="base">
                                        <p:cTn id="56" dur="500" fill="hold"/>
                                        <p:tgtEl>
                                          <p:spTgt spid="8315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31532"/>
                                        </p:tgtEl>
                                        <p:attrNameLst>
                                          <p:attrName>style.visibility</p:attrName>
                                        </p:attrNameLst>
                                      </p:cBhvr>
                                      <p:to>
                                        <p:strVal val="visible"/>
                                      </p:to>
                                    </p:set>
                                    <p:anim calcmode="lin" valueType="num">
                                      <p:cBhvr additive="base">
                                        <p:cTn id="61" dur="500" fill="hold"/>
                                        <p:tgtEl>
                                          <p:spTgt spid="831532"/>
                                        </p:tgtEl>
                                        <p:attrNameLst>
                                          <p:attrName>ppt_x</p:attrName>
                                        </p:attrNameLst>
                                      </p:cBhvr>
                                      <p:tavLst>
                                        <p:tav tm="0">
                                          <p:val>
                                            <p:strVal val="#ppt_x"/>
                                          </p:val>
                                        </p:tav>
                                        <p:tav tm="100000">
                                          <p:val>
                                            <p:strVal val="#ppt_x"/>
                                          </p:val>
                                        </p:tav>
                                      </p:tavLst>
                                    </p:anim>
                                    <p:anim calcmode="lin" valueType="num">
                                      <p:cBhvr additive="base">
                                        <p:cTn id="62" dur="500" fill="hold"/>
                                        <p:tgtEl>
                                          <p:spTgt spid="831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31533"/>
                                        </p:tgtEl>
                                        <p:attrNameLst>
                                          <p:attrName>style.visibility</p:attrName>
                                        </p:attrNameLst>
                                      </p:cBhvr>
                                      <p:to>
                                        <p:strVal val="visible"/>
                                      </p:to>
                                    </p:set>
                                    <p:anim calcmode="lin" valueType="num">
                                      <p:cBhvr additive="base">
                                        <p:cTn id="67" dur="500" fill="hold"/>
                                        <p:tgtEl>
                                          <p:spTgt spid="831533"/>
                                        </p:tgtEl>
                                        <p:attrNameLst>
                                          <p:attrName>ppt_x</p:attrName>
                                        </p:attrNameLst>
                                      </p:cBhvr>
                                      <p:tavLst>
                                        <p:tav tm="0">
                                          <p:val>
                                            <p:strVal val="#ppt_x"/>
                                          </p:val>
                                        </p:tav>
                                        <p:tav tm="100000">
                                          <p:val>
                                            <p:strVal val="#ppt_x"/>
                                          </p:val>
                                        </p:tav>
                                      </p:tavLst>
                                    </p:anim>
                                    <p:anim calcmode="lin" valueType="num">
                                      <p:cBhvr additive="base">
                                        <p:cTn id="68" dur="500" fill="hold"/>
                                        <p:tgtEl>
                                          <p:spTgt spid="8315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3" grpId="0"/>
      <p:bldP spid="831494" grpId="0"/>
      <p:bldP spid="831507" grpId="0" animBg="1"/>
      <p:bldP spid="831508" grpId="0" animBg="1"/>
      <p:bldP spid="831509" grpId="0"/>
      <p:bldP spid="831510" grpId="0"/>
      <p:bldP spid="8315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文本占位符 832513"/>
          <p:cNvSpPr>
            <a:spLocks noGrp="1"/>
          </p:cNvSpPr>
          <p:nvPr>
            <p:ph type="body" idx="1"/>
          </p:nvPr>
        </p:nvSpPr>
        <p:spPr>
          <a:xfrm>
            <a:off x="684213" y="333375"/>
            <a:ext cx="6048375" cy="647700"/>
          </a:xfrm>
        </p:spPr>
        <p:txBody>
          <a:bodyPr/>
          <a:lstStyle/>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3.5  </a:t>
            </a:r>
            <a:r>
              <a:rPr kumimoji="0" lang="zh-CN" altLang="en-US"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运算符的优先级和结合性</a:t>
            </a:r>
          </a:p>
        </p:txBody>
      </p:sp>
      <p:sp>
        <p:nvSpPr>
          <p:cNvPr id="83970" name="矩形 832533"/>
          <p:cNvSpPr/>
          <p:nvPr/>
        </p:nvSpPr>
        <p:spPr>
          <a:xfrm>
            <a:off x="2022475" y="1682750"/>
            <a:ext cx="873125" cy="0"/>
          </a:xfrm>
          <a:prstGeom prst="rect">
            <a:avLst/>
          </a:prstGeom>
          <a:noFill/>
          <a:ln w="9525">
            <a:noFill/>
          </a:ln>
        </p:spPr>
        <p:txBody>
          <a:bodyPr anchor="t" anchorCtr="0"/>
          <a:lstStyle/>
          <a:p>
            <a:endParaRPr lang="zh-CN" altLang="en-US">
              <a:latin typeface="Times New Roman" panose="02020603050405020304" pitchFamily="18" charset="0"/>
              <a:ea typeface="宋体" panose="02010600030101010101" pitchFamily="2" charset="-122"/>
            </a:endParaRPr>
          </a:p>
        </p:txBody>
      </p:sp>
      <p:graphicFrame>
        <p:nvGraphicFramePr>
          <p:cNvPr id="832805" name="表格 832804"/>
          <p:cNvGraphicFramePr/>
          <p:nvPr/>
        </p:nvGraphicFramePr>
        <p:xfrm>
          <a:off x="1030288" y="1109663"/>
          <a:ext cx="7632700" cy="4772978"/>
        </p:xfrm>
        <a:graphic>
          <a:graphicData uri="http://schemas.openxmlformats.org/drawingml/2006/table">
            <a:tbl>
              <a:tblPr/>
              <a:tblGrid>
                <a:gridCol w="1308100">
                  <a:extLst>
                    <a:ext uri="{9D8B030D-6E8A-4147-A177-3AD203B41FA5}">
                      <a16:colId xmlns:a16="http://schemas.microsoft.com/office/drawing/2014/main" val="20000"/>
                    </a:ext>
                  </a:extLst>
                </a:gridCol>
                <a:gridCol w="2762250">
                  <a:extLst>
                    <a:ext uri="{9D8B030D-6E8A-4147-A177-3AD203B41FA5}">
                      <a16:colId xmlns:a16="http://schemas.microsoft.com/office/drawing/2014/main" val="20001"/>
                    </a:ext>
                  </a:extLst>
                </a:gridCol>
                <a:gridCol w="2036763">
                  <a:extLst>
                    <a:ext uri="{9D8B030D-6E8A-4147-A177-3AD203B41FA5}">
                      <a16:colId xmlns:a16="http://schemas.microsoft.com/office/drawing/2014/main" val="20002"/>
                    </a:ext>
                  </a:extLst>
                </a:gridCol>
                <a:gridCol w="1525587">
                  <a:extLst>
                    <a:ext uri="{9D8B030D-6E8A-4147-A177-3AD203B41FA5}">
                      <a16:colId xmlns:a16="http://schemas.microsoft.com/office/drawing/2014/main" val="20003"/>
                    </a:ext>
                  </a:extLst>
                </a:gridCol>
              </a:tblGrid>
              <a:tr h="365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solidFill>
                            <a:srgbClr val="000099"/>
                          </a:solidFill>
                          <a:latin typeface="楷体_GB2312" pitchFamily="49" charset="-122"/>
                          <a:ea typeface="楷体_GB2312" pitchFamily="49" charset="-122"/>
                        </a:rPr>
                        <a:t>优 先 级</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0E0E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solidFill>
                            <a:srgbClr val="000099"/>
                          </a:solidFill>
                          <a:latin typeface="楷体_GB2312" pitchFamily="49" charset="-122"/>
                          <a:ea typeface="楷体_GB2312" pitchFamily="49" charset="-122"/>
                        </a:rPr>
                        <a:t>运 算 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0E0E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solidFill>
                            <a:srgbClr val="000099"/>
                          </a:solidFill>
                          <a:latin typeface="楷体_GB2312" pitchFamily="49" charset="-122"/>
                          <a:ea typeface="楷体_GB2312" pitchFamily="49" charset="-122"/>
                        </a:rPr>
                        <a:t>需要操作数的个数</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0E0E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solidFill>
                            <a:srgbClr val="000099"/>
                          </a:solidFill>
                          <a:latin typeface="楷体_GB2312" pitchFamily="49" charset="-122"/>
                          <a:ea typeface="楷体_GB2312" pitchFamily="49" charset="-122"/>
                        </a:rPr>
                        <a:t>结 合 性</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365125">
                <a:tc rowSpan="10">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228600">
                        <a:spcBef>
                          <a:spcPct val="0"/>
                        </a:spcBef>
                        <a:buNone/>
                      </a:pPr>
                      <a:r>
                        <a:rPr lang="zh-CN" altLang="en-US" sz="1800" dirty="0">
                          <a:latin typeface="楷体_GB2312" pitchFamily="49" charset="-122"/>
                          <a:ea typeface="楷体_GB2312" pitchFamily="49" charset="-122"/>
                        </a:rPr>
                        <a:t>高</a:t>
                      </a: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a:latin typeface="楷体_GB2312" pitchFamily="49" charset="-122"/>
                        <a:ea typeface="楷体_GB2312" pitchFamily="49" charset="-122"/>
                      </a:endParaRPr>
                    </a:p>
                    <a:p>
                      <a:pPr marL="0" lvl="0" indent="228600">
                        <a:spcBef>
                          <a:spcPct val="0"/>
                        </a:spcBef>
                        <a:buNone/>
                      </a:pPr>
                      <a:r>
                        <a:rPr lang="zh-CN" altLang="en-US" sz="1800" dirty="0">
                          <a:latin typeface="楷体_GB2312" pitchFamily="49" charset="-122"/>
                          <a:ea typeface="楷体_GB2312" pitchFamily="49" charset="-122"/>
                        </a:rPr>
                        <a:t>低</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 )</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buNone/>
                      </a:pP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763">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  </a:t>
                      </a:r>
                      <a:r>
                        <a:rPr lang="en-US" altLang="zh-CN" sz="1800" dirty="0">
                          <a:solidFill>
                            <a:srgbClr val="000000"/>
                          </a:solidFill>
                          <a:ea typeface="楷体_GB2312" pitchFamily="49" charset="-122"/>
                        </a:rPr>
                        <a:t>++ -- -</a:t>
                      </a:r>
                      <a:r>
                        <a:rPr lang="zh-CN" altLang="en-US" sz="1800" dirty="0">
                          <a:solidFill>
                            <a:srgbClr val="000000"/>
                          </a:solidFill>
                          <a:ea typeface="楷体_GB2312" pitchFamily="49" charset="-122"/>
                        </a:rPr>
                        <a:t>（负号运算符）  </a:t>
                      </a:r>
                      <a:r>
                        <a:rPr lang="en-US" altLang="zh-CN" sz="1800" err="1">
                          <a:solidFill>
                            <a:srgbClr val="000000"/>
                          </a:solidFill>
                          <a:ea typeface="楷体_GB2312" pitchFamily="49" charset="-122"/>
                        </a:rPr>
                        <a:t>sizeof</a:t>
                      </a: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类型</a:t>
                      </a:r>
                      <a:r>
                        <a:rPr lang="en-US" altLang="zh-CN" sz="1800">
                          <a:solidFill>
                            <a:srgbClr val="000000"/>
                          </a:solidFill>
                          <a:ea typeface="楷体_GB2312" pitchFamily="49" charset="-122"/>
                        </a:rPr>
                        <a: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1 </a:t>
                      </a:r>
                      <a:r>
                        <a:rPr lang="zh-CN" altLang="en-US" sz="1800" dirty="0">
                          <a:latin typeface="楷体_GB2312" pitchFamily="49" charset="-122"/>
                          <a:ea typeface="楷体_GB2312" pitchFamily="49" charset="-122"/>
                        </a:rPr>
                        <a:t>（单目运算符）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solidFill>
                            <a:srgbClr val="FF0066"/>
                          </a:solidFill>
                          <a:latin typeface="楷体_GB2312" pitchFamily="49" charset="-122"/>
                          <a:ea typeface="楷体_GB2312" pitchFamily="49" charset="-122"/>
                        </a:rPr>
                        <a:t>从右向左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ea typeface="楷体_GB2312" pitchFamily="49" charset="-122"/>
                        </a:rPr>
                        <a:t>*  </a:t>
                      </a:r>
                      <a:r>
                        <a:rPr lang="en-US" altLang="zh-CN" sz="1800">
                          <a:ea typeface="楷体_GB2312" pitchFamily="49" charset="-122"/>
                        </a:rPr>
                        <a:t>/  %</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ea typeface="楷体_GB2312" pitchFamily="49" charset="-122"/>
                        </a:rPr>
                        <a:t>+  - </a:t>
                      </a:r>
                      <a:r>
                        <a:rPr lang="zh-CN" altLang="en-US" sz="1800" dirty="0">
                          <a:ea typeface="楷体_GB2312" pitchFamily="49" charset="-122"/>
                        </a:rPr>
                        <a:t>（减法）</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&lt;&lt;  &gt;&gt;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&amp;</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3976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  +=  -=  *=  /=  %=</a:t>
                      </a:r>
                    </a:p>
                    <a:p>
                      <a:pPr marL="0" lvl="0" indent="0" eaLnBrk="0" hangingPunct="0">
                        <a:spcBef>
                          <a:spcPct val="0"/>
                        </a:spcBef>
                        <a:buFontTx/>
                        <a:buNone/>
                      </a:pPr>
                      <a:r>
                        <a:rPr lang="en-US" altLang="zh-CN" sz="1800">
                          <a:ea typeface="楷体_GB2312" pitchFamily="49" charset="-122"/>
                        </a:rPr>
                        <a:t>&gt;&gt;=  &lt;&lt;=  &amp;=  ^=  |=</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solidFill>
                            <a:srgbClr val="FF0066"/>
                          </a:solidFill>
                          <a:latin typeface="楷体_GB2312" pitchFamily="49" charset="-122"/>
                          <a:ea typeface="楷体_GB2312" pitchFamily="49" charset="-122"/>
                        </a:rPr>
                        <a:t>从右向左</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66738">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buNone/>
                      </a:pP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4024" name="直接连接符 832802"/>
          <p:cNvSpPr/>
          <p:nvPr/>
        </p:nvSpPr>
        <p:spPr>
          <a:xfrm flipV="1">
            <a:off x="1812925" y="1498600"/>
            <a:ext cx="0" cy="4248150"/>
          </a:xfrm>
          <a:prstGeom prst="line">
            <a:avLst/>
          </a:prstGeom>
          <a:ln w="28575" cap="flat" cmpd="sng">
            <a:solidFill>
              <a:srgbClr val="FF0000"/>
            </a:solidFill>
            <a:prstDash val="solid"/>
            <a:round/>
            <a:headEnd type="none" w="med" len="med"/>
            <a:tailEnd type="stealth" w="lg" len="lg"/>
          </a:ln>
        </p:spPr>
      </p:sp>
      <p:grpSp>
        <p:nvGrpSpPr>
          <p:cNvPr id="84025" name="组合 832836"/>
          <p:cNvGrpSpPr/>
          <p:nvPr/>
        </p:nvGrpSpPr>
        <p:grpSpPr>
          <a:xfrm>
            <a:off x="0" y="0"/>
            <a:ext cx="446088" cy="6858000"/>
            <a:chOff x="0" y="0"/>
            <a:chExt cx="281" cy="4320"/>
          </a:xfrm>
        </p:grpSpPr>
        <p:sp>
          <p:nvSpPr>
            <p:cNvPr id="84026" name="文本框 832837"/>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84027" name="文本框 832838"/>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cover/>
    <p:sndAc>
      <p:stSnd>
        <p:snd r:embed="rId3" name="camera.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685800" y="50800"/>
            <a:ext cx="8001000" cy="1143000"/>
          </a:xfrm>
          <a:effectLst>
            <a:outerShdw dist="45791" dir="3378595" algn="ctr" rotWithShape="0">
              <a:schemeClr val="bg2"/>
            </a:outerShdw>
          </a:effectLst>
        </p:spPr>
        <p:txBody>
          <a:bodyPr vert="horz" wrap="square" lIns="91440" tIns="45720" rIns="91440" bIns="45720" anchor="b">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kern="1200" cap="none" spc="0" normalizeH="0" baseline="0" noProof="1">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算术运算的运算规则</a:t>
            </a:r>
          </a:p>
        </p:txBody>
      </p:sp>
      <p:sp>
        <p:nvSpPr>
          <p:cNvPr id="118787" name="Text Box 3"/>
          <p:cNvSpPr txBox="1">
            <a:spLocks noChangeArrowheads="1"/>
          </p:cNvSpPr>
          <p:nvPr/>
        </p:nvSpPr>
        <p:spPr bwMode="auto">
          <a:xfrm>
            <a:off x="228600" y="1393825"/>
            <a:ext cx="8763000" cy="879475"/>
          </a:xfrm>
          <a:prstGeom prst="rect">
            <a:avLst/>
          </a:prstGeom>
          <a:noFill/>
          <a:ln w="57150">
            <a:solidFill>
              <a:schemeClr val="hlink"/>
            </a:solidFill>
            <a:miter lim="800000"/>
          </a:ln>
          <a:effectLst/>
          <a:extLst>
            <a:ext uri="{909E8E84-426E-40DD-AFC4-6F175D3DCCD1}">
              <a14:hiddenFill xmlns:a14="http://schemas.microsoft.com/office/drawing/2010/main">
                <a:solidFill>
                  <a:srgbClr val="FF6600">
                    <a:alpha val="50000"/>
                  </a:srgbClr>
                </a:solidFill>
              </a14:hiddenFill>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a:spAutoFit/>
          </a:bodyPr>
          <a:lstStyle/>
          <a:p>
            <a:pPr marR="0" defTabSz="914400">
              <a:buClrTx/>
              <a:buSzTx/>
              <a:buFontTx/>
              <a:defRPr/>
            </a:pP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1.</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运算的优先顺序为先*、</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，后</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，同等优先级从左到右运算</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p>
        </p:txBody>
      </p:sp>
      <p:sp>
        <p:nvSpPr>
          <p:cNvPr id="118788" name="Text Box 4"/>
          <p:cNvSpPr txBox="1">
            <a:spLocks noChangeArrowheads="1"/>
          </p:cNvSpPr>
          <p:nvPr/>
        </p:nvSpPr>
        <p:spPr bwMode="auto">
          <a:xfrm>
            <a:off x="228600" y="3238500"/>
            <a:ext cx="8763000" cy="457200"/>
          </a:xfrm>
          <a:prstGeom prst="rect">
            <a:avLst/>
          </a:prstGeom>
          <a:noFill/>
          <a:ln>
            <a:noFill/>
          </a:ln>
          <a:effectLst/>
          <a:extLst>
            <a:ext uri="{909E8E84-426E-40DD-AFC4-6F175D3DCCD1}">
              <a14:hiddenFill xmlns:a14="http://schemas.microsoft.com/office/drawing/2010/main">
                <a:solidFill>
                  <a:srgbClr val="FF6600">
                    <a:alpha val="50000"/>
                  </a:srgbClr>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a:spAutoFit/>
          </a:bodyPr>
          <a:lstStyle/>
          <a:p>
            <a:pPr marR="0" defTabSz="914400">
              <a:buClrTx/>
              <a:buSzTx/>
              <a:buFontTx/>
              <a:defRPr/>
            </a:pPr>
            <a:r>
              <a:rPr kumimoji="1" lang="zh-CN" altLang="en-US" b="1" kern="1200" cap="none" spc="0" normalizeH="0" baseline="0" noProof="0">
                <a:solidFill>
                  <a:srgbClr val="FF66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举例</a:t>
            </a:r>
            <a:r>
              <a:rPr kumimoji="1" lang="zh-CN" altLang="en-US"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18*5/9</a:t>
            </a:r>
            <a:r>
              <a:rPr kumimoji="1" lang="zh-CN" altLang="en-US"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　　　</a:t>
            </a: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5/9*18               2.5*8.0</a:t>
            </a:r>
          </a:p>
        </p:txBody>
      </p:sp>
      <p:sp>
        <p:nvSpPr>
          <p:cNvPr id="118789" name="Text Box 5"/>
          <p:cNvSpPr txBox="1">
            <a:spLocks noChangeArrowheads="1"/>
          </p:cNvSpPr>
          <p:nvPr/>
        </p:nvSpPr>
        <p:spPr bwMode="auto">
          <a:xfrm>
            <a:off x="228600" y="2692400"/>
            <a:ext cx="8763000" cy="514350"/>
          </a:xfrm>
          <a:prstGeom prst="rect">
            <a:avLst/>
          </a:prstGeom>
          <a:noFill/>
          <a:ln w="57150">
            <a:solidFill>
              <a:schemeClr val="hlink"/>
            </a:solidFill>
            <a:miter lim="800000"/>
          </a:ln>
          <a:effectLst/>
          <a:extLst>
            <a:ext uri="{909E8E84-426E-40DD-AFC4-6F175D3DCCD1}">
              <a14:hiddenFill xmlns:a14="http://schemas.microsoft.com/office/drawing/2010/main">
                <a:solidFill>
                  <a:srgbClr val="FF6600">
                    <a:alpha val="50000"/>
                  </a:srgbClr>
                </a:solidFill>
              </a14:hiddenFill>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a:spAutoFit/>
          </a:bodyPr>
          <a:lstStyle/>
          <a:p>
            <a:pPr marR="0" defTabSz="914400">
              <a:buClrTx/>
              <a:buSzTx/>
              <a:buFontTx/>
              <a:defRPr/>
            </a:pP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2.</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两个类型相同的操作数，运算结果类型也相同</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p>
        </p:txBody>
      </p:sp>
      <p:sp>
        <p:nvSpPr>
          <p:cNvPr id="118790" name="Text Box 6"/>
          <p:cNvSpPr txBox="1"/>
          <p:nvPr/>
        </p:nvSpPr>
        <p:spPr>
          <a:xfrm>
            <a:off x="304800" y="3806825"/>
            <a:ext cx="8659813" cy="879475"/>
          </a:xfrm>
          <a:prstGeom prst="rect">
            <a:avLst/>
          </a:prstGeom>
          <a:noFill/>
          <a:ln w="57150" cap="flat" cmpd="sng">
            <a:solidFill>
              <a:schemeClr val="hlink"/>
            </a:solidFill>
            <a:prstDash val="solid"/>
            <a:miter/>
            <a:headEnd type="none" w="med" len="med"/>
            <a:tailEnd type="none" w="med" len="med"/>
          </a:ln>
        </p:spPr>
        <p:txBody>
          <a:bodyPr anchor="t" anchorCtr="0">
            <a:spAutoFit/>
          </a:bodyPr>
          <a:lstStyle/>
          <a:p>
            <a:r>
              <a:rPr lang="en-US" altLang="zh-CN" b="1" dirty="0">
                <a:latin typeface="Times New Roman" panose="02020603050405020304" pitchFamily="18" charset="0"/>
                <a:ea typeface="隶书" panose="02010509060101010101" pitchFamily="49" charset="-122"/>
              </a:rPr>
              <a:t>3.</a:t>
            </a:r>
            <a:r>
              <a:rPr lang="zh-CN" altLang="en-US" b="1" dirty="0">
                <a:latin typeface="Times New Roman" panose="02020603050405020304" pitchFamily="18" charset="0"/>
                <a:ea typeface="隶书" panose="02010509060101010101" pitchFamily="49" charset="-122"/>
              </a:rPr>
              <a:t>两个类型不同的操作数，运算结果类型与其中类型较高的类型相同</a:t>
            </a:r>
            <a:r>
              <a:rPr lang="zh-CN" altLang="en-US" dirty="0">
                <a:latin typeface="Times New Roman" panose="02020603050405020304" pitchFamily="18" charset="0"/>
                <a:ea typeface="隶书" panose="02010509060101010101" pitchFamily="49" charset="-122"/>
              </a:rPr>
              <a:t>。</a:t>
            </a:r>
          </a:p>
        </p:txBody>
      </p:sp>
      <p:sp>
        <p:nvSpPr>
          <p:cNvPr id="118791" name="Text Box 7"/>
          <p:cNvSpPr txBox="1">
            <a:spLocks noChangeArrowheads="1"/>
          </p:cNvSpPr>
          <p:nvPr/>
        </p:nvSpPr>
        <p:spPr bwMode="auto">
          <a:xfrm>
            <a:off x="292100" y="4810125"/>
            <a:ext cx="3925888" cy="457200"/>
          </a:xfrm>
          <a:prstGeom prst="rect">
            <a:avLst/>
          </a:prstGeom>
          <a:noFill/>
          <a:ln>
            <a:noFill/>
          </a:ln>
          <a:effectLst/>
          <a:extLst>
            <a:ext uri="{909E8E84-426E-40DD-AFC4-6F175D3DCCD1}">
              <a14:hiddenFill xmlns:a14="http://schemas.microsoft.com/office/drawing/2010/main">
                <a:solidFill>
                  <a:srgbClr val="FF6600">
                    <a:alpha val="50000"/>
                  </a:srgbClr>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wrap="none">
            <a:spAutoFit/>
          </a:bodyPr>
          <a:lstStyle/>
          <a:p>
            <a:pPr marR="0" defTabSz="914400">
              <a:buClrTx/>
              <a:buSzTx/>
              <a:buFontTx/>
              <a:defRPr/>
            </a:pPr>
            <a:r>
              <a:rPr kumimoji="1" lang="zh-CN" altLang="en-US" b="1" kern="1200" cap="none" spc="0" normalizeH="0" baseline="0" noProof="0">
                <a:solidFill>
                  <a:srgbClr val="FF66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举例</a:t>
            </a:r>
            <a:r>
              <a:rPr kumimoji="1" lang="zh-CN" altLang="en-US"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5.0/9 * 18</a:t>
            </a:r>
            <a:r>
              <a:rPr kumimoji="1" lang="zh-CN" altLang="en-US"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　　　</a:t>
            </a: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2.5*8</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strips(downRight)">
                                      <p:cBhvr>
                                        <p:cTn id="7" dur="5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strips(downRight)">
                                      <p:cBhvr>
                                        <p:cTn id="12" dur="500"/>
                                        <p:tgtEl>
                                          <p:spTgt spid="1187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8"/>
                                        </p:tgtEl>
                                        <p:attrNameLst>
                                          <p:attrName>style.visibility</p:attrName>
                                        </p:attrNameLst>
                                      </p:cBhvr>
                                      <p:to>
                                        <p:strVal val="visible"/>
                                      </p:to>
                                    </p:set>
                                    <p:animEffect transition="in" filter="wipe(left)">
                                      <p:cBhvr>
                                        <p:cTn id="17" dur="500"/>
                                        <p:tgtEl>
                                          <p:spTgt spid="118788"/>
                                        </p:tgtEl>
                                      </p:cBhvr>
                                    </p:animEffect>
                                  </p:childTnLst>
                                </p:cTn>
                              </p:par>
                            </p:childTnLst>
                          </p:cTn>
                        </p:par>
                        <p:par>
                          <p:cTn id="18" fill="hold">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118790"/>
                                        </p:tgtEl>
                                        <p:attrNameLst>
                                          <p:attrName>style.visibility</p:attrName>
                                        </p:attrNameLst>
                                      </p:cBhvr>
                                      <p:to>
                                        <p:strVal val="visible"/>
                                      </p:to>
                                    </p:set>
                                    <p:animEffect transition="in" filter="strips(downRight)">
                                      <p:cBhvr>
                                        <p:cTn id="21" dur="500"/>
                                        <p:tgtEl>
                                          <p:spTgt spid="11879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18791"/>
                                        </p:tgtEl>
                                        <p:attrNameLst>
                                          <p:attrName>style.visibility</p:attrName>
                                        </p:attrNameLst>
                                      </p:cBhvr>
                                      <p:to>
                                        <p:strVal val="visible"/>
                                      </p:to>
                                    </p:set>
                                    <p:animEffect transition="in" filter="wipe(left)">
                                      <p:cBhvr>
                                        <p:cTn id="25" dur="5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ldLvl="0" animBg="1"/>
      <p:bldP spid="118788" grpId="0" bldLvl="0" animBg="1"/>
      <p:bldP spid="118789" grpId="0" bldLvl="0" animBg="1"/>
      <p:bldP spid="118790" grpId="0" bldLvl="0" animBg="1"/>
      <p:bldP spid="11879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0" y="609600"/>
            <a:ext cx="9144000" cy="779463"/>
          </a:xfrm>
          <a:effectLst>
            <a:outerShdw dist="45791" dir="3378595" algn="ctr" rotWithShape="0">
              <a:schemeClr val="bg2"/>
            </a:outerShdw>
          </a:effectLst>
        </p:spPr>
        <p:txBody>
          <a:bodyPr vert="horz" wrap="square" lIns="91440" tIns="45720" rIns="91440" bIns="45720" anchor="b">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kern="1200" cap="none" spc="0" normalizeH="0" baseline="0" noProof="1">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算术表达式</a:t>
            </a:r>
            <a:r>
              <a:rPr kumimoji="0" lang="zh-CN" altLang="en-US" sz="6000" b="1" i="0" u="none" strike="noStrike" kern="1200" cap="none" spc="0" normalizeH="0" baseline="0" noProof="1">
                <a:solidFill>
                  <a:srgbClr val="FFFF00"/>
                </a:solidFill>
                <a:effectLst>
                  <a:outerShdw blurRad="38100" dist="38100" dir="2700000">
                    <a:srgbClr val="FFFFFF"/>
                  </a:outerShdw>
                </a:effectLst>
                <a:latin typeface="华文行楷" panose="02010800040101010101" pitchFamily="2" charset="-122"/>
                <a:ea typeface="华文行楷" panose="02010800040101010101" pitchFamily="2" charset="-122"/>
                <a:cs typeface="+mj-cs"/>
              </a:rPr>
              <a:t> </a:t>
            </a:r>
          </a:p>
        </p:txBody>
      </p:sp>
      <p:sp>
        <p:nvSpPr>
          <p:cNvPr id="119811" name="Text Box 3"/>
          <p:cNvSpPr txBox="1"/>
          <p:nvPr/>
        </p:nvSpPr>
        <p:spPr>
          <a:xfrm>
            <a:off x="381000" y="1676400"/>
            <a:ext cx="1143000" cy="636588"/>
          </a:xfrm>
          <a:prstGeom prst="rect">
            <a:avLst/>
          </a:prstGeom>
          <a:solidFill>
            <a:srgbClr val="FF00FF"/>
          </a:solidFill>
          <a:ln w="57150" cap="flat" cmpd="sng">
            <a:solidFill>
              <a:srgbClr val="9999FF"/>
            </a:solidFill>
            <a:prstDash val="solid"/>
            <a:miter/>
            <a:headEnd type="none" w="med" len="med"/>
            <a:tailEnd type="none" w="med" len="med"/>
          </a:ln>
        </p:spPr>
        <p:txBody>
          <a:bodyPr anchor="t" anchorCtr="0">
            <a:spAutoFit/>
          </a:bodyPr>
          <a:lstStyle/>
          <a:p>
            <a:pPr eaLnBrk="0" hangingPunct="0"/>
            <a:r>
              <a:rPr lang="zh-CN" altLang="en-US" sz="3200" b="1" dirty="0">
                <a:solidFill>
                  <a:srgbClr val="66FF33"/>
                </a:solidFill>
                <a:latin typeface="Times New Roman" panose="02020603050405020304" pitchFamily="18" charset="0"/>
                <a:ea typeface="隶书" panose="02010509060101010101" pitchFamily="49" charset="-122"/>
              </a:rPr>
              <a:t>定义</a:t>
            </a:r>
          </a:p>
        </p:txBody>
      </p:sp>
      <p:sp>
        <p:nvSpPr>
          <p:cNvPr id="119812" name="Text Box 4"/>
          <p:cNvSpPr txBox="1"/>
          <p:nvPr/>
        </p:nvSpPr>
        <p:spPr>
          <a:xfrm>
            <a:off x="1371600" y="1725613"/>
            <a:ext cx="8007350" cy="579437"/>
          </a:xfrm>
          <a:prstGeom prst="rect">
            <a:avLst/>
          </a:prstGeom>
          <a:noFill/>
          <a:ln w="57150">
            <a:noFill/>
          </a:ln>
        </p:spPr>
        <p:txBody>
          <a:bodyPr wrap="none" anchor="t" anchorCtr="0">
            <a:spAutoFit/>
          </a:bodyPr>
          <a:lstStyle/>
          <a:p>
            <a:pPr eaLnBrk="0" hangingPunct="0"/>
            <a:r>
              <a:rPr lang="zh-CN" altLang="en-US" sz="3200" b="1" dirty="0">
                <a:latin typeface="华文楷体" panose="02010600040101010101" pitchFamily="2" charset="-122"/>
                <a:ea typeface="华文楷体" panose="02010600040101010101" pitchFamily="2" charset="-122"/>
              </a:rPr>
              <a:t>用算术运算符将运算对象连接起来的式子。 </a:t>
            </a:r>
          </a:p>
        </p:txBody>
      </p:sp>
      <p:sp>
        <p:nvSpPr>
          <p:cNvPr id="119813" name="Text Box 5"/>
          <p:cNvSpPr txBox="1"/>
          <p:nvPr/>
        </p:nvSpPr>
        <p:spPr>
          <a:xfrm>
            <a:off x="685800" y="2514600"/>
            <a:ext cx="7935913" cy="579438"/>
          </a:xfrm>
          <a:prstGeom prst="rect">
            <a:avLst/>
          </a:prstGeom>
          <a:noFill/>
          <a:ln w="57150">
            <a:noFill/>
          </a:ln>
        </p:spPr>
        <p:txBody>
          <a:bodyPr wrap="none" anchor="t" anchorCtr="0">
            <a:spAutoFit/>
          </a:bodyPr>
          <a:lstStyle/>
          <a:p>
            <a:pPr eaLnBrk="0" hangingPunct="0"/>
            <a:r>
              <a:rPr lang="zh-CN" altLang="en-US" sz="3200" b="1" dirty="0">
                <a:solidFill>
                  <a:srgbClr val="9999FF"/>
                </a:solidFill>
                <a:latin typeface="Times New Roman" panose="02020603050405020304" pitchFamily="18" charset="0"/>
                <a:ea typeface="仿宋_GB2312" pitchFamily="49" charset="-122"/>
              </a:rPr>
              <a:t>其中：运算对象包括常量、变量、函数等。</a:t>
            </a:r>
          </a:p>
        </p:txBody>
      </p:sp>
      <p:sp>
        <p:nvSpPr>
          <p:cNvPr id="119814" name="Text Box 6"/>
          <p:cNvSpPr txBox="1"/>
          <p:nvPr/>
        </p:nvSpPr>
        <p:spPr>
          <a:xfrm>
            <a:off x="387350" y="3421063"/>
            <a:ext cx="1060450" cy="636587"/>
          </a:xfrm>
          <a:prstGeom prst="rect">
            <a:avLst/>
          </a:prstGeom>
          <a:solidFill>
            <a:srgbClr val="FF00FF"/>
          </a:solidFill>
          <a:ln w="57150" cap="flat" cmpd="sng">
            <a:solidFill>
              <a:srgbClr val="9999FF"/>
            </a:solidFill>
            <a:prstDash val="solid"/>
            <a:miter/>
            <a:headEnd type="none" w="med" len="med"/>
            <a:tailEnd type="none" w="med" len="med"/>
          </a:ln>
        </p:spPr>
        <p:txBody>
          <a:bodyPr anchor="t" anchorCtr="0">
            <a:spAutoFit/>
          </a:bodyPr>
          <a:lstStyle/>
          <a:p>
            <a:pPr eaLnBrk="0" hangingPunct="0"/>
            <a:r>
              <a:rPr lang="zh-CN" altLang="en-US" sz="3200" b="1" dirty="0">
                <a:solidFill>
                  <a:srgbClr val="66FF33"/>
                </a:solidFill>
                <a:latin typeface="Times New Roman" panose="02020603050405020304" pitchFamily="18" charset="0"/>
                <a:ea typeface="隶书" panose="02010509060101010101" pitchFamily="49" charset="-122"/>
              </a:rPr>
              <a:t>举例</a:t>
            </a:r>
          </a:p>
        </p:txBody>
      </p:sp>
      <p:sp>
        <p:nvSpPr>
          <p:cNvPr id="119815" name="Line 7"/>
          <p:cNvSpPr/>
          <p:nvPr/>
        </p:nvSpPr>
        <p:spPr>
          <a:xfrm>
            <a:off x="2057400" y="3657600"/>
            <a:ext cx="1371600" cy="0"/>
          </a:xfrm>
          <a:prstGeom prst="line">
            <a:avLst/>
          </a:prstGeom>
          <a:ln w="28575" cap="flat" cmpd="sng">
            <a:solidFill>
              <a:srgbClr val="FF0000"/>
            </a:solidFill>
            <a:prstDash val="solid"/>
            <a:round/>
            <a:headEnd type="none" w="med" len="med"/>
            <a:tailEnd type="none" w="med" len="med"/>
          </a:ln>
        </p:spPr>
      </p:sp>
      <p:sp>
        <p:nvSpPr>
          <p:cNvPr id="119816" name="Text Box 8"/>
          <p:cNvSpPr txBox="1"/>
          <p:nvPr/>
        </p:nvSpPr>
        <p:spPr>
          <a:xfrm>
            <a:off x="2362200" y="3124200"/>
            <a:ext cx="844550" cy="579438"/>
          </a:xfrm>
          <a:prstGeom prst="rect">
            <a:avLst/>
          </a:prstGeom>
          <a:noFill/>
          <a:ln w="57150">
            <a:noFill/>
          </a:ln>
        </p:spPr>
        <p:txBody>
          <a:bodyPr wrap="none" anchor="t" anchorCtr="0">
            <a:spAutoFit/>
          </a:bodyPr>
          <a:lstStyle/>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a+b</a:t>
            </a:r>
          </a:p>
        </p:txBody>
      </p:sp>
      <p:sp>
        <p:nvSpPr>
          <p:cNvPr id="119817" name="Text Box 9"/>
          <p:cNvSpPr txBox="1"/>
          <p:nvPr/>
        </p:nvSpPr>
        <p:spPr>
          <a:xfrm>
            <a:off x="2362200" y="3581400"/>
            <a:ext cx="822325" cy="579438"/>
          </a:xfrm>
          <a:prstGeom prst="rect">
            <a:avLst/>
          </a:prstGeom>
          <a:noFill/>
          <a:ln w="57150">
            <a:noFill/>
          </a:ln>
        </p:spPr>
        <p:txBody>
          <a:bodyPr wrap="none" anchor="t" anchorCtr="0">
            <a:spAutoFit/>
          </a:bodyPr>
          <a:lstStyle/>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c+d</a:t>
            </a:r>
          </a:p>
        </p:txBody>
      </p:sp>
      <p:sp>
        <p:nvSpPr>
          <p:cNvPr id="119818" name="Text Box 10"/>
          <p:cNvSpPr txBox="1"/>
          <p:nvPr/>
        </p:nvSpPr>
        <p:spPr>
          <a:xfrm>
            <a:off x="4114800" y="3276600"/>
            <a:ext cx="1595438" cy="579438"/>
          </a:xfrm>
          <a:prstGeom prst="rect">
            <a:avLst/>
          </a:prstGeom>
          <a:noFill/>
          <a:ln w="57150">
            <a:noFill/>
          </a:ln>
        </p:spPr>
        <p:txBody>
          <a:bodyPr wrap="none" anchor="t" anchorCtr="0">
            <a:spAutoFit/>
          </a:bodyPr>
          <a:lstStyle/>
          <a:p>
            <a:pPr eaLnBrk="0" hangingPunct="0"/>
            <a:r>
              <a:rPr lang="en-US" altLang="zh-CN" sz="3200" b="1" dirty="0">
                <a:solidFill>
                  <a:srgbClr val="FF00FF"/>
                </a:solidFill>
                <a:latin typeface="Times New Roman" panose="02020603050405020304" pitchFamily="18" charset="0"/>
                <a:ea typeface="宋体" panose="02010600030101010101" pitchFamily="2" charset="-122"/>
              </a:rPr>
              <a:t>a+b/c+d</a:t>
            </a:r>
          </a:p>
        </p:txBody>
      </p:sp>
      <p:sp>
        <p:nvSpPr>
          <p:cNvPr id="119819" name="Text Box 11"/>
          <p:cNvSpPr txBox="1"/>
          <p:nvPr/>
        </p:nvSpPr>
        <p:spPr>
          <a:xfrm>
            <a:off x="6400800" y="3276600"/>
            <a:ext cx="2135188" cy="579438"/>
          </a:xfrm>
          <a:prstGeom prst="rect">
            <a:avLst/>
          </a:prstGeom>
          <a:noFill/>
          <a:ln w="57150">
            <a:noFill/>
          </a:ln>
        </p:spPr>
        <p:txBody>
          <a:bodyPr wrap="none" anchor="t" anchorCtr="0">
            <a:spAutoFit/>
          </a:bodyPr>
          <a:lstStyle/>
          <a:p>
            <a:pPr eaLnBrk="0" hangingPunct="0"/>
            <a:r>
              <a:rPr lang="en-US" altLang="zh-CN" sz="3200" b="1" dirty="0">
                <a:solidFill>
                  <a:srgbClr val="6699FF"/>
                </a:solidFill>
                <a:latin typeface="Times New Roman" panose="02020603050405020304" pitchFamily="18" charset="0"/>
                <a:ea typeface="宋体" panose="02010600030101010101" pitchFamily="2" charset="-122"/>
              </a:rPr>
              <a:t>(a+b)/(c+d)</a:t>
            </a:r>
          </a:p>
        </p:txBody>
      </p:sp>
      <p:sp>
        <p:nvSpPr>
          <p:cNvPr id="119820" name="Line 12"/>
          <p:cNvSpPr/>
          <p:nvPr/>
        </p:nvSpPr>
        <p:spPr>
          <a:xfrm>
            <a:off x="2057400" y="4495800"/>
            <a:ext cx="1371600" cy="0"/>
          </a:xfrm>
          <a:prstGeom prst="line">
            <a:avLst/>
          </a:prstGeom>
          <a:ln w="28575" cap="flat" cmpd="sng">
            <a:solidFill>
              <a:srgbClr val="FF0000"/>
            </a:solidFill>
            <a:prstDash val="solid"/>
            <a:round/>
            <a:headEnd type="none" w="med" len="med"/>
            <a:tailEnd type="none" w="med" len="med"/>
          </a:ln>
        </p:spPr>
      </p:sp>
      <p:sp>
        <p:nvSpPr>
          <p:cNvPr id="119821" name="Text Box 13"/>
          <p:cNvSpPr txBox="1"/>
          <p:nvPr/>
        </p:nvSpPr>
        <p:spPr>
          <a:xfrm>
            <a:off x="2362200" y="3962400"/>
            <a:ext cx="844550" cy="579438"/>
          </a:xfrm>
          <a:prstGeom prst="rect">
            <a:avLst/>
          </a:prstGeom>
          <a:noFill/>
          <a:ln w="57150">
            <a:noFill/>
          </a:ln>
        </p:spPr>
        <p:txBody>
          <a:bodyPr wrap="none" anchor="t" anchorCtr="0">
            <a:spAutoFit/>
          </a:bodyPr>
          <a:lstStyle/>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a+b</a:t>
            </a:r>
          </a:p>
        </p:txBody>
      </p:sp>
      <p:sp>
        <p:nvSpPr>
          <p:cNvPr id="119822" name="Text Box 14"/>
          <p:cNvSpPr txBox="1"/>
          <p:nvPr/>
        </p:nvSpPr>
        <p:spPr>
          <a:xfrm>
            <a:off x="2555875" y="4419600"/>
            <a:ext cx="568325" cy="579438"/>
          </a:xfrm>
          <a:prstGeom prst="rect">
            <a:avLst/>
          </a:prstGeom>
          <a:noFill/>
          <a:ln w="57150">
            <a:noFill/>
          </a:ln>
        </p:spPr>
        <p:txBody>
          <a:bodyPr wrap="none" anchor="t" anchorCtr="0">
            <a:spAutoFit/>
          </a:bodyPr>
          <a:lstStyle/>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2c</a:t>
            </a:r>
          </a:p>
        </p:txBody>
      </p:sp>
      <p:sp>
        <p:nvSpPr>
          <p:cNvPr id="119823" name="Text Box 15"/>
          <p:cNvSpPr txBox="1"/>
          <p:nvPr/>
        </p:nvSpPr>
        <p:spPr>
          <a:xfrm>
            <a:off x="4114800" y="4191000"/>
            <a:ext cx="1611313" cy="579438"/>
          </a:xfrm>
          <a:prstGeom prst="rect">
            <a:avLst/>
          </a:prstGeom>
          <a:noFill/>
          <a:ln w="57150">
            <a:noFill/>
          </a:ln>
        </p:spPr>
        <p:txBody>
          <a:bodyPr wrap="none" anchor="t" anchorCtr="0">
            <a:spAutoFit/>
          </a:bodyPr>
          <a:lstStyle/>
          <a:p>
            <a:pPr eaLnBrk="0" hangingPunct="0"/>
            <a:r>
              <a:rPr lang="en-US" altLang="zh-CN" sz="3200" b="1" dirty="0">
                <a:solidFill>
                  <a:srgbClr val="FF00FF"/>
                </a:solidFill>
                <a:latin typeface="Times New Roman" panose="02020603050405020304" pitchFamily="18" charset="0"/>
                <a:ea typeface="宋体" panose="02010600030101010101" pitchFamily="2" charset="-122"/>
              </a:rPr>
              <a:t>(a+b)/2c</a:t>
            </a:r>
          </a:p>
        </p:txBody>
      </p:sp>
      <p:sp>
        <p:nvSpPr>
          <p:cNvPr id="119824" name="Text Box 16"/>
          <p:cNvSpPr txBox="1"/>
          <p:nvPr/>
        </p:nvSpPr>
        <p:spPr>
          <a:xfrm>
            <a:off x="6400800" y="4191000"/>
            <a:ext cx="1814513" cy="579438"/>
          </a:xfrm>
          <a:prstGeom prst="rect">
            <a:avLst/>
          </a:prstGeom>
          <a:noFill/>
          <a:ln w="57150">
            <a:noFill/>
          </a:ln>
        </p:spPr>
        <p:txBody>
          <a:bodyPr wrap="none" anchor="t" anchorCtr="0">
            <a:spAutoFit/>
          </a:bodyPr>
          <a:lstStyle/>
          <a:p>
            <a:pPr eaLnBrk="0" hangingPunct="0"/>
            <a:r>
              <a:rPr lang="en-US" altLang="zh-CN" sz="3200" b="1" dirty="0">
                <a:solidFill>
                  <a:srgbClr val="FF00FF"/>
                </a:solidFill>
                <a:latin typeface="Times New Roman" panose="02020603050405020304" pitchFamily="18" charset="0"/>
                <a:ea typeface="宋体" panose="02010600030101010101" pitchFamily="2" charset="-122"/>
              </a:rPr>
              <a:t>(a+b)/2*c</a:t>
            </a:r>
          </a:p>
        </p:txBody>
      </p:sp>
      <p:sp>
        <p:nvSpPr>
          <p:cNvPr id="119825" name="Text Box 17"/>
          <p:cNvSpPr txBox="1"/>
          <p:nvPr/>
        </p:nvSpPr>
        <p:spPr>
          <a:xfrm>
            <a:off x="4114800" y="4876800"/>
            <a:ext cx="2084388" cy="579438"/>
          </a:xfrm>
          <a:prstGeom prst="rect">
            <a:avLst/>
          </a:prstGeom>
          <a:noFill/>
          <a:ln w="57150">
            <a:noFill/>
          </a:ln>
        </p:spPr>
        <p:txBody>
          <a:bodyPr wrap="none" anchor="t" anchorCtr="0">
            <a:spAutoFit/>
          </a:bodyPr>
          <a:lstStyle/>
          <a:p>
            <a:pPr eaLnBrk="0" hangingPunct="0"/>
            <a:r>
              <a:rPr lang="en-US" altLang="zh-CN" sz="3200" b="1" dirty="0">
                <a:solidFill>
                  <a:srgbClr val="6699FF"/>
                </a:solidFill>
                <a:latin typeface="Times New Roman" panose="02020603050405020304" pitchFamily="18" charset="0"/>
                <a:ea typeface="宋体" panose="02010600030101010101" pitchFamily="2" charset="-122"/>
              </a:rPr>
              <a:t>(a+b)/(2*c)</a:t>
            </a:r>
          </a:p>
        </p:txBody>
      </p:sp>
      <p:sp>
        <p:nvSpPr>
          <p:cNvPr id="119826" name="Text Box 18"/>
          <p:cNvSpPr txBox="1"/>
          <p:nvPr/>
        </p:nvSpPr>
        <p:spPr>
          <a:xfrm>
            <a:off x="1965325" y="5410200"/>
            <a:ext cx="2393950" cy="579438"/>
          </a:xfrm>
          <a:prstGeom prst="rect">
            <a:avLst/>
          </a:prstGeom>
          <a:noFill/>
          <a:ln w="57150">
            <a:noFill/>
          </a:ln>
        </p:spPr>
        <p:txBody>
          <a:bodyPr wrap="none" anchor="t" anchorCtr="0">
            <a:spAutoFit/>
          </a:bodyPr>
          <a:lstStyle/>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cos45°+2e</a:t>
            </a:r>
            <a:r>
              <a:rPr lang="en-US" altLang="zh-CN" sz="3200" b="1" baseline="30000" dirty="0">
                <a:solidFill>
                  <a:schemeClr val="folHlink"/>
                </a:solidFill>
                <a:latin typeface="Times New Roman" panose="02020603050405020304" pitchFamily="18" charset="0"/>
                <a:ea typeface="宋体" panose="02010600030101010101" pitchFamily="2" charset="-122"/>
              </a:rPr>
              <a:t>x</a:t>
            </a:r>
            <a:r>
              <a:rPr lang="en-US" altLang="zh-CN" sz="3200" b="1" dirty="0">
                <a:solidFill>
                  <a:schemeClr val="folHlink"/>
                </a:solidFill>
                <a:latin typeface="Times New Roman" panose="02020603050405020304" pitchFamily="18" charset="0"/>
                <a:ea typeface="宋体" panose="02010600030101010101" pitchFamily="2" charset="-122"/>
              </a:rPr>
              <a:t> </a:t>
            </a:r>
          </a:p>
        </p:txBody>
      </p:sp>
      <p:sp>
        <p:nvSpPr>
          <p:cNvPr id="119827" name="Text Box 19"/>
          <p:cNvSpPr txBox="1"/>
          <p:nvPr/>
        </p:nvSpPr>
        <p:spPr>
          <a:xfrm>
            <a:off x="4876800" y="5410200"/>
            <a:ext cx="3124200" cy="579438"/>
          </a:xfrm>
          <a:prstGeom prst="rect">
            <a:avLst/>
          </a:prstGeom>
          <a:noFill/>
          <a:ln w="57150">
            <a:noFill/>
          </a:ln>
        </p:spPr>
        <p:txBody>
          <a:bodyPr wrap="none" anchor="t" anchorCtr="0">
            <a:spAutoFit/>
          </a:bodyPr>
          <a:lstStyle/>
          <a:p>
            <a:pPr eaLnBrk="0" hangingPunct="0"/>
            <a:r>
              <a:rPr lang="en-US" altLang="zh-CN" sz="3200" b="1" dirty="0">
                <a:solidFill>
                  <a:srgbClr val="FF00FF"/>
                </a:solidFill>
                <a:latin typeface="Times New Roman" panose="02020603050405020304" pitchFamily="18" charset="0"/>
                <a:ea typeface="宋体" panose="02010600030101010101" pitchFamily="2" charset="-122"/>
              </a:rPr>
              <a:t>cos(45)+2*exp(x)</a:t>
            </a:r>
          </a:p>
        </p:txBody>
      </p:sp>
      <p:sp>
        <p:nvSpPr>
          <p:cNvPr id="119828" name="Text Box 20"/>
          <p:cNvSpPr txBox="1"/>
          <p:nvPr/>
        </p:nvSpPr>
        <p:spPr>
          <a:xfrm>
            <a:off x="4281488" y="5943600"/>
            <a:ext cx="4862512" cy="579438"/>
          </a:xfrm>
          <a:prstGeom prst="rect">
            <a:avLst/>
          </a:prstGeom>
          <a:noFill/>
          <a:ln w="57150">
            <a:noFill/>
          </a:ln>
        </p:spPr>
        <p:txBody>
          <a:bodyPr wrap="none" anchor="t" anchorCtr="0">
            <a:spAutoFit/>
          </a:bodyPr>
          <a:lstStyle/>
          <a:p>
            <a:pPr eaLnBrk="0" hangingPunct="0"/>
            <a:r>
              <a:rPr lang="en-US" altLang="zh-CN" sz="3200" b="1" dirty="0">
                <a:solidFill>
                  <a:schemeClr val="tx2"/>
                </a:solidFill>
                <a:latin typeface="Times New Roman" panose="02020603050405020304" pitchFamily="18" charset="0"/>
                <a:ea typeface="宋体" panose="02010600030101010101" pitchFamily="2" charset="-122"/>
              </a:rPr>
              <a:t>cos(3.14*45/180) +2*exp(x)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box(out)">
                                      <p:cBhvr>
                                        <p:cTn id="7" dur="500"/>
                                        <p:tgtEl>
                                          <p:spTgt spid="1198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9812"/>
                                        </p:tgtEl>
                                        <p:attrNameLst>
                                          <p:attrName>style.visibility</p:attrName>
                                        </p:attrNameLst>
                                      </p:cBhvr>
                                      <p:to>
                                        <p:strVal val="visible"/>
                                      </p:to>
                                    </p:set>
                                    <p:animEffect transition="in" filter="wipe(left)">
                                      <p:cBhvr>
                                        <p:cTn id="11" dur="500"/>
                                        <p:tgtEl>
                                          <p:spTgt spid="1198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9813"/>
                                        </p:tgtEl>
                                        <p:attrNameLst>
                                          <p:attrName>style.visibility</p:attrName>
                                        </p:attrNameLst>
                                      </p:cBhvr>
                                      <p:to>
                                        <p:strVal val="visible"/>
                                      </p:to>
                                    </p:set>
                                    <p:animEffect transition="in" filter="wipe(left)">
                                      <p:cBhvr>
                                        <p:cTn id="16" dur="500"/>
                                        <p:tgtEl>
                                          <p:spTgt spid="11981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9814"/>
                                        </p:tgtEl>
                                        <p:attrNameLst>
                                          <p:attrName>style.visibility</p:attrName>
                                        </p:attrNameLst>
                                      </p:cBhvr>
                                      <p:to>
                                        <p:strVal val="visible"/>
                                      </p:to>
                                    </p:set>
                                    <p:animEffect transition="in" filter="box(out)">
                                      <p:cBhvr>
                                        <p:cTn id="21" dur="500"/>
                                        <p:tgtEl>
                                          <p:spTgt spid="1198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9816"/>
                                        </p:tgtEl>
                                        <p:attrNameLst>
                                          <p:attrName>style.visibility</p:attrName>
                                        </p:attrNameLst>
                                      </p:cBhvr>
                                      <p:to>
                                        <p:strVal val="visible"/>
                                      </p:to>
                                    </p:set>
                                    <p:animEffect transition="in" filter="wipe(left)">
                                      <p:cBhvr>
                                        <p:cTn id="26" dur="500"/>
                                        <p:tgtEl>
                                          <p:spTgt spid="119816"/>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119815"/>
                                        </p:tgtEl>
                                        <p:attrNameLst>
                                          <p:attrName>style.visibility</p:attrName>
                                        </p:attrNameLst>
                                      </p:cBhvr>
                                      <p:to>
                                        <p:strVal val="visible"/>
                                      </p:to>
                                    </p:set>
                                    <p:animEffect transition="in" filter="box(out)">
                                      <p:cBhvr>
                                        <p:cTn id="30" dur="500"/>
                                        <p:tgtEl>
                                          <p:spTgt spid="119815"/>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19817"/>
                                        </p:tgtEl>
                                        <p:attrNameLst>
                                          <p:attrName>style.visibility</p:attrName>
                                        </p:attrNameLst>
                                      </p:cBhvr>
                                      <p:to>
                                        <p:strVal val="visible"/>
                                      </p:to>
                                    </p:set>
                                    <p:animEffect transition="in" filter="wipe(left)">
                                      <p:cBhvr>
                                        <p:cTn id="34" dur="500"/>
                                        <p:tgtEl>
                                          <p:spTgt spid="1198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9818"/>
                                        </p:tgtEl>
                                        <p:attrNameLst>
                                          <p:attrName>style.visibility</p:attrName>
                                        </p:attrNameLst>
                                      </p:cBhvr>
                                      <p:to>
                                        <p:strVal val="visible"/>
                                      </p:to>
                                    </p:set>
                                    <p:animEffect transition="in" filter="wipe(left)">
                                      <p:cBhvr>
                                        <p:cTn id="39" dur="500"/>
                                        <p:tgtEl>
                                          <p:spTgt spid="1198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9819"/>
                                        </p:tgtEl>
                                        <p:attrNameLst>
                                          <p:attrName>style.visibility</p:attrName>
                                        </p:attrNameLst>
                                      </p:cBhvr>
                                      <p:to>
                                        <p:strVal val="visible"/>
                                      </p:to>
                                    </p:set>
                                    <p:animEffect transition="in" filter="wipe(left)">
                                      <p:cBhvr>
                                        <p:cTn id="44" dur="500"/>
                                        <p:tgtEl>
                                          <p:spTgt spid="1198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9821"/>
                                        </p:tgtEl>
                                        <p:attrNameLst>
                                          <p:attrName>style.visibility</p:attrName>
                                        </p:attrNameLst>
                                      </p:cBhvr>
                                      <p:to>
                                        <p:strVal val="visible"/>
                                      </p:to>
                                    </p:set>
                                    <p:animEffect transition="in" filter="wipe(left)">
                                      <p:cBhvr>
                                        <p:cTn id="49" dur="500"/>
                                        <p:tgtEl>
                                          <p:spTgt spid="119821"/>
                                        </p:tgtEl>
                                      </p:cBhvr>
                                    </p:animEffect>
                                  </p:childTnLst>
                                </p:cTn>
                              </p:par>
                            </p:childTnLst>
                          </p:cTn>
                        </p:par>
                        <p:par>
                          <p:cTn id="50" fill="hold">
                            <p:stCondLst>
                              <p:cond delay="500"/>
                            </p:stCondLst>
                            <p:childTnLst>
                              <p:par>
                                <p:cTn id="51" presetID="4" presetClass="entr" presetSubtype="32" fill="hold" nodeType="afterEffect">
                                  <p:stCondLst>
                                    <p:cond delay="0"/>
                                  </p:stCondLst>
                                  <p:childTnLst>
                                    <p:set>
                                      <p:cBhvr>
                                        <p:cTn id="52" dur="1" fill="hold">
                                          <p:stCondLst>
                                            <p:cond delay="0"/>
                                          </p:stCondLst>
                                        </p:cTn>
                                        <p:tgtEl>
                                          <p:spTgt spid="119820"/>
                                        </p:tgtEl>
                                        <p:attrNameLst>
                                          <p:attrName>style.visibility</p:attrName>
                                        </p:attrNameLst>
                                      </p:cBhvr>
                                      <p:to>
                                        <p:strVal val="visible"/>
                                      </p:to>
                                    </p:set>
                                    <p:animEffect transition="in" filter="box(out)">
                                      <p:cBhvr>
                                        <p:cTn id="53" dur="500"/>
                                        <p:tgtEl>
                                          <p:spTgt spid="11982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19822"/>
                                        </p:tgtEl>
                                        <p:attrNameLst>
                                          <p:attrName>style.visibility</p:attrName>
                                        </p:attrNameLst>
                                      </p:cBhvr>
                                      <p:to>
                                        <p:strVal val="visible"/>
                                      </p:to>
                                    </p:set>
                                    <p:animEffect transition="in" filter="wipe(left)">
                                      <p:cBhvr>
                                        <p:cTn id="57" dur="500"/>
                                        <p:tgtEl>
                                          <p:spTgt spid="1198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9823"/>
                                        </p:tgtEl>
                                        <p:attrNameLst>
                                          <p:attrName>style.visibility</p:attrName>
                                        </p:attrNameLst>
                                      </p:cBhvr>
                                      <p:to>
                                        <p:strVal val="visible"/>
                                      </p:to>
                                    </p:set>
                                    <p:animEffect transition="in" filter="wipe(left)">
                                      <p:cBhvr>
                                        <p:cTn id="62" dur="500"/>
                                        <p:tgtEl>
                                          <p:spTgt spid="1198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9824"/>
                                        </p:tgtEl>
                                        <p:attrNameLst>
                                          <p:attrName>style.visibility</p:attrName>
                                        </p:attrNameLst>
                                      </p:cBhvr>
                                      <p:to>
                                        <p:strVal val="visible"/>
                                      </p:to>
                                    </p:set>
                                    <p:animEffect transition="in" filter="wipe(left)">
                                      <p:cBhvr>
                                        <p:cTn id="67" dur="500"/>
                                        <p:tgtEl>
                                          <p:spTgt spid="119824"/>
                                        </p:tgtEl>
                                      </p:cBhvr>
                                    </p:animEffect>
                                  </p:childTnLst>
                                </p:cTn>
                              </p:par>
                            </p:childTnLst>
                          </p:cTn>
                        </p:par>
                      </p:childTnLst>
                    </p:cTn>
                  </p:par>
                  <p:par>
                    <p:cTn id="68" fill="hold">
                      <p:stCondLst>
                        <p:cond delay="indefinite"/>
                      </p:stCondLst>
                      <p:childTnLst>
                        <p:par>
                          <p:cTn id="69" fill="hold">
                            <p:stCondLst>
                              <p:cond delay="0"/>
                            </p:stCondLst>
                            <p:childTnLst>
                              <p:par>
                                <p:cTn id="70" presetID="19" presetClass="entr" presetSubtype="10" fill="hold" grpId="0" nodeType="clickEffect">
                                  <p:stCondLst>
                                    <p:cond delay="0"/>
                                  </p:stCondLst>
                                  <p:childTnLst>
                                    <p:set>
                                      <p:cBhvr>
                                        <p:cTn id="71" dur="1" fill="hold">
                                          <p:stCondLst>
                                            <p:cond delay="0"/>
                                          </p:stCondLst>
                                        </p:cTn>
                                        <p:tgtEl>
                                          <p:spTgt spid="119825"/>
                                        </p:tgtEl>
                                        <p:attrNameLst>
                                          <p:attrName>style.visibility</p:attrName>
                                        </p:attrNameLst>
                                      </p:cBhvr>
                                      <p:to>
                                        <p:strVal val="visible"/>
                                      </p:to>
                                    </p:set>
                                    <p:anim calcmode="lin" valueType="num">
                                      <p:cBhvr>
                                        <p:cTn id="72" dur="5000" fill="hold"/>
                                        <p:tgtEl>
                                          <p:spTgt spid="119825"/>
                                        </p:tgtEl>
                                        <p:attrNameLst>
                                          <p:attrName>ppt_w</p:attrName>
                                        </p:attrNameLst>
                                      </p:cBhvr>
                                      <p:tavLst>
                                        <p:tav tm="0" fmla="#ppt_w*sin(2.5*pi*$)">
                                          <p:val>
                                            <p:fltVal val="0"/>
                                          </p:val>
                                        </p:tav>
                                        <p:tav tm="100000">
                                          <p:val>
                                            <p:fltVal val="1"/>
                                          </p:val>
                                        </p:tav>
                                      </p:tavLst>
                                    </p:anim>
                                    <p:anim calcmode="lin" valueType="num">
                                      <p:cBhvr>
                                        <p:cTn id="73" dur="5000" fill="hold"/>
                                        <p:tgtEl>
                                          <p:spTgt spid="119825"/>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19826"/>
                                        </p:tgtEl>
                                        <p:attrNameLst>
                                          <p:attrName>style.visibility</p:attrName>
                                        </p:attrNameLst>
                                      </p:cBhvr>
                                      <p:to>
                                        <p:strVal val="visible"/>
                                      </p:to>
                                    </p:set>
                                    <p:animEffect transition="in" filter="wipe(left)">
                                      <p:cBhvr>
                                        <p:cTn id="78" dur="500"/>
                                        <p:tgtEl>
                                          <p:spTgt spid="11982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9827"/>
                                        </p:tgtEl>
                                        <p:attrNameLst>
                                          <p:attrName>style.visibility</p:attrName>
                                        </p:attrNameLst>
                                      </p:cBhvr>
                                      <p:to>
                                        <p:strVal val="visible"/>
                                      </p:to>
                                    </p:set>
                                    <p:animEffect transition="in" filter="wipe(left)">
                                      <p:cBhvr>
                                        <p:cTn id="83" dur="500"/>
                                        <p:tgtEl>
                                          <p:spTgt spid="119827"/>
                                        </p:tgtEl>
                                      </p:cBhvr>
                                    </p:animEffect>
                                  </p:childTnLst>
                                </p:cTn>
                              </p:par>
                            </p:childTnLst>
                          </p:cTn>
                        </p:par>
                      </p:childTnLst>
                    </p:cTn>
                  </p:par>
                  <p:par>
                    <p:cTn id="84" fill="hold">
                      <p:stCondLst>
                        <p:cond delay="indefinite"/>
                      </p:stCondLst>
                      <p:childTnLst>
                        <p:par>
                          <p:cTn id="85" fill="hold">
                            <p:stCondLst>
                              <p:cond delay="0"/>
                            </p:stCondLst>
                            <p:childTnLst>
                              <p:par>
                                <p:cTn id="86" presetID="19" presetClass="entr" presetSubtype="10" fill="hold" grpId="0" nodeType="clickEffect">
                                  <p:stCondLst>
                                    <p:cond delay="0"/>
                                  </p:stCondLst>
                                  <p:childTnLst>
                                    <p:set>
                                      <p:cBhvr>
                                        <p:cTn id="87" dur="1" fill="hold">
                                          <p:stCondLst>
                                            <p:cond delay="0"/>
                                          </p:stCondLst>
                                        </p:cTn>
                                        <p:tgtEl>
                                          <p:spTgt spid="119828"/>
                                        </p:tgtEl>
                                        <p:attrNameLst>
                                          <p:attrName>style.visibility</p:attrName>
                                        </p:attrNameLst>
                                      </p:cBhvr>
                                      <p:to>
                                        <p:strVal val="visible"/>
                                      </p:to>
                                    </p:set>
                                    <p:anim calcmode="lin" valueType="num">
                                      <p:cBhvr>
                                        <p:cTn id="88" dur="5000" fill="hold"/>
                                        <p:tgtEl>
                                          <p:spTgt spid="119828"/>
                                        </p:tgtEl>
                                        <p:attrNameLst>
                                          <p:attrName>ppt_w</p:attrName>
                                        </p:attrNameLst>
                                      </p:cBhvr>
                                      <p:tavLst>
                                        <p:tav tm="0" fmla="#ppt_w*sin(2.5*pi*$)">
                                          <p:val>
                                            <p:fltVal val="0"/>
                                          </p:val>
                                        </p:tav>
                                        <p:tav tm="100000">
                                          <p:val>
                                            <p:fltVal val="1"/>
                                          </p:val>
                                        </p:tav>
                                      </p:tavLst>
                                    </p:anim>
                                    <p:anim calcmode="lin" valueType="num">
                                      <p:cBhvr>
                                        <p:cTn id="89" dur="5000" fill="hold"/>
                                        <p:tgtEl>
                                          <p:spTgt spid="1198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ldLvl="0" animBg="1"/>
      <p:bldP spid="119812" grpId="0"/>
      <p:bldP spid="119813" grpId="0"/>
      <p:bldP spid="119814" grpId="0" bldLvl="0" animBg="1"/>
      <p:bldP spid="119816" grpId="0"/>
      <p:bldP spid="119817" grpId="0"/>
      <p:bldP spid="119818" grpId="0"/>
      <p:bldP spid="119819" grpId="0"/>
      <p:bldP spid="119821" grpId="0"/>
      <p:bldP spid="119822" grpId="0"/>
      <p:bldP spid="119823" grpId="0"/>
      <p:bldP spid="119824" grpId="0"/>
      <p:bldP spid="119825" grpId="0"/>
      <p:bldP spid="119826" grpId="0"/>
      <p:bldP spid="119827" grpId="0"/>
      <p:bldP spid="1198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685800" y="609600"/>
            <a:ext cx="7772400" cy="692150"/>
          </a:xfrm>
          <a:effectLst>
            <a:outerShdw dist="45791" dir="3378595" algn="ctr" rotWithShape="0">
              <a:schemeClr val="bg2"/>
            </a:outerShdw>
          </a:effectLst>
        </p:spPr>
        <p:txBody>
          <a:bodyPr vert="horz" wrap="square" lIns="91440" tIns="45720" rIns="91440" bIns="45720" anchor="b">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kern="1200" cap="none" spc="0" normalizeH="0" baseline="0" noProof="1">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算术表达式的举例</a:t>
            </a:r>
          </a:p>
        </p:txBody>
      </p:sp>
      <p:grpSp>
        <p:nvGrpSpPr>
          <p:cNvPr id="121859" name="Group 3"/>
          <p:cNvGrpSpPr/>
          <p:nvPr/>
        </p:nvGrpSpPr>
        <p:grpSpPr>
          <a:xfrm>
            <a:off x="685800" y="1371600"/>
            <a:ext cx="2090738" cy="1066800"/>
            <a:chOff x="432" y="864"/>
            <a:chExt cx="1317" cy="672"/>
          </a:xfrm>
        </p:grpSpPr>
        <p:sp>
          <p:nvSpPr>
            <p:cNvPr id="88067" name="Text Box 4"/>
            <p:cNvSpPr txBox="1"/>
            <p:nvPr/>
          </p:nvSpPr>
          <p:spPr>
            <a:xfrm>
              <a:off x="710" y="972"/>
              <a:ext cx="1039" cy="365"/>
            </a:xfrm>
            <a:prstGeom prst="rect">
              <a:avLst/>
            </a:prstGeom>
            <a:noFill/>
            <a:ln w="57150">
              <a:noFill/>
            </a:ln>
          </p:spPr>
          <p:txBody>
            <a:bodyPr wrap="none" anchor="t" anchorCtr="0">
              <a:spAutoFit/>
            </a:bodyPr>
            <a:lstStyle/>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(lgx-lnx)</a:t>
              </a:r>
            </a:p>
          </p:txBody>
        </p:sp>
        <p:sp>
          <p:nvSpPr>
            <p:cNvPr id="88068" name="Line 5"/>
            <p:cNvSpPr/>
            <p:nvPr/>
          </p:nvSpPr>
          <p:spPr>
            <a:xfrm>
              <a:off x="432" y="1200"/>
              <a:ext cx="288" cy="0"/>
            </a:xfrm>
            <a:prstGeom prst="line">
              <a:avLst/>
            </a:prstGeom>
            <a:ln w="28575" cap="flat" cmpd="sng">
              <a:solidFill>
                <a:srgbClr val="FF0000"/>
              </a:solidFill>
              <a:prstDash val="solid"/>
              <a:round/>
              <a:headEnd type="none" w="med" len="med"/>
              <a:tailEnd type="none" w="med" len="med"/>
            </a:ln>
          </p:spPr>
        </p:sp>
        <p:sp>
          <p:nvSpPr>
            <p:cNvPr id="88069" name="Text Box 6"/>
            <p:cNvSpPr txBox="1"/>
            <p:nvPr/>
          </p:nvSpPr>
          <p:spPr>
            <a:xfrm>
              <a:off x="480" y="864"/>
              <a:ext cx="244" cy="365"/>
            </a:xfrm>
            <a:prstGeom prst="rect">
              <a:avLst/>
            </a:prstGeom>
            <a:noFill/>
            <a:ln w="57150">
              <a:noFill/>
            </a:ln>
          </p:spPr>
          <p:txBody>
            <a:bodyPr wrap="none" anchor="t" anchorCtr="0">
              <a:spAutoFit/>
            </a:bodyPr>
            <a:lstStyle/>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1</a:t>
              </a:r>
            </a:p>
          </p:txBody>
        </p:sp>
        <p:sp>
          <p:nvSpPr>
            <p:cNvPr id="88070" name="Text Box 7"/>
            <p:cNvSpPr txBox="1"/>
            <p:nvPr/>
          </p:nvSpPr>
          <p:spPr>
            <a:xfrm>
              <a:off x="480" y="1171"/>
              <a:ext cx="244" cy="365"/>
            </a:xfrm>
            <a:prstGeom prst="rect">
              <a:avLst/>
            </a:prstGeom>
            <a:noFill/>
            <a:ln w="57150">
              <a:noFill/>
            </a:ln>
          </p:spPr>
          <p:txBody>
            <a:bodyPr wrap="none" anchor="t" anchorCtr="0">
              <a:spAutoFit/>
            </a:bodyPr>
            <a:lstStyle/>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2</a:t>
              </a:r>
            </a:p>
          </p:txBody>
        </p:sp>
      </p:grpSp>
      <p:sp>
        <p:nvSpPr>
          <p:cNvPr id="121864" name="Text Box 8"/>
          <p:cNvSpPr txBox="1"/>
          <p:nvPr/>
        </p:nvSpPr>
        <p:spPr>
          <a:xfrm>
            <a:off x="381000" y="2514600"/>
            <a:ext cx="2911475" cy="579438"/>
          </a:xfrm>
          <a:prstGeom prst="rect">
            <a:avLst/>
          </a:prstGeom>
          <a:noFill/>
          <a:ln w="57150">
            <a:noFill/>
          </a:ln>
        </p:spPr>
        <p:txBody>
          <a:bodyPr wrap="none" anchor="t" anchorCtr="0">
            <a:spAutoFit/>
          </a:bodyPr>
          <a:lstStyle/>
          <a:p>
            <a:pPr eaLnBrk="0" hangingPunct="0"/>
            <a:r>
              <a:rPr lang="en-US" altLang="zh-CN" sz="3200" b="1" dirty="0">
                <a:solidFill>
                  <a:srgbClr val="FF00FF"/>
                </a:solidFill>
                <a:latin typeface="Times New Roman" panose="02020603050405020304" pitchFamily="18" charset="0"/>
                <a:ea typeface="宋体" panose="02010600030101010101" pitchFamily="2" charset="-122"/>
              </a:rPr>
              <a:t>1/2*[lg(x)-ln(x)]</a:t>
            </a:r>
          </a:p>
        </p:txBody>
      </p:sp>
      <p:sp>
        <p:nvSpPr>
          <p:cNvPr id="121865" name="Text Box 9"/>
          <p:cNvSpPr txBox="1"/>
          <p:nvPr/>
        </p:nvSpPr>
        <p:spPr>
          <a:xfrm>
            <a:off x="381000" y="3162300"/>
            <a:ext cx="3216275" cy="579438"/>
          </a:xfrm>
          <a:prstGeom prst="rect">
            <a:avLst/>
          </a:prstGeom>
          <a:noFill/>
          <a:ln w="57150">
            <a:noFill/>
          </a:ln>
        </p:spPr>
        <p:txBody>
          <a:bodyPr wrap="none" anchor="t" anchorCtr="0">
            <a:spAutoFit/>
          </a:bodyPr>
          <a:lstStyle/>
          <a:p>
            <a:pPr eaLnBrk="0" hangingPunct="0"/>
            <a:r>
              <a:rPr lang="en-US" altLang="zh-CN" sz="3200" b="1" dirty="0">
                <a:solidFill>
                  <a:srgbClr val="FF00FF"/>
                </a:solidFill>
                <a:latin typeface="Times New Roman" panose="02020603050405020304" pitchFamily="18" charset="0"/>
                <a:ea typeface="宋体" panose="02010600030101010101" pitchFamily="2" charset="-122"/>
              </a:rPr>
              <a:t>1.0/2*(lg(x)-ln(x))</a:t>
            </a:r>
          </a:p>
        </p:txBody>
      </p:sp>
      <p:sp>
        <p:nvSpPr>
          <p:cNvPr id="121866" name="Text Box 10"/>
          <p:cNvSpPr txBox="1"/>
          <p:nvPr/>
        </p:nvSpPr>
        <p:spPr>
          <a:xfrm>
            <a:off x="381000" y="3810000"/>
            <a:ext cx="4006850" cy="579438"/>
          </a:xfrm>
          <a:prstGeom prst="rect">
            <a:avLst/>
          </a:prstGeom>
          <a:noFill/>
          <a:ln w="57150">
            <a:noFill/>
          </a:ln>
        </p:spPr>
        <p:txBody>
          <a:bodyPr wrap="none" anchor="t" anchorCtr="0">
            <a:spAutoFit/>
          </a:bodyPr>
          <a:lstStyle/>
          <a:p>
            <a:pPr eaLnBrk="0" hangingPunct="0"/>
            <a:r>
              <a:rPr lang="en-US" altLang="zh-CN" sz="3200" b="1" dirty="0">
                <a:latin typeface="Times New Roman" panose="02020603050405020304" pitchFamily="18" charset="0"/>
                <a:ea typeface="宋体" panose="02010600030101010101" pitchFamily="2" charset="-122"/>
              </a:rPr>
              <a:t>1.0/2*(log10(x)-log(x))</a:t>
            </a:r>
          </a:p>
        </p:txBody>
      </p:sp>
      <p:sp>
        <p:nvSpPr>
          <p:cNvPr id="121867" name="Text Box 11"/>
          <p:cNvSpPr txBox="1"/>
          <p:nvPr/>
        </p:nvSpPr>
        <p:spPr>
          <a:xfrm>
            <a:off x="381000" y="4457700"/>
            <a:ext cx="3690938" cy="579438"/>
          </a:xfrm>
          <a:prstGeom prst="rect">
            <a:avLst/>
          </a:prstGeom>
          <a:noFill/>
          <a:ln w="57150">
            <a:noFill/>
          </a:ln>
        </p:spPr>
        <p:txBody>
          <a:bodyPr wrap="none" anchor="t" anchorCtr="0">
            <a:spAutoFit/>
          </a:bodyPr>
          <a:lstStyle/>
          <a:p>
            <a:pPr eaLnBrk="0" hangingPunct="0"/>
            <a:r>
              <a:rPr lang="en-US" altLang="zh-CN" sz="3200" b="1" dirty="0">
                <a:latin typeface="Times New Roman" panose="02020603050405020304" pitchFamily="18" charset="0"/>
                <a:ea typeface="宋体" panose="02010600030101010101" pitchFamily="2" charset="-122"/>
              </a:rPr>
              <a:t>0.5*(log10(x)-log(x))</a:t>
            </a:r>
          </a:p>
        </p:txBody>
      </p:sp>
      <p:sp>
        <p:nvSpPr>
          <p:cNvPr id="121868" name="Text Box 12"/>
          <p:cNvSpPr txBox="1"/>
          <p:nvPr/>
        </p:nvSpPr>
        <p:spPr>
          <a:xfrm>
            <a:off x="381000" y="5105400"/>
            <a:ext cx="3295650" cy="579438"/>
          </a:xfrm>
          <a:prstGeom prst="rect">
            <a:avLst/>
          </a:prstGeom>
          <a:noFill/>
          <a:ln w="57150">
            <a:noFill/>
          </a:ln>
        </p:spPr>
        <p:txBody>
          <a:bodyPr wrap="none" anchor="t" anchorCtr="0">
            <a:spAutoFit/>
          </a:bodyPr>
          <a:lstStyle/>
          <a:p>
            <a:pPr eaLnBrk="0" hangingPunct="0"/>
            <a:r>
              <a:rPr lang="en-US" altLang="zh-CN" sz="3200" b="1" dirty="0">
                <a:latin typeface="Times New Roman" panose="02020603050405020304" pitchFamily="18" charset="0"/>
                <a:ea typeface="宋体" panose="02010600030101010101" pitchFamily="2" charset="-122"/>
              </a:rPr>
              <a:t>(log10(x)-log(x))/2</a:t>
            </a:r>
          </a:p>
        </p:txBody>
      </p:sp>
      <p:sp>
        <p:nvSpPr>
          <p:cNvPr id="121870" name="Text Box 14"/>
          <p:cNvSpPr txBox="1"/>
          <p:nvPr/>
        </p:nvSpPr>
        <p:spPr>
          <a:xfrm>
            <a:off x="4267200" y="1601788"/>
            <a:ext cx="4529138" cy="4419600"/>
          </a:xfrm>
          <a:prstGeom prst="rect">
            <a:avLst/>
          </a:prstGeom>
          <a:solidFill>
            <a:srgbClr val="FF00FF"/>
          </a:solidFill>
          <a:ln w="57150" cap="flat" cmpd="sng">
            <a:solidFill>
              <a:srgbClr val="9999FF"/>
            </a:solidFill>
            <a:prstDash val="solid"/>
            <a:miter/>
            <a:headEnd type="none" w="med" len="med"/>
            <a:tailEnd type="none" w="med" len="med"/>
          </a:ln>
        </p:spPr>
        <p:txBody>
          <a:bodyPr wrap="none" anchor="t" anchorCtr="0">
            <a:spAutoFit/>
          </a:bodyPr>
          <a:lstStyle/>
          <a:p>
            <a:pPr eaLnBrk="0" hangingPunct="0"/>
            <a:r>
              <a:rPr lang="en-US" altLang="zh-CN" sz="2800" b="1" dirty="0">
                <a:solidFill>
                  <a:srgbClr val="FFFF00"/>
                </a:solidFill>
                <a:latin typeface="楷体_GB2312" pitchFamily="49" charset="-122"/>
                <a:ea typeface="楷体_GB2312" pitchFamily="49" charset="-122"/>
              </a:rPr>
              <a:t>1.</a:t>
            </a:r>
            <a:r>
              <a:rPr lang="zh-CN" altLang="en-US" sz="2800" b="1" dirty="0">
                <a:solidFill>
                  <a:srgbClr val="FFFF00"/>
                </a:solidFill>
                <a:latin typeface="楷体_GB2312" pitchFamily="49" charset="-122"/>
                <a:ea typeface="楷体_GB2312" pitchFamily="49" charset="-122"/>
              </a:rPr>
              <a:t>所有表达式 必须以线性</a:t>
            </a:r>
          </a:p>
          <a:p>
            <a:pPr eaLnBrk="0" hangingPunct="0"/>
            <a:r>
              <a:rPr lang="zh-CN" altLang="en-US" sz="2800" b="1" dirty="0">
                <a:solidFill>
                  <a:srgbClr val="FFFF00"/>
                </a:solidFill>
                <a:latin typeface="楷体_GB2312" pitchFamily="49" charset="-122"/>
                <a:ea typeface="楷体_GB2312" pitchFamily="49" charset="-122"/>
              </a:rPr>
              <a:t>形式写出。</a:t>
            </a:r>
          </a:p>
          <a:p>
            <a:pPr eaLnBrk="0" hangingPunct="0"/>
            <a:r>
              <a:rPr lang="en-US" altLang="zh-CN" sz="2800" b="1" dirty="0">
                <a:solidFill>
                  <a:srgbClr val="FFFF00"/>
                </a:solidFill>
                <a:latin typeface="楷体_GB2312" pitchFamily="49" charset="-122"/>
                <a:ea typeface="楷体_GB2312" pitchFamily="49" charset="-122"/>
              </a:rPr>
              <a:t>2.</a:t>
            </a:r>
            <a:r>
              <a:rPr lang="zh-CN" altLang="en-US" sz="2800" b="1" dirty="0">
                <a:solidFill>
                  <a:srgbClr val="FFFF00"/>
                </a:solidFill>
                <a:latin typeface="楷体_GB2312" pitchFamily="49" charset="-122"/>
                <a:ea typeface="楷体_GB2312" pitchFamily="49" charset="-122"/>
              </a:rPr>
              <a:t>只能使用合法的标识符</a:t>
            </a:r>
          </a:p>
          <a:p>
            <a:pPr eaLnBrk="0" hangingPunct="0"/>
            <a:r>
              <a:rPr lang="en-US" altLang="zh-CN" sz="2800" b="1" dirty="0">
                <a:solidFill>
                  <a:srgbClr val="FFFF00"/>
                </a:solidFill>
                <a:latin typeface="楷体_GB2312" pitchFamily="49" charset="-122"/>
                <a:ea typeface="楷体_GB2312" pitchFamily="49" charset="-122"/>
              </a:rPr>
              <a:t>3.</a:t>
            </a:r>
            <a:r>
              <a:rPr lang="zh-CN" altLang="en-US" sz="2800" b="1" dirty="0">
                <a:solidFill>
                  <a:srgbClr val="FFFF00"/>
                </a:solidFill>
                <a:latin typeface="楷体_GB2312" pitchFamily="49" charset="-122"/>
                <a:ea typeface="楷体_GB2312" pitchFamily="49" charset="-122"/>
              </a:rPr>
              <a:t>乘号只能用*</a:t>
            </a:r>
          </a:p>
          <a:p>
            <a:pPr eaLnBrk="0" hangingPunct="0"/>
            <a:r>
              <a:rPr lang="en-US" altLang="zh-CN" sz="2800" b="1" dirty="0">
                <a:solidFill>
                  <a:srgbClr val="FFFF00"/>
                </a:solidFill>
                <a:latin typeface="楷体_GB2312" pitchFamily="49" charset="-122"/>
                <a:ea typeface="楷体_GB2312" pitchFamily="49" charset="-122"/>
              </a:rPr>
              <a:t>4.</a:t>
            </a:r>
            <a:r>
              <a:rPr lang="zh-CN" altLang="en-US" sz="2800" b="1" dirty="0">
                <a:solidFill>
                  <a:srgbClr val="FFFF00"/>
                </a:solidFill>
                <a:latin typeface="楷体_GB2312" pitchFamily="49" charset="-122"/>
                <a:ea typeface="楷体_GB2312" pitchFamily="49" charset="-122"/>
              </a:rPr>
              <a:t>函数自变量可以是表达式</a:t>
            </a:r>
          </a:p>
          <a:p>
            <a:pPr eaLnBrk="0" hangingPunct="0"/>
            <a:r>
              <a:rPr lang="zh-CN" altLang="en-US" sz="2800" b="1" dirty="0">
                <a:solidFill>
                  <a:srgbClr val="FFFF00"/>
                </a:solidFill>
                <a:latin typeface="楷体_GB2312" pitchFamily="49" charset="-122"/>
                <a:ea typeface="楷体_GB2312" pitchFamily="49" charset="-122"/>
              </a:rPr>
              <a:t>且其必须写在括号内，三角</a:t>
            </a:r>
          </a:p>
          <a:p>
            <a:pPr eaLnBrk="0" hangingPunct="0"/>
            <a:r>
              <a:rPr lang="zh-CN" altLang="en-US" sz="2800" b="1" dirty="0">
                <a:solidFill>
                  <a:srgbClr val="FFFF00"/>
                </a:solidFill>
                <a:latin typeface="楷体_GB2312" pitchFamily="49" charset="-122"/>
                <a:ea typeface="楷体_GB2312" pitchFamily="49" charset="-122"/>
              </a:rPr>
              <a:t>函数的参数以弧度表示</a:t>
            </a:r>
          </a:p>
          <a:p>
            <a:pPr eaLnBrk="0" hangingPunct="0"/>
            <a:r>
              <a:rPr lang="en-US" altLang="zh-CN" sz="2800" b="1" dirty="0">
                <a:solidFill>
                  <a:srgbClr val="FFFF00"/>
                </a:solidFill>
                <a:latin typeface="楷体_GB2312" pitchFamily="49" charset="-122"/>
                <a:ea typeface="楷体_GB2312" pitchFamily="49" charset="-122"/>
              </a:rPr>
              <a:t>5.</a:t>
            </a:r>
            <a:r>
              <a:rPr lang="zh-CN" altLang="en-US" sz="2800" b="1" dirty="0">
                <a:solidFill>
                  <a:srgbClr val="FFFF00"/>
                </a:solidFill>
                <a:latin typeface="楷体_GB2312" pitchFamily="49" charset="-122"/>
                <a:ea typeface="楷体_GB2312" pitchFamily="49" charset="-122"/>
              </a:rPr>
              <a:t>为指明正确的运算顺序，</a:t>
            </a:r>
          </a:p>
          <a:p>
            <a:pPr eaLnBrk="0" hangingPunct="0"/>
            <a:r>
              <a:rPr lang="zh-CN" altLang="en-US" sz="2800" b="1" dirty="0">
                <a:solidFill>
                  <a:srgbClr val="FFFF00"/>
                </a:solidFill>
                <a:latin typeface="楷体_GB2312" pitchFamily="49" charset="-122"/>
                <a:ea typeface="楷体_GB2312" pitchFamily="49" charset="-122"/>
              </a:rPr>
              <a:t>可以使用</a:t>
            </a:r>
            <a:r>
              <a:rPr lang="zh-CN" altLang="en-US" sz="2800" b="1" dirty="0">
                <a:solidFill>
                  <a:srgbClr val="FFFF00"/>
                </a:solidFill>
                <a:latin typeface="Times New Roman" panose="02020603050405020304" pitchFamily="18" charset="0"/>
                <a:ea typeface="楷体_GB2312" pitchFamily="49" charset="-122"/>
              </a:rPr>
              <a:t>“</a:t>
            </a:r>
            <a:r>
              <a:rPr lang="en-US" altLang="zh-CN" sz="2800" b="1" dirty="0">
                <a:solidFill>
                  <a:srgbClr val="FFFF00"/>
                </a:solidFill>
                <a:latin typeface="楷体_GB2312" pitchFamily="49" charset="-122"/>
                <a:ea typeface="楷体_GB2312" pitchFamily="49" charset="-122"/>
              </a:rPr>
              <a:t>( )</a:t>
            </a:r>
            <a:r>
              <a:rPr lang="en-US" altLang="zh-CN" sz="2800" b="1" dirty="0">
                <a:solidFill>
                  <a:srgbClr val="FFFF00"/>
                </a:solidFill>
                <a:latin typeface="Times New Roman" panose="02020603050405020304" pitchFamily="18" charset="0"/>
                <a:ea typeface="楷体_GB2312" pitchFamily="49" charset="-122"/>
              </a:rPr>
              <a:t>”</a:t>
            </a:r>
            <a:r>
              <a:rPr lang="zh-CN" altLang="en-US" sz="2800" b="1" dirty="0">
                <a:solidFill>
                  <a:srgbClr val="FFFF00"/>
                </a:solidFill>
                <a:latin typeface="楷体_GB2312" pitchFamily="49" charset="-122"/>
                <a:ea typeface="楷体_GB2312" pitchFamily="49" charset="-122"/>
              </a:rPr>
              <a:t>，不能使用</a:t>
            </a:r>
            <a:r>
              <a:rPr lang="zh-CN" altLang="en-US" sz="2800" b="1" dirty="0">
                <a:solidFill>
                  <a:srgbClr val="FFFF00"/>
                </a:solidFill>
                <a:latin typeface="Times New Roman" panose="02020603050405020304" pitchFamily="18" charset="0"/>
                <a:ea typeface="楷体_GB2312" pitchFamily="49" charset="-122"/>
              </a:rPr>
              <a:t>“</a:t>
            </a:r>
            <a:endParaRPr lang="zh-CN" altLang="en-US" sz="2800" b="1" dirty="0">
              <a:solidFill>
                <a:srgbClr val="FFFF00"/>
              </a:solidFill>
              <a:latin typeface="楷体_GB2312" pitchFamily="49" charset="-122"/>
              <a:ea typeface="楷体_GB2312" pitchFamily="49" charset="-122"/>
            </a:endParaRPr>
          </a:p>
          <a:p>
            <a:pPr eaLnBrk="0" hangingPunct="0"/>
            <a:r>
              <a:rPr lang="en-US" altLang="zh-CN" sz="2800" b="1" dirty="0">
                <a:solidFill>
                  <a:srgbClr val="FFFF00"/>
                </a:solidFill>
                <a:latin typeface="楷体_GB2312" pitchFamily="49" charset="-122"/>
                <a:ea typeface="楷体_GB2312" pitchFamily="49" charset="-122"/>
              </a:rPr>
              <a:t>[ ]</a:t>
            </a:r>
            <a:r>
              <a:rPr lang="en-US" altLang="zh-CN" sz="2800" b="1" dirty="0">
                <a:solidFill>
                  <a:srgbClr val="FFFF00"/>
                </a:solidFill>
                <a:latin typeface="Times New Roman" panose="02020603050405020304" pitchFamily="18" charset="0"/>
                <a:ea typeface="楷体_GB2312" pitchFamily="49" charset="-122"/>
              </a:rPr>
              <a:t>”</a:t>
            </a:r>
            <a:r>
              <a:rPr lang="zh-CN" altLang="en-US" sz="2800" b="1" dirty="0">
                <a:solidFill>
                  <a:srgbClr val="FFFF00"/>
                </a:solidFill>
                <a:latin typeface="楷体_GB2312" pitchFamily="49" charset="-122"/>
                <a:ea typeface="楷体_GB2312" pitchFamily="49" charset="-122"/>
              </a:rPr>
              <a:t>或</a:t>
            </a:r>
            <a:r>
              <a:rPr lang="zh-CN" altLang="en-US" sz="2800" b="1" dirty="0">
                <a:solidFill>
                  <a:srgbClr val="FFFF00"/>
                </a:solidFill>
                <a:latin typeface="Times New Roman" panose="02020603050405020304" pitchFamily="18" charset="0"/>
                <a:ea typeface="楷体_GB2312" pitchFamily="49" charset="-122"/>
              </a:rPr>
              <a:t>“</a:t>
            </a:r>
            <a:r>
              <a:rPr lang="en-US" altLang="zh-CN" sz="2800" b="1" dirty="0">
                <a:solidFill>
                  <a:srgbClr val="FFFF00"/>
                </a:solidFill>
                <a:latin typeface="楷体_GB2312" pitchFamily="49" charset="-122"/>
                <a:ea typeface="楷体_GB2312" pitchFamily="49" charset="-122"/>
              </a:rPr>
              <a:t>{}</a:t>
            </a:r>
            <a:r>
              <a:rPr lang="en-US" altLang="zh-CN" sz="2800" b="1" dirty="0">
                <a:solidFill>
                  <a:srgbClr val="FFFF00"/>
                </a:solidFill>
                <a:latin typeface="Times New Roman" panose="02020603050405020304" pitchFamily="18" charset="0"/>
                <a:ea typeface="楷体_GB2312" pitchFamily="49" charset="-122"/>
              </a:rPr>
              <a:t>”</a:t>
            </a:r>
            <a:r>
              <a:rPr lang="zh-CN" altLang="en-US" sz="2800" b="1" dirty="0">
                <a:solidFill>
                  <a:srgbClr val="FFFF00"/>
                </a:solidFill>
                <a:latin typeface="楷体_GB2312" pitchFamily="49" charset="-122"/>
                <a:ea typeface="楷体_GB2312" pitchFamily="49" charset="-122"/>
              </a:rPr>
              <a:t>。</a:t>
            </a:r>
          </a:p>
        </p:txBody>
      </p:sp>
      <p:sp>
        <p:nvSpPr>
          <p:cNvPr id="121871" name="Text Box 15"/>
          <p:cNvSpPr txBox="1"/>
          <p:nvPr/>
        </p:nvSpPr>
        <p:spPr>
          <a:xfrm>
            <a:off x="2997200" y="1662113"/>
            <a:ext cx="1555750" cy="641350"/>
          </a:xfrm>
          <a:prstGeom prst="rect">
            <a:avLst/>
          </a:prstGeom>
          <a:noFill/>
          <a:ln w="57150">
            <a:noFill/>
          </a:ln>
        </p:spPr>
        <p:txBody>
          <a:bodyPr wrap="none" anchor="t" anchorCtr="0">
            <a:spAutoFit/>
          </a:bodyPr>
          <a:lstStyle/>
          <a:p>
            <a:pPr eaLnBrk="0" hangingPunct="0"/>
            <a:r>
              <a:rPr lang="zh-CN" altLang="en-US" sz="3600" b="1" dirty="0">
                <a:solidFill>
                  <a:srgbClr val="000000"/>
                </a:solidFill>
                <a:latin typeface="Times New Roman" panose="02020603050405020304" pitchFamily="18" charset="0"/>
                <a:ea typeface="华文行楷" panose="02010800040101010101" pitchFamily="2" charset="-122"/>
              </a:rPr>
              <a:t>说明：</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p:cTn id="7" dur="500" fill="hold"/>
                                        <p:tgtEl>
                                          <p:spTgt spid="121859"/>
                                        </p:tgtEl>
                                        <p:attrNameLst>
                                          <p:attrName>ppt_x</p:attrName>
                                        </p:attrNameLst>
                                      </p:cBhvr>
                                      <p:tavLst>
                                        <p:tav tm="0">
                                          <p:val>
                                            <p:strVal val="0-#ppt_w/2"/>
                                          </p:val>
                                        </p:tav>
                                        <p:tav tm="100000">
                                          <p:val>
                                            <p:strVal val="#ppt_x"/>
                                          </p:val>
                                        </p:tav>
                                      </p:tavLst>
                                    </p:anim>
                                    <p:anim calcmode="lin" valueType="num">
                                      <p:cBhvr>
                                        <p:cTn id="8" dur="500" fill="hold"/>
                                        <p:tgtEl>
                                          <p:spTgt spid="1218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1864"/>
                                        </p:tgtEl>
                                        <p:attrNameLst>
                                          <p:attrName>style.visibility</p:attrName>
                                        </p:attrNameLst>
                                      </p:cBhvr>
                                      <p:to>
                                        <p:strVal val="visible"/>
                                      </p:to>
                                    </p:set>
                                    <p:animEffect transition="in" filter="wipe(left)">
                                      <p:cBhvr>
                                        <p:cTn id="13" dur="500"/>
                                        <p:tgtEl>
                                          <p:spTgt spid="12186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1865"/>
                                        </p:tgtEl>
                                        <p:attrNameLst>
                                          <p:attrName>style.visibility</p:attrName>
                                        </p:attrNameLst>
                                      </p:cBhvr>
                                      <p:to>
                                        <p:strVal val="visible"/>
                                      </p:to>
                                    </p:set>
                                    <p:animEffect transition="in" filter="wipe(left)">
                                      <p:cBhvr>
                                        <p:cTn id="18" dur="500"/>
                                        <p:tgtEl>
                                          <p:spTgt spid="12186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1866"/>
                                        </p:tgtEl>
                                        <p:attrNameLst>
                                          <p:attrName>style.visibility</p:attrName>
                                        </p:attrNameLst>
                                      </p:cBhvr>
                                      <p:to>
                                        <p:strVal val="visible"/>
                                      </p:to>
                                    </p:set>
                                    <p:animEffect transition="in" filter="wipe(left)">
                                      <p:cBhvr>
                                        <p:cTn id="23" dur="500"/>
                                        <p:tgtEl>
                                          <p:spTgt spid="12186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1867"/>
                                        </p:tgtEl>
                                        <p:attrNameLst>
                                          <p:attrName>style.visibility</p:attrName>
                                        </p:attrNameLst>
                                      </p:cBhvr>
                                      <p:to>
                                        <p:strVal val="visible"/>
                                      </p:to>
                                    </p:set>
                                    <p:animEffect transition="in" filter="wipe(left)">
                                      <p:cBhvr>
                                        <p:cTn id="28" dur="500"/>
                                        <p:tgtEl>
                                          <p:spTgt spid="12186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1868"/>
                                        </p:tgtEl>
                                        <p:attrNameLst>
                                          <p:attrName>style.visibility</p:attrName>
                                        </p:attrNameLst>
                                      </p:cBhvr>
                                      <p:to>
                                        <p:strVal val="visible"/>
                                      </p:to>
                                    </p:set>
                                    <p:animEffect transition="in" filter="wipe(left)">
                                      <p:cBhvr>
                                        <p:cTn id="33" dur="500"/>
                                        <p:tgtEl>
                                          <p:spTgt spid="1218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1871"/>
                                        </p:tgtEl>
                                        <p:attrNameLst>
                                          <p:attrName>style.visibility</p:attrName>
                                        </p:attrNameLst>
                                      </p:cBhvr>
                                      <p:to>
                                        <p:strVal val="visible"/>
                                      </p:to>
                                    </p:set>
                                    <p:animEffect transition="in" filter="wipe(left)">
                                      <p:cBhvr>
                                        <p:cTn id="38" dur="500"/>
                                        <p:tgtEl>
                                          <p:spTgt spid="121871"/>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21870"/>
                                        </p:tgtEl>
                                        <p:attrNameLst>
                                          <p:attrName>style.visibility</p:attrName>
                                        </p:attrNameLst>
                                      </p:cBhvr>
                                      <p:to>
                                        <p:strVal val="visible"/>
                                      </p:to>
                                    </p:set>
                                    <p:animEffect transition="in" filter="strips(downLeft)">
                                      <p:cBhvr>
                                        <p:cTn id="43" dur="500"/>
                                        <p:tgtEl>
                                          <p:spTgt spid="121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4" grpId="0"/>
      <p:bldP spid="121865" grpId="0"/>
      <p:bldP spid="121866" grpId="0"/>
      <p:bldP spid="121867" grpId="0"/>
      <p:bldP spid="121868" grpId="0"/>
      <p:bldP spid="121870" grpId="0" bldLvl="0" animBg="1"/>
      <p:bldP spid="12187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685800" y="609600"/>
            <a:ext cx="7772400" cy="617538"/>
          </a:xfrm>
          <a:effectLst>
            <a:outerShdw dist="45791" dir="3378595" algn="ctr" rotWithShape="0">
              <a:schemeClr val="bg2"/>
            </a:outerShdw>
          </a:effectLst>
        </p:spPr>
        <p:txBody>
          <a:bodyPr vert="horz" wrap="square" lIns="91440" tIns="45720" rIns="91440" bIns="45720" anchor="b">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kern="1200" cap="none" spc="0" normalizeH="0" baseline="0" noProof="1">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算术函数</a:t>
            </a:r>
          </a:p>
        </p:txBody>
      </p:sp>
      <p:grpSp>
        <p:nvGrpSpPr>
          <p:cNvPr id="122883" name="Group 3"/>
          <p:cNvGrpSpPr/>
          <p:nvPr/>
        </p:nvGrpSpPr>
        <p:grpSpPr>
          <a:xfrm>
            <a:off x="609600" y="1600200"/>
            <a:ext cx="4572000" cy="4473575"/>
            <a:chOff x="-3" y="-3"/>
            <a:chExt cx="1599" cy="4868"/>
          </a:xfrm>
        </p:grpSpPr>
        <p:grpSp>
          <p:nvGrpSpPr>
            <p:cNvPr id="89091" name="Group 4"/>
            <p:cNvGrpSpPr/>
            <p:nvPr/>
          </p:nvGrpSpPr>
          <p:grpSpPr>
            <a:xfrm>
              <a:off x="0" y="0"/>
              <a:ext cx="1593" cy="4862"/>
              <a:chOff x="0" y="0"/>
              <a:chExt cx="1593" cy="4862"/>
            </a:xfrm>
          </p:grpSpPr>
          <p:grpSp>
            <p:nvGrpSpPr>
              <p:cNvPr id="89092" name="Group 5"/>
              <p:cNvGrpSpPr/>
              <p:nvPr/>
            </p:nvGrpSpPr>
            <p:grpSpPr>
              <a:xfrm>
                <a:off x="0" y="0"/>
                <a:ext cx="585" cy="374"/>
                <a:chOff x="0" y="0"/>
                <a:chExt cx="585" cy="374"/>
              </a:xfrm>
            </p:grpSpPr>
            <p:sp>
              <p:nvSpPr>
                <p:cNvPr id="89093" name="Rectangle 6"/>
                <p:cNvSpPr/>
                <p:nvPr/>
              </p:nvSpPr>
              <p:spPr>
                <a:xfrm>
                  <a:off x="43" y="0"/>
                  <a:ext cx="499" cy="374"/>
                </a:xfrm>
                <a:prstGeom prst="rect">
                  <a:avLst/>
                </a:prstGeom>
                <a:noFill/>
                <a:ln w="57150">
                  <a:noFill/>
                </a:ln>
              </p:spPr>
              <p:txBody>
                <a:bodyPr anchor="t" anchorCtr="0"/>
                <a:lstStyle/>
                <a:p>
                  <a:pPr algn="ctr"/>
                  <a:r>
                    <a:rPr lang="zh-CN" altLang="en-US" sz="2000" b="1" dirty="0">
                      <a:latin typeface="Times New Roman" panose="02020603050405020304" pitchFamily="18" charset="0"/>
                      <a:ea typeface="宋体" panose="02010600030101010101" pitchFamily="2" charset="-122"/>
                    </a:rPr>
                    <a:t>函数名</a:t>
                  </a:r>
                </a:p>
                <a:p>
                  <a:pPr algn="ctr" eaLnBrk="0" hangingPunct="0"/>
                  <a:endParaRPr lang="zh-CN" altLang="en-US" sz="2000" b="1" dirty="0">
                    <a:latin typeface="Times New Roman" panose="02020603050405020304" pitchFamily="18" charset="0"/>
                    <a:ea typeface="宋体" panose="02010600030101010101" pitchFamily="2" charset="-122"/>
                  </a:endParaRPr>
                </a:p>
              </p:txBody>
            </p:sp>
            <p:sp>
              <p:nvSpPr>
                <p:cNvPr id="89094" name="Rectangle 7"/>
                <p:cNvSpPr/>
                <p:nvPr/>
              </p:nvSpPr>
              <p:spPr>
                <a:xfrm>
                  <a:off x="0" y="0"/>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095" name="Group 8"/>
              <p:cNvGrpSpPr/>
              <p:nvPr/>
            </p:nvGrpSpPr>
            <p:grpSpPr>
              <a:xfrm>
                <a:off x="585" y="0"/>
                <a:ext cx="1008" cy="374"/>
                <a:chOff x="585" y="0"/>
                <a:chExt cx="1008" cy="374"/>
              </a:xfrm>
            </p:grpSpPr>
            <p:sp>
              <p:nvSpPr>
                <p:cNvPr id="89096" name="Rectangle 9"/>
                <p:cNvSpPr/>
                <p:nvPr/>
              </p:nvSpPr>
              <p:spPr>
                <a:xfrm>
                  <a:off x="628" y="0"/>
                  <a:ext cx="922" cy="374"/>
                </a:xfrm>
                <a:prstGeom prst="rect">
                  <a:avLst/>
                </a:prstGeom>
                <a:noFill/>
                <a:ln w="57150">
                  <a:noFill/>
                </a:ln>
              </p:spPr>
              <p:txBody>
                <a:bodyPr anchor="t" anchorCtr="0"/>
                <a:lstStyle/>
                <a:p>
                  <a:pPr algn="ctr"/>
                  <a:r>
                    <a:rPr lang="zh-CN" altLang="en-US" sz="2000" b="1" dirty="0">
                      <a:latin typeface="Times New Roman" panose="02020603050405020304" pitchFamily="18" charset="0"/>
                      <a:ea typeface="宋体" panose="02010600030101010101" pitchFamily="2" charset="-122"/>
                    </a:rPr>
                    <a:t>功  能</a:t>
                  </a:r>
                </a:p>
                <a:p>
                  <a:pPr algn="ctr" eaLnBrk="0" hangingPunct="0"/>
                  <a:endParaRPr lang="zh-CN" altLang="en-US" sz="2000" b="1" dirty="0">
                    <a:latin typeface="Times New Roman" panose="02020603050405020304" pitchFamily="18" charset="0"/>
                    <a:ea typeface="宋体" panose="02010600030101010101" pitchFamily="2" charset="-122"/>
                  </a:endParaRPr>
                </a:p>
              </p:txBody>
            </p:sp>
            <p:sp>
              <p:nvSpPr>
                <p:cNvPr id="89097" name="Rectangle 10"/>
                <p:cNvSpPr/>
                <p:nvPr/>
              </p:nvSpPr>
              <p:spPr>
                <a:xfrm>
                  <a:off x="585" y="0"/>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098" name="Group 11"/>
              <p:cNvGrpSpPr/>
              <p:nvPr/>
            </p:nvGrpSpPr>
            <p:grpSpPr>
              <a:xfrm>
                <a:off x="0" y="374"/>
                <a:ext cx="585" cy="374"/>
                <a:chOff x="0" y="374"/>
                <a:chExt cx="585" cy="374"/>
              </a:xfrm>
            </p:grpSpPr>
            <p:sp>
              <p:nvSpPr>
                <p:cNvPr id="89099" name="Rectangle 12"/>
                <p:cNvSpPr/>
                <p:nvPr/>
              </p:nvSpPr>
              <p:spPr>
                <a:xfrm>
                  <a:off x="43" y="374"/>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sqrt(x)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00" name="Rectangle 13"/>
                <p:cNvSpPr/>
                <p:nvPr/>
              </p:nvSpPr>
              <p:spPr>
                <a:xfrm>
                  <a:off x="0" y="374"/>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01" name="Group 14"/>
              <p:cNvGrpSpPr/>
              <p:nvPr/>
            </p:nvGrpSpPr>
            <p:grpSpPr>
              <a:xfrm>
                <a:off x="585" y="374"/>
                <a:ext cx="1008" cy="374"/>
                <a:chOff x="585" y="374"/>
                <a:chExt cx="1008" cy="374"/>
              </a:xfrm>
            </p:grpSpPr>
            <p:sp>
              <p:nvSpPr>
                <p:cNvPr id="89102" name="Rectangle 15"/>
                <p:cNvSpPr/>
                <p:nvPr/>
              </p:nvSpPr>
              <p:spPr>
                <a:xfrm>
                  <a:off x="628" y="374"/>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的平方根</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03" name="Rectangle 16"/>
                <p:cNvSpPr/>
                <p:nvPr/>
              </p:nvSpPr>
              <p:spPr>
                <a:xfrm>
                  <a:off x="585" y="374"/>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04" name="Group 17"/>
              <p:cNvGrpSpPr/>
              <p:nvPr/>
            </p:nvGrpSpPr>
            <p:grpSpPr>
              <a:xfrm>
                <a:off x="0" y="748"/>
                <a:ext cx="585" cy="374"/>
                <a:chOff x="0" y="748"/>
                <a:chExt cx="585" cy="374"/>
              </a:xfrm>
            </p:grpSpPr>
            <p:sp>
              <p:nvSpPr>
                <p:cNvPr id="89105" name="Rectangle 18"/>
                <p:cNvSpPr/>
                <p:nvPr/>
              </p:nvSpPr>
              <p:spPr>
                <a:xfrm>
                  <a:off x="43" y="748"/>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fabs(x)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06" name="Rectangle 19"/>
                <p:cNvSpPr/>
                <p:nvPr/>
              </p:nvSpPr>
              <p:spPr>
                <a:xfrm>
                  <a:off x="0" y="748"/>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07" name="Group 20"/>
              <p:cNvGrpSpPr/>
              <p:nvPr/>
            </p:nvGrpSpPr>
            <p:grpSpPr>
              <a:xfrm>
                <a:off x="585" y="748"/>
                <a:ext cx="1008" cy="374"/>
                <a:chOff x="585" y="748"/>
                <a:chExt cx="1008" cy="374"/>
              </a:xfrm>
            </p:grpSpPr>
            <p:sp>
              <p:nvSpPr>
                <p:cNvPr id="89108" name="Rectangle 21"/>
                <p:cNvSpPr/>
                <p:nvPr/>
              </p:nvSpPr>
              <p:spPr>
                <a:xfrm>
                  <a:off x="628" y="748"/>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的绝对值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09" name="Rectangle 22"/>
                <p:cNvSpPr/>
                <p:nvPr/>
              </p:nvSpPr>
              <p:spPr>
                <a:xfrm>
                  <a:off x="585" y="748"/>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10" name="Group 23"/>
              <p:cNvGrpSpPr/>
              <p:nvPr/>
            </p:nvGrpSpPr>
            <p:grpSpPr>
              <a:xfrm>
                <a:off x="0" y="1122"/>
                <a:ext cx="585" cy="374"/>
                <a:chOff x="0" y="1122"/>
                <a:chExt cx="585" cy="374"/>
              </a:xfrm>
            </p:grpSpPr>
            <p:sp>
              <p:nvSpPr>
                <p:cNvPr id="89111" name="Rectangle 24"/>
                <p:cNvSpPr/>
                <p:nvPr/>
              </p:nvSpPr>
              <p:spPr>
                <a:xfrm>
                  <a:off x="43" y="1122"/>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log(x)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12" name="Rectangle 25"/>
                <p:cNvSpPr/>
                <p:nvPr/>
              </p:nvSpPr>
              <p:spPr>
                <a:xfrm>
                  <a:off x="0" y="1122"/>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13" name="Group 26"/>
              <p:cNvGrpSpPr/>
              <p:nvPr/>
            </p:nvGrpSpPr>
            <p:grpSpPr>
              <a:xfrm>
                <a:off x="585" y="1122"/>
                <a:ext cx="1008" cy="374"/>
                <a:chOff x="585" y="1122"/>
                <a:chExt cx="1008" cy="374"/>
              </a:xfrm>
            </p:grpSpPr>
            <p:sp>
              <p:nvSpPr>
                <p:cNvPr id="89114" name="Rectangle 27"/>
                <p:cNvSpPr/>
                <p:nvPr/>
              </p:nvSpPr>
              <p:spPr>
                <a:xfrm>
                  <a:off x="628" y="1122"/>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lnx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15" name="Rectangle 28"/>
                <p:cNvSpPr/>
                <p:nvPr/>
              </p:nvSpPr>
              <p:spPr>
                <a:xfrm>
                  <a:off x="585" y="1122"/>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16" name="Group 29"/>
              <p:cNvGrpSpPr/>
              <p:nvPr/>
            </p:nvGrpSpPr>
            <p:grpSpPr>
              <a:xfrm>
                <a:off x="0" y="1496"/>
                <a:ext cx="585" cy="374"/>
                <a:chOff x="0" y="1496"/>
                <a:chExt cx="585" cy="374"/>
              </a:xfrm>
            </p:grpSpPr>
            <p:sp>
              <p:nvSpPr>
                <p:cNvPr id="89117" name="Rectangle 30"/>
                <p:cNvSpPr/>
                <p:nvPr/>
              </p:nvSpPr>
              <p:spPr>
                <a:xfrm>
                  <a:off x="43" y="1496"/>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log10(x)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18" name="Rectangle 31"/>
                <p:cNvSpPr/>
                <p:nvPr/>
              </p:nvSpPr>
              <p:spPr>
                <a:xfrm>
                  <a:off x="0" y="1496"/>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19" name="Group 32"/>
              <p:cNvGrpSpPr/>
              <p:nvPr/>
            </p:nvGrpSpPr>
            <p:grpSpPr>
              <a:xfrm>
                <a:off x="585" y="1496"/>
                <a:ext cx="1008" cy="374"/>
                <a:chOff x="585" y="1496"/>
                <a:chExt cx="1008" cy="374"/>
              </a:xfrm>
            </p:grpSpPr>
            <p:sp>
              <p:nvSpPr>
                <p:cNvPr id="89120" name="Rectangle 33"/>
                <p:cNvSpPr/>
                <p:nvPr/>
              </p:nvSpPr>
              <p:spPr>
                <a:xfrm>
                  <a:off x="628" y="1496"/>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lgx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21" name="Rectangle 34"/>
                <p:cNvSpPr/>
                <p:nvPr/>
              </p:nvSpPr>
              <p:spPr>
                <a:xfrm>
                  <a:off x="585" y="1496"/>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22" name="Group 35"/>
              <p:cNvGrpSpPr/>
              <p:nvPr/>
            </p:nvGrpSpPr>
            <p:grpSpPr>
              <a:xfrm>
                <a:off x="0" y="1870"/>
                <a:ext cx="585" cy="374"/>
                <a:chOff x="0" y="1870"/>
                <a:chExt cx="585" cy="374"/>
              </a:xfrm>
            </p:grpSpPr>
            <p:sp>
              <p:nvSpPr>
                <p:cNvPr id="89123" name="Rectangle 36"/>
                <p:cNvSpPr/>
                <p:nvPr/>
              </p:nvSpPr>
              <p:spPr>
                <a:xfrm>
                  <a:off x="43" y="1870"/>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exp(x)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24" name="Rectangle 37"/>
                <p:cNvSpPr/>
                <p:nvPr/>
              </p:nvSpPr>
              <p:spPr>
                <a:xfrm>
                  <a:off x="0" y="1870"/>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25" name="Group 38"/>
              <p:cNvGrpSpPr/>
              <p:nvPr/>
            </p:nvGrpSpPr>
            <p:grpSpPr>
              <a:xfrm>
                <a:off x="585" y="1870"/>
                <a:ext cx="1008" cy="374"/>
                <a:chOff x="585" y="1870"/>
                <a:chExt cx="1008" cy="374"/>
              </a:xfrm>
            </p:grpSpPr>
            <p:sp>
              <p:nvSpPr>
                <p:cNvPr id="89126" name="Rectangle 39"/>
                <p:cNvSpPr/>
                <p:nvPr/>
              </p:nvSpPr>
              <p:spPr>
                <a:xfrm>
                  <a:off x="628" y="1870"/>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e</a:t>
                  </a:r>
                  <a:r>
                    <a:rPr lang="en-US" altLang="zh-CN" sz="2000" b="1" baseline="30000"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27" name="Rectangle 40"/>
                <p:cNvSpPr/>
                <p:nvPr/>
              </p:nvSpPr>
              <p:spPr>
                <a:xfrm>
                  <a:off x="585" y="1870"/>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28" name="Group 41"/>
              <p:cNvGrpSpPr/>
              <p:nvPr/>
            </p:nvGrpSpPr>
            <p:grpSpPr>
              <a:xfrm>
                <a:off x="0" y="2244"/>
                <a:ext cx="585" cy="374"/>
                <a:chOff x="0" y="2244"/>
                <a:chExt cx="585" cy="374"/>
              </a:xfrm>
            </p:grpSpPr>
            <p:sp>
              <p:nvSpPr>
                <p:cNvPr id="89129" name="Rectangle 42"/>
                <p:cNvSpPr/>
                <p:nvPr/>
              </p:nvSpPr>
              <p:spPr>
                <a:xfrm>
                  <a:off x="43" y="2244"/>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pow(x,y)</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30" name="Rectangle 43"/>
                <p:cNvSpPr/>
                <p:nvPr/>
              </p:nvSpPr>
              <p:spPr>
                <a:xfrm>
                  <a:off x="0" y="2244"/>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31" name="Group 44"/>
              <p:cNvGrpSpPr/>
              <p:nvPr/>
            </p:nvGrpSpPr>
            <p:grpSpPr>
              <a:xfrm>
                <a:off x="585" y="2244"/>
                <a:ext cx="1008" cy="374"/>
                <a:chOff x="585" y="2244"/>
                <a:chExt cx="1008" cy="374"/>
              </a:xfrm>
            </p:grpSpPr>
            <p:sp>
              <p:nvSpPr>
                <p:cNvPr id="89132" name="Rectangle 45"/>
                <p:cNvSpPr/>
                <p:nvPr/>
              </p:nvSpPr>
              <p:spPr>
                <a:xfrm>
                  <a:off x="628" y="2244"/>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x</a:t>
                  </a:r>
                  <a:r>
                    <a:rPr lang="en-US" altLang="zh-CN" sz="2000" b="1" baseline="30000" dirty="0">
                      <a:latin typeface="Times New Roman" panose="02020603050405020304" pitchFamily="18" charset="0"/>
                      <a:ea typeface="宋体" panose="02010600030101010101" pitchFamily="2" charset="-122"/>
                    </a:rPr>
                    <a:t>y</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33" name="Rectangle 46"/>
                <p:cNvSpPr/>
                <p:nvPr/>
              </p:nvSpPr>
              <p:spPr>
                <a:xfrm>
                  <a:off x="585" y="2244"/>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34" name="Group 47"/>
              <p:cNvGrpSpPr/>
              <p:nvPr/>
            </p:nvGrpSpPr>
            <p:grpSpPr>
              <a:xfrm>
                <a:off x="0" y="2618"/>
                <a:ext cx="585" cy="374"/>
                <a:chOff x="0" y="2618"/>
                <a:chExt cx="585" cy="374"/>
              </a:xfrm>
            </p:grpSpPr>
            <p:sp>
              <p:nvSpPr>
                <p:cNvPr id="89135" name="Rectangle 48"/>
                <p:cNvSpPr/>
                <p:nvPr/>
              </p:nvSpPr>
              <p:spPr>
                <a:xfrm>
                  <a:off x="43" y="2618"/>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sin(x)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36" name="Rectangle 49"/>
                <p:cNvSpPr/>
                <p:nvPr/>
              </p:nvSpPr>
              <p:spPr>
                <a:xfrm>
                  <a:off x="0" y="2618"/>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37" name="Group 50"/>
              <p:cNvGrpSpPr/>
              <p:nvPr/>
            </p:nvGrpSpPr>
            <p:grpSpPr>
              <a:xfrm>
                <a:off x="585" y="2618"/>
                <a:ext cx="1008" cy="374"/>
                <a:chOff x="585" y="2618"/>
                <a:chExt cx="1008" cy="374"/>
              </a:xfrm>
            </p:grpSpPr>
            <p:sp>
              <p:nvSpPr>
                <p:cNvPr id="89138" name="Rectangle 51"/>
                <p:cNvSpPr/>
                <p:nvPr/>
              </p:nvSpPr>
              <p:spPr>
                <a:xfrm>
                  <a:off x="628" y="2618"/>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sinx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39" name="Rectangle 52"/>
                <p:cNvSpPr/>
                <p:nvPr/>
              </p:nvSpPr>
              <p:spPr>
                <a:xfrm>
                  <a:off x="585" y="2618"/>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40" name="Group 53"/>
              <p:cNvGrpSpPr/>
              <p:nvPr/>
            </p:nvGrpSpPr>
            <p:grpSpPr>
              <a:xfrm>
                <a:off x="0" y="2992"/>
                <a:ext cx="585" cy="374"/>
                <a:chOff x="0" y="2992"/>
                <a:chExt cx="585" cy="374"/>
              </a:xfrm>
            </p:grpSpPr>
            <p:sp>
              <p:nvSpPr>
                <p:cNvPr id="89141" name="Rectangle 54"/>
                <p:cNvSpPr/>
                <p:nvPr/>
              </p:nvSpPr>
              <p:spPr>
                <a:xfrm>
                  <a:off x="43" y="2992"/>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cos(x)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42" name="Rectangle 55"/>
                <p:cNvSpPr/>
                <p:nvPr/>
              </p:nvSpPr>
              <p:spPr>
                <a:xfrm>
                  <a:off x="0" y="2992"/>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43" name="Group 56"/>
              <p:cNvGrpSpPr/>
              <p:nvPr/>
            </p:nvGrpSpPr>
            <p:grpSpPr>
              <a:xfrm>
                <a:off x="585" y="2992"/>
                <a:ext cx="1008" cy="374"/>
                <a:chOff x="585" y="2992"/>
                <a:chExt cx="1008" cy="374"/>
              </a:xfrm>
            </p:grpSpPr>
            <p:sp>
              <p:nvSpPr>
                <p:cNvPr id="89144" name="Rectangle 57"/>
                <p:cNvSpPr/>
                <p:nvPr/>
              </p:nvSpPr>
              <p:spPr>
                <a:xfrm>
                  <a:off x="628" y="2992"/>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cosx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45" name="Rectangle 58"/>
                <p:cNvSpPr/>
                <p:nvPr/>
              </p:nvSpPr>
              <p:spPr>
                <a:xfrm>
                  <a:off x="585" y="2992"/>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46" name="Group 59"/>
              <p:cNvGrpSpPr/>
              <p:nvPr/>
            </p:nvGrpSpPr>
            <p:grpSpPr>
              <a:xfrm>
                <a:off x="0" y="3366"/>
                <a:ext cx="585" cy="374"/>
                <a:chOff x="0" y="3366"/>
                <a:chExt cx="585" cy="374"/>
              </a:xfrm>
            </p:grpSpPr>
            <p:sp>
              <p:nvSpPr>
                <p:cNvPr id="89147" name="Rectangle 60"/>
                <p:cNvSpPr/>
                <p:nvPr/>
              </p:nvSpPr>
              <p:spPr>
                <a:xfrm>
                  <a:off x="43" y="3366"/>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tan(x)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48" name="Rectangle 61"/>
                <p:cNvSpPr/>
                <p:nvPr/>
              </p:nvSpPr>
              <p:spPr>
                <a:xfrm>
                  <a:off x="0" y="3366"/>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49" name="Group 62"/>
              <p:cNvGrpSpPr/>
              <p:nvPr/>
            </p:nvGrpSpPr>
            <p:grpSpPr>
              <a:xfrm>
                <a:off x="585" y="3366"/>
                <a:ext cx="1008" cy="374"/>
                <a:chOff x="585" y="3366"/>
                <a:chExt cx="1008" cy="374"/>
              </a:xfrm>
            </p:grpSpPr>
            <p:sp>
              <p:nvSpPr>
                <p:cNvPr id="89150" name="Rectangle 63"/>
                <p:cNvSpPr/>
                <p:nvPr/>
              </p:nvSpPr>
              <p:spPr>
                <a:xfrm>
                  <a:off x="628" y="3366"/>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tanx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51" name="Rectangle 64"/>
                <p:cNvSpPr/>
                <p:nvPr/>
              </p:nvSpPr>
              <p:spPr>
                <a:xfrm>
                  <a:off x="585" y="3366"/>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52" name="Group 65"/>
              <p:cNvGrpSpPr/>
              <p:nvPr/>
            </p:nvGrpSpPr>
            <p:grpSpPr>
              <a:xfrm>
                <a:off x="0" y="3740"/>
                <a:ext cx="585" cy="374"/>
                <a:chOff x="0" y="3740"/>
                <a:chExt cx="585" cy="374"/>
              </a:xfrm>
            </p:grpSpPr>
            <p:sp>
              <p:nvSpPr>
                <p:cNvPr id="89153" name="Rectangle 66"/>
                <p:cNvSpPr/>
                <p:nvPr/>
              </p:nvSpPr>
              <p:spPr>
                <a:xfrm>
                  <a:off x="43" y="3740"/>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asin(x)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54" name="Rectangle 67"/>
                <p:cNvSpPr/>
                <p:nvPr/>
              </p:nvSpPr>
              <p:spPr>
                <a:xfrm>
                  <a:off x="0" y="3740"/>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55" name="Group 68"/>
              <p:cNvGrpSpPr/>
              <p:nvPr/>
            </p:nvGrpSpPr>
            <p:grpSpPr>
              <a:xfrm>
                <a:off x="585" y="3740"/>
                <a:ext cx="1008" cy="374"/>
                <a:chOff x="585" y="3740"/>
                <a:chExt cx="1008" cy="374"/>
              </a:xfrm>
            </p:grpSpPr>
            <p:sp>
              <p:nvSpPr>
                <p:cNvPr id="89156" name="Rectangle 69"/>
                <p:cNvSpPr/>
                <p:nvPr/>
              </p:nvSpPr>
              <p:spPr>
                <a:xfrm>
                  <a:off x="628" y="3740"/>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arcsinx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57" name="Rectangle 70"/>
                <p:cNvSpPr/>
                <p:nvPr/>
              </p:nvSpPr>
              <p:spPr>
                <a:xfrm>
                  <a:off x="585" y="3740"/>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58" name="Group 71"/>
              <p:cNvGrpSpPr/>
              <p:nvPr/>
            </p:nvGrpSpPr>
            <p:grpSpPr>
              <a:xfrm>
                <a:off x="0" y="4114"/>
                <a:ext cx="585" cy="374"/>
                <a:chOff x="0" y="4114"/>
                <a:chExt cx="585" cy="374"/>
              </a:xfrm>
            </p:grpSpPr>
            <p:sp>
              <p:nvSpPr>
                <p:cNvPr id="89159" name="Rectangle 72"/>
                <p:cNvSpPr/>
                <p:nvPr/>
              </p:nvSpPr>
              <p:spPr>
                <a:xfrm>
                  <a:off x="43" y="4114"/>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acos(x)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60" name="Rectangle 73"/>
                <p:cNvSpPr/>
                <p:nvPr/>
              </p:nvSpPr>
              <p:spPr>
                <a:xfrm>
                  <a:off x="0" y="4114"/>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61" name="Group 74"/>
              <p:cNvGrpSpPr/>
              <p:nvPr/>
            </p:nvGrpSpPr>
            <p:grpSpPr>
              <a:xfrm>
                <a:off x="585" y="4114"/>
                <a:ext cx="1008" cy="374"/>
                <a:chOff x="585" y="4114"/>
                <a:chExt cx="1008" cy="374"/>
              </a:xfrm>
            </p:grpSpPr>
            <p:sp>
              <p:nvSpPr>
                <p:cNvPr id="89162" name="Rectangle 75"/>
                <p:cNvSpPr/>
                <p:nvPr/>
              </p:nvSpPr>
              <p:spPr>
                <a:xfrm>
                  <a:off x="628" y="4114"/>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arccosx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63" name="Rectangle 76"/>
                <p:cNvSpPr/>
                <p:nvPr/>
              </p:nvSpPr>
              <p:spPr>
                <a:xfrm>
                  <a:off x="585" y="4114"/>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64" name="Group 77"/>
              <p:cNvGrpSpPr/>
              <p:nvPr/>
            </p:nvGrpSpPr>
            <p:grpSpPr>
              <a:xfrm>
                <a:off x="0" y="4488"/>
                <a:ext cx="585" cy="374"/>
                <a:chOff x="0" y="4488"/>
                <a:chExt cx="585" cy="374"/>
              </a:xfrm>
            </p:grpSpPr>
            <p:sp>
              <p:nvSpPr>
                <p:cNvPr id="89165" name="Rectangle 78"/>
                <p:cNvSpPr/>
                <p:nvPr/>
              </p:nvSpPr>
              <p:spPr>
                <a:xfrm>
                  <a:off x="43" y="4488"/>
                  <a:ext cx="499" cy="374"/>
                </a:xfrm>
                <a:prstGeom prst="rect">
                  <a:avLst/>
                </a:prstGeom>
                <a:noFill/>
                <a:ln w="57150">
                  <a:noFill/>
                </a:ln>
              </p:spPr>
              <p:txBody>
                <a:bodyPr anchor="t" anchorCtr="0"/>
                <a:lstStyle/>
                <a:p>
                  <a:pPr algn="just"/>
                  <a:r>
                    <a:rPr lang="en-US" altLang="zh-CN" sz="2000" b="1" dirty="0">
                      <a:latin typeface="Times New Roman" panose="02020603050405020304" pitchFamily="18" charset="0"/>
                      <a:ea typeface="宋体" panose="02010600030101010101" pitchFamily="2" charset="-122"/>
                    </a:rPr>
                    <a:t>atan(x)</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66" name="Rectangle 79"/>
                <p:cNvSpPr/>
                <p:nvPr/>
              </p:nvSpPr>
              <p:spPr>
                <a:xfrm>
                  <a:off x="0" y="4488"/>
                  <a:ext cx="585"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9167" name="Group 80"/>
              <p:cNvGrpSpPr/>
              <p:nvPr/>
            </p:nvGrpSpPr>
            <p:grpSpPr>
              <a:xfrm>
                <a:off x="585" y="4488"/>
                <a:ext cx="1008" cy="374"/>
                <a:chOff x="585" y="4488"/>
                <a:chExt cx="1008" cy="374"/>
              </a:xfrm>
            </p:grpSpPr>
            <p:sp>
              <p:nvSpPr>
                <p:cNvPr id="89168" name="Rectangle 81"/>
                <p:cNvSpPr/>
                <p:nvPr/>
              </p:nvSpPr>
              <p:spPr>
                <a:xfrm>
                  <a:off x="628" y="4488"/>
                  <a:ext cx="922" cy="374"/>
                </a:xfrm>
                <a:prstGeom prst="rect">
                  <a:avLst/>
                </a:prstGeom>
                <a:noFill/>
                <a:ln w="57150">
                  <a:noFill/>
                </a:ln>
              </p:spPr>
              <p:txBody>
                <a:bodyPr anchor="t" anchorCtr="0"/>
                <a:lstStyle/>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arctanx</a:t>
                  </a:r>
                  <a:r>
                    <a:rPr lang="zh-CN" altLang="en-US" sz="2000" b="1" dirty="0">
                      <a:latin typeface="Times New Roman" panose="02020603050405020304" pitchFamily="18" charset="0"/>
                      <a:ea typeface="宋体" panose="02010600030101010101" pitchFamily="2" charset="-122"/>
                    </a:rPr>
                    <a:t>的值</a:t>
                  </a: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69" name="Rectangle 82"/>
                <p:cNvSpPr/>
                <p:nvPr/>
              </p:nvSpPr>
              <p:spPr>
                <a:xfrm>
                  <a:off x="585" y="4488"/>
                  <a:ext cx="1008" cy="374"/>
                </a:xfrm>
                <a:prstGeom prst="rect">
                  <a:avLst/>
                </a:prstGeom>
                <a:noFill/>
                <a:ln w="7"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sp>
          <p:nvSpPr>
            <p:cNvPr id="89170" name="Rectangle 83"/>
            <p:cNvSpPr/>
            <p:nvPr/>
          </p:nvSpPr>
          <p:spPr>
            <a:xfrm>
              <a:off x="-3" y="-3"/>
              <a:ext cx="1599" cy="4868"/>
            </a:xfrm>
            <a:prstGeom prst="rect">
              <a:avLst/>
            </a:prstGeom>
            <a:noFill/>
            <a:ln w="11112" cap="flat" cmpd="sng">
              <a:solidFill>
                <a:srgbClr val="A0A0A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122965" name="Text Box 85"/>
          <p:cNvSpPr txBox="1"/>
          <p:nvPr/>
        </p:nvSpPr>
        <p:spPr>
          <a:xfrm>
            <a:off x="5638800" y="1398588"/>
            <a:ext cx="2478088" cy="641350"/>
          </a:xfrm>
          <a:prstGeom prst="rect">
            <a:avLst/>
          </a:prstGeom>
          <a:noFill/>
          <a:ln w="57150">
            <a:noFill/>
          </a:ln>
        </p:spPr>
        <p:txBody>
          <a:bodyPr wrap="none" anchor="t" anchorCtr="0">
            <a:spAutoFit/>
          </a:bodyPr>
          <a:lstStyle/>
          <a:p>
            <a:pPr eaLnBrk="0" hangingPunct="0"/>
            <a:r>
              <a:rPr lang="zh-CN" altLang="en-US" sz="3600" b="1" dirty="0">
                <a:solidFill>
                  <a:srgbClr val="000000"/>
                </a:solidFill>
                <a:latin typeface="Times New Roman" panose="02020603050405020304" pitchFamily="18" charset="0"/>
                <a:ea typeface="宋体" panose="02010600030101010101" pitchFamily="2" charset="-122"/>
              </a:rPr>
              <a:t>使用说明：</a:t>
            </a:r>
          </a:p>
        </p:txBody>
      </p:sp>
      <p:sp>
        <p:nvSpPr>
          <p:cNvPr id="122966" name="Text Box 86"/>
          <p:cNvSpPr txBox="1"/>
          <p:nvPr/>
        </p:nvSpPr>
        <p:spPr>
          <a:xfrm>
            <a:off x="5410200" y="2095500"/>
            <a:ext cx="3187700" cy="3565525"/>
          </a:xfrm>
          <a:prstGeom prst="rect">
            <a:avLst/>
          </a:prstGeom>
          <a:solidFill>
            <a:srgbClr val="FF00FF"/>
          </a:solidFill>
          <a:ln w="57150" cap="flat" cmpd="sng">
            <a:solidFill>
              <a:srgbClr val="9999FF"/>
            </a:solidFill>
            <a:prstDash val="solid"/>
            <a:miter/>
            <a:headEnd type="none" w="med" len="med"/>
            <a:tailEnd type="none" w="med" len="med"/>
          </a:ln>
        </p:spPr>
        <p:txBody>
          <a:bodyPr wrap="none" anchor="t" anchorCtr="0">
            <a:spAutoFit/>
          </a:bodyPr>
          <a:lstStyle/>
          <a:p>
            <a:pPr eaLnBrk="0" hangingPunct="0"/>
            <a:r>
              <a:rPr lang="zh-CN" altLang="en-US" sz="2800" b="1" dirty="0">
                <a:solidFill>
                  <a:srgbClr val="FFFF00"/>
                </a:solidFill>
                <a:latin typeface="Times New Roman" panose="02020603050405020304" pitchFamily="18" charset="0"/>
                <a:ea typeface="宋体" panose="02010600030101010101" pitchFamily="2" charset="-122"/>
              </a:rPr>
              <a:t>    表中函数的自变</a:t>
            </a:r>
          </a:p>
          <a:p>
            <a:pPr eaLnBrk="0" hangingPunct="0"/>
            <a:r>
              <a:rPr lang="zh-CN" altLang="en-US" sz="2800" b="1" dirty="0">
                <a:solidFill>
                  <a:srgbClr val="FFFF00"/>
                </a:solidFill>
                <a:latin typeface="Times New Roman" panose="02020603050405020304" pitchFamily="18" charset="0"/>
                <a:ea typeface="宋体" panose="02010600030101010101" pitchFamily="2" charset="-122"/>
              </a:rPr>
              <a:t>量取值应有意义。 </a:t>
            </a:r>
          </a:p>
          <a:p>
            <a:pPr eaLnBrk="0" hangingPunct="0"/>
            <a:r>
              <a:rPr lang="zh-CN" altLang="en-US"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rgbClr val="FFFF00"/>
                </a:solidFill>
                <a:latin typeface="Times New Roman" panose="02020603050405020304" pitchFamily="18" charset="0"/>
                <a:ea typeface="宋体" panose="02010600030101010101" pitchFamily="2" charset="-122"/>
              </a:rPr>
              <a:t>sqrt(1)</a:t>
            </a:r>
          </a:p>
          <a:p>
            <a:pPr eaLnBrk="0" hangingPunct="0"/>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rgbClr val="66FF33"/>
                </a:solidFill>
                <a:latin typeface="Times New Roman" panose="02020603050405020304" pitchFamily="18" charset="0"/>
                <a:ea typeface="宋体" panose="02010600030101010101" pitchFamily="2" charset="-122"/>
              </a:rPr>
              <a:t>sqrt(-1)</a:t>
            </a:r>
          </a:p>
          <a:p>
            <a:pPr eaLnBrk="0" hangingPunct="0"/>
            <a:r>
              <a:rPr lang="en-US" altLang="zh-CN" sz="2800" b="1" dirty="0">
                <a:solidFill>
                  <a:srgbClr val="FFFF00"/>
                </a:solidFill>
                <a:latin typeface="Times New Roman" panose="02020603050405020304" pitchFamily="18" charset="0"/>
                <a:ea typeface="宋体" panose="02010600030101010101" pitchFamily="2" charset="-122"/>
              </a:rPr>
              <a:t>   asin(0.5)</a:t>
            </a:r>
          </a:p>
          <a:p>
            <a:pPr eaLnBrk="0" hangingPunct="0"/>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rgbClr val="66FF33"/>
                </a:solidFill>
                <a:latin typeface="Times New Roman" panose="02020603050405020304" pitchFamily="18" charset="0"/>
                <a:ea typeface="宋体" panose="02010600030101010101" pitchFamily="2" charset="-122"/>
              </a:rPr>
              <a:t>asin(2)</a:t>
            </a:r>
          </a:p>
          <a:p>
            <a:pPr eaLnBrk="0" hangingPunct="0"/>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p:txBody>
      </p:sp>
      <p:sp>
        <p:nvSpPr>
          <p:cNvPr id="122967" name="Text Box 87"/>
          <p:cNvSpPr txBox="1"/>
          <p:nvPr/>
        </p:nvSpPr>
        <p:spPr>
          <a:xfrm>
            <a:off x="5438775" y="2057400"/>
            <a:ext cx="3705225" cy="3565525"/>
          </a:xfrm>
          <a:prstGeom prst="rect">
            <a:avLst/>
          </a:prstGeom>
          <a:solidFill>
            <a:srgbClr val="FF00FF"/>
          </a:solidFill>
          <a:ln w="57150" cap="flat" cmpd="sng">
            <a:solidFill>
              <a:srgbClr val="9999FF"/>
            </a:solidFill>
            <a:prstDash val="solid"/>
            <a:miter/>
            <a:headEnd type="none" w="med" len="med"/>
            <a:tailEnd type="none" w="med" len="med"/>
          </a:ln>
        </p:spPr>
        <p:txBody>
          <a:bodyPr anchor="t" anchorCtr="0">
            <a:spAutoFit/>
          </a:bodyPr>
          <a:lstStyle/>
          <a:p>
            <a:pPr eaLnBrk="0" hangingPunct="0"/>
            <a:r>
              <a:rPr lang="zh-CN" altLang="en-US" sz="2800" b="1" dirty="0">
                <a:solidFill>
                  <a:srgbClr val="FFFF00"/>
                </a:solidFill>
                <a:latin typeface="Times New Roman" panose="02020603050405020304" pitchFamily="18" charset="0"/>
                <a:ea typeface="宋体" panose="02010600030101010101" pitchFamily="2" charset="-122"/>
              </a:rPr>
              <a:t>    使用数学函数时</a:t>
            </a:r>
          </a:p>
          <a:p>
            <a:pPr eaLnBrk="0" hangingPunct="0"/>
            <a:r>
              <a:rPr lang="zh-CN" altLang="en-US" sz="2800" b="1" dirty="0">
                <a:solidFill>
                  <a:srgbClr val="FFFF00"/>
                </a:solidFill>
                <a:latin typeface="Times New Roman" panose="02020603050405020304" pitchFamily="18" charset="0"/>
                <a:ea typeface="宋体" panose="02010600030101010101" pitchFamily="2" charset="-122"/>
              </a:rPr>
              <a:t>应在该程序中加上</a:t>
            </a:r>
          </a:p>
          <a:p>
            <a:pPr eaLnBrk="0" hangingPunct="0"/>
            <a:r>
              <a:rPr lang="zh-CN" altLang="en-US" sz="2800" b="1" dirty="0">
                <a:solidFill>
                  <a:srgbClr val="FFFF00"/>
                </a:solidFill>
                <a:latin typeface="Times New Roman" panose="02020603050405020304" pitchFamily="18" charset="0"/>
                <a:ea typeface="宋体" panose="02010600030101010101" pitchFamily="2" charset="-122"/>
              </a:rPr>
              <a:t>蕴含控制行：</a:t>
            </a:r>
          </a:p>
          <a:p>
            <a:pPr eaLnBrk="0" hangingPunct="0"/>
            <a:r>
              <a:rPr lang="en-US" altLang="zh-CN" sz="2800" b="1" dirty="0">
                <a:solidFill>
                  <a:srgbClr val="FFFF00"/>
                </a:solidFill>
                <a:latin typeface="Times New Roman" panose="02020603050405020304" pitchFamily="18" charset="0"/>
                <a:ea typeface="宋体" panose="02010600030101010101" pitchFamily="2" charset="-122"/>
              </a:rPr>
              <a:t># include &lt;math.h&gt; </a:t>
            </a:r>
            <a:endParaRPr lang="en-US" altLang="zh-CN" sz="2800" b="1" dirty="0">
              <a:solidFill>
                <a:srgbClr val="66FF33"/>
              </a:solidFill>
              <a:latin typeface="Times New Roman" panose="02020603050405020304" pitchFamily="18" charset="0"/>
              <a:ea typeface="宋体" panose="02010600030101010101" pitchFamily="2" charset="-122"/>
            </a:endParaRPr>
          </a:p>
          <a:p>
            <a:pPr eaLnBrk="0" hangingPunct="0"/>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p:txBody>
      </p:sp>
      <p:sp>
        <p:nvSpPr>
          <p:cNvPr id="122968" name="Text Box 88"/>
          <p:cNvSpPr txBox="1"/>
          <p:nvPr/>
        </p:nvSpPr>
        <p:spPr>
          <a:xfrm>
            <a:off x="5410200" y="2105025"/>
            <a:ext cx="3733800" cy="3565525"/>
          </a:xfrm>
          <a:prstGeom prst="rect">
            <a:avLst/>
          </a:prstGeom>
          <a:solidFill>
            <a:srgbClr val="FF00FF"/>
          </a:solidFill>
          <a:ln w="57150" cap="flat" cmpd="sng">
            <a:solidFill>
              <a:srgbClr val="9999FF"/>
            </a:solidFill>
            <a:prstDash val="solid"/>
            <a:miter/>
            <a:headEnd type="none" w="med" len="med"/>
            <a:tailEnd type="none" w="med" len="med"/>
          </a:ln>
        </p:spPr>
        <p:txBody>
          <a:bodyPr anchor="t" anchorCtr="0">
            <a:spAutoFit/>
          </a:bodyPr>
          <a:lstStyle/>
          <a:p>
            <a:pPr eaLnBrk="0" hangingPunct="0"/>
            <a:r>
              <a:rPr lang="zh-CN" altLang="en-US" sz="2800" b="1" dirty="0">
                <a:solidFill>
                  <a:srgbClr val="FFFF00"/>
                </a:solidFill>
                <a:latin typeface="Times New Roman" panose="02020603050405020304" pitchFamily="18" charset="0"/>
                <a:ea typeface="宋体" panose="02010600030101010101" pitchFamily="2" charset="-122"/>
              </a:rPr>
              <a:t>    以上函数的返回的值均为双精度类型。  </a:t>
            </a: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strips(downRight)">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65"/>
                                        </p:tgtEl>
                                        <p:attrNameLst>
                                          <p:attrName>style.visibility</p:attrName>
                                        </p:attrNameLst>
                                      </p:cBhvr>
                                      <p:to>
                                        <p:strVal val="visible"/>
                                      </p:to>
                                    </p:set>
                                    <p:animEffect transition="in" filter="wipe(left)">
                                      <p:cBhvr>
                                        <p:cTn id="12" dur="500"/>
                                        <p:tgtEl>
                                          <p:spTgt spid="122965"/>
                                        </p:tgtEl>
                                      </p:cBhvr>
                                    </p:animEffect>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22966"/>
                                        </p:tgtEl>
                                        <p:attrNameLst>
                                          <p:attrName>style.visibility</p:attrName>
                                        </p:attrNameLst>
                                      </p:cBhvr>
                                      <p:to>
                                        <p:strVal val="visible"/>
                                      </p:to>
                                    </p:set>
                                    <p:animEffect transition="in" filter="strips(downLeft)">
                                      <p:cBhvr>
                                        <p:cTn id="16" dur="500"/>
                                        <p:tgtEl>
                                          <p:spTgt spid="122966"/>
                                        </p:tgtEl>
                                      </p:cBhvr>
                                    </p:animEffect>
                                  </p:childTnLst>
                                  <p:subTnLst>
                                    <p:set>
                                      <p:cBhvr override="childStyle">
                                        <p:cTn dur="1" fill="hold" display="0" masterRel="nextClick" afterEffect="1"/>
                                        <p:tgtEl>
                                          <p:spTgt spid="12296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22967"/>
                                        </p:tgtEl>
                                        <p:attrNameLst>
                                          <p:attrName>style.visibility</p:attrName>
                                        </p:attrNameLst>
                                      </p:cBhvr>
                                      <p:to>
                                        <p:strVal val="visible"/>
                                      </p:to>
                                    </p:set>
                                    <p:animEffect transition="in" filter="strips(downLeft)">
                                      <p:cBhvr>
                                        <p:cTn id="21" dur="500"/>
                                        <p:tgtEl>
                                          <p:spTgt spid="122967"/>
                                        </p:tgtEl>
                                      </p:cBhvr>
                                    </p:animEffect>
                                  </p:childTnLst>
                                  <p:subTnLst>
                                    <p:set>
                                      <p:cBhvr override="childStyle">
                                        <p:cTn dur="1" fill="hold" display="0" masterRel="nextClick" afterEffect="1"/>
                                        <p:tgtEl>
                                          <p:spTgt spid="12296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22968"/>
                                        </p:tgtEl>
                                        <p:attrNameLst>
                                          <p:attrName>style.visibility</p:attrName>
                                        </p:attrNameLst>
                                      </p:cBhvr>
                                      <p:to>
                                        <p:strVal val="visible"/>
                                      </p:to>
                                    </p:set>
                                    <p:animEffect transition="in" filter="strips(downLeft)">
                                      <p:cBhvr>
                                        <p:cTn id="26" dur="500"/>
                                        <p:tgtEl>
                                          <p:spTgt spid="122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5" grpId="0"/>
      <p:bldP spid="122966" grpId="0" bldLvl="0" animBg="1"/>
      <p:bldP spid="122967" grpId="0" bldLvl="0" animBg="1"/>
      <p:bldP spid="12296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文本框 835585"/>
          <p:cNvSpPr txBox="1"/>
          <p:nvPr/>
        </p:nvSpPr>
        <p:spPr>
          <a:xfrm>
            <a:off x="593725" y="101600"/>
            <a:ext cx="3833813" cy="579438"/>
          </a:xfrm>
          <a:prstGeom prst="rect">
            <a:avLst/>
          </a:prstGeom>
          <a:noFill/>
          <a:ln w="57150">
            <a:noFill/>
          </a:ln>
        </p:spPr>
        <p:txBody>
          <a:bodyPr>
            <a:spAutoFit/>
          </a:bodyPr>
          <a:lstStyle/>
          <a:p>
            <a:pPr marL="177800" indent="-177800" defTabSz="914400">
              <a:spcBef>
                <a:spcPct val="50000"/>
              </a:spcBef>
              <a:buFont typeface="Wingdings" panose="05000000000000000000" pitchFamily="2" charset="2"/>
              <a:tabLst>
                <a:tab pos="177800" algn="l"/>
              </a:tabLst>
            </a:pPr>
            <a:r>
              <a:rPr lang="en-US" altLang="zh-CN" sz="3200"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C</a:t>
            </a:r>
            <a:r>
              <a:rPr lang="zh-CN" altLang="en-US" sz="3200" b="1"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语言编程习惯</a:t>
            </a:r>
            <a:r>
              <a:rPr lang="zh-CN" altLang="en-US" sz="3200" noProof="1">
                <a:solidFill>
                  <a:srgbClr val="FF0066"/>
                </a:solidFill>
                <a:latin typeface="隶书" panose="02010509060101010101" pitchFamily="49" charset="-122"/>
                <a:ea typeface="隶书" panose="02010509060101010101" pitchFamily="49" charset="-122"/>
                <a:cs typeface="+mn-cs"/>
              </a:rPr>
              <a:t> </a:t>
            </a:r>
            <a:endParaRPr lang="zh-CN" altLang="en-US" sz="3200" noProof="1">
              <a:solidFill>
                <a:srgbClr val="FF0066"/>
              </a:solidFill>
              <a:latin typeface="隶书" panose="02010509060101010101" pitchFamily="49" charset="-122"/>
              <a:ea typeface="隶书" panose="02010509060101010101" pitchFamily="49" charset="-122"/>
            </a:endParaRPr>
          </a:p>
        </p:txBody>
      </p:sp>
      <p:sp>
        <p:nvSpPr>
          <p:cNvPr id="835587" name="矩形 835586"/>
          <p:cNvSpPr/>
          <p:nvPr/>
        </p:nvSpPr>
        <p:spPr>
          <a:xfrm>
            <a:off x="684213" y="692150"/>
            <a:ext cx="8266113" cy="5832475"/>
          </a:xfrm>
          <a:prstGeom prst="rect">
            <a:avLst/>
          </a:prstGeom>
          <a:noFill/>
          <a:ln w="38100" cap="flat" cmpd="sng">
            <a:solidFill>
              <a:srgbClr val="006600"/>
            </a:solidFill>
            <a:prstDash val="solid"/>
            <a:miter/>
            <a:headEnd type="none" w="med" len="med"/>
            <a:tailEnd type="none" w="med" len="med"/>
          </a:ln>
        </p:spPr>
        <p:txBody>
          <a:bodyPr/>
          <a:lstStyle>
            <a:lvl1pPr marL="0" lvl="0" indent="0" algn="ctr" defTabSz="914400" rtl="0" eaLnBrk="1" fontAlgn="base" latinLnBrk="0" hangingPunct="1">
              <a:lnSpc>
                <a:spcPct val="100000"/>
              </a:lnSpc>
              <a:spcBef>
                <a:spcPct val="20000"/>
              </a:spcBef>
              <a:spcAft>
                <a:spcPct val="0"/>
              </a:spcAft>
              <a:buClrTx/>
              <a:buSzTx/>
              <a:buFontTx/>
              <a:buNone/>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Tx/>
              <a:buSzTx/>
              <a:buFontTx/>
              <a:buNone/>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Tx/>
              <a:buSzTx/>
              <a:buFontTx/>
              <a:buNone/>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609600" lvl="0" indent="-609600" algn="l" fontAlgn="base"/>
            <a:r>
              <a:rPr lang="en-US" altLang="zh-CN" sz="2400" strike="noStrike" noProof="1">
                <a:solidFill>
                  <a:srgbClr val="FF3399"/>
                </a:solidFill>
                <a:latin typeface="楷体_GB2312" pitchFamily="49" charset="-122"/>
                <a:ea typeface="楷体_GB2312" pitchFamily="49" charset="-122"/>
                <a:cs typeface="+mn-cs"/>
              </a:rPr>
              <a:t> </a:t>
            </a:r>
            <a:r>
              <a:rPr lang="en-US" altLang="zh-CN" sz="2400" strike="noStrike" noProof="1">
                <a:latin typeface="楷体_GB2312" pitchFamily="49" charset="-122"/>
                <a:ea typeface="楷体_GB2312" pitchFamily="49" charset="-122"/>
                <a:cs typeface="+mn-cs"/>
              </a:rPr>
              <a:t>(1) </a:t>
            </a:r>
            <a:r>
              <a:rPr lang="zh-CN" altLang="en-US" sz="2400" strike="noStrike" noProof="1">
                <a:latin typeface="楷体_GB2312" pitchFamily="49" charset="-122"/>
                <a:ea typeface="楷体_GB2312" pitchFamily="49" charset="-122"/>
                <a:cs typeface="+mn-cs"/>
              </a:rPr>
              <a:t>一行只放一条语句。</a:t>
            </a:r>
            <a:endParaRPr lang="zh-CN" altLang="en-US" sz="2400" strike="noStrike" noProof="1">
              <a:latin typeface="楷体_GB2312" pitchFamily="49" charset="-122"/>
              <a:ea typeface="楷体_GB2312" pitchFamily="49" charset="-122"/>
            </a:endParaRPr>
          </a:p>
          <a:p>
            <a:pPr marL="609600" lvl="0" indent="-609600" algn="l" fontAlgn="base"/>
            <a:r>
              <a:rPr lang="zh-CN" altLang="en-US" sz="2400" strike="noStrike" noProof="1">
                <a:latin typeface="楷体_GB2312" pitchFamily="49" charset="-122"/>
                <a:ea typeface="楷体_GB2312" pitchFamily="49" charset="-122"/>
                <a:cs typeface="+mn-cs"/>
              </a:rPr>
              <a:t> </a:t>
            </a:r>
            <a:r>
              <a:rPr lang="en-US" altLang="zh-CN" sz="2400" strike="noStrike" noProof="1">
                <a:latin typeface="楷体_GB2312" pitchFamily="49" charset="-122"/>
                <a:ea typeface="楷体_GB2312" pitchFamily="49" charset="-122"/>
                <a:cs typeface="+mn-cs"/>
              </a:rPr>
              <a:t>(2) </a:t>
            </a:r>
            <a:r>
              <a:rPr lang="zh-CN" altLang="en-US" sz="2400" strike="noStrike" noProof="1">
                <a:latin typeface="楷体_GB2312" pitchFamily="49" charset="-122"/>
                <a:ea typeface="楷体_GB2312" pitchFamily="49" charset="-122"/>
                <a:cs typeface="+mn-cs"/>
              </a:rPr>
              <a:t>养成随时给程序加注释的习惯。</a:t>
            </a:r>
            <a:endParaRPr lang="zh-CN" altLang="en-US" sz="2400" strike="noStrike" noProof="1">
              <a:latin typeface="楷体_GB2312" pitchFamily="49" charset="-122"/>
              <a:ea typeface="楷体_GB2312" pitchFamily="49" charset="-122"/>
            </a:endParaRPr>
          </a:p>
          <a:p>
            <a:pPr marL="609600" lvl="0" indent="-609600" algn="l" fontAlgn="base"/>
            <a:r>
              <a:rPr lang="zh-CN" altLang="en-US" sz="2400" strike="noStrike" noProof="1">
                <a:latin typeface="楷体_GB2312" pitchFamily="49" charset="-122"/>
                <a:ea typeface="楷体_GB2312" pitchFamily="49" charset="-122"/>
                <a:cs typeface="+mn-cs"/>
              </a:rPr>
              <a:t> </a:t>
            </a:r>
            <a:r>
              <a:rPr lang="en-US" altLang="zh-CN" sz="2400" strike="noStrike" noProof="1">
                <a:latin typeface="楷体_GB2312" pitchFamily="49" charset="-122"/>
                <a:ea typeface="楷体_GB2312" pitchFamily="49" charset="-122"/>
                <a:cs typeface="+mn-cs"/>
              </a:rPr>
              <a:t>(3) </a:t>
            </a:r>
            <a:r>
              <a:rPr lang="zh-CN" altLang="en-US" sz="2400" strike="noStrike" noProof="1">
                <a:latin typeface="楷体_GB2312" pitchFamily="49" charset="-122"/>
                <a:ea typeface="楷体_GB2312" pitchFamily="49" charset="-122"/>
                <a:cs typeface="+mn-cs"/>
              </a:rPr>
              <a:t>程序的书写要有层次感，该缩进的一定要缩进。</a:t>
            </a:r>
            <a:endParaRPr lang="zh-CN" altLang="en-US" sz="2400" strike="noStrike" noProof="1">
              <a:latin typeface="楷体_GB2312" pitchFamily="49" charset="-122"/>
              <a:ea typeface="楷体_GB2312" pitchFamily="49" charset="-122"/>
            </a:endParaRPr>
          </a:p>
          <a:p>
            <a:pPr marL="609600" lvl="0" indent="-609600" algn="l" fontAlgn="base"/>
            <a:r>
              <a:rPr lang="zh-CN" altLang="en-US" sz="2400" strike="noStrike" noProof="1">
                <a:latin typeface="Times New Roman" panose="02020603050405020304" pitchFamily="18" charset="0"/>
                <a:ea typeface="楷体_GB2312" pitchFamily="49" charset="-122"/>
                <a:cs typeface="+mn-cs"/>
              </a:rPr>
              <a:t>   </a:t>
            </a:r>
            <a:r>
              <a:rPr lang="en-US" altLang="zh-CN" sz="2400" strike="noStrike" noProof="1">
                <a:latin typeface="Times New Roman" panose="02020603050405020304" pitchFamily="18" charset="0"/>
                <a:ea typeface="楷体_GB2312" pitchFamily="49" charset="-122"/>
                <a:cs typeface="+mn-cs"/>
              </a:rPr>
              <a:t>(4)   </a:t>
            </a:r>
            <a:r>
              <a:rPr lang="zh-CN" altLang="en-US" sz="2400" strike="noStrike" noProof="1">
                <a:latin typeface="Times New Roman" panose="02020603050405020304" pitchFamily="18" charset="0"/>
                <a:ea typeface="楷体_GB2312" pitchFamily="49" charset="-122"/>
                <a:cs typeface="+mn-cs"/>
              </a:rPr>
              <a:t>编写函数时，变量定义部分和函数的执行部分之间增加一空行，或者在程序的执行部分按照完成的功能块增加相应的空行，会增加程序的易读性。</a:t>
            </a:r>
            <a:endParaRPr lang="zh-CN" altLang="en-US" sz="2400" strike="noStrike" noProof="1">
              <a:ea typeface="楷体_GB2312" pitchFamily="49" charset="-122"/>
            </a:endParaRPr>
          </a:p>
          <a:p>
            <a:pPr marL="609600" lvl="0" indent="-609600" algn="l" fontAlgn="base"/>
            <a:r>
              <a:rPr lang="zh-CN" altLang="en-US" sz="2400" strike="noStrike" noProof="1">
                <a:latin typeface="Times New Roman" panose="02020603050405020304" pitchFamily="18" charset="0"/>
                <a:ea typeface="楷体_GB2312" pitchFamily="49" charset="-122"/>
                <a:cs typeface="+mn-cs"/>
              </a:rPr>
              <a:t>   </a:t>
            </a:r>
            <a:r>
              <a:rPr lang="en-US" altLang="zh-CN" sz="2400" strike="noStrike" noProof="1">
                <a:latin typeface="Times New Roman" panose="02020603050405020304" pitchFamily="18" charset="0"/>
                <a:ea typeface="楷体_GB2312" pitchFamily="49" charset="-122"/>
                <a:cs typeface="+mn-cs"/>
              </a:rPr>
              <a:t>(5)  </a:t>
            </a:r>
            <a:r>
              <a:rPr lang="zh-CN" altLang="en-US" sz="2400" strike="noStrike" noProof="1">
                <a:latin typeface="Times New Roman" panose="02020603050405020304" pitchFamily="18" charset="0"/>
                <a:ea typeface="楷体_GB2312" pitchFamily="49" charset="-122"/>
                <a:cs typeface="+mn-cs"/>
              </a:rPr>
              <a:t>为变量起有意义的名字，既可以帮助程序员读懂程序，也可以避免变量的重复乱用，导致程序的逻辑错误。</a:t>
            </a:r>
            <a:endParaRPr lang="zh-CN" altLang="en-US" sz="2400" strike="noStrike" noProof="1">
              <a:ea typeface="楷体_GB2312" pitchFamily="49" charset="-122"/>
            </a:endParaRPr>
          </a:p>
          <a:p>
            <a:pPr marL="609600" lvl="0" indent="-609600" algn="l" fontAlgn="base"/>
            <a:r>
              <a:rPr lang="zh-CN" altLang="en-US" sz="2400" strike="noStrike" noProof="1">
                <a:latin typeface="Times New Roman" panose="02020603050405020304" pitchFamily="18" charset="0"/>
                <a:ea typeface="楷体_GB2312" pitchFamily="49" charset="-122"/>
                <a:cs typeface="+mn-cs"/>
              </a:rPr>
              <a:t>   </a:t>
            </a:r>
            <a:r>
              <a:rPr lang="en-US" altLang="zh-CN" sz="2400" strike="noStrike" noProof="1">
                <a:latin typeface="Times New Roman" panose="02020603050405020304" pitchFamily="18" charset="0"/>
                <a:ea typeface="楷体_GB2312" pitchFamily="49" charset="-122"/>
                <a:cs typeface="+mn-cs"/>
              </a:rPr>
              <a:t>(6)  </a:t>
            </a:r>
            <a:r>
              <a:rPr lang="zh-CN" altLang="en-US" sz="2400" strike="noStrike" noProof="1">
                <a:latin typeface="Times New Roman" panose="02020603050405020304" pitchFamily="18" charset="0"/>
                <a:ea typeface="楷体_GB2312" pitchFamily="49" charset="-122"/>
                <a:cs typeface="+mn-cs"/>
              </a:rPr>
              <a:t>在运算符和赋值符的两边加上一个空格会增加程序的易读性。</a:t>
            </a:r>
            <a:endParaRPr lang="zh-CN" altLang="en-US" sz="2400" strike="noStrike" noProof="1">
              <a:ea typeface="楷体_GB2312" pitchFamily="49" charset="-122"/>
            </a:endParaRPr>
          </a:p>
        </p:txBody>
      </p:sp>
      <p:grpSp>
        <p:nvGrpSpPr>
          <p:cNvPr id="835600" name="组合 835599"/>
          <p:cNvGrpSpPr/>
          <p:nvPr/>
        </p:nvGrpSpPr>
        <p:grpSpPr>
          <a:xfrm>
            <a:off x="1593850" y="2239963"/>
            <a:ext cx="6624638" cy="3325812"/>
            <a:chOff x="1076" y="1789"/>
            <a:chExt cx="4173" cy="2095"/>
          </a:xfrm>
        </p:grpSpPr>
        <p:grpSp>
          <p:nvGrpSpPr>
            <p:cNvPr id="90116" name="组合 835594"/>
            <p:cNvGrpSpPr/>
            <p:nvPr/>
          </p:nvGrpSpPr>
          <p:grpSpPr>
            <a:xfrm>
              <a:off x="1076" y="1789"/>
              <a:ext cx="4173" cy="2049"/>
              <a:chOff x="1202" y="1789"/>
              <a:chExt cx="4173" cy="2049"/>
            </a:xfrm>
          </p:grpSpPr>
          <p:sp>
            <p:nvSpPr>
              <p:cNvPr id="835593" name="文本框 835592" descr="信纸"/>
              <p:cNvSpPr txBox="1"/>
              <p:nvPr/>
            </p:nvSpPr>
            <p:spPr>
              <a:xfrm>
                <a:off x="1202" y="1797"/>
                <a:ext cx="1678" cy="2041"/>
              </a:xfrm>
              <a:prstGeom prst="rect">
                <a:avLst/>
              </a:prstGeom>
              <a:blipFill rotWithShape="1">
                <a:blip r:embed="rId4"/>
              </a:blip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int i,sum;</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sum=0;</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for (i=1;i&lt;=100;i++)</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if (i%2 ==0) sum+=i;</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printf("sum=%d",sum);</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z="2000" noProof="1">
                  <a:effectLst>
                    <a:outerShdw blurRad="38100" dist="38100" dir="2700000">
                      <a:srgbClr val="FFFFFF"/>
                    </a:outerShdw>
                  </a:effectLst>
                  <a:latin typeface="Times New Roman" panose="02020603050405020304" pitchFamily="18" charset="0"/>
                </a:endParaRPr>
              </a:p>
            </p:txBody>
          </p:sp>
          <p:sp>
            <p:nvSpPr>
              <p:cNvPr id="90118" name="文本框 835593" descr="信纸"/>
              <p:cNvSpPr txBox="1"/>
              <p:nvPr/>
            </p:nvSpPr>
            <p:spPr>
              <a:xfrm>
                <a:off x="3334" y="1789"/>
                <a:ext cx="2041" cy="2040"/>
              </a:xfrm>
              <a:prstGeom prst="rect">
                <a:avLst/>
              </a:prstGeom>
              <a:blipFill rotWithShape="1">
                <a:blip r:embed="rId4"/>
              </a:blip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nchor="t" anchorCtr="0"/>
              <a:lstStyle/>
              <a:p>
                <a:pPr algn="just"/>
                <a:r>
                  <a:rPr lang="en-US" altLang="zh-CN" sz="2000" b="1">
                    <a:latin typeface="Times New Roman" panose="02020603050405020304" pitchFamily="18" charset="0"/>
                    <a:ea typeface="宋体" panose="02010600030101010101" pitchFamily="2" charset="-122"/>
                  </a:rPr>
                  <a:t>void main ( )</a:t>
                </a:r>
              </a:p>
              <a:p>
                <a:pPr algn="just"/>
                <a:r>
                  <a:rPr lang="en-US" altLang="zh-CN" sz="2000">
                    <a:latin typeface="Times New Roman" panose="02020603050405020304" pitchFamily="18" charset="0"/>
                    <a:ea typeface="宋体" panose="02010600030101010101" pitchFamily="2" charset="-122"/>
                  </a:rPr>
                  <a:t>{</a:t>
                </a:r>
              </a:p>
              <a:p>
                <a:pPr algn="just"/>
                <a:r>
                  <a:rPr lang="en-US" altLang="zh-CN" sz="2000" err="1">
                    <a:latin typeface="Times New Roman" panose="02020603050405020304" pitchFamily="18" charset="0"/>
                    <a:ea typeface="宋体" panose="02010600030101010101" pitchFamily="2" charset="-122"/>
                  </a:rPr>
                  <a:t>    int</a:t>
                </a:r>
                <a:r>
                  <a:rPr lang="en-US" altLang="zh-CN" sz="2000">
                    <a:latin typeface="Times New Roman" panose="02020603050405020304" pitchFamily="18" charset="0"/>
                    <a:ea typeface="宋体" panose="02010600030101010101" pitchFamily="2" charset="-122"/>
                  </a:rPr>
                  <a:t> i, sum;</a:t>
                </a:r>
              </a:p>
              <a:p>
                <a:pPr algn="just"/>
                <a:endParaRPr lang="en-US" altLang="zh-CN" sz="2000">
                  <a:latin typeface="Times New Roman" panose="02020603050405020304" pitchFamily="18" charset="0"/>
                  <a:ea typeface="宋体" panose="02010600030101010101" pitchFamily="2" charset="-122"/>
                </a:endParaRPr>
              </a:p>
              <a:p>
                <a:pPr algn="just"/>
                <a:r>
                  <a:rPr lang="en-US" altLang="zh-CN" sz="2000">
                    <a:latin typeface="Times New Roman" panose="02020603050405020304" pitchFamily="18" charset="0"/>
                    <a:ea typeface="宋体" panose="02010600030101010101" pitchFamily="2" charset="-122"/>
                  </a:rPr>
                  <a:t>    sum = 0;</a:t>
                </a:r>
              </a:p>
              <a:p>
                <a:pPr algn="just"/>
                <a:r>
                  <a:rPr lang="en-US" altLang="zh-CN" sz="2000">
                    <a:latin typeface="Times New Roman" panose="02020603050405020304" pitchFamily="18" charset="0"/>
                    <a:ea typeface="宋体" panose="02010600030101010101" pitchFamily="2" charset="-122"/>
                  </a:rPr>
                  <a:t>    for (i = 1; i &lt;= 100; i++)</a:t>
                </a:r>
              </a:p>
              <a:p>
                <a:pPr algn="just"/>
                <a:r>
                  <a:rPr lang="en-US" altLang="zh-CN" sz="2000">
                    <a:latin typeface="Times New Roman" panose="02020603050405020304" pitchFamily="18" charset="0"/>
                    <a:ea typeface="宋体" panose="02010600030101010101" pitchFamily="2" charset="-122"/>
                  </a:rPr>
                  <a:t>         if (i % 2 = = 0) </a:t>
                </a:r>
              </a:p>
              <a:p>
                <a:pPr algn="just"/>
                <a:r>
                  <a:rPr lang="en-US" altLang="zh-CN" sz="2000">
                    <a:latin typeface="Times New Roman" panose="02020603050405020304" pitchFamily="18" charset="0"/>
                    <a:ea typeface="宋体" panose="02010600030101010101" pitchFamily="2" charset="-122"/>
                  </a:rPr>
                  <a:t>             sum += i;</a:t>
                </a:r>
              </a:p>
              <a:p>
                <a:pPr algn="just"/>
                <a:r>
                  <a:rPr lang="en-US" altLang="zh-CN" sz="2000" err="1">
                    <a:latin typeface="Times New Roman" panose="02020603050405020304" pitchFamily="18" charset="0"/>
                    <a:ea typeface="宋体" panose="02010600030101010101" pitchFamily="2" charset="-122"/>
                  </a:rPr>
                  <a:t>    printf</a:t>
                </a:r>
                <a:r>
                  <a:rPr lang="en-US" altLang="zh-CN" sz="2000">
                    <a:latin typeface="Times New Roman" panose="02020603050405020304" pitchFamily="18" charset="0"/>
                    <a:ea typeface="宋体" panose="02010600030101010101" pitchFamily="2" charset="-122"/>
                  </a:rPr>
                  <a:t> ("sum = %d", sum);</a:t>
                </a:r>
              </a:p>
              <a:p>
                <a:pPr algn="just"/>
                <a:r>
                  <a:rPr lang="en-US" altLang="zh-CN" sz="2000">
                    <a:latin typeface="Times New Roman" panose="02020603050405020304" pitchFamily="18" charset="0"/>
                    <a:ea typeface="宋体" panose="02010600030101010101" pitchFamily="2" charset="-122"/>
                  </a:rPr>
                  <a:t>}</a:t>
                </a:r>
              </a:p>
            </p:txBody>
          </p:sp>
        </p:grpSp>
        <p:sp>
          <p:nvSpPr>
            <p:cNvPr id="835598" name="爆炸形 1 835597"/>
            <p:cNvSpPr/>
            <p:nvPr/>
          </p:nvSpPr>
          <p:spPr>
            <a:xfrm>
              <a:off x="1202" y="3249"/>
              <a:ext cx="1723" cy="635"/>
            </a:xfrm>
            <a:prstGeom prst="irregularSeal1">
              <a:avLst/>
            </a:prstGeom>
            <a:solidFill>
              <a:srgbClr val="FFCC99"/>
            </a:solidFill>
            <a:ln w="9525" cap="flat" cmpd="sng">
              <a:solidFill>
                <a:schemeClr val="tx1"/>
              </a:solidFill>
              <a:prstDash val="solid"/>
              <a:miter/>
              <a:headEnd type="none" w="med" len="med"/>
              <a:tailEnd type="none" w="med" len="med"/>
            </a:ln>
          </p:spPr>
          <p:txBody>
            <a:bodyPr wrap="none" anchor="ctr"/>
            <a:lstStyle/>
            <a:p>
              <a:pPr algn="ctr" fontAlgn="base"/>
              <a:r>
                <a:rPr lang="zh-CN" altLang="en-US" sz="2000"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没有层次感</a:t>
              </a:r>
              <a:endParaRPr lang="zh-CN" altLang="en-US" sz="2000"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835599" name="文本框 835598"/>
            <p:cNvSpPr txBox="1"/>
            <p:nvPr/>
          </p:nvSpPr>
          <p:spPr>
            <a:xfrm>
              <a:off x="4241" y="2115"/>
              <a:ext cx="907" cy="256"/>
            </a:xfrm>
            <a:prstGeom prst="rect">
              <a:avLst/>
            </a:prstGeom>
            <a:solidFill>
              <a:srgbClr val="FF99CC"/>
            </a:solidFill>
            <a:ln w="9525" cap="flat" cmpd="sng">
              <a:solidFill>
                <a:srgbClr val="FF0000"/>
              </a:solidFill>
              <a:prstDash val="solid"/>
              <a:miter/>
              <a:headEnd type="none" w="med" len="med"/>
              <a:tailEnd type="none" w="med" len="med"/>
            </a:ln>
          </p:spPr>
          <p:txBody>
            <a:bodyPr>
              <a:spAutoFit/>
            </a:bodyPr>
            <a:lstStyle/>
            <a:p>
              <a:pPr algn="ctr">
                <a:spcBef>
                  <a:spcPct val="50000"/>
                </a:spcBef>
              </a:pPr>
              <a:r>
                <a:rPr lang="zh-CN" altLang="en-US" sz="2000" b="1" noProof="1">
                  <a:effectLst>
                    <a:outerShdw blurRad="38100" dist="38100" dir="2700000">
                      <a:srgbClr val="FFFFFF"/>
                    </a:outerShdw>
                  </a:effectLst>
                  <a:latin typeface="Times New Roman" panose="02020603050405020304" pitchFamily="18" charset="0"/>
                  <a:ea typeface="楷体_GB2312" pitchFamily="49" charset="-122"/>
                  <a:cs typeface="+mn-cs"/>
                </a:rPr>
                <a:t>层次清晰</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grpSp>
      <p:grpSp>
        <p:nvGrpSpPr>
          <p:cNvPr id="90121" name="组合 835600"/>
          <p:cNvGrpSpPr/>
          <p:nvPr/>
        </p:nvGrpSpPr>
        <p:grpSpPr>
          <a:xfrm>
            <a:off x="0" y="0"/>
            <a:ext cx="446088" cy="6858000"/>
            <a:chOff x="0" y="0"/>
            <a:chExt cx="281" cy="4320"/>
          </a:xfrm>
        </p:grpSpPr>
        <p:sp>
          <p:nvSpPr>
            <p:cNvPr id="90122" name="文本框 835601"/>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90123" name="文本框 835602"/>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5587">
                                            <p:txEl>
                                              <p:pRg st="0" end="0"/>
                                            </p:txEl>
                                          </p:spTgt>
                                        </p:tgtEl>
                                        <p:attrNameLst>
                                          <p:attrName>style.visibility</p:attrName>
                                        </p:attrNameLst>
                                      </p:cBhvr>
                                      <p:to>
                                        <p:strVal val="visible"/>
                                      </p:to>
                                    </p:set>
                                    <p:anim calcmode="lin" valueType="num">
                                      <p:cBhvr additive="base">
                                        <p:cTn id="7" dur="500" fill="hold"/>
                                        <p:tgtEl>
                                          <p:spTgt spid="835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55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35587">
                                            <p:txEl>
                                              <p:pRg st="1" end="1"/>
                                            </p:txEl>
                                          </p:spTgt>
                                        </p:tgtEl>
                                        <p:attrNameLst>
                                          <p:attrName>style.visibility</p:attrName>
                                        </p:attrNameLst>
                                      </p:cBhvr>
                                      <p:to>
                                        <p:strVal val="visible"/>
                                      </p:to>
                                    </p:set>
                                    <p:anim calcmode="lin" valueType="num">
                                      <p:cBhvr additive="base">
                                        <p:cTn id="13" dur="500" fill="hold"/>
                                        <p:tgtEl>
                                          <p:spTgt spid="835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55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35587">
                                            <p:txEl>
                                              <p:pRg st="2" end="2"/>
                                            </p:txEl>
                                          </p:spTgt>
                                        </p:tgtEl>
                                        <p:attrNameLst>
                                          <p:attrName>style.visibility</p:attrName>
                                        </p:attrNameLst>
                                      </p:cBhvr>
                                      <p:to>
                                        <p:strVal val="visible"/>
                                      </p:to>
                                    </p:set>
                                    <p:anim calcmode="lin" valueType="num">
                                      <p:cBhvr additive="base">
                                        <p:cTn id="19" dur="500" fill="hold"/>
                                        <p:tgtEl>
                                          <p:spTgt spid="835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55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35600"/>
                                        </p:tgtEl>
                                        <p:attrNameLst>
                                          <p:attrName>style.visibility</p:attrName>
                                        </p:attrNameLst>
                                      </p:cBhvr>
                                      <p:to>
                                        <p:strVal val="visible"/>
                                      </p:to>
                                    </p:set>
                                    <p:animEffect transition="in" filter="blinds(horizontal)">
                                      <p:cBhvr>
                                        <p:cTn id="25" dur="500"/>
                                        <p:tgtEl>
                                          <p:spTgt spid="835600"/>
                                        </p:tgtEl>
                                      </p:cBhvr>
                                    </p:animEffect>
                                  </p:childTnLst>
                                  <p:subTnLst>
                                    <p:set>
                                      <p:cBhvr override="childStyle">
                                        <p:cTn dur="1" fill="hold" display="0" masterRel="nextClick" afterEffect="1"/>
                                        <p:tgtEl>
                                          <p:spTgt spid="835600"/>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chimes.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35587">
                                            <p:txEl>
                                              <p:pRg st="3" end="3"/>
                                            </p:txEl>
                                          </p:spTgt>
                                        </p:tgtEl>
                                        <p:attrNameLst>
                                          <p:attrName>style.visibility</p:attrName>
                                        </p:attrNameLst>
                                      </p:cBhvr>
                                      <p:to>
                                        <p:strVal val="visible"/>
                                      </p:to>
                                    </p:set>
                                    <p:anim calcmode="lin" valueType="num">
                                      <p:cBhvr additive="base">
                                        <p:cTn id="30" dur="500" fill="hold"/>
                                        <p:tgtEl>
                                          <p:spTgt spid="83558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355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835587">
                                            <p:txEl>
                                              <p:pRg st="4" end="4"/>
                                            </p:txEl>
                                          </p:spTgt>
                                        </p:tgtEl>
                                        <p:attrNameLst>
                                          <p:attrName>style.visibility</p:attrName>
                                        </p:attrNameLst>
                                      </p:cBhvr>
                                      <p:to>
                                        <p:strVal val="visible"/>
                                      </p:to>
                                    </p:set>
                                    <p:anim calcmode="lin" valueType="num">
                                      <p:cBhvr additive="base">
                                        <p:cTn id="36" dur="500" fill="hold"/>
                                        <p:tgtEl>
                                          <p:spTgt spid="835587">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8355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835587">
                                            <p:txEl>
                                              <p:pRg st="5" end="5"/>
                                            </p:txEl>
                                          </p:spTgt>
                                        </p:tgtEl>
                                        <p:attrNameLst>
                                          <p:attrName>style.visibility</p:attrName>
                                        </p:attrNameLst>
                                      </p:cBhvr>
                                      <p:to>
                                        <p:strVal val="visible"/>
                                      </p:to>
                                    </p:set>
                                    <p:anim calcmode="lin" valueType="num">
                                      <p:cBhvr additive="base">
                                        <p:cTn id="42" dur="500" fill="hold"/>
                                        <p:tgtEl>
                                          <p:spTgt spid="835587">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83558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文本框 834561"/>
          <p:cNvSpPr txBox="1"/>
          <p:nvPr/>
        </p:nvSpPr>
        <p:spPr>
          <a:xfrm>
            <a:off x="593725" y="101600"/>
            <a:ext cx="6931025" cy="579438"/>
          </a:xfrm>
          <a:prstGeom prst="rect">
            <a:avLst/>
          </a:prstGeom>
          <a:noFill/>
          <a:ln w="57150">
            <a:noFill/>
          </a:ln>
        </p:spPr>
        <p:txBody>
          <a:bodyPr>
            <a:spAutoFit/>
          </a:bodyPr>
          <a:lstStyle/>
          <a:p>
            <a:pPr marL="177800" indent="-177800" defTabSz="914400">
              <a:spcBef>
                <a:spcPct val="50000"/>
              </a:spcBef>
              <a:buFont typeface="Wingdings" panose="05000000000000000000" pitchFamily="2" charset="2"/>
              <a:tabLst>
                <a:tab pos="177800" algn="l"/>
              </a:tabLst>
            </a:pPr>
            <a:r>
              <a:rPr lang="zh-CN" altLang="en-US" sz="32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本章小结</a:t>
            </a:r>
            <a:endParaRPr lang="zh-CN" altLang="en-US" sz="32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834568" name="矩形 834567"/>
          <p:cNvSpPr/>
          <p:nvPr/>
        </p:nvSpPr>
        <p:spPr>
          <a:xfrm>
            <a:off x="611188" y="765175"/>
            <a:ext cx="8353425" cy="4876800"/>
          </a:xfrm>
          <a:prstGeom prst="rect">
            <a:avLst/>
          </a:prstGeom>
          <a:noFill/>
          <a:ln w="38100" cap="flat" cmpd="sng">
            <a:solidFill>
              <a:srgbClr val="006600"/>
            </a:solidFill>
            <a:prstDash val="solid"/>
            <a:miter/>
            <a:headEnd type="none" w="med" len="med"/>
            <a:tailEnd type="none" w="med" len="med"/>
          </a:ln>
        </p:spPr>
        <p:txBody>
          <a:bodyPr>
            <a:spAutoFit/>
          </a:bodyPr>
          <a:lstStyle/>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本章所介绍的主要内容是整型数据、实型数据和字符型数据的常量表示法和变量定义格式，以及可以作用于这些数据类型的运算符。虽然本章的内容比较烦杂，学起来也许比较枯燥，但本章的内容是学好</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C</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语言的基础，是每个</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C</a:t>
            </a:r>
            <a:r>
              <a:rPr lang="zh-CN" altLang="en-US" b="1" strike="noStrike" noProof="1">
                <a:effectLst>
                  <a:outerShdw blurRad="38100" dist="38100" dir="2700000">
                    <a:srgbClr val="FFFFFF"/>
                  </a:outerShdw>
                </a:effectLst>
                <a:latin typeface="楷体_GB2312" pitchFamily="49" charset="-122"/>
                <a:ea typeface="楷体_GB2312" pitchFamily="49" charset="-122"/>
                <a:cs typeface="+mn-cs"/>
              </a:rPr>
              <a:t>语言程序员必须熟练掌握的。现在我们一起来回忆一下本章有哪些内容值得我们特别留意和必须深刻领会的呢？</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a:solidFill>
                  <a:srgbClr val="FF5050"/>
                </a:solidFill>
                <a:effectLst>
                  <a:outerShdw blurRad="38100" dist="38100" dir="2700000">
                    <a:srgbClr val="000000"/>
                  </a:outerShdw>
                </a:effectLst>
                <a:latin typeface="楷体_GB2312" pitchFamily="49" charset="-122"/>
                <a:ea typeface="楷体_GB2312" pitchFamily="49" charset="-122"/>
                <a:cs typeface="+mn-cs"/>
              </a:rPr>
              <a:t> </a:t>
            </a:r>
            <a:r>
              <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变量的含义</a:t>
            </a:r>
            <a:endPar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 数据在内存中的表示形式</a:t>
            </a:r>
            <a:endPar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 不同类型的数据在内存中的表示范围</a:t>
            </a:r>
            <a:endPar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 转义字符</a:t>
            </a:r>
            <a:endPar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 有符号数与无符号数的区别</a:t>
            </a:r>
            <a:endPar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 数据类型的自动转换与强制类型转换</a:t>
            </a:r>
            <a:endPar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cs typeface="+mn-cs"/>
              </a:rPr>
              <a:t> 各种运算符、运算符的优先级和结合性</a:t>
            </a:r>
            <a:endParaRPr lang="zh-CN" altLang="en-US" b="1" strike="noStrike" noProof="1">
              <a:solidFill>
                <a:srgbClr val="FF3399"/>
              </a:solidFill>
              <a:effectLst>
                <a:outerShdw blurRad="38100" dist="38100" dir="2700000">
                  <a:srgbClr val="000000"/>
                </a:outerShdw>
              </a:effectLst>
              <a:latin typeface="楷体_GB2312" pitchFamily="49" charset="-122"/>
              <a:ea typeface="楷体_GB2312" pitchFamily="49" charset="-122"/>
            </a:endParaRPr>
          </a:p>
        </p:txBody>
      </p:sp>
      <p:grpSp>
        <p:nvGrpSpPr>
          <p:cNvPr id="91139" name="组合 834568"/>
          <p:cNvGrpSpPr/>
          <p:nvPr/>
        </p:nvGrpSpPr>
        <p:grpSpPr>
          <a:xfrm>
            <a:off x="0" y="0"/>
            <a:ext cx="446088" cy="6858000"/>
            <a:chOff x="0" y="0"/>
            <a:chExt cx="281" cy="4320"/>
          </a:xfrm>
        </p:grpSpPr>
        <p:sp>
          <p:nvSpPr>
            <p:cNvPr id="91140" name="文本框 83456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91141" name="文本框 83457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4568"/>
                                        </p:tgtEl>
                                        <p:attrNameLst>
                                          <p:attrName>style.visibility</p:attrName>
                                        </p:attrNameLst>
                                      </p:cBhvr>
                                      <p:to>
                                        <p:strVal val="visible"/>
                                      </p:to>
                                    </p:set>
                                    <p:animEffect transition="in" filter="box(in)">
                                      <p:cBhvr>
                                        <p:cTn id="7" dur="500"/>
                                        <p:tgtEl>
                                          <p:spTgt spid="83456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文本占位符 745473"/>
          <p:cNvSpPr>
            <a:spLocks noGrp="1"/>
          </p:cNvSpPr>
          <p:nvPr>
            <p:ph type="body" idx="1"/>
          </p:nvPr>
        </p:nvSpPr>
        <p:spPr>
          <a:xfrm>
            <a:off x="444500" y="266700"/>
            <a:ext cx="8664575" cy="5314950"/>
          </a:xfrm>
        </p:spPr>
        <p:txBody>
          <a:bodyPr/>
          <a:lstStyle/>
          <a:p>
            <a:pPr marL="342900" marR="0" indent="-342900" algn="l" defTabSz="914400" rtl="0" eaLnBrk="1" fontAlgn="base" latinLnBrk="0" hangingPunct="1">
              <a:lnSpc>
                <a:spcPct val="9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3.2</a:t>
            </a: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rPr>
              <a:t> </a:t>
            </a:r>
            <a:r>
              <a:rPr kumimoji="0" lang="zh-CN" altLang="en-US"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rPr>
              <a:t>常量、变量和标识符</a:t>
            </a:r>
          </a:p>
          <a:p>
            <a:pPr marL="742950" marR="0" lvl="1" indent="-285750" algn="l" defTabSz="914400" rtl="0" eaLnBrk="1" fontAlgn="base" latinLnBrk="0" hangingPunct="1">
              <a:lnSpc>
                <a:spcPct val="90000"/>
              </a:lnSpc>
              <a:spcBef>
                <a:spcPct val="20000"/>
              </a:spcBef>
              <a:spcAft>
                <a:spcPct val="0"/>
              </a:spcAft>
              <a:buClrTx/>
              <a:buSzTx/>
              <a:buFontTx/>
              <a:buNone/>
            </a:pPr>
            <a:r>
              <a:rPr kumimoji="0" lang="en-US" altLang="zh-CN" sz="3200" b="1" i="0" u="none" strike="noStrike" kern="1200" cap="none" spc="0" normalizeH="0" baseline="0" noProof="1">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rPr>
              <a:t>1. </a:t>
            </a:r>
            <a:r>
              <a:rPr kumimoji="0" lang="zh-CN" altLang="en-US" sz="3200" b="1" i="0" u="none" strike="noStrike" kern="1200" cap="none" spc="0" normalizeH="0" baseline="0" noProof="1">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rPr>
              <a:t>标识符</a:t>
            </a:r>
          </a:p>
          <a:p>
            <a:pPr marL="1143000" marR="0" lvl="2" indent="-228600" algn="l" defTabSz="914400" rtl="0" eaLnBrk="1" fontAlgn="base" latinLnBrk="0" hangingPunct="1">
              <a:lnSpc>
                <a:spcPct val="90000"/>
              </a:lnSpc>
              <a:spcBef>
                <a:spcPct val="20000"/>
              </a:spcBef>
              <a:spcAft>
                <a:spcPct val="0"/>
              </a:spcAft>
              <a:buClrTx/>
              <a:buSzTx/>
              <a:buFontTx/>
              <a:buChar char="•"/>
            </a:pPr>
            <a:r>
              <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定义：</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用来标识变量、常量、函数等的字符序列</a:t>
            </a:r>
          </a:p>
          <a:p>
            <a:pPr marL="1143000" marR="0" lvl="2" indent="-228600" algn="l" defTabSz="914400" rtl="0" eaLnBrk="1" fontAlgn="base" latinLnBrk="0" hangingPunct="1">
              <a:lnSpc>
                <a:spcPct val="90000"/>
              </a:lnSpc>
              <a:spcBef>
                <a:spcPct val="20000"/>
              </a:spcBef>
              <a:spcAft>
                <a:spcPct val="0"/>
              </a:spcAft>
              <a:buClrTx/>
              <a:buSzTx/>
              <a:buFontTx/>
              <a:buChar char="•"/>
            </a:pPr>
            <a:r>
              <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组成</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只能由</a:t>
            </a:r>
            <a:r>
              <a:rPr kumimoji="0" lang="zh-CN" altLang="zh-CN" sz="2000" b="1" i="0" u="none" strike="noStrike" kern="1200" cap="none" spc="0" normalizeH="0" baseline="0" noProof="1">
                <a:solidFill>
                  <a:srgbClr val="3333FF"/>
                </a:solidFill>
                <a:effectLst>
                  <a:outerShdw blurRad="38100" dist="38100" dir="2700000">
                    <a:srgbClr val="FFFFFF"/>
                  </a:outerShdw>
                </a:effectLst>
                <a:latin typeface="楷体_GB2312" pitchFamily="49" charset="-122"/>
                <a:ea typeface="楷体_GB2312" pitchFamily="49" charset="-122"/>
                <a:cs typeface="+mn-cs"/>
              </a:rPr>
              <a:t>字母</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zh-CN" sz="2000" b="1" i="0" u="none" strike="noStrike" kern="1200" cap="none" spc="0" normalizeH="0" baseline="0" noProof="1">
                <a:solidFill>
                  <a:srgbClr val="3333FF"/>
                </a:solidFill>
                <a:effectLst>
                  <a:outerShdw blurRad="38100" dist="38100" dir="2700000">
                    <a:srgbClr val="FFFFFF"/>
                  </a:outerShdw>
                </a:effectLst>
                <a:latin typeface="楷体_GB2312" pitchFamily="49" charset="-122"/>
                <a:ea typeface="楷体_GB2312" pitchFamily="49" charset="-122"/>
                <a:cs typeface="+mn-cs"/>
              </a:rPr>
              <a:t>数字</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zh-CN" sz="2000" b="1" i="0" u="none" strike="noStrike" kern="1200" cap="none" spc="0" normalizeH="0" baseline="0" noProof="1">
                <a:solidFill>
                  <a:srgbClr val="3333FF"/>
                </a:solidFill>
                <a:effectLst>
                  <a:outerShdw blurRad="38100" dist="38100" dir="2700000">
                    <a:srgbClr val="FFFFFF"/>
                  </a:outerShdw>
                </a:effectLst>
                <a:latin typeface="楷体_GB2312" pitchFamily="49" charset="-122"/>
                <a:ea typeface="楷体_GB2312" pitchFamily="49" charset="-122"/>
                <a:cs typeface="+mn-cs"/>
              </a:rPr>
              <a:t>下划线</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组成，且第一个字母必须是字母或下划线</a:t>
            </a:r>
            <a:endPar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C</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语言的关键字不能用作变量名 </a:t>
            </a: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大小写敏感</a:t>
            </a:r>
          </a:p>
          <a:p>
            <a:pPr marL="1143000" marR="0" lvl="2" indent="-228600" algn="l" defTabSz="914400" rtl="0" eaLnBrk="1" fontAlgn="base" latinLnBrk="0" hangingPunct="1">
              <a:lnSpc>
                <a:spcPct val="90000"/>
              </a:lnSpc>
              <a:spcBef>
                <a:spcPct val="20000"/>
              </a:spcBef>
              <a:spcAft>
                <a:spcPct val="0"/>
              </a:spcAft>
              <a:buClrTx/>
              <a:buSzTx/>
              <a:buFontTx/>
              <a:buChar char="•"/>
            </a:pPr>
            <a:r>
              <a:rPr kumimoji="0" lang="zh-CN" altLang="zh-CN"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命名原则：</a:t>
            </a: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mn-lt"/>
                <a:ea typeface="楷体_GB2312" pitchFamily="49" charset="-122"/>
                <a:cs typeface="+mn-cs"/>
              </a:rPr>
              <a:t>变量名和函数名中的英文字母一般用小写，以增加可读性</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a:t>
            </a:r>
            <a:endPar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见名知意</a:t>
            </a: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不宜混淆  如</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l与I,  o与0</a:t>
            </a:r>
            <a:endPar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p:txBody>
      </p:sp>
      <p:sp>
        <p:nvSpPr>
          <p:cNvPr id="745491" name="文本框 745490"/>
          <p:cNvSpPr txBox="1"/>
          <p:nvPr/>
        </p:nvSpPr>
        <p:spPr>
          <a:xfrm>
            <a:off x="1147763" y="4211638"/>
            <a:ext cx="7280275" cy="1590675"/>
          </a:xfrm>
          <a:prstGeom prst="rect">
            <a:avLst/>
          </a:prstGeom>
          <a:solidFill>
            <a:schemeClr val="bg1"/>
          </a:solidFill>
          <a:ln w="38100" cap="flat" cmpd="sng">
            <a:solidFill>
              <a:srgbClr val="FF00FF"/>
            </a:solidFill>
            <a:prstDash val="solid"/>
            <a:miter/>
            <a:headEnd type="none" w="med" len="med"/>
            <a:tailEnd type="none" w="med" len="med"/>
          </a:ln>
        </p:spPr>
        <p:txBody>
          <a:bodyPr lIns="90000" tIns="46800" rIns="90000" bIns="46800" anchor="t" anchorCtr="0">
            <a:spAutoFit/>
          </a:bodyPr>
          <a:lstStyle/>
          <a:p>
            <a:pPr lvl="3" indent="0" eaLnBrk="0" hangingPunct="0"/>
            <a:r>
              <a:rPr lang="zh-CN" altLang="zh-CN" dirty="0">
                <a:latin typeface="隶书" panose="02010509060101010101" pitchFamily="49" charset="-122"/>
                <a:ea typeface="隶书" panose="02010509060101010101" pitchFamily="49" charset="-122"/>
              </a:rPr>
              <a:t>例:判断下列标识符号合法性</a:t>
            </a:r>
            <a:endParaRPr lang="zh-CN" altLang="zh-CN" dirty="0">
              <a:latin typeface="Times New Roman" panose="02020603050405020304" pitchFamily="18" charset="0"/>
              <a:ea typeface="宋体" panose="02010600030101010101" pitchFamily="2" charset="-122"/>
            </a:endParaRPr>
          </a:p>
          <a:p>
            <a:pPr lvl="3" indent="0" eaLnBrk="0" hangingPunct="0"/>
            <a:r>
              <a:rPr lang="en-US" altLang="zh-CN">
                <a:latin typeface="Times New Roman" panose="02020603050405020304" pitchFamily="18" charset="0"/>
                <a:ea typeface="宋体" panose="02010600030101010101" pitchFamily="2" charset="-122"/>
              </a:rPr>
              <a:t>sum      Sum     M.D.John    day    Date   3days    </a:t>
            </a:r>
          </a:p>
          <a:p>
            <a:pPr lvl="3" indent="0" eaLnBrk="0" hangingPunct="0"/>
            <a:r>
              <a:rPr lang="en-US" altLang="zh-CN">
                <a:latin typeface="Times New Roman" panose="02020603050405020304" pitchFamily="18" charset="0"/>
                <a:ea typeface="宋体" panose="02010600030101010101" pitchFamily="2" charset="-122"/>
              </a:rPr>
              <a:t>student_name     #33      lotus_1_2_3 </a:t>
            </a:r>
          </a:p>
          <a:p>
            <a:pPr lvl="3" indent="0" eaLnBrk="0" hangingPunct="0"/>
            <a:r>
              <a:rPr lang="en-US" altLang="zh-CN">
                <a:latin typeface="Times New Roman" panose="02020603050405020304" pitchFamily="18" charset="0"/>
                <a:ea typeface="宋体" panose="02010600030101010101" pitchFamily="2" charset="-122"/>
              </a:rPr>
              <a:t>char    a&gt;b   _above     $123</a:t>
            </a:r>
            <a:endParaRPr lang="en-US" altLang="zh-CN" sz="2000">
              <a:latin typeface="Arial" panose="020B0604020202020204" pitchFamily="34" charset="0"/>
              <a:ea typeface="隶书" panose="02010509060101010101" pitchFamily="49" charset="-122"/>
            </a:endParaRPr>
          </a:p>
        </p:txBody>
      </p:sp>
      <p:sp>
        <p:nvSpPr>
          <p:cNvPr id="745492" name="文本框 745491"/>
          <p:cNvSpPr txBox="1"/>
          <p:nvPr/>
        </p:nvSpPr>
        <p:spPr>
          <a:xfrm>
            <a:off x="4443413" y="4594225"/>
            <a:ext cx="1401762" cy="457200"/>
          </a:xfrm>
          <a:prstGeom prst="rect">
            <a:avLst/>
          </a:prstGeom>
          <a:noFill/>
          <a:ln w="38100">
            <a:noFill/>
          </a:ln>
        </p:spPr>
        <p:txBody>
          <a:bodyPr wrap="none" lIns="90000" tIns="46800" rIns="90000" bIns="46800" anchor="t" anchorCtr="0">
            <a:spAutoFit/>
          </a:bodyPr>
          <a:lstStyle/>
          <a:p>
            <a:pPr eaLnBrk="0" hangingPunct="0"/>
            <a:r>
              <a:rPr lang="en-US" altLang="zh-CN">
                <a:solidFill>
                  <a:srgbClr val="FF0000"/>
                </a:solidFill>
                <a:latin typeface="Times New Roman" panose="02020603050405020304" pitchFamily="18" charset="0"/>
                <a:ea typeface="宋体" panose="02010600030101010101" pitchFamily="2" charset="-122"/>
              </a:rPr>
              <a:t>M.D.John</a:t>
            </a:r>
          </a:p>
        </p:txBody>
      </p:sp>
      <p:sp>
        <p:nvSpPr>
          <p:cNvPr id="745493" name="文本框 745492"/>
          <p:cNvSpPr txBox="1"/>
          <p:nvPr/>
        </p:nvSpPr>
        <p:spPr>
          <a:xfrm>
            <a:off x="7510463" y="4594225"/>
            <a:ext cx="892175" cy="457200"/>
          </a:xfrm>
          <a:prstGeom prst="rect">
            <a:avLst/>
          </a:prstGeom>
          <a:noFill/>
          <a:ln w="38100">
            <a:noFill/>
          </a:ln>
        </p:spPr>
        <p:txBody>
          <a:bodyPr wrap="none" lIns="90000" tIns="46800" rIns="90000" bIns="46800" anchor="t" anchorCtr="0">
            <a:spAutoFit/>
          </a:bodyPr>
          <a:lstStyle/>
          <a:p>
            <a:pPr eaLnBrk="0" hangingPunct="0"/>
            <a:r>
              <a:rPr lang="en-US" altLang="zh-CN">
                <a:solidFill>
                  <a:srgbClr val="FF0000"/>
                </a:solidFill>
                <a:latin typeface="Times New Roman" panose="02020603050405020304" pitchFamily="18" charset="0"/>
                <a:ea typeface="宋体" panose="02010600030101010101" pitchFamily="2" charset="-122"/>
              </a:rPr>
              <a:t>3days</a:t>
            </a:r>
          </a:p>
        </p:txBody>
      </p:sp>
      <p:sp>
        <p:nvSpPr>
          <p:cNvPr id="745494" name="文本框 745493"/>
          <p:cNvSpPr txBox="1"/>
          <p:nvPr/>
        </p:nvSpPr>
        <p:spPr>
          <a:xfrm>
            <a:off x="4614863" y="4956175"/>
            <a:ext cx="638175" cy="457200"/>
          </a:xfrm>
          <a:prstGeom prst="rect">
            <a:avLst/>
          </a:prstGeom>
          <a:noFill/>
          <a:ln w="38100">
            <a:noFill/>
          </a:ln>
        </p:spPr>
        <p:txBody>
          <a:bodyPr wrap="none" lIns="90000" tIns="46800" rIns="90000" bIns="46800" anchor="t" anchorCtr="0">
            <a:spAutoFit/>
          </a:bodyPr>
          <a:lstStyle/>
          <a:p>
            <a:pPr eaLnBrk="0" hangingPunct="0"/>
            <a:r>
              <a:rPr lang="en-US" altLang="zh-CN">
                <a:solidFill>
                  <a:srgbClr val="FF3300"/>
                </a:solidFill>
                <a:latin typeface="Times New Roman" panose="02020603050405020304" pitchFamily="18" charset="0"/>
                <a:ea typeface="宋体" panose="02010600030101010101" pitchFamily="2" charset="-122"/>
              </a:rPr>
              <a:t>#33</a:t>
            </a:r>
          </a:p>
        </p:txBody>
      </p:sp>
      <p:sp>
        <p:nvSpPr>
          <p:cNvPr id="745495" name="文本框 745494"/>
          <p:cNvSpPr txBox="1"/>
          <p:nvPr/>
        </p:nvSpPr>
        <p:spPr>
          <a:xfrm>
            <a:off x="2538413" y="5318125"/>
            <a:ext cx="704850" cy="457200"/>
          </a:xfrm>
          <a:prstGeom prst="rect">
            <a:avLst/>
          </a:prstGeom>
          <a:noFill/>
          <a:ln w="38100">
            <a:noFill/>
          </a:ln>
        </p:spPr>
        <p:txBody>
          <a:bodyPr wrap="none" lIns="90000" tIns="46800" rIns="90000" bIns="46800" anchor="t" anchorCtr="0">
            <a:spAutoFit/>
          </a:bodyPr>
          <a:lstStyle/>
          <a:p>
            <a:pPr eaLnBrk="0" hangingPunct="0"/>
            <a:r>
              <a:rPr lang="en-US" altLang="zh-CN">
                <a:solidFill>
                  <a:srgbClr val="FF3300"/>
                </a:solidFill>
                <a:latin typeface="Times New Roman" panose="02020603050405020304" pitchFamily="18" charset="0"/>
                <a:ea typeface="宋体" panose="02010600030101010101" pitchFamily="2" charset="-122"/>
              </a:rPr>
              <a:t>char</a:t>
            </a:r>
          </a:p>
        </p:txBody>
      </p:sp>
      <p:sp>
        <p:nvSpPr>
          <p:cNvPr id="745496" name="文本框 745495"/>
          <p:cNvSpPr txBox="1"/>
          <p:nvPr/>
        </p:nvSpPr>
        <p:spPr>
          <a:xfrm>
            <a:off x="5319713" y="5318125"/>
            <a:ext cx="790575" cy="457200"/>
          </a:xfrm>
          <a:prstGeom prst="rect">
            <a:avLst/>
          </a:prstGeom>
          <a:noFill/>
          <a:ln w="38100">
            <a:noFill/>
          </a:ln>
        </p:spPr>
        <p:txBody>
          <a:bodyPr wrap="none" lIns="90000" tIns="46800" rIns="90000" bIns="46800" anchor="t" anchorCtr="0">
            <a:spAutoFit/>
          </a:bodyPr>
          <a:lstStyle/>
          <a:p>
            <a:pPr eaLnBrk="0" hangingPunct="0"/>
            <a:r>
              <a:rPr lang="en-US" altLang="zh-CN">
                <a:solidFill>
                  <a:srgbClr val="FF3300"/>
                </a:solidFill>
                <a:latin typeface="Times New Roman" panose="02020603050405020304" pitchFamily="18" charset="0"/>
                <a:ea typeface="宋体" panose="02010600030101010101" pitchFamily="2" charset="-122"/>
              </a:rPr>
              <a:t>$123</a:t>
            </a:r>
          </a:p>
        </p:txBody>
      </p:sp>
      <p:sp>
        <p:nvSpPr>
          <p:cNvPr id="745497" name="文本框 745496"/>
          <p:cNvSpPr txBox="1"/>
          <p:nvPr/>
        </p:nvSpPr>
        <p:spPr>
          <a:xfrm>
            <a:off x="3376613" y="5318125"/>
            <a:ext cx="639762" cy="457200"/>
          </a:xfrm>
          <a:prstGeom prst="rect">
            <a:avLst/>
          </a:prstGeom>
          <a:noFill/>
          <a:ln w="38100">
            <a:noFill/>
          </a:ln>
        </p:spPr>
        <p:txBody>
          <a:bodyPr wrap="none" lIns="90000" tIns="46800" rIns="90000" bIns="46800" anchor="t" anchorCtr="0">
            <a:spAutoFit/>
          </a:bodyPr>
          <a:lstStyle/>
          <a:p>
            <a:pPr eaLnBrk="0" hangingPunct="0"/>
            <a:r>
              <a:rPr lang="en-US" altLang="zh-CN">
                <a:solidFill>
                  <a:srgbClr val="FF3300"/>
                </a:solidFill>
                <a:latin typeface="Times New Roman" panose="02020603050405020304" pitchFamily="18" charset="0"/>
                <a:ea typeface="宋体" panose="02010600030101010101" pitchFamily="2" charset="-122"/>
              </a:rPr>
              <a:t>a&gt;b</a:t>
            </a:r>
          </a:p>
        </p:txBody>
      </p:sp>
      <p:sp>
        <p:nvSpPr>
          <p:cNvPr id="745498" name="圆角矩形标注 745497"/>
          <p:cNvSpPr/>
          <p:nvPr/>
        </p:nvSpPr>
        <p:spPr>
          <a:xfrm>
            <a:off x="4183063" y="2781300"/>
            <a:ext cx="2549525" cy="627063"/>
          </a:xfrm>
          <a:prstGeom prst="wedgeRoundRectCallout">
            <a:avLst>
              <a:gd name="adj1" fmla="val -18556"/>
              <a:gd name="adj2" fmla="val 255824"/>
              <a:gd name="adj3" fmla="val 16667"/>
            </a:avLst>
          </a:prstGeom>
          <a:solidFill>
            <a:srgbClr val="FFFF99"/>
          </a:solidFill>
          <a:ln w="28575" cap="flat" cmpd="sng">
            <a:solidFill>
              <a:srgbClr val="3366FF"/>
            </a:solidFill>
            <a:prstDash val="solid"/>
            <a:miter/>
            <a:headEnd type="none" w="med" len="med"/>
            <a:tailEnd type="none" w="med" len="med"/>
          </a:ln>
        </p:spPr>
        <p:txBody>
          <a:bodyPr/>
          <a:lstStyle/>
          <a:p>
            <a:pPr fontAlgn="base"/>
            <a:r>
              <a:rPr lang="en-US" altLang="zh-CN" sz="2000" strike="noStrike" noProof="1">
                <a:latin typeface="楷体_GB2312" pitchFamily="49" charset="-122"/>
                <a:ea typeface="楷体_GB2312" pitchFamily="49" charset="-122"/>
                <a:cs typeface="+mn-cs"/>
              </a:rPr>
              <a:t>    </a:t>
            </a:r>
            <a:r>
              <a:rPr lang="en-US" altLang="zh-CN" sz="2000" b="1" strike="noStrike" noProof="1">
                <a:latin typeface="楷体_GB2312" pitchFamily="49" charset="-122"/>
                <a:ea typeface="楷体_GB2312" pitchFamily="49" charset="-122"/>
                <a:cs typeface="+mn-cs"/>
              </a:rPr>
              <a:t>.</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字符非法</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499" name="圆角矩形标注 745498"/>
          <p:cNvSpPr/>
          <p:nvPr/>
        </p:nvSpPr>
        <p:spPr>
          <a:xfrm>
            <a:off x="5299075" y="2782888"/>
            <a:ext cx="3449638" cy="627063"/>
          </a:xfrm>
          <a:prstGeom prst="wedgeRoundRectCallout">
            <a:avLst>
              <a:gd name="adj1" fmla="val 19120"/>
              <a:gd name="adj2" fmla="val 258102"/>
              <a:gd name="adj3" fmla="val 16667"/>
            </a:avLst>
          </a:prstGeom>
          <a:solidFill>
            <a:srgbClr val="FFFF99"/>
          </a:solidFill>
          <a:ln w="28575" cap="flat" cmpd="sng">
            <a:solidFill>
              <a:srgbClr val="3366FF"/>
            </a:solidFill>
            <a:prstDash val="solid"/>
            <a:miter/>
            <a:headEnd type="none" w="med" len="med"/>
            <a:tailEnd type="none" w="med" len="med"/>
          </a:ln>
        </p:spPr>
        <p:txBody>
          <a:bodyPr/>
          <a:lstStyle/>
          <a:p>
            <a:pPr fontAlgn="base"/>
            <a:r>
              <a:rPr lang="en-US" altLang="zh-CN" sz="2000"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数字</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3</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不可作首字符</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500" name="圆角矩形标注 745499"/>
          <p:cNvSpPr/>
          <p:nvPr/>
        </p:nvSpPr>
        <p:spPr>
          <a:xfrm>
            <a:off x="3941763" y="3140075"/>
            <a:ext cx="2549525" cy="627063"/>
          </a:xfrm>
          <a:prstGeom prst="wedgeRoundRectCallout">
            <a:avLst>
              <a:gd name="adj1" fmla="val -18556"/>
              <a:gd name="adj2" fmla="val 255824"/>
              <a:gd name="adj3" fmla="val 16667"/>
            </a:avLst>
          </a:prstGeom>
          <a:solidFill>
            <a:srgbClr val="FFFF99"/>
          </a:solidFill>
          <a:ln w="28575" cap="flat" cmpd="sng">
            <a:solidFill>
              <a:srgbClr val="3366FF"/>
            </a:solidFill>
            <a:prstDash val="solid"/>
            <a:miter/>
            <a:headEnd type="none" w="med" len="med"/>
            <a:tailEnd type="none" w="med" len="med"/>
          </a:ln>
        </p:spPr>
        <p:txBody>
          <a:bodyPr/>
          <a:lstStyle/>
          <a:p>
            <a:pPr fontAlgn="base"/>
            <a:r>
              <a:rPr lang="en-US" altLang="zh-CN" sz="2000" strike="noStrike" noProof="1">
                <a:latin typeface="楷体_GB2312" pitchFamily="49" charset="-122"/>
                <a:ea typeface="楷体_GB2312" pitchFamily="49" charset="-122"/>
                <a:cs typeface="+mn-cs"/>
              </a:rPr>
              <a:t> </a:t>
            </a:r>
            <a:r>
              <a:rPr lang="en-US" altLang="zh-CN" b="1" strike="noStrike"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字符非法</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501" name="圆角矩形标注 745500"/>
          <p:cNvSpPr/>
          <p:nvPr/>
        </p:nvSpPr>
        <p:spPr>
          <a:xfrm>
            <a:off x="2000250" y="3513138"/>
            <a:ext cx="2549525" cy="627063"/>
          </a:xfrm>
          <a:prstGeom prst="wedgeRoundRectCallout">
            <a:avLst>
              <a:gd name="adj1" fmla="val -18556"/>
              <a:gd name="adj2" fmla="val 255824"/>
              <a:gd name="adj3" fmla="val 16667"/>
            </a:avLst>
          </a:prstGeom>
          <a:solidFill>
            <a:srgbClr val="FFFF99"/>
          </a:solidFill>
          <a:ln w="28575" cap="flat" cmpd="sng">
            <a:solidFill>
              <a:srgbClr val="3366FF"/>
            </a:solidFill>
            <a:prstDash val="solid"/>
            <a:miter/>
            <a:headEnd type="none" w="med" len="med"/>
            <a:tailEnd type="none" w="med" len="med"/>
          </a:ln>
        </p:spPr>
        <p:txBody>
          <a:bodyPr/>
          <a:lstStyle/>
          <a:p>
            <a:pPr fontAlgn="base"/>
            <a:r>
              <a:rPr lang="en-US" altLang="zh-CN" sz="2000" strike="noStrike" noProof="1">
                <a:latin typeface="楷体_GB2312" pitchFamily="49" charset="-122"/>
                <a:ea typeface="楷体_GB2312" pitchFamily="49" charset="-122"/>
                <a:cs typeface="+mn-cs"/>
              </a:rPr>
              <a:t> </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char</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是关键字</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502" name="圆角矩形标注 745501"/>
          <p:cNvSpPr/>
          <p:nvPr/>
        </p:nvSpPr>
        <p:spPr>
          <a:xfrm>
            <a:off x="3371850" y="3398838"/>
            <a:ext cx="2549525" cy="627063"/>
          </a:xfrm>
          <a:prstGeom prst="wedgeRoundRectCallout">
            <a:avLst>
              <a:gd name="adj1" fmla="val -38917"/>
              <a:gd name="adj2" fmla="val 284176"/>
              <a:gd name="adj3" fmla="val 16667"/>
            </a:avLst>
          </a:prstGeom>
          <a:solidFill>
            <a:srgbClr val="FFFF99"/>
          </a:solidFill>
          <a:ln w="28575" cap="flat" cmpd="sng">
            <a:solidFill>
              <a:srgbClr val="3366FF"/>
            </a:solidFill>
            <a:prstDash val="solid"/>
            <a:miter/>
            <a:headEnd type="none" w="med" len="med"/>
            <a:tailEnd type="none" w="med" len="med"/>
          </a:ln>
        </p:spPr>
        <p:txBody>
          <a:bodyPr/>
          <a:lstStyle/>
          <a:p>
            <a:pPr fontAlgn="base"/>
            <a:r>
              <a:rPr lang="en-US" altLang="zh-CN" sz="2000" strike="noStrike" noProof="1">
                <a:latin typeface="楷体_GB2312" pitchFamily="49" charset="-122"/>
                <a:ea typeface="楷体_GB2312" pitchFamily="49" charset="-122"/>
                <a:cs typeface="+mn-cs"/>
              </a:rPr>
              <a:t> </a:t>
            </a:r>
            <a:r>
              <a:rPr lang="en-US" altLang="zh-CN" b="1" strike="noStrike"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&gt;</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字符非法</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504" name="圆角矩形标注 745503"/>
          <p:cNvSpPr/>
          <p:nvPr/>
        </p:nvSpPr>
        <p:spPr>
          <a:xfrm>
            <a:off x="5386388" y="3170238"/>
            <a:ext cx="3449638" cy="627063"/>
          </a:xfrm>
          <a:prstGeom prst="wedgeRoundRectCallout">
            <a:avLst>
              <a:gd name="adj1" fmla="val -47745"/>
              <a:gd name="adj2" fmla="val 308227"/>
              <a:gd name="adj3" fmla="val 16667"/>
            </a:avLst>
          </a:prstGeom>
          <a:solidFill>
            <a:srgbClr val="FFFF99"/>
          </a:solidFill>
          <a:ln w="28575" cap="flat" cmpd="sng">
            <a:solidFill>
              <a:srgbClr val="3366FF"/>
            </a:solidFill>
            <a:prstDash val="solid"/>
            <a:miter/>
            <a:headEnd type="none" w="med" len="med"/>
            <a:tailEnd type="none" w="med" len="med"/>
          </a:ln>
        </p:spPr>
        <p:txBody>
          <a:bodyPr/>
          <a:lstStyle/>
          <a:p>
            <a:pPr fontAlgn="base"/>
            <a:r>
              <a:rPr lang="en-US" altLang="zh-CN" sz="2000"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不可作首字符</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grpSp>
        <p:nvGrpSpPr>
          <p:cNvPr id="23567" name="组合 745504"/>
          <p:cNvGrpSpPr/>
          <p:nvPr/>
        </p:nvGrpSpPr>
        <p:grpSpPr>
          <a:xfrm>
            <a:off x="0" y="0"/>
            <a:ext cx="446088" cy="6858000"/>
            <a:chOff x="0" y="0"/>
            <a:chExt cx="281" cy="4320"/>
          </a:xfrm>
        </p:grpSpPr>
        <p:sp>
          <p:nvSpPr>
            <p:cNvPr id="23568" name="文本框 74550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23569" name="文本框 74550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animEffect transition="in" filter="box(out)">
                                      <p:cBhvr>
                                        <p:cTn id="7" dur="500"/>
                                        <p:tgtEl>
                                          <p:spTgt spid="7454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5474">
                                            <p:txEl>
                                              <p:pRg st="1" end="1"/>
                                            </p:txEl>
                                          </p:spTgt>
                                        </p:tgtEl>
                                        <p:attrNameLst>
                                          <p:attrName>style.visibility</p:attrName>
                                        </p:attrNameLst>
                                      </p:cBhvr>
                                      <p:to>
                                        <p:strVal val="visible"/>
                                      </p:to>
                                    </p:set>
                                    <p:animEffect transition="in" filter="box(out)">
                                      <p:cBhvr>
                                        <p:cTn id="12" dur="500"/>
                                        <p:tgtEl>
                                          <p:spTgt spid="74547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5474">
                                            <p:txEl>
                                              <p:pRg st="2" end="2"/>
                                            </p:txEl>
                                          </p:spTgt>
                                        </p:tgtEl>
                                        <p:attrNameLst>
                                          <p:attrName>style.visibility</p:attrName>
                                        </p:attrNameLst>
                                      </p:cBhvr>
                                      <p:to>
                                        <p:strVal val="visible"/>
                                      </p:to>
                                    </p:set>
                                    <p:animEffect transition="in" filter="box(out)">
                                      <p:cBhvr>
                                        <p:cTn id="17" dur="500"/>
                                        <p:tgtEl>
                                          <p:spTgt spid="74547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45474">
                                            <p:txEl>
                                              <p:pRg st="3" end="3"/>
                                            </p:txEl>
                                          </p:spTgt>
                                        </p:tgtEl>
                                        <p:attrNameLst>
                                          <p:attrName>style.visibility</p:attrName>
                                        </p:attrNameLst>
                                      </p:cBhvr>
                                      <p:to>
                                        <p:strVal val="visible"/>
                                      </p:to>
                                    </p:set>
                                    <p:animEffect transition="in" filter="box(out)">
                                      <p:cBhvr>
                                        <p:cTn id="22" dur="500"/>
                                        <p:tgtEl>
                                          <p:spTgt spid="745474">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745474">
                                            <p:txEl>
                                              <p:pRg st="4" end="4"/>
                                            </p:txEl>
                                          </p:spTgt>
                                        </p:tgtEl>
                                        <p:attrNameLst>
                                          <p:attrName>style.visibility</p:attrName>
                                        </p:attrNameLst>
                                      </p:cBhvr>
                                      <p:to>
                                        <p:strVal val="visible"/>
                                      </p:to>
                                    </p:set>
                                    <p:animEffect transition="in" filter="box(out)">
                                      <p:cBhvr>
                                        <p:cTn id="25" dur="500"/>
                                        <p:tgtEl>
                                          <p:spTgt spid="745474">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745474">
                                            <p:txEl>
                                              <p:pRg st="5" end="5"/>
                                            </p:txEl>
                                          </p:spTgt>
                                        </p:tgtEl>
                                        <p:attrNameLst>
                                          <p:attrName>style.visibility</p:attrName>
                                        </p:attrNameLst>
                                      </p:cBhvr>
                                      <p:to>
                                        <p:strVal val="visible"/>
                                      </p:to>
                                    </p:set>
                                    <p:animEffect transition="in" filter="box(out)">
                                      <p:cBhvr>
                                        <p:cTn id="28" dur="500"/>
                                        <p:tgtEl>
                                          <p:spTgt spid="745474">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745474">
                                            <p:txEl>
                                              <p:pRg st="6" end="6"/>
                                            </p:txEl>
                                          </p:spTgt>
                                        </p:tgtEl>
                                        <p:attrNameLst>
                                          <p:attrName>style.visibility</p:attrName>
                                        </p:attrNameLst>
                                      </p:cBhvr>
                                      <p:to>
                                        <p:strVal val="visible"/>
                                      </p:to>
                                    </p:set>
                                    <p:animEffect transition="in" filter="box(out)">
                                      <p:cBhvr>
                                        <p:cTn id="31" dur="500"/>
                                        <p:tgtEl>
                                          <p:spTgt spid="745474">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745474">
                                            <p:txEl>
                                              <p:pRg st="7" end="7"/>
                                            </p:txEl>
                                          </p:spTgt>
                                        </p:tgtEl>
                                        <p:attrNameLst>
                                          <p:attrName>style.visibility</p:attrName>
                                        </p:attrNameLst>
                                      </p:cBhvr>
                                      <p:to>
                                        <p:strVal val="visible"/>
                                      </p:to>
                                    </p:set>
                                    <p:animEffect transition="in" filter="box(out)">
                                      <p:cBhvr>
                                        <p:cTn id="36" dur="500"/>
                                        <p:tgtEl>
                                          <p:spTgt spid="745474">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par>
                                <p:cTn id="37" presetID="4" presetClass="entr" presetSubtype="32" fill="hold" grpId="0" nodeType="withEffect">
                                  <p:stCondLst>
                                    <p:cond delay="0"/>
                                  </p:stCondLst>
                                  <p:childTnLst>
                                    <p:set>
                                      <p:cBhvr>
                                        <p:cTn id="38" dur="1" fill="hold">
                                          <p:stCondLst>
                                            <p:cond delay="0"/>
                                          </p:stCondLst>
                                        </p:cTn>
                                        <p:tgtEl>
                                          <p:spTgt spid="745474">
                                            <p:txEl>
                                              <p:pRg st="8" end="8"/>
                                            </p:txEl>
                                          </p:spTgt>
                                        </p:tgtEl>
                                        <p:attrNameLst>
                                          <p:attrName>style.visibility</p:attrName>
                                        </p:attrNameLst>
                                      </p:cBhvr>
                                      <p:to>
                                        <p:strVal val="visible"/>
                                      </p:to>
                                    </p:set>
                                    <p:animEffect transition="in" filter="box(out)">
                                      <p:cBhvr>
                                        <p:cTn id="39" dur="500"/>
                                        <p:tgtEl>
                                          <p:spTgt spid="745474">
                                            <p:txEl>
                                              <p:pRg st="8" end="8"/>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par>
                                <p:cTn id="40" presetID="4" presetClass="entr" presetSubtype="32" fill="hold" grpId="0" nodeType="withEffect">
                                  <p:stCondLst>
                                    <p:cond delay="0"/>
                                  </p:stCondLst>
                                  <p:childTnLst>
                                    <p:set>
                                      <p:cBhvr>
                                        <p:cTn id="41" dur="1" fill="hold">
                                          <p:stCondLst>
                                            <p:cond delay="0"/>
                                          </p:stCondLst>
                                        </p:cTn>
                                        <p:tgtEl>
                                          <p:spTgt spid="745474">
                                            <p:txEl>
                                              <p:pRg st="9" end="9"/>
                                            </p:txEl>
                                          </p:spTgt>
                                        </p:tgtEl>
                                        <p:attrNameLst>
                                          <p:attrName>style.visibility</p:attrName>
                                        </p:attrNameLst>
                                      </p:cBhvr>
                                      <p:to>
                                        <p:strVal val="visible"/>
                                      </p:to>
                                    </p:set>
                                    <p:animEffect transition="in" filter="box(out)">
                                      <p:cBhvr>
                                        <p:cTn id="42" dur="500"/>
                                        <p:tgtEl>
                                          <p:spTgt spid="745474">
                                            <p:txEl>
                                              <p:pRg st="9" end="9"/>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par>
                                <p:cTn id="43" presetID="4" presetClass="entr" presetSubtype="32" fill="hold" grpId="0" nodeType="withEffect">
                                  <p:stCondLst>
                                    <p:cond delay="0"/>
                                  </p:stCondLst>
                                  <p:childTnLst>
                                    <p:set>
                                      <p:cBhvr>
                                        <p:cTn id="44" dur="1" fill="hold">
                                          <p:stCondLst>
                                            <p:cond delay="0"/>
                                          </p:stCondLst>
                                        </p:cTn>
                                        <p:tgtEl>
                                          <p:spTgt spid="745474">
                                            <p:txEl>
                                              <p:pRg st="10" end="10"/>
                                            </p:txEl>
                                          </p:spTgt>
                                        </p:tgtEl>
                                        <p:attrNameLst>
                                          <p:attrName>style.visibility</p:attrName>
                                        </p:attrNameLst>
                                      </p:cBhvr>
                                      <p:to>
                                        <p:strVal val="visible"/>
                                      </p:to>
                                    </p:set>
                                    <p:animEffect transition="in" filter="box(out)">
                                      <p:cBhvr>
                                        <p:cTn id="45" dur="500"/>
                                        <p:tgtEl>
                                          <p:spTgt spid="745474">
                                            <p:txEl>
                                              <p:pRg st="10" end="1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45474">
                                            <p:txEl>
                                              <p:pRg st="3" end="3"/>
                                            </p:txEl>
                                          </p:spTgt>
                                        </p:tgtEl>
                                        <p:attrNameLst>
                                          <p:attrName>style.visibility</p:attrName>
                                        </p:attrNameLst>
                                      </p:cBhvr>
                                      <p:to>
                                        <p:strVal val="visible"/>
                                      </p:to>
                                    </p:set>
                                    <p:animEffect transition="in" filter="blinds(horizontal)">
                                      <p:cBhvr>
                                        <p:cTn id="50" dur="500"/>
                                        <p:tgtEl>
                                          <p:spTgt spid="745474">
                                            <p:txEl>
                                              <p:pRg st="3" end="3"/>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45474">
                                            <p:txEl>
                                              <p:pRg st="4" end="4"/>
                                            </p:txEl>
                                          </p:spTgt>
                                        </p:tgtEl>
                                        <p:attrNameLst>
                                          <p:attrName>style.visibility</p:attrName>
                                        </p:attrNameLst>
                                      </p:cBhvr>
                                      <p:to>
                                        <p:strVal val="visible"/>
                                      </p:to>
                                    </p:set>
                                    <p:animEffect transition="in" filter="blinds(horizontal)">
                                      <p:cBhvr>
                                        <p:cTn id="55" dur="500"/>
                                        <p:tgtEl>
                                          <p:spTgt spid="745474">
                                            <p:txEl>
                                              <p:pRg st="4" end="4"/>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45474">
                                            <p:txEl>
                                              <p:pRg st="5" end="5"/>
                                            </p:txEl>
                                          </p:spTgt>
                                        </p:tgtEl>
                                        <p:attrNameLst>
                                          <p:attrName>style.visibility</p:attrName>
                                        </p:attrNameLst>
                                      </p:cBhvr>
                                      <p:to>
                                        <p:strVal val="visible"/>
                                      </p:to>
                                    </p:set>
                                    <p:animEffect transition="in" filter="blinds(horizontal)">
                                      <p:cBhvr>
                                        <p:cTn id="60" dur="500"/>
                                        <p:tgtEl>
                                          <p:spTgt spid="745474">
                                            <p:txEl>
                                              <p:pRg st="5" end="5"/>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745474">
                                            <p:txEl>
                                              <p:pRg st="6" end="6"/>
                                            </p:txEl>
                                          </p:spTgt>
                                        </p:tgtEl>
                                        <p:attrNameLst>
                                          <p:attrName>style.visibility</p:attrName>
                                        </p:attrNameLst>
                                      </p:cBhvr>
                                      <p:to>
                                        <p:strVal val="visible"/>
                                      </p:to>
                                    </p:set>
                                    <p:animEffect transition="in" filter="blinds(horizontal)">
                                      <p:cBhvr>
                                        <p:cTn id="65" dur="500"/>
                                        <p:tgtEl>
                                          <p:spTgt spid="745474">
                                            <p:txEl>
                                              <p:pRg st="6" end="6"/>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745491"/>
                                        </p:tgtEl>
                                        <p:attrNameLst>
                                          <p:attrName>style.visibility</p:attrName>
                                        </p:attrNameLst>
                                      </p:cBhvr>
                                      <p:to>
                                        <p:strVal val="visible"/>
                                      </p:to>
                                    </p:set>
                                    <p:animEffect transition="in" filter="box(out)">
                                      <p:cBhvr>
                                        <p:cTn id="70" dur="500"/>
                                        <p:tgtEl>
                                          <p:spTgt spid="745491"/>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745492">
                                            <p:txEl>
                                              <p:pRg st="0" end="0"/>
                                            </p:txEl>
                                          </p:spTgt>
                                        </p:tgtEl>
                                        <p:attrNameLst>
                                          <p:attrName>style.visibility</p:attrName>
                                        </p:attrNameLst>
                                      </p:cBhvr>
                                      <p:to>
                                        <p:strVal val="visible"/>
                                      </p:to>
                                    </p:set>
                                    <p:animEffect transition="in" filter="box(out)">
                                      <p:cBhvr>
                                        <p:cTn id="75" dur="500"/>
                                        <p:tgtEl>
                                          <p:spTgt spid="745492">
                                            <p:txEl>
                                              <p:pRg st="0" end="0"/>
                                            </p:txEl>
                                          </p:spTgt>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par>
                          <p:cTn id="76" fill="hold">
                            <p:stCondLst>
                              <p:cond delay="500"/>
                            </p:stCondLst>
                            <p:childTnLst>
                              <p:par>
                                <p:cTn id="77" presetID="18" presetClass="entr" presetSubtype="3" fill="hold" grpId="1" nodeType="afterEffect">
                                  <p:stCondLst>
                                    <p:cond delay="0"/>
                                  </p:stCondLst>
                                  <p:childTnLst>
                                    <p:set>
                                      <p:cBhvr>
                                        <p:cTn id="78" dur="1" fill="hold">
                                          <p:stCondLst>
                                            <p:cond delay="0"/>
                                          </p:stCondLst>
                                        </p:cTn>
                                        <p:tgtEl>
                                          <p:spTgt spid="745498"/>
                                        </p:tgtEl>
                                        <p:attrNameLst>
                                          <p:attrName>style.visibility</p:attrName>
                                        </p:attrNameLst>
                                      </p:cBhvr>
                                      <p:to>
                                        <p:strVal val="visible"/>
                                      </p:to>
                                    </p:set>
                                    <p:animEffect transition="in" filter="strips(upRight)">
                                      <p:cBhvr>
                                        <p:cTn id="79" dur="500"/>
                                        <p:tgtEl>
                                          <p:spTgt spid="745498"/>
                                        </p:tgtEl>
                                      </p:cBhvr>
                                    </p:animEffect>
                                  </p:childTnLst>
                                  <p:subTnLst>
                                    <p:set>
                                      <p:cBhvr override="childStyle">
                                        <p:cTn dur="1" fill="hold" display="0" masterRel="nextClick" afterEffect="1"/>
                                        <p:tgtEl>
                                          <p:spTgt spid="745498"/>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745493">
                                            <p:txEl>
                                              <p:pRg st="0" end="0"/>
                                            </p:txEl>
                                          </p:spTgt>
                                        </p:tgtEl>
                                        <p:attrNameLst>
                                          <p:attrName>style.visibility</p:attrName>
                                        </p:attrNameLst>
                                      </p:cBhvr>
                                      <p:to>
                                        <p:strVal val="visible"/>
                                      </p:to>
                                    </p:set>
                                    <p:animEffect transition="in" filter="box(out)">
                                      <p:cBhvr>
                                        <p:cTn id="84" dur="500"/>
                                        <p:tgtEl>
                                          <p:spTgt spid="745493">
                                            <p:txEl>
                                              <p:pRg st="0" end="0"/>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par>
                          <p:cTn id="85" fill="hold">
                            <p:stCondLst>
                              <p:cond delay="500"/>
                            </p:stCondLst>
                            <p:childTnLst>
                              <p:par>
                                <p:cTn id="86" presetID="18" presetClass="entr" presetSubtype="3" fill="hold" grpId="1" nodeType="afterEffect">
                                  <p:stCondLst>
                                    <p:cond delay="0"/>
                                  </p:stCondLst>
                                  <p:childTnLst>
                                    <p:set>
                                      <p:cBhvr>
                                        <p:cTn id="87" dur="1" fill="hold">
                                          <p:stCondLst>
                                            <p:cond delay="0"/>
                                          </p:stCondLst>
                                        </p:cTn>
                                        <p:tgtEl>
                                          <p:spTgt spid="745499"/>
                                        </p:tgtEl>
                                        <p:attrNameLst>
                                          <p:attrName>style.visibility</p:attrName>
                                        </p:attrNameLst>
                                      </p:cBhvr>
                                      <p:to>
                                        <p:strVal val="visible"/>
                                      </p:to>
                                    </p:set>
                                    <p:animEffect transition="in" filter="strips(upRight)">
                                      <p:cBhvr>
                                        <p:cTn id="88" dur="500"/>
                                        <p:tgtEl>
                                          <p:spTgt spid="745499"/>
                                        </p:tgtEl>
                                      </p:cBhvr>
                                    </p:animEffect>
                                  </p:childTnLst>
                                  <p:subTnLst>
                                    <p:set>
                                      <p:cBhvr override="childStyle">
                                        <p:cTn dur="1" fill="hold" display="0" masterRel="nextClick" afterEffect="1"/>
                                        <p:tgtEl>
                                          <p:spTgt spid="745499"/>
                                        </p:tgtEl>
                                        <p:attrNameLst>
                                          <p:attrName>style.visibility</p:attrName>
                                        </p:attrNameLst>
                                      </p:cBhvr>
                                      <p:to>
                                        <p:strVal val="hidden"/>
                                      </p:to>
                                    </p:set>
                                    <p:audio>
                                      <p:cMediaNode>
                                        <p:cTn display="0" masterRel="sameClick">
                                          <p:stCondLst>
                                            <p:cond evt="begin" delay="0">
                                              <p:tn val="86"/>
                                            </p:cond>
                                          </p:stCondLst>
                                          <p:endCondLst>
                                            <p:cond evt="onStopAudio" delay="0">
                                              <p:tgtEl>
                                                <p:sldTgt/>
                                              </p:tgtEl>
                                            </p:cond>
                                          </p:endCondLst>
                                        </p:cTn>
                                        <p:tgtEl>
                                          <p:sndTgt r:embed="rId4" name="chimes.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745494">
                                            <p:txEl>
                                              <p:pRg st="0" end="0"/>
                                            </p:txEl>
                                          </p:spTgt>
                                        </p:tgtEl>
                                        <p:attrNameLst>
                                          <p:attrName>style.visibility</p:attrName>
                                        </p:attrNameLst>
                                      </p:cBhvr>
                                      <p:to>
                                        <p:strVal val="visible"/>
                                      </p:to>
                                    </p:set>
                                    <p:animEffect transition="in" filter="box(out)">
                                      <p:cBhvr>
                                        <p:cTn id="93" dur="500"/>
                                        <p:tgtEl>
                                          <p:spTgt spid="745494">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par>
                          <p:cTn id="94" fill="hold">
                            <p:stCondLst>
                              <p:cond delay="500"/>
                            </p:stCondLst>
                            <p:childTnLst>
                              <p:par>
                                <p:cTn id="95" presetID="18" presetClass="entr" presetSubtype="3" fill="hold" grpId="1" nodeType="afterEffect">
                                  <p:stCondLst>
                                    <p:cond delay="0"/>
                                  </p:stCondLst>
                                  <p:childTnLst>
                                    <p:set>
                                      <p:cBhvr>
                                        <p:cTn id="96" dur="1" fill="hold">
                                          <p:stCondLst>
                                            <p:cond delay="0"/>
                                          </p:stCondLst>
                                        </p:cTn>
                                        <p:tgtEl>
                                          <p:spTgt spid="745500"/>
                                        </p:tgtEl>
                                        <p:attrNameLst>
                                          <p:attrName>style.visibility</p:attrName>
                                        </p:attrNameLst>
                                      </p:cBhvr>
                                      <p:to>
                                        <p:strVal val="visible"/>
                                      </p:to>
                                    </p:set>
                                    <p:animEffect transition="in" filter="strips(upRight)">
                                      <p:cBhvr>
                                        <p:cTn id="97" dur="500"/>
                                        <p:tgtEl>
                                          <p:spTgt spid="745500"/>
                                        </p:tgtEl>
                                      </p:cBhvr>
                                    </p:animEffect>
                                  </p:childTnLst>
                                  <p:subTnLst>
                                    <p:set>
                                      <p:cBhvr override="childStyle">
                                        <p:cTn dur="1" fill="hold" display="0" masterRel="nextClick" afterEffect="1"/>
                                        <p:tgtEl>
                                          <p:spTgt spid="745500"/>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4" name="chimes.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745495">
                                            <p:txEl>
                                              <p:pRg st="0" end="0"/>
                                            </p:txEl>
                                          </p:spTgt>
                                        </p:tgtEl>
                                        <p:attrNameLst>
                                          <p:attrName>style.visibility</p:attrName>
                                        </p:attrNameLst>
                                      </p:cBhvr>
                                      <p:to>
                                        <p:strVal val="visible"/>
                                      </p:to>
                                    </p:set>
                                    <p:animEffect transition="in" filter="box(out)">
                                      <p:cBhvr>
                                        <p:cTn id="102" dur="500"/>
                                        <p:tgtEl>
                                          <p:spTgt spid="745495">
                                            <p:txEl>
                                              <p:pRg st="0" end="0"/>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childTnLst>
                          </p:cTn>
                        </p:par>
                        <p:par>
                          <p:cTn id="103" fill="hold">
                            <p:stCondLst>
                              <p:cond delay="500"/>
                            </p:stCondLst>
                            <p:childTnLst>
                              <p:par>
                                <p:cTn id="104" presetID="18" presetClass="entr" presetSubtype="6" fill="hold" grpId="0" nodeType="afterEffect">
                                  <p:stCondLst>
                                    <p:cond delay="0"/>
                                  </p:stCondLst>
                                  <p:childTnLst>
                                    <p:set>
                                      <p:cBhvr>
                                        <p:cTn id="105" dur="1" fill="hold">
                                          <p:stCondLst>
                                            <p:cond delay="0"/>
                                          </p:stCondLst>
                                        </p:cTn>
                                        <p:tgtEl>
                                          <p:spTgt spid="745501"/>
                                        </p:tgtEl>
                                        <p:attrNameLst>
                                          <p:attrName>style.visibility</p:attrName>
                                        </p:attrNameLst>
                                      </p:cBhvr>
                                      <p:to>
                                        <p:strVal val="visible"/>
                                      </p:to>
                                    </p:set>
                                    <p:animEffect transition="in" filter="strips(downRight)">
                                      <p:cBhvr>
                                        <p:cTn id="106" dur="500"/>
                                        <p:tgtEl>
                                          <p:spTgt spid="745501"/>
                                        </p:tgtEl>
                                      </p:cBhvr>
                                    </p:animEffect>
                                  </p:childTnLst>
                                  <p:subTnLst>
                                    <p:set>
                                      <p:cBhvr override="childStyle">
                                        <p:cTn dur="1" fill="hold" display="0" masterRel="nextClick" afterEffect="1"/>
                                        <p:tgtEl>
                                          <p:spTgt spid="745501"/>
                                        </p:tgtEl>
                                        <p:attrNameLst>
                                          <p:attrName>style.visibility</p:attrName>
                                        </p:attrNameLst>
                                      </p:cBhvr>
                                      <p:to>
                                        <p:strVal val="hidden"/>
                                      </p:to>
                                    </p:set>
                                    <p:audio>
                                      <p:cMediaNode>
                                        <p:cTn display="0" masterRel="sameClick">
                                          <p:stCondLst>
                                            <p:cond evt="begin" delay="0">
                                              <p:tn val="104"/>
                                            </p:cond>
                                          </p:stCondLst>
                                          <p:endCondLst>
                                            <p:cond evt="onStopAudio" delay="0">
                                              <p:tgtEl>
                                                <p:sldTgt/>
                                              </p:tgtEl>
                                            </p:cond>
                                          </p:endCondLst>
                                        </p:cTn>
                                        <p:tgtEl>
                                          <p:sndTgt r:embed="rId4" name="chimes.wav"/>
                                        </p:tgtEl>
                                      </p:cMediaNode>
                                    </p:audio>
                                  </p:subTnLst>
                                </p:cTn>
                              </p:par>
                            </p:childTnLst>
                          </p:cTn>
                        </p:par>
                      </p:childTnLst>
                    </p:cTn>
                  </p:par>
                  <p:par>
                    <p:cTn id="107" fill="hold">
                      <p:stCondLst>
                        <p:cond delay="indefinite"/>
                      </p:stCondLst>
                      <p:childTnLst>
                        <p:par>
                          <p:cTn id="108" fill="hold">
                            <p:stCondLst>
                              <p:cond delay="0"/>
                            </p:stCondLst>
                            <p:childTnLst>
                              <p:par>
                                <p:cTn id="109" presetID="4" presetClass="entr" presetSubtype="32" fill="hold" grpId="0" nodeType="clickEffect">
                                  <p:stCondLst>
                                    <p:cond delay="0"/>
                                  </p:stCondLst>
                                  <p:childTnLst>
                                    <p:set>
                                      <p:cBhvr>
                                        <p:cTn id="110" dur="1" fill="hold">
                                          <p:stCondLst>
                                            <p:cond delay="0"/>
                                          </p:stCondLst>
                                        </p:cTn>
                                        <p:tgtEl>
                                          <p:spTgt spid="745497">
                                            <p:txEl>
                                              <p:pRg st="0" end="0"/>
                                            </p:txEl>
                                          </p:spTgt>
                                        </p:tgtEl>
                                        <p:attrNameLst>
                                          <p:attrName>style.visibility</p:attrName>
                                        </p:attrNameLst>
                                      </p:cBhvr>
                                      <p:to>
                                        <p:strVal val="visible"/>
                                      </p:to>
                                    </p:set>
                                    <p:animEffect transition="in" filter="box(out)">
                                      <p:cBhvr>
                                        <p:cTn id="111" dur="500"/>
                                        <p:tgtEl>
                                          <p:spTgt spid="745497">
                                            <p:txEl>
                                              <p:pRg st="0" end="0"/>
                                            </p:txEl>
                                          </p:spTgt>
                                        </p:tgtEl>
                                      </p:cBhvr>
                                    </p:animEffect>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childTnLst>
                          </p:cTn>
                        </p:par>
                        <p:par>
                          <p:cTn id="112" fill="hold">
                            <p:stCondLst>
                              <p:cond delay="500"/>
                            </p:stCondLst>
                            <p:childTnLst>
                              <p:par>
                                <p:cTn id="113" presetID="18" presetClass="entr" presetSubtype="6" fill="hold" grpId="0" nodeType="afterEffect">
                                  <p:stCondLst>
                                    <p:cond delay="0"/>
                                  </p:stCondLst>
                                  <p:childTnLst>
                                    <p:set>
                                      <p:cBhvr>
                                        <p:cTn id="114" dur="1" fill="hold">
                                          <p:stCondLst>
                                            <p:cond delay="0"/>
                                          </p:stCondLst>
                                        </p:cTn>
                                        <p:tgtEl>
                                          <p:spTgt spid="745502"/>
                                        </p:tgtEl>
                                        <p:attrNameLst>
                                          <p:attrName>style.visibility</p:attrName>
                                        </p:attrNameLst>
                                      </p:cBhvr>
                                      <p:to>
                                        <p:strVal val="visible"/>
                                      </p:to>
                                    </p:set>
                                    <p:animEffect transition="in" filter="strips(downRight)">
                                      <p:cBhvr>
                                        <p:cTn id="115" dur="500"/>
                                        <p:tgtEl>
                                          <p:spTgt spid="745502"/>
                                        </p:tgtEl>
                                      </p:cBhvr>
                                    </p:animEffect>
                                  </p:childTnLst>
                                  <p:subTnLst>
                                    <p:set>
                                      <p:cBhvr override="childStyle">
                                        <p:cTn dur="1" fill="hold" display="0" masterRel="nextClick" afterEffect="1"/>
                                        <p:tgtEl>
                                          <p:spTgt spid="745502"/>
                                        </p:tgtEl>
                                        <p:attrNameLst>
                                          <p:attrName>style.visibility</p:attrName>
                                        </p:attrNameLst>
                                      </p:cBhvr>
                                      <p:to>
                                        <p:strVal val="hidden"/>
                                      </p:to>
                                    </p:set>
                                    <p:audio>
                                      <p:cMediaNode>
                                        <p:cTn display="0" masterRel="sameClick">
                                          <p:stCondLst>
                                            <p:cond evt="begin" delay="0">
                                              <p:tn val="113"/>
                                            </p:cond>
                                          </p:stCondLst>
                                          <p:endCondLst>
                                            <p:cond evt="onStopAudio" delay="0">
                                              <p:tgtEl>
                                                <p:sldTgt/>
                                              </p:tgtEl>
                                            </p:cond>
                                          </p:endCondLst>
                                        </p:cTn>
                                        <p:tgtEl>
                                          <p:sndTgt r:embed="rId4" name="chimes.wav"/>
                                        </p:tgtEl>
                                      </p:cMediaNode>
                                    </p:audio>
                                  </p:subTnLst>
                                </p:cTn>
                              </p:par>
                            </p:childTnLst>
                          </p:cTn>
                        </p:par>
                      </p:childTnLst>
                    </p:cTn>
                  </p:par>
                  <p:par>
                    <p:cTn id="116" fill="hold">
                      <p:stCondLst>
                        <p:cond delay="indefinite"/>
                      </p:stCondLst>
                      <p:childTnLst>
                        <p:par>
                          <p:cTn id="117" fill="hold">
                            <p:stCondLst>
                              <p:cond delay="0"/>
                            </p:stCondLst>
                            <p:childTnLst>
                              <p:par>
                                <p:cTn id="118" presetID="4" presetClass="entr" presetSubtype="32" fill="hold" grpId="0" nodeType="clickEffect">
                                  <p:stCondLst>
                                    <p:cond delay="0"/>
                                  </p:stCondLst>
                                  <p:childTnLst>
                                    <p:set>
                                      <p:cBhvr>
                                        <p:cTn id="119" dur="1" fill="hold">
                                          <p:stCondLst>
                                            <p:cond delay="0"/>
                                          </p:stCondLst>
                                        </p:cTn>
                                        <p:tgtEl>
                                          <p:spTgt spid="745496">
                                            <p:txEl>
                                              <p:pRg st="0" end="0"/>
                                            </p:txEl>
                                          </p:spTgt>
                                        </p:tgtEl>
                                        <p:attrNameLst>
                                          <p:attrName>style.visibility</p:attrName>
                                        </p:attrNameLst>
                                      </p:cBhvr>
                                      <p:to>
                                        <p:strVal val="visible"/>
                                      </p:to>
                                    </p:set>
                                    <p:animEffect transition="in" filter="box(out)">
                                      <p:cBhvr>
                                        <p:cTn id="120" dur="500"/>
                                        <p:tgtEl>
                                          <p:spTgt spid="745496">
                                            <p:txEl>
                                              <p:pRg st="0" end="0"/>
                                            </p:txEl>
                                          </p:spTgt>
                                        </p:tgtEl>
                                      </p:cBhvr>
                                    </p:animEffect>
                                  </p:childTnLst>
                                  <p:subTnLst>
                                    <p:audio>
                                      <p:cMediaNode>
                                        <p:cTn display="0" masterRel="sameClick">
                                          <p:stCondLst>
                                            <p:cond evt="begin" delay="0">
                                              <p:tn val="118"/>
                                            </p:cond>
                                          </p:stCondLst>
                                          <p:endCondLst>
                                            <p:cond evt="onStopAudio" delay="0">
                                              <p:tgtEl>
                                                <p:sldTgt/>
                                              </p:tgtEl>
                                            </p:cond>
                                          </p:endCondLst>
                                        </p:cTn>
                                        <p:tgtEl>
                                          <p:sndTgt r:embed="rId3" name="camera.wav"/>
                                        </p:tgtEl>
                                      </p:cMediaNode>
                                    </p:audio>
                                  </p:subTnLst>
                                </p:cTn>
                              </p:par>
                            </p:childTnLst>
                          </p:cTn>
                        </p:par>
                        <p:par>
                          <p:cTn id="121" fill="hold">
                            <p:stCondLst>
                              <p:cond delay="500"/>
                            </p:stCondLst>
                            <p:childTnLst>
                              <p:par>
                                <p:cTn id="122" presetID="18" presetClass="entr" presetSubtype="3" fill="hold" grpId="1" nodeType="afterEffect">
                                  <p:stCondLst>
                                    <p:cond delay="0"/>
                                  </p:stCondLst>
                                  <p:childTnLst>
                                    <p:set>
                                      <p:cBhvr>
                                        <p:cTn id="123" dur="1" fill="hold">
                                          <p:stCondLst>
                                            <p:cond delay="0"/>
                                          </p:stCondLst>
                                        </p:cTn>
                                        <p:tgtEl>
                                          <p:spTgt spid="745504"/>
                                        </p:tgtEl>
                                        <p:attrNameLst>
                                          <p:attrName>style.visibility</p:attrName>
                                        </p:attrNameLst>
                                      </p:cBhvr>
                                      <p:to>
                                        <p:strVal val="visible"/>
                                      </p:to>
                                    </p:set>
                                    <p:animEffect transition="in" filter="strips(upRight)">
                                      <p:cBhvr>
                                        <p:cTn id="124" dur="500"/>
                                        <p:tgtEl>
                                          <p:spTgt spid="745504"/>
                                        </p:tgtEl>
                                      </p:cBhvr>
                                    </p:animEffect>
                                  </p:childTnLst>
                                  <p:subTnLst>
                                    <p:set>
                                      <p:cBhvr override="childStyle">
                                        <p:cTn dur="1" fill="hold" display="0" masterRel="nextClick" afterEffect="1"/>
                                        <p:tgtEl>
                                          <p:spTgt spid="745504"/>
                                        </p:tgtEl>
                                        <p:attrNameLst>
                                          <p:attrName>style.visibility</p:attrName>
                                        </p:attrNameLst>
                                      </p:cBhvr>
                                      <p:to>
                                        <p:strVal val="hidden"/>
                                      </p:to>
                                    </p:set>
                                    <p:audio>
                                      <p:cMediaNode>
                                        <p:cTn display="0" masterRel="sameClick">
                                          <p:stCondLst>
                                            <p:cond evt="begin" delay="0">
                                              <p:tn val="12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bldLvl="3"/>
      <p:bldP spid="745491" grpId="0" animBg="1"/>
      <p:bldP spid="745492" grpId="0" build="p"/>
      <p:bldP spid="745493" grpId="0" build="p"/>
      <p:bldP spid="745494" grpId="0" build="p"/>
      <p:bldP spid="745495" grpId="0" build="p"/>
      <p:bldP spid="745496" grpId="0" build="p"/>
      <p:bldP spid="745497" grpId="0" build="p"/>
      <p:bldP spid="745498" grpId="1" animBg="1"/>
      <p:bldP spid="745499" grpId="1" animBg="1"/>
      <p:bldP spid="745500" grpId="1" animBg="1"/>
      <p:bldP spid="745501" grpId="0" animBg="1"/>
      <p:bldP spid="745502" grpId="0" animBg="1"/>
      <p:bldP spid="74550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7"/>
          <p:cNvSpPr>
            <a:spLocks noGrp="1"/>
          </p:cNvSpPr>
          <p:nvPr>
            <p:ph idx="1"/>
          </p:nvPr>
        </p:nvSpPr>
        <p:spPr>
          <a:xfrm>
            <a:off x="714375" y="926465"/>
            <a:ext cx="8215313" cy="5214938"/>
          </a:xfrm>
        </p:spPr>
        <p:txBody>
          <a:bodyPr vert="horz" wrap="square" lIns="91440" tIns="45720" rIns="91440" bIns="45720" anchor="t"/>
          <a:lstStyle/>
          <a:p>
            <a:pPr marL="342900" marR="0" indent="-342900" algn="l" defTabSz="914400" rtl="0" eaLnBrk="1" fontAlgn="base" latinLnBrk="0" hangingPunct="1">
              <a:lnSpc>
                <a:spcPct val="110000"/>
              </a:lnSpc>
              <a:spcBef>
                <a:spcPct val="20000"/>
              </a:spcBef>
              <a:spcAft>
                <a:spcPct val="0"/>
              </a:spcAft>
              <a:buClrTx/>
              <a:buSzTx/>
              <a:buFontTx/>
              <a:buNone/>
            </a:pP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1.</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常量</a:t>
            </a:r>
            <a:r>
              <a:rPr kumimoji="1" lang="zh-CN" altLang="en-US"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在程序运行过程中，其值</a:t>
            </a:r>
            <a:r>
              <a:rPr kumimoji="1" lang="zh-CN"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不能被改变的量</a:t>
            </a:r>
            <a:endPar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a:solidFill>
                  <a:srgbClr val="0000CC"/>
                </a:solidFill>
                <a:effectLst>
                  <a:outerShdw blurRad="38100" dist="38100" dir="2700000">
                    <a:srgbClr val="FFFFFF"/>
                  </a:outerShdw>
                </a:effectLst>
                <a:latin typeface="+mn-lt"/>
                <a:ea typeface="+mn-ea"/>
                <a:cs typeface="+mn-cs"/>
              </a:rPr>
              <a:t>整型常量</a:t>
            </a:r>
            <a:r>
              <a:rPr kumimoji="1" lang="zh-CN" altLang="en-US"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1000</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12345</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0</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-345</a:t>
            </a: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a:solidFill>
                  <a:srgbClr val="0000CC"/>
                </a:solidFill>
                <a:effectLst>
                  <a:outerShdw blurRad="38100" dist="38100" dir="2700000">
                    <a:srgbClr val="FFFFFF"/>
                  </a:outerShdw>
                </a:effectLst>
                <a:latin typeface="+mn-lt"/>
                <a:ea typeface="+mn-ea"/>
                <a:cs typeface="+mn-cs"/>
              </a:rPr>
              <a:t>实型常量</a:t>
            </a:r>
            <a:endParaRPr kumimoji="1" lang="en-US" altLang="zh-CN" sz="2800" b="1" i="0" u="none" strike="noStrike" kern="1200" cap="none" spc="0" normalizeH="0" baseline="0" noProof="1">
              <a:solidFill>
                <a:srgbClr val="0000CC"/>
              </a:solidFill>
              <a:effectLst>
                <a:outerShdw blurRad="38100" dist="38100" dir="2700000">
                  <a:srgbClr val="FFFFFF"/>
                </a:outerShdw>
              </a:effectLst>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十进制小数形式</a:t>
            </a:r>
            <a:r>
              <a:rPr kumimoji="1" lang="zh-CN" altLang="en-US"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0</a:t>
            </a:r>
            <a:r>
              <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34    -56</a:t>
            </a:r>
            <a:r>
              <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79   0</a:t>
            </a:r>
            <a:r>
              <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0</a:t>
            </a:r>
          </a:p>
          <a:p>
            <a:pPr marL="742950" marR="0" lvl="1" indent="-28575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指数形式</a:t>
            </a:r>
            <a:r>
              <a:rPr kumimoji="1" lang="zh-CN" altLang="en-US"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12.34</a:t>
            </a:r>
            <a:r>
              <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e</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3 (</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代表</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12.34</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sym typeface="Symbol" panose="05050102010706020507" pitchFamily="18" charset="2"/>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10</a:t>
            </a:r>
            <a:r>
              <a:rPr kumimoji="1" lang="en-US" altLang="zh-CN" sz="2800" b="1" i="0" u="none" strike="noStrike" kern="1200" cap="none" spc="0" normalizeH="0" baseline="30000" noProof="1">
                <a:solidFill>
                  <a:schemeClr val="tx1"/>
                </a:solidFill>
                <a:effectLst>
                  <a:outerShdw blurRad="38100" dist="38100" dir="2700000">
                    <a:srgbClr val="FFFFFF"/>
                  </a:outerShdw>
                </a:effectLst>
                <a:latin typeface="+mn-lt"/>
                <a:ea typeface="+mn-ea"/>
                <a:cs typeface="+mn-cs"/>
              </a:rPr>
              <a:t>3</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a:solidFill>
                  <a:srgbClr val="0000CC"/>
                </a:solidFill>
                <a:effectLst>
                  <a:outerShdw blurRad="38100" dist="38100" dir="2700000">
                    <a:srgbClr val="FFFFFF"/>
                  </a:outerShdw>
                </a:effectLst>
                <a:latin typeface="+mn-lt"/>
                <a:ea typeface="+mn-ea"/>
                <a:cs typeface="+mn-cs"/>
              </a:rPr>
              <a:t>字符常量</a:t>
            </a:r>
            <a:r>
              <a:rPr kumimoji="1" lang="zh-CN" altLang="en-US"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：如</a:t>
            </a:r>
            <a:r>
              <a:rPr lang="en-US" altLang="zh-CN" sz="2800" dirty="0">
                <a:ea typeface="楷体" panose="02010609060101010101" pitchFamily="49" charset="-122"/>
                <a:sym typeface="+mn-ea"/>
              </a:rPr>
              <a:t>'A'</a:t>
            </a:r>
            <a:r>
              <a:rPr lang="zh-CN" altLang="en-US" sz="2800" dirty="0">
                <a:ea typeface="楷体" panose="02010609060101010101" pitchFamily="49" charset="-122"/>
                <a:sym typeface="+mn-ea"/>
              </a:rPr>
              <a:t>、</a:t>
            </a:r>
            <a:r>
              <a:rPr lang="en-US" altLang="zh-CN" sz="2800" dirty="0">
                <a:ea typeface="楷体" panose="02010609060101010101" pitchFamily="49" charset="-122"/>
                <a:sym typeface="+mn-ea"/>
              </a:rPr>
              <a:t>'c'</a:t>
            </a:r>
            <a:r>
              <a:rPr lang="zh-CN" altLang="en-US" sz="2800" dirty="0">
                <a:ea typeface="楷体" panose="02010609060101010101" pitchFamily="49" charset="-122"/>
                <a:sym typeface="+mn-ea"/>
              </a:rPr>
              <a:t>、</a:t>
            </a:r>
            <a:r>
              <a:rPr kumimoji="1" lang="en-US" altLang="zh-CN" sz="2800" dirty="0">
                <a:solidFill>
                  <a:srgbClr val="FF0000"/>
                </a:solidFill>
                <a:sym typeface="+mn-ea"/>
              </a:rPr>
              <a:t>’</a:t>
            </a:r>
            <a:r>
              <a:rPr kumimoji="1" lang="en-US" altLang="zh-CN" sz="2800" dirty="0">
                <a:sym typeface="+mn-ea"/>
              </a:rPr>
              <a:t>?</a:t>
            </a:r>
            <a:r>
              <a:rPr kumimoji="1" lang="en-US" altLang="zh-CN" sz="2800" dirty="0">
                <a:solidFill>
                  <a:srgbClr val="FF0000"/>
                </a:solidFill>
                <a:sym typeface="+mn-ea"/>
              </a:rPr>
              <a:t>’</a:t>
            </a:r>
            <a:r>
              <a:rPr lang="zh-CN" altLang="en-US" sz="2800" dirty="0">
                <a:ea typeface="楷体" panose="02010609060101010101" pitchFamily="49" charset="-122"/>
                <a:sym typeface="+mn-ea"/>
              </a:rPr>
              <a:t>、</a:t>
            </a:r>
            <a:r>
              <a:rPr lang="en-US" altLang="zh-CN" sz="2800" dirty="0">
                <a:ea typeface="楷体" panose="02010609060101010101" pitchFamily="49" charset="-122"/>
                <a:sym typeface="+mn-ea"/>
              </a:rPr>
              <a:t>'␣'</a:t>
            </a:r>
            <a:endPar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转义字符</a:t>
            </a:r>
            <a:r>
              <a:rPr kumimoji="1" lang="zh-CN" altLang="en-US"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\n</a:t>
            </a:r>
            <a:r>
              <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a:t>
            </a:r>
            <a:endPar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字符串常量</a:t>
            </a:r>
            <a:r>
              <a:rPr kumimoji="1" lang="zh-CN" altLang="en-US"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boy</a:t>
            </a:r>
            <a:r>
              <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rPr>
              <a:t>”</a:t>
            </a:r>
            <a:r>
              <a:rPr lang="en-US" altLang="zh-CN" sz="2800" dirty="0">
                <a:solidFill>
                  <a:srgbClr val="CC0000"/>
                </a:solidFill>
                <a:effectLst>
                  <a:outerShdw blurRad="38100" dist="38100" dir="2700000" algn="tl">
                    <a:srgbClr val="000000"/>
                  </a:outerShdw>
                </a:effectLst>
                <a:ea typeface="楷体" panose="02010609060101010101" pitchFamily="49" charset="-122"/>
                <a:sym typeface="+mn-ea"/>
              </a:rPr>
              <a:t>、"sum"、"A"、"123"</a:t>
            </a:r>
            <a:endParaRPr kumimoji="1" lang="en-US" altLang="zh-CN" sz="2800" b="1" i="0" u="none" strike="noStrike" kern="1200" cap="none" spc="0" normalizeH="0" baseline="0" noProof="1">
              <a:solidFill>
                <a:srgbClr val="FF0000"/>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符号常量</a:t>
            </a:r>
            <a:r>
              <a:rPr kumimoji="1" lang="zh-CN" altLang="en-US"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a:t>
            </a:r>
            <a:endParaRPr kumimoji="1" lang="zh-CN" altLang="zh-CN" sz="28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25602"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25603"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2560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3" name="文本框 2"/>
          <p:cNvSpPr txBox="1"/>
          <p:nvPr/>
        </p:nvSpPr>
        <p:spPr>
          <a:xfrm>
            <a:off x="482600" y="295275"/>
            <a:ext cx="4987925" cy="584200"/>
          </a:xfrm>
          <a:prstGeom prst="rect">
            <a:avLst/>
          </a:prstGeom>
          <a:noFill/>
        </p:spPr>
        <p:txBody>
          <a:bodyPr wrap="square" rtlCol="0" anchor="t">
            <a:spAutoFit/>
          </a:bodyPr>
          <a:lstStyle/>
          <a:p>
            <a:r>
              <a:rPr lang="en-US" altLang="zh-CN" sz="3200" b="1" noProof="1">
                <a:solidFill>
                  <a:srgbClr val="FF3300"/>
                </a:solidFill>
                <a:effectLst>
                  <a:outerShdw blurRad="38100" dist="38100" dir="2700000">
                    <a:srgbClr val="FFFFFF"/>
                  </a:outerShdw>
                </a:effectLst>
                <a:latin typeface="+mn-lt"/>
                <a:ea typeface="+mn-ea"/>
                <a:cs typeface="+mn-cs"/>
                <a:sym typeface="+mn-ea"/>
              </a:rPr>
              <a:t>3.2</a:t>
            </a:r>
            <a:r>
              <a:rPr lang="en-US" altLang="zh-CN" sz="3200" b="1" noProof="1">
                <a:solidFill>
                  <a:srgbClr val="FF3300"/>
                </a:solidFill>
                <a:effectLst>
                  <a:outerShdw blurRad="38100" dist="38100" dir="2700000">
                    <a:srgbClr val="FFFFFF"/>
                  </a:outerShdw>
                </a:effectLst>
                <a:latin typeface="隶书" panose="02010509060101010101" pitchFamily="49" charset="-122"/>
                <a:ea typeface="+mn-ea"/>
                <a:cs typeface="+mn-cs"/>
                <a:sym typeface="+mn-ea"/>
              </a:rPr>
              <a:t> </a:t>
            </a:r>
            <a:r>
              <a:rPr lang="zh-CN" altLang="en-US" sz="3200" b="1" noProof="1">
                <a:solidFill>
                  <a:srgbClr val="FF3300"/>
                </a:solidFill>
                <a:effectLst>
                  <a:outerShdw blurRad="38100" dist="38100" dir="2700000">
                    <a:srgbClr val="FFFFFF"/>
                  </a:outerShdw>
                </a:effectLst>
                <a:latin typeface="隶书" panose="02010509060101010101" pitchFamily="49" charset="-122"/>
                <a:ea typeface="+mn-ea"/>
                <a:cs typeface="+mn-cs"/>
                <a:sym typeface="+mn-ea"/>
              </a:rPr>
              <a:t>常量、变量和标识符</a:t>
            </a:r>
            <a:endParaRPr lang="zh-CN" altLang="en-US" sz="3200" b="1" noProof="1">
              <a:solidFill>
                <a:srgbClr val="FF3300"/>
              </a:solidFill>
              <a:effectLst>
                <a:outerShdw blurRad="38100" dist="38100" dir="2700000">
                  <a:srgbClr val="FFFFFF"/>
                </a:outerShdw>
              </a:effectLst>
              <a:latin typeface="隶书" panose="02010509060101010101" pitchFamily="49" charset="-122"/>
              <a:ea typeface="+mn-ea"/>
              <a:sym typeface="+mn-ea"/>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2" dur="500"/>
                                        <p:tgtEl>
                                          <p:spTgt spid="1536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5" dur="500"/>
                                        <p:tgtEl>
                                          <p:spTgt spid="1536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8" dur="500"/>
                                        <p:tgtEl>
                                          <p:spTgt spid="15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363">
                                            <p:txEl>
                                              <p:charRg st="111" end="121"/>
                                            </p:txEl>
                                          </p:spTgt>
                                        </p:tgtEl>
                                        <p:attrNameLst>
                                          <p:attrName>style.visibility</p:attrName>
                                        </p:attrNameLst>
                                      </p:cBhvr>
                                      <p:to>
                                        <p:strVal val="visible"/>
                                      </p:to>
                                    </p:set>
                                    <p:animEffect transition="in" filter="blinds(horizontal)">
                                      <p:cBhvr>
                                        <p:cTn id="23" dur="500"/>
                                        <p:tgtEl>
                                          <p:spTgt spid="15363">
                                            <p:txEl>
                                              <p:charRg st="111" end="12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5363">
                                            <p:txEl>
                                              <p:charRg st="121" end="132"/>
                                            </p:txEl>
                                          </p:spTgt>
                                        </p:tgtEl>
                                        <p:attrNameLst>
                                          <p:attrName>style.visibility</p:attrName>
                                        </p:attrNameLst>
                                      </p:cBhvr>
                                      <p:to>
                                        <p:strVal val="visible"/>
                                      </p:to>
                                    </p:set>
                                    <p:animEffect transition="in" filter="blinds(horizontal)">
                                      <p:cBhvr>
                                        <p:cTn id="26" dur="500"/>
                                        <p:tgtEl>
                                          <p:spTgt spid="15363">
                                            <p:txEl>
                                              <p:charRg st="121" end="13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363">
                                            <p:txEl>
                                              <p:charRg st="132" end="145"/>
                                            </p:txEl>
                                          </p:spTgt>
                                        </p:tgtEl>
                                        <p:attrNameLst>
                                          <p:attrName>style.visibility</p:attrName>
                                        </p:attrNameLst>
                                      </p:cBhvr>
                                      <p:to>
                                        <p:strVal val="visible"/>
                                      </p:to>
                                    </p:set>
                                    <p:animEffect transition="in" filter="blinds(horizontal)">
                                      <p:cBhvr>
                                        <p:cTn id="31" dur="500"/>
                                        <p:tgtEl>
                                          <p:spTgt spid="15363">
                                            <p:txEl>
                                              <p:charRg st="132" end="14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5363">
                                            <p:txEl>
                                              <p:charRg st="145" end="170"/>
                                            </p:txEl>
                                          </p:spTgt>
                                        </p:tgtEl>
                                        <p:attrNameLst>
                                          <p:attrName>style.visibility</p:attrName>
                                        </p:attrNameLst>
                                      </p:cBhvr>
                                      <p:to>
                                        <p:strVal val="visible"/>
                                      </p:to>
                                    </p:set>
                                    <p:animEffect transition="in" filter="blinds(horizontal)">
                                      <p:cBhvr>
                                        <p:cTn id="36" dur="500"/>
                                        <p:tgtEl>
                                          <p:spTgt spid="15363">
                                            <p:txEl>
                                              <p:charRg st="145"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文本占位符 747521"/>
          <p:cNvSpPr>
            <a:spLocks noGrp="1"/>
          </p:cNvSpPr>
          <p:nvPr>
            <p:ph type="body" idx="1"/>
          </p:nvPr>
        </p:nvSpPr>
        <p:spPr>
          <a:xfrm>
            <a:off x="444500" y="266700"/>
            <a:ext cx="8664575" cy="4962525"/>
          </a:xfrm>
        </p:spPr>
        <p:txBody>
          <a:bodyPr/>
          <a:lstStyle/>
          <a:p>
            <a:pPr marL="342900" marR="0" indent="-342900" algn="l" defTabSz="914400" rtl="0" eaLnBrk="1" fontAlgn="base" latinLnBrk="0" hangingPunct="1">
              <a:lnSpc>
                <a:spcPct val="9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3.2</a:t>
            </a: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rPr>
              <a:t> </a:t>
            </a:r>
            <a:r>
              <a:rPr kumimoji="0" lang="zh-CN" altLang="en-US"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rPr>
              <a:t>常量、变量和标识符</a:t>
            </a:r>
          </a:p>
          <a:p>
            <a:pPr marL="742950" marR="0" lvl="1" indent="-285750" algn="l" defTabSz="914400" rtl="0" eaLnBrk="1" fontAlgn="base" latinLnBrk="0" hangingPunct="1">
              <a:lnSpc>
                <a:spcPct val="90000"/>
              </a:lnSpc>
              <a:spcBef>
                <a:spcPct val="20000"/>
              </a:spcBef>
              <a:spcAft>
                <a:spcPct val="0"/>
              </a:spcAft>
              <a:buClrTx/>
              <a:buSzTx/>
              <a:buFontTx/>
              <a:buNone/>
            </a:pPr>
            <a:endParaRPr kumimoji="0" lang="en-US"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786130" marR="0" lvl="3" indent="-25908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zh-CN" sz="2400" b="1" i="0" u="none" strike="noStrike" kern="1200" cap="none" spc="0" normalizeH="0" baseline="0" noProof="1">
                <a:solidFill>
                  <a:srgbClr val="FF00FF"/>
                </a:solidFill>
                <a:effectLst>
                  <a:outerShdw blurRad="38100" dist="38100" dir="2700000">
                    <a:srgbClr val="FFFFFF"/>
                  </a:outerShdw>
                </a:effectLst>
                <a:latin typeface="楷体_GB2312" pitchFamily="49" charset="-122"/>
                <a:ea typeface="楷体_GB2312" pitchFamily="49" charset="-122"/>
                <a:cs typeface="+mn-cs"/>
              </a:rPr>
              <a:t>符号常量</a:t>
            </a:r>
            <a:endParaRPr kumimoji="0" lang="en-US" altLang="zh-CN" sz="2400" b="1" i="0" u="none" strike="noStrike" kern="1200" cap="none" spc="0" normalizeH="0" baseline="0" noProof="1">
              <a:solidFill>
                <a:srgbClr val="FF00FF"/>
              </a:solidFill>
              <a:effectLst>
                <a:outerShdw blurRad="38100" dist="38100" dir="2700000">
                  <a:srgbClr val="FFFFFF"/>
                </a:outerShdw>
              </a:effectLst>
              <a:latin typeface="楷体_GB2312" pitchFamily="49" charset="-122"/>
              <a:ea typeface="楷体_GB2312" pitchFamily="49" charset="-122"/>
              <a:cs typeface="+mn-cs"/>
            </a:endParaRPr>
          </a:p>
          <a:p>
            <a:pPr marL="819785" marR="0" lvl="3" indent="-7620" algn="l" defTabSz="914400" rtl="0" eaLnBrk="1" fontAlgn="base" latinLnBrk="0" hangingPunct="1">
              <a:lnSpc>
                <a:spcPct val="90000"/>
              </a:lnSpc>
              <a:spcBef>
                <a:spcPct val="20000"/>
              </a:spcBef>
              <a:spcAft>
                <a:spcPct val="0"/>
              </a:spcAft>
              <a:buClrTx/>
              <a:buSzTx/>
              <a:buFontTx/>
              <a:buNone/>
            </a:pP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用标识符来代表常量。</a:t>
            </a:r>
          </a:p>
          <a:p>
            <a:pPr marL="819785" marR="0" lvl="3" indent="-7620" algn="l" defTabSz="914400" rtl="0" eaLnBrk="1" fontAlgn="base" latinLnBrk="0" hangingPunct="1">
              <a:lnSpc>
                <a:spcPct val="90000"/>
              </a:lnSpc>
              <a:spcBef>
                <a:spcPct val="20000"/>
              </a:spcBef>
              <a:spcAft>
                <a:spcPct val="0"/>
              </a:spcAft>
              <a:buClrTx/>
              <a:buSzTx/>
              <a:buFontTx/>
              <a:buNone/>
            </a:pP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其定义格式为：</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a:t>
            </a:r>
            <a:endParaRPr kumimoji="0" lang="zh-CN" altLang="zh-CN" sz="20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747540" name="文本框 747539"/>
          <p:cNvSpPr txBox="1"/>
          <p:nvPr/>
        </p:nvSpPr>
        <p:spPr>
          <a:xfrm>
            <a:off x="1557338" y="5229225"/>
            <a:ext cx="6515100" cy="431800"/>
          </a:xfrm>
          <a:prstGeom prst="rect">
            <a:avLst/>
          </a:prstGeom>
          <a:solidFill>
            <a:srgbClr val="CCFFFF"/>
          </a:solidFill>
          <a:ln w="28575" cap="flat" cmpd="sng">
            <a:solidFill>
              <a:srgbClr val="006600"/>
            </a:solidFill>
            <a:prstDash val="solid"/>
            <a:miter/>
            <a:headEnd type="none" w="med" len="med"/>
            <a:tailEnd type="none" w="med" len="med"/>
          </a:ln>
          <a:effectLst>
            <a:outerShdw dist="35921" dir="2699999" algn="ctr" rotWithShape="0">
              <a:srgbClr val="808080"/>
            </a:outerShdw>
          </a:effectLst>
        </p:spPr>
        <p:txBody>
          <a:bodyPr/>
          <a:lstStyle/>
          <a:p>
            <a:pPr algn="ctr"/>
            <a:r>
              <a:rPr lang="en-US" altLang="zh-CN" sz="2000" b="1" noProof="1">
                <a:solidFill>
                  <a:srgbClr val="FF3300"/>
                </a:solidFill>
                <a:latin typeface="楷体_GB2312" pitchFamily="49" charset="-122"/>
                <a:ea typeface="楷体_GB2312" pitchFamily="49" charset="-122"/>
                <a:cs typeface="+mn-cs"/>
              </a:rPr>
              <a:t>#</a:t>
            </a:r>
            <a:r>
              <a:rPr lang="en-US" altLang="zh-CN"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define     </a:t>
            </a:r>
            <a:r>
              <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符号常量      常量</a:t>
            </a:r>
            <a:endPar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47541" name="矩形 747540"/>
          <p:cNvSpPr/>
          <p:nvPr/>
        </p:nvSpPr>
        <p:spPr>
          <a:xfrm>
            <a:off x="1476375" y="5795963"/>
            <a:ext cx="6696075" cy="841375"/>
          </a:xfrm>
          <a:prstGeom prst="rect">
            <a:avLst/>
          </a:prstGeom>
          <a:noFill/>
          <a:ln w="19050" cap="flat" cmpd="sng">
            <a:solidFill>
              <a:srgbClr val="FF00FF"/>
            </a:solidFill>
            <a:prstDash val="solid"/>
            <a:miter/>
            <a:headEnd type="none" w="med" len="med"/>
            <a:tailEnd type="none" w="med" len="med"/>
          </a:ln>
        </p:spPr>
        <p:txBody>
          <a:bodyPr anchor="ctr" anchorCtr="0">
            <a:spAutoFit/>
          </a:bodyPr>
          <a:lstStyle/>
          <a:p>
            <a:pPr indent="278130"/>
            <a:r>
              <a:rPr lang="en-US" altLang="zh-CN">
                <a:latin typeface="Times New Roman" panose="02020603050405020304" pitchFamily="18" charset="0"/>
                <a:ea typeface="宋体" panose="02010600030101010101" pitchFamily="2" charset="-122"/>
              </a:rPr>
              <a:t>                      </a:t>
            </a:r>
            <a:r>
              <a:rPr lang="en-US" altLang="zh-CN" b="1">
                <a:solidFill>
                  <a:schemeClr val="accent2"/>
                </a:solidFill>
                <a:latin typeface="Times New Roman" panose="02020603050405020304" pitchFamily="18" charset="0"/>
                <a:ea typeface="宋体" panose="02010600030101010101" pitchFamily="2" charset="-122"/>
              </a:rPr>
              <a:t>#define   NUM   20</a:t>
            </a:r>
          </a:p>
          <a:p>
            <a:pPr indent="278130"/>
            <a:r>
              <a:rPr lang="en-US" altLang="zh-CN" b="1">
                <a:solidFill>
                  <a:schemeClr val="accent2"/>
                </a:solidFill>
                <a:latin typeface="Times New Roman" panose="02020603050405020304" pitchFamily="18" charset="0"/>
                <a:ea typeface="宋体" panose="02010600030101010101" pitchFamily="2" charset="-122"/>
              </a:rPr>
              <a:t>                      #define   PI         3.1415926</a:t>
            </a:r>
            <a:r>
              <a:rPr lang="en-US" altLang="zh-CN">
                <a:latin typeface="Times New Roman" panose="02020603050405020304" pitchFamily="18" charset="0"/>
                <a:ea typeface="宋体" panose="02010600030101010101" pitchFamily="2" charset="-122"/>
              </a:rPr>
              <a:t> </a:t>
            </a:r>
          </a:p>
        </p:txBody>
      </p:sp>
      <p:sp>
        <p:nvSpPr>
          <p:cNvPr id="747542" name="矩形 747541"/>
          <p:cNvSpPr/>
          <p:nvPr/>
        </p:nvSpPr>
        <p:spPr>
          <a:xfrm>
            <a:off x="1376363" y="1697673"/>
            <a:ext cx="6696075" cy="3415030"/>
          </a:xfrm>
          <a:prstGeom prst="rect">
            <a:avLst/>
          </a:prstGeom>
          <a:gradFill rotWithShape="1">
            <a:gsLst>
              <a:gs pos="0">
                <a:srgbClr val="FFFF99"/>
              </a:gs>
              <a:gs pos="100000">
                <a:srgbClr val="B3B280"/>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lstStyle/>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&lt;stdio.h&gt;</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#define   PRICE   30</a:t>
            </a:r>
            <a:endParaRPr lang="en-US" altLang="zh-CN" b="1" strike="noStrike" noProof="1">
              <a:solidFill>
                <a:srgbClr val="FF00FF"/>
              </a:solidFill>
              <a:effectLst>
                <a:outerShdw blurRad="38100" dist="38100" dir="2700000">
                  <a:srgbClr val="000000"/>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int num, total;</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num = 10;</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total = num * </a:t>
            </a:r>
            <a:r>
              <a:rPr lang="en-US" altLang="zh-CN" b="1" strike="noStrike"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PRICE</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("total = %d", total);</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strike="noStrike" noProof="1">
              <a:effectLst>
                <a:outerShdw blurRad="38100" dist="38100" dir="2700000">
                  <a:srgbClr val="FFFFFF"/>
                </a:outerShdw>
              </a:effectLst>
              <a:latin typeface="Times New Roman" panose="02020603050405020304" pitchFamily="18" charset="0"/>
            </a:endParaRPr>
          </a:p>
        </p:txBody>
      </p:sp>
      <p:sp>
        <p:nvSpPr>
          <p:cNvPr id="747543" name="矩形 747542"/>
          <p:cNvSpPr/>
          <p:nvPr/>
        </p:nvSpPr>
        <p:spPr>
          <a:xfrm>
            <a:off x="5119688" y="2879725"/>
            <a:ext cx="3816350" cy="485775"/>
          </a:xfrm>
          <a:prstGeom prst="rect">
            <a:avLst/>
          </a:prstGeom>
          <a:solidFill>
            <a:srgbClr val="FFFFFF"/>
          </a:solidFill>
          <a:ln w="28575" cap="flat" cmpd="sng">
            <a:solidFill>
              <a:schemeClr val="tx1"/>
            </a:solidFill>
            <a:prstDash val="solid"/>
            <a:miter/>
            <a:headEnd type="none" w="med" len="med"/>
            <a:tailEnd type="none" w="med" len="med"/>
          </a:ln>
        </p:spPr>
        <p:txBody>
          <a:bodyPr anchor="ctr" anchorCtr="0">
            <a:spAutoFit/>
          </a:bodyPr>
          <a:lstStyle/>
          <a:p>
            <a:pPr indent="278130"/>
            <a:r>
              <a:rPr lang="en-US" altLang="zh-CN">
                <a:latin typeface="Times New Roman" panose="02020603050405020304" pitchFamily="18" charset="0"/>
                <a:ea typeface="宋体" panose="02010600030101010101" pitchFamily="2" charset="-122"/>
              </a:rPr>
              <a:t>  </a:t>
            </a:r>
            <a:r>
              <a:rPr lang="zh-CN" altLang="en-US" b="1" dirty="0">
                <a:solidFill>
                  <a:schemeClr val="accent2"/>
                </a:solidFill>
                <a:latin typeface="Times New Roman" panose="02020603050405020304" pitchFamily="18" charset="0"/>
                <a:ea typeface="宋体" panose="02010600030101010101" pitchFamily="2" charset="-122"/>
              </a:rPr>
              <a:t>运行结果：</a:t>
            </a:r>
            <a:r>
              <a:rPr lang="en-US" altLang="zh-CN" b="1">
                <a:solidFill>
                  <a:schemeClr val="accent2"/>
                </a:solidFill>
                <a:latin typeface="Times New Roman" panose="02020603050405020304" pitchFamily="18" charset="0"/>
                <a:ea typeface="宋体" panose="02010600030101010101" pitchFamily="2" charset="-122"/>
              </a:rPr>
              <a:t>total = 300</a:t>
            </a:r>
            <a:endParaRPr lang="en-US" altLang="zh-CN">
              <a:latin typeface="Times New Roman" panose="02020603050405020304" pitchFamily="18" charset="0"/>
              <a:ea typeface="宋体" panose="02010600030101010101" pitchFamily="2" charset="-122"/>
            </a:endParaRPr>
          </a:p>
        </p:txBody>
      </p:sp>
      <p:sp>
        <p:nvSpPr>
          <p:cNvPr id="747544" name="圆角矩形标注 747543"/>
          <p:cNvSpPr/>
          <p:nvPr/>
        </p:nvSpPr>
        <p:spPr>
          <a:xfrm>
            <a:off x="4211638" y="3429000"/>
            <a:ext cx="3600450" cy="1512888"/>
          </a:xfrm>
          <a:prstGeom prst="wedgeRoundRectCallout">
            <a:avLst>
              <a:gd name="adj1" fmla="val -106306"/>
              <a:gd name="adj2" fmla="val -122194"/>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fontAlgn="base">
              <a:buChar char="•"/>
            </a:pPr>
            <a:r>
              <a:rPr lang="en-US" altLang="zh-CN" sz="2000" b="1" strike="noStrike" noProof="1">
                <a:solidFill>
                  <a:srgbClr val="CC3300"/>
                </a:solidFill>
                <a:latin typeface="宋体" panose="02010600030101010101" pitchFamily="2" charset="-122"/>
                <a:ea typeface="宋体" panose="02010600030101010101" pitchFamily="2" charset="-122"/>
                <a:cs typeface="+mn-cs"/>
              </a:rPr>
              <a:t> </a:t>
            </a:r>
            <a:r>
              <a:rPr lang="zh-CN" altLang="en-US"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行尾不能有分号</a:t>
            </a:r>
            <a:endParaRPr lang="zh-CN" altLang="en-US" sz="2000" b="1" strike="noStrike" noProof="1">
              <a:solidFill>
                <a:srgbClr val="CC3300"/>
              </a:solidFill>
              <a:effectLst>
                <a:outerShdw blurRad="38100" dist="38100" dir="2700000">
                  <a:srgbClr val="000000"/>
                </a:outerShdw>
              </a:effectLst>
              <a:latin typeface="宋体" panose="02010600030101010101" pitchFamily="2" charset="-122"/>
            </a:endParaRPr>
          </a:p>
          <a:p>
            <a:pPr fontAlgn="base">
              <a:buChar char="•"/>
            </a:pPr>
            <a:r>
              <a:rPr lang="zh-CN" altLang="en-US"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lang="en-US" altLang="zh-CN"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define</a:t>
            </a:r>
            <a:r>
              <a:rPr lang="zh-CN" altLang="en-US"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前面一定要有</a:t>
            </a:r>
            <a:r>
              <a:rPr lang="en-US" altLang="zh-CN"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a:t>
            </a:r>
            <a:endParaRPr lang="en-US" altLang="zh-CN" sz="2000" b="1" strike="noStrike" noProof="1">
              <a:solidFill>
                <a:srgbClr val="CC3300"/>
              </a:solidFill>
              <a:effectLst>
                <a:outerShdw blurRad="38100" dist="38100" dir="2700000">
                  <a:srgbClr val="000000"/>
                </a:outerShdw>
              </a:effectLst>
              <a:latin typeface="宋体" panose="02010600030101010101" pitchFamily="2" charset="-122"/>
            </a:endParaRPr>
          </a:p>
          <a:p>
            <a:pPr fontAlgn="base">
              <a:buChar char="•"/>
            </a:pPr>
            <a:r>
              <a:rPr lang="en-US" altLang="zh-CN"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lang="zh-CN" altLang="en-US"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符号常量名最好使用大写</a:t>
            </a:r>
            <a:endParaRPr lang="zh-CN" altLang="en-US" sz="2000" b="1" strike="noStrike" noProof="1">
              <a:solidFill>
                <a:srgbClr val="CC3300"/>
              </a:solidFill>
              <a:effectLst>
                <a:outerShdw blurRad="38100" dist="38100" dir="2700000">
                  <a:srgbClr val="000000"/>
                </a:outerShdw>
              </a:effectLst>
              <a:latin typeface="宋体" panose="02010600030101010101" pitchFamily="2" charset="-122"/>
            </a:endParaRPr>
          </a:p>
          <a:p>
            <a:pPr fontAlgn="base">
              <a:buChar char="•"/>
            </a:pPr>
            <a:r>
              <a:rPr lang="zh-CN" altLang="en-US"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 符号常量名最好有意义</a:t>
            </a:r>
            <a:r>
              <a:rPr lang="zh-CN" altLang="en-US" sz="2000" b="1" strike="noStrike" noProof="1">
                <a:solidFill>
                  <a:srgbClr val="CC3300"/>
                </a:solidFill>
                <a:latin typeface="宋体" panose="02010600030101010101" pitchFamily="2" charset="-122"/>
                <a:ea typeface="宋体" panose="02010600030101010101" pitchFamily="2" charset="-122"/>
                <a:cs typeface="+mn-cs"/>
              </a:rPr>
              <a:t> </a:t>
            </a:r>
            <a:endParaRPr lang="zh-CN" altLang="en-US" sz="2000" b="1" strike="noStrike" noProof="1">
              <a:solidFill>
                <a:srgbClr val="CC3300"/>
              </a:solidFill>
              <a:latin typeface="宋体" panose="02010600030101010101" pitchFamily="2" charset="-122"/>
            </a:endParaRPr>
          </a:p>
        </p:txBody>
      </p:sp>
      <p:grpSp>
        <p:nvGrpSpPr>
          <p:cNvPr id="26631" name="组合 747544"/>
          <p:cNvGrpSpPr/>
          <p:nvPr/>
        </p:nvGrpSpPr>
        <p:grpSpPr>
          <a:xfrm>
            <a:off x="0" y="0"/>
            <a:ext cx="446088" cy="6858000"/>
            <a:chOff x="0" y="0"/>
            <a:chExt cx="281" cy="4320"/>
          </a:xfrm>
        </p:grpSpPr>
        <p:sp>
          <p:nvSpPr>
            <p:cNvPr id="26632" name="文本框 74754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26633" name="文本框 74754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22">
                                            <p:txEl>
                                              <p:pRg st="0" end="0"/>
                                            </p:txEl>
                                          </p:spTgt>
                                        </p:tgtEl>
                                        <p:attrNameLst>
                                          <p:attrName>style.visibility</p:attrName>
                                        </p:attrNameLst>
                                      </p:cBhvr>
                                      <p:to>
                                        <p:strVal val="visible"/>
                                      </p:to>
                                    </p:set>
                                    <p:animEffect transition="in" filter="box(out)">
                                      <p:cBhvr>
                                        <p:cTn id="7" dur="500"/>
                                        <p:tgtEl>
                                          <p:spTgt spid="7475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522">
                                            <p:txEl>
                                              <p:pRg st="4" end="4"/>
                                            </p:txEl>
                                          </p:spTgt>
                                        </p:tgtEl>
                                        <p:attrNameLst>
                                          <p:attrName>style.visibility</p:attrName>
                                        </p:attrNameLst>
                                      </p:cBhvr>
                                      <p:to>
                                        <p:strVal val="visible"/>
                                      </p:to>
                                    </p:set>
                                    <p:animEffect transition="in" filter="blinds(horizontal)">
                                      <p:cBhvr>
                                        <p:cTn id="12" dur="500"/>
                                        <p:tgtEl>
                                          <p:spTgt spid="747522">
                                            <p:txEl>
                                              <p:pRg st="4" end="4"/>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7522">
                                            <p:txEl>
                                              <p:charRg st="41" end="41"/>
                                            </p:txEl>
                                          </p:spTgt>
                                        </p:tgtEl>
                                        <p:attrNameLst>
                                          <p:attrName>style.visibility</p:attrName>
                                        </p:attrNameLst>
                                      </p:cBhvr>
                                      <p:to>
                                        <p:strVal val="visible"/>
                                      </p:to>
                                    </p:set>
                                    <p:animEffect transition="in" filter="blinds(horizontal)">
                                      <p:cBhvr>
                                        <p:cTn id="17" dur="500"/>
                                        <p:tgtEl>
                                          <p:spTgt spid="747522">
                                            <p:txEl>
                                              <p:charRg st="41" end="4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7522">
                                            <p:txEl>
                                              <p:pRg st="4" end="4"/>
                                            </p:txEl>
                                          </p:spTgt>
                                        </p:tgtEl>
                                        <p:attrNameLst>
                                          <p:attrName>style.visibility</p:attrName>
                                        </p:attrNameLst>
                                      </p:cBhvr>
                                      <p:to>
                                        <p:strVal val="visible"/>
                                      </p:to>
                                    </p:set>
                                    <p:animEffect transition="in" filter="blinds(horizontal)">
                                      <p:cBhvr>
                                        <p:cTn id="22" dur="500"/>
                                        <p:tgtEl>
                                          <p:spTgt spid="747522">
                                            <p:txEl>
                                              <p:pRg st="4" end="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47540"/>
                                        </p:tgtEl>
                                        <p:attrNameLst>
                                          <p:attrName>style.visibility</p:attrName>
                                        </p:attrNameLst>
                                      </p:cBhvr>
                                      <p:to>
                                        <p:strVal val="visible"/>
                                      </p:to>
                                    </p:set>
                                    <p:anim calcmode="lin" valueType="num">
                                      <p:cBhvr additive="base">
                                        <p:cTn id="27" dur="500" fill="hold"/>
                                        <p:tgtEl>
                                          <p:spTgt spid="747540"/>
                                        </p:tgtEl>
                                        <p:attrNameLst>
                                          <p:attrName>ppt_x</p:attrName>
                                        </p:attrNameLst>
                                      </p:cBhvr>
                                      <p:tavLst>
                                        <p:tav tm="0">
                                          <p:val>
                                            <p:strVal val="#ppt_x"/>
                                          </p:val>
                                        </p:tav>
                                        <p:tav tm="100000">
                                          <p:val>
                                            <p:strVal val="#ppt_x"/>
                                          </p:val>
                                        </p:tav>
                                      </p:tavLst>
                                    </p:anim>
                                    <p:anim calcmode="lin" valueType="num">
                                      <p:cBhvr additive="base">
                                        <p:cTn id="28" dur="500" fill="hold"/>
                                        <p:tgtEl>
                                          <p:spTgt spid="74754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47541"/>
                                        </p:tgtEl>
                                        <p:attrNameLst>
                                          <p:attrName>style.visibility</p:attrName>
                                        </p:attrNameLst>
                                      </p:cBhvr>
                                      <p:to>
                                        <p:strVal val="visible"/>
                                      </p:to>
                                    </p:set>
                                    <p:anim calcmode="lin" valueType="num">
                                      <p:cBhvr additive="base">
                                        <p:cTn id="33" dur="500" fill="hold"/>
                                        <p:tgtEl>
                                          <p:spTgt spid="747541"/>
                                        </p:tgtEl>
                                        <p:attrNameLst>
                                          <p:attrName>ppt_x</p:attrName>
                                        </p:attrNameLst>
                                      </p:cBhvr>
                                      <p:tavLst>
                                        <p:tav tm="0">
                                          <p:val>
                                            <p:strVal val="#ppt_x"/>
                                          </p:val>
                                        </p:tav>
                                        <p:tav tm="100000">
                                          <p:val>
                                            <p:strVal val="#ppt_x"/>
                                          </p:val>
                                        </p:tav>
                                      </p:tavLst>
                                    </p:anim>
                                    <p:anim calcmode="lin" valueType="num">
                                      <p:cBhvr additive="base">
                                        <p:cTn id="34" dur="500" fill="hold"/>
                                        <p:tgtEl>
                                          <p:spTgt spid="7475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47542"/>
                                        </p:tgtEl>
                                        <p:attrNameLst>
                                          <p:attrName>style.visibility</p:attrName>
                                        </p:attrNameLst>
                                      </p:cBhvr>
                                      <p:to>
                                        <p:strVal val="visible"/>
                                      </p:to>
                                    </p:set>
                                    <p:anim calcmode="lin" valueType="num">
                                      <p:cBhvr additive="base">
                                        <p:cTn id="39" dur="500" fill="hold"/>
                                        <p:tgtEl>
                                          <p:spTgt spid="747542"/>
                                        </p:tgtEl>
                                        <p:attrNameLst>
                                          <p:attrName>ppt_x</p:attrName>
                                        </p:attrNameLst>
                                      </p:cBhvr>
                                      <p:tavLst>
                                        <p:tav tm="0">
                                          <p:val>
                                            <p:strVal val="#ppt_x"/>
                                          </p:val>
                                        </p:tav>
                                        <p:tav tm="100000">
                                          <p:val>
                                            <p:strVal val="#ppt_x"/>
                                          </p:val>
                                        </p:tav>
                                      </p:tavLst>
                                    </p:anim>
                                    <p:anim calcmode="lin" valueType="num">
                                      <p:cBhvr additive="base">
                                        <p:cTn id="40" dur="500" fill="hold"/>
                                        <p:tgtEl>
                                          <p:spTgt spid="7475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4" name="chimes.wav"/>
                                        </p:tgtEl>
                                      </p:cMediaNode>
                                    </p:audio>
                                  </p:sub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747543"/>
                                        </p:tgtEl>
                                        <p:attrNameLst>
                                          <p:attrName>style.visibility</p:attrName>
                                        </p:attrNameLst>
                                      </p:cBhvr>
                                      <p:to>
                                        <p:strVal val="visible"/>
                                      </p:to>
                                    </p:set>
                                    <p:animEffect transition="in" filter="diamond(in)">
                                      <p:cBhvr>
                                        <p:cTn id="45" dur="2000"/>
                                        <p:tgtEl>
                                          <p:spTgt spid="747543"/>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747544"/>
                                        </p:tgtEl>
                                        <p:attrNameLst>
                                          <p:attrName>style.visibility</p:attrName>
                                        </p:attrNameLst>
                                      </p:cBhvr>
                                      <p:to>
                                        <p:strVal val="visible"/>
                                      </p:to>
                                    </p:set>
                                    <p:animEffect transition="in" filter="strips(downRight)">
                                      <p:cBhvr>
                                        <p:cTn id="50" dur="500"/>
                                        <p:tgtEl>
                                          <p:spTgt spid="747544"/>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build="p" bldLvl="3"/>
      <p:bldP spid="747540" grpId="0" animBg="1"/>
      <p:bldP spid="747541" grpId="0" animBg="1"/>
      <p:bldP spid="747542" grpId="0" bldLvl="0" animBg="1"/>
      <p:bldP spid="747543" grpId="0" bldLvl="0" animBg="1"/>
      <p:bldP spid="7475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文本占位符 749569"/>
          <p:cNvSpPr>
            <a:spLocks noGrp="1"/>
          </p:cNvSpPr>
          <p:nvPr>
            <p:ph type="body" idx="1"/>
          </p:nvPr>
        </p:nvSpPr>
        <p:spPr>
          <a:xfrm>
            <a:off x="444500" y="266700"/>
            <a:ext cx="8664575" cy="4962525"/>
          </a:xfrm>
        </p:spPr>
        <p:txBody>
          <a:bodyPr/>
          <a:lstStyle/>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3.2</a:t>
            </a: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rPr>
              <a:t> </a:t>
            </a:r>
            <a:r>
              <a:rPr kumimoji="0" lang="zh-CN" altLang="en-US"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rPr>
              <a:t>常量、变量和标识符</a:t>
            </a:r>
          </a:p>
          <a:p>
            <a:pPr marL="742950" marR="0" lvl="1" indent="-28575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rPr>
              <a:t>3. </a:t>
            </a:r>
            <a:r>
              <a:rPr kumimoji="0" lang="zh-CN" altLang="en-US" sz="3200" b="1" i="0" u="none" strike="noStrike" kern="1200" cap="none" spc="0" normalizeH="0" baseline="0" noProof="1">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rPr>
              <a:t>变量</a:t>
            </a: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定义：</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mn-lt"/>
                <a:ea typeface="楷体_GB2312" pitchFamily="49" charset="-122"/>
                <a:cs typeface="+mn-cs"/>
              </a:rPr>
              <a:t>程序运行时其值可以被改变的量</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mn-lt"/>
                <a:ea typeface="+mn-ea"/>
                <a:cs typeface="+mn-cs"/>
              </a:rPr>
              <a:t> </a:t>
            </a:r>
            <a:endPar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变量的两要素 ：</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变量名 、变量值</a:t>
            </a: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变量的定义格式 ：</a:t>
            </a:r>
          </a:p>
          <a:p>
            <a:pPr marL="1143000" marR="0" lvl="2" indent="-228600" algn="l" defTabSz="914400" rtl="0" eaLnBrk="1" fontAlgn="base" latinLnBrk="0" hangingPunct="1">
              <a:lnSpc>
                <a:spcPct val="100000"/>
              </a:lnSpc>
              <a:spcBef>
                <a:spcPct val="20000"/>
              </a:spcBef>
              <a:spcAft>
                <a:spcPct val="0"/>
              </a:spcAft>
              <a:buClrTx/>
              <a:buSzTx/>
              <a:buFontTx/>
              <a:buChar char="•"/>
            </a:pPr>
            <a:endPar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变量的初始化：</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定义时赋初始值</a:t>
            </a: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变量的使用：</a:t>
            </a:r>
            <a:r>
              <a:rPr kumimoji="0" lang="zh-CN" altLang="en-US" sz="2400" b="1" i="0" u="none" strike="noStrike" kern="1200" cap="none" spc="0" normalizeH="0" baseline="0" noProof="1">
                <a:solidFill>
                  <a:srgbClr val="CC3300"/>
                </a:solidFill>
                <a:effectLst>
                  <a:outerShdw blurRad="38100" dist="38100" dir="2700000">
                    <a:srgbClr val="FFFFFF"/>
                  </a:outerShdw>
                </a:effectLst>
                <a:latin typeface="楷体_GB2312" pitchFamily="49" charset="-122"/>
                <a:ea typeface="楷体_GB2312" pitchFamily="49" charset="-122"/>
                <a:cs typeface="+mn-cs"/>
              </a:rPr>
              <a:t>先定义，后赋值</a:t>
            </a: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a:solidFill>
                  <a:srgbClr val="006600"/>
                </a:solidFill>
                <a:effectLst>
                  <a:outerShdw blurRad="38100" dist="38100" dir="2700000">
                    <a:srgbClr val="FFFFFF"/>
                  </a:outerShdw>
                </a:effectLst>
                <a:latin typeface="+mn-lt"/>
                <a:ea typeface="楷体_GB2312" pitchFamily="49" charset="-122"/>
                <a:cs typeface="+mn-cs"/>
              </a:rPr>
              <a:t>变量定义位置：</a:t>
            </a:r>
            <a:r>
              <a:rPr kumimoji="0" lang="zh-CN" altLang="en-US" sz="2400" b="1" i="0" u="none" strike="noStrike" kern="1200" cap="none" spc="0" normalizeH="0" baseline="0" noProof="1">
                <a:solidFill>
                  <a:srgbClr val="0000FF"/>
                </a:solidFill>
                <a:effectLst>
                  <a:outerShdw blurRad="38100" dist="38100" dir="2700000">
                    <a:srgbClr val="FFFFFF"/>
                  </a:outerShdw>
                </a:effectLst>
                <a:latin typeface="+mn-lt"/>
                <a:ea typeface="楷体_GB2312" pitchFamily="49" charset="-122"/>
                <a:cs typeface="+mn-cs"/>
              </a:rPr>
              <a:t>一般</a:t>
            </a:r>
            <a:r>
              <a:rPr kumimoji="0" lang="zh-CN" altLang="en-US" sz="2400" b="1" i="0" u="none" strike="noStrike" kern="1200" cap="none" spc="0" normalizeH="0" baseline="0" noProof="1">
                <a:solidFill>
                  <a:schemeClr val="tx1"/>
                </a:solidFill>
                <a:effectLst>
                  <a:outerShdw blurRad="38100" dist="38100" dir="2700000">
                    <a:srgbClr val="FFFFFF"/>
                  </a:outerShdw>
                </a:effectLst>
                <a:latin typeface="+mn-lt"/>
                <a:ea typeface="楷体_GB2312" pitchFamily="49" charset="-122"/>
                <a:cs typeface="+mn-cs"/>
              </a:rPr>
              <a:t>放在函数开头</a:t>
            </a:r>
          </a:p>
        </p:txBody>
      </p:sp>
      <p:sp>
        <p:nvSpPr>
          <p:cNvPr id="749574" name="文本框 749573"/>
          <p:cNvSpPr txBox="1"/>
          <p:nvPr/>
        </p:nvSpPr>
        <p:spPr>
          <a:xfrm>
            <a:off x="1187450" y="2898775"/>
            <a:ext cx="7200900" cy="504825"/>
          </a:xfrm>
          <a:prstGeom prst="rect">
            <a:avLst/>
          </a:prstGeom>
          <a:solidFill>
            <a:srgbClr val="CCFFFF"/>
          </a:solidFill>
          <a:ln w="28575" cap="flat" cmpd="sng">
            <a:solidFill>
              <a:srgbClr val="006600"/>
            </a:solidFill>
            <a:prstDash val="solid"/>
            <a:miter/>
            <a:headEnd type="none" w="med" len="med"/>
            <a:tailEnd type="none" w="med" len="med"/>
          </a:ln>
          <a:effectLst>
            <a:outerShdw dist="35921" dir="2699999" algn="ctr" rotWithShape="0">
              <a:srgbClr val="808080"/>
            </a:outerShdw>
          </a:effectLst>
        </p:spPr>
        <p:txBody>
          <a:bodyPr/>
          <a:lstStyle/>
          <a:p>
            <a:pPr algn="ctr"/>
            <a:r>
              <a:rPr lang="en-US" altLang="zh-CN"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存储类型</a:t>
            </a:r>
            <a:r>
              <a:rPr lang="en-US" altLang="zh-CN"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数据类型 变量名</a:t>
            </a:r>
            <a:r>
              <a:rPr lang="en-US" altLang="zh-CN"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1[</a:t>
            </a:r>
            <a:r>
              <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，变量名</a:t>
            </a:r>
            <a:r>
              <a:rPr lang="en-US" altLang="zh-CN"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2</a:t>
            </a:r>
            <a:r>
              <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a:t>
            </a:r>
            <a:r>
              <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，变量名</a:t>
            </a:r>
            <a:r>
              <a:rPr lang="en-US" altLang="zh-CN"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n]</a:t>
            </a:r>
            <a:r>
              <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cs typeface="+mn-cs"/>
              </a:rPr>
              <a:t>；</a:t>
            </a:r>
            <a:endParaRPr lang="zh-CN" altLang="en-US" sz="2000" b="1"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49575" name="矩形 749574"/>
          <p:cNvSpPr/>
          <p:nvPr/>
        </p:nvSpPr>
        <p:spPr>
          <a:xfrm>
            <a:off x="1331913" y="3609975"/>
            <a:ext cx="6696075" cy="1225550"/>
          </a:xfrm>
          <a:prstGeom prst="rect">
            <a:avLst/>
          </a:prstGeom>
          <a:solidFill>
            <a:srgbClr val="FFFF99"/>
          </a:solidFill>
          <a:ln w="38100" cap="flat" cmpd="sng">
            <a:solidFill>
              <a:srgbClr val="FF00FF"/>
            </a:solidFill>
            <a:prstDash val="solid"/>
            <a:miter/>
            <a:headEnd type="none" w="med" len="med"/>
            <a:tailEnd type="none" w="med" len="med"/>
          </a:ln>
        </p:spPr>
        <p:txBody>
          <a:bodyPr anchor="ctr" anchorCtr="0">
            <a:spAutoFit/>
          </a:bodyPr>
          <a:lstStyle/>
          <a:p>
            <a:pPr lvl="2" indent="0"/>
            <a:r>
              <a:rPr lang="en-US" altLang="zh-CN" b="1" err="1">
                <a:latin typeface="Times New Roman" panose="02020603050405020304" pitchFamily="18" charset="0"/>
                <a:ea typeface="宋体" panose="02010600030101010101" pitchFamily="2" charset="-122"/>
              </a:rPr>
              <a:t>int</a:t>
            </a:r>
            <a:r>
              <a:rPr lang="en-US" altLang="zh-CN" b="1">
                <a:latin typeface="Times New Roman" panose="02020603050405020304" pitchFamily="18" charset="0"/>
                <a:ea typeface="宋体" panose="02010600030101010101" pitchFamily="2" charset="-122"/>
              </a:rPr>
              <a:t> x,  y, z;</a:t>
            </a:r>
          </a:p>
          <a:p>
            <a:pPr lvl="2" indent="0"/>
            <a:r>
              <a:rPr lang="en-US" altLang="zh-CN" b="1">
                <a:latin typeface="Times New Roman" panose="02020603050405020304" pitchFamily="18" charset="0"/>
                <a:ea typeface="宋体" panose="02010600030101010101" pitchFamily="2" charset="-122"/>
              </a:rPr>
              <a:t>float  radius,  length,  area;</a:t>
            </a:r>
            <a:r>
              <a:rPr lang="en-US" altLang="zh-CN">
                <a:latin typeface="Times New Roman" panose="02020603050405020304" pitchFamily="18" charset="0"/>
                <a:ea typeface="宋体" panose="02010600030101010101" pitchFamily="2" charset="-122"/>
              </a:rPr>
              <a:t> </a:t>
            </a:r>
          </a:p>
          <a:p>
            <a:pPr lvl="2" indent="0"/>
            <a:r>
              <a:rPr lang="en-US" altLang="zh-CN" b="1" err="1">
                <a:latin typeface="Times New Roman" panose="02020603050405020304" pitchFamily="18" charset="0"/>
                <a:ea typeface="宋体" panose="02010600030101010101" pitchFamily="2" charset="-122"/>
              </a:rPr>
              <a:t>char ch</a:t>
            </a:r>
            <a:r>
              <a:rPr lang="en-US" altLang="zh-CN" b="1">
                <a:latin typeface="Times New Roman" panose="02020603050405020304" pitchFamily="18" charset="0"/>
                <a:ea typeface="宋体" panose="02010600030101010101" pitchFamily="2" charset="-122"/>
              </a:rPr>
              <a:t>;</a:t>
            </a:r>
          </a:p>
        </p:txBody>
      </p:sp>
      <p:sp>
        <p:nvSpPr>
          <p:cNvPr id="749579" name="矩形标注 749578"/>
          <p:cNvSpPr/>
          <p:nvPr/>
        </p:nvSpPr>
        <p:spPr>
          <a:xfrm>
            <a:off x="2206625" y="3854450"/>
            <a:ext cx="1987550" cy="730250"/>
          </a:xfrm>
          <a:prstGeom prst="wedgeRectCallout">
            <a:avLst>
              <a:gd name="adj1" fmla="val 13389"/>
              <a:gd name="adj2" fmla="val -130806"/>
            </a:avLst>
          </a:prstGeom>
          <a:solidFill>
            <a:srgbClr val="CCFFCC"/>
          </a:solidFill>
          <a:ln w="28575" cap="flat" cmpd="sng">
            <a:solidFill>
              <a:srgbClr val="0000FF"/>
            </a:solidFill>
            <a:prstDash val="solid"/>
            <a:miter/>
            <a:headEnd type="none" w="med" len="med"/>
            <a:tailEnd type="none" w="med" len="med"/>
          </a:ln>
        </p:spPr>
        <p:txBody>
          <a:bodyPr wrap="none" lIns="90000" tIns="46800" rIns="90000" bIns="46800" anchor="ctr" anchorCtr="0">
            <a:spAutoFit/>
          </a:bodyPr>
          <a:lstStyle/>
          <a:p>
            <a:pPr algn="ctr" eaLnBrk="0" hangingPunct="0"/>
            <a:r>
              <a:rPr lang="zh-CN" altLang="en-US" sz="2000" dirty="0">
                <a:latin typeface="Arial" panose="020B0604020202020204" pitchFamily="34" charset="0"/>
                <a:ea typeface="隶书" panose="02010509060101010101" pitchFamily="49" charset="-122"/>
              </a:rPr>
              <a:t>决定分配字节数</a:t>
            </a:r>
          </a:p>
          <a:p>
            <a:pPr algn="ctr" eaLnBrk="0" hangingPunct="0"/>
            <a:r>
              <a:rPr lang="zh-CN" altLang="en-US" sz="2000" dirty="0">
                <a:latin typeface="Arial" panose="020B0604020202020204" pitchFamily="34" charset="0"/>
                <a:ea typeface="隶书" panose="02010509060101010101" pitchFamily="49" charset="-122"/>
              </a:rPr>
              <a:t>和数的表示范围</a:t>
            </a:r>
            <a:endParaRPr lang="zh-CN" altLang="en-US" sz="2000">
              <a:latin typeface="Arial" panose="020B0604020202020204" pitchFamily="34" charset="0"/>
              <a:ea typeface="隶书" panose="02010509060101010101" pitchFamily="49" charset="-122"/>
            </a:endParaRPr>
          </a:p>
        </p:txBody>
      </p:sp>
      <p:sp>
        <p:nvSpPr>
          <p:cNvPr id="749580" name="矩形标注 749579"/>
          <p:cNvSpPr/>
          <p:nvPr/>
        </p:nvSpPr>
        <p:spPr>
          <a:xfrm>
            <a:off x="4130675" y="3935413"/>
            <a:ext cx="2044700" cy="425450"/>
          </a:xfrm>
          <a:prstGeom prst="wedgeRectCallout">
            <a:avLst>
              <a:gd name="adj1" fmla="val -36491"/>
              <a:gd name="adj2" fmla="val -196875"/>
            </a:avLst>
          </a:prstGeom>
          <a:solidFill>
            <a:srgbClr val="CCFFCC"/>
          </a:solidFill>
          <a:ln w="28575" cap="flat" cmpd="sng">
            <a:solidFill>
              <a:srgbClr val="0000FF"/>
            </a:solidFill>
            <a:prstDash val="solid"/>
            <a:miter/>
            <a:headEnd type="none" w="med" len="med"/>
            <a:tailEnd type="none" w="med" len="med"/>
          </a:ln>
        </p:spPr>
        <p:txBody>
          <a:bodyPr lIns="90000" tIns="46800" rIns="90000" bIns="46800" anchor="ctr" anchorCtr="0">
            <a:spAutoFit/>
          </a:bodyPr>
          <a:lstStyle/>
          <a:p>
            <a:pPr algn="ctr" eaLnBrk="0" hangingPunct="0"/>
            <a:r>
              <a:rPr lang="zh-CN" altLang="en-US" sz="2000" dirty="0">
                <a:latin typeface="Arial" panose="020B0604020202020204" pitchFamily="34" charset="0"/>
                <a:ea typeface="隶书" panose="02010509060101010101" pitchFamily="49" charset="-122"/>
              </a:rPr>
              <a:t>合法标识符</a:t>
            </a:r>
            <a:endParaRPr lang="zh-CN" altLang="en-US" sz="2000">
              <a:latin typeface="Arial" panose="020B0604020202020204" pitchFamily="34" charset="0"/>
              <a:ea typeface="隶书" panose="02010509060101010101" pitchFamily="49" charset="-122"/>
            </a:endParaRPr>
          </a:p>
        </p:txBody>
      </p:sp>
      <p:sp>
        <p:nvSpPr>
          <p:cNvPr id="749581" name="文本框 749580"/>
          <p:cNvSpPr txBox="1"/>
          <p:nvPr/>
        </p:nvSpPr>
        <p:spPr>
          <a:xfrm>
            <a:off x="4787900" y="4100513"/>
            <a:ext cx="3833813" cy="2311400"/>
          </a:xfrm>
          <a:prstGeom prst="rect">
            <a:avLst/>
          </a:prstGeom>
          <a:solidFill>
            <a:schemeClr val="bg1"/>
          </a:solidFill>
          <a:ln w="28575" cap="flat" cmpd="sng">
            <a:solidFill>
              <a:srgbClr val="0000FF"/>
            </a:solidFill>
            <a:prstDash val="solid"/>
            <a:miter/>
            <a:headEnd type="none" w="med" len="med"/>
            <a:tailEnd type="none" w="med" len="med"/>
          </a:ln>
        </p:spPr>
        <p:txBody>
          <a:bodyPr lIns="90000" tIns="46800" rIns="90000" bIns="46800" anchor="t" anchorCtr="0">
            <a:spAutoFit/>
          </a:bodyPr>
          <a:lstStyle/>
          <a:p>
            <a:pPr eaLnBrk="0" hangingPunct="0"/>
            <a:r>
              <a:rPr lang="zh-CN" altLang="en-US" dirty="0">
                <a:latin typeface="Times New Roman" panose="02020603050405020304" pitchFamily="18" charset="0"/>
                <a:ea typeface="隶书" panose="02010509060101010101" pitchFamily="49" charset="-122"/>
              </a:rPr>
              <a:t>例</a:t>
            </a:r>
            <a:r>
              <a:rPr lang="en-US" altLang="zh-CN">
                <a:latin typeface="Times New Roman" panose="02020603050405020304" pitchFamily="18" charset="0"/>
                <a:ea typeface="隶书" panose="02010509060101010101" pitchFamily="49" charset="-122"/>
              </a:rPr>
              <a:t>:</a:t>
            </a:r>
            <a:endParaRPr lang="en-US" altLang="zh-CN">
              <a:latin typeface="Times New Roman" panose="02020603050405020304" pitchFamily="18" charset="0"/>
              <a:ea typeface="宋体" panose="02010600030101010101" pitchFamily="2" charset="-122"/>
            </a:endParaRPr>
          </a:p>
          <a:p>
            <a:pPr eaLnBrk="0" hangingPunct="0"/>
            <a:r>
              <a:rPr lang="en-US" altLang="zh-CN" err="1">
                <a:latin typeface="Times New Roman" panose="02020603050405020304" pitchFamily="18" charset="0"/>
                <a:ea typeface="宋体" panose="02010600030101010101" pitchFamily="2" charset="-122"/>
              </a:rPr>
              <a:t>     int</a:t>
            </a:r>
            <a:r>
              <a:rPr lang="en-US" altLang="zh-CN">
                <a:latin typeface="Times New Roman" panose="02020603050405020304" pitchFamily="18" charset="0"/>
                <a:ea typeface="宋体" panose="02010600030101010101" pitchFamily="2" charset="-122"/>
              </a:rPr>
              <a:t>     a = 2, b, c = 4;</a:t>
            </a:r>
          </a:p>
          <a:p>
            <a:pPr eaLnBrk="0" hangingPunct="0"/>
            <a:r>
              <a:rPr lang="en-US" altLang="zh-CN">
                <a:latin typeface="Times New Roman" panose="02020603050405020304" pitchFamily="18" charset="0"/>
                <a:ea typeface="宋体" panose="02010600030101010101" pitchFamily="2" charset="-122"/>
              </a:rPr>
              <a:t>     float  data = 3.67;</a:t>
            </a:r>
          </a:p>
          <a:p>
            <a:pPr eaLnBrk="0" hangingPunct="0"/>
            <a:r>
              <a:rPr lang="en-US" altLang="zh-CN" err="1">
                <a:latin typeface="Times New Roman" panose="02020603050405020304" pitchFamily="18" charset="0"/>
                <a:ea typeface="宋体" panose="02010600030101010101" pitchFamily="2" charset="-122"/>
              </a:rPr>
              <a:t>     char   ch</a:t>
            </a:r>
            <a:r>
              <a:rPr lang="en-US" altLang="zh-CN">
                <a:latin typeface="Times New Roman" panose="02020603050405020304" pitchFamily="18" charset="0"/>
                <a:ea typeface="宋体" panose="02010600030101010101" pitchFamily="2" charset="-122"/>
              </a:rPr>
              <a:t> = ‘A’;</a:t>
            </a:r>
          </a:p>
          <a:p>
            <a:pPr eaLnBrk="0" hangingPunct="0"/>
            <a:r>
              <a:rPr lang="en-US" altLang="zh-CN" err="1">
                <a:latin typeface="Times New Roman" panose="02020603050405020304" pitchFamily="18" charset="0"/>
                <a:ea typeface="宋体" panose="02010600030101010101" pitchFamily="2" charset="-122"/>
              </a:rPr>
              <a:t>     int</a:t>
            </a:r>
            <a:r>
              <a:rPr lang="en-US" altLang="zh-CN">
                <a:latin typeface="Times New Roman" panose="02020603050405020304" pitchFamily="18" charset="0"/>
                <a:ea typeface="宋体" panose="02010600030101010101" pitchFamily="2" charset="-122"/>
              </a:rPr>
              <a:t>     x = 1, y = 1, z = 1;</a:t>
            </a:r>
          </a:p>
          <a:p>
            <a:pPr eaLnBrk="0" hangingPunct="0"/>
            <a:r>
              <a:rPr lang="en-US" altLang="zh-CN">
                <a:latin typeface="Times New Roman" panose="02020603050405020304" pitchFamily="18" charset="0"/>
                <a:ea typeface="宋体" panose="02010600030101010101" pitchFamily="2" charset="-122"/>
              </a:rPr>
              <a:t>     </a:t>
            </a:r>
            <a:r>
              <a:rPr lang="en-US" altLang="zh-CN" err="1">
                <a:solidFill>
                  <a:srgbClr val="FF0000"/>
                </a:solidFill>
                <a:latin typeface="Times New Roman" panose="02020603050405020304" pitchFamily="18" charset="0"/>
                <a:ea typeface="宋体" panose="02010600030101010101" pitchFamily="2" charset="-122"/>
              </a:rPr>
              <a:t>int</a:t>
            </a:r>
            <a:r>
              <a:rPr lang="en-US" altLang="zh-CN">
                <a:solidFill>
                  <a:srgbClr val="FF0000"/>
                </a:solidFill>
                <a:latin typeface="Times New Roman" panose="02020603050405020304" pitchFamily="18" charset="0"/>
                <a:ea typeface="宋体" panose="02010600030101010101" pitchFamily="2" charset="-122"/>
              </a:rPr>
              <a:t>     x = y = z = 1;</a:t>
            </a:r>
            <a:endParaRPr lang="en-US" altLang="zh-CN">
              <a:latin typeface="Times New Roman" panose="02020603050405020304" pitchFamily="18" charset="0"/>
              <a:ea typeface="宋体" panose="02010600030101010101" pitchFamily="2" charset="-122"/>
            </a:endParaRPr>
          </a:p>
        </p:txBody>
      </p:sp>
      <p:grpSp>
        <p:nvGrpSpPr>
          <p:cNvPr id="749657" name="组合 749656"/>
          <p:cNvGrpSpPr/>
          <p:nvPr/>
        </p:nvGrpSpPr>
        <p:grpSpPr>
          <a:xfrm>
            <a:off x="1474788" y="2447925"/>
            <a:ext cx="7878762" cy="4267200"/>
            <a:chOff x="911" y="1434"/>
            <a:chExt cx="4963" cy="2688"/>
          </a:xfrm>
        </p:grpSpPr>
        <p:sp>
          <p:nvSpPr>
            <p:cNvPr id="28680" name="矩形 749657"/>
            <p:cNvSpPr/>
            <p:nvPr/>
          </p:nvSpPr>
          <p:spPr>
            <a:xfrm>
              <a:off x="911" y="1434"/>
              <a:ext cx="4718" cy="2675"/>
            </a:xfrm>
            <a:prstGeom prst="rect">
              <a:avLst/>
            </a:prstGeom>
            <a:solidFill>
              <a:srgbClr val="CCFFFF"/>
            </a:solidFill>
            <a:ln w="28575" cap="flat" cmpd="sng">
              <a:solidFill>
                <a:srgbClr val="FF66FF"/>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grpSp>
          <p:nvGrpSpPr>
            <p:cNvPr id="28681" name="组合 749658"/>
            <p:cNvGrpSpPr/>
            <p:nvPr/>
          </p:nvGrpSpPr>
          <p:grpSpPr>
            <a:xfrm>
              <a:off x="1065" y="1506"/>
              <a:ext cx="4809" cy="2616"/>
              <a:chOff x="1110" y="1704"/>
              <a:chExt cx="4809" cy="2616"/>
            </a:xfrm>
          </p:grpSpPr>
          <p:sp>
            <p:nvSpPr>
              <p:cNvPr id="28682" name="右大括号 749659"/>
              <p:cNvSpPr/>
              <p:nvPr/>
            </p:nvSpPr>
            <p:spPr>
              <a:xfrm>
                <a:off x="4836" y="2795"/>
                <a:ext cx="60" cy="504"/>
              </a:xfrm>
              <a:prstGeom prst="rightBrace">
                <a:avLst>
                  <a:gd name="adj1" fmla="val 70000"/>
                  <a:gd name="adj2" fmla="val 50000"/>
                </a:avLst>
              </a:prstGeom>
              <a:noFill/>
              <a:ln w="9525" cap="flat" cmpd="sng">
                <a:solidFill>
                  <a:srgbClr val="FF66FF"/>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grpSp>
            <p:nvGrpSpPr>
              <p:cNvPr id="28683" name="组合 749660"/>
              <p:cNvGrpSpPr/>
              <p:nvPr/>
            </p:nvGrpSpPr>
            <p:grpSpPr>
              <a:xfrm>
                <a:off x="1110" y="1704"/>
                <a:ext cx="4809" cy="2616"/>
                <a:chOff x="1119" y="1704"/>
                <a:chExt cx="4809" cy="2616"/>
              </a:xfrm>
            </p:grpSpPr>
            <p:sp>
              <p:nvSpPr>
                <p:cNvPr id="28684" name="圆角矩形标注 749661"/>
                <p:cNvSpPr/>
                <p:nvPr/>
              </p:nvSpPr>
              <p:spPr>
                <a:xfrm>
                  <a:off x="1119" y="3500"/>
                  <a:ext cx="2192" cy="480"/>
                </a:xfrm>
                <a:prstGeom prst="wedgeRoundRectCallout">
                  <a:avLst>
                    <a:gd name="adj1" fmla="val 63000"/>
                    <a:gd name="adj2" fmla="val -150000"/>
                    <a:gd name="adj3" fmla="val 16667"/>
                  </a:avLst>
                </a:prstGeom>
                <a:solidFill>
                  <a:schemeClr val="bg1"/>
                </a:solidFill>
                <a:ln w="127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ctr" anchorCtr="0">
                  <a:spAutoFit/>
                </a:bodyPr>
                <a:lstStyle/>
                <a:p>
                  <a:pPr algn="ctr" eaLnBrk="0" hangingPunct="0"/>
                  <a:r>
                    <a:rPr lang="zh-CN" altLang="en-US" sz="2000" dirty="0">
                      <a:solidFill>
                        <a:srgbClr val="FF0000"/>
                      </a:solidFill>
                      <a:latin typeface="Arial" panose="020B0604020202020204" pitchFamily="34" charset="0"/>
                      <a:ea typeface="隶书" panose="02010509060101010101" pitchFamily="49" charset="-122"/>
                    </a:rPr>
                    <a:t>编译程序根据变量定义为其</a:t>
                  </a:r>
                </a:p>
                <a:p>
                  <a:pPr algn="ctr" eaLnBrk="0" hangingPunct="0"/>
                  <a:r>
                    <a:rPr lang="zh-CN" altLang="en-US" sz="2000" dirty="0">
                      <a:solidFill>
                        <a:srgbClr val="FF0000"/>
                      </a:solidFill>
                      <a:latin typeface="Arial" panose="020B0604020202020204" pitchFamily="34" charset="0"/>
                      <a:ea typeface="隶书" panose="02010509060101010101" pitchFamily="49" charset="-122"/>
                    </a:rPr>
                    <a:t>分配指定字节的内存单元</a:t>
                  </a:r>
                  <a:endParaRPr lang="zh-CN" altLang="en-US" sz="2000">
                    <a:solidFill>
                      <a:srgbClr val="FF0000"/>
                    </a:solidFill>
                    <a:latin typeface="Arial" panose="020B0604020202020204" pitchFamily="34" charset="0"/>
                    <a:ea typeface="隶书" panose="02010509060101010101" pitchFamily="49" charset="-122"/>
                  </a:endParaRPr>
                </a:p>
              </p:txBody>
            </p:sp>
            <p:grpSp>
              <p:nvGrpSpPr>
                <p:cNvPr id="28685" name="组合 749662"/>
                <p:cNvGrpSpPr/>
                <p:nvPr/>
              </p:nvGrpSpPr>
              <p:grpSpPr>
                <a:xfrm>
                  <a:off x="2931" y="2145"/>
                  <a:ext cx="705" cy="250"/>
                  <a:chOff x="1515" y="922"/>
                  <a:chExt cx="705" cy="250"/>
                </a:xfrm>
              </p:grpSpPr>
              <p:sp>
                <p:nvSpPr>
                  <p:cNvPr id="28686" name="直接连接符 749663"/>
                  <p:cNvSpPr/>
                  <p:nvPr/>
                </p:nvSpPr>
                <p:spPr>
                  <a:xfrm>
                    <a:off x="1872" y="1068"/>
                    <a:ext cx="348" cy="0"/>
                  </a:xfrm>
                  <a:prstGeom prst="line">
                    <a:avLst/>
                  </a:prstGeom>
                  <a:ln w="9525" cap="flat" cmpd="sng">
                    <a:solidFill>
                      <a:srgbClr val="0000FF"/>
                    </a:solidFill>
                    <a:prstDash val="solid"/>
                    <a:round/>
                    <a:headEnd type="none" w="med" len="med"/>
                    <a:tailEnd type="triangle" w="med" len="med"/>
                  </a:ln>
                </p:spPr>
              </p:sp>
              <p:sp>
                <p:nvSpPr>
                  <p:cNvPr id="28687" name="文本框 749664"/>
                  <p:cNvSpPr txBox="1"/>
                  <p:nvPr/>
                </p:nvSpPr>
                <p:spPr>
                  <a:xfrm>
                    <a:off x="1515" y="922"/>
                    <a:ext cx="434" cy="250"/>
                  </a:xfrm>
                  <a:prstGeom prst="rect">
                    <a:avLst/>
                  </a:prstGeom>
                  <a:noFill/>
                  <a:ln w="9525">
                    <a:noFill/>
                  </a:ln>
                </p:spPr>
                <p:txBody>
                  <a:bodyPr wrap="none" lIns="90000" tIns="46800" rIns="90000" bIns="46800" anchor="t" anchorCtr="0">
                    <a:spAutoFit/>
                  </a:bodyPr>
                  <a:lstStyle/>
                  <a:p>
                    <a:pPr eaLnBrk="0" hangingPunct="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a:solidFill>
                        <a:srgbClr val="0000FF"/>
                      </a:solidFill>
                      <a:latin typeface="Arial" panose="020B0604020202020204" pitchFamily="34" charset="0"/>
                      <a:ea typeface="隶书" panose="02010509060101010101" pitchFamily="49" charset="-122"/>
                    </a:endParaRPr>
                  </a:p>
                </p:txBody>
              </p:sp>
            </p:grpSp>
            <p:sp>
              <p:nvSpPr>
                <p:cNvPr id="28688" name="文本框 749665"/>
                <p:cNvSpPr txBox="1"/>
                <p:nvPr/>
              </p:nvSpPr>
              <p:spPr>
                <a:xfrm>
                  <a:off x="3555" y="1704"/>
                  <a:ext cx="2033" cy="288"/>
                </a:xfrm>
                <a:prstGeom prst="rect">
                  <a:avLst/>
                </a:prstGeom>
                <a:noFill/>
                <a:ln w="9525">
                  <a:noFill/>
                </a:ln>
              </p:spPr>
              <p:txBody>
                <a:bodyPr wrap="none" lIns="90000" tIns="46800" rIns="90000" bIns="46800" anchor="t" anchorCtr="0">
                  <a:spAutoFit/>
                </a:bodyPr>
                <a:lstStyle/>
                <a:p>
                  <a:pPr eaLnBrk="0" hangingPunct="0"/>
                  <a:r>
                    <a:rPr lang="en-US" altLang="zh-CN">
                      <a:latin typeface="Arial" panose="020B0604020202020204" pitchFamily="34" charset="0"/>
                      <a:ea typeface="隶书" panose="02010509060101010101" pitchFamily="49" charset="-122"/>
                    </a:rPr>
                    <a:t>sh</a:t>
                  </a:r>
                  <a:r>
                    <a:rPr lang="en-US" altLang="zh-CN" err="1">
                      <a:latin typeface="Arial" panose="020B0604020202020204" pitchFamily="34" charset="0"/>
                      <a:ea typeface="隶书" panose="02010509060101010101" pitchFamily="49" charset="-122"/>
                    </a:rPr>
                    <a:t>ort int</a:t>
                  </a:r>
                  <a:r>
                    <a:rPr lang="en-US" altLang="zh-CN">
                      <a:latin typeface="Arial" panose="020B0604020202020204" pitchFamily="34" charset="0"/>
                      <a:ea typeface="隶书" panose="02010509060101010101" pitchFamily="49" charset="-122"/>
                    </a:rPr>
                    <a:t>   a=1, b=-3, c;</a:t>
                  </a:r>
                  <a:endParaRPr lang="en-US" altLang="zh-CN" sz="2000">
                    <a:latin typeface="Arial" panose="020B0604020202020204" pitchFamily="34" charset="0"/>
                    <a:ea typeface="隶书" panose="02010509060101010101" pitchFamily="49" charset="-122"/>
                  </a:endParaRPr>
                </a:p>
              </p:txBody>
            </p:sp>
            <p:sp>
              <p:nvSpPr>
                <p:cNvPr id="28689" name="文本框 749666"/>
                <p:cNvSpPr txBox="1"/>
                <p:nvPr/>
              </p:nvSpPr>
              <p:spPr>
                <a:xfrm>
                  <a:off x="3387" y="2400"/>
                  <a:ext cx="221" cy="288"/>
                </a:xfrm>
                <a:prstGeom prst="rect">
                  <a:avLst/>
                </a:prstGeom>
                <a:noFill/>
                <a:ln w="9525">
                  <a:noFill/>
                </a:ln>
              </p:spPr>
              <p:txBody>
                <a:bodyPr wrap="none" lIns="90000" tIns="46800" rIns="90000" bIns="46800" anchor="t" anchorCtr="0">
                  <a:spAutoFit/>
                </a:bodyPr>
                <a:lstStyle/>
                <a:p>
                  <a:pPr eaLnBrk="0" hangingPunct="0"/>
                  <a:r>
                    <a:rPr lang="en-US" altLang="zh-CN">
                      <a:solidFill>
                        <a:srgbClr val="FF0000"/>
                      </a:solidFill>
                      <a:latin typeface="Arial" panose="020B0604020202020204" pitchFamily="34" charset="0"/>
                      <a:ea typeface="隶书" panose="02010509060101010101" pitchFamily="49" charset="-122"/>
                    </a:rPr>
                    <a:t>a</a:t>
                  </a:r>
                </a:p>
              </p:txBody>
            </p:sp>
            <p:sp>
              <p:nvSpPr>
                <p:cNvPr id="28690" name="文本框 749667"/>
                <p:cNvSpPr txBox="1"/>
                <p:nvPr/>
              </p:nvSpPr>
              <p:spPr>
                <a:xfrm>
                  <a:off x="3387" y="2892"/>
                  <a:ext cx="221" cy="288"/>
                </a:xfrm>
                <a:prstGeom prst="rect">
                  <a:avLst/>
                </a:prstGeom>
                <a:noFill/>
                <a:ln w="9525">
                  <a:noFill/>
                </a:ln>
              </p:spPr>
              <p:txBody>
                <a:bodyPr wrap="none" lIns="90000" tIns="46800" rIns="90000" bIns="46800" anchor="t" anchorCtr="0">
                  <a:spAutoFit/>
                </a:bodyPr>
                <a:lstStyle/>
                <a:p>
                  <a:pPr eaLnBrk="0" hangingPunct="0"/>
                  <a:r>
                    <a:rPr lang="en-US" altLang="zh-CN">
                      <a:solidFill>
                        <a:srgbClr val="FF0000"/>
                      </a:solidFill>
                      <a:latin typeface="Arial" panose="020B0604020202020204" pitchFamily="34" charset="0"/>
                      <a:ea typeface="隶书" panose="02010509060101010101" pitchFamily="49" charset="-122"/>
                    </a:rPr>
                    <a:t>b</a:t>
                  </a:r>
                </a:p>
              </p:txBody>
            </p:sp>
            <p:sp>
              <p:nvSpPr>
                <p:cNvPr id="28691" name="文本框 749668"/>
                <p:cNvSpPr txBox="1"/>
                <p:nvPr/>
              </p:nvSpPr>
              <p:spPr>
                <a:xfrm>
                  <a:off x="3387" y="3420"/>
                  <a:ext cx="210" cy="288"/>
                </a:xfrm>
                <a:prstGeom prst="rect">
                  <a:avLst/>
                </a:prstGeom>
                <a:noFill/>
                <a:ln w="9525">
                  <a:noFill/>
                </a:ln>
              </p:spPr>
              <p:txBody>
                <a:bodyPr wrap="none" lIns="90000" tIns="46800" rIns="90000" bIns="46800" anchor="t" anchorCtr="0">
                  <a:spAutoFit/>
                </a:bodyPr>
                <a:lstStyle/>
                <a:p>
                  <a:pPr eaLnBrk="0" hangingPunct="0"/>
                  <a:r>
                    <a:rPr lang="en-US" altLang="zh-CN">
                      <a:solidFill>
                        <a:srgbClr val="FF0000"/>
                      </a:solidFill>
                      <a:latin typeface="Arial" panose="020B0604020202020204" pitchFamily="34" charset="0"/>
                      <a:ea typeface="隶书" panose="02010509060101010101" pitchFamily="49" charset="-122"/>
                    </a:rPr>
                    <a:t>c</a:t>
                  </a:r>
                </a:p>
              </p:txBody>
            </p:sp>
            <p:sp>
              <p:nvSpPr>
                <p:cNvPr id="28692" name="右大括号 749669"/>
                <p:cNvSpPr/>
                <p:nvPr/>
              </p:nvSpPr>
              <p:spPr>
                <a:xfrm>
                  <a:off x="4836" y="2303"/>
                  <a:ext cx="60" cy="504"/>
                </a:xfrm>
                <a:prstGeom prst="rightBrace">
                  <a:avLst>
                    <a:gd name="adj1" fmla="val 70000"/>
                    <a:gd name="adj2" fmla="val 50000"/>
                  </a:avLst>
                </a:prstGeom>
                <a:noFill/>
                <a:ln w="9525" cap="flat" cmpd="sng">
                  <a:solidFill>
                    <a:srgbClr val="FF66FF"/>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28693" name="右大括号 749670"/>
                <p:cNvSpPr/>
                <p:nvPr/>
              </p:nvSpPr>
              <p:spPr>
                <a:xfrm>
                  <a:off x="4836" y="3299"/>
                  <a:ext cx="60" cy="504"/>
                </a:xfrm>
                <a:prstGeom prst="rightBrace">
                  <a:avLst>
                    <a:gd name="adj1" fmla="val 70000"/>
                    <a:gd name="adj2" fmla="val 50000"/>
                  </a:avLst>
                </a:prstGeom>
                <a:noFill/>
                <a:ln w="9525" cap="flat" cmpd="sng">
                  <a:solidFill>
                    <a:srgbClr val="FF66FF"/>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28694" name="文本框 749671"/>
                <p:cNvSpPr txBox="1"/>
                <p:nvPr/>
              </p:nvSpPr>
              <p:spPr>
                <a:xfrm>
                  <a:off x="4887" y="2418"/>
                  <a:ext cx="523" cy="250"/>
                </a:xfrm>
                <a:prstGeom prst="rect">
                  <a:avLst/>
                </a:prstGeom>
                <a:noFill/>
                <a:ln w="9525">
                  <a:noFill/>
                </a:ln>
              </p:spPr>
              <p:txBody>
                <a:bodyPr wrap="none" lIns="90000" tIns="46800" rIns="90000" bIns="46800" anchor="t" anchorCtr="0">
                  <a:spAutoFit/>
                </a:bodyPr>
                <a:lstStyle/>
                <a:p>
                  <a:pPr eaLnBrk="0" hangingPunct="0"/>
                  <a:r>
                    <a:rPr lang="en-US" altLang="zh-CN" sz="2000" dirty="0">
                      <a:latin typeface="Arial" panose="020B0604020202020204" pitchFamily="34" charset="0"/>
                      <a:ea typeface="隶书" panose="02010509060101010101" pitchFamily="49" charset="-122"/>
                    </a:rPr>
                    <a:t>2</a:t>
                  </a:r>
                  <a:r>
                    <a:rPr lang="zh-CN" altLang="en-US" sz="2000" dirty="0">
                      <a:latin typeface="Arial" panose="020B0604020202020204" pitchFamily="34" charset="0"/>
                      <a:ea typeface="隶书" panose="02010509060101010101" pitchFamily="49" charset="-122"/>
                    </a:rPr>
                    <a:t>字节</a:t>
                  </a:r>
                  <a:endParaRPr lang="zh-CN" altLang="en-US" sz="2000">
                    <a:latin typeface="Arial" panose="020B0604020202020204" pitchFamily="34" charset="0"/>
                    <a:ea typeface="隶书" panose="02010509060101010101" pitchFamily="49" charset="-122"/>
                  </a:endParaRPr>
                </a:p>
              </p:txBody>
            </p:sp>
            <p:sp>
              <p:nvSpPr>
                <p:cNvPr id="28695" name="文本框 749672"/>
                <p:cNvSpPr txBox="1"/>
                <p:nvPr/>
              </p:nvSpPr>
              <p:spPr>
                <a:xfrm>
                  <a:off x="4887" y="2922"/>
                  <a:ext cx="523" cy="250"/>
                </a:xfrm>
                <a:prstGeom prst="rect">
                  <a:avLst/>
                </a:prstGeom>
                <a:noFill/>
                <a:ln w="9525">
                  <a:noFill/>
                </a:ln>
              </p:spPr>
              <p:txBody>
                <a:bodyPr wrap="none" lIns="90000" tIns="46800" rIns="90000" bIns="46800" anchor="t" anchorCtr="0">
                  <a:spAutoFit/>
                </a:bodyPr>
                <a:lstStyle/>
                <a:p>
                  <a:pPr eaLnBrk="0" hangingPunct="0"/>
                  <a:r>
                    <a:rPr lang="en-US" altLang="zh-CN" sz="2000" dirty="0">
                      <a:latin typeface="Arial" panose="020B0604020202020204" pitchFamily="34" charset="0"/>
                      <a:ea typeface="隶书" panose="02010509060101010101" pitchFamily="49" charset="-122"/>
                    </a:rPr>
                    <a:t>2</a:t>
                  </a:r>
                  <a:r>
                    <a:rPr lang="zh-CN" altLang="en-US" sz="2000" dirty="0">
                      <a:latin typeface="Arial" panose="020B0604020202020204" pitchFamily="34" charset="0"/>
                      <a:ea typeface="隶书" panose="02010509060101010101" pitchFamily="49" charset="-122"/>
                    </a:rPr>
                    <a:t>字节</a:t>
                  </a:r>
                  <a:endParaRPr lang="zh-CN" altLang="en-US" sz="2000">
                    <a:latin typeface="Arial" panose="020B0604020202020204" pitchFamily="34" charset="0"/>
                    <a:ea typeface="隶书" panose="02010509060101010101" pitchFamily="49" charset="-122"/>
                  </a:endParaRPr>
                </a:p>
              </p:txBody>
            </p:sp>
            <p:sp>
              <p:nvSpPr>
                <p:cNvPr id="28696" name="文本框 749673"/>
                <p:cNvSpPr txBox="1"/>
                <p:nvPr/>
              </p:nvSpPr>
              <p:spPr>
                <a:xfrm>
                  <a:off x="4887" y="3426"/>
                  <a:ext cx="523" cy="250"/>
                </a:xfrm>
                <a:prstGeom prst="rect">
                  <a:avLst/>
                </a:prstGeom>
                <a:noFill/>
                <a:ln w="9525">
                  <a:noFill/>
                </a:ln>
              </p:spPr>
              <p:txBody>
                <a:bodyPr wrap="none" lIns="90000" tIns="46800" rIns="90000" bIns="46800" anchor="t" anchorCtr="0">
                  <a:spAutoFit/>
                </a:bodyPr>
                <a:lstStyle/>
                <a:p>
                  <a:pPr eaLnBrk="0" hangingPunct="0"/>
                  <a:r>
                    <a:rPr lang="en-US" altLang="zh-CN" sz="2000" dirty="0">
                      <a:latin typeface="Arial" panose="020B0604020202020204" pitchFamily="34" charset="0"/>
                      <a:ea typeface="隶书" panose="02010509060101010101" pitchFamily="49" charset="-122"/>
                    </a:rPr>
                    <a:t>2</a:t>
                  </a:r>
                  <a:r>
                    <a:rPr lang="zh-CN" altLang="en-US" sz="2000" dirty="0">
                      <a:latin typeface="Arial" panose="020B0604020202020204" pitchFamily="34" charset="0"/>
                      <a:ea typeface="隶书" panose="02010509060101010101" pitchFamily="49" charset="-122"/>
                    </a:rPr>
                    <a:t>字节</a:t>
                  </a:r>
                  <a:endParaRPr lang="zh-CN" altLang="en-US" sz="2000">
                    <a:latin typeface="Arial" panose="020B0604020202020204" pitchFamily="34" charset="0"/>
                    <a:ea typeface="隶书" panose="02010509060101010101" pitchFamily="49" charset="-122"/>
                  </a:endParaRPr>
                </a:p>
              </p:txBody>
            </p:sp>
            <p:grpSp>
              <p:nvGrpSpPr>
                <p:cNvPr id="28697" name="组合 749674"/>
                <p:cNvGrpSpPr/>
                <p:nvPr/>
              </p:nvGrpSpPr>
              <p:grpSpPr>
                <a:xfrm>
                  <a:off x="2931" y="2649"/>
                  <a:ext cx="705" cy="250"/>
                  <a:chOff x="1515" y="922"/>
                  <a:chExt cx="705" cy="250"/>
                </a:xfrm>
              </p:grpSpPr>
              <p:sp>
                <p:nvSpPr>
                  <p:cNvPr id="28698" name="直接连接符 749675"/>
                  <p:cNvSpPr/>
                  <p:nvPr/>
                </p:nvSpPr>
                <p:spPr>
                  <a:xfrm>
                    <a:off x="1872" y="1068"/>
                    <a:ext cx="348" cy="0"/>
                  </a:xfrm>
                  <a:prstGeom prst="line">
                    <a:avLst/>
                  </a:prstGeom>
                  <a:ln w="9525" cap="flat" cmpd="sng">
                    <a:solidFill>
                      <a:srgbClr val="0000FF"/>
                    </a:solidFill>
                    <a:prstDash val="solid"/>
                    <a:round/>
                    <a:headEnd type="none" w="med" len="med"/>
                    <a:tailEnd type="triangle" w="med" len="med"/>
                  </a:ln>
                </p:spPr>
              </p:sp>
              <p:sp>
                <p:nvSpPr>
                  <p:cNvPr id="28699" name="文本框 749676"/>
                  <p:cNvSpPr txBox="1"/>
                  <p:nvPr/>
                </p:nvSpPr>
                <p:spPr>
                  <a:xfrm>
                    <a:off x="1515" y="922"/>
                    <a:ext cx="434" cy="250"/>
                  </a:xfrm>
                  <a:prstGeom prst="rect">
                    <a:avLst/>
                  </a:prstGeom>
                  <a:noFill/>
                  <a:ln w="9525">
                    <a:noFill/>
                  </a:ln>
                </p:spPr>
                <p:txBody>
                  <a:bodyPr wrap="none" lIns="90000" tIns="46800" rIns="90000" bIns="46800" anchor="t" anchorCtr="0">
                    <a:spAutoFit/>
                  </a:bodyPr>
                  <a:lstStyle/>
                  <a:p>
                    <a:pPr eaLnBrk="0" hangingPunct="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a:solidFill>
                        <a:srgbClr val="0000FF"/>
                      </a:solidFill>
                      <a:latin typeface="Arial" panose="020B0604020202020204" pitchFamily="34" charset="0"/>
                      <a:ea typeface="隶书" panose="02010509060101010101" pitchFamily="49" charset="-122"/>
                    </a:endParaRPr>
                  </a:p>
                </p:txBody>
              </p:sp>
            </p:grpSp>
            <p:grpSp>
              <p:nvGrpSpPr>
                <p:cNvPr id="28700" name="组合 749677"/>
                <p:cNvGrpSpPr/>
                <p:nvPr/>
              </p:nvGrpSpPr>
              <p:grpSpPr>
                <a:xfrm>
                  <a:off x="2931" y="3153"/>
                  <a:ext cx="705" cy="250"/>
                  <a:chOff x="1515" y="922"/>
                  <a:chExt cx="705" cy="250"/>
                </a:xfrm>
              </p:grpSpPr>
              <p:sp>
                <p:nvSpPr>
                  <p:cNvPr id="28701" name="直接连接符 749678"/>
                  <p:cNvSpPr/>
                  <p:nvPr/>
                </p:nvSpPr>
                <p:spPr>
                  <a:xfrm>
                    <a:off x="1872" y="1068"/>
                    <a:ext cx="348" cy="0"/>
                  </a:xfrm>
                  <a:prstGeom prst="line">
                    <a:avLst/>
                  </a:prstGeom>
                  <a:ln w="9525" cap="flat" cmpd="sng">
                    <a:solidFill>
                      <a:srgbClr val="0000FF"/>
                    </a:solidFill>
                    <a:prstDash val="solid"/>
                    <a:round/>
                    <a:headEnd type="none" w="med" len="med"/>
                    <a:tailEnd type="triangle" w="med" len="med"/>
                  </a:ln>
                </p:spPr>
              </p:sp>
              <p:sp>
                <p:nvSpPr>
                  <p:cNvPr id="28702" name="文本框 749679"/>
                  <p:cNvSpPr txBox="1"/>
                  <p:nvPr/>
                </p:nvSpPr>
                <p:spPr>
                  <a:xfrm>
                    <a:off x="1515" y="922"/>
                    <a:ext cx="434" cy="250"/>
                  </a:xfrm>
                  <a:prstGeom prst="rect">
                    <a:avLst/>
                  </a:prstGeom>
                  <a:noFill/>
                  <a:ln w="9525">
                    <a:noFill/>
                  </a:ln>
                </p:spPr>
                <p:txBody>
                  <a:bodyPr wrap="none" lIns="90000" tIns="46800" rIns="90000" bIns="46800" anchor="t" anchorCtr="0">
                    <a:spAutoFit/>
                  </a:bodyPr>
                  <a:lstStyle/>
                  <a:p>
                    <a:pPr eaLnBrk="0" hangingPunct="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a:solidFill>
                        <a:srgbClr val="0000FF"/>
                      </a:solidFill>
                      <a:latin typeface="Arial" panose="020B0604020202020204" pitchFamily="34" charset="0"/>
                      <a:ea typeface="隶书" panose="02010509060101010101" pitchFamily="49" charset="-122"/>
                    </a:endParaRPr>
                  </a:p>
                </p:txBody>
              </p:sp>
            </p:grpSp>
            <p:sp>
              <p:nvSpPr>
                <p:cNvPr id="28703" name="文本框 749680"/>
                <p:cNvSpPr txBox="1"/>
                <p:nvPr/>
              </p:nvSpPr>
              <p:spPr>
                <a:xfrm>
                  <a:off x="3987" y="4032"/>
                  <a:ext cx="498" cy="288"/>
                </a:xfrm>
                <a:prstGeom prst="rect">
                  <a:avLst/>
                </a:prstGeom>
                <a:noFill/>
                <a:ln w="9525">
                  <a:noFill/>
                </a:ln>
              </p:spPr>
              <p:txBody>
                <a:bodyPr wrap="none" lIns="90000" tIns="46800" rIns="90000" bIns="46800" anchor="t" anchorCtr="0">
                  <a:spAutoFit/>
                </a:bodyPr>
                <a:lstStyle/>
                <a:p>
                  <a:pPr eaLnBrk="0" hangingPunct="0"/>
                  <a:r>
                    <a:rPr lang="zh-CN" altLang="en-US" dirty="0">
                      <a:latin typeface="Arial" panose="020B0604020202020204" pitchFamily="34" charset="0"/>
                      <a:ea typeface="隶书" panose="02010509060101010101" pitchFamily="49" charset="-122"/>
                    </a:rPr>
                    <a:t>内存</a:t>
                  </a:r>
                  <a:endParaRPr lang="zh-CN" altLang="en-US" sz="2000">
                    <a:latin typeface="Arial" panose="020B0604020202020204" pitchFamily="34" charset="0"/>
                    <a:ea typeface="隶书" panose="02010509060101010101" pitchFamily="49" charset="-122"/>
                  </a:endParaRPr>
                </a:p>
              </p:txBody>
            </p:sp>
            <p:grpSp>
              <p:nvGrpSpPr>
                <p:cNvPr id="28704" name="组合 749681"/>
                <p:cNvGrpSpPr/>
                <p:nvPr/>
              </p:nvGrpSpPr>
              <p:grpSpPr>
                <a:xfrm>
                  <a:off x="3636" y="1974"/>
                  <a:ext cx="1188" cy="2138"/>
                  <a:chOff x="3636" y="1974"/>
                  <a:chExt cx="1188" cy="2138"/>
                </a:xfrm>
              </p:grpSpPr>
              <p:sp>
                <p:nvSpPr>
                  <p:cNvPr id="28705" name="矩形 749682"/>
                  <p:cNvSpPr/>
                  <p:nvPr/>
                </p:nvSpPr>
                <p:spPr>
                  <a:xfrm>
                    <a:off x="3636" y="1979"/>
                    <a:ext cx="1188" cy="2088"/>
                  </a:xfrm>
                  <a:prstGeom prst="rect">
                    <a:avLst/>
                  </a:prstGeom>
                  <a:solidFill>
                    <a:srgbClr val="FFFFCC"/>
                  </a:solidFill>
                  <a:ln w="28575" cap="flat" cmpd="sng">
                    <a:solidFill>
                      <a:srgbClr val="CC99FF"/>
                    </a:solidFill>
                    <a:prstDash val="solid"/>
                    <a:miter/>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28706" name="直接连接符 749683"/>
                  <p:cNvSpPr/>
                  <p:nvPr/>
                </p:nvSpPr>
                <p:spPr>
                  <a:xfrm>
                    <a:off x="3636" y="2303"/>
                    <a:ext cx="1188" cy="0"/>
                  </a:xfrm>
                  <a:prstGeom prst="line">
                    <a:avLst/>
                  </a:prstGeom>
                  <a:ln w="9525" cap="flat" cmpd="sng">
                    <a:solidFill>
                      <a:srgbClr val="3366FF"/>
                    </a:solidFill>
                    <a:prstDash val="solid"/>
                    <a:round/>
                    <a:headEnd type="none" w="med" len="med"/>
                    <a:tailEnd type="none" w="med" len="med"/>
                  </a:ln>
                </p:spPr>
              </p:sp>
              <p:sp>
                <p:nvSpPr>
                  <p:cNvPr id="28707" name="直接连接符 749684"/>
                  <p:cNvSpPr/>
                  <p:nvPr/>
                </p:nvSpPr>
                <p:spPr>
                  <a:xfrm>
                    <a:off x="3636" y="2553"/>
                    <a:ext cx="1188" cy="0"/>
                  </a:xfrm>
                  <a:prstGeom prst="line">
                    <a:avLst/>
                  </a:prstGeom>
                  <a:ln w="9525" cap="flat" cmpd="sng">
                    <a:solidFill>
                      <a:srgbClr val="3366FF"/>
                    </a:solidFill>
                    <a:prstDash val="dash"/>
                    <a:round/>
                    <a:headEnd type="none" w="med" len="med"/>
                    <a:tailEnd type="none" w="med" len="med"/>
                  </a:ln>
                </p:spPr>
              </p:sp>
              <p:sp>
                <p:nvSpPr>
                  <p:cNvPr id="28708" name="直接连接符 749685"/>
                  <p:cNvSpPr/>
                  <p:nvPr/>
                </p:nvSpPr>
                <p:spPr>
                  <a:xfrm>
                    <a:off x="3636" y="2803"/>
                    <a:ext cx="1188" cy="0"/>
                  </a:xfrm>
                  <a:prstGeom prst="line">
                    <a:avLst/>
                  </a:prstGeom>
                  <a:ln w="9525" cap="flat" cmpd="sng">
                    <a:solidFill>
                      <a:srgbClr val="3366FF"/>
                    </a:solidFill>
                    <a:prstDash val="solid"/>
                    <a:round/>
                    <a:headEnd type="none" w="med" len="med"/>
                    <a:tailEnd type="none" w="med" len="med"/>
                  </a:ln>
                </p:spPr>
              </p:sp>
              <p:sp>
                <p:nvSpPr>
                  <p:cNvPr id="28709" name="直接连接符 749686"/>
                  <p:cNvSpPr/>
                  <p:nvPr/>
                </p:nvSpPr>
                <p:spPr>
                  <a:xfrm>
                    <a:off x="3636" y="3053"/>
                    <a:ext cx="1188" cy="0"/>
                  </a:xfrm>
                  <a:prstGeom prst="line">
                    <a:avLst/>
                  </a:prstGeom>
                  <a:ln w="9525" cap="flat" cmpd="sng">
                    <a:solidFill>
                      <a:srgbClr val="3366FF"/>
                    </a:solidFill>
                    <a:prstDash val="dash"/>
                    <a:round/>
                    <a:headEnd type="none" w="med" len="med"/>
                    <a:tailEnd type="none" w="med" len="med"/>
                  </a:ln>
                </p:spPr>
              </p:sp>
              <p:sp>
                <p:nvSpPr>
                  <p:cNvPr id="28710" name="直接连接符 749687"/>
                  <p:cNvSpPr/>
                  <p:nvPr/>
                </p:nvSpPr>
                <p:spPr>
                  <a:xfrm>
                    <a:off x="3636" y="3303"/>
                    <a:ext cx="1188" cy="0"/>
                  </a:xfrm>
                  <a:prstGeom prst="line">
                    <a:avLst/>
                  </a:prstGeom>
                  <a:ln w="9525" cap="flat" cmpd="sng">
                    <a:solidFill>
                      <a:srgbClr val="3366FF"/>
                    </a:solidFill>
                    <a:prstDash val="solid"/>
                    <a:round/>
                    <a:headEnd type="none" w="med" len="med"/>
                    <a:tailEnd type="none" w="med" len="med"/>
                  </a:ln>
                </p:spPr>
              </p:sp>
              <p:sp>
                <p:nvSpPr>
                  <p:cNvPr id="28711" name="直接连接符 749688"/>
                  <p:cNvSpPr/>
                  <p:nvPr/>
                </p:nvSpPr>
                <p:spPr>
                  <a:xfrm>
                    <a:off x="3636" y="3553"/>
                    <a:ext cx="1188" cy="0"/>
                  </a:xfrm>
                  <a:prstGeom prst="line">
                    <a:avLst/>
                  </a:prstGeom>
                  <a:ln w="9525" cap="flat" cmpd="sng">
                    <a:solidFill>
                      <a:srgbClr val="3366FF"/>
                    </a:solidFill>
                    <a:prstDash val="dash"/>
                    <a:round/>
                    <a:headEnd type="none" w="med" len="med"/>
                    <a:tailEnd type="none" w="med" len="med"/>
                  </a:ln>
                </p:spPr>
              </p:sp>
              <p:sp>
                <p:nvSpPr>
                  <p:cNvPr id="28712" name="直接连接符 749689"/>
                  <p:cNvSpPr/>
                  <p:nvPr/>
                </p:nvSpPr>
                <p:spPr>
                  <a:xfrm>
                    <a:off x="3636" y="3803"/>
                    <a:ext cx="1188" cy="0"/>
                  </a:xfrm>
                  <a:prstGeom prst="line">
                    <a:avLst/>
                  </a:prstGeom>
                  <a:ln w="9525" cap="flat" cmpd="sng">
                    <a:solidFill>
                      <a:srgbClr val="3366FF"/>
                    </a:solidFill>
                    <a:prstDash val="solid"/>
                    <a:round/>
                    <a:headEnd type="none" w="med" len="med"/>
                    <a:tailEnd type="none" w="med" len="med"/>
                  </a:ln>
                </p:spPr>
              </p:sp>
              <p:sp>
                <p:nvSpPr>
                  <p:cNvPr id="28713" name="文本框 749690"/>
                  <p:cNvSpPr txBox="1"/>
                  <p:nvPr/>
                </p:nvSpPr>
                <p:spPr>
                  <a:xfrm>
                    <a:off x="4107" y="3762"/>
                    <a:ext cx="306" cy="350"/>
                  </a:xfrm>
                  <a:prstGeom prst="rect">
                    <a:avLst/>
                  </a:prstGeom>
                  <a:noFill/>
                  <a:ln w="9525">
                    <a:noFill/>
                  </a:ln>
                </p:spPr>
                <p:txBody>
                  <a:bodyPr vert="eaVert" wrap="none" lIns="90000" tIns="46800" rIns="90000" bIns="46800" anchor="t" anchorCtr="0">
                    <a:spAutoFit/>
                  </a:bodyPr>
                  <a:lstStyle/>
                  <a:p>
                    <a:pPr eaLnBrk="0" hangingPunct="0"/>
                    <a:r>
                      <a:rPr lang="en-US" altLang="zh-CN" sz="2000">
                        <a:latin typeface="Arial" panose="020B0604020202020204" pitchFamily="34" charset="0"/>
                        <a:ea typeface="隶书" panose="02010509060101010101" pitchFamily="49" charset="-122"/>
                      </a:rPr>
                      <a:t>…...</a:t>
                    </a:r>
                  </a:p>
                </p:txBody>
              </p:sp>
              <p:sp>
                <p:nvSpPr>
                  <p:cNvPr id="28714" name="文本框 749691"/>
                  <p:cNvSpPr txBox="1"/>
                  <p:nvPr/>
                </p:nvSpPr>
                <p:spPr>
                  <a:xfrm>
                    <a:off x="4083" y="1974"/>
                    <a:ext cx="306" cy="350"/>
                  </a:xfrm>
                  <a:prstGeom prst="rect">
                    <a:avLst/>
                  </a:prstGeom>
                  <a:noFill/>
                  <a:ln w="9525">
                    <a:noFill/>
                  </a:ln>
                </p:spPr>
                <p:txBody>
                  <a:bodyPr vert="eaVert" wrap="none" lIns="90000" tIns="46800" rIns="90000" bIns="46800" anchor="t" anchorCtr="0">
                    <a:spAutoFit/>
                  </a:bodyPr>
                  <a:lstStyle/>
                  <a:p>
                    <a:pPr eaLnBrk="0" hangingPunct="0"/>
                    <a:r>
                      <a:rPr lang="en-US" altLang="zh-CN" sz="2000">
                        <a:latin typeface="Arial" panose="020B0604020202020204" pitchFamily="34" charset="0"/>
                        <a:ea typeface="隶书" panose="02010509060101010101" pitchFamily="49" charset="-122"/>
                      </a:rPr>
                      <a:t>…...</a:t>
                    </a:r>
                  </a:p>
                </p:txBody>
              </p:sp>
              <p:sp>
                <p:nvSpPr>
                  <p:cNvPr id="28715" name="文本框 749692"/>
                  <p:cNvSpPr txBox="1"/>
                  <p:nvPr/>
                </p:nvSpPr>
                <p:spPr>
                  <a:xfrm>
                    <a:off x="4047" y="2388"/>
                    <a:ext cx="221" cy="288"/>
                  </a:xfrm>
                  <a:prstGeom prst="rect">
                    <a:avLst/>
                  </a:prstGeom>
                  <a:noFill/>
                  <a:ln w="9525">
                    <a:noFill/>
                  </a:ln>
                </p:spPr>
                <p:txBody>
                  <a:bodyPr wrap="none" lIns="90000" tIns="46800" rIns="90000" bIns="46800" anchor="t" anchorCtr="0">
                    <a:spAutoFit/>
                  </a:bodyPr>
                  <a:lstStyle/>
                  <a:p>
                    <a:pPr eaLnBrk="0" hangingPunct="0"/>
                    <a:r>
                      <a:rPr lang="en-US" altLang="zh-CN">
                        <a:solidFill>
                          <a:srgbClr val="CC6600"/>
                        </a:solidFill>
                        <a:latin typeface="Arial" panose="020B0604020202020204" pitchFamily="34" charset="0"/>
                        <a:ea typeface="隶书" panose="02010509060101010101" pitchFamily="49" charset="-122"/>
                      </a:rPr>
                      <a:t>1</a:t>
                    </a:r>
                  </a:p>
                </p:txBody>
              </p:sp>
              <p:sp>
                <p:nvSpPr>
                  <p:cNvPr id="28716" name="文本框 749693"/>
                  <p:cNvSpPr txBox="1"/>
                  <p:nvPr/>
                </p:nvSpPr>
                <p:spPr>
                  <a:xfrm>
                    <a:off x="4047" y="2904"/>
                    <a:ext cx="285" cy="288"/>
                  </a:xfrm>
                  <a:prstGeom prst="rect">
                    <a:avLst/>
                  </a:prstGeom>
                  <a:noFill/>
                  <a:ln w="9525">
                    <a:noFill/>
                  </a:ln>
                </p:spPr>
                <p:txBody>
                  <a:bodyPr wrap="none" lIns="90000" tIns="46800" rIns="90000" bIns="46800" anchor="t" anchorCtr="0">
                    <a:spAutoFit/>
                  </a:bodyPr>
                  <a:lstStyle/>
                  <a:p>
                    <a:pPr eaLnBrk="0" hangingPunct="0"/>
                    <a:r>
                      <a:rPr lang="en-US" altLang="zh-CN">
                        <a:solidFill>
                          <a:srgbClr val="CC6600"/>
                        </a:solidFill>
                        <a:latin typeface="Arial" panose="020B0604020202020204" pitchFamily="34" charset="0"/>
                        <a:ea typeface="隶书" panose="02010509060101010101" pitchFamily="49" charset="-122"/>
                      </a:rPr>
                      <a:t>-3</a:t>
                    </a:r>
                  </a:p>
                </p:txBody>
              </p:sp>
              <p:sp>
                <p:nvSpPr>
                  <p:cNvPr id="28717" name="文本框 749694"/>
                  <p:cNvSpPr txBox="1"/>
                  <p:nvPr/>
                </p:nvSpPr>
                <p:spPr>
                  <a:xfrm>
                    <a:off x="4047" y="3405"/>
                    <a:ext cx="324" cy="288"/>
                  </a:xfrm>
                  <a:prstGeom prst="rect">
                    <a:avLst/>
                  </a:prstGeom>
                  <a:noFill/>
                  <a:ln w="9525">
                    <a:noFill/>
                  </a:ln>
                </p:spPr>
                <p:txBody>
                  <a:bodyPr wrap="none" lIns="90000" tIns="46800" rIns="90000" bIns="46800" anchor="t" anchorCtr="0">
                    <a:spAutoFit/>
                  </a:bodyPr>
                  <a:lstStyle/>
                  <a:p>
                    <a:pPr eaLnBrk="0" hangingPunct="0"/>
                    <a:r>
                      <a:rPr lang="en-US" altLang="zh-CN" b="1" dirty="0">
                        <a:solidFill>
                          <a:srgbClr val="CC6600"/>
                        </a:solidFill>
                        <a:latin typeface="Arial" panose="020B0604020202020204" pitchFamily="34" charset="0"/>
                        <a:ea typeface="隶书" panose="02010509060101010101" pitchFamily="49" charset="-122"/>
                        <a:sym typeface="Symbol" panose="05050102010706020507" pitchFamily="18" charset="2"/>
                      </a:rPr>
                      <a:t></a:t>
                    </a:r>
                    <a:endParaRPr lang="en-US" altLang="zh-CN" b="1">
                      <a:solidFill>
                        <a:srgbClr val="CC6600"/>
                      </a:solidFill>
                      <a:latin typeface="Arial" panose="020B0604020202020204" pitchFamily="34" charset="0"/>
                      <a:ea typeface="隶书" panose="02010509060101010101" pitchFamily="49" charset="-122"/>
                    </a:endParaRPr>
                  </a:p>
                </p:txBody>
              </p:sp>
            </p:grpSp>
            <p:sp>
              <p:nvSpPr>
                <p:cNvPr id="28718" name="线形标注 2(无边框) 749695"/>
                <p:cNvSpPr/>
                <p:nvPr/>
              </p:nvSpPr>
              <p:spPr>
                <a:xfrm>
                  <a:off x="4992" y="3867"/>
                  <a:ext cx="936" cy="294"/>
                </a:xfrm>
                <a:prstGeom prst="callout2">
                  <a:avLst>
                    <a:gd name="adj1" fmla="val 24491"/>
                    <a:gd name="adj2" fmla="val -5130"/>
                    <a:gd name="adj3" fmla="val 24491"/>
                    <a:gd name="adj4" fmla="val -24250"/>
                    <a:gd name="adj5" fmla="val -87755"/>
                    <a:gd name="adj6" fmla="val -77778"/>
                  </a:avLst>
                </a:prstGeom>
                <a:noFill/>
                <a:ln w="9525" cap="flat" cmpd="sng">
                  <a:solidFill>
                    <a:srgbClr val="0000FF"/>
                  </a:solidFill>
                  <a:prstDash val="solid"/>
                  <a:miter/>
                  <a:headEnd type="none" w="med" len="med"/>
                  <a:tailEnd type="none" w="med" len="med"/>
                </a:ln>
              </p:spPr>
              <p:txBody>
                <a:bodyPr lIns="90000" tIns="46800" rIns="90000" bIns="46800" anchor="t" anchorCtr="0">
                  <a:spAutoFit/>
                </a:bodyPr>
                <a:lstStyle/>
                <a:p>
                  <a:pPr eaLnBrk="0" hangingPunct="0"/>
                  <a:r>
                    <a:rPr lang="zh-CN" altLang="en-US" dirty="0">
                      <a:solidFill>
                        <a:srgbClr val="FF0000"/>
                      </a:solidFill>
                      <a:latin typeface="Arial" panose="020B0604020202020204" pitchFamily="34" charset="0"/>
                      <a:ea typeface="隶书" panose="02010509060101010101" pitchFamily="49" charset="-122"/>
                    </a:rPr>
                    <a:t>随机数</a:t>
                  </a:r>
                  <a:endParaRPr lang="zh-CN" altLang="en-US">
                    <a:latin typeface="Arial" panose="020B0604020202020204" pitchFamily="34" charset="0"/>
                    <a:ea typeface="隶书" panose="02010509060101010101" pitchFamily="49" charset="-122"/>
                  </a:endParaRPr>
                </a:p>
              </p:txBody>
            </p:sp>
          </p:grpSp>
        </p:grpSp>
      </p:grpSp>
      <p:sp>
        <p:nvSpPr>
          <p:cNvPr id="749697" name="文本框 749696"/>
          <p:cNvSpPr txBox="1"/>
          <p:nvPr/>
        </p:nvSpPr>
        <p:spPr>
          <a:xfrm>
            <a:off x="441325" y="4640263"/>
            <a:ext cx="8534400" cy="1225550"/>
          </a:xfrm>
          <a:prstGeom prst="rect">
            <a:avLst/>
          </a:prstGeom>
          <a:solidFill>
            <a:schemeClr val="bg1"/>
          </a:solidFill>
          <a:ln w="38100" cap="flat" cmpd="sng">
            <a:solidFill>
              <a:srgbClr val="0000FF"/>
            </a:solidFill>
            <a:prstDash val="solid"/>
            <a:miter/>
            <a:headEnd type="none" w="med" len="med"/>
            <a:tailEnd type="none" w="med" len="med"/>
          </a:ln>
        </p:spPr>
        <p:txBody>
          <a:bodyPr wrap="none" anchor="t" anchorCtr="0">
            <a:spAutoFit/>
          </a:bodyPr>
          <a:lstStyle/>
          <a:p>
            <a:r>
              <a:rPr lang="zh-CN" altLang="en-US" dirty="0">
                <a:latin typeface="Arial" panose="020B0604020202020204" pitchFamily="34" charset="0"/>
                <a:ea typeface="宋体" panose="02010600030101010101" pitchFamily="2" charset="-122"/>
              </a:rPr>
              <a:t>例</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 </a:t>
            </a:r>
          </a:p>
          <a:p>
            <a:r>
              <a:rPr lang="zh-CN" altLang="en-US" err="1">
                <a:latin typeface="Arial" panose="020B0604020202020204" pitchFamily="34" charset="0"/>
                <a:ea typeface="宋体" panose="02010600030101010101" pitchFamily="2" charset="-122"/>
              </a:rPr>
              <a:t>    </a:t>
            </a:r>
            <a:r>
              <a:rPr lang="en-US" altLang="zh-CN" err="1">
                <a:latin typeface="Arial" panose="020B0604020202020204" pitchFamily="34" charset="0"/>
                <a:ea typeface="宋体" panose="02010600030101010101" pitchFamily="2" charset="-122"/>
              </a:rPr>
              <a:t>int</a:t>
            </a:r>
            <a:r>
              <a:rPr lang="en-US" altLang="zh-CN">
                <a:latin typeface="Arial" panose="020B0604020202020204" pitchFamily="34" charset="0"/>
                <a:ea typeface="宋体" panose="02010600030101010101" pitchFamily="2" charset="-122"/>
              </a:rPr>
              <a:t>   student;</a:t>
            </a:r>
          </a:p>
          <a:p>
            <a:r>
              <a:rPr lang="en-US" altLang="zh-CN" err="1">
                <a:latin typeface="Arial" panose="020B0604020202020204" pitchFamily="34" charset="0"/>
                <a:ea typeface="宋体" panose="02010600030101010101" pitchFamily="2" charset="-122"/>
              </a:rPr>
              <a:t>    stadent</a:t>
            </a:r>
            <a:r>
              <a:rPr lang="en-US" altLang="zh-CN">
                <a:latin typeface="Arial" panose="020B0604020202020204" pitchFamily="34" charset="0"/>
                <a:ea typeface="宋体" panose="02010600030101010101" pitchFamily="2" charset="-122"/>
              </a:rPr>
              <a:t> = 19;  //</a:t>
            </a:r>
            <a:r>
              <a:rPr lang="en-US" altLang="zh-CN" err="1">
                <a:solidFill>
                  <a:srgbClr val="FF0000"/>
                </a:solidFill>
                <a:latin typeface="Arial" panose="020B0604020202020204" pitchFamily="34" charset="0"/>
                <a:ea typeface="宋体" panose="02010600030101010101" pitchFamily="2" charset="-122"/>
              </a:rPr>
              <a:t>Undefined symbol ‘statent</a:t>
            </a:r>
            <a:r>
              <a:rPr lang="en-US" altLang="zh-CN">
                <a:solidFill>
                  <a:srgbClr val="FF0000"/>
                </a:solidFill>
                <a:latin typeface="Arial" panose="020B0604020202020204" pitchFamily="34" charset="0"/>
                <a:ea typeface="宋体" panose="02010600030101010101" pitchFamily="2" charset="-122"/>
              </a:rPr>
              <a:t>’ in function main</a:t>
            </a:r>
            <a:r>
              <a:rPr lang="en-US" altLang="zh-CN" sz="2000">
                <a:solidFill>
                  <a:srgbClr val="FF0000"/>
                </a:solidFill>
                <a:latin typeface="Arial" panose="020B0604020202020204" pitchFamily="34" charset="0"/>
                <a:ea typeface="宋体" panose="02010600030101010101" pitchFamily="2" charset="-122"/>
              </a:rPr>
              <a:t> </a:t>
            </a:r>
          </a:p>
        </p:txBody>
      </p:sp>
      <p:sp>
        <p:nvSpPr>
          <p:cNvPr id="749698" name="文本框 749697"/>
          <p:cNvSpPr txBox="1"/>
          <p:nvPr/>
        </p:nvSpPr>
        <p:spPr>
          <a:xfrm>
            <a:off x="485775" y="4799013"/>
            <a:ext cx="8328025" cy="1225550"/>
          </a:xfrm>
          <a:prstGeom prst="rect">
            <a:avLst/>
          </a:prstGeom>
          <a:solidFill>
            <a:schemeClr val="bg1"/>
          </a:solidFill>
          <a:ln w="38100" cap="flat" cmpd="sng">
            <a:solidFill>
              <a:srgbClr val="0000FF"/>
            </a:solidFill>
            <a:prstDash val="solid"/>
            <a:miter/>
            <a:headEnd type="none" w="med" len="med"/>
            <a:tailEnd type="none" w="med" len="med"/>
          </a:ln>
        </p:spPr>
        <p:txBody>
          <a:bodyPr wrap="none" anchor="t" anchorCtr="0">
            <a:spAutoFit/>
          </a:bodyPr>
          <a:lstStyle/>
          <a:p>
            <a:r>
              <a:rPr lang="zh-CN" altLang="en-US" dirty="0">
                <a:latin typeface="Arial" panose="020B0604020202020204" pitchFamily="34" charset="0"/>
                <a:ea typeface="宋体" panose="02010600030101010101" pitchFamily="2" charset="-122"/>
              </a:rPr>
              <a:t>例</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 </a:t>
            </a:r>
          </a:p>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float  a,b,c;</a:t>
            </a:r>
          </a:p>
          <a:p>
            <a:r>
              <a:rPr lang="en-US" altLang="zh-CN">
                <a:latin typeface="Arial" panose="020B0604020202020204" pitchFamily="34" charset="0"/>
                <a:ea typeface="宋体" panose="02010600030101010101" pitchFamily="2" charset="-122"/>
              </a:rPr>
              <a:t>   c = a % b;    //</a:t>
            </a:r>
            <a:r>
              <a:rPr lang="en-US" altLang="zh-CN">
                <a:solidFill>
                  <a:srgbClr val="FF0000"/>
                </a:solidFill>
                <a:latin typeface="Arial" panose="020B0604020202020204" pitchFamily="34" charset="0"/>
                <a:ea typeface="宋体" panose="02010600030101010101" pitchFamily="2" charset="-122"/>
              </a:rPr>
              <a:t>Illegal  use of floating point  in function main</a:t>
            </a:r>
            <a:r>
              <a:rPr lang="en-US" altLang="zh-CN" sz="2000">
                <a:latin typeface="Arial" panose="020B0604020202020204" pitchFamily="34" charset="0"/>
                <a:ea typeface="宋体" panose="02010600030101010101" pitchFamily="2" charset="-122"/>
              </a:rPr>
              <a:t> </a:t>
            </a:r>
          </a:p>
        </p:txBody>
      </p:sp>
      <p:grpSp>
        <p:nvGrpSpPr>
          <p:cNvPr id="749699" name="组合 749698"/>
          <p:cNvGrpSpPr/>
          <p:nvPr/>
        </p:nvGrpSpPr>
        <p:grpSpPr>
          <a:xfrm>
            <a:off x="4095750" y="3643313"/>
            <a:ext cx="4946650" cy="3119437"/>
            <a:chOff x="1095" y="2345"/>
            <a:chExt cx="3116" cy="1951"/>
          </a:xfrm>
        </p:grpSpPr>
        <p:sp>
          <p:nvSpPr>
            <p:cNvPr id="28722" name="文本框 749699"/>
            <p:cNvSpPr txBox="1"/>
            <p:nvPr/>
          </p:nvSpPr>
          <p:spPr>
            <a:xfrm>
              <a:off x="1095" y="2345"/>
              <a:ext cx="3116" cy="1951"/>
            </a:xfrm>
            <a:prstGeom prst="rect">
              <a:avLst/>
            </a:prstGeom>
            <a:solidFill>
              <a:schemeClr val="bg1"/>
            </a:solidFill>
            <a:ln w="38100" cap="flat" cmpd="sng">
              <a:solidFill>
                <a:srgbClr val="FF66FF"/>
              </a:solidFill>
              <a:prstDash val="solid"/>
              <a:miter/>
              <a:headEnd type="none" w="med" len="med"/>
              <a:tailEnd type="none" w="med" len="med"/>
            </a:ln>
          </p:spPr>
          <p:txBody>
            <a:bodyPr lIns="90000" tIns="46800" rIns="90000" bIns="46800" anchor="t" anchorCtr="0">
              <a:spAutoFit/>
            </a:bodyPr>
            <a:lstStyle/>
            <a:p>
              <a:pPr eaLnBrk="0" hangingPunct="0"/>
              <a:r>
                <a:rPr lang="en-US" altLang="zh-CN" sz="2800" b="1">
                  <a:latin typeface="Times New Roman" panose="02020603050405020304" pitchFamily="18" charset="0"/>
                  <a:ea typeface="宋体" panose="02010600030101010101" pitchFamily="2" charset="-122"/>
                </a:rPr>
                <a:t>void main ( )</a:t>
              </a:r>
            </a:p>
            <a:p>
              <a:pPr eaLnBrk="0" hangingPunct="0"/>
              <a:r>
                <a:rPr lang="en-US" altLang="zh-CN" sz="2800">
                  <a:latin typeface="Times New Roman" panose="02020603050405020304" pitchFamily="18" charset="0"/>
                  <a:ea typeface="宋体" panose="02010600030101010101" pitchFamily="2" charset="-122"/>
                </a:rPr>
                <a:t>{    </a:t>
              </a:r>
              <a:r>
                <a:rPr lang="en-US" altLang="zh-CN" sz="2800" err="1">
                  <a:solidFill>
                    <a:srgbClr val="FF66FF"/>
                  </a:solidFill>
                  <a:latin typeface="Times New Roman" panose="02020603050405020304" pitchFamily="18" charset="0"/>
                  <a:ea typeface="宋体" panose="02010600030101010101" pitchFamily="2" charset="-122"/>
                </a:rPr>
                <a:t>int</a:t>
              </a:r>
              <a:r>
                <a:rPr lang="en-US" altLang="zh-CN" sz="2800">
                  <a:solidFill>
                    <a:srgbClr val="FF66FF"/>
                  </a:solidFill>
                  <a:latin typeface="Times New Roman" panose="02020603050405020304" pitchFamily="18" charset="0"/>
                  <a:ea typeface="宋体" panose="02010600030101010101" pitchFamily="2" charset="-122"/>
                </a:rPr>
                <a:t>  a, b = 2;</a:t>
              </a:r>
            </a:p>
            <a:p>
              <a:pPr eaLnBrk="0" hangingPunct="0"/>
              <a:r>
                <a:rPr lang="en-US" altLang="zh-CN" sz="2800">
                  <a:solidFill>
                    <a:srgbClr val="FF66FF"/>
                  </a:solidFill>
                  <a:latin typeface="Times New Roman" panose="02020603050405020304" pitchFamily="18" charset="0"/>
                  <a:ea typeface="宋体" panose="02010600030101010101" pitchFamily="2" charset="-122"/>
                </a:rPr>
                <a:t>      float  data;</a:t>
              </a:r>
            </a:p>
            <a:p>
              <a:pPr eaLnBrk="0" hangingPunct="0"/>
              <a:r>
                <a:rPr lang="en-US" altLang="zh-CN" sz="2800">
                  <a:latin typeface="Times New Roman" panose="02020603050405020304" pitchFamily="18" charset="0"/>
                  <a:ea typeface="宋体" panose="02010600030101010101" pitchFamily="2" charset="-122"/>
                </a:rPr>
                <a:t>      a = 1;</a:t>
              </a:r>
            </a:p>
            <a:p>
              <a:pPr eaLnBrk="0" hangingPunct="0"/>
              <a:r>
                <a:rPr lang="en-US" altLang="zh-CN" sz="2800">
                  <a:latin typeface="Times New Roman" panose="02020603050405020304" pitchFamily="18" charset="0"/>
                  <a:ea typeface="宋体" panose="02010600030101010101" pitchFamily="2" charset="-122"/>
                </a:rPr>
                <a:t>     data = (a + b) * 1.2;</a:t>
              </a:r>
            </a:p>
            <a:p>
              <a:pPr eaLnBrk="0" hangingPunct="0"/>
              <a:r>
                <a:rPr lang="en-US" altLang="zh-CN" sz="2800" err="1">
                  <a:latin typeface="Times New Roman" panose="02020603050405020304" pitchFamily="18" charset="0"/>
                  <a:ea typeface="宋体" panose="02010600030101010101" pitchFamily="2" charset="-122"/>
                </a:rPr>
                <a:t>     printf (“data=%f\n</a:t>
              </a:r>
              <a:r>
                <a:rPr lang="en-US" altLang="zh-CN" sz="2800">
                  <a:latin typeface="Times New Roman" panose="02020603050405020304" pitchFamily="18" charset="0"/>
                  <a:ea typeface="宋体" panose="02010600030101010101" pitchFamily="2" charset="-122"/>
                </a:rPr>
                <a:t>”, data);</a:t>
              </a:r>
            </a:p>
            <a:p>
              <a:pPr eaLnBrk="0" hangingPunct="0"/>
              <a:r>
                <a:rPr lang="en-US" altLang="zh-CN" sz="2800">
                  <a:latin typeface="Times New Roman" panose="02020603050405020304" pitchFamily="18" charset="0"/>
                  <a:ea typeface="宋体" panose="02010600030101010101" pitchFamily="2" charset="-122"/>
                </a:rPr>
                <a:t>}</a:t>
              </a:r>
            </a:p>
          </p:txBody>
        </p:sp>
        <p:grpSp>
          <p:nvGrpSpPr>
            <p:cNvPr id="28723" name="组合 749700"/>
            <p:cNvGrpSpPr/>
            <p:nvPr/>
          </p:nvGrpSpPr>
          <p:grpSpPr>
            <a:xfrm>
              <a:off x="2616" y="2832"/>
              <a:ext cx="1233" cy="285"/>
              <a:chOff x="3012" y="1561"/>
              <a:chExt cx="1233" cy="285"/>
            </a:xfrm>
          </p:grpSpPr>
          <p:sp>
            <p:nvSpPr>
              <p:cNvPr id="28724" name="直接连接符 749701"/>
              <p:cNvSpPr/>
              <p:nvPr/>
            </p:nvSpPr>
            <p:spPr>
              <a:xfrm flipH="1">
                <a:off x="3012" y="1716"/>
                <a:ext cx="444" cy="0"/>
              </a:xfrm>
              <a:prstGeom prst="line">
                <a:avLst/>
              </a:prstGeom>
              <a:ln w="38100" cap="flat" cmpd="sng">
                <a:solidFill>
                  <a:srgbClr val="0000FF"/>
                </a:solidFill>
                <a:prstDash val="solid"/>
                <a:round/>
                <a:headEnd type="none" w="med" len="med"/>
                <a:tailEnd type="triangle" w="med" len="med"/>
              </a:ln>
            </p:spPr>
          </p:sp>
          <p:sp>
            <p:nvSpPr>
              <p:cNvPr id="28725" name="文本框 749702"/>
              <p:cNvSpPr txBox="1"/>
              <p:nvPr/>
            </p:nvSpPr>
            <p:spPr>
              <a:xfrm>
                <a:off x="3363" y="1561"/>
                <a:ext cx="882" cy="285"/>
              </a:xfrm>
              <a:prstGeom prst="rect">
                <a:avLst/>
              </a:prstGeom>
              <a:noFill/>
              <a:ln w="38100">
                <a:noFill/>
              </a:ln>
            </p:spPr>
            <p:txBody>
              <a:bodyPr wrap="none" lIns="90000" tIns="46800" rIns="90000" bIns="46800" anchor="t" anchorCtr="0">
                <a:spAutoFit/>
              </a:bodyPr>
              <a:lstStyle/>
              <a:p>
                <a:pPr eaLnBrk="0" hangingPunct="0"/>
                <a:r>
                  <a:rPr lang="zh-CN" altLang="en-US" dirty="0">
                    <a:solidFill>
                      <a:schemeClr val="accent2"/>
                    </a:solidFill>
                    <a:latin typeface="Arial" panose="020B0604020202020204" pitchFamily="34" charset="0"/>
                    <a:ea typeface="隶书" panose="02010509060101010101" pitchFamily="49" charset="-122"/>
                  </a:rPr>
                  <a:t>变量定义</a:t>
                </a:r>
                <a:endParaRPr lang="zh-CN" altLang="en-US">
                  <a:solidFill>
                    <a:schemeClr val="accent2"/>
                  </a:solidFill>
                  <a:latin typeface="Arial" panose="020B0604020202020204" pitchFamily="34" charset="0"/>
                  <a:ea typeface="隶书" panose="02010509060101010101" pitchFamily="49" charset="-122"/>
                </a:endParaRPr>
              </a:p>
            </p:txBody>
          </p:sp>
        </p:grpSp>
        <p:grpSp>
          <p:nvGrpSpPr>
            <p:cNvPr id="28726" name="组合 749703"/>
            <p:cNvGrpSpPr/>
            <p:nvPr/>
          </p:nvGrpSpPr>
          <p:grpSpPr>
            <a:xfrm>
              <a:off x="2616" y="3144"/>
              <a:ext cx="1473" cy="286"/>
              <a:chOff x="3036" y="1981"/>
              <a:chExt cx="1473" cy="286"/>
            </a:xfrm>
          </p:grpSpPr>
          <p:sp>
            <p:nvSpPr>
              <p:cNvPr id="28727" name="直接连接符 749704"/>
              <p:cNvSpPr/>
              <p:nvPr/>
            </p:nvSpPr>
            <p:spPr>
              <a:xfrm flipH="1">
                <a:off x="3036" y="2136"/>
                <a:ext cx="444" cy="0"/>
              </a:xfrm>
              <a:prstGeom prst="line">
                <a:avLst/>
              </a:prstGeom>
              <a:ln w="38100" cap="flat" cmpd="sng">
                <a:solidFill>
                  <a:srgbClr val="FF0000"/>
                </a:solidFill>
                <a:prstDash val="solid"/>
                <a:round/>
                <a:headEnd type="none" w="med" len="med"/>
                <a:tailEnd type="triangle" w="med" len="med"/>
              </a:ln>
            </p:spPr>
          </p:sp>
          <p:sp>
            <p:nvSpPr>
              <p:cNvPr id="28728" name="文本框 749705"/>
              <p:cNvSpPr txBox="1"/>
              <p:nvPr/>
            </p:nvSpPr>
            <p:spPr>
              <a:xfrm>
                <a:off x="3435" y="1981"/>
                <a:ext cx="1074" cy="286"/>
              </a:xfrm>
              <a:prstGeom prst="rect">
                <a:avLst/>
              </a:prstGeom>
              <a:noFill/>
              <a:ln w="38100">
                <a:noFill/>
              </a:ln>
            </p:spPr>
            <p:txBody>
              <a:bodyPr wrap="none" lIns="90000" tIns="46800" rIns="90000" bIns="46800" anchor="t" anchorCtr="0">
                <a:spAutoFit/>
              </a:bodyPr>
              <a:lstStyle/>
              <a:p>
                <a:pPr eaLnBrk="0" hangingPunct="0"/>
                <a:r>
                  <a:rPr lang="zh-CN" altLang="en-US" dirty="0">
                    <a:solidFill>
                      <a:srgbClr val="FF0000"/>
                    </a:solidFill>
                    <a:latin typeface="Arial" panose="020B0604020202020204" pitchFamily="34" charset="0"/>
                    <a:ea typeface="隶书" panose="02010509060101010101" pitchFamily="49" charset="-122"/>
                  </a:rPr>
                  <a:t>可执行语句</a:t>
                </a:r>
                <a:endParaRPr lang="zh-CN" altLang="en-US">
                  <a:solidFill>
                    <a:srgbClr val="FF0000"/>
                  </a:solidFill>
                  <a:latin typeface="Arial" panose="020B0604020202020204" pitchFamily="34" charset="0"/>
                  <a:ea typeface="隶书" panose="02010509060101010101" pitchFamily="49" charset="-122"/>
                </a:endParaRPr>
              </a:p>
            </p:txBody>
          </p:sp>
        </p:grpSp>
      </p:grpSp>
      <p:grpSp>
        <p:nvGrpSpPr>
          <p:cNvPr id="749707" name="组合 749706"/>
          <p:cNvGrpSpPr/>
          <p:nvPr/>
        </p:nvGrpSpPr>
        <p:grpSpPr>
          <a:xfrm>
            <a:off x="4572000" y="3652838"/>
            <a:ext cx="4356100" cy="3119437"/>
            <a:chOff x="-1845" y="1386"/>
            <a:chExt cx="2744" cy="1965"/>
          </a:xfrm>
        </p:grpSpPr>
        <p:sp>
          <p:nvSpPr>
            <p:cNvPr id="28730" name="文本框 749707"/>
            <p:cNvSpPr txBox="1"/>
            <p:nvPr/>
          </p:nvSpPr>
          <p:spPr>
            <a:xfrm>
              <a:off x="-1845" y="1386"/>
              <a:ext cx="2744" cy="1965"/>
            </a:xfrm>
            <a:prstGeom prst="rect">
              <a:avLst/>
            </a:prstGeom>
            <a:solidFill>
              <a:schemeClr val="bg1"/>
            </a:solidFill>
            <a:ln w="38100" cap="flat" cmpd="sng">
              <a:solidFill>
                <a:srgbClr val="FF66FF"/>
              </a:solidFill>
              <a:prstDash val="solid"/>
              <a:miter/>
              <a:headEnd type="none" w="med" len="med"/>
              <a:tailEnd type="none" w="med" len="med"/>
            </a:ln>
          </p:spPr>
          <p:txBody>
            <a:bodyPr wrap="none" lIns="90000" tIns="46800" rIns="90000" bIns="46800" anchor="t" anchorCtr="0">
              <a:spAutoFit/>
            </a:bodyPr>
            <a:lstStyle/>
            <a:p>
              <a:pPr eaLnBrk="0" hangingPunct="0"/>
              <a:r>
                <a:rPr lang="en-US" altLang="zh-CN" sz="2800" b="1">
                  <a:latin typeface="Times New Roman" panose="02020603050405020304" pitchFamily="18" charset="0"/>
                  <a:ea typeface="宋体" panose="02010600030101010101" pitchFamily="2" charset="-122"/>
                </a:rPr>
                <a:t>void main ( )</a:t>
              </a:r>
            </a:p>
            <a:p>
              <a:pPr eaLnBrk="0" hangingPunct="0"/>
              <a:r>
                <a:rPr lang="en-US" altLang="zh-CN" sz="2800" err="1">
                  <a:latin typeface="Times New Roman" panose="02020603050405020304" pitchFamily="18" charset="0"/>
                  <a:ea typeface="宋体" panose="02010600030101010101" pitchFamily="2" charset="-122"/>
                </a:rPr>
                <a:t>{    int</a:t>
              </a:r>
              <a:r>
                <a:rPr lang="en-US" altLang="zh-CN" sz="2800">
                  <a:latin typeface="Times New Roman" panose="02020603050405020304" pitchFamily="18" charset="0"/>
                  <a:ea typeface="宋体" panose="02010600030101010101" pitchFamily="2" charset="-122"/>
                </a:rPr>
                <a:t>  a, b = 2;</a:t>
              </a:r>
            </a:p>
            <a:p>
              <a:pPr eaLnBrk="0" hangingPunct="0"/>
              <a:r>
                <a:rPr lang="en-US" altLang="zh-CN" sz="2800">
                  <a:latin typeface="Times New Roman" panose="02020603050405020304" pitchFamily="18" charset="0"/>
                  <a:ea typeface="宋体" panose="02010600030101010101" pitchFamily="2" charset="-122"/>
                </a:rPr>
                <a:t>      a = 1;</a:t>
              </a:r>
            </a:p>
            <a:p>
              <a:pPr eaLnBrk="0" hangingPunct="0"/>
              <a:r>
                <a:rPr lang="en-US" altLang="zh-CN" sz="2800">
                  <a:solidFill>
                    <a:srgbClr val="FF0000"/>
                  </a:solidFill>
                  <a:latin typeface="Times New Roman" panose="02020603050405020304" pitchFamily="18" charset="0"/>
                  <a:ea typeface="宋体" panose="02010600030101010101" pitchFamily="2" charset="-122"/>
                </a:rPr>
                <a:t>      float  data;</a:t>
              </a:r>
            </a:p>
            <a:p>
              <a:pPr eaLnBrk="0" hangingPunct="0"/>
              <a:r>
                <a:rPr lang="en-US" altLang="zh-CN" sz="2800">
                  <a:latin typeface="Times New Roman" panose="02020603050405020304" pitchFamily="18" charset="0"/>
                  <a:ea typeface="宋体" panose="02010600030101010101" pitchFamily="2" charset="-122"/>
                </a:rPr>
                <a:t>      data = (a + b) * 1.2;</a:t>
              </a:r>
            </a:p>
            <a:p>
              <a:pPr eaLnBrk="0" hangingPunct="0"/>
              <a:r>
                <a:rPr lang="en-US" altLang="zh-CN" sz="2800" err="1">
                  <a:latin typeface="Times New Roman" panose="02020603050405020304" pitchFamily="18" charset="0"/>
                  <a:ea typeface="宋体" panose="02010600030101010101" pitchFamily="2" charset="-122"/>
                </a:rPr>
                <a:t>      printf(“data</a:t>
              </a:r>
              <a:r>
                <a:rPr lang="en-US" altLang="zh-CN" sz="2800">
                  <a:latin typeface="Times New Roman" panose="02020603050405020304" pitchFamily="18" charset="0"/>
                  <a:ea typeface="宋体" panose="02010600030101010101" pitchFamily="2" charset="-122"/>
                </a:rPr>
                <a:t>=%f\n”,data);</a:t>
              </a:r>
            </a:p>
            <a:p>
              <a:pPr eaLnBrk="0" hangingPunct="0"/>
              <a:r>
                <a:rPr lang="en-US" altLang="zh-CN" sz="2800">
                  <a:latin typeface="Times New Roman" panose="02020603050405020304" pitchFamily="18" charset="0"/>
                  <a:ea typeface="宋体" panose="02010600030101010101" pitchFamily="2" charset="-122"/>
                </a:rPr>
                <a:t>}</a:t>
              </a:r>
            </a:p>
          </p:txBody>
        </p:sp>
        <p:grpSp>
          <p:nvGrpSpPr>
            <p:cNvPr id="28731" name="组合 749708"/>
            <p:cNvGrpSpPr/>
            <p:nvPr/>
          </p:nvGrpSpPr>
          <p:grpSpPr>
            <a:xfrm>
              <a:off x="492" y="2688"/>
              <a:ext cx="216" cy="264"/>
              <a:chOff x="492" y="2688"/>
              <a:chExt cx="216" cy="264"/>
            </a:xfrm>
          </p:grpSpPr>
          <p:sp>
            <p:nvSpPr>
              <p:cNvPr id="28732" name="直接连接符 749709"/>
              <p:cNvSpPr/>
              <p:nvPr/>
            </p:nvSpPr>
            <p:spPr>
              <a:xfrm flipH="1">
                <a:off x="492" y="2688"/>
                <a:ext cx="216" cy="216"/>
              </a:xfrm>
              <a:prstGeom prst="line">
                <a:avLst/>
              </a:prstGeom>
              <a:ln w="38100" cap="flat" cmpd="sng">
                <a:solidFill>
                  <a:srgbClr val="FF66FF"/>
                </a:solidFill>
                <a:prstDash val="solid"/>
                <a:round/>
                <a:headEnd type="none" w="med" len="med"/>
                <a:tailEnd type="none" w="med" len="med"/>
              </a:ln>
            </p:spPr>
          </p:sp>
          <p:sp>
            <p:nvSpPr>
              <p:cNvPr id="28733" name="直接连接符 749710"/>
              <p:cNvSpPr/>
              <p:nvPr/>
            </p:nvSpPr>
            <p:spPr>
              <a:xfrm>
                <a:off x="504" y="2700"/>
                <a:ext cx="204" cy="252"/>
              </a:xfrm>
              <a:prstGeom prst="line">
                <a:avLst/>
              </a:prstGeom>
              <a:ln w="38100" cap="flat" cmpd="sng">
                <a:solidFill>
                  <a:srgbClr val="FF66FF"/>
                </a:solidFill>
                <a:prstDash val="solid"/>
                <a:round/>
                <a:headEnd type="none" w="med" len="med"/>
                <a:tailEnd type="none" w="med" len="med"/>
              </a:ln>
            </p:spPr>
          </p:sp>
        </p:grpSp>
      </p:grpSp>
      <p:grpSp>
        <p:nvGrpSpPr>
          <p:cNvPr id="28734" name="组合 749711"/>
          <p:cNvGrpSpPr/>
          <p:nvPr/>
        </p:nvGrpSpPr>
        <p:grpSpPr>
          <a:xfrm>
            <a:off x="0" y="0"/>
            <a:ext cx="446088" cy="6858000"/>
            <a:chOff x="0" y="0"/>
            <a:chExt cx="281" cy="4320"/>
          </a:xfrm>
        </p:grpSpPr>
        <p:sp>
          <p:nvSpPr>
            <p:cNvPr id="28735" name="文本框 749712"/>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lstStyle/>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28736" name="文本框 749713"/>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lstStyle/>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9570">
                                            <p:txEl>
                                              <p:pRg st="0" end="0"/>
                                            </p:txEl>
                                          </p:spTgt>
                                        </p:tgtEl>
                                        <p:attrNameLst>
                                          <p:attrName>style.visibility</p:attrName>
                                        </p:attrNameLst>
                                      </p:cBhvr>
                                      <p:to>
                                        <p:strVal val="visible"/>
                                      </p:to>
                                    </p:set>
                                    <p:animEffect transition="in" filter="box(out)">
                                      <p:cBhvr>
                                        <p:cTn id="7" dur="500"/>
                                        <p:tgtEl>
                                          <p:spTgt spid="74957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9570">
                                            <p:txEl>
                                              <p:pRg st="1" end="1"/>
                                            </p:txEl>
                                          </p:spTgt>
                                        </p:tgtEl>
                                        <p:attrNameLst>
                                          <p:attrName>style.visibility</p:attrName>
                                        </p:attrNameLst>
                                      </p:cBhvr>
                                      <p:to>
                                        <p:strVal val="visible"/>
                                      </p:to>
                                    </p:set>
                                    <p:animEffect transition="in" filter="box(out)">
                                      <p:cBhvr>
                                        <p:cTn id="12" dur="500"/>
                                        <p:tgtEl>
                                          <p:spTgt spid="74957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9570">
                                            <p:txEl>
                                              <p:pRg st="2" end="2"/>
                                            </p:txEl>
                                          </p:spTgt>
                                        </p:tgtEl>
                                        <p:attrNameLst>
                                          <p:attrName>style.visibility</p:attrName>
                                        </p:attrNameLst>
                                      </p:cBhvr>
                                      <p:to>
                                        <p:strVal val="visible"/>
                                      </p:to>
                                    </p:set>
                                    <p:animEffect transition="in" filter="box(out)">
                                      <p:cBhvr>
                                        <p:cTn id="17" dur="500"/>
                                        <p:tgtEl>
                                          <p:spTgt spid="74957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0">
                                            <p:txEl>
                                              <p:pRg st="3" end="3"/>
                                            </p:txEl>
                                          </p:spTgt>
                                        </p:tgtEl>
                                        <p:attrNameLst>
                                          <p:attrName>style.visibility</p:attrName>
                                        </p:attrNameLst>
                                      </p:cBhvr>
                                      <p:to>
                                        <p:strVal val="visible"/>
                                      </p:to>
                                    </p:set>
                                    <p:animEffect transition="in" filter="blinds(horizontal)">
                                      <p:cBhvr>
                                        <p:cTn id="22" dur="500"/>
                                        <p:tgtEl>
                                          <p:spTgt spid="749570">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0">
                                            <p:txEl>
                                              <p:pRg st="4" end="4"/>
                                            </p:txEl>
                                          </p:spTgt>
                                        </p:tgtEl>
                                        <p:attrNameLst>
                                          <p:attrName>style.visibility</p:attrName>
                                        </p:attrNameLst>
                                      </p:cBhvr>
                                      <p:to>
                                        <p:strVal val="visible"/>
                                      </p:to>
                                    </p:set>
                                    <p:animEffect transition="in" filter="blinds(horizontal)">
                                      <p:cBhvr>
                                        <p:cTn id="27" dur="500"/>
                                        <p:tgtEl>
                                          <p:spTgt spid="749570">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49574"/>
                                        </p:tgtEl>
                                        <p:attrNameLst>
                                          <p:attrName>style.visibility</p:attrName>
                                        </p:attrNameLst>
                                      </p:cBhvr>
                                      <p:to>
                                        <p:strVal val="visible"/>
                                      </p:to>
                                    </p:set>
                                    <p:anim calcmode="lin" valueType="num">
                                      <p:cBhvr additive="base">
                                        <p:cTn id="32" dur="500" fill="hold"/>
                                        <p:tgtEl>
                                          <p:spTgt spid="749574"/>
                                        </p:tgtEl>
                                        <p:attrNameLst>
                                          <p:attrName>ppt_x</p:attrName>
                                        </p:attrNameLst>
                                      </p:cBhvr>
                                      <p:tavLst>
                                        <p:tav tm="0">
                                          <p:val>
                                            <p:strVal val="#ppt_x"/>
                                          </p:val>
                                        </p:tav>
                                        <p:tav tm="100000">
                                          <p:val>
                                            <p:strVal val="#ppt_x"/>
                                          </p:val>
                                        </p:tav>
                                      </p:tavLst>
                                    </p:anim>
                                    <p:anim calcmode="lin" valueType="num">
                                      <p:cBhvr additive="base">
                                        <p:cTn id="33" dur="500" fill="hold"/>
                                        <p:tgtEl>
                                          <p:spTgt spid="74957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749579"/>
                                        </p:tgtEl>
                                        <p:attrNameLst>
                                          <p:attrName>style.visibility</p:attrName>
                                        </p:attrNameLst>
                                      </p:cBhvr>
                                      <p:to>
                                        <p:strVal val="visible"/>
                                      </p:to>
                                    </p:set>
                                    <p:animEffect transition="in" filter="box(out)">
                                      <p:cBhvr>
                                        <p:cTn id="38" dur="500"/>
                                        <p:tgtEl>
                                          <p:spTgt spid="749579"/>
                                        </p:tgtEl>
                                      </p:cBhvr>
                                    </p:animEffect>
                                  </p:childTnLst>
                                  <p:subTnLst>
                                    <p:set>
                                      <p:cBhvr override="childStyle">
                                        <p:cTn dur="1" fill="hold" display="0" masterRel="nextClick" afterEffect="1"/>
                                        <p:tgtEl>
                                          <p:spTgt spid="749579"/>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749580"/>
                                        </p:tgtEl>
                                        <p:attrNameLst>
                                          <p:attrName>style.visibility</p:attrName>
                                        </p:attrNameLst>
                                      </p:cBhvr>
                                      <p:to>
                                        <p:strVal val="visible"/>
                                      </p:to>
                                    </p:set>
                                    <p:animEffect transition="in" filter="box(out)">
                                      <p:cBhvr>
                                        <p:cTn id="43" dur="500"/>
                                        <p:tgtEl>
                                          <p:spTgt spid="749580"/>
                                        </p:tgtEl>
                                      </p:cBhvr>
                                    </p:animEffect>
                                  </p:childTnLst>
                                  <p:subTnLst>
                                    <p:set>
                                      <p:cBhvr override="childStyle">
                                        <p:cTn dur="1" fill="hold" display="0" masterRel="nextClick" afterEffect="1"/>
                                        <p:tgtEl>
                                          <p:spTgt spid="749580"/>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749575"/>
                                        </p:tgtEl>
                                        <p:attrNameLst>
                                          <p:attrName>style.visibility</p:attrName>
                                        </p:attrNameLst>
                                      </p:cBhvr>
                                      <p:to>
                                        <p:strVal val="visible"/>
                                      </p:to>
                                    </p:set>
                                    <p:animEffect transition="in" filter="diamond(in)">
                                      <p:cBhvr>
                                        <p:cTn id="48" dur="2000"/>
                                        <p:tgtEl>
                                          <p:spTgt spid="749575"/>
                                        </p:tgtEl>
                                      </p:cBhvr>
                                    </p:animEffect>
                                  </p:childTnLst>
                                  <p:subTnLst>
                                    <p:set>
                                      <p:cBhvr override="childStyle">
                                        <p:cTn dur="1" fill="hold" display="0" masterRel="nextClick" afterEffect="1"/>
                                        <p:tgtEl>
                                          <p:spTgt spid="749575"/>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49570">
                                            <p:txEl>
                                              <p:pRg st="7" end="7"/>
                                            </p:txEl>
                                          </p:spTgt>
                                        </p:tgtEl>
                                        <p:attrNameLst>
                                          <p:attrName>style.visibility</p:attrName>
                                        </p:attrNameLst>
                                      </p:cBhvr>
                                      <p:to>
                                        <p:strVal val="visible"/>
                                      </p:to>
                                    </p:set>
                                    <p:animEffect transition="in" filter="blinds(horizontal)">
                                      <p:cBhvr>
                                        <p:cTn id="53" dur="500"/>
                                        <p:tgtEl>
                                          <p:spTgt spid="749570">
                                            <p:txEl>
                                              <p:pRg st="7" end="7"/>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749581"/>
                                        </p:tgtEl>
                                        <p:attrNameLst>
                                          <p:attrName>style.visibility</p:attrName>
                                        </p:attrNameLst>
                                      </p:cBhvr>
                                      <p:to>
                                        <p:strVal val="visible"/>
                                      </p:to>
                                    </p:set>
                                    <p:animEffect transition="in" filter="box(out)">
                                      <p:cBhvr>
                                        <p:cTn id="58" dur="500"/>
                                        <p:tgtEl>
                                          <p:spTgt spid="749581"/>
                                        </p:tgtEl>
                                      </p:cBhvr>
                                    </p:animEffect>
                                  </p:childTnLst>
                                  <p:subTnLst>
                                    <p:set>
                                      <p:cBhvr override="childStyle">
                                        <p:cTn dur="1" fill="hold" display="0" masterRel="nextClick" afterEffect="1"/>
                                        <p:tgtEl>
                                          <p:spTgt spid="749581"/>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49657"/>
                                        </p:tgtEl>
                                        <p:attrNameLst>
                                          <p:attrName>style.visibility</p:attrName>
                                        </p:attrNameLst>
                                      </p:cBhvr>
                                      <p:to>
                                        <p:strVal val="visible"/>
                                      </p:to>
                                    </p:set>
                                    <p:animEffect transition="in" filter="blinds(horizontal)">
                                      <p:cBhvr>
                                        <p:cTn id="63" dur="500"/>
                                        <p:tgtEl>
                                          <p:spTgt spid="749657"/>
                                        </p:tgtEl>
                                      </p:cBhvr>
                                    </p:animEffect>
                                  </p:childTnLst>
                                  <p:subTnLst>
                                    <p:set>
                                      <p:cBhvr override="childStyle">
                                        <p:cTn dur="1" fill="hold" display="0" masterRel="nextClick" afterEffect="1"/>
                                        <p:tgtEl>
                                          <p:spTgt spid="749657"/>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4" name="chimes.wav"/>
                                        </p:tgtEl>
                                      </p:cMediaNode>
                                    </p:audio>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49570">
                                            <p:txEl>
                                              <p:pRg st="8" end="8"/>
                                            </p:txEl>
                                          </p:spTgt>
                                        </p:tgtEl>
                                        <p:attrNameLst>
                                          <p:attrName>style.visibility</p:attrName>
                                        </p:attrNameLst>
                                      </p:cBhvr>
                                      <p:to>
                                        <p:strVal val="visible"/>
                                      </p:to>
                                    </p:set>
                                    <p:animEffect transition="in" filter="blinds(horizontal)">
                                      <p:cBhvr>
                                        <p:cTn id="68" dur="500"/>
                                        <p:tgtEl>
                                          <p:spTgt spid="749570">
                                            <p:txEl>
                                              <p:pRg st="8" end="8"/>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749697"/>
                                        </p:tgtEl>
                                        <p:attrNameLst>
                                          <p:attrName>style.visibility</p:attrName>
                                        </p:attrNameLst>
                                      </p:cBhvr>
                                      <p:to>
                                        <p:strVal val="visible"/>
                                      </p:to>
                                    </p:set>
                                    <p:animEffect transition="in" filter="box(out)">
                                      <p:cBhvr>
                                        <p:cTn id="73" dur="500"/>
                                        <p:tgtEl>
                                          <p:spTgt spid="749697"/>
                                        </p:tgtEl>
                                      </p:cBhvr>
                                    </p:animEffect>
                                  </p:childTnLst>
                                  <p:subTnLst>
                                    <p:set>
                                      <p:cBhvr override="childStyle">
                                        <p:cTn dur="1" fill="hold" display="0" masterRel="nextClick" afterEffect="1"/>
                                        <p:tgtEl>
                                          <p:spTgt spid="749697"/>
                                        </p:tgtEl>
                                        <p:attrNameLst>
                                          <p:attrName>style.visibility</p:attrName>
                                        </p:attrNameLst>
                                      </p:cBhvr>
                                      <p:to>
                                        <p:strVal val="hidden"/>
                                      </p:to>
                                    </p:se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749698"/>
                                        </p:tgtEl>
                                        <p:attrNameLst>
                                          <p:attrName>style.visibility</p:attrName>
                                        </p:attrNameLst>
                                      </p:cBhvr>
                                      <p:to>
                                        <p:strVal val="visible"/>
                                      </p:to>
                                    </p:set>
                                    <p:animEffect transition="in" filter="box(out)">
                                      <p:cBhvr>
                                        <p:cTn id="78" dur="500"/>
                                        <p:tgtEl>
                                          <p:spTgt spid="749698"/>
                                        </p:tgtEl>
                                      </p:cBhvr>
                                    </p:animEffect>
                                  </p:childTnLst>
                                  <p:subTnLst>
                                    <p:set>
                                      <p:cBhvr override="childStyle">
                                        <p:cTn dur="1" fill="hold" display="0" masterRel="nextClick" afterEffect="1"/>
                                        <p:tgtEl>
                                          <p:spTgt spid="749698"/>
                                        </p:tgtEl>
                                        <p:attrNameLst>
                                          <p:attrName>style.visibility</p:attrName>
                                        </p:attrNameLst>
                                      </p:cBhvr>
                                      <p:to>
                                        <p:strVal val="hidden"/>
                                      </p:to>
                                    </p:se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749570">
                                            <p:txEl>
                                              <p:pRg st="9" end="9"/>
                                            </p:txEl>
                                          </p:spTgt>
                                        </p:tgtEl>
                                        <p:attrNameLst>
                                          <p:attrName>style.visibility</p:attrName>
                                        </p:attrNameLst>
                                      </p:cBhvr>
                                      <p:to>
                                        <p:strVal val="visible"/>
                                      </p:to>
                                    </p:set>
                                    <p:animEffect transition="in" filter="blinds(horizontal)">
                                      <p:cBhvr>
                                        <p:cTn id="83" dur="500"/>
                                        <p:tgtEl>
                                          <p:spTgt spid="749570">
                                            <p:txEl>
                                              <p:pRg st="9" end="9"/>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nodeType="clickEffect">
                                  <p:stCondLst>
                                    <p:cond delay="0"/>
                                  </p:stCondLst>
                                  <p:childTnLst>
                                    <p:set>
                                      <p:cBhvr>
                                        <p:cTn id="87" dur="1" fill="hold">
                                          <p:stCondLst>
                                            <p:cond delay="0"/>
                                          </p:stCondLst>
                                        </p:cTn>
                                        <p:tgtEl>
                                          <p:spTgt spid="749699"/>
                                        </p:tgtEl>
                                        <p:attrNameLst>
                                          <p:attrName>style.visibility</p:attrName>
                                        </p:attrNameLst>
                                      </p:cBhvr>
                                      <p:to>
                                        <p:strVal val="visible"/>
                                      </p:to>
                                    </p:set>
                                    <p:animEffect transition="in" filter="box(out)">
                                      <p:cBhvr>
                                        <p:cTn id="88" dur="500"/>
                                        <p:tgtEl>
                                          <p:spTgt spid="749699"/>
                                        </p:tgtEl>
                                      </p:cBhvr>
                                    </p:animEffect>
                                  </p:childTnLst>
                                  <p:subTnLst>
                                    <p:set>
                                      <p:cBhvr override="childStyle">
                                        <p:cTn dur="1" fill="hold" display="0" masterRel="nextClick" afterEffect="1"/>
                                        <p:tgtEl>
                                          <p:spTgt spid="749699"/>
                                        </p:tgtEl>
                                        <p:attrNameLst>
                                          <p:attrName>style.visibility</p:attrName>
                                        </p:attrNameLst>
                                      </p:cBhvr>
                                      <p:to>
                                        <p:strVal val="hidden"/>
                                      </p:to>
                                    </p:se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749707"/>
                                        </p:tgtEl>
                                        <p:attrNameLst>
                                          <p:attrName>style.visibility</p:attrName>
                                        </p:attrNameLst>
                                      </p:cBhvr>
                                      <p:to>
                                        <p:strVal val="visible"/>
                                      </p:to>
                                    </p:set>
                                    <p:animEffect transition="in" filter="box(out)">
                                      <p:cBhvr>
                                        <p:cTn id="93" dur="500"/>
                                        <p:tgtEl>
                                          <p:spTgt spid="749707"/>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0" grpId="0" build="p" bldLvl="3"/>
      <p:bldP spid="749574" grpId="0" animBg="1"/>
      <p:bldP spid="749575" grpId="0" animBg="1"/>
      <p:bldP spid="749579" grpId="0" animBg="1"/>
      <p:bldP spid="749580" grpId="0" animBg="1"/>
      <p:bldP spid="749581" grpId="0" animBg="1"/>
      <p:bldP spid="749697" grpId="0" animBg="1"/>
      <p:bldP spid="74969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78b113b-f7f2-413d-9a8d-f10730563088"/>
  <p:tag name="COMMONDATA" val="eyJoZGlkIjoiNmQ5ZWU1ZGM5NjFhODJlMDFhOTMwNTdmZTc2YzFmOTA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e5522ae-9901-49ed-b784-42b8d99fa3ab}"/>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ld Stripes">
  <a:themeElements>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9">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10">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11">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12">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3">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4">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5">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old Stripes">
  <a:themeElements>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9">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10">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11">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12">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3">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4">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5">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15867</Words>
  <Application>Microsoft Office PowerPoint</Application>
  <PresentationFormat>全屏显示(4:3)</PresentationFormat>
  <Paragraphs>2350</Paragraphs>
  <Slides>58</Slides>
  <Notes>23</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2</vt:i4>
      </vt:variant>
      <vt:variant>
        <vt:lpstr>幻灯片标题</vt:lpstr>
      </vt:variant>
      <vt:variant>
        <vt:i4>58</vt:i4>
      </vt:variant>
    </vt:vector>
  </HeadingPairs>
  <TitlesOfParts>
    <vt:vector size="73" baseType="lpstr">
      <vt:lpstr>华文楷体</vt:lpstr>
      <vt:lpstr>华文行楷</vt:lpstr>
      <vt:lpstr>楷体</vt:lpstr>
      <vt:lpstr>楷体_GB2312</vt:lpstr>
      <vt:lpstr>隶书</vt:lpstr>
      <vt:lpstr>宋体</vt:lpstr>
      <vt:lpstr>Arial</vt:lpstr>
      <vt:lpstr>Times New Roman</vt:lpstr>
      <vt:lpstr>Verdana</vt:lpstr>
      <vt:lpstr>Wingdings</vt:lpstr>
      <vt:lpstr>默认设计模板</vt:lpstr>
      <vt:lpstr>Bold Stripes</vt:lpstr>
      <vt:lpstr>1_Bold Stripes</vt:lpstr>
      <vt:lpstr>MS_ClipArt_Gallery.2</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不同类型数据的运算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算术运算的运算规则</vt:lpstr>
      <vt:lpstr>算术表达式 </vt:lpstr>
      <vt:lpstr>算术表达式的举例</vt:lpstr>
      <vt:lpstr>算术函数</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杨 烨</cp:lastModifiedBy>
  <cp:revision>471</cp:revision>
  <dcterms:created xsi:type="dcterms:W3CDTF">1999-05-31T10:27:02Z</dcterms:created>
  <dcterms:modified xsi:type="dcterms:W3CDTF">2023-08-07T14:38:34Z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8B2D929C430A4758BEA27A7A828804C7</vt:lpwstr>
  </property>
</Properties>
</file>