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591" r:id="rId3"/>
    <p:sldId id="593" r:id="rId4"/>
    <p:sldId id="765" r:id="rId5"/>
    <p:sldId id="767" r:id="rId6"/>
    <p:sldId id="766" r:id="rId7"/>
    <p:sldId id="768" r:id="rId9"/>
    <p:sldId id="769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0" r:id="rId20"/>
    <p:sldId id="781" r:id="rId21"/>
    <p:sldId id="782" r:id="rId22"/>
    <p:sldId id="783" r:id="rId23"/>
    <p:sldId id="784" r:id="rId24"/>
    <p:sldId id="785" r:id="rId25"/>
    <p:sldId id="786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99" r:id="rId38"/>
    <p:sldId id="800" r:id="rId39"/>
    <p:sldId id="801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FFCC"/>
    <a:srgbClr val="FF00FF"/>
    <a:srgbClr val="FF66FF"/>
    <a:srgbClr val="00FFFF"/>
    <a:srgbClr val="CC0000"/>
    <a:srgbClr val="9900FF"/>
    <a:srgbClr val="FF33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3929" autoAdjust="0"/>
  </p:normalViewPr>
  <p:slideViewPr>
    <p:cSldViewPr>
      <p:cViewPr varScale="1">
        <p:scale>
          <a:sx n="84" d="100"/>
          <a:sy n="84" d="100"/>
        </p:scale>
        <p:origin x="528" y="90"/>
      </p:cViewPr>
      <p:guideLst>
        <p:guide orient="horz" pos="1776"/>
        <p:guide pos="24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53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0B762F2-DB06-4FCD-A130-F3FD2F63384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F55492-E8C8-44E7-96B1-9781C97FF1BF}" type="slidenum">
              <a:rPr lang="en-US" altLang="zh-CN"/>
            </a:fld>
            <a:endParaRPr lang="en-US" altLang="zh-CN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E0F2096-01A7-4DDC-8823-B006DFC99D2A}" type="slidenum">
              <a:rPr lang="en-US" altLang="zh-CN"/>
            </a:fld>
            <a:endParaRPr lang="en-US" altLang="zh-CN"/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48FA05-75B8-4916-AB46-A5B300CF68A4}" type="slidenum">
              <a:rPr lang="en-US" altLang="zh-CN"/>
            </a:fld>
            <a:endParaRPr lang="en-US" altLang="zh-CN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07EFAC-C3C6-443D-B8F6-8A25A88098A8}" type="slidenum">
              <a:rPr lang="en-US" altLang="zh-CN"/>
            </a:fld>
            <a:endParaRPr lang="en-US" altLang="zh-CN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0121F1-D41A-4219-B1A8-63893A5E0674}" type="slidenum">
              <a:rPr lang="en-US" altLang="zh-CN"/>
            </a:fld>
            <a:endParaRPr lang="en-US" altLang="zh-CN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7A21D7-6811-484F-88A1-3DE14D863A2A}" type="slidenum">
              <a:rPr lang="en-US" altLang="zh-CN"/>
            </a:fld>
            <a:endParaRPr lang="en-US" altLang="zh-CN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37B85E-41CB-456B-867E-867557AD84DA}" type="slidenum">
              <a:rPr lang="en-US" altLang="zh-CN"/>
            </a:fld>
            <a:endParaRPr lang="en-US" altLang="zh-CN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1731EE-95A2-4A8A-853C-7FC6884EF83D}" type="slidenum">
              <a:rPr lang="en-US" altLang="zh-CN"/>
            </a:fld>
            <a:endParaRPr lang="en-US" altLang="zh-CN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415DF2-7270-48FC-BAB9-0A8C1C1F37FD}" type="slidenum">
              <a:rPr lang="en-US" altLang="zh-CN"/>
            </a:fld>
            <a:endParaRPr lang="en-US" altLang="zh-CN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61D8A4-4A42-470D-9169-54C4254B1DD2}" type="slidenum">
              <a:rPr lang="en-US" altLang="zh-CN"/>
            </a:fld>
            <a:endParaRPr lang="en-US" altLang="zh-CN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D582431-E3C1-4A43-ACD6-AEBA5AA12EE2}" type="slidenum">
              <a:rPr lang="en-US" altLang="zh-CN"/>
            </a:fld>
            <a:endParaRPr lang="en-US" altLang="zh-CN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29F726-26D0-48EB-81BA-28A89B89A3A0}" type="slidenum">
              <a:rPr lang="en-US" altLang="zh-CN"/>
            </a:fld>
            <a:endParaRPr lang="en-US" altLang="zh-CN"/>
          </a:p>
        </p:txBody>
      </p:sp>
      <p:sp>
        <p:nvSpPr>
          <p:cNvPr id="104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6BAC287-2680-4949-B678-AB2CF4CF96FE}" type="slidenum">
              <a:rPr lang="en-US" altLang="zh-CN"/>
            </a:fld>
            <a:endParaRPr lang="en-US" altLang="zh-CN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F462628-9A4C-4C45-A704-CDC3BED09992}" type="slidenum">
              <a:rPr lang="en-US" altLang="zh-CN"/>
            </a:fld>
            <a:endParaRPr lang="en-US" altLang="zh-CN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10EB4B8-61CF-425A-9949-84E5D63012C6}" type="slidenum">
              <a:rPr lang="en-US" altLang="zh-CN"/>
            </a:fld>
            <a:endParaRPr lang="en-US" altLang="zh-CN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EE0FB0-3197-4B69-9EB2-DCB54B014C40}" type="slidenum">
              <a:rPr lang="en-US" altLang="zh-CN"/>
            </a:fld>
            <a:endParaRPr lang="en-US" altLang="zh-CN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12D6067-7093-478D-909E-D6C79091850E}" type="slidenum">
              <a:rPr lang="en-US" altLang="zh-CN"/>
            </a:fld>
            <a:endParaRPr lang="en-US" altLang="zh-CN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EF52C4-3541-4F00-B229-14050545D8D0}" type="slidenum">
              <a:rPr lang="en-US" altLang="zh-CN"/>
            </a:fld>
            <a:endParaRPr lang="en-US" altLang="zh-CN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0831A4-BAB5-4B05-9309-F91C1CE56FF4}" type="slidenum">
              <a:rPr lang="en-US" altLang="zh-CN"/>
            </a:fld>
            <a:endParaRPr lang="en-US" altLang="zh-CN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7A34DFB-0B51-4718-BC51-1F6C9852FEBE}" type="slidenum">
              <a:rPr lang="en-US" altLang="zh-CN"/>
            </a:fld>
            <a:endParaRPr lang="en-US" altLang="zh-CN"/>
          </a:p>
        </p:txBody>
      </p:sp>
      <p:sp>
        <p:nvSpPr>
          <p:cNvPr id="110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53B4476-033F-44E9-B308-D09EDABB58DB}" type="slidenum">
              <a:rPr lang="en-US" altLang="zh-CN"/>
            </a:fld>
            <a:endParaRPr lang="en-US" altLang="zh-CN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BCF155-2BA6-40A8-8326-D6CC4874BF36}" type="slidenum">
              <a:rPr lang="en-US" altLang="zh-CN"/>
            </a:fld>
            <a:endParaRPr lang="en-US" altLang="zh-CN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C655E6-0AAD-4BBE-870D-82AD39C80F70}" type="slidenum">
              <a:rPr lang="en-US" altLang="zh-CN"/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A39707-B630-46DA-B4D9-286DD97161B9}" type="slidenum">
              <a:rPr lang="en-US" altLang="zh-CN"/>
            </a:fld>
            <a:endParaRPr lang="en-US" altLang="zh-CN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EE7F39-98A8-4187-B1FE-749B5B814AA6}" type="slidenum">
              <a:rPr lang="en-US" altLang="zh-CN"/>
            </a:fld>
            <a:endParaRPr lang="en-US" altLang="zh-CN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1A84B1-BE09-43ED-94BA-F33A84814D00}" type="slidenum">
              <a:rPr lang="en-US" altLang="zh-CN"/>
            </a:fld>
            <a:endParaRPr lang="en-US" altLang="zh-CN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0902704-531B-45BF-BD96-3F5313060046}" type="slidenum">
              <a:rPr lang="en-US" altLang="zh-CN"/>
            </a:fld>
            <a:endParaRPr lang="en-US" altLang="zh-CN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762F2-DB06-4FCD-A130-F3FD2F63384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9E2DE68-B716-45A5-8BAF-25CA090557BD}" type="slidenum">
              <a:rPr lang="en-US" altLang="zh-CN"/>
            </a:fld>
            <a:endParaRPr lang="en-US" altLang="zh-CN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C2BFB3-3326-4206-A58D-FF61C054AEB8}" type="slidenum">
              <a:rPr lang="en-US" altLang="zh-CN"/>
            </a:fld>
            <a:endParaRPr lang="en-US" altLang="zh-CN"/>
          </a:p>
        </p:txBody>
      </p:sp>
      <p:sp>
        <p:nvSpPr>
          <p:cNvPr id="106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EC2F856-21E2-4B09-8F6A-5088CC2DFE72}" type="slidenum">
              <a:rPr lang="en-US" altLang="zh-CN"/>
            </a:fld>
            <a:endParaRPr lang="en-US" altLang="zh-CN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0BE285-8B5A-436F-B4BE-A588ACF783D5}" type="slidenum">
              <a:rPr lang="en-US" altLang="zh-CN"/>
            </a:fld>
            <a:endParaRPr lang="en-US" altLang="zh-CN"/>
          </a:p>
        </p:txBody>
      </p:sp>
      <p:sp>
        <p:nvSpPr>
          <p:cNvPr id="106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 dirty="0"/>
              <a:t>1946</a:t>
            </a:r>
            <a:r>
              <a:rPr lang="zh-CN" altLang="en-US" dirty="0"/>
              <a:t>年，第一台电子计算机问世，应用领域迅速扩大，软硬件飞速发展，程序设计语言相继问世。</a:t>
            </a:r>
            <a:endParaRPr lang="zh-CN" altLang="en-US" dirty="0"/>
          </a:p>
          <a:p>
            <a:r>
              <a:rPr lang="zh-CN" altLang="en-US" dirty="0"/>
              <a:t>程序设计语言</a:t>
            </a:r>
            <a:r>
              <a:rPr lang="en-US" altLang="zh-CN" dirty="0"/>
              <a:t>:</a:t>
            </a:r>
            <a:r>
              <a:rPr lang="zh-CN" altLang="en-US" dirty="0"/>
              <a:t>将自然语言形式化为有格式的语言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。机器语言：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计算机能够认识的语言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计算机的基础是数字电路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机器语言就是数字电路里的电信号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将在</a:t>
            </a:r>
            <a:r>
              <a:rPr lang="en-US" altLang="zh-CN" dirty="0"/>
              <a:t>《</a:t>
            </a:r>
            <a:r>
              <a:rPr lang="zh-CN" altLang="en-US" dirty="0"/>
              <a:t>计算机组成</a:t>
            </a:r>
            <a:r>
              <a:rPr lang="en-US" altLang="zh-CN" dirty="0"/>
              <a:t>》</a:t>
            </a:r>
            <a:r>
              <a:rPr lang="zh-CN" altLang="en-US" dirty="0"/>
              <a:t>课程中学习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都是二进制文件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一条机器语言成为一条指令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指令是不可分割的最小功能单元</a:t>
            </a:r>
            <a:endParaRPr lang="zh-CN" altLang="en-US" dirty="0"/>
          </a:p>
          <a:p>
            <a:r>
              <a:rPr lang="zh-CN" altLang="en-US" dirty="0"/>
              <a:t>定义：一种</a:t>
            </a:r>
            <a:r>
              <a:rPr lang="en-US" altLang="zh-CN" dirty="0"/>
              <a:t>CPU</a:t>
            </a:r>
            <a:r>
              <a:rPr lang="zh-CN" altLang="en-US" dirty="0"/>
              <a:t>的指令系统，由该</a:t>
            </a:r>
            <a:r>
              <a:rPr lang="en-US" altLang="zh-CN" dirty="0"/>
              <a:t>CPU</a:t>
            </a:r>
            <a:r>
              <a:rPr lang="zh-CN" altLang="en-US" dirty="0"/>
              <a:t>可识别的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序列构成的指令码组成。</a:t>
            </a:r>
            <a:endParaRPr lang="zh-CN" altLang="en-US" dirty="0"/>
          </a:p>
          <a:p>
            <a:r>
              <a:rPr lang="zh-CN" altLang="en-US" dirty="0"/>
              <a:t>特点：</a:t>
            </a:r>
            <a:endParaRPr lang="zh-CN" altLang="en-US" dirty="0"/>
          </a:p>
          <a:p>
            <a:r>
              <a:rPr lang="zh-CN" altLang="en-US" dirty="0"/>
              <a:t>执行效率高</a:t>
            </a:r>
            <a:endParaRPr lang="zh-CN" altLang="en-US" dirty="0"/>
          </a:p>
          <a:p>
            <a:r>
              <a:rPr lang="zh-CN" altLang="en-US" dirty="0"/>
              <a:t>不直观，不易查错，生产效率低。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。汇编语言</a:t>
            </a:r>
            <a:endParaRPr lang="zh-CN" altLang="en-US" dirty="0"/>
          </a:p>
          <a:p>
            <a:r>
              <a:rPr lang="zh-CN" altLang="en-US" dirty="0"/>
              <a:t>定义：用助记符号描述的指令系统</a:t>
            </a:r>
            <a:endParaRPr lang="zh-CN" altLang="en-US" dirty="0"/>
          </a:p>
          <a:p>
            <a:r>
              <a:rPr lang="zh-CN" altLang="en-US" dirty="0"/>
              <a:t>特点：</a:t>
            </a:r>
            <a:endParaRPr lang="zh-CN" altLang="en-US" dirty="0"/>
          </a:p>
          <a:p>
            <a:r>
              <a:rPr lang="zh-CN" altLang="en-US" dirty="0"/>
              <a:t>生产效率高，质量好，执行效率较高；</a:t>
            </a:r>
            <a:endParaRPr lang="zh-CN" altLang="en-US" dirty="0"/>
          </a:p>
          <a:p>
            <a:r>
              <a:rPr lang="zh-CN" altLang="en-US" dirty="0"/>
              <a:t>要经汇编程序汇编成目标程序（机器语言）才能执行，依赖硬件。</a:t>
            </a:r>
            <a:endParaRPr lang="zh-CN" altLang="en-US" dirty="0"/>
          </a:p>
          <a:p>
            <a:r>
              <a:rPr lang="zh-CN" altLang="en-US" dirty="0"/>
              <a:t>（面向机器的语言</a:t>
            </a:r>
            <a:r>
              <a:rPr lang="en-US" altLang="zh-CN" dirty="0"/>
              <a:t>----</a:t>
            </a:r>
            <a:r>
              <a:rPr lang="zh-CN" altLang="en-US" dirty="0"/>
              <a:t>依</a:t>
            </a:r>
            <a:r>
              <a:rPr lang="en-US" altLang="zh-CN" dirty="0"/>
              <a:t>CPU</a:t>
            </a:r>
            <a:r>
              <a:rPr lang="zh-CN" altLang="en-US" dirty="0"/>
              <a:t>不同而异）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。高级语言</a:t>
            </a:r>
            <a:endParaRPr lang="zh-CN" altLang="en-US" dirty="0"/>
          </a:p>
          <a:p>
            <a:r>
              <a:rPr lang="zh-CN" altLang="en-US" dirty="0"/>
              <a:t>特点：</a:t>
            </a:r>
            <a:endParaRPr lang="zh-CN" altLang="en-US" dirty="0"/>
          </a:p>
          <a:p>
            <a:r>
              <a:rPr lang="zh-CN" altLang="en-US" dirty="0"/>
              <a:t>编程效率高，不必考虑硬件；</a:t>
            </a:r>
            <a:endParaRPr lang="zh-CN" altLang="en-US" dirty="0"/>
          </a:p>
          <a:p>
            <a:r>
              <a:rPr lang="zh-CN" altLang="en-US" dirty="0"/>
              <a:t>执行效率低，要经编译、连接后才能执行。</a:t>
            </a:r>
            <a:endParaRPr lang="zh-CN" altLang="en-US" dirty="0"/>
          </a:p>
          <a:p>
            <a:r>
              <a:rPr lang="zh-CN" altLang="en-US" dirty="0"/>
              <a:t>面向过程的程序设计语言</a:t>
            </a:r>
            <a:endParaRPr lang="zh-CN" altLang="en-US" dirty="0"/>
          </a:p>
          <a:p>
            <a:r>
              <a:rPr lang="zh-CN" altLang="en-US" dirty="0"/>
              <a:t>认为解题过程是数据被加工的过程</a:t>
            </a:r>
            <a:endParaRPr lang="zh-CN" altLang="en-US" dirty="0"/>
          </a:p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数据结构</a:t>
            </a:r>
            <a:r>
              <a:rPr lang="en-US" altLang="zh-CN" dirty="0"/>
              <a:t>+</a:t>
            </a:r>
            <a:r>
              <a:rPr lang="zh-CN" altLang="en-US" dirty="0"/>
              <a:t>算法</a:t>
            </a:r>
            <a:endParaRPr lang="zh-CN" altLang="en-US" dirty="0"/>
          </a:p>
          <a:p>
            <a:r>
              <a:rPr lang="en-US" altLang="zh-CN" dirty="0"/>
              <a:t>C</a:t>
            </a:r>
            <a:r>
              <a:rPr lang="zh-CN" altLang="en-US" dirty="0"/>
              <a:t>语言是面向过程的高级语言</a:t>
            </a:r>
            <a:endParaRPr lang="zh-CN" altLang="en-US" dirty="0"/>
          </a:p>
          <a:p>
            <a:r>
              <a:rPr lang="zh-CN" altLang="en-US" dirty="0"/>
              <a:t>           面向对象的程序设计语言</a:t>
            </a:r>
            <a:endParaRPr lang="zh-CN" altLang="en-US" dirty="0"/>
          </a:p>
          <a:p>
            <a:r>
              <a:rPr lang="zh-CN" altLang="en-US" dirty="0"/>
              <a:t>一种结构模拟方法。认为：现实世界由对象组成，对象是数据和方法的封装体；客观世界可以分类，每个对象是类的一个实例。</a:t>
            </a:r>
            <a:endParaRPr lang="zh-CN" altLang="en-US" dirty="0"/>
          </a:p>
          <a:p>
            <a:r>
              <a:rPr lang="zh-CN" altLang="en-US" dirty="0"/>
              <a:t>特点：比面向过程的语言更清晰、易懂，适宜编更大规模程序，是程序设计的主流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程序设计语言基本成分：</a:t>
            </a:r>
            <a:endParaRPr lang="zh-CN" altLang="en-US" dirty="0"/>
          </a:p>
          <a:p>
            <a:r>
              <a:rPr lang="zh-CN" altLang="en-US" dirty="0"/>
              <a:t>。数据成分</a:t>
            </a:r>
            <a:endParaRPr lang="zh-CN" altLang="en-US" dirty="0"/>
          </a:p>
          <a:p>
            <a:r>
              <a:rPr lang="zh-CN" altLang="en-US" dirty="0"/>
              <a:t>。运算成分</a:t>
            </a:r>
            <a:endParaRPr lang="zh-CN" altLang="en-US" dirty="0"/>
          </a:p>
          <a:p>
            <a:r>
              <a:rPr lang="zh-CN" altLang="en-US" dirty="0"/>
              <a:t>。控制成分</a:t>
            </a:r>
            <a:endParaRPr lang="zh-CN" altLang="en-US" dirty="0"/>
          </a:p>
          <a:p>
            <a:r>
              <a:rPr lang="zh-CN" altLang="en-US" dirty="0"/>
              <a:t>。传输成分	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程序设计语言定义：用于书写计算机程序的语言。通常指实现高级语言。</a:t>
            </a:r>
            <a:endParaRPr lang="zh-CN" altLang="en-US" dirty="0"/>
          </a:p>
          <a:p>
            <a:r>
              <a:rPr lang="zh-CN" altLang="en-US" dirty="0"/>
              <a:t>语言的基础是一组记号与一组规则。</a:t>
            </a:r>
            <a:endParaRPr lang="zh-CN" altLang="en-US" dirty="0"/>
          </a:p>
          <a:p>
            <a:r>
              <a:rPr lang="zh-CN" altLang="en-US" dirty="0"/>
              <a:t>程序设计语言包括：</a:t>
            </a:r>
            <a:endParaRPr lang="zh-CN" altLang="en-US" dirty="0"/>
          </a:p>
          <a:p>
            <a:r>
              <a:rPr lang="zh-CN" altLang="en-US" dirty="0"/>
              <a:t>语法：记号的组合规则</a:t>
            </a:r>
            <a:endParaRPr lang="zh-CN" altLang="en-US" dirty="0"/>
          </a:p>
          <a:p>
            <a:r>
              <a:rPr lang="zh-CN" altLang="en-US" dirty="0"/>
              <a:t>语义：记号的特定意义</a:t>
            </a:r>
            <a:endParaRPr lang="zh-CN" altLang="en-US" dirty="0"/>
          </a:p>
          <a:p>
            <a:r>
              <a:rPr lang="zh-CN" altLang="en-US" dirty="0"/>
              <a:t>语用：程序与使用者的关系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68E47-D7A9-4900-8186-A3E5AE69C2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8636-6DE7-4D25-BBFC-1F929A8CD2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15888"/>
            <a:ext cx="2590800" cy="5980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15888"/>
            <a:ext cx="7569200" cy="5980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59C8D-1F1A-4151-9C79-0311E0517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14481-8F8B-464D-99F4-B8F0476D26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15DD4-36F9-4250-801E-73F3000DAB8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341438"/>
            <a:ext cx="508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70930-3067-42BE-B622-42E613F71C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20988-E95B-4163-9417-E5A5817CDF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B9FF3-5093-4949-9ABA-456933D4A0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E18EB-A05A-471D-9B57-C7BD47765E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91D0-20AA-4C8B-9498-09EC292E44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0DF90-CD5B-4FA7-9BCD-C60FDA4908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5888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8"/>
            <a:ext cx="10363200" cy="4754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2E35B7C3-AFA2-4D3F-A355-6307501A38C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4.wav"/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6" name="Object 2"/>
          <p:cNvGraphicFramePr>
            <a:graphicFrameLocks noChangeAspect="1"/>
          </p:cNvGraphicFramePr>
          <p:nvPr/>
        </p:nvGraphicFramePr>
        <p:xfrm>
          <a:off x="2057400" y="4191001"/>
          <a:ext cx="1487488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75" name="剪辑" r:id="rId1" imgW="18926175" imgH="28251150" progId="">
                  <p:embed/>
                </p:oleObj>
              </mc:Choice>
              <mc:Fallback>
                <p:oleObj name="剪辑" r:id="rId1" imgW="18926175" imgH="282511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1"/>
                        <a:ext cx="1487488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6947" name="Group 3"/>
          <p:cNvGrpSpPr/>
          <p:nvPr/>
        </p:nvGrpSpPr>
        <p:grpSpPr bwMode="auto">
          <a:xfrm>
            <a:off x="2566988" y="333376"/>
            <a:ext cx="7543800" cy="6119813"/>
            <a:chOff x="480" y="816"/>
            <a:chExt cx="4752" cy="2865"/>
          </a:xfrm>
        </p:grpSpPr>
        <p:sp>
          <p:nvSpPr>
            <p:cNvPr id="466948" name="Oval 4"/>
            <p:cNvSpPr>
              <a:spLocks noChangeArrowheads="1"/>
            </p:cNvSpPr>
            <p:nvPr/>
          </p:nvSpPr>
          <p:spPr bwMode="auto">
            <a:xfrm>
              <a:off x="480" y="816"/>
              <a:ext cx="4752" cy="2112"/>
            </a:xfrm>
            <a:prstGeom prst="ellipse">
              <a:avLst/>
            </a:prstGeom>
            <a:gradFill rotWithShape="0">
              <a:gsLst>
                <a:gs pos="0">
                  <a:srgbClr val="CC00FF">
                    <a:gamma/>
                    <a:shade val="46275"/>
                    <a:invGamma/>
                  </a:srgbClr>
                </a:gs>
                <a:gs pos="50000">
                  <a:srgbClr val="CC00FF"/>
                </a:gs>
                <a:gs pos="100000">
                  <a:srgbClr val="CC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49" name="Rectangle 5"/>
            <p:cNvSpPr>
              <a:spLocks noChangeArrowheads="1"/>
            </p:cNvSpPr>
            <p:nvPr/>
          </p:nvSpPr>
          <p:spPr bwMode="auto">
            <a:xfrm>
              <a:off x="1277" y="1638"/>
              <a:ext cx="3159" cy="432"/>
            </a:xfrm>
            <a:prstGeom prst="rect">
              <a:avLst/>
            </a:prstGeom>
            <a:noFill/>
            <a:ln w="12700">
              <a:noFill/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第</a:t>
              </a:r>
              <a:r>
                <a:rPr lang="en-US" altLang="zh-CN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12</a:t>
              </a:r>
              <a:r>
                <a:rPr lang="zh-CN" altLang="en-US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章  文  件</a:t>
              </a:r>
              <a:endParaRPr lang="zh-CN" altLang="en-US" sz="32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46695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37" y="2496"/>
              <a:ext cx="2503" cy="11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466951" name="Line 7"/>
            <p:cNvSpPr>
              <a:spLocks noChangeShapeType="1"/>
            </p:cNvSpPr>
            <p:nvPr/>
          </p:nvSpPr>
          <p:spPr bwMode="auto">
            <a:xfrm>
              <a:off x="2304" y="3648"/>
              <a:ext cx="2784" cy="0"/>
            </a:xfrm>
            <a:prstGeom prst="line">
              <a:avLst/>
            </a:prstGeom>
            <a:noFill/>
            <a:ln w="38100">
              <a:pattFill prst="dkHorz">
                <a:fgClr>
                  <a:srgbClr val="00CCFF"/>
                </a:fgClr>
                <a:bgClr>
                  <a:srgbClr val="FFFFFF"/>
                </a:bgClr>
              </a:patt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52" name="Line 8"/>
            <p:cNvSpPr>
              <a:spLocks noChangeShapeType="1"/>
            </p:cNvSpPr>
            <p:nvPr/>
          </p:nvSpPr>
          <p:spPr bwMode="auto">
            <a:xfrm>
              <a:off x="2160" y="3681"/>
              <a:ext cx="2784" cy="0"/>
            </a:xfrm>
            <a:prstGeom prst="line">
              <a:avLst/>
            </a:prstGeom>
            <a:noFill/>
            <a:ln w="38100">
              <a:pattFill prst="dkHorz">
                <a:fgClr>
                  <a:srgbClr val="00CCFF"/>
                </a:fgClr>
                <a:bgClr>
                  <a:srgbClr val="FFFFFF"/>
                </a:bgClr>
              </a:patt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067" y="217488"/>
            <a:ext cx="11280549" cy="3148012"/>
          </a:xfrm>
        </p:spPr>
        <p:txBody>
          <a:bodyPr/>
          <a:lstStyle/>
          <a:p>
            <a:pPr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文件类型指针</a:t>
            </a:r>
            <a:endParaRPr lang="zh-CN" altLang="en-US" sz="2400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lvl="1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" panose="02010609060101010101" pitchFamily="49" charset="-122"/>
              </a:rPr>
              <a:t>指针变量说明：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FILE   *</a:t>
            </a:r>
            <a:r>
              <a:rPr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fp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lvl="1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ea typeface="楷体" panose="02010609060101010101" pitchFamily="49" charset="-122"/>
              </a:rPr>
              <a:t>用法：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lvl="2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文件打开</a:t>
            </a:r>
            <a:r>
              <a:rPr lang="zh-CN" altLang="en-US" dirty="0">
                <a:ea typeface="楷体" panose="02010609060101010101" pitchFamily="49" charset="-122"/>
              </a:rPr>
              <a:t>时，系统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自动</a:t>
            </a:r>
            <a:r>
              <a:rPr lang="zh-CN" altLang="en-US" dirty="0">
                <a:ea typeface="楷体" panose="02010609060101010101" pitchFamily="49" charset="-122"/>
              </a:rPr>
              <a:t>建立文件结构体，并把指向它的指针返回来，程序通过这个指针获得</a:t>
            </a:r>
            <a:r>
              <a:rPr lang="zh-CN" altLang="zh-CN" dirty="0">
                <a:ea typeface="楷体" panose="02010609060101010101" pitchFamily="49" charset="-122"/>
              </a:rPr>
              <a:t>文件信息,</a:t>
            </a:r>
            <a:r>
              <a:rPr lang="zh-CN" altLang="en-US" dirty="0">
                <a:ea typeface="楷体" panose="02010609060101010101" pitchFamily="49" charset="-122"/>
              </a:rPr>
              <a:t>访问文件</a:t>
            </a:r>
            <a:endParaRPr lang="en-US" altLang="zh-CN" dirty="0">
              <a:ea typeface="楷体" panose="02010609060101010101" pitchFamily="49" charset="-122"/>
            </a:endParaRPr>
          </a:p>
          <a:p>
            <a:pPr lvl="2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文件关闭</a:t>
            </a:r>
            <a:r>
              <a:rPr lang="zh-CN" altLang="en-US" dirty="0">
                <a:ea typeface="楷体" panose="02010609060101010101" pitchFamily="49" charset="-122"/>
              </a:rPr>
              <a:t>后，它的文件结构体被释放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1056793" name="Group 25"/>
          <p:cNvGrpSpPr/>
          <p:nvPr/>
        </p:nvGrpSpPr>
        <p:grpSpPr bwMode="auto">
          <a:xfrm>
            <a:off x="1847528" y="3585246"/>
            <a:ext cx="8785234" cy="2219325"/>
            <a:chOff x="1292" y="2083"/>
            <a:chExt cx="5534" cy="1398"/>
          </a:xfrm>
        </p:grpSpPr>
        <p:sp>
          <p:nvSpPr>
            <p:cNvPr id="1056777" name="AutoShape 9"/>
            <p:cNvSpPr>
              <a:spLocks noChangeArrowheads="1"/>
            </p:cNvSpPr>
            <p:nvPr/>
          </p:nvSpPr>
          <p:spPr bwMode="auto">
            <a:xfrm rot="16200000">
              <a:off x="5487" y="2229"/>
              <a:ext cx="150" cy="904"/>
            </a:xfrm>
            <a:prstGeom prst="upDownArrow">
              <a:avLst>
                <a:gd name="adj1" fmla="val 50000"/>
                <a:gd name="adj2" fmla="val 60221"/>
              </a:avLst>
            </a:pr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1056790" name="Group 22"/>
            <p:cNvGrpSpPr/>
            <p:nvPr/>
          </p:nvGrpSpPr>
          <p:grpSpPr bwMode="auto">
            <a:xfrm>
              <a:off x="2538" y="2271"/>
              <a:ext cx="1294" cy="575"/>
              <a:chOff x="2538" y="2271"/>
              <a:chExt cx="1294" cy="575"/>
            </a:xfrm>
          </p:grpSpPr>
          <p:sp>
            <p:nvSpPr>
              <p:cNvPr id="1056775" name="AutoShape 7"/>
              <p:cNvSpPr>
                <a:spLocks noChangeArrowheads="1"/>
              </p:cNvSpPr>
              <p:nvPr/>
            </p:nvSpPr>
            <p:spPr bwMode="auto">
              <a:xfrm>
                <a:off x="2544" y="2497"/>
                <a:ext cx="1288" cy="109"/>
              </a:xfrm>
              <a:prstGeom prst="rightArrow">
                <a:avLst>
                  <a:gd name="adj1" fmla="val 50000"/>
                  <a:gd name="adj2" fmla="val 231193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rgbClr val="00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778" name="Text Box 10"/>
              <p:cNvSpPr txBox="1">
                <a:spLocks noChangeArrowheads="1"/>
              </p:cNvSpPr>
              <p:nvPr/>
            </p:nvSpPr>
            <p:spPr bwMode="auto">
              <a:xfrm>
                <a:off x="2805" y="2271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文件名</a:t>
                </a:r>
                <a:endPara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56779" name="Text Box 11"/>
              <p:cNvSpPr txBox="1">
                <a:spLocks noChangeArrowheads="1"/>
              </p:cNvSpPr>
              <p:nvPr/>
            </p:nvSpPr>
            <p:spPr bwMode="auto">
              <a:xfrm>
                <a:off x="2538" y="2594"/>
                <a:ext cx="120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文件使用方式</a:t>
                </a:r>
                <a:endPara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56791" name="Group 23"/>
            <p:cNvGrpSpPr/>
            <p:nvPr/>
          </p:nvGrpSpPr>
          <p:grpSpPr bwMode="auto">
            <a:xfrm>
              <a:off x="2546" y="3028"/>
              <a:ext cx="1288" cy="343"/>
              <a:chOff x="2546" y="3028"/>
              <a:chExt cx="1288" cy="343"/>
            </a:xfrm>
          </p:grpSpPr>
          <p:sp>
            <p:nvSpPr>
              <p:cNvPr id="1056776" name="AutoShape 8"/>
              <p:cNvSpPr>
                <a:spLocks noChangeArrowheads="1"/>
              </p:cNvSpPr>
              <p:nvPr/>
            </p:nvSpPr>
            <p:spPr bwMode="auto">
              <a:xfrm>
                <a:off x="2546" y="3028"/>
                <a:ext cx="1288" cy="109"/>
              </a:xfrm>
              <a:prstGeom prst="leftArrow">
                <a:avLst>
                  <a:gd name="adj1" fmla="val 50000"/>
                  <a:gd name="adj2" fmla="val 231193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FF99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780" name="Text Box 12"/>
              <p:cNvSpPr txBox="1">
                <a:spLocks noChangeArrowheads="1"/>
              </p:cNvSpPr>
              <p:nvPr/>
            </p:nvSpPr>
            <p:spPr bwMode="auto">
              <a:xfrm>
                <a:off x="2705" y="3121"/>
                <a:ext cx="108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文件类型指针</a:t>
                </a:r>
                <a:endPara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56792" name="Group 24"/>
            <p:cNvGrpSpPr/>
            <p:nvPr/>
          </p:nvGrpSpPr>
          <p:grpSpPr bwMode="auto">
            <a:xfrm>
              <a:off x="3951" y="2095"/>
              <a:ext cx="1106" cy="1386"/>
              <a:chOff x="3951" y="2095"/>
              <a:chExt cx="1106" cy="1386"/>
            </a:xfrm>
          </p:grpSpPr>
          <p:sp>
            <p:nvSpPr>
              <p:cNvPr id="1056773" name="Rectangle 5"/>
              <p:cNvSpPr>
                <a:spLocks noChangeArrowheads="1"/>
              </p:cNvSpPr>
              <p:nvPr/>
            </p:nvSpPr>
            <p:spPr bwMode="auto">
              <a:xfrm>
                <a:off x="3951" y="2095"/>
                <a:ext cx="1106" cy="1386"/>
              </a:xfrm>
              <a:prstGeom prst="rect">
                <a:avLst/>
              </a:prstGeom>
              <a:gradFill rotWithShape="1">
                <a:gsLst>
                  <a:gs pos="0">
                    <a:srgbClr val="FF99CC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782" name="Text Box 14"/>
              <p:cNvSpPr txBox="1">
                <a:spLocks noChangeArrowheads="1"/>
              </p:cNvSpPr>
              <p:nvPr/>
            </p:nvSpPr>
            <p:spPr bwMode="auto">
              <a:xfrm>
                <a:off x="4096" y="264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操作系统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056787" name="AutoShape 19"/>
            <p:cNvSpPr>
              <a:spLocks noChangeArrowheads="1"/>
            </p:cNvSpPr>
            <p:nvPr/>
          </p:nvSpPr>
          <p:spPr bwMode="auto">
            <a:xfrm>
              <a:off x="1292" y="2083"/>
              <a:ext cx="1107" cy="1386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C</a:t>
              </a:r>
              <a:r>
                <a:rPr lang="zh-CN" altLang="zh-CN" sz="2000" b="1" dirty="0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程序</a:t>
              </a:r>
              <a:endPara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  <p:grpSp>
          <p:nvGrpSpPr>
            <p:cNvPr id="1056789" name="Group 21"/>
            <p:cNvGrpSpPr/>
            <p:nvPr/>
          </p:nvGrpSpPr>
          <p:grpSpPr bwMode="auto">
            <a:xfrm>
              <a:off x="5356" y="2406"/>
              <a:ext cx="1470" cy="598"/>
              <a:chOff x="5356" y="2325"/>
              <a:chExt cx="1470" cy="598"/>
            </a:xfrm>
          </p:grpSpPr>
          <p:sp>
            <p:nvSpPr>
              <p:cNvPr id="1056774" name="Oval 6"/>
              <p:cNvSpPr>
                <a:spLocks noChangeArrowheads="1"/>
              </p:cNvSpPr>
              <p:nvPr/>
            </p:nvSpPr>
            <p:spPr bwMode="auto">
              <a:xfrm>
                <a:off x="6058" y="2341"/>
                <a:ext cx="768" cy="582"/>
              </a:xfrm>
              <a:prstGeom prst="ellipse">
                <a:avLst/>
              </a:prstGeom>
              <a:gradFill rotWithShape="1">
                <a:gsLst>
                  <a:gs pos="0">
                    <a:srgbClr val="CCFFCC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783" name="Text Box 15"/>
              <p:cNvSpPr txBox="1">
                <a:spLocks noChangeArrowheads="1"/>
              </p:cNvSpPr>
              <p:nvPr/>
            </p:nvSpPr>
            <p:spPr bwMode="auto">
              <a:xfrm>
                <a:off x="5356" y="2325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磁盘</a:t>
                </a:r>
                <a:endPara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pic>
            <p:nvPicPr>
              <p:cNvPr id="1056788" name="Picture 20" descr="savE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6312" y="2493"/>
                <a:ext cx="272" cy="255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56794" name="Group 2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56795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56796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6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6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56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0" grpId="0" bldLvl="5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1611" y="158751"/>
            <a:ext cx="6580187" cy="60642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12.5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文件的打开、读写和关闭 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7800" name="Rectangle 8"/>
          <p:cNvSpPr>
            <a:spLocks noChangeArrowheads="1"/>
          </p:cNvSpPr>
          <p:nvPr/>
        </p:nvSpPr>
        <p:spPr bwMode="auto">
          <a:xfrm>
            <a:off x="850846" y="3429000"/>
            <a:ext cx="32496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、文件的打开与关闭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7801" name="Rectangle 9"/>
          <p:cNvSpPr>
            <a:spLocks noChangeArrowheads="1"/>
          </p:cNvSpPr>
          <p:nvPr/>
        </p:nvSpPr>
        <p:spPr bwMode="auto">
          <a:xfrm>
            <a:off x="1305754" y="3919537"/>
            <a:ext cx="2641436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fopen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7802" name="Text Box 10"/>
          <p:cNvSpPr txBox="1">
            <a:spLocks noChangeArrowheads="1"/>
          </p:cNvSpPr>
          <p:nvPr/>
        </p:nvSpPr>
        <p:spPr bwMode="auto">
          <a:xfrm>
            <a:off x="2180357" y="4927600"/>
            <a:ext cx="6867971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FILE 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(char *filename,  char *mode);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57803" name="Rectangle 11"/>
          <p:cNvSpPr>
            <a:spLocks noChangeArrowheads="1"/>
          </p:cNvSpPr>
          <p:nvPr/>
        </p:nvSpPr>
        <p:spPr bwMode="auto">
          <a:xfrm>
            <a:off x="815935" y="764704"/>
            <a:ext cx="7993062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文件操作用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库函数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实现，包含在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stdio.h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文件使用方式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: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--&gt;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文件读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写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--&gt;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系统</a:t>
            </a:r>
            <a:r>
              <a:rPr lang="zh-CN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自动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打开和关闭三个</a:t>
            </a:r>
            <a:r>
              <a:rPr lang="zh-CN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标准文件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：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7804" name="Rectangle 12"/>
          <p:cNvSpPr>
            <a:spLocks noChangeArrowheads="1"/>
          </p:cNvSpPr>
          <p:nvPr/>
        </p:nvSpPr>
        <p:spPr bwMode="auto">
          <a:xfrm>
            <a:off x="1127448" y="2025066"/>
            <a:ext cx="792088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标准输入------键盘                </a:t>
            </a:r>
            <a:r>
              <a:rPr lang="en-US" altLang="zh-CN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stdin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标准输出------显示器            </a:t>
            </a:r>
            <a:r>
              <a:rPr lang="en-US" altLang="zh-CN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stdout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标准出错输出-----显示器     </a:t>
            </a:r>
            <a:r>
              <a:rPr lang="en-US" altLang="zh-CN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stderr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057805" name="Rectangle 13"/>
          <p:cNvSpPr>
            <a:spLocks noChangeArrowheads="1"/>
          </p:cNvSpPr>
          <p:nvPr/>
        </p:nvSpPr>
        <p:spPr bwMode="auto">
          <a:xfrm>
            <a:off x="1622510" y="4367212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7806" name="AutoShape 14"/>
          <p:cNvSpPr>
            <a:spLocks noChangeArrowheads="1"/>
          </p:cNvSpPr>
          <p:nvPr/>
        </p:nvSpPr>
        <p:spPr bwMode="auto">
          <a:xfrm>
            <a:off x="4079776" y="4078288"/>
            <a:ext cx="1989138" cy="415925"/>
          </a:xfrm>
          <a:prstGeom prst="wedgeRectCallout">
            <a:avLst>
              <a:gd name="adj1" fmla="val 1954"/>
              <a:gd name="adj2" fmla="val 177861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要打开的文件名</a:t>
            </a:r>
            <a:endParaRPr lang="zh-CN" altLang="en-US" sz="2000" b="1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7807" name="AutoShape 15"/>
          <p:cNvSpPr>
            <a:spLocks noChangeArrowheads="1"/>
          </p:cNvSpPr>
          <p:nvPr/>
        </p:nvSpPr>
        <p:spPr bwMode="auto">
          <a:xfrm>
            <a:off x="6495604" y="4078288"/>
            <a:ext cx="1733550" cy="415925"/>
          </a:xfrm>
          <a:prstGeom prst="wedgeRectCallout">
            <a:avLst>
              <a:gd name="adj1" fmla="val -34523"/>
              <a:gd name="adj2" fmla="val 191602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打开文件方式</a:t>
            </a:r>
            <a:endParaRPr lang="zh-CN" altLang="en-US" sz="2000" b="1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7808" name="Rectangle 16"/>
          <p:cNvSpPr>
            <a:spLocks noChangeArrowheads="1"/>
          </p:cNvSpPr>
          <p:nvPr/>
        </p:nvSpPr>
        <p:spPr bwMode="auto">
          <a:xfrm>
            <a:off x="1625366" y="5421313"/>
            <a:ext cx="962092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功能：按指定方式打开文件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 indent="-180975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返值：正常打开，为指向文件结构体的指针；打开 失败，为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NULL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57809" name="Group 17"/>
          <p:cNvGrpSpPr/>
          <p:nvPr/>
        </p:nvGrpSpPr>
        <p:grpSpPr bwMode="auto">
          <a:xfrm>
            <a:off x="-11153" y="0"/>
            <a:ext cx="446088" cy="6858000"/>
            <a:chOff x="0" y="0"/>
            <a:chExt cx="281" cy="4320"/>
          </a:xfrm>
        </p:grpSpPr>
        <p:sp>
          <p:nvSpPr>
            <p:cNvPr id="1057810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57811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7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7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7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7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7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7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57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57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057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57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057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1057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057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800" grpId="0"/>
      <p:bldP spid="1057801" grpId="0"/>
      <p:bldP spid="1057802" grpId="0" animBg="1"/>
      <p:bldP spid="1057804" grpId="0" animBg="1"/>
      <p:bldP spid="1057805" grpId="0"/>
      <p:bldP spid="1057806" grpId="0" animBg="1" autoUpdateAnimBg="0"/>
      <p:bldP spid="105780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55" name="Rectangle 15"/>
          <p:cNvSpPr>
            <a:spLocks noChangeArrowheads="1"/>
          </p:cNvSpPr>
          <p:nvPr/>
        </p:nvSpPr>
        <p:spPr bwMode="auto">
          <a:xfrm>
            <a:off x="703402" y="252472"/>
            <a:ext cx="6285704" cy="30668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ts val="2600"/>
              </a:lnSpc>
              <a:tabLst>
                <a:tab pos="266700" algn="l"/>
              </a:tabLst>
            </a:pPr>
            <a:r>
              <a:rPr lang="zh-CN" altLang="en-US" sz="2000" b="1" u="sng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打开文件方式</a:t>
            </a:r>
            <a:r>
              <a:rPr lang="en-US" altLang="zh-CN" sz="2000" b="1" u="sng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mode</a:t>
            </a:r>
            <a:r>
              <a:rPr lang="zh-CN" altLang="en-US" sz="2000" b="1" u="sng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由两类字符构成：</a:t>
            </a:r>
            <a:endParaRPr lang="en-US" altLang="zh-CN" sz="2000" b="1" u="sng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zh-CN" altLang="en-US" sz="2000" b="1" dirty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一类字符表示打开文件的类型</a:t>
            </a:r>
            <a:endParaRPr lang="en-US" altLang="zh-CN" sz="2000" b="1" dirty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表示文本文件（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ext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，默认方式）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表示二进制文件（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inary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）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zh-CN" altLang="en-US" sz="2000" b="1" dirty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另一类字符是操作类型</a:t>
            </a:r>
            <a:endParaRPr lang="en-US" altLang="zh-CN" sz="2000" b="1" dirty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表示从文件中读取数据（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ead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）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表示向文件写入数据（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rite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）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表示在文件尾追加数据（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ppend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）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+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表示文件可读可写 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graphicFrame>
        <p:nvGraphicFramePr>
          <p:cNvPr id="1060014" name="Group 174"/>
          <p:cNvGraphicFramePr>
            <a:graphicFrameLocks noGrp="1"/>
          </p:cNvGraphicFramePr>
          <p:nvPr/>
        </p:nvGraphicFramePr>
        <p:xfrm>
          <a:off x="3647728" y="591169"/>
          <a:ext cx="8208962" cy="5891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20837"/>
                <a:gridCol w="6588125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打开文件的方式字符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含   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打开一个已存在的文件，准备从文件中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读取数据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。不能向文件写数据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创建一个新文件，准备向文件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写入数据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。不能从文件中读取数据。如果文件已经存在，这个文件将被覆盖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打开一个已存在的文件，准备在文件尾部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追加数据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。不能从文件中读取数据。如果文件不存在，则创建这个文件准备写入数据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打开一个已存在的文件，准备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读写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。既可以读取数据，也可以写入数据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创建一个新文件，准备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读写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。如果文件已经存在，则覆盖原文件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等价于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，但可从文件中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读取数据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打开一个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文本文件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打开一个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二进制文件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060018" name="Rectangle 178" descr="信纸"/>
          <p:cNvSpPr>
            <a:spLocks noChangeArrowheads="1"/>
          </p:cNvSpPr>
          <p:nvPr/>
        </p:nvSpPr>
        <p:spPr bwMode="auto">
          <a:xfrm>
            <a:off x="703402" y="3474169"/>
            <a:ext cx="6040670" cy="305117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例：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FILE  *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fp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fopen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("wang.txt", "r");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if (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= NULL)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file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wang.txt not found! ");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exit (-1);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060019" name="Group 179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60020" name="Text Box 18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0021" name="Text Box 18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4079776" y="2930673"/>
            <a:ext cx="2304256" cy="648512"/>
          </a:xfrm>
          <a:prstGeom prst="wedgeRectCallout">
            <a:avLst>
              <a:gd name="adj1" fmla="val -45062"/>
              <a:gd name="adj2" fmla="val 165338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18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以读的方式打开文本文件</a:t>
            </a:r>
            <a:r>
              <a:rPr lang="en-US" altLang="zh-CN" sz="18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wang.txt</a:t>
            </a:r>
            <a:endParaRPr lang="zh-CN" altLang="en-US" sz="1800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0017" name="Rectangle 177"/>
          <p:cNvSpPr>
            <a:spLocks noChangeArrowheads="1"/>
          </p:cNvSpPr>
          <p:nvPr/>
        </p:nvSpPr>
        <p:spPr bwMode="auto">
          <a:xfrm>
            <a:off x="1199456" y="1988840"/>
            <a:ext cx="9865096" cy="3539430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>
              <a:tabLst>
                <a:tab pos="266700" algn="l"/>
              </a:tabLst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注意：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对文件操作的库函数，函数原型均在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头文件</a:t>
            </a:r>
            <a:r>
              <a:rPr lang="en-US" altLang="zh-CN" sz="2000" b="1" dirty="0" err="1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stdio.h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中。</a:t>
            </a:r>
            <a:endParaRPr lang="en-US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打开文件方式字符串</a:t>
            </a:r>
            <a:r>
              <a:rPr lang="en-US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mode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其字符先后次序是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：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操作类型符在前，打开文件类型符在后。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如，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rb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、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"wt"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，不可写成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br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、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tw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。而对于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“+”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来说，可以放在操作类型符的右边，也可放在字符串的最后，但不可放在操作类型符的左边。如，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w+b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或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wb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+"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都是正确的，而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"+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wb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则是错误的。</a:t>
            </a:r>
            <a:endParaRPr lang="en-US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在程序开始运行时，系统自动打开三个标准文件，并分别定义了文件指针：</a:t>
            </a:r>
            <a:endParaRPr lang="en-US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标准输入文件</a:t>
            </a:r>
            <a:r>
              <a:rPr lang="en-US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——stdin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：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指向终端输入（一般为键盘）。如果程序中指定要从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stdin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所指的文件输入数据，就是从终端键盘上输入数据。</a:t>
            </a:r>
            <a:endParaRPr lang="en-US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标准输出文件</a:t>
            </a:r>
            <a:r>
              <a:rPr lang="en-US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——</a:t>
            </a:r>
            <a:r>
              <a:rPr lang="en-US" altLang="zh-CN" sz="2000" b="1" dirty="0" err="1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stdout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：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指向终端输出（一般为显示器）。</a:t>
            </a:r>
            <a:endParaRPr lang="en-US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标准错误文件</a:t>
            </a:r>
            <a:r>
              <a:rPr lang="en-US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——</a:t>
            </a:r>
            <a:r>
              <a:rPr lang="en-US" altLang="zh-CN" sz="2000" b="1" dirty="0" err="1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stderr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：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指向终端标准错误输出（一般为显示器）。</a:t>
            </a:r>
            <a:endParaRPr lang="zh-CN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9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0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0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60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55" grpId="0" animBg="1" autoUpdateAnimBg="0"/>
      <p:bldP spid="1060018" grpId="0" animBg="1"/>
      <p:bldP spid="9" grpId="0" animBg="1" autoUpdateAnimBg="0"/>
      <p:bldP spid="10600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5" name="Rectangle 7"/>
          <p:cNvSpPr>
            <a:spLocks noChangeArrowheads="1"/>
          </p:cNvSpPr>
          <p:nvPr/>
        </p:nvSpPr>
        <p:spPr bwMode="auto">
          <a:xfrm>
            <a:off x="734717" y="203200"/>
            <a:ext cx="2749549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fclose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1896" name="Text Box 8"/>
          <p:cNvSpPr txBox="1">
            <a:spLocks noChangeArrowheads="1"/>
          </p:cNvSpPr>
          <p:nvPr/>
        </p:nvSpPr>
        <p:spPr bwMode="auto">
          <a:xfrm>
            <a:off x="1599904" y="1154113"/>
            <a:ext cx="7808464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int 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(FILE 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1064917" y="650875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1901" name="AutoShape 13"/>
          <p:cNvSpPr>
            <a:spLocks noChangeArrowheads="1"/>
          </p:cNvSpPr>
          <p:nvPr/>
        </p:nvSpPr>
        <p:spPr bwMode="auto">
          <a:xfrm>
            <a:off x="5067003" y="276226"/>
            <a:ext cx="3816350" cy="415925"/>
          </a:xfrm>
          <a:prstGeom prst="wedgeRectCallout">
            <a:avLst>
              <a:gd name="adj1" fmla="val -42972"/>
              <a:gd name="adj2" fmla="val 191630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文件打开时返回的文件类型指针</a:t>
            </a:r>
            <a:endParaRPr lang="zh-CN" altLang="en-US" sz="2000" b="1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1902" name="Rectangle 14"/>
          <p:cNvSpPr>
            <a:spLocks noChangeArrowheads="1"/>
          </p:cNvSpPr>
          <p:nvPr/>
        </p:nvSpPr>
        <p:spPr bwMode="auto">
          <a:xfrm>
            <a:off x="1067772" y="1704975"/>
            <a:ext cx="10489405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功能：关闭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指向的文件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返值：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正常关闭为0;出错时,非0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作用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: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使文件指针变量与文件“脱钩”，释放文件结构体和文件指针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61903" name="Group 15"/>
          <p:cNvGrpSpPr/>
          <p:nvPr/>
        </p:nvGrpSpPr>
        <p:grpSpPr bwMode="auto">
          <a:xfrm>
            <a:off x="1757621" y="3494112"/>
            <a:ext cx="8047038" cy="2743200"/>
            <a:chOff x="512" y="1616"/>
            <a:chExt cx="5069" cy="1728"/>
          </a:xfrm>
        </p:grpSpPr>
        <p:grpSp>
          <p:nvGrpSpPr>
            <p:cNvPr id="1061904" name="Group 16"/>
            <p:cNvGrpSpPr/>
            <p:nvPr/>
          </p:nvGrpSpPr>
          <p:grpSpPr bwMode="auto">
            <a:xfrm>
              <a:off x="1701" y="1616"/>
              <a:ext cx="3880" cy="1728"/>
              <a:chOff x="1728" y="1344"/>
              <a:chExt cx="3880" cy="1728"/>
            </a:xfrm>
          </p:grpSpPr>
          <p:sp>
            <p:nvSpPr>
              <p:cNvPr id="1061905" name="Rectangle 17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400" cy="1728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28575">
                <a:solidFill>
                  <a:srgbClr val="FF00FF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06" name="Rectangle 18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672" cy="768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07" name="Line 19"/>
              <p:cNvSpPr>
                <a:spLocks noChangeShapeType="1"/>
              </p:cNvSpPr>
              <p:nvPr/>
            </p:nvSpPr>
            <p:spPr bwMode="auto">
              <a:xfrm>
                <a:off x="2304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08" name="Line 20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09" name="Rectangle 21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1008" cy="3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10" name="Rectangle 22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1008" cy="336"/>
              </a:xfrm>
              <a:prstGeom prst="rect">
                <a:avLst/>
              </a:prstGeom>
              <a:gradFill rotWithShape="1">
                <a:gsLst>
                  <a:gs pos="0">
                    <a:srgbClr val="FF99CC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11" name="Oval 23"/>
              <p:cNvSpPr>
                <a:spLocks noChangeArrowheads="1"/>
              </p:cNvSpPr>
              <p:nvPr/>
            </p:nvSpPr>
            <p:spPr bwMode="auto">
              <a:xfrm>
                <a:off x="4848" y="1968"/>
                <a:ext cx="720" cy="672"/>
              </a:xfrm>
              <a:prstGeom prst="ellipse">
                <a:avLst/>
              </a:prstGeom>
              <a:gradFill rotWithShape="1">
                <a:gsLst>
                  <a:gs pos="0">
                    <a:srgbClr val="CCFF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12" name="Text Box 24"/>
              <p:cNvSpPr txBox="1">
                <a:spLocks noChangeArrowheads="1"/>
              </p:cNvSpPr>
              <p:nvPr/>
            </p:nvSpPr>
            <p:spPr bwMode="auto">
              <a:xfrm>
                <a:off x="4848" y="168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磁盘文件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61913" name="Text Box 25"/>
              <p:cNvSpPr txBox="1">
                <a:spLocks noChangeArrowheads="1"/>
              </p:cNvSpPr>
              <p:nvPr/>
            </p:nvSpPr>
            <p:spPr bwMode="auto">
              <a:xfrm>
                <a:off x="2832" y="2736"/>
                <a:ext cx="124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输出文件缓冲区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61914" name="Text Box 26"/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124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输入文件缓冲区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61915" name="Text Box 27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程序数据区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61916" name="Text Box 28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a</a:t>
                </a:r>
                <a:endParaRPr lang="en-US" altLang="zh-CN" sz="2000"/>
              </a:p>
            </p:txBody>
          </p:sp>
          <p:sp>
            <p:nvSpPr>
              <p:cNvPr id="1061917" name="Line 29"/>
              <p:cNvSpPr>
                <a:spLocks noChangeShapeType="1"/>
              </p:cNvSpPr>
              <p:nvPr/>
            </p:nvSpPr>
            <p:spPr bwMode="auto">
              <a:xfrm flipH="1">
                <a:off x="2640" y="1824"/>
                <a:ext cx="336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18" name="Line 30"/>
              <p:cNvSpPr>
                <a:spLocks noChangeShapeType="1"/>
              </p:cNvSpPr>
              <p:nvPr/>
            </p:nvSpPr>
            <p:spPr bwMode="auto">
              <a:xfrm>
                <a:off x="2640" y="2256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19" name="Line 31"/>
              <p:cNvSpPr>
                <a:spLocks noChangeShapeType="1"/>
              </p:cNvSpPr>
              <p:nvPr/>
            </p:nvSpPr>
            <p:spPr bwMode="auto">
              <a:xfrm flipH="1" flipV="1">
                <a:off x="3984" y="1776"/>
                <a:ext cx="912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20" name="Line 32"/>
              <p:cNvSpPr>
                <a:spLocks noChangeShapeType="1"/>
              </p:cNvSpPr>
              <p:nvPr/>
            </p:nvSpPr>
            <p:spPr bwMode="auto">
              <a:xfrm flipV="1">
                <a:off x="3984" y="2400"/>
                <a:ext cx="864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1921" name="Text Box 33"/>
            <p:cNvSpPr txBox="1">
              <a:spLocks noChangeArrowheads="1"/>
            </p:cNvSpPr>
            <p:nvPr/>
          </p:nvSpPr>
          <p:spPr bwMode="auto">
            <a:xfrm>
              <a:off x="512" y="2169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缓冲文件系统：</a:t>
              </a:r>
              <a:endPara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  <p:pic>
          <p:nvPicPr>
            <p:cNvPr id="1061922" name="Picture 34" descr="saVE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985" y="2387"/>
              <a:ext cx="380" cy="357"/>
            </a:xfrm>
            <a:prstGeom prst="rect">
              <a:avLst/>
            </a:prstGeom>
            <a:noFill/>
          </p:spPr>
        </p:pic>
      </p:grpSp>
      <p:grpSp>
        <p:nvGrpSpPr>
          <p:cNvPr id="1061925" name="Group 37"/>
          <p:cNvGrpSpPr/>
          <p:nvPr/>
        </p:nvGrpSpPr>
        <p:grpSpPr bwMode="auto">
          <a:xfrm>
            <a:off x="7561522" y="5380063"/>
            <a:ext cx="1196975" cy="573087"/>
            <a:chOff x="3996" y="3303"/>
            <a:chExt cx="754" cy="361"/>
          </a:xfrm>
        </p:grpSpPr>
        <p:sp>
          <p:nvSpPr>
            <p:cNvPr id="1061923" name="AutoShape 35"/>
            <p:cNvSpPr>
              <a:spLocks noChangeArrowheads="1"/>
            </p:cNvSpPr>
            <p:nvPr/>
          </p:nvSpPr>
          <p:spPr bwMode="auto">
            <a:xfrm rot="-992770">
              <a:off x="3996" y="3303"/>
              <a:ext cx="635" cy="181"/>
            </a:xfrm>
            <a:prstGeom prst="notchedRightArrow">
              <a:avLst>
                <a:gd name="adj1" fmla="val 50000"/>
                <a:gd name="adj2" fmla="val 8770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924" name="Text Box 36"/>
            <p:cNvSpPr txBox="1">
              <a:spLocks noChangeArrowheads="1"/>
            </p:cNvSpPr>
            <p:nvPr/>
          </p:nvSpPr>
          <p:spPr bwMode="auto">
            <a:xfrm rot="-1128496">
              <a:off x="4024" y="3376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fclose</a:t>
              </a:r>
              <a:endPara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061926" name="AutoShape 38"/>
          <p:cNvSpPr>
            <a:spLocks noChangeArrowheads="1"/>
          </p:cNvSpPr>
          <p:nvPr/>
        </p:nvSpPr>
        <p:spPr bwMode="auto">
          <a:xfrm>
            <a:off x="7209729" y="3019917"/>
            <a:ext cx="3278759" cy="402291"/>
          </a:xfrm>
          <a:prstGeom prst="wedgeRectCallout">
            <a:avLst>
              <a:gd name="adj1" fmla="val -20805"/>
              <a:gd name="adj2" fmla="val 304870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accent2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不关闭文件可能会</a:t>
            </a:r>
            <a:r>
              <a:rPr lang="zh-CN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丢失数据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61928" name="Rectangle 40" descr="信纸"/>
          <p:cNvSpPr>
            <a:spLocks noChangeArrowheads="1"/>
          </p:cNvSpPr>
          <p:nvPr/>
        </p:nvSpPr>
        <p:spPr bwMode="auto">
          <a:xfrm>
            <a:off x="1847528" y="3009925"/>
            <a:ext cx="8712968" cy="3416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  *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("wang.txt", "r+");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== NULL)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("the file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wang.txt not found! ");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exit (-1);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… …       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读取和加工数据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关闭该文件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61929" name="Group 41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61930" name="Text Box 4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1931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61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1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061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61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61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61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61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061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61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61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5" grpId="0"/>
      <p:bldP spid="1061896" grpId="0" animBg="1"/>
      <p:bldP spid="1061899" grpId="0"/>
      <p:bldP spid="1061901" grpId="0" animBg="1" autoUpdateAnimBg="0"/>
      <p:bldP spid="1061926" grpId="0" animBg="1" autoUpdateAnimBg="0"/>
      <p:bldP spid="10619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71" name="Rectangle 35"/>
          <p:cNvSpPr>
            <a:spLocks noChangeArrowheads="1"/>
          </p:cNvSpPr>
          <p:nvPr/>
        </p:nvSpPr>
        <p:spPr bwMode="auto">
          <a:xfrm>
            <a:off x="617241" y="126048"/>
            <a:ext cx="2330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、文件的读写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63972" name="Rectangle 36"/>
          <p:cNvSpPr>
            <a:spLocks noChangeArrowheads="1"/>
          </p:cNvSpPr>
          <p:nvPr/>
        </p:nvSpPr>
        <p:spPr bwMode="auto">
          <a:xfrm>
            <a:off x="1106313" y="682959"/>
            <a:ext cx="10256169" cy="2110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在Ｃ语言中提供了多种文件读写的函数，这些函数主要包括：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0000FF"/>
              </a:buClr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字符读写函数：   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fgetc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fputc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0000FF"/>
              </a:buClr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字符串读写函数：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fgets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fputs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0000FF"/>
              </a:buClr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数据块读写函数：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fread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fwrite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0000FF"/>
              </a:buClr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格式化读写函数：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fscanf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fprinf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063973" name="Rectangle 37"/>
          <p:cNvSpPr>
            <a:spLocks noChangeArrowheads="1"/>
          </p:cNvSpPr>
          <p:nvPr/>
        </p:nvSpPr>
        <p:spPr bwMode="auto">
          <a:xfrm>
            <a:off x="1127448" y="3178207"/>
            <a:ext cx="4565673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(1)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字符读写函数：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fgetc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和 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fputc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063974" name="Rectangle 38"/>
          <p:cNvSpPr>
            <a:spLocks noChangeArrowheads="1"/>
          </p:cNvSpPr>
          <p:nvPr/>
        </p:nvSpPr>
        <p:spPr bwMode="auto">
          <a:xfrm>
            <a:off x="1026592" y="3692195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fgetc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63975" name="Rectangle 39"/>
          <p:cNvSpPr>
            <a:spLocks noChangeArrowheads="1"/>
          </p:cNvSpPr>
          <p:nvPr/>
        </p:nvSpPr>
        <p:spPr bwMode="auto">
          <a:xfrm>
            <a:off x="1306486" y="4130980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00660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3976" name="Text Box 40"/>
          <p:cNvSpPr txBox="1">
            <a:spLocks noChangeArrowheads="1"/>
          </p:cNvSpPr>
          <p:nvPr/>
        </p:nvSpPr>
        <p:spPr bwMode="auto">
          <a:xfrm>
            <a:off x="3359696" y="4143680"/>
            <a:ext cx="6912768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fgetc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3977" name="Rectangle 41"/>
          <p:cNvSpPr>
            <a:spLocks noChangeArrowheads="1"/>
          </p:cNvSpPr>
          <p:nvPr/>
        </p:nvSpPr>
        <p:spPr bwMode="auto">
          <a:xfrm>
            <a:off x="1312439" y="4804032"/>
            <a:ext cx="10256169" cy="12892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0066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功能：从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指向的文件中，读入一个字节（字符），同时将读写位置指针向前移动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个字节（即指向下一个字符）。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0066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正常，返回读到的代码值;读到文件尾或出错，为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EOF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63978" name="Group 42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63979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3980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3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63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63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6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6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72" grpId="0" animBg="1"/>
      <p:bldP spid="1063973" grpId="0" animBg="1"/>
      <p:bldP spid="1063974" grpId="0"/>
      <p:bldP spid="1063975" grpId="0"/>
      <p:bldP spid="10639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2" name="Rectangle 8"/>
          <p:cNvSpPr>
            <a:spLocks noChangeArrowheads="1"/>
          </p:cNvSpPr>
          <p:nvPr/>
        </p:nvSpPr>
        <p:spPr bwMode="auto">
          <a:xfrm>
            <a:off x="713895" y="243477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fputc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65993" name="Rectangle 9"/>
          <p:cNvSpPr>
            <a:spLocks noChangeArrowheads="1"/>
          </p:cNvSpPr>
          <p:nvPr/>
        </p:nvSpPr>
        <p:spPr bwMode="auto">
          <a:xfrm>
            <a:off x="1044095" y="716552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5994" name="Text Box 10"/>
          <p:cNvSpPr txBox="1">
            <a:spLocks noChangeArrowheads="1"/>
          </p:cNvSpPr>
          <p:nvPr/>
        </p:nvSpPr>
        <p:spPr bwMode="auto">
          <a:xfrm>
            <a:off x="3071812" y="700677"/>
            <a:ext cx="655258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fputc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(int c,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5995" name="Rectangle 11"/>
          <p:cNvSpPr>
            <a:spLocks noChangeArrowheads="1"/>
          </p:cNvSpPr>
          <p:nvPr/>
        </p:nvSpPr>
        <p:spPr bwMode="auto">
          <a:xfrm>
            <a:off x="1043079" y="1340768"/>
            <a:ext cx="10597537" cy="12892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功能：将字符数据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输出到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所指向的文件中去，同时将读写位置指针向前移动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个字节（即指向下一个写入位置）。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正常，返回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c;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出错，为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EOF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66002" name="Group 18"/>
          <p:cNvGrpSpPr/>
          <p:nvPr/>
        </p:nvGrpSpPr>
        <p:grpSpPr bwMode="auto">
          <a:xfrm>
            <a:off x="-16355" y="0"/>
            <a:ext cx="446088" cy="6858000"/>
            <a:chOff x="0" y="0"/>
            <a:chExt cx="281" cy="4320"/>
          </a:xfrm>
        </p:grpSpPr>
        <p:sp>
          <p:nvSpPr>
            <p:cNvPr id="1066003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6004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65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5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5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65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92" grpId="0"/>
      <p:bldP spid="1065993" grpId="0"/>
      <p:bldP spid="10659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42" name="Rectangle 10" descr="信纸"/>
          <p:cNvSpPr>
            <a:spLocks noChangeArrowheads="1"/>
          </p:cNvSpPr>
          <p:nvPr/>
        </p:nvSpPr>
        <p:spPr bwMode="auto">
          <a:xfrm>
            <a:off x="827582" y="1196752"/>
            <a:ext cx="6552530" cy="532453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char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 ])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*fp1,*fp2;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2)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参数个数不对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("the number of arguments not correct\n\n");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("Usage: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可执行文件名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filename 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((fp1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[1],"wt")) == NULL)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打开文件失败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open this file\n");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068041" name="Rectangle 9"/>
          <p:cNvSpPr>
            <a:spLocks noChangeArrowheads="1"/>
          </p:cNvSpPr>
          <p:nvPr/>
        </p:nvSpPr>
        <p:spPr bwMode="auto">
          <a:xfrm>
            <a:off x="670935" y="260648"/>
            <a:ext cx="11185705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  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1】 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将键盘上输入的一个字符串（以‘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@’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作为结束字符），以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ASCII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码形式存储到一个磁盘文件中，然后从该磁盘文件中读出其字符串并显示出来。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1068046" name="Group 14"/>
          <p:cNvGrpSpPr/>
          <p:nvPr/>
        </p:nvGrpSpPr>
        <p:grpSpPr bwMode="auto">
          <a:xfrm>
            <a:off x="-12832" y="0"/>
            <a:ext cx="446088" cy="6858000"/>
            <a:chOff x="0" y="0"/>
            <a:chExt cx="281" cy="4320"/>
          </a:xfrm>
        </p:grpSpPr>
        <p:sp>
          <p:nvSpPr>
            <p:cNvPr id="1068047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8048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68043" name="Rectangle 11" descr="信纸"/>
          <p:cNvSpPr>
            <a:spLocks noChangeArrowheads="1"/>
          </p:cNvSpPr>
          <p:nvPr/>
        </p:nvSpPr>
        <p:spPr bwMode="auto">
          <a:xfrm>
            <a:off x="6599659" y="1386260"/>
            <a:ext cx="5256981" cy="3785652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输入字符，并存储到指定文件中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for ( ;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getchar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 )) != '@' ; 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fputc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fp1);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输入字符并存储到文件中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(fp1);  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顺序输出文件的内容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fp2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for (; 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fgetc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(fp2)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 != EOF; )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顺序读入并显示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(fp2);      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关闭打开的文件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068045" name="Rectangle 13"/>
          <p:cNvSpPr>
            <a:spLocks noChangeArrowheads="1"/>
          </p:cNvSpPr>
          <p:nvPr/>
        </p:nvSpPr>
        <p:spPr bwMode="auto">
          <a:xfrm>
            <a:off x="6384057" y="5287384"/>
            <a:ext cx="5472583" cy="13493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（假设在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DOS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下输入的命令行如下）：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example1   wang.txt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↙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How are you?@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↙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How are you?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8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8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8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2" grpId="0" animBg="1"/>
      <p:bldP spid="1068043" grpId="0" animBg="1"/>
      <p:bldP spid="10680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6" name="Rectangle 6" descr="信纸"/>
          <p:cNvSpPr>
            <a:spLocks noChangeArrowheads="1"/>
          </p:cNvSpPr>
          <p:nvPr/>
        </p:nvSpPr>
        <p:spPr bwMode="auto">
          <a:xfrm>
            <a:off x="562445" y="665333"/>
            <a:ext cx="6765185" cy="5940088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char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 ])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//input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：源文件指针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, output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：目标文件指针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 *input, *output;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3)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参数个数不对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("the number of arguments not correct\n");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("\n Usage: 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可执行文件名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source-file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dest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-file");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打开源文件失败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((input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 "r")) == NULL)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open source file\n");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319557" y="153988"/>
            <a:ext cx="8424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2】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利用字符读写函数实现文件拷贝。</a:t>
            </a: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1070098" name="Group 18"/>
          <p:cNvGrpSpPr/>
          <p:nvPr/>
        </p:nvGrpSpPr>
        <p:grpSpPr bwMode="auto">
          <a:xfrm>
            <a:off x="-48744" y="0"/>
            <a:ext cx="446088" cy="6858000"/>
            <a:chOff x="0" y="0"/>
            <a:chExt cx="281" cy="4320"/>
          </a:xfrm>
        </p:grpSpPr>
        <p:sp>
          <p:nvSpPr>
            <p:cNvPr id="1070099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7010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70089" name="Rectangle 9" descr="信纸"/>
          <p:cNvSpPr>
            <a:spLocks noChangeArrowheads="1"/>
          </p:cNvSpPr>
          <p:nvPr/>
        </p:nvSpPr>
        <p:spPr bwMode="auto">
          <a:xfrm>
            <a:off x="6815375" y="120810"/>
            <a:ext cx="5147563" cy="4431983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创建目标文件失败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dirty="0"/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((output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[2],"w")) == NULL)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create destination file\n");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复制源文件到目标文件中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for ( ; ( 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!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feof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(input)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) ; )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fputc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fgetc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(input), output);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(input); 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关闭源文件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(output);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关闭目标文件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70097" name="Group 17"/>
          <p:cNvGrpSpPr/>
          <p:nvPr/>
        </p:nvGrpSpPr>
        <p:grpSpPr bwMode="auto">
          <a:xfrm>
            <a:off x="3862624" y="2959220"/>
            <a:ext cx="7885112" cy="3602037"/>
            <a:chOff x="521" y="1933"/>
            <a:chExt cx="4967" cy="2269"/>
          </a:xfrm>
        </p:grpSpPr>
        <p:grpSp>
          <p:nvGrpSpPr>
            <p:cNvPr id="1070090" name="Group 10"/>
            <p:cNvGrpSpPr/>
            <p:nvPr/>
          </p:nvGrpSpPr>
          <p:grpSpPr bwMode="auto">
            <a:xfrm>
              <a:off x="521" y="2659"/>
              <a:ext cx="4967" cy="1543"/>
              <a:chOff x="793" y="2205"/>
              <a:chExt cx="4967" cy="1543"/>
            </a:xfrm>
          </p:grpSpPr>
          <p:sp>
            <p:nvSpPr>
              <p:cNvPr id="1070091" name="Rectangle 11"/>
              <p:cNvSpPr>
                <a:spLocks noChangeArrowheads="1"/>
              </p:cNvSpPr>
              <p:nvPr/>
            </p:nvSpPr>
            <p:spPr bwMode="auto">
              <a:xfrm>
                <a:off x="793" y="2205"/>
                <a:ext cx="4967" cy="1543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38100">
                <a:solidFill>
                  <a:srgbClr val="FF00FF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092" name="Rectangle 12"/>
              <p:cNvSpPr>
                <a:spLocks noChangeArrowheads="1"/>
              </p:cNvSpPr>
              <p:nvPr/>
            </p:nvSpPr>
            <p:spPr bwMode="auto">
              <a:xfrm>
                <a:off x="903" y="2226"/>
                <a:ext cx="8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Wingdings" panose="05000000000000000000" pitchFamily="2" charset="2"/>
                  <a:buChar char="Ø"/>
                  <a:tabLst>
                    <a:tab pos="496570" algn="l"/>
                  </a:tabLst>
                </a:pPr>
                <a:r>
                  <a:rPr lang="en-US" altLang="zh-CN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楷体_GB2312" pitchFamily="49" charset="-122"/>
                  </a:rPr>
                  <a:t> feof</a:t>
                </a:r>
                <a:endPara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endParaRPr>
              </a:p>
            </p:txBody>
          </p:sp>
          <p:sp>
            <p:nvSpPr>
              <p:cNvPr id="1070093" name="Rectangle 13"/>
              <p:cNvSpPr>
                <a:spLocks noChangeArrowheads="1"/>
              </p:cNvSpPr>
              <p:nvPr/>
            </p:nvSpPr>
            <p:spPr bwMode="auto">
              <a:xfrm>
                <a:off x="1111" y="2524"/>
                <a:ext cx="136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buClr>
                    <a:srgbClr val="339933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函数原形：         </a:t>
                </a:r>
                <a:endParaRPr lang="zh-CN" altLang="en-US" b="1" dirty="0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070094" name="Text Box 14"/>
              <p:cNvSpPr txBox="1">
                <a:spLocks noChangeArrowheads="1"/>
              </p:cNvSpPr>
              <p:nvPr/>
            </p:nvSpPr>
            <p:spPr bwMode="auto">
              <a:xfrm>
                <a:off x="1383" y="2841"/>
                <a:ext cx="3175" cy="272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99">
                      <a:gamma/>
                      <a:shade val="75686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0000FF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/>
              <a:lstStyle/>
              <a:p>
                <a:pPr algn="ctr"/>
                <a:r>
                  <a:rPr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int  feof ( FILE *filepointer );</a:t>
                </a:r>
                <a:endPara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070095" name="Rectangle 15"/>
              <p:cNvSpPr>
                <a:spLocks noChangeArrowheads="1"/>
              </p:cNvSpPr>
              <p:nvPr/>
            </p:nvSpPr>
            <p:spPr bwMode="auto">
              <a:xfrm>
                <a:off x="1123" y="3204"/>
                <a:ext cx="4637" cy="5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buClr>
                    <a:srgbClr val="339933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功能：判断文件是否结束</a:t>
                </a:r>
                <a:endPara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>
                  <a:buClr>
                    <a:srgbClr val="339933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 返值：</a:t>
                </a:r>
                <a:r>
                  <a:rPr lang="zh-CN" altLang="zh-CN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文件结束，返回真（非0）；未结束，返回0</a:t>
                </a: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70096" name="Line 16"/>
            <p:cNvSpPr>
              <a:spLocks noChangeShapeType="1"/>
            </p:cNvSpPr>
            <p:nvPr/>
          </p:nvSpPr>
          <p:spPr bwMode="auto">
            <a:xfrm flipH="1">
              <a:off x="1973" y="1933"/>
              <a:ext cx="1270" cy="72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0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0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70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6" grpId="0" animBg="1"/>
      <p:bldP spid="10700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44" name="Rectangle 16"/>
          <p:cNvSpPr>
            <a:spLocks noChangeArrowheads="1"/>
          </p:cNvSpPr>
          <p:nvPr/>
        </p:nvSpPr>
        <p:spPr bwMode="auto">
          <a:xfrm>
            <a:off x="818854" y="119063"/>
            <a:ext cx="2943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文件读写位置指针</a:t>
            </a:r>
            <a:r>
              <a:rPr lang="en-US" altLang="zh-CN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72145" name="Rectangle 17"/>
          <p:cNvSpPr>
            <a:spLocks noChangeArrowheads="1"/>
          </p:cNvSpPr>
          <p:nvPr/>
        </p:nvSpPr>
        <p:spPr bwMode="auto">
          <a:xfrm>
            <a:off x="910357" y="716503"/>
            <a:ext cx="1073025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在文件内部有一个位置指针。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用来指向文件的当前读写字节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。在文件打开时，该指针总是指向文件的第一个字节。使用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fgetc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 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函数后， 该位置指针将向后移动一个字节。 因此可连续多次使用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函数，读取多个字符。</a:t>
            </a:r>
            <a:r>
              <a:rPr lang="zh-CN" altLang="en-US" dirty="0">
                <a:ea typeface="楷体" panose="02010609060101010101" pitchFamily="49" charset="-122"/>
              </a:rPr>
              <a:t> 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72146" name="Rectangle 18"/>
          <p:cNvSpPr>
            <a:spLocks noChangeArrowheads="1"/>
          </p:cNvSpPr>
          <p:nvPr/>
        </p:nvSpPr>
        <p:spPr bwMode="auto">
          <a:xfrm>
            <a:off x="802978" y="2278063"/>
            <a:ext cx="55451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文件读写位置指针与文件指针的区别：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72147" name="Rectangle 19"/>
          <p:cNvSpPr>
            <a:spLocks noChangeArrowheads="1"/>
          </p:cNvSpPr>
          <p:nvPr/>
        </p:nvSpPr>
        <p:spPr bwMode="auto">
          <a:xfrm>
            <a:off x="911944" y="2887226"/>
            <a:ext cx="10728672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文件指针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是指向整个文件的，须在程序中定义说明，只要不重新赋值，文件指针的值是不变的。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文件内部的位置指针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用以指示文件内部的当前读写位置，每读写一次，该指针均向后移动，它不需在程序中定义说明，而是由系统自动设置的。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072148" name="AutoShape 20"/>
          <p:cNvSpPr>
            <a:spLocks noChangeArrowheads="1"/>
          </p:cNvSpPr>
          <p:nvPr/>
        </p:nvSpPr>
        <p:spPr bwMode="auto">
          <a:xfrm>
            <a:off x="3769942" y="5086350"/>
            <a:ext cx="5854450" cy="1366838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 wrap="none"/>
          <a:lstStyle/>
          <a:p>
            <a:r>
              <a:rPr lang="en-US" altLang="zh-CN" dirty="0"/>
              <a:t>   □ □ □ □ □ □ □ □ □ □ □ □ □ □</a:t>
            </a:r>
            <a:endParaRPr lang="en-US" altLang="zh-CN" dirty="0"/>
          </a:p>
        </p:txBody>
      </p:sp>
      <p:grpSp>
        <p:nvGrpSpPr>
          <p:cNvPr id="1072151" name="Group 23"/>
          <p:cNvGrpSpPr/>
          <p:nvPr/>
        </p:nvGrpSpPr>
        <p:grpSpPr bwMode="auto">
          <a:xfrm>
            <a:off x="1910980" y="4999039"/>
            <a:ext cx="1830387" cy="396875"/>
            <a:chOff x="711" y="3194"/>
            <a:chExt cx="1153" cy="250"/>
          </a:xfrm>
        </p:grpSpPr>
        <p:sp>
          <p:nvSpPr>
            <p:cNvPr id="1072149" name="Line 21"/>
            <p:cNvSpPr>
              <a:spLocks noChangeShapeType="1"/>
            </p:cNvSpPr>
            <p:nvPr/>
          </p:nvSpPr>
          <p:spPr bwMode="auto">
            <a:xfrm>
              <a:off x="1456" y="3339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150" name="Text Box 22"/>
            <p:cNvSpPr txBox="1">
              <a:spLocks noChangeArrowheads="1"/>
            </p:cNvSpPr>
            <p:nvPr/>
          </p:nvSpPr>
          <p:spPr bwMode="auto">
            <a:xfrm>
              <a:off x="711" y="3194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文件指针</a:t>
              </a:r>
              <a:endParaRPr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  <p:grpSp>
        <p:nvGrpSpPr>
          <p:cNvPr id="1072156" name="Group 28"/>
          <p:cNvGrpSpPr/>
          <p:nvPr/>
        </p:nvGrpSpPr>
        <p:grpSpPr bwMode="auto">
          <a:xfrm>
            <a:off x="3719736" y="5473700"/>
            <a:ext cx="1223963" cy="788988"/>
            <a:chOff x="2010" y="3493"/>
            <a:chExt cx="771" cy="497"/>
          </a:xfrm>
        </p:grpSpPr>
        <p:sp>
          <p:nvSpPr>
            <p:cNvPr id="1072154" name="Line 26"/>
            <p:cNvSpPr>
              <a:spLocks noChangeShapeType="1"/>
            </p:cNvSpPr>
            <p:nvPr/>
          </p:nvSpPr>
          <p:spPr bwMode="auto">
            <a:xfrm flipV="1">
              <a:off x="2327" y="3493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155" name="Text Box 27"/>
            <p:cNvSpPr txBox="1">
              <a:spLocks noChangeArrowheads="1"/>
            </p:cNvSpPr>
            <p:nvPr/>
          </p:nvSpPr>
          <p:spPr bwMode="auto">
            <a:xfrm>
              <a:off x="2010" y="374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位置指针</a:t>
              </a:r>
              <a:endPara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  <p:grpSp>
        <p:nvGrpSpPr>
          <p:cNvPr id="1072157" name="Group 29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72158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72159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2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2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2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2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72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72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072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44" grpId="0"/>
      <p:bldP spid="1072145" grpId="0" animBg="1"/>
      <p:bldP spid="1072146" grpId="0"/>
      <p:bldP spid="1072147" grpId="0" animBg="1"/>
      <p:bldP spid="10721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83" name="Rectangle 7"/>
          <p:cNvSpPr>
            <a:spLocks noChangeArrowheads="1"/>
          </p:cNvSpPr>
          <p:nvPr/>
        </p:nvSpPr>
        <p:spPr bwMode="auto">
          <a:xfrm>
            <a:off x="904398" y="151757"/>
            <a:ext cx="4842992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457200" indent="-457200">
              <a:tabLst>
                <a:tab pos="457200" algn="l"/>
              </a:tabLst>
            </a:pP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(2) </a:t>
            </a:r>
            <a:r>
              <a:rPr lang="zh-CN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字符串读写函数：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fgets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和 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fputs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074184" name="Rectangle 8"/>
          <p:cNvSpPr>
            <a:spLocks noChangeArrowheads="1"/>
          </p:cNvSpPr>
          <p:nvPr/>
        </p:nvSpPr>
        <p:spPr bwMode="auto">
          <a:xfrm>
            <a:off x="863303" y="631825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fgets</a:t>
            </a:r>
            <a:endParaRPr lang="en-US" altLang="zh-CN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74185" name="Rectangle 9"/>
          <p:cNvSpPr>
            <a:spLocks noChangeArrowheads="1"/>
          </p:cNvSpPr>
          <p:nvPr/>
        </p:nvSpPr>
        <p:spPr bwMode="auto">
          <a:xfrm>
            <a:off x="1193503" y="1104900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74186" name="Text Box 10"/>
          <p:cNvSpPr txBox="1">
            <a:spLocks noChangeArrowheads="1"/>
          </p:cNvSpPr>
          <p:nvPr/>
        </p:nvSpPr>
        <p:spPr bwMode="auto">
          <a:xfrm>
            <a:off x="1648164" y="1608138"/>
            <a:ext cx="8503144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char  *fgets (char *s, int n, FILE *filepointer);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74187" name="Rectangle 11"/>
          <p:cNvSpPr>
            <a:spLocks noChangeArrowheads="1"/>
          </p:cNvSpPr>
          <p:nvPr/>
        </p:nvSpPr>
        <p:spPr bwMode="auto">
          <a:xfrm>
            <a:off x="1204245" y="2112964"/>
            <a:ext cx="10292355" cy="878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功能：从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所指向的文件读取一字符串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返值：正常，返回读取的字符串的指针；出错或文件尾，则返回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NULL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zh-CN" altLang="en-US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74188" name="AutoShape 12"/>
          <p:cNvSpPr>
            <a:spLocks noChangeArrowheads="1"/>
          </p:cNvSpPr>
          <p:nvPr/>
        </p:nvSpPr>
        <p:spPr bwMode="auto">
          <a:xfrm>
            <a:off x="6074151" y="407989"/>
            <a:ext cx="5779444" cy="925511"/>
          </a:xfrm>
          <a:prstGeom prst="wedgeRectCallout">
            <a:avLst>
              <a:gd name="adj1" fmla="val 2045"/>
              <a:gd name="adj2" fmla="val 105525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从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filepointer</a:t>
            </a:r>
            <a:r>
              <a:rPr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所指文件读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n-1</a:t>
            </a:r>
            <a:r>
              <a:rPr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个字符送入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s</a:t>
            </a:r>
            <a:r>
              <a:rPr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指向的内存区,</a:t>
            </a:r>
            <a:endParaRPr lang="zh-CN" altLang="zh-CN" sz="1800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  <a:p>
            <a:r>
              <a:rPr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并在最后加一个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'</a:t>
            </a:r>
            <a:r>
              <a:rPr lang="zh-CN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\0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'</a:t>
            </a:r>
            <a:endParaRPr lang="zh-CN" altLang="zh-CN" sz="18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r>
              <a:rPr lang="zh-CN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(若读入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n-1</a:t>
            </a:r>
            <a:r>
              <a:rPr lang="zh-CN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个字符前遇换行符或文件尾（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EOF</a:t>
            </a:r>
            <a:r>
              <a:rPr lang="zh-CN" altLang="en-US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）</a:t>
            </a:r>
            <a:r>
              <a:rPr lang="zh-CN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即结束)</a:t>
            </a:r>
            <a:endParaRPr lang="en-US" altLang="zh-CN" sz="18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074189" name="Rectangle 13"/>
          <p:cNvSpPr>
            <a:spLocks noChangeArrowheads="1"/>
          </p:cNvSpPr>
          <p:nvPr/>
        </p:nvSpPr>
        <p:spPr bwMode="auto">
          <a:xfrm>
            <a:off x="862276" y="3276600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fputs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74190" name="Rectangle 14"/>
          <p:cNvSpPr>
            <a:spLocks noChangeArrowheads="1"/>
          </p:cNvSpPr>
          <p:nvPr/>
        </p:nvSpPr>
        <p:spPr bwMode="auto">
          <a:xfrm>
            <a:off x="1199109" y="3749675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74191" name="Text Box 15"/>
          <p:cNvSpPr txBox="1">
            <a:spLocks noChangeArrowheads="1"/>
          </p:cNvSpPr>
          <p:nvPr/>
        </p:nvSpPr>
        <p:spPr bwMode="auto">
          <a:xfrm>
            <a:off x="1631801" y="4252913"/>
            <a:ext cx="8519499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fputs (char *s, FILE *filepointer);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74192" name="Rectangle 16"/>
          <p:cNvSpPr>
            <a:spLocks noChangeArrowheads="1"/>
          </p:cNvSpPr>
          <p:nvPr/>
        </p:nvSpPr>
        <p:spPr bwMode="auto">
          <a:xfrm>
            <a:off x="1203217" y="4803458"/>
            <a:ext cx="10460259" cy="12892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lt"/>
                <a:ea typeface="楷体" panose="02010609060101010101" pitchFamily="49" charset="-122"/>
              </a:rPr>
              <a:t>功能：将存放在</a:t>
            </a:r>
            <a:r>
              <a:rPr lang="en-US" altLang="zh-CN" b="1" dirty="0">
                <a:latin typeface="+mn-lt"/>
                <a:ea typeface="楷体" panose="02010609060101010101" pitchFamily="49" charset="-122"/>
              </a:rPr>
              <a:t>s</a:t>
            </a:r>
            <a:r>
              <a:rPr lang="zh-CN" altLang="en-US" b="1" dirty="0">
                <a:latin typeface="+mn-lt"/>
                <a:ea typeface="楷体" panose="02010609060101010101" pitchFamily="49" charset="-122"/>
              </a:rPr>
              <a:t>中的字符串写到文件指针</a:t>
            </a:r>
            <a:r>
              <a:rPr lang="en-US" altLang="zh-CN" b="1" dirty="0" err="1"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latin typeface="+mn-lt"/>
                <a:ea typeface="楷体" panose="02010609060101010101" pitchFamily="49" charset="-122"/>
              </a:rPr>
              <a:t>所指向的文件中去，同时将读写位置指针向前移动字符串长度个字节。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en-US" altLang="zh-CN" b="1" dirty="0">
              <a:latin typeface="+mn-lt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lt"/>
                <a:ea typeface="楷体" panose="02010609060101010101" pitchFamily="49" charset="-122"/>
              </a:rPr>
              <a:t>返值：</a:t>
            </a:r>
            <a:r>
              <a:rPr lang="zh-CN" altLang="zh-CN" b="1" dirty="0">
                <a:latin typeface="+mn-lt"/>
                <a:ea typeface="楷体" panose="02010609060101010101" pitchFamily="49" charset="-122"/>
              </a:rPr>
              <a:t>正常时返回写入的最后一个字符；出错为</a:t>
            </a:r>
            <a:r>
              <a:rPr lang="en-US" altLang="zh-CN" b="1" dirty="0">
                <a:latin typeface="+mn-lt"/>
                <a:ea typeface="楷体" panose="02010609060101010101" pitchFamily="49" charset="-122"/>
              </a:rPr>
              <a:t>EOF</a:t>
            </a:r>
            <a:r>
              <a:rPr lang="zh-CN" altLang="en-US" b="1" dirty="0">
                <a:latin typeface="+mn-lt"/>
                <a:ea typeface="楷体" panose="02010609060101010101" pitchFamily="49" charset="-122"/>
              </a:rPr>
              <a:t>。</a:t>
            </a:r>
            <a:endParaRPr lang="zh-CN" altLang="en-US" b="1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74193" name="AutoShape 17"/>
          <p:cNvSpPr>
            <a:spLocks noChangeArrowheads="1"/>
          </p:cNvSpPr>
          <p:nvPr/>
        </p:nvSpPr>
        <p:spPr bwMode="auto">
          <a:xfrm>
            <a:off x="6120064" y="2996952"/>
            <a:ext cx="5749210" cy="925511"/>
          </a:xfrm>
          <a:prstGeom prst="wedgeRectCallout">
            <a:avLst>
              <a:gd name="adj1" fmla="val 3223"/>
              <a:gd name="adj2" fmla="val 117724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不会将字符串结尾符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'\0'</a:t>
            </a: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写入文件，也不会自动向文件写入</a:t>
            </a:r>
            <a:r>
              <a:rPr lang="zh-CN" altLang="en-US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换行符</a:t>
            </a: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，如果需要写入一行文本，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s</a:t>
            </a: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字符串中必须包含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'\n'</a:t>
            </a: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。</a:t>
            </a:r>
            <a:r>
              <a:rPr lang="zh-CN" altLang="en-US" sz="1800" dirty="0"/>
              <a:t> </a:t>
            </a:r>
            <a:endParaRPr lang="zh-CN" altLang="en-US" sz="1800" dirty="0"/>
          </a:p>
        </p:txBody>
      </p:sp>
      <p:grpSp>
        <p:nvGrpSpPr>
          <p:cNvPr id="1074194" name="Group 18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74195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74196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74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74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74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74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74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074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74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74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074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074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3" grpId="0" animBg="1"/>
      <p:bldP spid="1074184" grpId="0"/>
      <p:bldP spid="1074185" grpId="0"/>
      <p:bldP spid="1074186" grpId="0" animBg="1"/>
      <p:bldP spid="1074188" grpId="0" animBg="1" autoUpdateAnimBg="0"/>
      <p:bldP spid="1074189" grpId="0"/>
      <p:bldP spid="1074190" grpId="0"/>
      <p:bldP spid="1074191" grpId="0" animBg="1"/>
      <p:bldP spid="107419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424011" y="128588"/>
            <a:ext cx="8462962" cy="6096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第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12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章：文 件</a:t>
            </a: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 </a:t>
            </a:r>
            <a:endParaRPr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  <a:cs typeface="ˎ̥"/>
            </a:endParaRP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649089" y="836614"/>
            <a:ext cx="2926631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学习的意义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endParaRPr kumimoji="0" lang="zh-CN" altLang="en-US" dirty="0"/>
          </a:p>
        </p:txBody>
      </p:sp>
      <p:grpSp>
        <p:nvGrpSpPr>
          <p:cNvPr id="469014" name="Group 22"/>
          <p:cNvGrpSpPr/>
          <p:nvPr/>
        </p:nvGrpSpPr>
        <p:grpSpPr bwMode="auto">
          <a:xfrm>
            <a:off x="-6202" y="0"/>
            <a:ext cx="446088" cy="6858000"/>
            <a:chOff x="0" y="0"/>
            <a:chExt cx="281" cy="4320"/>
          </a:xfrm>
        </p:grpSpPr>
        <p:sp>
          <p:nvSpPr>
            <p:cNvPr id="469015" name="Text Box 2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69016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69076" name="Text Box 84"/>
          <p:cNvSpPr txBox="1">
            <a:spLocks noChangeArrowheads="1"/>
          </p:cNvSpPr>
          <p:nvPr/>
        </p:nvSpPr>
        <p:spPr bwMode="auto">
          <a:xfrm>
            <a:off x="5803915" y="1773610"/>
            <a:ext cx="553998" cy="223202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vert="eaVert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语言执行程序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69077" name="AutoShape 85"/>
          <p:cNvSpPr>
            <a:spLocks noChangeArrowheads="1"/>
          </p:cNvSpPr>
          <p:nvPr/>
        </p:nvSpPr>
        <p:spPr bwMode="auto">
          <a:xfrm>
            <a:off x="4144913" y="2708648"/>
            <a:ext cx="1519039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9085" name="Group 93"/>
          <p:cNvGrpSpPr/>
          <p:nvPr/>
        </p:nvGrpSpPr>
        <p:grpSpPr bwMode="auto">
          <a:xfrm>
            <a:off x="1674761" y="2006972"/>
            <a:ext cx="2351088" cy="2070100"/>
            <a:chOff x="158" y="1491"/>
            <a:chExt cx="1481" cy="1304"/>
          </a:xfrm>
        </p:grpSpPr>
        <p:pic>
          <p:nvPicPr>
            <p:cNvPr id="469081" name="Picture 89" descr="keyboad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8" y="1491"/>
              <a:ext cx="1481" cy="1061"/>
            </a:xfrm>
            <a:prstGeom prst="rect">
              <a:avLst/>
            </a:prstGeom>
            <a:noFill/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</p:pic>
        <p:sp>
          <p:nvSpPr>
            <p:cNvPr id="469082" name="Text Box 90"/>
            <p:cNvSpPr txBox="1">
              <a:spLocks noChangeArrowheads="1"/>
            </p:cNvSpPr>
            <p:nvPr/>
          </p:nvSpPr>
          <p:spPr bwMode="auto">
            <a:xfrm>
              <a:off x="430" y="2507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输入数据</a:t>
              </a:r>
              <a:endPara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  <p:sp>
        <p:nvSpPr>
          <p:cNvPr id="469084" name="AutoShape 92"/>
          <p:cNvSpPr>
            <a:spLocks noChangeArrowheads="1"/>
          </p:cNvSpPr>
          <p:nvPr/>
        </p:nvSpPr>
        <p:spPr bwMode="auto">
          <a:xfrm>
            <a:off x="6706528" y="2713410"/>
            <a:ext cx="1511994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9088" name="Group 96"/>
          <p:cNvGrpSpPr/>
          <p:nvPr/>
        </p:nvGrpSpPr>
        <p:grpSpPr bwMode="auto">
          <a:xfrm>
            <a:off x="8371780" y="1773609"/>
            <a:ext cx="2044700" cy="2184400"/>
            <a:chOff x="3923" y="1088"/>
            <a:chExt cx="1288" cy="1376"/>
          </a:xfrm>
        </p:grpSpPr>
        <p:grpSp>
          <p:nvGrpSpPr>
            <p:cNvPr id="469086" name="Group 94"/>
            <p:cNvGrpSpPr/>
            <p:nvPr/>
          </p:nvGrpSpPr>
          <p:grpSpPr bwMode="auto">
            <a:xfrm>
              <a:off x="3923" y="1088"/>
              <a:ext cx="1270" cy="1376"/>
              <a:chOff x="3923" y="1344"/>
              <a:chExt cx="1270" cy="1376"/>
            </a:xfrm>
          </p:grpSpPr>
          <p:pic>
            <p:nvPicPr>
              <p:cNvPr id="469080" name="Picture 88" descr="displa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23" y="1344"/>
                <a:ext cx="1270" cy="1146"/>
              </a:xfrm>
              <a:prstGeom prst="rect">
                <a:avLst/>
              </a:prstGeom>
              <a:noFill/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</p:pic>
          <p:sp>
            <p:nvSpPr>
              <p:cNvPr id="469083" name="Text Box 91"/>
              <p:cNvSpPr txBox="1">
                <a:spLocks noChangeArrowheads="1"/>
              </p:cNvSpPr>
              <p:nvPr/>
            </p:nvSpPr>
            <p:spPr bwMode="auto">
              <a:xfrm>
                <a:off x="4142" y="2432"/>
                <a:ext cx="95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隶书" panose="02010509060101010101" pitchFamily="49" charset="-122"/>
                  </a:rPr>
                  <a:t>输出数据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469087" name="Text Box 95"/>
            <p:cNvSpPr txBox="1">
              <a:spLocks noChangeArrowheads="1"/>
            </p:cNvSpPr>
            <p:nvPr/>
          </p:nvSpPr>
          <p:spPr bwMode="auto">
            <a:xfrm>
              <a:off x="4259" y="1237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100 200 300</a:t>
              </a:r>
              <a:endParaRPr lang="en-US" altLang="zh-CN" sz="1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69089" name="AutoShape 97"/>
          <p:cNvSpPr>
            <a:spLocks noChangeArrowheads="1"/>
          </p:cNvSpPr>
          <p:nvPr/>
        </p:nvSpPr>
        <p:spPr bwMode="auto">
          <a:xfrm>
            <a:off x="6500118" y="595685"/>
            <a:ext cx="3097213" cy="792163"/>
          </a:xfrm>
          <a:prstGeom prst="wedgeRoundRectCallout">
            <a:avLst>
              <a:gd name="adj1" fmla="val 49537"/>
              <a:gd name="adj2" fmla="val 11833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存在问题：</a:t>
            </a: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运行完毕，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               结果消失！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69090" name="AutoShape 98"/>
          <p:cNvSpPr>
            <a:spLocks noChangeArrowheads="1"/>
          </p:cNvSpPr>
          <p:nvPr/>
        </p:nvSpPr>
        <p:spPr bwMode="auto">
          <a:xfrm>
            <a:off x="6816154" y="4292501"/>
            <a:ext cx="3816350" cy="1728787"/>
          </a:xfrm>
          <a:prstGeom prst="cloudCallout">
            <a:avLst>
              <a:gd name="adj1" fmla="val -61416"/>
              <a:gd name="adj2" fmla="val -119478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0000FF"/>
            </a:solidFill>
            <a:rou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运行结果能否长期保存呢？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9091" name="Text Box 99"/>
          <p:cNvSpPr txBox="1">
            <a:spLocks noChangeArrowheads="1"/>
          </p:cNvSpPr>
          <p:nvPr/>
        </p:nvSpPr>
        <p:spPr bwMode="auto">
          <a:xfrm>
            <a:off x="7967736" y="5276056"/>
            <a:ext cx="19446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使用文件！</a:t>
            </a:r>
            <a:endParaRPr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469092" name="Text Box 100"/>
          <p:cNvSpPr txBox="1">
            <a:spLocks noChangeArrowheads="1"/>
          </p:cNvSpPr>
          <p:nvPr/>
        </p:nvSpPr>
        <p:spPr bwMode="auto">
          <a:xfrm>
            <a:off x="1559942" y="4403725"/>
            <a:ext cx="4104010" cy="8509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文件无处不在，切不可视而不见，视而不理！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469093" name="Text Box 101"/>
          <p:cNvSpPr txBox="1">
            <a:spLocks noChangeArrowheads="1"/>
          </p:cNvSpPr>
          <p:nvPr/>
        </p:nvSpPr>
        <p:spPr bwMode="auto">
          <a:xfrm>
            <a:off x="1559496" y="5897563"/>
            <a:ext cx="5532437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如：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语言源程序文件（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.c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或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.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cpp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）、执行文件（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.exe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）、图片文件（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.jpg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）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……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69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69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9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69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69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69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69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6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46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6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9076" grpId="0" animBg="1"/>
      <p:bldP spid="469077" grpId="0" animBg="1"/>
      <p:bldP spid="469084" grpId="0" animBg="1"/>
      <p:bldP spid="469089" grpId="0" animBg="1"/>
      <p:bldP spid="469090" grpId="0" animBg="1"/>
      <p:bldP spid="469091" grpId="0"/>
      <p:bldP spid="469092" grpId="0" animBg="1"/>
      <p:bldP spid="46909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30" name="Rectangle 6" descr="信纸"/>
          <p:cNvSpPr>
            <a:spLocks noChangeArrowheads="1"/>
          </p:cNvSpPr>
          <p:nvPr/>
        </p:nvSpPr>
        <p:spPr bwMode="auto">
          <a:xfrm>
            <a:off x="648598" y="844550"/>
            <a:ext cx="5033014" cy="5830888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 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*fp1, *fp2;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 ] = "123456789";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创建文本文件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wang.txt</a:t>
            </a:r>
            <a:endParaRPr lang="en-US" altLang="zh-CN" sz="18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fp1 =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("wang.txt", "w"); 	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(fp1 = = NULL)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创建文件失败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open file: wang.txt\n");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将字符串“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12345678”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写入文件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fputs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fp1);   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写入第一行文本的换行符和下一行文本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fputs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("\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nabcd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", fp1);   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(fp1);  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76261" name="Group 37"/>
          <p:cNvGrpSpPr/>
          <p:nvPr/>
        </p:nvGrpSpPr>
        <p:grpSpPr bwMode="auto">
          <a:xfrm>
            <a:off x="5766543" y="2304206"/>
            <a:ext cx="6162675" cy="2420938"/>
            <a:chOff x="1784" y="346"/>
            <a:chExt cx="3882" cy="1525"/>
          </a:xfrm>
        </p:grpSpPr>
        <p:grpSp>
          <p:nvGrpSpPr>
            <p:cNvPr id="1076246" name="Group 22"/>
            <p:cNvGrpSpPr/>
            <p:nvPr/>
          </p:nvGrpSpPr>
          <p:grpSpPr bwMode="auto">
            <a:xfrm>
              <a:off x="2417" y="346"/>
              <a:ext cx="3249" cy="1525"/>
              <a:chOff x="1854" y="1134"/>
              <a:chExt cx="3249" cy="1525"/>
            </a:xfrm>
          </p:grpSpPr>
          <p:sp>
            <p:nvSpPr>
              <p:cNvPr id="1076240" name="AutoShape 16"/>
              <p:cNvSpPr>
                <a:spLocks noChangeArrowheads="1"/>
              </p:cNvSpPr>
              <p:nvPr/>
            </p:nvSpPr>
            <p:spPr bwMode="auto">
              <a:xfrm>
                <a:off x="1854" y="1452"/>
                <a:ext cx="3249" cy="1207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25400">
                <a:solidFill>
                  <a:srgbClr val="FF00FF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076241" name="Text Box 17"/>
              <p:cNvSpPr txBox="1">
                <a:spLocks noChangeArrowheads="1"/>
              </p:cNvSpPr>
              <p:nvPr/>
            </p:nvSpPr>
            <p:spPr bwMode="auto">
              <a:xfrm>
                <a:off x="3053" y="1134"/>
                <a:ext cx="9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wang.txt</a:t>
                </a:r>
                <a:endPara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76260" name="Group 36"/>
            <p:cNvGrpSpPr/>
            <p:nvPr/>
          </p:nvGrpSpPr>
          <p:grpSpPr bwMode="auto">
            <a:xfrm>
              <a:off x="1784" y="709"/>
              <a:ext cx="617" cy="250"/>
              <a:chOff x="3851" y="2432"/>
              <a:chExt cx="617" cy="250"/>
            </a:xfrm>
          </p:grpSpPr>
          <p:sp>
            <p:nvSpPr>
              <p:cNvPr id="1076258" name="Line 34"/>
              <p:cNvSpPr>
                <a:spLocks noChangeShapeType="1"/>
              </p:cNvSpPr>
              <p:nvPr/>
            </p:nvSpPr>
            <p:spPr bwMode="auto">
              <a:xfrm>
                <a:off x="4144" y="2577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259" name="Text Box 35"/>
              <p:cNvSpPr txBox="1">
                <a:spLocks noChangeArrowheads="1"/>
              </p:cNvSpPr>
              <p:nvPr/>
            </p:nvSpPr>
            <p:spPr bwMode="auto">
              <a:xfrm>
                <a:off x="3851" y="2432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fp1</a:t>
                </a:r>
                <a:endPara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076229" name="Rectangle 5"/>
          <p:cNvSpPr>
            <a:spLocks noChangeArrowheads="1"/>
          </p:cNvSpPr>
          <p:nvPr/>
        </p:nvSpPr>
        <p:spPr bwMode="auto">
          <a:xfrm>
            <a:off x="353843" y="151755"/>
            <a:ext cx="941456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向文件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wang.txt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中写入两行文本，然后分三次读出其内容。</a:t>
            </a:r>
            <a:r>
              <a:rPr lang="zh-CN" altLang="en-US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76244" name="Text Box 20"/>
          <p:cNvSpPr txBox="1">
            <a:spLocks noChangeArrowheads="1"/>
          </p:cNvSpPr>
          <p:nvPr/>
        </p:nvSpPr>
        <p:spPr bwMode="auto">
          <a:xfrm>
            <a:off x="6815880" y="2924920"/>
            <a:ext cx="30972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31 32 33 34 35 36 37 38 39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76245" name="Text Box 21"/>
          <p:cNvSpPr txBox="1">
            <a:spLocks noChangeArrowheads="1"/>
          </p:cNvSpPr>
          <p:nvPr/>
        </p:nvSpPr>
        <p:spPr bwMode="auto">
          <a:xfrm>
            <a:off x="9768631" y="2910632"/>
            <a:ext cx="22320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0D 0A 61 62 63 64</a:t>
            </a:r>
            <a:endParaRPr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076253" name="Group 29"/>
          <p:cNvGrpSpPr/>
          <p:nvPr/>
        </p:nvGrpSpPr>
        <p:grpSpPr bwMode="auto">
          <a:xfrm>
            <a:off x="7001617" y="3312269"/>
            <a:ext cx="2520950" cy="654050"/>
            <a:chOff x="2562" y="981"/>
            <a:chExt cx="1588" cy="412"/>
          </a:xfrm>
        </p:grpSpPr>
        <p:sp>
          <p:nvSpPr>
            <p:cNvPr id="1076247" name="AutoShape 23"/>
            <p:cNvSpPr/>
            <p:nvPr/>
          </p:nvSpPr>
          <p:spPr bwMode="auto">
            <a:xfrm rot="-5400000">
              <a:off x="3265" y="278"/>
              <a:ext cx="181" cy="1588"/>
            </a:xfrm>
            <a:prstGeom prst="leftBrace">
              <a:avLst>
                <a:gd name="adj1" fmla="val 73112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48" name="Text Box 24"/>
            <p:cNvSpPr txBox="1">
              <a:spLocks noChangeArrowheads="1"/>
            </p:cNvSpPr>
            <p:nvPr/>
          </p:nvSpPr>
          <p:spPr bwMode="auto">
            <a:xfrm>
              <a:off x="2880" y="116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"123456789"</a:t>
              </a:r>
              <a:endPara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76255" name="Group 31"/>
          <p:cNvGrpSpPr/>
          <p:nvPr/>
        </p:nvGrpSpPr>
        <p:grpSpPr bwMode="auto">
          <a:xfrm>
            <a:off x="9162206" y="2951907"/>
            <a:ext cx="1425575" cy="1438275"/>
            <a:chOff x="3923" y="754"/>
            <a:chExt cx="898" cy="906"/>
          </a:xfrm>
        </p:grpSpPr>
        <p:sp>
          <p:nvSpPr>
            <p:cNvPr id="1076249" name="Oval 25"/>
            <p:cNvSpPr>
              <a:spLocks noChangeArrowheads="1"/>
            </p:cNvSpPr>
            <p:nvPr/>
          </p:nvSpPr>
          <p:spPr bwMode="auto">
            <a:xfrm>
              <a:off x="4323" y="754"/>
              <a:ext cx="498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50" name="AutoShape 26"/>
            <p:cNvSpPr>
              <a:spLocks noChangeArrowheads="1"/>
            </p:cNvSpPr>
            <p:nvPr/>
          </p:nvSpPr>
          <p:spPr bwMode="auto">
            <a:xfrm>
              <a:off x="3923" y="1207"/>
              <a:ext cx="817" cy="453"/>
            </a:xfrm>
            <a:prstGeom prst="wedgeRoundRectCallout">
              <a:avLst>
                <a:gd name="adj1" fmla="val 27968"/>
                <a:gd name="adj2" fmla="val -98343"/>
                <a:gd name="adj3" fmla="val 16667"/>
              </a:avLst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回车换行符</a:t>
              </a:r>
              <a:r>
                <a:rPr lang="en-US" altLang="zh-CN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'\n'</a:t>
              </a:r>
              <a:endPara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076254" name="Group 30"/>
          <p:cNvGrpSpPr/>
          <p:nvPr/>
        </p:nvGrpSpPr>
        <p:grpSpPr bwMode="auto">
          <a:xfrm>
            <a:off x="10644931" y="3269406"/>
            <a:ext cx="1152525" cy="628650"/>
            <a:chOff x="4857" y="954"/>
            <a:chExt cx="726" cy="396"/>
          </a:xfrm>
        </p:grpSpPr>
        <p:sp>
          <p:nvSpPr>
            <p:cNvPr id="1076251" name="AutoShape 27"/>
            <p:cNvSpPr/>
            <p:nvPr/>
          </p:nvSpPr>
          <p:spPr bwMode="auto">
            <a:xfrm rot="-5400000">
              <a:off x="5129" y="682"/>
              <a:ext cx="181" cy="726"/>
            </a:xfrm>
            <a:prstGeom prst="leftBrace">
              <a:avLst>
                <a:gd name="adj1" fmla="val 33425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52" name="Text Box 28"/>
            <p:cNvSpPr txBox="1">
              <a:spLocks noChangeArrowheads="1"/>
            </p:cNvSpPr>
            <p:nvPr/>
          </p:nvSpPr>
          <p:spPr bwMode="auto">
            <a:xfrm>
              <a:off x="4940" y="1117"/>
              <a:ext cx="5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"</a:t>
              </a:r>
              <a:r>
                <a:rPr lang="en-US" altLang="zh-CN" sz="1800" b="1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abcd</a:t>
              </a:r>
              <a:r>
                <a:rPr lang="en-US" altLang="zh-CN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"</a:t>
              </a:r>
              <a:endPara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76262" name="Group 38"/>
          <p:cNvGrpSpPr/>
          <p:nvPr/>
        </p:nvGrpSpPr>
        <p:grpSpPr bwMode="auto">
          <a:xfrm>
            <a:off x="-14458" y="0"/>
            <a:ext cx="446088" cy="6858000"/>
            <a:chOff x="0" y="0"/>
            <a:chExt cx="281" cy="4320"/>
          </a:xfrm>
        </p:grpSpPr>
        <p:sp>
          <p:nvSpPr>
            <p:cNvPr id="1076263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76264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6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6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6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6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6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6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6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6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6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6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6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6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6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6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6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6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6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6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6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6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76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76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76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6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6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6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76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76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76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762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762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1000"/>
                                        <p:tgtEl>
                                          <p:spTgt spid="1076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1076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762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762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762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762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1000"/>
                                        <p:tgtEl>
                                          <p:spTgt spid="1076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99"/>
                            </p:stCondLst>
                            <p:childTnLst>
                              <p:par>
                                <p:cTn id="9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076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99"/>
                            </p:stCondLst>
                            <p:childTnLst>
                              <p:par>
                                <p:cTn id="9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1076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762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762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44" grpId="0"/>
      <p:bldP spid="10762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93" name="Rectangle 21" descr="信纸"/>
          <p:cNvSpPr>
            <a:spLocks noChangeArrowheads="1"/>
          </p:cNvSpPr>
          <p:nvPr/>
        </p:nvSpPr>
        <p:spPr bwMode="auto">
          <a:xfrm>
            <a:off x="1775520" y="269354"/>
            <a:ext cx="8007099" cy="3231654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>
              <a:tabLst>
                <a:tab pos="800100" algn="l"/>
              </a:tabLst>
            </a:pPr>
            <a:r>
              <a:rPr lang="en-US" altLang="zh-CN" dirty="0"/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fp2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("wang.txt",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以只读方式打开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wang.txt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fgets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8, fp2);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读取字符串，最大长度是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7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，将是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"1234567"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fgets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8, fp2);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读取字符串，最大长度是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7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，实际上将是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"89\n"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fgets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8, fp2);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读取字符串，最大长度是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7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，实际上将是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"</a:t>
            </a:r>
            <a:r>
              <a:rPr lang="en-US" altLang="zh-CN" sz="1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abcd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"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(fp2);        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关闭打开的文件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78306" name="Group 34"/>
          <p:cNvGrpSpPr/>
          <p:nvPr/>
        </p:nvGrpSpPr>
        <p:grpSpPr bwMode="auto">
          <a:xfrm>
            <a:off x="1100087" y="3816375"/>
            <a:ext cx="6469063" cy="2420937"/>
            <a:chOff x="286" y="2055"/>
            <a:chExt cx="4075" cy="1525"/>
          </a:xfrm>
        </p:grpSpPr>
        <p:grpSp>
          <p:nvGrpSpPr>
            <p:cNvPr id="1078302" name="Group 30"/>
            <p:cNvGrpSpPr/>
            <p:nvPr/>
          </p:nvGrpSpPr>
          <p:grpSpPr bwMode="auto">
            <a:xfrm>
              <a:off x="286" y="2055"/>
              <a:ext cx="4075" cy="1525"/>
              <a:chOff x="502" y="2397"/>
              <a:chExt cx="4075" cy="1525"/>
            </a:xfrm>
          </p:grpSpPr>
          <p:grpSp>
            <p:nvGrpSpPr>
              <p:cNvPr id="1078294" name="Group 22"/>
              <p:cNvGrpSpPr/>
              <p:nvPr/>
            </p:nvGrpSpPr>
            <p:grpSpPr bwMode="auto">
              <a:xfrm>
                <a:off x="1283" y="2397"/>
                <a:ext cx="3294" cy="1525"/>
                <a:chOff x="2417" y="346"/>
                <a:chExt cx="3294" cy="1525"/>
              </a:xfrm>
            </p:grpSpPr>
            <p:grpSp>
              <p:nvGrpSpPr>
                <p:cNvPr id="1078279" name="Group 7"/>
                <p:cNvGrpSpPr/>
                <p:nvPr/>
              </p:nvGrpSpPr>
              <p:grpSpPr bwMode="auto">
                <a:xfrm>
                  <a:off x="2417" y="346"/>
                  <a:ext cx="3249" cy="1525"/>
                  <a:chOff x="1854" y="1134"/>
                  <a:chExt cx="3249" cy="1525"/>
                </a:xfrm>
              </p:grpSpPr>
              <p:sp>
                <p:nvSpPr>
                  <p:cNvPr id="1078280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1854" y="1452"/>
                    <a:ext cx="3249" cy="1207"/>
                  </a:xfrm>
                  <a:prstGeom prst="foldedCorner">
                    <a:avLst>
                      <a:gd name="adj" fmla="val 12500"/>
                    </a:avLst>
                  </a:prstGeom>
                  <a:gradFill rotWithShape="1">
                    <a:gsLst>
                      <a:gs pos="0">
                        <a:srgbClr val="00FFFF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25400">
                    <a:solidFill>
                      <a:srgbClr val="FF00FF"/>
                    </a:solidFill>
                    <a:round/>
                  </a:ln>
                  <a:effectLst>
                    <a:outerShdw blurRad="50800" dist="106680" dir="2700000" algn="tl" rotWithShape="0">
                      <a:prstClr val="black">
                        <a:alpha val="43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endParaRPr lang="zh-CN" altLang="zh-CN"/>
                  </a:p>
                </p:txBody>
              </p:sp>
              <p:sp>
                <p:nvSpPr>
                  <p:cNvPr id="107828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" y="1134"/>
                    <a:ext cx="9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wang.txt</a:t>
                    </a:r>
                    <a:endParaRPr lang="en-US" altLang="zh-CN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782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445" y="737"/>
                  <a:ext cx="195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31 32 33 34 35 36 37 38 39</a:t>
                  </a:r>
                  <a:endParaRPr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107828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305" y="728"/>
                  <a:ext cx="14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0D 0A 61 62 63 64</a:t>
                  </a:r>
                  <a:endParaRPr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078297" name="Group 25"/>
              <p:cNvGrpSpPr/>
              <p:nvPr/>
            </p:nvGrpSpPr>
            <p:grpSpPr bwMode="auto">
              <a:xfrm>
                <a:off x="502" y="2751"/>
                <a:ext cx="763" cy="250"/>
                <a:chOff x="502" y="2877"/>
                <a:chExt cx="763" cy="250"/>
              </a:xfrm>
            </p:grpSpPr>
            <p:sp>
              <p:nvSpPr>
                <p:cNvPr id="1078295" name="Line 23"/>
                <p:cNvSpPr>
                  <a:spLocks noChangeShapeType="1"/>
                </p:cNvSpPr>
                <p:nvPr/>
              </p:nvSpPr>
              <p:spPr bwMode="auto">
                <a:xfrm>
                  <a:off x="811" y="3022"/>
                  <a:ext cx="45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2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02" y="2877"/>
                  <a:ext cx="40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fp2</a:t>
                  </a:r>
                  <a:endPara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78300" name="Group 28"/>
            <p:cNvGrpSpPr/>
            <p:nvPr/>
          </p:nvGrpSpPr>
          <p:grpSpPr bwMode="auto">
            <a:xfrm>
              <a:off x="1032" y="2681"/>
              <a:ext cx="453" cy="641"/>
              <a:chOff x="1257" y="3158"/>
              <a:chExt cx="453" cy="641"/>
            </a:xfrm>
          </p:grpSpPr>
          <p:sp>
            <p:nvSpPr>
              <p:cNvPr id="1078298" name="Line 26"/>
              <p:cNvSpPr>
                <a:spLocks noChangeShapeType="1"/>
              </p:cNvSpPr>
              <p:nvPr/>
            </p:nvSpPr>
            <p:spPr bwMode="auto">
              <a:xfrm flipV="1">
                <a:off x="1447" y="3158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299" name="Text Box 27"/>
              <p:cNvSpPr txBox="1">
                <a:spLocks noChangeArrowheads="1"/>
              </p:cNvSpPr>
              <p:nvPr/>
            </p:nvSpPr>
            <p:spPr bwMode="auto">
              <a:xfrm>
                <a:off x="1257" y="3395"/>
                <a:ext cx="453" cy="4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位置指针</a:t>
                </a:r>
                <a:endPara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078303" name="Group 31"/>
          <p:cNvGrpSpPr/>
          <p:nvPr/>
        </p:nvGrpSpPr>
        <p:grpSpPr bwMode="auto">
          <a:xfrm>
            <a:off x="4524325" y="4814911"/>
            <a:ext cx="719137" cy="1017588"/>
            <a:chOff x="1257" y="3158"/>
            <a:chExt cx="453" cy="641"/>
          </a:xfrm>
        </p:grpSpPr>
        <p:sp>
          <p:nvSpPr>
            <p:cNvPr id="1078304" name="Line 32"/>
            <p:cNvSpPr>
              <a:spLocks noChangeShapeType="1"/>
            </p:cNvSpPr>
            <p:nvPr/>
          </p:nvSpPr>
          <p:spPr bwMode="auto">
            <a:xfrm flipV="1">
              <a:off x="1447" y="3158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05" name="Text Box 33"/>
            <p:cNvSpPr txBox="1">
              <a:spLocks noChangeArrowheads="1"/>
            </p:cNvSpPr>
            <p:nvPr/>
          </p:nvSpPr>
          <p:spPr bwMode="auto">
            <a:xfrm>
              <a:off x="1257" y="3395"/>
              <a:ext cx="45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位置指针</a:t>
              </a:r>
              <a:endPara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1078307" name="Text Box 35"/>
          <p:cNvSpPr txBox="1">
            <a:spLocks noChangeArrowheads="1"/>
          </p:cNvSpPr>
          <p:nvPr/>
        </p:nvSpPr>
        <p:spPr bwMode="auto">
          <a:xfrm>
            <a:off x="8154937" y="4375174"/>
            <a:ext cx="1627679" cy="1617662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just"/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运行结果：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/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1234567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78308" name="Rectangle 36"/>
          <p:cNvSpPr>
            <a:spLocks noChangeArrowheads="1"/>
          </p:cNvSpPr>
          <p:nvPr/>
        </p:nvSpPr>
        <p:spPr bwMode="auto">
          <a:xfrm>
            <a:off x="2384917" y="4765400"/>
            <a:ext cx="504825" cy="100806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8311" name="Group 39"/>
          <p:cNvGrpSpPr/>
          <p:nvPr/>
        </p:nvGrpSpPr>
        <p:grpSpPr bwMode="auto">
          <a:xfrm>
            <a:off x="2554236" y="4752748"/>
            <a:ext cx="1943100" cy="931863"/>
            <a:chOff x="1202" y="2840"/>
            <a:chExt cx="1224" cy="587"/>
          </a:xfrm>
        </p:grpSpPr>
        <p:sp>
          <p:nvSpPr>
            <p:cNvPr id="1078309" name="AutoShape 37"/>
            <p:cNvSpPr/>
            <p:nvPr/>
          </p:nvSpPr>
          <p:spPr bwMode="auto">
            <a:xfrm rot="-5400000">
              <a:off x="1700" y="2342"/>
              <a:ext cx="227" cy="1224"/>
            </a:xfrm>
            <a:prstGeom prst="leftBrace">
              <a:avLst>
                <a:gd name="adj1" fmla="val 44934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78310" name="Text Box 38"/>
            <p:cNvSpPr txBox="1">
              <a:spLocks noChangeArrowheads="1"/>
            </p:cNvSpPr>
            <p:nvPr/>
          </p:nvSpPr>
          <p:spPr bwMode="auto">
            <a:xfrm>
              <a:off x="1428" y="3023"/>
              <a:ext cx="95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第一次读取</a:t>
              </a: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"1234567"</a:t>
              </a:r>
              <a:endParaRPr lang="en-US" altLang="zh-CN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078312" name="Group 40"/>
          <p:cNvGrpSpPr/>
          <p:nvPr/>
        </p:nvGrpSpPr>
        <p:grpSpPr bwMode="auto">
          <a:xfrm>
            <a:off x="5995936" y="4835550"/>
            <a:ext cx="719138" cy="1017587"/>
            <a:chOff x="1257" y="3158"/>
            <a:chExt cx="453" cy="641"/>
          </a:xfrm>
        </p:grpSpPr>
        <p:sp>
          <p:nvSpPr>
            <p:cNvPr id="1078313" name="Line 41"/>
            <p:cNvSpPr>
              <a:spLocks noChangeShapeType="1"/>
            </p:cNvSpPr>
            <p:nvPr/>
          </p:nvSpPr>
          <p:spPr bwMode="auto">
            <a:xfrm flipV="1">
              <a:off x="1447" y="3158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78314" name="Text Box 42"/>
            <p:cNvSpPr txBox="1">
              <a:spLocks noChangeArrowheads="1"/>
            </p:cNvSpPr>
            <p:nvPr/>
          </p:nvSpPr>
          <p:spPr bwMode="auto">
            <a:xfrm>
              <a:off x="1257" y="3395"/>
              <a:ext cx="45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位置指针</a:t>
              </a:r>
              <a:endPara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1078315" name="Rectangle 43"/>
          <p:cNvSpPr>
            <a:spLocks noChangeArrowheads="1"/>
          </p:cNvSpPr>
          <p:nvPr/>
        </p:nvSpPr>
        <p:spPr bwMode="auto">
          <a:xfrm>
            <a:off x="4611637" y="4777432"/>
            <a:ext cx="504825" cy="100806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8319" name="Group 47"/>
          <p:cNvGrpSpPr/>
          <p:nvPr/>
        </p:nvGrpSpPr>
        <p:grpSpPr bwMode="auto">
          <a:xfrm>
            <a:off x="4756099" y="4777249"/>
            <a:ext cx="1528762" cy="922338"/>
            <a:chOff x="2589" y="2859"/>
            <a:chExt cx="963" cy="581"/>
          </a:xfrm>
        </p:grpSpPr>
        <p:sp>
          <p:nvSpPr>
            <p:cNvPr id="1078317" name="AutoShape 45"/>
            <p:cNvSpPr/>
            <p:nvPr/>
          </p:nvSpPr>
          <p:spPr bwMode="auto">
            <a:xfrm rot="-5400000">
              <a:off x="2888" y="2560"/>
              <a:ext cx="191" cy="790"/>
            </a:xfrm>
            <a:prstGeom prst="leftBrace">
              <a:avLst>
                <a:gd name="adj1" fmla="val 34468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78318" name="Text Box 46"/>
            <p:cNvSpPr txBox="1">
              <a:spLocks noChangeArrowheads="1"/>
            </p:cNvSpPr>
            <p:nvPr/>
          </p:nvSpPr>
          <p:spPr bwMode="auto">
            <a:xfrm>
              <a:off x="2599" y="3033"/>
              <a:ext cx="953" cy="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第二次读取</a:t>
              </a: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" panose="02010609060101010101" pitchFamily="49" charset="-122"/>
                </a:rPr>
                <a:t>"</a:t>
              </a: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89\n"</a:t>
              </a:r>
              <a:endParaRPr lang="en-US" altLang="zh-CN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078320" name="Group 48"/>
          <p:cNvGrpSpPr/>
          <p:nvPr/>
        </p:nvGrpSpPr>
        <p:grpSpPr bwMode="auto">
          <a:xfrm>
            <a:off x="7464375" y="4762525"/>
            <a:ext cx="719137" cy="1017587"/>
            <a:chOff x="1257" y="3158"/>
            <a:chExt cx="453" cy="641"/>
          </a:xfrm>
        </p:grpSpPr>
        <p:sp>
          <p:nvSpPr>
            <p:cNvPr id="1078321" name="Line 49"/>
            <p:cNvSpPr>
              <a:spLocks noChangeShapeType="1"/>
            </p:cNvSpPr>
            <p:nvPr/>
          </p:nvSpPr>
          <p:spPr bwMode="auto">
            <a:xfrm flipV="1">
              <a:off x="1447" y="3158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78322" name="Text Box 50"/>
            <p:cNvSpPr txBox="1">
              <a:spLocks noChangeArrowheads="1"/>
            </p:cNvSpPr>
            <p:nvPr/>
          </p:nvSpPr>
          <p:spPr bwMode="auto">
            <a:xfrm>
              <a:off x="1257" y="3395"/>
              <a:ext cx="45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位置指针</a:t>
              </a:r>
              <a:endPara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1078323" name="Rectangle 51"/>
          <p:cNvSpPr>
            <a:spLocks noChangeArrowheads="1"/>
          </p:cNvSpPr>
          <p:nvPr/>
        </p:nvSpPr>
        <p:spPr bwMode="auto">
          <a:xfrm>
            <a:off x="8197799" y="4995887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</a:t>
            </a:r>
            <a:endParaRPr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78324" name="Rectangle 52"/>
          <p:cNvSpPr>
            <a:spLocks noChangeArrowheads="1"/>
          </p:cNvSpPr>
          <p:nvPr/>
        </p:nvSpPr>
        <p:spPr bwMode="auto">
          <a:xfrm>
            <a:off x="6083250" y="4777431"/>
            <a:ext cx="504825" cy="1008062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8328" name="Group 56"/>
          <p:cNvGrpSpPr/>
          <p:nvPr/>
        </p:nvGrpSpPr>
        <p:grpSpPr bwMode="auto">
          <a:xfrm>
            <a:off x="6057847" y="4776811"/>
            <a:ext cx="1512888" cy="935038"/>
            <a:chOff x="3409" y="2840"/>
            <a:chExt cx="953" cy="589"/>
          </a:xfrm>
        </p:grpSpPr>
        <p:sp>
          <p:nvSpPr>
            <p:cNvPr id="1078326" name="AutoShape 54"/>
            <p:cNvSpPr/>
            <p:nvPr/>
          </p:nvSpPr>
          <p:spPr bwMode="auto">
            <a:xfrm rot="-5400000">
              <a:off x="3751" y="2597"/>
              <a:ext cx="202" cy="687"/>
            </a:xfrm>
            <a:prstGeom prst="leftBrace">
              <a:avLst>
                <a:gd name="adj1" fmla="val 28342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78327" name="Text Box 55"/>
            <p:cNvSpPr txBox="1">
              <a:spLocks noChangeArrowheads="1"/>
            </p:cNvSpPr>
            <p:nvPr/>
          </p:nvSpPr>
          <p:spPr bwMode="auto">
            <a:xfrm>
              <a:off x="3409" y="3025"/>
              <a:ext cx="95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第三次读取</a:t>
              </a: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" panose="02010609060101010101" pitchFamily="49" charset="-122"/>
                </a:rPr>
                <a:t>       "</a:t>
              </a:r>
              <a:r>
                <a:rPr lang="en-US" altLang="zh-CN" sz="1800" b="1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abcd</a:t>
              </a: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"</a:t>
              </a:r>
              <a:endParaRPr lang="en-US" altLang="zh-CN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1078329" name="Rectangle 57"/>
          <p:cNvSpPr>
            <a:spLocks noChangeArrowheads="1"/>
          </p:cNvSpPr>
          <p:nvPr/>
        </p:nvSpPr>
        <p:spPr bwMode="auto">
          <a:xfrm>
            <a:off x="8199386" y="5426100"/>
            <a:ext cx="7762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abcd</a:t>
            </a:r>
            <a:endParaRPr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078330" name="Group 58"/>
          <p:cNvGrpSpPr/>
          <p:nvPr/>
        </p:nvGrpSpPr>
        <p:grpSpPr bwMode="auto">
          <a:xfrm>
            <a:off x="-10013" y="0"/>
            <a:ext cx="446088" cy="6858000"/>
            <a:chOff x="0" y="0"/>
            <a:chExt cx="281" cy="4320"/>
          </a:xfrm>
        </p:grpSpPr>
        <p:sp>
          <p:nvSpPr>
            <p:cNvPr id="1078331" name="Text Box 5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78332" name="Text Box 6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8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78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78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07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078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78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07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078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7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7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7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7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78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78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078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1078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107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78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78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7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7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78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78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78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78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78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78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307" grpId="0" animBg="1"/>
      <p:bldP spid="1078308" grpId="0" animBg="1"/>
      <p:bldP spid="1078315" grpId="0" animBg="1"/>
      <p:bldP spid="1078323" grpId="0"/>
      <p:bldP spid="1078324" grpId="0" animBg="1"/>
      <p:bldP spid="10783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33" name="Rectangle 13"/>
          <p:cNvSpPr>
            <a:spLocks noChangeArrowheads="1"/>
          </p:cNvSpPr>
          <p:nvPr/>
        </p:nvSpPr>
        <p:spPr bwMode="auto">
          <a:xfrm>
            <a:off x="358479" y="153988"/>
            <a:ext cx="8424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4】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利用字符串读写函数实现文件拷贝。</a:t>
            </a:r>
            <a:endParaRPr lang="zh-CN" altLang="en-US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1080346" name="Group 2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80347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80348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80322" name="Rectangle 2" descr="信纸"/>
          <p:cNvSpPr>
            <a:spLocks noChangeArrowheads="1"/>
          </p:cNvSpPr>
          <p:nvPr/>
        </p:nvSpPr>
        <p:spPr bwMode="auto">
          <a:xfrm>
            <a:off x="674392" y="722482"/>
            <a:ext cx="6765185" cy="5940088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char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 ])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//input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：源文件指针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, output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：目标文件指针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 *input, *output;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string[81];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3)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参数个数不对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("the number of arguments not correct\n");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("\n Usage: 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可执行文件名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source-file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dest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-file");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打开源文件失败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((input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[1],"r")) == NULL)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open source file\n");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1080345" name="Rectangle 25" descr="信纸"/>
          <p:cNvSpPr>
            <a:spLocks noChangeArrowheads="1"/>
          </p:cNvSpPr>
          <p:nvPr/>
        </p:nvSpPr>
        <p:spPr bwMode="auto">
          <a:xfrm>
            <a:off x="6816080" y="2255665"/>
            <a:ext cx="5121915" cy="440120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创建目标文件失败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((output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[2],"w")) == NULL)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create destination file\n");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复制源文件到目标文件中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while 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fgets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(string, 81, input)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NULL)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fputs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(string, output);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(input);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关闭源文件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(output);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关闭目标文件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0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0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2" grpId="0" animBg="1"/>
      <p:bldP spid="10803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3" name="Rectangle 5"/>
          <p:cNvSpPr>
            <a:spLocks noChangeArrowheads="1"/>
          </p:cNvSpPr>
          <p:nvPr/>
        </p:nvSpPr>
        <p:spPr bwMode="auto">
          <a:xfrm>
            <a:off x="860015" y="208907"/>
            <a:ext cx="5039393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457200" indent="-457200">
              <a:tabLst>
                <a:tab pos="457200" algn="l"/>
              </a:tabLst>
            </a:pP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(3) </a:t>
            </a:r>
            <a:r>
              <a:rPr lang="zh-CN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数据块读写函数：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fread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和 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fwrite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082374" name="Rectangle 6"/>
          <p:cNvSpPr>
            <a:spLocks noChangeArrowheads="1"/>
          </p:cNvSpPr>
          <p:nvPr/>
        </p:nvSpPr>
        <p:spPr bwMode="auto">
          <a:xfrm>
            <a:off x="863303" y="764704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fread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82375" name="Rectangle 7"/>
          <p:cNvSpPr>
            <a:spLocks noChangeArrowheads="1"/>
          </p:cNvSpPr>
          <p:nvPr/>
        </p:nvSpPr>
        <p:spPr bwMode="auto">
          <a:xfrm>
            <a:off x="1193503" y="1237779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82376" name="Text Box 8"/>
          <p:cNvSpPr txBox="1">
            <a:spLocks noChangeArrowheads="1"/>
          </p:cNvSpPr>
          <p:nvPr/>
        </p:nvSpPr>
        <p:spPr bwMode="auto">
          <a:xfrm>
            <a:off x="3136318" y="1219612"/>
            <a:ext cx="842454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unsigned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fread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(void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unsigned size, unsigned n,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2377" name="Rectangle 9"/>
          <p:cNvSpPr>
            <a:spLocks noChangeArrowheads="1"/>
          </p:cNvSpPr>
          <p:nvPr/>
        </p:nvSpPr>
        <p:spPr bwMode="auto">
          <a:xfrm>
            <a:off x="1193503" y="1751047"/>
            <a:ext cx="10376121" cy="2110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功能：从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所指向的文件中读取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个数据项，每个数据项的大小是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size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个字节，这些数据将被存放到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ptr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所指向的内存中。同时，将读写位置指针向前移动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n*size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返值：如果操作成功，则函数返回值就是读取的数据项的个数（不是字节的个数）；如果操作出错或遇到文件尾，则返回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zh-CN" altLang="en-US" dirty="0"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82384" name="Group 1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82385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82386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65704" y="3789040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fwrite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99456" y="4262234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136318" y="4268113"/>
            <a:ext cx="838835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unsigned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fwrite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(void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unsigned size, unsigned n,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99455" y="4797152"/>
            <a:ext cx="1037016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功能：将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ptr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所指向的内存中存放的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个大小为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size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个字节的数据项写入到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所指向的文件中，实际要写入数据的字节数是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n*size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。同时，将读写位置指针向前移动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n*size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返值：如果操作成功，则函数返回值就是实际写入的数据项的个数（不是字节的个数）；如果操作出错，则返回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846466" y="5415607"/>
            <a:ext cx="9074070" cy="46166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63529"/>
                  <a:invGamma/>
                </a:srgbClr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注意：</a:t>
            </a:r>
            <a:r>
              <a:rPr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fread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和</a:t>
            </a:r>
            <a:r>
              <a:rPr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fwrite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一般用于二进制文件的输入和输出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82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82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82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82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3" grpId="0" animBg="1"/>
      <p:bldP spid="1082374" grpId="0"/>
      <p:bldP spid="1082375" grpId="0"/>
      <p:bldP spid="1082376" grpId="0" animBg="1"/>
      <p:bldP spid="10" grpId="0"/>
      <p:bldP spid="11" grpId="0"/>
      <p:bldP spid="12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 descr="信纸"/>
          <p:cNvSpPr>
            <a:spLocks noChangeArrowheads="1"/>
          </p:cNvSpPr>
          <p:nvPr/>
        </p:nvSpPr>
        <p:spPr bwMode="auto">
          <a:xfrm>
            <a:off x="821709" y="979806"/>
            <a:ext cx="5204560" cy="53117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memory.h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 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	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short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a[10] = {0, 1, 2, 3, 4, 5, 6, 7, 8, 9};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创建二进制文件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wang.dat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("wang.dat",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wb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create file: wang.txt\n");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将数组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个整型数写入到文件中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fwrite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(a,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(short), 10,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  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   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86470" name="Rectangle 6"/>
          <p:cNvSpPr>
            <a:spLocks noChangeArrowheads="1"/>
          </p:cNvSpPr>
          <p:nvPr/>
        </p:nvSpPr>
        <p:spPr bwMode="auto">
          <a:xfrm>
            <a:off x="119336" y="151755"/>
            <a:ext cx="1149485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将一个整型数组存放到文件中，然后从文件中读取数据到数组中并显示。</a:t>
            </a:r>
            <a:r>
              <a:rPr lang="zh-CN" altLang="en-US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86518" name="Group 54"/>
          <p:cNvGrpSpPr/>
          <p:nvPr/>
        </p:nvGrpSpPr>
        <p:grpSpPr bwMode="auto">
          <a:xfrm>
            <a:off x="-6520" y="0"/>
            <a:ext cx="446088" cy="6858000"/>
            <a:chOff x="0" y="0"/>
            <a:chExt cx="281" cy="4320"/>
          </a:xfrm>
        </p:grpSpPr>
        <p:sp>
          <p:nvSpPr>
            <p:cNvPr id="1086519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86520" name="Text Box 5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86472" name="Rectangle 8" descr="信纸"/>
          <p:cNvSpPr>
            <a:spLocks noChangeArrowheads="1"/>
          </p:cNvSpPr>
          <p:nvPr/>
        </p:nvSpPr>
        <p:spPr bwMode="auto">
          <a:xfrm>
            <a:off x="6291837" y="820048"/>
            <a:ext cx="5492795" cy="5693866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以读的打开二进制文件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wang.dat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dirty="0"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("wang.dat",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     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open file: wang.dat\n");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将数组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个元素清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memset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(a, 0, 10*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(short));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从文件中读取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个整型数据到数组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fread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(a,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(short), 10,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    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&lt; 10;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++)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显示数组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的元素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("%d ", a[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return 0;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86517" name="Group 53"/>
          <p:cNvGrpSpPr/>
          <p:nvPr/>
        </p:nvGrpSpPr>
        <p:grpSpPr bwMode="auto">
          <a:xfrm>
            <a:off x="2990403" y="2060575"/>
            <a:ext cx="6337300" cy="2736850"/>
            <a:chOff x="1111" y="1298"/>
            <a:chExt cx="3992" cy="1724"/>
          </a:xfrm>
        </p:grpSpPr>
        <p:sp>
          <p:nvSpPr>
            <p:cNvPr id="1086474" name="AutoShape 10"/>
            <p:cNvSpPr>
              <a:spLocks noChangeArrowheads="1"/>
            </p:cNvSpPr>
            <p:nvPr/>
          </p:nvSpPr>
          <p:spPr bwMode="auto">
            <a:xfrm>
              <a:off x="1111" y="1298"/>
              <a:ext cx="3992" cy="1724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5400">
              <a:solidFill>
                <a:srgbClr val="FF00FF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wrap="none"/>
            <a:lstStyle/>
            <a:p>
              <a:pPr algn="ctr"/>
              <a:r>
                <a:rPr lang="en-US" altLang="zh-CN" b="1" u="sng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wang.dat</a:t>
              </a:r>
              <a:endParaRPr lang="en-US" altLang="zh-CN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86475" name="Text Box 11"/>
            <p:cNvSpPr txBox="1">
              <a:spLocks noChangeArrowheads="1"/>
            </p:cNvSpPr>
            <p:nvPr/>
          </p:nvSpPr>
          <p:spPr bwMode="auto">
            <a:xfrm>
              <a:off x="1256" y="1625"/>
              <a:ext cx="38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00 00  01 00  02 00  03 00  04 00  05 00  06 00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86476" name="Text Box 12"/>
            <p:cNvSpPr txBox="1">
              <a:spLocks noChangeArrowheads="1"/>
            </p:cNvSpPr>
            <p:nvPr/>
          </p:nvSpPr>
          <p:spPr bwMode="auto">
            <a:xfrm>
              <a:off x="1257" y="2301"/>
              <a:ext cx="38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07 00  08 00  09 00  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1086488" name="Group 24"/>
            <p:cNvGrpSpPr/>
            <p:nvPr/>
          </p:nvGrpSpPr>
          <p:grpSpPr bwMode="auto">
            <a:xfrm>
              <a:off x="1329" y="1870"/>
              <a:ext cx="399" cy="397"/>
              <a:chOff x="1329" y="1870"/>
              <a:chExt cx="399" cy="397"/>
            </a:xfrm>
          </p:grpSpPr>
          <p:sp>
            <p:nvSpPr>
              <p:cNvPr id="1086477" name="AutoShape 13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478" name="Text Box 14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489" name="Group 25"/>
            <p:cNvGrpSpPr/>
            <p:nvPr/>
          </p:nvGrpSpPr>
          <p:grpSpPr bwMode="auto">
            <a:xfrm>
              <a:off x="1870" y="1862"/>
              <a:ext cx="399" cy="397"/>
              <a:chOff x="1329" y="1870"/>
              <a:chExt cx="399" cy="397"/>
            </a:xfrm>
          </p:grpSpPr>
          <p:sp>
            <p:nvSpPr>
              <p:cNvPr id="1086490" name="AutoShape 26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491" name="Text Box 27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492" name="Group 28"/>
            <p:cNvGrpSpPr/>
            <p:nvPr/>
          </p:nvGrpSpPr>
          <p:grpSpPr bwMode="auto">
            <a:xfrm>
              <a:off x="2393" y="1863"/>
              <a:ext cx="399" cy="397"/>
              <a:chOff x="1329" y="1870"/>
              <a:chExt cx="399" cy="397"/>
            </a:xfrm>
          </p:grpSpPr>
          <p:sp>
            <p:nvSpPr>
              <p:cNvPr id="1086493" name="AutoShape 29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494" name="Text Box 30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495" name="Group 31"/>
            <p:cNvGrpSpPr/>
            <p:nvPr/>
          </p:nvGrpSpPr>
          <p:grpSpPr bwMode="auto">
            <a:xfrm>
              <a:off x="2925" y="1855"/>
              <a:ext cx="399" cy="397"/>
              <a:chOff x="1329" y="1870"/>
              <a:chExt cx="399" cy="397"/>
            </a:xfrm>
          </p:grpSpPr>
          <p:sp>
            <p:nvSpPr>
              <p:cNvPr id="1086496" name="AutoShape 32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497" name="Text Box 33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498" name="Group 34"/>
            <p:cNvGrpSpPr/>
            <p:nvPr/>
          </p:nvGrpSpPr>
          <p:grpSpPr bwMode="auto">
            <a:xfrm>
              <a:off x="3448" y="1856"/>
              <a:ext cx="399" cy="397"/>
              <a:chOff x="1329" y="1870"/>
              <a:chExt cx="399" cy="397"/>
            </a:xfrm>
          </p:grpSpPr>
          <p:sp>
            <p:nvSpPr>
              <p:cNvPr id="1086499" name="AutoShape 35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00" name="Text Box 36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501" name="Group 37"/>
            <p:cNvGrpSpPr/>
            <p:nvPr/>
          </p:nvGrpSpPr>
          <p:grpSpPr bwMode="auto">
            <a:xfrm>
              <a:off x="3989" y="1866"/>
              <a:ext cx="399" cy="397"/>
              <a:chOff x="1329" y="1870"/>
              <a:chExt cx="399" cy="397"/>
            </a:xfrm>
          </p:grpSpPr>
          <p:sp>
            <p:nvSpPr>
              <p:cNvPr id="1086502" name="AutoShape 38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03" name="Text Box 39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5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504" name="Group 40"/>
            <p:cNvGrpSpPr/>
            <p:nvPr/>
          </p:nvGrpSpPr>
          <p:grpSpPr bwMode="auto">
            <a:xfrm>
              <a:off x="4494" y="1867"/>
              <a:ext cx="399" cy="397"/>
              <a:chOff x="1329" y="1870"/>
              <a:chExt cx="399" cy="397"/>
            </a:xfrm>
          </p:grpSpPr>
          <p:sp>
            <p:nvSpPr>
              <p:cNvPr id="1086505" name="AutoShape 41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06" name="Text Box 42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507" name="Group 43"/>
            <p:cNvGrpSpPr/>
            <p:nvPr/>
          </p:nvGrpSpPr>
          <p:grpSpPr bwMode="auto">
            <a:xfrm>
              <a:off x="1330" y="2528"/>
              <a:ext cx="399" cy="397"/>
              <a:chOff x="1329" y="1870"/>
              <a:chExt cx="399" cy="397"/>
            </a:xfrm>
          </p:grpSpPr>
          <p:sp>
            <p:nvSpPr>
              <p:cNvPr id="1086508" name="AutoShape 44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09" name="Text Box 45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7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510" name="Group 46"/>
            <p:cNvGrpSpPr/>
            <p:nvPr/>
          </p:nvGrpSpPr>
          <p:grpSpPr bwMode="auto">
            <a:xfrm>
              <a:off x="1871" y="2538"/>
              <a:ext cx="399" cy="397"/>
              <a:chOff x="1329" y="1870"/>
              <a:chExt cx="399" cy="397"/>
            </a:xfrm>
          </p:grpSpPr>
          <p:sp>
            <p:nvSpPr>
              <p:cNvPr id="1086511" name="AutoShape 47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12" name="Text Box 48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8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513" name="Group 49"/>
            <p:cNvGrpSpPr/>
            <p:nvPr/>
          </p:nvGrpSpPr>
          <p:grpSpPr bwMode="auto">
            <a:xfrm>
              <a:off x="2403" y="2539"/>
              <a:ext cx="399" cy="397"/>
              <a:chOff x="1329" y="1870"/>
              <a:chExt cx="399" cy="397"/>
            </a:xfrm>
          </p:grpSpPr>
          <p:sp>
            <p:nvSpPr>
              <p:cNvPr id="1086514" name="AutoShape 50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15" name="Text Box 51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9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086516" name="Rectangle 52"/>
            <p:cNvSpPr>
              <a:spLocks noChangeArrowheads="1"/>
            </p:cNvSpPr>
            <p:nvPr/>
          </p:nvSpPr>
          <p:spPr bwMode="auto">
            <a:xfrm>
              <a:off x="3424" y="2523"/>
              <a:ext cx="1142" cy="300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16</a:t>
              </a: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进制形式</a:t>
              </a:r>
              <a:r>
                <a:rPr lang="zh-CN" altLang="en-US"/>
                <a:t> </a:t>
              </a:r>
              <a:endParaRPr lang="zh-CN" altLang="en-US"/>
            </a:p>
          </p:txBody>
        </p:sp>
      </p:grpSp>
      <p:sp>
        <p:nvSpPr>
          <p:cNvPr id="1086473" name="Text Box 9"/>
          <p:cNvSpPr txBox="1">
            <a:spLocks noChangeArrowheads="1"/>
          </p:cNvSpPr>
          <p:nvPr/>
        </p:nvSpPr>
        <p:spPr bwMode="auto">
          <a:xfrm>
            <a:off x="9392350" y="5619010"/>
            <a:ext cx="2232025" cy="792163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just"/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运行结果：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/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0 1 2 3 4 5 6 7 8 9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6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6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86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86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6" grpId="0" animBg="1"/>
      <p:bldP spid="1086472" grpId="0" animBg="1"/>
      <p:bldP spid="10864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 descr="信纸"/>
          <p:cNvSpPr>
            <a:spLocks noChangeArrowheads="1"/>
          </p:cNvSpPr>
          <p:nvPr/>
        </p:nvSpPr>
        <p:spPr bwMode="auto">
          <a:xfrm>
            <a:off x="529928" y="866776"/>
            <a:ext cx="5411788" cy="50069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&lt;stdio.h&gt;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&lt;stdlib.h&gt;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&lt;memory.h&gt;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struct student_info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{    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char no[9];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char name[10];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char sex;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int  age;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char address[20];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typedef struct student_info STUINFO;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WriteToFile (STUINFO *pstu, int num);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ReadFromFile (STUINFO *pstu, int num);</a:t>
            </a:r>
            <a:endParaRPr lang="en-US" altLang="zh-CN" sz="2000"/>
          </a:p>
        </p:txBody>
      </p:sp>
      <p:sp>
        <p:nvSpPr>
          <p:cNvPr id="1088520" name="Rectangle 8"/>
          <p:cNvSpPr>
            <a:spLocks noChangeArrowheads="1"/>
          </p:cNvSpPr>
          <p:nvPr/>
        </p:nvSpPr>
        <p:spPr bwMode="auto">
          <a:xfrm>
            <a:off x="-24680" y="151755"/>
            <a:ext cx="118335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6】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将多个学生的基本信息存放到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student.dat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文件中，然后从文件中读出并显示。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88556" name="Rectangle 44" descr="信纸"/>
          <p:cNvSpPr>
            <a:spLocks noChangeArrowheads="1"/>
          </p:cNvSpPr>
          <p:nvPr/>
        </p:nvSpPr>
        <p:spPr bwMode="auto">
          <a:xfrm>
            <a:off x="5375920" y="2004070"/>
            <a:ext cx="6577013" cy="47021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 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num;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STUINFO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输入学生人数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("input the number of students: ");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("%d", &amp;num);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动态分配内存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= (STUINFO *)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malloc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(num *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(STUINFO));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== NULL)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内存分配失败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("not enough memory\n");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return;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88558" name="Group 4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88559" name="Text Box 4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88560" name="Text Box 4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8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8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4" grpId="0" animBg="1"/>
      <p:bldP spid="10885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6" name="Rectangle 6"/>
          <p:cNvSpPr>
            <a:spLocks noChangeArrowheads="1"/>
          </p:cNvSpPr>
          <p:nvPr/>
        </p:nvSpPr>
        <p:spPr bwMode="auto">
          <a:xfrm>
            <a:off x="47328" y="151755"/>
            <a:ext cx="1183782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6】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将多个学生的基本信息存放到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student.dat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文件中，然后从文件中读出并显示。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90568" name="Rectangle 8" descr="信纸"/>
          <p:cNvSpPr>
            <a:spLocks noChangeArrowheads="1"/>
          </p:cNvSpPr>
          <p:nvPr/>
        </p:nvSpPr>
        <p:spPr bwMode="auto">
          <a:xfrm>
            <a:off x="597062" y="836614"/>
            <a:ext cx="5443537" cy="56165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&lt; num;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++)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输入学生信息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dth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student: no = ", i+1);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gets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].no);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dth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student: name = ", i+1);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gets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].name);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dth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student: sex = ", i+1);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c",&amp;pstu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].sex);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dth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student: age = ", i+1);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("%d", 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].age);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dth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student: address = ", i+1);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gets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].address);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090570" name="Group 10"/>
          <p:cNvGrpSpPr/>
          <p:nvPr/>
        </p:nvGrpSpPr>
        <p:grpSpPr bwMode="auto">
          <a:xfrm>
            <a:off x="-14127" y="0"/>
            <a:ext cx="446088" cy="6858000"/>
            <a:chOff x="0" y="0"/>
            <a:chExt cx="281" cy="4320"/>
          </a:xfrm>
        </p:grpSpPr>
        <p:sp>
          <p:nvSpPr>
            <p:cNvPr id="1090571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90572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90569" name="Rectangle 9" descr="信纸"/>
          <p:cNvSpPr>
            <a:spLocks noChangeArrowheads="1"/>
          </p:cNvSpPr>
          <p:nvPr/>
        </p:nvSpPr>
        <p:spPr bwMode="auto">
          <a:xfrm>
            <a:off x="4511824" y="2020144"/>
            <a:ext cx="7457491" cy="4708981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pstu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所指向的学生信息写入文件中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WriteToFile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num);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所指向的内存块清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memset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0, num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(STUINFO));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从文件中读取学生信息到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pstu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所指向的内存块中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ReadFromFile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num);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显示学生信息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("%10s%12s%6s%5s%20s\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n","no","name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",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      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sex","age","address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&lt; num;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++)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("%10s%12s%6c%5d%20s\n",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].no,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].name,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   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].sex,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].age,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].address);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free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释放动态分配的内存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return 0;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0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0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 animBg="1"/>
      <p:bldP spid="10905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47328" y="151755"/>
            <a:ext cx="118335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6】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将多个学生的基本信息存放到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student.dat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文件中，然后从文件中读出并显示。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92614" name="Rectangle 6" descr="信纸"/>
          <p:cNvSpPr>
            <a:spLocks noChangeArrowheads="1"/>
          </p:cNvSpPr>
          <p:nvPr/>
        </p:nvSpPr>
        <p:spPr bwMode="auto">
          <a:xfrm>
            <a:off x="615503" y="821056"/>
            <a:ext cx="5624513" cy="43973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pstu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所指向的学生信息写入文件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student.dat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WriteToFile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(STUINFO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pstu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num)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("student.dat",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wb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= NULL)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("can't create student.dat\n");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free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fwrite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(STUINFO), num,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92616" name="Rectangle 8" descr="信纸"/>
          <p:cNvSpPr>
            <a:spLocks noChangeArrowheads="1"/>
          </p:cNvSpPr>
          <p:nvPr/>
        </p:nvSpPr>
        <p:spPr bwMode="auto">
          <a:xfrm>
            <a:off x="6552425" y="1844824"/>
            <a:ext cx="5327650" cy="47021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从文件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student.dat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中读取学生信息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到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pstu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所指向的内存块中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ReadFromFile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(STUINFO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pstu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num)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("student.dat",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= NULL)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("can't open student.dat\n");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free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fread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(STUINFO), num,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092617" name="Group 9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92618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92619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2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2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4" grpId="0" animBg="1"/>
      <p:bldP spid="10926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ChangeArrowheads="1"/>
          </p:cNvSpPr>
          <p:nvPr/>
        </p:nvSpPr>
        <p:spPr bwMode="auto">
          <a:xfrm>
            <a:off x="908489" y="151757"/>
            <a:ext cx="5115503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457200" indent="-457200">
              <a:tabLst>
                <a:tab pos="457200" algn="l"/>
              </a:tabLst>
            </a:pP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(4) </a:t>
            </a:r>
            <a:r>
              <a:rPr lang="zh-CN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格式化读写函数：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fscanf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和 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fprinf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094662" name="Rectangle 6"/>
          <p:cNvSpPr>
            <a:spLocks noChangeArrowheads="1"/>
          </p:cNvSpPr>
          <p:nvPr/>
        </p:nvSpPr>
        <p:spPr bwMode="auto">
          <a:xfrm>
            <a:off x="863303" y="631825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fscanf</a:t>
            </a:r>
            <a:endParaRPr lang="en-US" altLang="zh-CN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94663" name="Rectangle 7"/>
          <p:cNvSpPr>
            <a:spLocks noChangeArrowheads="1"/>
          </p:cNvSpPr>
          <p:nvPr/>
        </p:nvSpPr>
        <p:spPr bwMode="auto">
          <a:xfrm>
            <a:off x="1193503" y="1104900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94664" name="Text Box 8"/>
          <p:cNvSpPr txBox="1">
            <a:spLocks noChangeArrowheads="1"/>
          </p:cNvSpPr>
          <p:nvPr/>
        </p:nvSpPr>
        <p:spPr bwMode="auto">
          <a:xfrm>
            <a:off x="1620542" y="1571627"/>
            <a:ext cx="9227986" cy="4229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fscanf ( FILE *filepointer, const char *format[,address,…]);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94665" name="Rectangle 9"/>
          <p:cNvSpPr>
            <a:spLocks noChangeArrowheads="1"/>
          </p:cNvSpPr>
          <p:nvPr/>
        </p:nvSpPr>
        <p:spPr bwMode="auto">
          <a:xfrm>
            <a:off x="1200933" y="2112964"/>
            <a:ext cx="10295667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功能：从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所指向的文件中读取数据。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返值：如果操作成功，则函数返回值就是读取的数据项的个数；如果操作出错或遇到文件尾，则返回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EOF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zh-CN" altLang="en-US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94667" name="Rectangle 11"/>
          <p:cNvSpPr>
            <a:spLocks noChangeArrowheads="1"/>
          </p:cNvSpPr>
          <p:nvPr/>
        </p:nvSpPr>
        <p:spPr bwMode="auto">
          <a:xfrm>
            <a:off x="871146" y="3302000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fprintf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94668" name="Rectangle 12"/>
          <p:cNvSpPr>
            <a:spLocks noChangeArrowheads="1"/>
          </p:cNvSpPr>
          <p:nvPr/>
        </p:nvSpPr>
        <p:spPr bwMode="auto">
          <a:xfrm>
            <a:off x="1199109" y="3775075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94669" name="Text Box 13"/>
          <p:cNvSpPr txBox="1">
            <a:spLocks noChangeArrowheads="1"/>
          </p:cNvSpPr>
          <p:nvPr/>
        </p:nvSpPr>
        <p:spPr bwMode="auto">
          <a:xfrm>
            <a:off x="1630002" y="4241802"/>
            <a:ext cx="9218522" cy="4522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const char *format[,address,…]);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94670" name="Rectangle 14"/>
          <p:cNvSpPr>
            <a:spLocks noChangeArrowheads="1"/>
          </p:cNvSpPr>
          <p:nvPr/>
        </p:nvSpPr>
        <p:spPr bwMode="auto">
          <a:xfrm>
            <a:off x="1249065" y="4859339"/>
            <a:ext cx="10247529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功能：将表达式输出到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所指向的文件中。</a:t>
            </a:r>
            <a:endParaRPr lang="en-US" altLang="zh-CN" dirty="0">
              <a:latin typeface="+mn-lt"/>
              <a:ea typeface="楷体" panose="02010609060101010101" pitchFamily="49" charset="-122"/>
            </a:endParaRPr>
          </a:p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返值：如果操作成功，则函数返回值就是写入到文件中数据的字节个数；如果操作出错，则返回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EOF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94672" name="Rectangle 16" descr="信纸"/>
          <p:cNvSpPr>
            <a:spLocks noChangeArrowheads="1"/>
          </p:cNvSpPr>
          <p:nvPr/>
        </p:nvSpPr>
        <p:spPr bwMode="auto">
          <a:xfrm>
            <a:off x="1620075" y="5688791"/>
            <a:ext cx="9228450" cy="104457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例如：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"%d,%6.2f",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t);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按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%d, %6.2f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格式输出到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fp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d,%f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", 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&amp;t);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若文件中有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3, 4.5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，则将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送入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4.5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送入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t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94673" name="Group 17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94674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94675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94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94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94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94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94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094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94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94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094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/>
      <p:bldP spid="1094662" grpId="0"/>
      <p:bldP spid="1094663" grpId="0"/>
      <p:bldP spid="1094664" grpId="0" animBg="1"/>
      <p:bldP spid="1094667" grpId="0"/>
      <p:bldP spid="1094668" grpId="0"/>
      <p:bldP spid="1094669" grpId="0" animBg="1"/>
      <p:bldP spid="10946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 descr="信纸"/>
          <p:cNvSpPr>
            <a:spLocks noChangeArrowheads="1"/>
          </p:cNvSpPr>
          <p:nvPr/>
        </p:nvSpPr>
        <p:spPr bwMode="auto">
          <a:xfrm>
            <a:off x="601365" y="968376"/>
            <a:ext cx="4804935" cy="53117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 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3;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float f = (float)9.8;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创建文本文件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wang.txt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("wang.txt", "w");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("can't create file: wang.dat\n");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将变量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的值格式化输出到文件中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"%2d,%6.2f",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f);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96766" name="Group 62"/>
          <p:cNvGrpSpPr/>
          <p:nvPr/>
        </p:nvGrpSpPr>
        <p:grpSpPr bwMode="auto">
          <a:xfrm>
            <a:off x="5465236" y="2232198"/>
            <a:ext cx="6489700" cy="2420938"/>
            <a:chOff x="1600" y="618"/>
            <a:chExt cx="4088" cy="1525"/>
          </a:xfrm>
        </p:grpSpPr>
        <p:grpSp>
          <p:nvGrpSpPr>
            <p:cNvPr id="1096715" name="Group 11"/>
            <p:cNvGrpSpPr/>
            <p:nvPr/>
          </p:nvGrpSpPr>
          <p:grpSpPr bwMode="auto">
            <a:xfrm>
              <a:off x="2228" y="618"/>
              <a:ext cx="3460" cy="1525"/>
              <a:chOff x="1854" y="1134"/>
              <a:chExt cx="3249" cy="1525"/>
            </a:xfrm>
          </p:grpSpPr>
          <p:sp>
            <p:nvSpPr>
              <p:cNvPr id="1096716" name="AutoShape 12"/>
              <p:cNvSpPr>
                <a:spLocks noChangeArrowheads="1"/>
              </p:cNvSpPr>
              <p:nvPr/>
            </p:nvSpPr>
            <p:spPr bwMode="auto">
              <a:xfrm>
                <a:off x="1854" y="1452"/>
                <a:ext cx="3249" cy="1207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25400">
                <a:solidFill>
                  <a:srgbClr val="FF00FF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096717" name="Text Box 13"/>
              <p:cNvSpPr txBox="1">
                <a:spLocks noChangeArrowheads="1"/>
              </p:cNvSpPr>
              <p:nvPr/>
            </p:nvSpPr>
            <p:spPr bwMode="auto">
              <a:xfrm>
                <a:off x="3053" y="1134"/>
                <a:ext cx="9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wang.txt</a:t>
                </a:r>
                <a:endPara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26" name="Group 22"/>
            <p:cNvGrpSpPr/>
            <p:nvPr/>
          </p:nvGrpSpPr>
          <p:grpSpPr bwMode="auto">
            <a:xfrm>
              <a:off x="1600" y="1008"/>
              <a:ext cx="609" cy="250"/>
              <a:chOff x="1591" y="972"/>
              <a:chExt cx="691" cy="250"/>
            </a:xfrm>
          </p:grpSpPr>
          <p:sp>
            <p:nvSpPr>
              <p:cNvPr id="1096721" name="Line 17"/>
              <p:cNvSpPr>
                <a:spLocks noChangeShapeType="1"/>
              </p:cNvSpPr>
              <p:nvPr/>
            </p:nvSpPr>
            <p:spPr bwMode="auto">
              <a:xfrm>
                <a:off x="1828" y="1117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22" name="Text Box 18"/>
              <p:cNvSpPr txBox="1">
                <a:spLocks noChangeArrowheads="1"/>
              </p:cNvSpPr>
              <p:nvPr/>
            </p:nvSpPr>
            <p:spPr bwMode="auto">
              <a:xfrm>
                <a:off x="1591" y="972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fp</a:t>
                </a:r>
                <a:endPara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096710" name="Rectangle 6"/>
          <p:cNvSpPr>
            <a:spLocks noChangeArrowheads="1"/>
          </p:cNvSpPr>
          <p:nvPr/>
        </p:nvSpPr>
        <p:spPr bwMode="auto">
          <a:xfrm>
            <a:off x="-24680" y="197476"/>
            <a:ext cx="118335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7】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将变量的值格式化写入文件中，然后从文件中格式化读出并显示。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096718" name="Text Box 14"/>
          <p:cNvSpPr txBox="1">
            <a:spLocks noChangeArrowheads="1"/>
          </p:cNvSpPr>
          <p:nvPr/>
        </p:nvSpPr>
        <p:spPr bwMode="auto">
          <a:xfrm>
            <a:off x="6478062" y="2852911"/>
            <a:ext cx="4837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20  33  2C  20  20  39  2E  38  30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096767" name="Group 63"/>
          <p:cNvGrpSpPr/>
          <p:nvPr/>
        </p:nvGrpSpPr>
        <p:grpSpPr bwMode="auto">
          <a:xfrm>
            <a:off x="10724624" y="2878311"/>
            <a:ext cx="1344612" cy="366712"/>
            <a:chOff x="4913" y="1025"/>
            <a:chExt cx="847" cy="231"/>
          </a:xfrm>
        </p:grpSpPr>
        <p:sp>
          <p:nvSpPr>
            <p:cNvPr id="1096746" name="Line 42"/>
            <p:cNvSpPr>
              <a:spLocks noChangeShapeType="1"/>
            </p:cNvSpPr>
            <p:nvPr/>
          </p:nvSpPr>
          <p:spPr bwMode="auto">
            <a:xfrm flipH="1">
              <a:off x="4913" y="1162"/>
              <a:ext cx="22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96747" name="Text Box 43"/>
            <p:cNvSpPr txBox="1">
              <a:spLocks noChangeArrowheads="1"/>
            </p:cNvSpPr>
            <p:nvPr/>
          </p:nvSpPr>
          <p:spPr bwMode="auto">
            <a:xfrm>
              <a:off x="5079" y="1025"/>
              <a:ext cx="681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ASCII</a:t>
              </a:r>
              <a:r>
                <a:rPr lang="zh-CN" altLang="en-US" sz="1800" b="1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码</a:t>
              </a:r>
              <a:endParaRPr lang="zh-CN" altLang="en-US" sz="18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096768" name="Group 64"/>
          <p:cNvGrpSpPr/>
          <p:nvPr/>
        </p:nvGrpSpPr>
        <p:grpSpPr bwMode="auto">
          <a:xfrm>
            <a:off x="10726211" y="3394248"/>
            <a:ext cx="1049338" cy="641350"/>
            <a:chOff x="4914" y="1350"/>
            <a:chExt cx="661" cy="404"/>
          </a:xfrm>
        </p:grpSpPr>
        <p:sp>
          <p:nvSpPr>
            <p:cNvPr id="1096748" name="Line 44"/>
            <p:cNvSpPr>
              <a:spLocks noChangeShapeType="1"/>
            </p:cNvSpPr>
            <p:nvPr/>
          </p:nvSpPr>
          <p:spPr bwMode="auto">
            <a:xfrm flipH="1">
              <a:off x="4914" y="1568"/>
              <a:ext cx="22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96749" name="Text Box 45"/>
            <p:cNvSpPr txBox="1">
              <a:spLocks noChangeArrowheads="1"/>
            </p:cNvSpPr>
            <p:nvPr/>
          </p:nvSpPr>
          <p:spPr bwMode="auto">
            <a:xfrm>
              <a:off x="5134" y="1350"/>
              <a:ext cx="441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对应字符</a:t>
              </a:r>
              <a:endParaRPr lang="zh-CN" altLang="en-US" sz="18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096769" name="Group 65"/>
          <p:cNvGrpSpPr/>
          <p:nvPr/>
        </p:nvGrpSpPr>
        <p:grpSpPr bwMode="auto">
          <a:xfrm>
            <a:off x="6505049" y="3262486"/>
            <a:ext cx="4278312" cy="1282700"/>
            <a:chOff x="2255" y="1267"/>
            <a:chExt cx="2695" cy="808"/>
          </a:xfrm>
        </p:grpSpPr>
        <p:grpSp>
          <p:nvGrpSpPr>
            <p:cNvPr id="1096751" name="Group 47"/>
            <p:cNvGrpSpPr/>
            <p:nvPr/>
          </p:nvGrpSpPr>
          <p:grpSpPr bwMode="auto">
            <a:xfrm>
              <a:off x="2255" y="1280"/>
              <a:ext cx="270" cy="470"/>
              <a:chOff x="2255" y="1280"/>
              <a:chExt cx="270" cy="470"/>
            </a:xfrm>
          </p:grpSpPr>
          <p:sp>
            <p:nvSpPr>
              <p:cNvPr id="1096727" name="Line 23"/>
              <p:cNvSpPr>
                <a:spLocks noChangeShapeType="1"/>
              </p:cNvSpPr>
              <p:nvPr/>
            </p:nvSpPr>
            <p:spPr bwMode="auto">
              <a:xfrm>
                <a:off x="2382" y="1280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28" name="Rectangle 24"/>
              <p:cNvSpPr>
                <a:spLocks noChangeArrowheads="1"/>
              </p:cNvSpPr>
              <p:nvPr/>
            </p:nvSpPr>
            <p:spPr bwMode="auto">
              <a:xfrm>
                <a:off x="2255" y="1462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2" name="Group 48"/>
            <p:cNvGrpSpPr/>
            <p:nvPr/>
          </p:nvGrpSpPr>
          <p:grpSpPr bwMode="auto">
            <a:xfrm>
              <a:off x="2554" y="1272"/>
              <a:ext cx="318" cy="487"/>
              <a:chOff x="2554" y="1272"/>
              <a:chExt cx="318" cy="487"/>
            </a:xfrm>
          </p:grpSpPr>
          <p:sp>
            <p:nvSpPr>
              <p:cNvPr id="1096729" name="Line 25"/>
              <p:cNvSpPr>
                <a:spLocks noChangeShapeType="1"/>
              </p:cNvSpPr>
              <p:nvPr/>
            </p:nvSpPr>
            <p:spPr bwMode="auto">
              <a:xfrm>
                <a:off x="2671" y="1272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30" name="Rectangle 26"/>
              <p:cNvSpPr>
                <a:spLocks noChangeArrowheads="1"/>
              </p:cNvSpPr>
              <p:nvPr/>
            </p:nvSpPr>
            <p:spPr bwMode="auto">
              <a:xfrm>
                <a:off x="2554" y="1471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'3'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3" name="Group 49"/>
            <p:cNvGrpSpPr/>
            <p:nvPr/>
          </p:nvGrpSpPr>
          <p:grpSpPr bwMode="auto">
            <a:xfrm>
              <a:off x="2854" y="1282"/>
              <a:ext cx="318" cy="468"/>
              <a:chOff x="2854" y="1282"/>
              <a:chExt cx="318" cy="468"/>
            </a:xfrm>
          </p:grpSpPr>
          <p:sp>
            <p:nvSpPr>
              <p:cNvPr id="1096731" name="Line 27"/>
              <p:cNvSpPr>
                <a:spLocks noChangeShapeType="1"/>
              </p:cNvSpPr>
              <p:nvPr/>
            </p:nvSpPr>
            <p:spPr bwMode="auto">
              <a:xfrm>
                <a:off x="2987" y="1282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32" name="Rectangle 28"/>
              <p:cNvSpPr>
                <a:spLocks noChangeArrowheads="1"/>
              </p:cNvSpPr>
              <p:nvPr/>
            </p:nvSpPr>
            <p:spPr bwMode="auto">
              <a:xfrm>
                <a:off x="2854" y="1462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',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4" name="Group 50"/>
            <p:cNvGrpSpPr/>
            <p:nvPr/>
          </p:nvGrpSpPr>
          <p:grpSpPr bwMode="auto">
            <a:xfrm>
              <a:off x="3192" y="1274"/>
              <a:ext cx="270" cy="477"/>
              <a:chOff x="3192" y="1274"/>
              <a:chExt cx="270" cy="477"/>
            </a:xfrm>
          </p:grpSpPr>
          <p:sp>
            <p:nvSpPr>
              <p:cNvPr id="1096733" name="Line 29"/>
              <p:cNvSpPr>
                <a:spLocks noChangeShapeType="1"/>
              </p:cNvSpPr>
              <p:nvPr/>
            </p:nvSpPr>
            <p:spPr bwMode="auto">
              <a:xfrm>
                <a:off x="3303" y="1274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34" name="Rectangle 30"/>
              <p:cNvSpPr>
                <a:spLocks noChangeArrowheads="1"/>
              </p:cNvSpPr>
              <p:nvPr/>
            </p:nvSpPr>
            <p:spPr bwMode="auto">
              <a:xfrm>
                <a:off x="3192" y="1463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5" name="Group 51"/>
            <p:cNvGrpSpPr/>
            <p:nvPr/>
          </p:nvGrpSpPr>
          <p:grpSpPr bwMode="auto">
            <a:xfrm>
              <a:off x="3472" y="1275"/>
              <a:ext cx="270" cy="477"/>
              <a:chOff x="3472" y="1275"/>
              <a:chExt cx="270" cy="477"/>
            </a:xfrm>
          </p:grpSpPr>
          <p:sp>
            <p:nvSpPr>
              <p:cNvPr id="1096736" name="Line 32"/>
              <p:cNvSpPr>
                <a:spLocks noChangeShapeType="1"/>
              </p:cNvSpPr>
              <p:nvPr/>
            </p:nvSpPr>
            <p:spPr bwMode="auto">
              <a:xfrm>
                <a:off x="3592" y="1275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37" name="Rectangle 33"/>
              <p:cNvSpPr>
                <a:spLocks noChangeArrowheads="1"/>
              </p:cNvSpPr>
              <p:nvPr/>
            </p:nvSpPr>
            <p:spPr bwMode="auto">
              <a:xfrm>
                <a:off x="3472" y="1464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6" name="Group 52"/>
            <p:cNvGrpSpPr/>
            <p:nvPr/>
          </p:nvGrpSpPr>
          <p:grpSpPr bwMode="auto">
            <a:xfrm>
              <a:off x="3725" y="1267"/>
              <a:ext cx="318" cy="474"/>
              <a:chOff x="3725" y="1267"/>
              <a:chExt cx="318" cy="474"/>
            </a:xfrm>
          </p:grpSpPr>
          <p:sp>
            <p:nvSpPr>
              <p:cNvPr id="1096738" name="Line 34"/>
              <p:cNvSpPr>
                <a:spLocks noChangeShapeType="1"/>
              </p:cNvSpPr>
              <p:nvPr/>
            </p:nvSpPr>
            <p:spPr bwMode="auto">
              <a:xfrm>
                <a:off x="3872" y="1267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39" name="Rectangle 35"/>
              <p:cNvSpPr>
                <a:spLocks noChangeArrowheads="1"/>
              </p:cNvSpPr>
              <p:nvPr/>
            </p:nvSpPr>
            <p:spPr bwMode="auto">
              <a:xfrm>
                <a:off x="3725" y="1453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'9'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7" name="Group 53"/>
            <p:cNvGrpSpPr/>
            <p:nvPr/>
          </p:nvGrpSpPr>
          <p:grpSpPr bwMode="auto">
            <a:xfrm>
              <a:off x="4024" y="1277"/>
              <a:ext cx="318" cy="464"/>
              <a:chOff x="4024" y="1277"/>
              <a:chExt cx="318" cy="464"/>
            </a:xfrm>
          </p:grpSpPr>
          <p:sp>
            <p:nvSpPr>
              <p:cNvPr id="1096740" name="Line 36"/>
              <p:cNvSpPr>
                <a:spLocks noChangeShapeType="1"/>
              </p:cNvSpPr>
              <p:nvPr/>
            </p:nvSpPr>
            <p:spPr bwMode="auto">
              <a:xfrm>
                <a:off x="4170" y="1277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41" name="Rectangle 37"/>
              <p:cNvSpPr>
                <a:spLocks noChangeArrowheads="1"/>
              </p:cNvSpPr>
              <p:nvPr/>
            </p:nvSpPr>
            <p:spPr bwMode="auto">
              <a:xfrm>
                <a:off x="4024" y="1453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'.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8" name="Group 54"/>
            <p:cNvGrpSpPr/>
            <p:nvPr/>
          </p:nvGrpSpPr>
          <p:grpSpPr bwMode="auto">
            <a:xfrm>
              <a:off x="4350" y="1278"/>
              <a:ext cx="318" cy="471"/>
              <a:chOff x="4350" y="1278"/>
              <a:chExt cx="318" cy="471"/>
            </a:xfrm>
          </p:grpSpPr>
          <p:sp>
            <p:nvSpPr>
              <p:cNvPr id="1096742" name="Line 38"/>
              <p:cNvSpPr>
                <a:spLocks noChangeShapeType="1"/>
              </p:cNvSpPr>
              <p:nvPr/>
            </p:nvSpPr>
            <p:spPr bwMode="auto">
              <a:xfrm>
                <a:off x="4486" y="1278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43" name="Rectangle 39"/>
              <p:cNvSpPr>
                <a:spLocks noChangeArrowheads="1"/>
              </p:cNvSpPr>
              <p:nvPr/>
            </p:nvSpPr>
            <p:spPr bwMode="auto">
              <a:xfrm>
                <a:off x="4350" y="1461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'8'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9" name="Group 55"/>
            <p:cNvGrpSpPr/>
            <p:nvPr/>
          </p:nvGrpSpPr>
          <p:grpSpPr bwMode="auto">
            <a:xfrm>
              <a:off x="4632" y="1270"/>
              <a:ext cx="318" cy="470"/>
              <a:chOff x="4632" y="1270"/>
              <a:chExt cx="318" cy="470"/>
            </a:xfrm>
          </p:grpSpPr>
          <p:sp>
            <p:nvSpPr>
              <p:cNvPr id="1096744" name="Line 40"/>
              <p:cNvSpPr>
                <a:spLocks noChangeShapeType="1"/>
              </p:cNvSpPr>
              <p:nvPr/>
            </p:nvSpPr>
            <p:spPr bwMode="auto">
              <a:xfrm>
                <a:off x="4766" y="1270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45" name="Rectangle 41"/>
              <p:cNvSpPr>
                <a:spLocks noChangeArrowheads="1"/>
              </p:cNvSpPr>
              <p:nvPr/>
            </p:nvSpPr>
            <p:spPr bwMode="auto">
              <a:xfrm>
                <a:off x="4632" y="1452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'0'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64" name="Group 60"/>
            <p:cNvGrpSpPr/>
            <p:nvPr/>
          </p:nvGrpSpPr>
          <p:grpSpPr bwMode="auto">
            <a:xfrm>
              <a:off x="2318" y="1724"/>
              <a:ext cx="454" cy="341"/>
              <a:chOff x="2318" y="1724"/>
              <a:chExt cx="454" cy="341"/>
            </a:xfrm>
          </p:grpSpPr>
          <p:sp>
            <p:nvSpPr>
              <p:cNvPr id="1096760" name="AutoShape 56"/>
              <p:cNvSpPr/>
              <p:nvPr/>
            </p:nvSpPr>
            <p:spPr bwMode="auto">
              <a:xfrm rot="-5400000">
                <a:off x="2477" y="1565"/>
                <a:ext cx="136" cy="453"/>
              </a:xfrm>
              <a:prstGeom prst="leftBrace">
                <a:avLst>
                  <a:gd name="adj1" fmla="val 27757"/>
                  <a:gd name="adj2" fmla="val 50000"/>
                </a:avLst>
              </a:prstGeom>
              <a:noFill/>
              <a:ln w="2222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761" name="Text Box 57"/>
              <p:cNvSpPr txBox="1">
                <a:spLocks noChangeArrowheads="1"/>
              </p:cNvSpPr>
              <p:nvPr/>
            </p:nvSpPr>
            <p:spPr bwMode="auto">
              <a:xfrm>
                <a:off x="2318" y="1815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%2d</a:t>
                </a:r>
                <a:endParaRPr lang="en-US" altLang="zh-CN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65" name="Group 61"/>
            <p:cNvGrpSpPr/>
            <p:nvPr/>
          </p:nvGrpSpPr>
          <p:grpSpPr bwMode="auto">
            <a:xfrm>
              <a:off x="3300" y="1688"/>
              <a:ext cx="1494" cy="387"/>
              <a:chOff x="3300" y="1688"/>
              <a:chExt cx="1494" cy="387"/>
            </a:xfrm>
          </p:grpSpPr>
          <p:sp>
            <p:nvSpPr>
              <p:cNvPr id="1096762" name="AutoShape 58"/>
              <p:cNvSpPr/>
              <p:nvPr/>
            </p:nvSpPr>
            <p:spPr bwMode="auto">
              <a:xfrm rot="-5400000">
                <a:off x="3956" y="1032"/>
                <a:ext cx="182" cy="1494"/>
              </a:xfrm>
              <a:prstGeom prst="leftBrace">
                <a:avLst>
                  <a:gd name="adj1" fmla="val 68407"/>
                  <a:gd name="adj2" fmla="val 50000"/>
                </a:avLst>
              </a:prstGeom>
              <a:noFill/>
              <a:ln w="2222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763" name="Text Box 59"/>
              <p:cNvSpPr txBox="1">
                <a:spLocks noChangeArrowheads="1"/>
              </p:cNvSpPr>
              <p:nvPr/>
            </p:nvSpPr>
            <p:spPr bwMode="auto">
              <a:xfrm>
                <a:off x="3761" y="1825"/>
                <a:ext cx="68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%6.2f</a:t>
                </a:r>
                <a:endParaRPr lang="en-US" altLang="zh-CN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096770" name="Group 6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96771" name="Text Box 6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96772" name="Text Box 6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6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6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6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6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6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6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6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6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6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6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6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6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6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6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6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6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096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96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96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6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6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1000"/>
                                        <p:tgtEl>
                                          <p:spTgt spid="1096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6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6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300"/>
                            </p:stCondLst>
                            <p:childTnLst>
                              <p:par>
                                <p:cTn id="8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09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8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9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9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96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96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Text Box 2"/>
          <p:cNvSpPr txBox="1">
            <a:spLocks noChangeArrowheads="1"/>
          </p:cNvSpPr>
          <p:nvPr/>
        </p:nvSpPr>
        <p:spPr bwMode="auto">
          <a:xfrm>
            <a:off x="555329" y="168959"/>
            <a:ext cx="3889375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学习目标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endParaRPr kumimoji="0" lang="zh-CN" altLang="en-US" dirty="0"/>
          </a:p>
        </p:txBody>
      </p:sp>
      <p:sp>
        <p:nvSpPr>
          <p:cNvPr id="677903" name="Text Box 15"/>
          <p:cNvSpPr txBox="1">
            <a:spLocks noChangeArrowheads="1"/>
          </p:cNvSpPr>
          <p:nvPr/>
        </p:nvSpPr>
        <p:spPr bwMode="auto">
          <a:xfrm>
            <a:off x="529929" y="2597480"/>
            <a:ext cx="2520082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学习内容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kumimoji="0" lang="zh-CN" altLang="en-US" dirty="0"/>
          </a:p>
        </p:txBody>
      </p:sp>
      <p:sp>
        <p:nvSpPr>
          <p:cNvPr id="677932" name="Rectangle 44"/>
          <p:cNvSpPr>
            <a:spLocks noChangeArrowheads="1"/>
          </p:cNvSpPr>
          <p:nvPr/>
        </p:nvSpPr>
        <p:spPr bwMode="auto">
          <a:xfrm>
            <a:off x="1098374" y="3226217"/>
            <a:ext cx="10326217" cy="347345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文件的基本概念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文件的类别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文件操作概述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文件指针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文件的打开、读写和关闭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44500" lvl="1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文件的打开与关闭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44500" lvl="1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文件的读写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44500" lvl="1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文件读写函数选用原则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文件的定位读写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文件应用综合举例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本章小结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677934" name="Rectangle 46"/>
          <p:cNvSpPr>
            <a:spLocks noChangeArrowheads="1"/>
          </p:cNvSpPr>
          <p:nvPr/>
        </p:nvSpPr>
        <p:spPr bwMode="auto">
          <a:xfrm>
            <a:off x="1126951" y="789672"/>
            <a:ext cx="10291014" cy="163121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457200" indent="-27622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理解文件的概念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27622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正确把握文本文件与二进制文件的区别；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27622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掌握文件的打开、读写、定位以及关闭的方法；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27622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掌握文件系统中有关文件操作的系统函数使用方法；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27622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能设计对文件进行简单处理的实用程序。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677947" name="Group 59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677948" name="Text Box 6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77949" name="Text Box 6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77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7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77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0" grpId="0"/>
      <p:bldP spid="677903" grpId="0"/>
      <p:bldP spid="677932" grpId="0" animBg="1"/>
      <p:bldP spid="6779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 descr="信纸"/>
          <p:cNvSpPr>
            <a:spLocks noChangeArrowheads="1"/>
          </p:cNvSpPr>
          <p:nvPr/>
        </p:nvSpPr>
        <p:spPr bwMode="auto">
          <a:xfrm>
            <a:off x="767408" y="489307"/>
            <a:ext cx="4680521" cy="47021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以读的方式打开文件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wang.txt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("wang.txt", "r");  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("can't open file: wang.dat\n");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0;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清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 = 0;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//f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清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从文件中读取数值到变量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d,%f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", 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&amp;f); 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            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显示从文件中读取的变量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的值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%2d, f = %6.2f\n",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f);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98807" name="Group 55"/>
          <p:cNvGrpSpPr/>
          <p:nvPr/>
        </p:nvGrpSpPr>
        <p:grpSpPr bwMode="auto">
          <a:xfrm>
            <a:off x="5465236" y="576014"/>
            <a:ext cx="6604000" cy="2420938"/>
            <a:chOff x="1546" y="2714"/>
            <a:chExt cx="4160" cy="1525"/>
          </a:xfrm>
        </p:grpSpPr>
        <p:grpSp>
          <p:nvGrpSpPr>
            <p:cNvPr id="1098755" name="Group 3"/>
            <p:cNvGrpSpPr/>
            <p:nvPr/>
          </p:nvGrpSpPr>
          <p:grpSpPr bwMode="auto">
            <a:xfrm>
              <a:off x="1546" y="2714"/>
              <a:ext cx="4088" cy="1525"/>
              <a:chOff x="1600" y="618"/>
              <a:chExt cx="4088" cy="1525"/>
            </a:xfrm>
          </p:grpSpPr>
          <p:grpSp>
            <p:nvGrpSpPr>
              <p:cNvPr id="1098756" name="Group 4"/>
              <p:cNvGrpSpPr/>
              <p:nvPr/>
            </p:nvGrpSpPr>
            <p:grpSpPr bwMode="auto">
              <a:xfrm>
                <a:off x="2228" y="618"/>
                <a:ext cx="3460" cy="1525"/>
                <a:chOff x="1854" y="1134"/>
                <a:chExt cx="3249" cy="1525"/>
              </a:xfrm>
            </p:grpSpPr>
            <p:sp>
              <p:nvSpPr>
                <p:cNvPr id="1098757" name="AutoShape 5"/>
                <p:cNvSpPr>
                  <a:spLocks noChangeArrowheads="1"/>
                </p:cNvSpPr>
                <p:nvPr/>
              </p:nvSpPr>
              <p:spPr bwMode="auto">
                <a:xfrm>
                  <a:off x="1854" y="1452"/>
                  <a:ext cx="3249" cy="1207"/>
                </a:xfrm>
                <a:prstGeom prst="foldedCorner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5400">
                  <a:solidFill>
                    <a:srgbClr val="FF00FF"/>
                  </a:solidFill>
                  <a:round/>
                </a:ln>
                <a:effectLst>
                  <a:outerShdw blurRad="50800" dist="106680" dir="2700000" algn="tl" rotWithShape="0">
                    <a:prstClr val="black">
                      <a:alpha val="43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zh-CN"/>
                </a:p>
              </p:txBody>
            </p:sp>
            <p:sp>
              <p:nvSpPr>
                <p:cNvPr id="109875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053" y="1134"/>
                  <a:ext cx="9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wang.txt</a:t>
                  </a:r>
                  <a:endParaRPr lang="en-US" altLang="zh-CN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098759" name="Group 7"/>
              <p:cNvGrpSpPr/>
              <p:nvPr/>
            </p:nvGrpSpPr>
            <p:grpSpPr bwMode="auto">
              <a:xfrm>
                <a:off x="1600" y="1008"/>
                <a:ext cx="609" cy="250"/>
                <a:chOff x="1591" y="972"/>
                <a:chExt cx="691" cy="250"/>
              </a:xfrm>
            </p:grpSpPr>
            <p:sp>
              <p:nvSpPr>
                <p:cNvPr id="1098760" name="Line 8"/>
                <p:cNvSpPr>
                  <a:spLocks noChangeShapeType="1"/>
                </p:cNvSpPr>
                <p:nvPr/>
              </p:nvSpPr>
              <p:spPr bwMode="auto">
                <a:xfrm>
                  <a:off x="1828" y="1117"/>
                  <a:ext cx="45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876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91" y="972"/>
                  <a:ext cx="31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fp</a:t>
                  </a:r>
                  <a:endPara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1098766" name="Text Box 14"/>
            <p:cNvSpPr txBox="1">
              <a:spLocks noChangeArrowheads="1"/>
            </p:cNvSpPr>
            <p:nvPr/>
          </p:nvSpPr>
          <p:spPr bwMode="auto">
            <a:xfrm>
              <a:off x="2184" y="3105"/>
              <a:ext cx="304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20  33  2C  20  20  39  2E  38  30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1098767" name="Group 15"/>
            <p:cNvGrpSpPr/>
            <p:nvPr/>
          </p:nvGrpSpPr>
          <p:grpSpPr bwMode="auto">
            <a:xfrm>
              <a:off x="4859" y="3121"/>
              <a:ext cx="847" cy="231"/>
              <a:chOff x="4913" y="1025"/>
              <a:chExt cx="847" cy="231"/>
            </a:xfrm>
          </p:grpSpPr>
          <p:sp>
            <p:nvSpPr>
              <p:cNvPr id="1098768" name="Line 16"/>
              <p:cNvSpPr>
                <a:spLocks noChangeShapeType="1"/>
              </p:cNvSpPr>
              <p:nvPr/>
            </p:nvSpPr>
            <p:spPr bwMode="auto">
              <a:xfrm flipH="1">
                <a:off x="4913" y="1162"/>
                <a:ext cx="226" cy="0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69" name="Text Box 17"/>
              <p:cNvSpPr txBox="1">
                <a:spLocks noChangeArrowheads="1"/>
              </p:cNvSpPr>
              <p:nvPr/>
            </p:nvSpPr>
            <p:spPr bwMode="auto">
              <a:xfrm>
                <a:off x="5079" y="1025"/>
                <a:ext cx="681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ASCII</a:t>
                </a:r>
                <a:r>
                  <a:rPr lang="zh-CN" altLang="en-US" sz="1800" b="1" dirty="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码</a:t>
                </a:r>
                <a:endParaRPr lang="zh-CN" altLang="en-US" sz="1800" b="1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098770" name="Group 18"/>
            <p:cNvGrpSpPr/>
            <p:nvPr/>
          </p:nvGrpSpPr>
          <p:grpSpPr bwMode="auto">
            <a:xfrm>
              <a:off x="4860" y="3446"/>
              <a:ext cx="661" cy="404"/>
              <a:chOff x="4914" y="1350"/>
              <a:chExt cx="661" cy="404"/>
            </a:xfrm>
          </p:grpSpPr>
          <p:sp>
            <p:nvSpPr>
              <p:cNvPr id="1098771" name="Line 19"/>
              <p:cNvSpPr>
                <a:spLocks noChangeShapeType="1"/>
              </p:cNvSpPr>
              <p:nvPr/>
            </p:nvSpPr>
            <p:spPr bwMode="auto">
              <a:xfrm flipH="1">
                <a:off x="4914" y="1568"/>
                <a:ext cx="226" cy="0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72" name="Text Box 20"/>
              <p:cNvSpPr txBox="1">
                <a:spLocks noChangeArrowheads="1"/>
              </p:cNvSpPr>
              <p:nvPr/>
            </p:nvSpPr>
            <p:spPr bwMode="auto">
              <a:xfrm>
                <a:off x="5134" y="1350"/>
                <a:ext cx="441" cy="4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b="1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对应字符</a:t>
                </a:r>
                <a:endParaRPr lang="zh-CN" altLang="en-US" sz="1800" b="1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098774" name="Group 22"/>
            <p:cNvGrpSpPr/>
            <p:nvPr/>
          </p:nvGrpSpPr>
          <p:grpSpPr bwMode="auto">
            <a:xfrm>
              <a:off x="2201" y="3376"/>
              <a:ext cx="270" cy="470"/>
              <a:chOff x="2255" y="1280"/>
              <a:chExt cx="270" cy="470"/>
            </a:xfrm>
          </p:grpSpPr>
          <p:sp>
            <p:nvSpPr>
              <p:cNvPr id="1098775" name="Line 23"/>
              <p:cNvSpPr>
                <a:spLocks noChangeShapeType="1"/>
              </p:cNvSpPr>
              <p:nvPr/>
            </p:nvSpPr>
            <p:spPr bwMode="auto">
              <a:xfrm>
                <a:off x="2382" y="1280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76" name="Rectangle 24"/>
              <p:cNvSpPr>
                <a:spLocks noChangeArrowheads="1"/>
              </p:cNvSpPr>
              <p:nvPr/>
            </p:nvSpPr>
            <p:spPr bwMode="auto">
              <a:xfrm>
                <a:off x="2255" y="1462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77" name="Group 25"/>
            <p:cNvGrpSpPr/>
            <p:nvPr/>
          </p:nvGrpSpPr>
          <p:grpSpPr bwMode="auto">
            <a:xfrm>
              <a:off x="2500" y="3368"/>
              <a:ext cx="318" cy="487"/>
              <a:chOff x="2554" y="1272"/>
              <a:chExt cx="318" cy="487"/>
            </a:xfrm>
          </p:grpSpPr>
          <p:sp>
            <p:nvSpPr>
              <p:cNvPr id="1098778" name="Line 26"/>
              <p:cNvSpPr>
                <a:spLocks noChangeShapeType="1"/>
              </p:cNvSpPr>
              <p:nvPr/>
            </p:nvSpPr>
            <p:spPr bwMode="auto">
              <a:xfrm>
                <a:off x="2671" y="1272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79" name="Rectangle 27"/>
              <p:cNvSpPr>
                <a:spLocks noChangeArrowheads="1"/>
              </p:cNvSpPr>
              <p:nvPr/>
            </p:nvSpPr>
            <p:spPr bwMode="auto">
              <a:xfrm>
                <a:off x="2554" y="1471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'3'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80" name="Group 28"/>
            <p:cNvGrpSpPr/>
            <p:nvPr/>
          </p:nvGrpSpPr>
          <p:grpSpPr bwMode="auto">
            <a:xfrm>
              <a:off x="2800" y="3378"/>
              <a:ext cx="318" cy="468"/>
              <a:chOff x="2854" y="1282"/>
              <a:chExt cx="318" cy="468"/>
            </a:xfrm>
          </p:grpSpPr>
          <p:sp>
            <p:nvSpPr>
              <p:cNvPr id="1098781" name="Line 29"/>
              <p:cNvSpPr>
                <a:spLocks noChangeShapeType="1"/>
              </p:cNvSpPr>
              <p:nvPr/>
            </p:nvSpPr>
            <p:spPr bwMode="auto">
              <a:xfrm>
                <a:off x="2987" y="1282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82" name="Rectangle 30"/>
              <p:cNvSpPr>
                <a:spLocks noChangeArrowheads="1"/>
              </p:cNvSpPr>
              <p:nvPr/>
            </p:nvSpPr>
            <p:spPr bwMode="auto">
              <a:xfrm>
                <a:off x="2854" y="1462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',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83" name="Group 31"/>
            <p:cNvGrpSpPr/>
            <p:nvPr/>
          </p:nvGrpSpPr>
          <p:grpSpPr bwMode="auto">
            <a:xfrm>
              <a:off x="3138" y="3370"/>
              <a:ext cx="270" cy="477"/>
              <a:chOff x="3192" y="1274"/>
              <a:chExt cx="270" cy="477"/>
            </a:xfrm>
          </p:grpSpPr>
          <p:sp>
            <p:nvSpPr>
              <p:cNvPr id="1098784" name="Line 32"/>
              <p:cNvSpPr>
                <a:spLocks noChangeShapeType="1"/>
              </p:cNvSpPr>
              <p:nvPr/>
            </p:nvSpPr>
            <p:spPr bwMode="auto">
              <a:xfrm>
                <a:off x="3303" y="1274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85" name="Rectangle 33"/>
              <p:cNvSpPr>
                <a:spLocks noChangeArrowheads="1"/>
              </p:cNvSpPr>
              <p:nvPr/>
            </p:nvSpPr>
            <p:spPr bwMode="auto">
              <a:xfrm>
                <a:off x="3192" y="1463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86" name="Group 34"/>
            <p:cNvGrpSpPr/>
            <p:nvPr/>
          </p:nvGrpSpPr>
          <p:grpSpPr bwMode="auto">
            <a:xfrm>
              <a:off x="3418" y="3371"/>
              <a:ext cx="270" cy="477"/>
              <a:chOff x="3472" y="1275"/>
              <a:chExt cx="270" cy="477"/>
            </a:xfrm>
          </p:grpSpPr>
          <p:sp>
            <p:nvSpPr>
              <p:cNvPr id="1098787" name="Line 35"/>
              <p:cNvSpPr>
                <a:spLocks noChangeShapeType="1"/>
              </p:cNvSpPr>
              <p:nvPr/>
            </p:nvSpPr>
            <p:spPr bwMode="auto">
              <a:xfrm>
                <a:off x="3592" y="1275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88" name="Rectangle 36"/>
              <p:cNvSpPr>
                <a:spLocks noChangeArrowheads="1"/>
              </p:cNvSpPr>
              <p:nvPr/>
            </p:nvSpPr>
            <p:spPr bwMode="auto">
              <a:xfrm>
                <a:off x="3472" y="1464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89" name="Group 37"/>
            <p:cNvGrpSpPr/>
            <p:nvPr/>
          </p:nvGrpSpPr>
          <p:grpSpPr bwMode="auto">
            <a:xfrm>
              <a:off x="3671" y="3363"/>
              <a:ext cx="318" cy="474"/>
              <a:chOff x="3725" y="1267"/>
              <a:chExt cx="318" cy="474"/>
            </a:xfrm>
          </p:grpSpPr>
          <p:sp>
            <p:nvSpPr>
              <p:cNvPr id="1098790" name="Line 38"/>
              <p:cNvSpPr>
                <a:spLocks noChangeShapeType="1"/>
              </p:cNvSpPr>
              <p:nvPr/>
            </p:nvSpPr>
            <p:spPr bwMode="auto">
              <a:xfrm>
                <a:off x="3872" y="1267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91" name="Rectangle 39"/>
              <p:cNvSpPr>
                <a:spLocks noChangeArrowheads="1"/>
              </p:cNvSpPr>
              <p:nvPr/>
            </p:nvSpPr>
            <p:spPr bwMode="auto">
              <a:xfrm>
                <a:off x="3725" y="1453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'9'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92" name="Group 40"/>
            <p:cNvGrpSpPr/>
            <p:nvPr/>
          </p:nvGrpSpPr>
          <p:grpSpPr bwMode="auto">
            <a:xfrm>
              <a:off x="3970" y="3373"/>
              <a:ext cx="318" cy="464"/>
              <a:chOff x="4024" y="1277"/>
              <a:chExt cx="318" cy="464"/>
            </a:xfrm>
          </p:grpSpPr>
          <p:sp>
            <p:nvSpPr>
              <p:cNvPr id="1098793" name="Line 41"/>
              <p:cNvSpPr>
                <a:spLocks noChangeShapeType="1"/>
              </p:cNvSpPr>
              <p:nvPr/>
            </p:nvSpPr>
            <p:spPr bwMode="auto">
              <a:xfrm>
                <a:off x="4170" y="1277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94" name="Rectangle 42"/>
              <p:cNvSpPr>
                <a:spLocks noChangeArrowheads="1"/>
              </p:cNvSpPr>
              <p:nvPr/>
            </p:nvSpPr>
            <p:spPr bwMode="auto">
              <a:xfrm>
                <a:off x="4024" y="1453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'.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95" name="Group 43"/>
            <p:cNvGrpSpPr/>
            <p:nvPr/>
          </p:nvGrpSpPr>
          <p:grpSpPr bwMode="auto">
            <a:xfrm>
              <a:off x="4296" y="3374"/>
              <a:ext cx="318" cy="471"/>
              <a:chOff x="4350" y="1278"/>
              <a:chExt cx="318" cy="471"/>
            </a:xfrm>
          </p:grpSpPr>
          <p:sp>
            <p:nvSpPr>
              <p:cNvPr id="1098796" name="Line 44"/>
              <p:cNvSpPr>
                <a:spLocks noChangeShapeType="1"/>
              </p:cNvSpPr>
              <p:nvPr/>
            </p:nvSpPr>
            <p:spPr bwMode="auto">
              <a:xfrm>
                <a:off x="4486" y="1278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97" name="Rectangle 45"/>
              <p:cNvSpPr>
                <a:spLocks noChangeArrowheads="1"/>
              </p:cNvSpPr>
              <p:nvPr/>
            </p:nvSpPr>
            <p:spPr bwMode="auto">
              <a:xfrm>
                <a:off x="4350" y="1461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'8'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98" name="Group 46"/>
            <p:cNvGrpSpPr/>
            <p:nvPr/>
          </p:nvGrpSpPr>
          <p:grpSpPr bwMode="auto">
            <a:xfrm>
              <a:off x="4578" y="3366"/>
              <a:ext cx="318" cy="470"/>
              <a:chOff x="4632" y="1270"/>
              <a:chExt cx="318" cy="470"/>
            </a:xfrm>
          </p:grpSpPr>
          <p:sp>
            <p:nvSpPr>
              <p:cNvPr id="1098799" name="Line 47"/>
              <p:cNvSpPr>
                <a:spLocks noChangeShapeType="1"/>
              </p:cNvSpPr>
              <p:nvPr/>
            </p:nvSpPr>
            <p:spPr bwMode="auto">
              <a:xfrm>
                <a:off x="4766" y="1270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00" name="Rectangle 48"/>
              <p:cNvSpPr>
                <a:spLocks noChangeArrowheads="1"/>
              </p:cNvSpPr>
              <p:nvPr/>
            </p:nvSpPr>
            <p:spPr bwMode="auto">
              <a:xfrm>
                <a:off x="4632" y="1452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'0'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098814" name="Group 62"/>
          <p:cNvGrpSpPr/>
          <p:nvPr/>
        </p:nvGrpSpPr>
        <p:grpSpPr bwMode="auto">
          <a:xfrm>
            <a:off x="6517749" y="1195140"/>
            <a:ext cx="1352550" cy="1787525"/>
            <a:chOff x="2209" y="3104"/>
            <a:chExt cx="852" cy="1126"/>
          </a:xfrm>
        </p:grpSpPr>
        <p:sp>
          <p:nvSpPr>
            <p:cNvPr id="1098808" name="Oval 56"/>
            <p:cNvSpPr>
              <a:spLocks noChangeArrowheads="1"/>
            </p:cNvSpPr>
            <p:nvPr/>
          </p:nvSpPr>
          <p:spPr bwMode="auto">
            <a:xfrm>
              <a:off x="2209" y="3104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8809" name="Line 57"/>
            <p:cNvSpPr>
              <a:spLocks noChangeShapeType="1"/>
            </p:cNvSpPr>
            <p:nvPr/>
          </p:nvSpPr>
          <p:spPr bwMode="auto">
            <a:xfrm>
              <a:off x="2472" y="3385"/>
              <a:ext cx="0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810" name="Text Box 58"/>
            <p:cNvSpPr txBox="1">
              <a:spLocks noChangeArrowheads="1"/>
            </p:cNvSpPr>
            <p:nvPr/>
          </p:nvSpPr>
          <p:spPr bwMode="auto">
            <a:xfrm>
              <a:off x="2390" y="3942"/>
              <a:ext cx="6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 = 3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1098815" name="Group 63"/>
          <p:cNvGrpSpPr/>
          <p:nvPr/>
        </p:nvGrpSpPr>
        <p:grpSpPr bwMode="auto">
          <a:xfrm>
            <a:off x="7943325" y="1164978"/>
            <a:ext cx="2808287" cy="1811337"/>
            <a:chOff x="3107" y="3085"/>
            <a:chExt cx="1769" cy="1141"/>
          </a:xfrm>
        </p:grpSpPr>
        <p:sp>
          <p:nvSpPr>
            <p:cNvPr id="1098811" name="Oval 59"/>
            <p:cNvSpPr>
              <a:spLocks noChangeArrowheads="1"/>
            </p:cNvSpPr>
            <p:nvPr/>
          </p:nvSpPr>
          <p:spPr bwMode="auto">
            <a:xfrm>
              <a:off x="3107" y="3085"/>
              <a:ext cx="1769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8812" name="Line 60"/>
            <p:cNvSpPr>
              <a:spLocks noChangeShapeType="1"/>
            </p:cNvSpPr>
            <p:nvPr/>
          </p:nvSpPr>
          <p:spPr bwMode="auto">
            <a:xfrm>
              <a:off x="3985" y="3404"/>
              <a:ext cx="0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813" name="Text Box 61"/>
            <p:cNvSpPr txBox="1">
              <a:spLocks noChangeArrowheads="1"/>
            </p:cNvSpPr>
            <p:nvPr/>
          </p:nvSpPr>
          <p:spPr bwMode="auto">
            <a:xfrm>
              <a:off x="3905" y="3938"/>
              <a:ext cx="78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 = 9.80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098816" name="Rectangle 64"/>
          <p:cNvSpPr>
            <a:spLocks noChangeArrowheads="1"/>
          </p:cNvSpPr>
          <p:nvPr/>
        </p:nvSpPr>
        <p:spPr bwMode="auto">
          <a:xfrm>
            <a:off x="6462186" y="3717032"/>
            <a:ext cx="2508303" cy="70788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运行结果：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=  3, f =   9.80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98817" name="Rectangle 65"/>
          <p:cNvSpPr>
            <a:spLocks noChangeArrowheads="1"/>
          </p:cNvSpPr>
          <p:nvPr/>
        </p:nvSpPr>
        <p:spPr bwMode="auto">
          <a:xfrm>
            <a:off x="755977" y="5589240"/>
            <a:ext cx="11019571" cy="830997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注意：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文件格式化输出函数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fprintf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总是以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字符串的形式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将数据信息存放到文件中，而不是以数值的形式存放到文件中，不管打开的是文本文件还是二进制文件。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98818" name="Group 6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98819" name="Text Box 6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98820" name="Text Box 6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8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8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8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8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98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98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98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8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8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8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8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98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8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09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098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8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98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8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8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98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98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98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8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098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09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816" grpId="0" animBg="1"/>
      <p:bldP spid="10988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617242" y="208172"/>
            <a:ext cx="38972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文件读写函数选用原则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00812" name="Rectangle 12"/>
          <p:cNvSpPr>
            <a:spLocks noChangeArrowheads="1"/>
          </p:cNvSpPr>
          <p:nvPr/>
        </p:nvSpPr>
        <p:spPr bwMode="auto">
          <a:xfrm>
            <a:off x="1146949" y="781013"/>
            <a:ext cx="10277643" cy="1495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读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个字符（或字节）数据时：选用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fputc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读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个字符串时：选用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fputs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读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个（或多个）不含格式的数据时：选用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fread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fwrite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读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个（或多个）含格式的数据时：选用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100813" name="Rectangle 13"/>
          <p:cNvSpPr>
            <a:spLocks noChangeArrowheads="1"/>
          </p:cNvSpPr>
          <p:nvPr/>
        </p:nvSpPr>
        <p:spPr bwMode="auto">
          <a:xfrm>
            <a:off x="1127448" y="2564904"/>
            <a:ext cx="10277642" cy="2098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zh-CN" altLang="en-US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对使用文件类型的要求：</a:t>
            </a:r>
            <a:endParaRPr lang="zh-CN" altLang="en-US" b="1" u="sng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32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fgetc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fputc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主要对文本文件进行读写，但也可对二进制文件进行读写；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fgets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fputs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主要对文本文件进行读写，对二进制文件操作无意义；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fread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fwrite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主要对二进制文件进行读写，但也可对文本文件进行读写；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fscanf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fprintf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主要对文本文件进行读写，对二进制文件操作无意义。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grpSp>
        <p:nvGrpSpPr>
          <p:cNvPr id="1100814" name="Group 14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100815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0816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0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00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12" grpId="0" animBg="1"/>
      <p:bldP spid="11008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3" name="Rectangle 5"/>
          <p:cNvSpPr>
            <a:spLocks noChangeArrowheads="1"/>
          </p:cNvSpPr>
          <p:nvPr/>
        </p:nvSpPr>
        <p:spPr bwMode="auto">
          <a:xfrm>
            <a:off x="487066" y="42622"/>
            <a:ext cx="40640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12.6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文件的定位读写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02856" name="Rectangle 8"/>
          <p:cNvSpPr>
            <a:spLocks noChangeArrowheads="1"/>
          </p:cNvSpPr>
          <p:nvPr/>
        </p:nvSpPr>
        <p:spPr bwMode="auto">
          <a:xfrm>
            <a:off x="747416" y="692696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几个概念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2857" name="Rectangle 9"/>
          <p:cNvSpPr>
            <a:spLocks noChangeArrowheads="1"/>
          </p:cNvSpPr>
          <p:nvPr/>
        </p:nvSpPr>
        <p:spPr bwMode="auto">
          <a:xfrm>
            <a:off x="529730" y="1111797"/>
            <a:ext cx="8064896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文件位置指针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-----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指向当前读写位置的指针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读写方式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02858" name="Rectangle 10"/>
          <p:cNvSpPr>
            <a:spLocks noChangeArrowheads="1"/>
          </p:cNvSpPr>
          <p:nvPr/>
        </p:nvSpPr>
        <p:spPr bwMode="auto">
          <a:xfrm>
            <a:off x="1394298" y="1889672"/>
            <a:ext cx="7272337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顺序读写：位置指针按字节位置顺序移动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随机读写：位置指针按需要移动到任意位置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2859" name="Rectangle 11"/>
          <p:cNvSpPr>
            <a:spLocks noChangeArrowheads="1"/>
          </p:cNvSpPr>
          <p:nvPr/>
        </p:nvSpPr>
        <p:spPr bwMode="auto">
          <a:xfrm>
            <a:off x="753132" y="2781755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rewind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2860" name="Rectangle 12"/>
          <p:cNvSpPr>
            <a:spLocks noChangeArrowheads="1"/>
          </p:cNvSpPr>
          <p:nvPr/>
        </p:nvSpPr>
        <p:spPr bwMode="auto">
          <a:xfrm>
            <a:off x="994862" y="3199267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2861" name="Text Box 13"/>
          <p:cNvSpPr txBox="1">
            <a:spLocks noChangeArrowheads="1"/>
          </p:cNvSpPr>
          <p:nvPr/>
        </p:nvSpPr>
        <p:spPr bwMode="auto">
          <a:xfrm>
            <a:off x="3020717" y="3227842"/>
            <a:ext cx="7395763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rewind (FILE *filepointer);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02862" name="Rectangle 14"/>
          <p:cNvSpPr>
            <a:spLocks noChangeArrowheads="1"/>
          </p:cNvSpPr>
          <p:nvPr/>
        </p:nvSpPr>
        <p:spPr bwMode="auto">
          <a:xfrm>
            <a:off x="994862" y="3750131"/>
            <a:ext cx="10390407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功能：将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所指向的文件的位置指针重新置回到文件的开头。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返值：无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102889" name="Group 41"/>
          <p:cNvGrpSpPr/>
          <p:nvPr/>
        </p:nvGrpSpPr>
        <p:grpSpPr bwMode="auto">
          <a:xfrm>
            <a:off x="1768674" y="4724400"/>
            <a:ext cx="3500437" cy="1873250"/>
            <a:chOff x="359" y="2976"/>
            <a:chExt cx="2205" cy="1180"/>
          </a:xfrm>
        </p:grpSpPr>
        <p:grpSp>
          <p:nvGrpSpPr>
            <p:cNvPr id="1102886" name="Group 38"/>
            <p:cNvGrpSpPr/>
            <p:nvPr/>
          </p:nvGrpSpPr>
          <p:grpSpPr bwMode="auto">
            <a:xfrm>
              <a:off x="359" y="2976"/>
              <a:ext cx="2205" cy="1180"/>
              <a:chOff x="539" y="2976"/>
              <a:chExt cx="2205" cy="1180"/>
            </a:xfrm>
          </p:grpSpPr>
          <p:sp>
            <p:nvSpPr>
              <p:cNvPr id="1102865" name="Text Box 17"/>
              <p:cNvSpPr txBox="1">
                <a:spLocks noChangeArrowheads="1"/>
              </p:cNvSpPr>
              <p:nvPr/>
            </p:nvSpPr>
            <p:spPr bwMode="auto">
              <a:xfrm>
                <a:off x="539" y="3087"/>
                <a:ext cx="317" cy="10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文件指针</a:t>
                </a:r>
                <a:r>
                  <a:rPr lang="en-US" altLang="zh-CN" sz="2000" b="1" dirty="0" err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fp</a:t>
                </a:r>
                <a:endParaRPr lang="en-US" altLang="zh-CN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1102863" name="AutoShape 15"/>
              <p:cNvSpPr>
                <a:spLocks noChangeArrowheads="1"/>
              </p:cNvSpPr>
              <p:nvPr/>
            </p:nvSpPr>
            <p:spPr bwMode="auto">
              <a:xfrm>
                <a:off x="839" y="2976"/>
                <a:ext cx="1905" cy="1180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/>
              <a:lstStyle/>
              <a:p>
                <a:pPr marL="457200" indent="-457200" algn="ctr">
                  <a:buFontTx/>
                  <a:buAutoNum type="arabicPlain" startAt="21"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33  2C  20  20  39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marL="457200" indent="-457200" algn="ctr">
                  <a:buFontTx/>
                  <a:buAutoNum type="arabicPlain" startAt="21"/>
                </a:pP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marL="457200" indent="-457200" algn="ctr"/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20  30  36  61  45  47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sp>
          <p:nvSpPr>
            <p:cNvPr id="1102864" name="Line 16"/>
            <p:cNvSpPr>
              <a:spLocks noChangeShapeType="1"/>
            </p:cNvSpPr>
            <p:nvPr/>
          </p:nvSpPr>
          <p:spPr bwMode="auto">
            <a:xfrm>
              <a:off x="387" y="3113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2870" name="Group 22"/>
            <p:cNvGrpSpPr/>
            <p:nvPr/>
          </p:nvGrpSpPr>
          <p:grpSpPr bwMode="auto">
            <a:xfrm>
              <a:off x="1194" y="3657"/>
              <a:ext cx="1271" cy="278"/>
              <a:chOff x="1338" y="3657"/>
              <a:chExt cx="1271" cy="278"/>
            </a:xfrm>
          </p:grpSpPr>
          <p:grpSp>
            <p:nvGrpSpPr>
              <p:cNvPr id="1102868" name="Group 20"/>
              <p:cNvGrpSpPr/>
              <p:nvPr/>
            </p:nvGrpSpPr>
            <p:grpSpPr bwMode="auto">
              <a:xfrm>
                <a:off x="1338" y="3657"/>
                <a:ext cx="453" cy="181"/>
                <a:chOff x="1338" y="3657"/>
                <a:chExt cx="453" cy="181"/>
              </a:xfrm>
            </p:grpSpPr>
            <p:sp>
              <p:nvSpPr>
                <p:cNvPr id="110286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38" y="3657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2867" name="Line 19"/>
                <p:cNvSpPr>
                  <a:spLocks noChangeShapeType="1"/>
                </p:cNvSpPr>
                <p:nvPr/>
              </p:nvSpPr>
              <p:spPr bwMode="auto">
                <a:xfrm>
                  <a:off x="1338" y="3838"/>
                  <a:ext cx="453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02869" name="Text Box 21"/>
              <p:cNvSpPr txBox="1">
                <a:spLocks noChangeArrowheads="1"/>
              </p:cNvSpPr>
              <p:nvPr/>
            </p:nvSpPr>
            <p:spPr bwMode="auto">
              <a:xfrm>
                <a:off x="1747" y="3685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位置指针</a:t>
                </a:r>
                <a:endPara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102883" name="Group 35"/>
          <p:cNvGrpSpPr/>
          <p:nvPr/>
        </p:nvGrpSpPr>
        <p:grpSpPr bwMode="auto">
          <a:xfrm>
            <a:off x="6628010" y="4711700"/>
            <a:ext cx="3500438" cy="1873250"/>
            <a:chOff x="3420" y="2968"/>
            <a:chExt cx="2205" cy="1180"/>
          </a:xfrm>
        </p:grpSpPr>
        <p:sp>
          <p:nvSpPr>
            <p:cNvPr id="1102874" name="Text Box 26"/>
            <p:cNvSpPr txBox="1">
              <a:spLocks noChangeArrowheads="1"/>
            </p:cNvSpPr>
            <p:nvPr/>
          </p:nvSpPr>
          <p:spPr bwMode="auto">
            <a:xfrm>
              <a:off x="3420" y="3079"/>
              <a:ext cx="317" cy="10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文件指针</a:t>
              </a:r>
              <a:r>
                <a:rPr lang="en-US" altLang="zh-CN" sz="2000" b="1" dirty="0" err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fp</a:t>
              </a:r>
              <a:endPara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102876" name="AutoShape 28"/>
            <p:cNvSpPr>
              <a:spLocks noChangeArrowheads="1"/>
            </p:cNvSpPr>
            <p:nvPr/>
          </p:nvSpPr>
          <p:spPr bwMode="auto">
            <a:xfrm>
              <a:off x="3720" y="2968"/>
              <a:ext cx="1905" cy="1180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wrap="none"/>
            <a:lstStyle/>
            <a:p>
              <a:pPr marL="457200" indent="-457200" algn="ctr">
                <a:buFontTx/>
                <a:buAutoNum type="arabicPlain" startAt="21"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33  2C  20  20  39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marL="457200" indent="-457200" algn="ctr">
                <a:buFontTx/>
                <a:buAutoNum type="arabicPlain" startAt="21"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marL="457200" indent="-457200" algn="ctr"/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20  30  36  61  45  47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02877" name="Line 29"/>
            <p:cNvSpPr>
              <a:spLocks noChangeShapeType="1"/>
            </p:cNvSpPr>
            <p:nvPr/>
          </p:nvSpPr>
          <p:spPr bwMode="auto">
            <a:xfrm>
              <a:off x="3448" y="3105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2878" name="Group 30"/>
            <p:cNvGrpSpPr/>
            <p:nvPr/>
          </p:nvGrpSpPr>
          <p:grpSpPr bwMode="auto">
            <a:xfrm>
              <a:off x="3913" y="3226"/>
              <a:ext cx="1271" cy="278"/>
              <a:chOff x="1338" y="3657"/>
              <a:chExt cx="1271" cy="278"/>
            </a:xfrm>
          </p:grpSpPr>
          <p:grpSp>
            <p:nvGrpSpPr>
              <p:cNvPr id="1102879" name="Group 31"/>
              <p:cNvGrpSpPr/>
              <p:nvPr/>
            </p:nvGrpSpPr>
            <p:grpSpPr bwMode="auto">
              <a:xfrm>
                <a:off x="1338" y="3657"/>
                <a:ext cx="453" cy="181"/>
                <a:chOff x="1338" y="3657"/>
                <a:chExt cx="453" cy="181"/>
              </a:xfrm>
            </p:grpSpPr>
            <p:sp>
              <p:nvSpPr>
                <p:cNvPr id="110288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338" y="3657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2881" name="Line 33"/>
                <p:cNvSpPr>
                  <a:spLocks noChangeShapeType="1"/>
                </p:cNvSpPr>
                <p:nvPr/>
              </p:nvSpPr>
              <p:spPr bwMode="auto">
                <a:xfrm>
                  <a:off x="1338" y="3838"/>
                  <a:ext cx="453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02882" name="Text Box 34"/>
              <p:cNvSpPr txBox="1">
                <a:spLocks noChangeArrowheads="1"/>
              </p:cNvSpPr>
              <p:nvPr/>
            </p:nvSpPr>
            <p:spPr bwMode="auto">
              <a:xfrm>
                <a:off x="1747" y="3685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位置指针</a:t>
                </a:r>
                <a:endPara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102888" name="Group 40"/>
          <p:cNvGrpSpPr/>
          <p:nvPr/>
        </p:nvGrpSpPr>
        <p:grpSpPr bwMode="auto">
          <a:xfrm>
            <a:off x="5338961" y="5114926"/>
            <a:ext cx="1439863" cy="619125"/>
            <a:chOff x="2608" y="3222"/>
            <a:chExt cx="907" cy="390"/>
          </a:xfrm>
        </p:grpSpPr>
        <p:sp>
          <p:nvSpPr>
            <p:cNvPr id="1102884" name="AutoShape 36"/>
            <p:cNvSpPr>
              <a:spLocks noChangeArrowheads="1"/>
            </p:cNvSpPr>
            <p:nvPr/>
          </p:nvSpPr>
          <p:spPr bwMode="auto">
            <a:xfrm>
              <a:off x="2628" y="3475"/>
              <a:ext cx="842" cy="13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2885" name="Text Box 37"/>
            <p:cNvSpPr txBox="1">
              <a:spLocks noChangeArrowheads="1"/>
            </p:cNvSpPr>
            <p:nvPr/>
          </p:nvSpPr>
          <p:spPr bwMode="auto">
            <a:xfrm>
              <a:off x="2608" y="3222"/>
              <a:ext cx="90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rewind(fp)</a:t>
              </a:r>
              <a:endParaRPr lang="en-US" altLang="zh-CN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102890" name="Group 42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102891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2892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0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02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102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02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10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102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102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102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102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02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6" grpId="0"/>
      <p:bldP spid="1102858" grpId="0"/>
      <p:bldP spid="1102859" grpId="0"/>
      <p:bldP spid="1102860" grpId="0"/>
      <p:bldP spid="11028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905" name="Rectangle 9"/>
          <p:cNvSpPr>
            <a:spLocks noChangeArrowheads="1"/>
          </p:cNvSpPr>
          <p:nvPr/>
        </p:nvSpPr>
        <p:spPr bwMode="auto">
          <a:xfrm>
            <a:off x="674647" y="396875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fseek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4906" name="Rectangle 10"/>
          <p:cNvSpPr>
            <a:spLocks noChangeArrowheads="1"/>
          </p:cNvSpPr>
          <p:nvPr/>
        </p:nvSpPr>
        <p:spPr bwMode="auto">
          <a:xfrm>
            <a:off x="1004846" y="814388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07" name="Text Box 11"/>
          <p:cNvSpPr txBox="1">
            <a:spLocks noChangeArrowheads="1"/>
          </p:cNvSpPr>
          <p:nvPr/>
        </p:nvSpPr>
        <p:spPr bwMode="auto">
          <a:xfrm>
            <a:off x="1490916" y="1314582"/>
            <a:ext cx="8879944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int  fseek(FILE *filepointer, long offset, int whence)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08" name="Rectangle 12"/>
          <p:cNvSpPr>
            <a:spLocks noChangeArrowheads="1"/>
          </p:cNvSpPr>
          <p:nvPr/>
        </p:nvSpPr>
        <p:spPr bwMode="auto">
          <a:xfrm>
            <a:off x="1008246" y="1958976"/>
            <a:ext cx="7885113" cy="878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改变文件位置指针的位置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返值：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成功，返回0；失败，返回非0值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1" name="AutoShape 35"/>
          <p:cNvSpPr>
            <a:spLocks noChangeArrowheads="1"/>
          </p:cNvSpPr>
          <p:nvPr/>
        </p:nvSpPr>
        <p:spPr bwMode="auto">
          <a:xfrm>
            <a:off x="4009529" y="2581027"/>
            <a:ext cx="1222375" cy="415925"/>
          </a:xfrm>
          <a:prstGeom prst="wedgeRectCallout">
            <a:avLst>
              <a:gd name="adj1" fmla="val 64792"/>
              <a:gd name="adj2" fmla="val -258014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文件指针</a:t>
            </a:r>
            <a:endParaRPr lang="zh-CN" altLang="en-US" sz="2000" b="1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2" name="AutoShape 36"/>
          <p:cNvSpPr>
            <a:spLocks noChangeArrowheads="1"/>
          </p:cNvSpPr>
          <p:nvPr/>
        </p:nvSpPr>
        <p:spPr bwMode="auto">
          <a:xfrm>
            <a:off x="4584080" y="2276872"/>
            <a:ext cx="5040312" cy="1025525"/>
          </a:xfrm>
          <a:prstGeom prst="wedgeRectCallout">
            <a:avLst>
              <a:gd name="adj1" fmla="val -361"/>
              <a:gd name="adj2" fmla="val -11609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90000" tIns="46800" rIns="90000" bIns="46800" anchor="ctr">
            <a:spAutoFit/>
          </a:bodyPr>
          <a:lstStyle/>
          <a:p>
            <a:r>
              <a:rPr lang="zh-CN" altLang="zh-CN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位移量（以起始点为基点,移动的字节数)</a:t>
            </a:r>
            <a:endParaRPr lang="zh-CN" altLang="zh-CN" sz="2000" b="1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&gt; 0</a:t>
            </a:r>
            <a:r>
              <a:rPr lang="en-US" altLang="zh-CN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</a:t>
            </a:r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向后移动</a:t>
            </a:r>
            <a:endParaRPr lang="zh-CN" altLang="en-US" sz="2000" b="1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&lt; 0</a:t>
            </a:r>
            <a:r>
              <a:rPr lang="en-US" altLang="zh-CN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</a:t>
            </a:r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向前移动</a:t>
            </a:r>
            <a:endParaRPr lang="zh-CN" altLang="en-US" sz="2000" b="1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3" name="AutoShape 37"/>
          <p:cNvSpPr>
            <a:spLocks noChangeArrowheads="1"/>
          </p:cNvSpPr>
          <p:nvPr/>
        </p:nvSpPr>
        <p:spPr bwMode="auto">
          <a:xfrm>
            <a:off x="6742901" y="2281276"/>
            <a:ext cx="4029895" cy="1330325"/>
          </a:xfrm>
          <a:prstGeom prst="wedgeRectCallout">
            <a:avLst>
              <a:gd name="adj1" fmla="val -12362"/>
              <a:gd name="adj2" fmla="val -98209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起始点</a:t>
            </a:r>
            <a:endParaRPr lang="zh-CN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文件开始</a:t>
            </a:r>
            <a:r>
              <a:rPr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        </a:t>
            </a: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SEEK_SET     0</a:t>
            </a:r>
            <a:endParaRPr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文件当前位置</a:t>
            </a:r>
            <a:r>
              <a:rPr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</a:t>
            </a: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SEEK_CUR    1</a:t>
            </a:r>
            <a:endParaRPr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文件末尾</a:t>
            </a:r>
            <a:r>
              <a:rPr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        </a:t>
            </a: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SEEK_END    2</a:t>
            </a:r>
            <a:endParaRPr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4" name="Rectangle 38"/>
          <p:cNvSpPr>
            <a:spLocks noChangeArrowheads="1"/>
          </p:cNvSpPr>
          <p:nvPr/>
        </p:nvSpPr>
        <p:spPr bwMode="auto">
          <a:xfrm>
            <a:off x="672515" y="3212976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ftell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4935" name="Rectangle 39"/>
          <p:cNvSpPr>
            <a:spLocks noChangeArrowheads="1"/>
          </p:cNvSpPr>
          <p:nvPr/>
        </p:nvSpPr>
        <p:spPr bwMode="auto">
          <a:xfrm>
            <a:off x="1006435" y="3630488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6" name="Text Box 40"/>
          <p:cNvSpPr txBox="1">
            <a:spLocks noChangeArrowheads="1"/>
          </p:cNvSpPr>
          <p:nvPr/>
        </p:nvSpPr>
        <p:spPr bwMode="auto">
          <a:xfrm>
            <a:off x="1487487" y="4210091"/>
            <a:ext cx="8883367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long  ftell (FILE *filepointer)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7" name="Rectangle 41"/>
          <p:cNvSpPr>
            <a:spLocks noChangeArrowheads="1"/>
          </p:cNvSpPr>
          <p:nvPr/>
        </p:nvSpPr>
        <p:spPr bwMode="auto">
          <a:xfrm>
            <a:off x="1008305" y="4775076"/>
            <a:ext cx="10291699" cy="878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返回位置指针当前位置(用相对文件开头的位移量表示)</a:t>
            </a:r>
            <a:endParaRPr lang="zh-CN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成功，返回当前位置指针位置；失败，返回-1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L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104938" name="Group 42"/>
          <p:cNvGrpSpPr/>
          <p:nvPr/>
        </p:nvGrpSpPr>
        <p:grpSpPr bwMode="auto">
          <a:xfrm>
            <a:off x="-11154" y="0"/>
            <a:ext cx="446088" cy="6858000"/>
            <a:chOff x="0" y="0"/>
            <a:chExt cx="281" cy="4320"/>
          </a:xfrm>
        </p:grpSpPr>
        <p:sp>
          <p:nvSpPr>
            <p:cNvPr id="1104939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4940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04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04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04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04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04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04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04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104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04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10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10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5" grpId="0"/>
      <p:bldP spid="1104906" grpId="0"/>
      <p:bldP spid="1104907" grpId="0" animBg="1"/>
      <p:bldP spid="1104931" grpId="0" animBg="1" autoUpdateAnimBg="0"/>
      <p:bldP spid="1104932" grpId="0" animBg="1" autoUpdateAnimBg="0"/>
      <p:bldP spid="1104933" grpId="0" animBg="1" autoUpdateAnimBg="0"/>
      <p:bldP spid="1104934" grpId="0"/>
      <p:bldP spid="1104935" grpId="0"/>
      <p:bldP spid="11049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9" name="Rectangle 5"/>
          <p:cNvSpPr>
            <a:spLocks noChangeArrowheads="1"/>
          </p:cNvSpPr>
          <p:nvPr/>
        </p:nvSpPr>
        <p:spPr bwMode="auto">
          <a:xfrm>
            <a:off x="-72554" y="151755"/>
            <a:ext cx="1120911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8】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磁盘文件上有</a:t>
            </a:r>
            <a:r>
              <a:rPr lang="en-US" altLang="zh-CN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个学生数据，要求读入第</a:t>
            </a:r>
            <a:r>
              <a:rPr lang="en-US" altLang="zh-CN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学生数据并显示。</a:t>
            </a:r>
            <a:r>
              <a:rPr lang="zh-CN" altLang="en-US" dirty="0">
                <a:solidFill>
                  <a:srgbClr val="CC0066"/>
                </a:solidFill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CC0066"/>
              </a:solidFill>
              <a:ea typeface="隶书" panose="02010509060101010101" pitchFamily="49" charset="-122"/>
            </a:endParaRPr>
          </a:p>
        </p:txBody>
      </p:sp>
      <p:sp>
        <p:nvSpPr>
          <p:cNvPr id="1106950" name="Rectangle 6" descr="信纸"/>
          <p:cNvSpPr>
            <a:spLocks noChangeArrowheads="1"/>
          </p:cNvSpPr>
          <p:nvPr/>
        </p:nvSpPr>
        <p:spPr bwMode="auto">
          <a:xfrm>
            <a:off x="556344" y="755651"/>
            <a:ext cx="6311900" cy="43973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&lt;stdio.h&gt;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&lt;stdlib.h&gt;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&lt;memory.h&gt;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struct student_info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{    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char no[9];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char name[10];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char sex;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int  age;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char depart[15];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 stu[3] = { {"0001", "WangFei", 'M', 18, "Computer"},  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{"0002", "ZhangMin", 'M', 19, "Math"},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{"0003", "LiYan", 'F', 19, "English"} };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106955" name="Group 11"/>
          <p:cNvGrpSpPr/>
          <p:nvPr/>
        </p:nvGrpSpPr>
        <p:grpSpPr bwMode="auto">
          <a:xfrm>
            <a:off x="-8806" y="0"/>
            <a:ext cx="446088" cy="6858000"/>
            <a:chOff x="0" y="0"/>
            <a:chExt cx="281" cy="4320"/>
          </a:xfrm>
        </p:grpSpPr>
        <p:sp>
          <p:nvSpPr>
            <p:cNvPr id="1106956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6957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06952" name="Rectangle 8" descr="信纸"/>
          <p:cNvSpPr>
            <a:spLocks noChangeArrowheads="1"/>
          </p:cNvSpPr>
          <p:nvPr/>
        </p:nvSpPr>
        <p:spPr bwMode="auto">
          <a:xfrm>
            <a:off x="6672064" y="759817"/>
            <a:ext cx="5303837" cy="43973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 )</a:t>
            </a:r>
            <a:endParaRPr lang="en-US" altLang="zh-CN" sz="2000" b="1" dirty="0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以读写方式打开二进制文件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("student.dat",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wb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+");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("can't create file: student.dat\n");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将学生信息写入到文件中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fwrite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struct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student_info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), 3,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6953" name="Rectangle 9" descr="信纸"/>
          <p:cNvSpPr>
            <a:spLocks noChangeArrowheads="1"/>
          </p:cNvSpPr>
          <p:nvPr/>
        </p:nvSpPr>
        <p:spPr bwMode="auto">
          <a:xfrm>
            <a:off x="1343472" y="1905962"/>
            <a:ext cx="7200900" cy="4770537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rewind 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将文件位置指针置回到文件头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memset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0, 3*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struct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student_info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));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清除学生信息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读第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和第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个学生的信息到结构数组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&lt; 3;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+= 2)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文件位置指针定位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fseek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*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student_info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), SEEK_SET); 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读取一个学生的信息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fread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struct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student_info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), 1,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("%12s%14s%5c%5d%15s\n",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].no,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].name,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            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].sex,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].age,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].depart);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6954" name="Text Box 10"/>
          <p:cNvSpPr txBox="1">
            <a:spLocks noChangeArrowheads="1"/>
          </p:cNvSpPr>
          <p:nvPr/>
        </p:nvSpPr>
        <p:spPr bwMode="auto">
          <a:xfrm>
            <a:off x="6815881" y="5445224"/>
            <a:ext cx="5184775" cy="10795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just"/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运行结果：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/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0001  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WangFei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M     18      Computer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0003       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LiYan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F      19           English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6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06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06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06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50" grpId="0" animBg="1"/>
      <p:bldP spid="1106952" grpId="0" animBg="1"/>
      <p:bldP spid="1106953" grpId="0" animBg="1"/>
      <p:bldP spid="11069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7" name="Rectangle 5"/>
          <p:cNvSpPr>
            <a:spLocks noChangeArrowheads="1"/>
          </p:cNvSpPr>
          <p:nvPr/>
        </p:nvSpPr>
        <p:spPr bwMode="auto">
          <a:xfrm>
            <a:off x="503510" y="153988"/>
            <a:ext cx="4296346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9】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求文件的长度。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08998" name="Rectangle 6" descr="信纸"/>
          <p:cNvSpPr>
            <a:spLocks noChangeArrowheads="1"/>
          </p:cNvSpPr>
          <p:nvPr/>
        </p:nvSpPr>
        <p:spPr bwMode="auto">
          <a:xfrm>
            <a:off x="602382" y="810121"/>
            <a:ext cx="5230812" cy="34829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char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 ])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long length;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2)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命令行参数有误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Useage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执行文件名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filename\n");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9002" name="Rectangle 10" descr="信纸"/>
          <p:cNvSpPr>
            <a:spLocks noChangeArrowheads="1"/>
          </p:cNvSpPr>
          <p:nvPr/>
        </p:nvSpPr>
        <p:spPr bwMode="auto">
          <a:xfrm>
            <a:off x="6012368" y="1916832"/>
            <a:ext cx="5976937" cy="4708981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以读的方式打开文件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("file not found!\n");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文件位置指针指向文件尾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fseek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0L, SEEK_END);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取文件位置指针当前的位置，即文件的长度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length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ftell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   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显示文件长度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("Length of File is %ld bytes\n", length);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109003" name="Group 11"/>
          <p:cNvGrpSpPr/>
          <p:nvPr/>
        </p:nvGrpSpPr>
        <p:grpSpPr bwMode="auto">
          <a:xfrm>
            <a:off x="-8806" y="0"/>
            <a:ext cx="446088" cy="6858000"/>
            <a:chOff x="0" y="0"/>
            <a:chExt cx="281" cy="4320"/>
          </a:xfrm>
        </p:grpSpPr>
        <p:sp>
          <p:nvSpPr>
            <p:cNvPr id="1109004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9005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8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09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8" grpId="0" animBg="1"/>
      <p:bldP spid="11090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9" name="Rectangle 9"/>
          <p:cNvSpPr>
            <a:spLocks noChangeArrowheads="1"/>
          </p:cNvSpPr>
          <p:nvPr/>
        </p:nvSpPr>
        <p:spPr bwMode="auto">
          <a:xfrm>
            <a:off x="661945" y="667401"/>
            <a:ext cx="11255273" cy="10662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0" lvl="1"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   </a:t>
            </a:r>
            <a:r>
              <a:rPr lang="zh-CN" altLang="en-US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文件的加密方法：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最初将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KEY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的值与文件中的第一个字节进行异或操作写入文件中，文件后面的字节值是将前一个字节值（原始字节值）与其进行异或而成，直到文件结束为止。解密的方法与加密的方法是一样的，因为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ch^k^k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等于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。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111046" name="Rectangle 6" descr="信纸"/>
          <p:cNvSpPr>
            <a:spLocks noChangeArrowheads="1"/>
          </p:cNvSpPr>
          <p:nvPr/>
        </p:nvSpPr>
        <p:spPr bwMode="auto">
          <a:xfrm>
            <a:off x="672589" y="1965980"/>
            <a:ext cx="5616575" cy="40925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include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#define  KEY  0xFA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char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 ])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k = (char)KEY;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命令行参数有误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3 ||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[2] != '+' &amp;&amp;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[2] != '-')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Useage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执行文件名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filename +/-\n");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111045" name="Rectangle 5"/>
          <p:cNvSpPr>
            <a:spLocks noChangeArrowheads="1"/>
          </p:cNvSpPr>
          <p:nvPr/>
        </p:nvSpPr>
        <p:spPr bwMode="auto">
          <a:xfrm>
            <a:off x="430486" y="153988"/>
            <a:ext cx="400933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10】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文件加密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解密。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11048" name="Rectangle 8" descr="信纸"/>
          <p:cNvSpPr>
            <a:spLocks noChangeArrowheads="1"/>
          </p:cNvSpPr>
          <p:nvPr/>
        </p:nvSpPr>
        <p:spPr bwMode="auto">
          <a:xfrm>
            <a:off x="5292580" y="116632"/>
            <a:ext cx="6624638" cy="6617196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dirty="0"/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以读的方式打开文件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== NULL)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("file: %s not found!\n",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+");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以读写的方式打开文件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== NULL)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("file: %s not found!\n",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while ((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fgetc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)) != EOF)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fputc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ch^k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k = (*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[2] == '+') ?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: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ch^k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111050" name="Group 10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111051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11052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1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11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11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9" grpId="0" animBg="1"/>
      <p:bldP spid="1111046" grpId="0" animBg="1"/>
      <p:bldP spid="11110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3" name="Text Box 5"/>
          <p:cNvSpPr txBox="1">
            <a:spLocks noChangeArrowheads="1"/>
          </p:cNvSpPr>
          <p:nvPr/>
        </p:nvSpPr>
        <p:spPr bwMode="auto">
          <a:xfrm>
            <a:off x="768053" y="215876"/>
            <a:ext cx="1871563" cy="5191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本章小结：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113094" name="Rectangle 6"/>
          <p:cNvSpPr>
            <a:spLocks noChangeArrowheads="1"/>
          </p:cNvSpPr>
          <p:nvPr/>
        </p:nvSpPr>
        <p:spPr bwMode="auto">
          <a:xfrm>
            <a:off x="748811" y="928152"/>
            <a:ext cx="11035821" cy="473136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Ｃ系统把文件当作一个“流”，按字节进行处理。 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Ｃ文件按编码方式分为二进制文件和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ASCII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文件。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Ｃ语言中，用文件指针标识文件，当一个文件被 打开时， 可取得该文件指针。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Ｃ语言在对文件进行操作时，必须遵从“打开（创建）──读写──关闭”的操作流程，即首先调用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fopen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函数打开文件，然后调用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fgetc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fputc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fgets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fputs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fread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fwrite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fprintf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fscanf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等函数进行数据读写，最后调用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fclose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函数关闭文件。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对文件操作要养成一个好的习惯：打开文件时，一定要检查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fopen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函数返回的文件指针是否是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NULL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。如果不做文件指针合法性检查，一旦文件打开失败，就会造成野指针操作，严重时会导致系统崩溃。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文件可按只读、只写、读写、追加四种操作方式打开，同时还必须指定文件的类型是二进制文件还是文本文件。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文件可按字节，字符串，数据块为单位读写，文件也可按指定的格式进行读写。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文件内部的位置指针可指示当前的读写位置，移动该指针可以对文件实现随机读写。</a:t>
            </a:r>
            <a:endParaRPr lang="zh-CN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</p:txBody>
      </p:sp>
      <p:sp>
        <p:nvSpPr>
          <p:cNvPr id="1113095" name="Rectangle 7"/>
          <p:cNvSpPr>
            <a:spLocks noChangeArrowheads="1"/>
          </p:cNvSpPr>
          <p:nvPr/>
        </p:nvSpPr>
        <p:spPr bwMode="auto">
          <a:xfrm>
            <a:off x="728620" y="5877272"/>
            <a:ext cx="7921625" cy="461665"/>
          </a:xfrm>
          <a:prstGeom prst="rect">
            <a:avLst/>
          </a:prstGeom>
          <a:solidFill>
            <a:srgbClr val="FF0000"/>
          </a:solidFill>
          <a:ln w="28575">
            <a:solidFill>
              <a:srgbClr val="00CCFF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zh-CN" altLang="en-US" b="1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113099" name="Group 11"/>
          <p:cNvGrpSpPr/>
          <p:nvPr/>
        </p:nvGrpSpPr>
        <p:grpSpPr bwMode="auto">
          <a:xfrm>
            <a:off x="-6394" y="0"/>
            <a:ext cx="446088" cy="6858000"/>
            <a:chOff x="0" y="0"/>
            <a:chExt cx="281" cy="4320"/>
          </a:xfrm>
        </p:grpSpPr>
        <p:sp>
          <p:nvSpPr>
            <p:cNvPr id="1113100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13101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3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13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4" grpId="0" animBg="1"/>
      <p:bldP spid="11130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62" name="Rectangle 10"/>
          <p:cNvSpPr>
            <a:spLocks noChangeArrowheads="1"/>
          </p:cNvSpPr>
          <p:nvPr/>
        </p:nvSpPr>
        <p:spPr bwMode="auto">
          <a:xfrm>
            <a:off x="502942" y="44450"/>
            <a:ext cx="4922837" cy="64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12.1 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文件的基本概念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7566" name="Rectangle 14"/>
          <p:cNvSpPr>
            <a:spLocks noChangeArrowheads="1"/>
          </p:cNvSpPr>
          <p:nvPr/>
        </p:nvSpPr>
        <p:spPr bwMode="auto">
          <a:xfrm>
            <a:off x="911424" y="757644"/>
            <a:ext cx="10848179" cy="37514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存储在外部介质上数据的集合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是操作系统数据管理的单位。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文件命名规则：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为标识一个文件，每个文件都必须有一个文件名，其一般结构为：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                      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主文件名</a:t>
            </a:r>
            <a:r>
              <a:rPr lang="en-US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[.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扩展名</a:t>
            </a:r>
            <a:r>
              <a:rPr lang="en-US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]</a:t>
            </a:r>
            <a:endParaRPr lang="en-US" altLang="zh-CN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文件命名规则：遵循操作系统的约定。例如，一个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语言源程序名为：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prg.c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使用数据文件的目的</a:t>
            </a:r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00100" lvl="1" indent="-342900">
              <a:lnSpc>
                <a:spcPts val="32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数据文件的改动不引起程序的改动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程序与数据分离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32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不同程序可以访问同一数据文件中的数据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数据共享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32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能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长期保存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程序运行的中间数据或结果数据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47567" name="Group 15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47568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47569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7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7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7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7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7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7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7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7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7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7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7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7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7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7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7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7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75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75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2942" y="158750"/>
            <a:ext cx="4922837" cy="6477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12.2 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文件的类别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58523" name="Rectangle 59"/>
          <p:cNvSpPr>
            <a:spLocks noChangeArrowheads="1"/>
          </p:cNvSpPr>
          <p:nvPr/>
        </p:nvSpPr>
        <p:spPr bwMode="auto">
          <a:xfrm>
            <a:off x="817267" y="708025"/>
            <a:ext cx="8137525" cy="5949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按文件的逻辑结构：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记录文件：由具有一定结构的记录组成（定长和不定长）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流式文件：由一个个字符（字节）数据顺序组成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按存储介质：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普通文件：存储介质文件（磁盘、磁带等）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设备文件：非存储介质（键盘、显示器、打印机等）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按文件的内容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程序文件。程序文件又可分为源文件、目标文件和可执行文件。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数据文件。如各种图像文件、声音文件等。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根据文件的组织形式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顺序存取文件；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随机存取文件。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按数据的组织形式：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文本文件</a:t>
            </a:r>
            <a:r>
              <a: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：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文件，每个字节存放一个字符的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码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二进制文件</a:t>
            </a:r>
            <a:r>
              <a: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：数据按其在内存中的存储形式原样存放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958527" name="Group 63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958528" name="Text Box 6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58529" name="Text Box 6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8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8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8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8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8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8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8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8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8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8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8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8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8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8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8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8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8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8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8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8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8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8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8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8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8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8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58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8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58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8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523" grpId="0" bldLvl="4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617" name="Group 41"/>
          <p:cNvGrpSpPr/>
          <p:nvPr/>
        </p:nvGrpSpPr>
        <p:grpSpPr bwMode="auto">
          <a:xfrm>
            <a:off x="4509714" y="450851"/>
            <a:ext cx="5545138" cy="1928813"/>
            <a:chOff x="2026" y="284"/>
            <a:chExt cx="3493" cy="1215"/>
          </a:xfrm>
        </p:grpSpPr>
        <p:sp>
          <p:nvSpPr>
            <p:cNvPr id="1048596" name="AutoShape 20"/>
            <p:cNvSpPr>
              <a:spLocks noChangeArrowheads="1"/>
            </p:cNvSpPr>
            <p:nvPr/>
          </p:nvSpPr>
          <p:spPr bwMode="auto">
            <a:xfrm>
              <a:off x="2026" y="592"/>
              <a:ext cx="3493" cy="907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wrap="none"/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00110011 00110010 00110111 00110110 00110111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48615" name="Text Box 39"/>
            <p:cNvSpPr txBox="1">
              <a:spLocks noChangeArrowheads="1"/>
            </p:cNvSpPr>
            <p:nvPr/>
          </p:nvSpPr>
          <p:spPr bwMode="auto">
            <a:xfrm>
              <a:off x="3252" y="284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文本文件</a:t>
              </a:r>
              <a:endPara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  <p:graphicFrame>
        <p:nvGraphicFramePr>
          <p:cNvPr id="1048628" name="Group 52"/>
          <p:cNvGraphicFramePr>
            <a:graphicFrameLocks noGrp="1"/>
          </p:cNvGraphicFramePr>
          <p:nvPr/>
        </p:nvGraphicFramePr>
        <p:xfrm>
          <a:off x="1516904" y="2865438"/>
          <a:ext cx="1684337" cy="914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84337"/>
              </a:tblGrid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1111 1111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111 1111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48597" name="Text Box 21"/>
          <p:cNvSpPr txBox="1">
            <a:spLocks noChangeArrowheads="1"/>
          </p:cNvSpPr>
          <p:nvPr/>
        </p:nvSpPr>
        <p:spPr bwMode="auto">
          <a:xfrm>
            <a:off x="915821" y="2380818"/>
            <a:ext cx="251588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short int </a:t>
            </a:r>
            <a:r>
              <a: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32767</a:t>
            </a:r>
            <a:endParaRPr lang="en-US" altLang="zh-CN" sz="2000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48602" name="Group 26"/>
          <p:cNvGrpSpPr/>
          <p:nvPr/>
        </p:nvGrpSpPr>
        <p:grpSpPr bwMode="auto">
          <a:xfrm>
            <a:off x="4639890" y="1300163"/>
            <a:ext cx="936625" cy="569912"/>
            <a:chOff x="2000" y="1017"/>
            <a:chExt cx="590" cy="359"/>
          </a:xfrm>
        </p:grpSpPr>
        <p:sp>
          <p:nvSpPr>
            <p:cNvPr id="1048600" name="AutoShape 24"/>
            <p:cNvSpPr/>
            <p:nvPr/>
          </p:nvSpPr>
          <p:spPr bwMode="auto">
            <a:xfrm rot="-5400000">
              <a:off x="2227" y="790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01" name="Text Box 25"/>
            <p:cNvSpPr txBox="1">
              <a:spLocks noChangeArrowheads="1"/>
            </p:cNvSpPr>
            <p:nvPr/>
          </p:nvSpPr>
          <p:spPr bwMode="auto">
            <a:xfrm>
              <a:off x="2154" y="11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'3'</a:t>
              </a:r>
              <a:r>
                <a:rPr lang="en-US" altLang="zh-CN" sz="2000"/>
                <a:t> </a:t>
              </a:r>
              <a:endParaRPr lang="en-US" altLang="zh-CN" sz="2000"/>
            </a:p>
          </p:txBody>
        </p:sp>
      </p:grpSp>
      <p:grpSp>
        <p:nvGrpSpPr>
          <p:cNvPr id="1048603" name="Group 27"/>
          <p:cNvGrpSpPr/>
          <p:nvPr/>
        </p:nvGrpSpPr>
        <p:grpSpPr bwMode="auto">
          <a:xfrm>
            <a:off x="5713040" y="1287463"/>
            <a:ext cx="936625" cy="569912"/>
            <a:chOff x="2000" y="1017"/>
            <a:chExt cx="590" cy="359"/>
          </a:xfrm>
        </p:grpSpPr>
        <p:sp>
          <p:nvSpPr>
            <p:cNvPr id="1048604" name="AutoShape 28"/>
            <p:cNvSpPr/>
            <p:nvPr/>
          </p:nvSpPr>
          <p:spPr bwMode="auto">
            <a:xfrm rot="-5400000">
              <a:off x="2227" y="790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05" name="Text Box 29"/>
            <p:cNvSpPr txBox="1">
              <a:spLocks noChangeArrowheads="1"/>
            </p:cNvSpPr>
            <p:nvPr/>
          </p:nvSpPr>
          <p:spPr bwMode="auto">
            <a:xfrm>
              <a:off x="2154" y="11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'2'</a:t>
              </a:r>
              <a:r>
                <a:rPr lang="en-US" altLang="zh-CN" sz="2000"/>
                <a:t> </a:t>
              </a:r>
              <a:endParaRPr lang="en-US" altLang="zh-CN" sz="2000"/>
            </a:p>
          </p:txBody>
        </p:sp>
      </p:grpSp>
      <p:grpSp>
        <p:nvGrpSpPr>
          <p:cNvPr id="1048606" name="Group 30"/>
          <p:cNvGrpSpPr/>
          <p:nvPr/>
        </p:nvGrpSpPr>
        <p:grpSpPr bwMode="auto">
          <a:xfrm>
            <a:off x="6800478" y="1303338"/>
            <a:ext cx="936625" cy="569912"/>
            <a:chOff x="2000" y="1017"/>
            <a:chExt cx="590" cy="359"/>
          </a:xfrm>
        </p:grpSpPr>
        <p:sp>
          <p:nvSpPr>
            <p:cNvPr id="1048607" name="AutoShape 31"/>
            <p:cNvSpPr/>
            <p:nvPr/>
          </p:nvSpPr>
          <p:spPr bwMode="auto">
            <a:xfrm rot="-5400000">
              <a:off x="2227" y="790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08" name="Text Box 32"/>
            <p:cNvSpPr txBox="1">
              <a:spLocks noChangeArrowheads="1"/>
            </p:cNvSpPr>
            <p:nvPr/>
          </p:nvSpPr>
          <p:spPr bwMode="auto">
            <a:xfrm>
              <a:off x="2154" y="11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'7'</a:t>
              </a:r>
              <a:r>
                <a:rPr lang="en-US" altLang="zh-CN" sz="2000"/>
                <a:t> </a:t>
              </a:r>
              <a:endParaRPr lang="en-US" altLang="zh-CN" sz="2000"/>
            </a:p>
          </p:txBody>
        </p:sp>
      </p:grpSp>
      <p:grpSp>
        <p:nvGrpSpPr>
          <p:cNvPr id="1048609" name="Group 33"/>
          <p:cNvGrpSpPr/>
          <p:nvPr/>
        </p:nvGrpSpPr>
        <p:grpSpPr bwMode="auto">
          <a:xfrm>
            <a:off x="7801436" y="1290638"/>
            <a:ext cx="936625" cy="569912"/>
            <a:chOff x="2000" y="1017"/>
            <a:chExt cx="590" cy="359"/>
          </a:xfrm>
        </p:grpSpPr>
        <p:sp>
          <p:nvSpPr>
            <p:cNvPr id="1048610" name="AutoShape 34"/>
            <p:cNvSpPr/>
            <p:nvPr/>
          </p:nvSpPr>
          <p:spPr bwMode="auto">
            <a:xfrm rot="-5400000">
              <a:off x="2227" y="790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11" name="Text Box 35"/>
            <p:cNvSpPr txBox="1">
              <a:spLocks noChangeArrowheads="1"/>
            </p:cNvSpPr>
            <p:nvPr/>
          </p:nvSpPr>
          <p:spPr bwMode="auto">
            <a:xfrm>
              <a:off x="2154" y="11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'6'</a:t>
              </a:r>
              <a:r>
                <a:rPr lang="en-US" altLang="zh-CN" sz="2000"/>
                <a:t> </a:t>
              </a:r>
              <a:endParaRPr lang="en-US" altLang="zh-CN" sz="2000"/>
            </a:p>
          </p:txBody>
        </p:sp>
      </p:grpSp>
      <p:grpSp>
        <p:nvGrpSpPr>
          <p:cNvPr id="1048612" name="Group 36"/>
          <p:cNvGrpSpPr/>
          <p:nvPr/>
        </p:nvGrpSpPr>
        <p:grpSpPr bwMode="auto">
          <a:xfrm>
            <a:off x="8852777" y="1300163"/>
            <a:ext cx="936625" cy="569912"/>
            <a:chOff x="2000" y="1017"/>
            <a:chExt cx="590" cy="359"/>
          </a:xfrm>
        </p:grpSpPr>
        <p:sp>
          <p:nvSpPr>
            <p:cNvPr id="1048613" name="AutoShape 37"/>
            <p:cNvSpPr/>
            <p:nvPr/>
          </p:nvSpPr>
          <p:spPr bwMode="auto">
            <a:xfrm rot="-5400000">
              <a:off x="2227" y="790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14" name="Text Box 38"/>
            <p:cNvSpPr txBox="1">
              <a:spLocks noChangeArrowheads="1"/>
            </p:cNvSpPr>
            <p:nvPr/>
          </p:nvSpPr>
          <p:spPr bwMode="auto">
            <a:xfrm>
              <a:off x="2154" y="11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'7'</a:t>
              </a:r>
              <a:r>
                <a:rPr lang="en-US" altLang="zh-CN" sz="2000"/>
                <a:t> </a:t>
              </a:r>
              <a:endParaRPr lang="en-US" altLang="zh-CN" sz="2000"/>
            </a:p>
          </p:txBody>
        </p: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5144715" y="1919289"/>
            <a:ext cx="40814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隶书" panose="02010509060101010101" pitchFamily="49" charset="-122"/>
              </a:rPr>
              <a:t>32767</a:t>
            </a:r>
            <a:r>
              <a: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隶书" panose="02010509060101010101" pitchFamily="49" charset="-122"/>
              </a:rPr>
              <a:t>的各字符的</a:t>
            </a: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隶书" panose="02010509060101010101" pitchFamily="49" charset="-122"/>
              </a:rPr>
              <a:t>ASCII</a:t>
            </a:r>
            <a:r>
              <a: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隶书" panose="02010509060101010101" pitchFamily="49" charset="-122"/>
              </a:rPr>
              <a:t>码存放形式</a:t>
            </a:r>
            <a:endParaRPr lang="zh-CN" altLang="en-US" sz="2000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隶书" panose="02010509060101010101" pitchFamily="49" charset="-122"/>
            </a:endParaRPr>
          </a:p>
        </p:txBody>
      </p:sp>
      <p:grpSp>
        <p:nvGrpSpPr>
          <p:cNvPr id="1048625" name="Group 49"/>
          <p:cNvGrpSpPr/>
          <p:nvPr/>
        </p:nvGrpSpPr>
        <p:grpSpPr bwMode="auto">
          <a:xfrm>
            <a:off x="4511303" y="3513138"/>
            <a:ext cx="5545137" cy="1928812"/>
            <a:chOff x="1973" y="2024"/>
            <a:chExt cx="3493" cy="1215"/>
          </a:xfrm>
        </p:grpSpPr>
        <p:sp>
          <p:nvSpPr>
            <p:cNvPr id="1048619" name="AutoShape 43"/>
            <p:cNvSpPr>
              <a:spLocks noChangeArrowheads="1"/>
            </p:cNvSpPr>
            <p:nvPr/>
          </p:nvSpPr>
          <p:spPr bwMode="auto">
            <a:xfrm>
              <a:off x="1973" y="2332"/>
              <a:ext cx="3493" cy="907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99CC"/>
                </a:gs>
                <a:gs pos="100000">
                  <a:schemeClr val="bg1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wrap="none"/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0111111111111111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48620" name="Text Box 44"/>
            <p:cNvSpPr txBox="1">
              <a:spLocks noChangeArrowheads="1"/>
            </p:cNvSpPr>
            <p:nvPr/>
          </p:nvSpPr>
          <p:spPr bwMode="auto">
            <a:xfrm>
              <a:off x="3199" y="2024"/>
              <a:ext cx="14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二进制文件</a:t>
              </a:r>
              <a:endPara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  <p:grpSp>
        <p:nvGrpSpPr>
          <p:cNvPr id="1048624" name="Group 48"/>
          <p:cNvGrpSpPr/>
          <p:nvPr/>
        </p:nvGrpSpPr>
        <p:grpSpPr bwMode="auto">
          <a:xfrm>
            <a:off x="4641478" y="4365630"/>
            <a:ext cx="3097213" cy="611188"/>
            <a:chOff x="2055" y="2561"/>
            <a:chExt cx="1951" cy="385"/>
          </a:xfrm>
        </p:grpSpPr>
        <p:sp>
          <p:nvSpPr>
            <p:cNvPr id="1048622" name="AutoShape 46"/>
            <p:cNvSpPr/>
            <p:nvPr/>
          </p:nvSpPr>
          <p:spPr bwMode="auto">
            <a:xfrm rot="16200000">
              <a:off x="2536" y="2080"/>
              <a:ext cx="136" cy="1097"/>
            </a:xfrm>
            <a:prstGeom prst="leftBrace">
              <a:avLst>
                <a:gd name="adj1" fmla="val 79688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23" name="Text Box 47"/>
            <p:cNvSpPr txBox="1">
              <a:spLocks noChangeArrowheads="1"/>
            </p:cNvSpPr>
            <p:nvPr/>
          </p:nvSpPr>
          <p:spPr bwMode="auto">
            <a:xfrm>
              <a:off x="2119" y="2696"/>
              <a:ext cx="188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隶书" panose="02010509060101010101" pitchFamily="49" charset="-122"/>
                </a:rPr>
                <a:t>32767</a:t>
              </a:r>
              <a:r>
                <a:rPr lang="zh-CN" altLang="en-US" sz="2000" b="1" dirty="0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隶书" panose="02010509060101010101" pitchFamily="49" charset="-122"/>
                </a:rPr>
                <a:t>的二进制存放形式</a:t>
              </a:r>
              <a:endPara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隶书" panose="02010509060101010101" pitchFamily="49" charset="-122"/>
              </a:endParaRPr>
            </a:p>
          </p:txBody>
        </p:sp>
      </p:grpSp>
      <p:sp>
        <p:nvSpPr>
          <p:cNvPr id="1048626" name="AutoShape 50"/>
          <p:cNvSpPr>
            <a:spLocks noChangeArrowheads="1"/>
          </p:cNvSpPr>
          <p:nvPr/>
        </p:nvSpPr>
        <p:spPr bwMode="auto">
          <a:xfrm rot="19342042">
            <a:off x="3146950" y="2646755"/>
            <a:ext cx="1386093" cy="312941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27" name="AutoShape 51"/>
          <p:cNvSpPr>
            <a:spLocks noChangeArrowheads="1"/>
          </p:cNvSpPr>
          <p:nvPr/>
        </p:nvSpPr>
        <p:spPr bwMode="auto">
          <a:xfrm rot="-19578435">
            <a:off x="3196875" y="3580476"/>
            <a:ext cx="1306277" cy="327901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30" name="AutoShape 54"/>
          <p:cNvSpPr>
            <a:spLocks noChangeArrowheads="1"/>
          </p:cNvSpPr>
          <p:nvPr/>
        </p:nvSpPr>
        <p:spPr bwMode="auto">
          <a:xfrm>
            <a:off x="1329580" y="4365625"/>
            <a:ext cx="1871662" cy="503238"/>
          </a:xfrm>
          <a:prstGeom prst="wedgeRoundRectCallout">
            <a:avLst>
              <a:gd name="adj1" fmla="val 1907"/>
              <a:gd name="adj2" fmla="val -192273"/>
              <a:gd name="adj3" fmla="val 16667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内存存放形式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48632" name="AutoShape 56"/>
          <p:cNvSpPr>
            <a:spLocks noChangeArrowheads="1"/>
          </p:cNvSpPr>
          <p:nvPr/>
        </p:nvSpPr>
        <p:spPr bwMode="auto">
          <a:xfrm>
            <a:off x="9466232" y="2780928"/>
            <a:ext cx="2318400" cy="965173"/>
          </a:xfrm>
          <a:prstGeom prst="wedgeRectCallout">
            <a:avLst>
              <a:gd name="adj1" fmla="val -60136"/>
              <a:gd name="adj2" fmla="val -12773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zh-CN" altLang="en-US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文本文件特点</a:t>
            </a:r>
            <a:r>
              <a:rPr lang="en-US" altLang="zh-CN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:</a:t>
            </a:r>
            <a:endParaRPr lang="en-US" altLang="zh-CN" sz="2000" b="1" u="sng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存储量大、速度慢、便于对字符操作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48633" name="AutoShape 57"/>
          <p:cNvSpPr>
            <a:spLocks noChangeArrowheads="1"/>
          </p:cNvSpPr>
          <p:nvPr/>
        </p:nvSpPr>
        <p:spPr bwMode="auto">
          <a:xfrm>
            <a:off x="9048328" y="5672678"/>
            <a:ext cx="2318867" cy="1007317"/>
          </a:xfrm>
          <a:prstGeom prst="wedgeRectCallout">
            <a:avLst>
              <a:gd name="adj1" fmla="val -52204"/>
              <a:gd name="adj2" fmla="val -127153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zh-CN" altLang="en-US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二进制文件特点</a:t>
            </a:r>
            <a:r>
              <a:rPr lang="en-US" altLang="zh-CN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:</a:t>
            </a:r>
            <a:endParaRPr lang="en-US" altLang="zh-CN" sz="2000" b="1" u="sng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存储量小、速度快、便于存放中间结果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48637" name="Group 61"/>
          <p:cNvGrpSpPr/>
          <p:nvPr/>
        </p:nvGrpSpPr>
        <p:grpSpPr bwMode="auto">
          <a:xfrm>
            <a:off x="-21252" y="0"/>
            <a:ext cx="446088" cy="6858000"/>
            <a:chOff x="0" y="0"/>
            <a:chExt cx="281" cy="4320"/>
          </a:xfrm>
        </p:grpSpPr>
        <p:sp>
          <p:nvSpPr>
            <p:cNvPr id="1048638" name="Text Box 6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48639" name="Text Box 6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48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6" grpId="0"/>
      <p:bldP spid="1048626" grpId="0" animBg="1"/>
      <p:bldP spid="1048627" grpId="0" animBg="1"/>
      <p:bldP spid="1048632" grpId="0" animBg="1"/>
      <p:bldP spid="10486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2942" y="158750"/>
            <a:ext cx="4922837" cy="6477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12.3 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文件操作概述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0633" name="Rectangle 9"/>
          <p:cNvSpPr>
            <a:spLocks noChangeArrowheads="1"/>
          </p:cNvSpPr>
          <p:nvPr/>
        </p:nvSpPr>
        <p:spPr bwMode="auto">
          <a:xfrm>
            <a:off x="690267" y="850900"/>
            <a:ext cx="2879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读文件与写文件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0634" name="Rectangle 10"/>
          <p:cNvSpPr>
            <a:spLocks noChangeArrowheads="1"/>
          </p:cNvSpPr>
          <p:nvPr/>
        </p:nvSpPr>
        <p:spPr bwMode="auto">
          <a:xfrm>
            <a:off x="1076028" y="1294240"/>
            <a:ext cx="83820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读文件：将磁盘文件中的数据传送到计算机内存的操作。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写文件：从计算机内存向磁盘文件中传送数据的操作。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0635" name="Rectangle 11"/>
          <p:cNvSpPr>
            <a:spLocks noChangeArrowheads="1"/>
          </p:cNvSpPr>
          <p:nvPr/>
        </p:nvSpPr>
        <p:spPr bwMode="auto">
          <a:xfrm>
            <a:off x="717253" y="2147888"/>
            <a:ext cx="50244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构成文件的基本单元与流式文件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0636" name="Rectangle 12"/>
          <p:cNvSpPr>
            <a:spLocks noChangeArrowheads="1"/>
          </p:cNvSpPr>
          <p:nvPr/>
        </p:nvSpPr>
        <p:spPr bwMode="auto">
          <a:xfrm>
            <a:off x="1033165" y="2659772"/>
            <a:ext cx="1044158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Ｃ语言将文件看作是由一个一个的字符（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码文件）或字节（二进制文件）组成的。文件中不存在其它更复杂的数据类型和结构，对文件数据的解释完全看程序本身。我们把按这种方式处理的文件称为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流式文件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。而在其它高级语言中，组成文件的基本单位是记录，对文件操作的基本单位也是记录。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语言程序也可以按照操作系统的方式操作文件，本章只介绍流式文件的操作方法。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indent="266700"/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语言本身没提供输入输出的功能，必须调用标准库函数进行文件读写。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50640" name="Group 1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50641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50642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05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050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33" grpId="0"/>
      <p:bldP spid="10506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8658" y="227014"/>
            <a:ext cx="2594105" cy="473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文件处理方法</a:t>
            </a:r>
            <a:endParaRPr lang="zh-CN" altLang="zh-CN" sz="2400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1053736" name="Group 40"/>
          <p:cNvGrpSpPr/>
          <p:nvPr/>
        </p:nvGrpSpPr>
        <p:grpSpPr bwMode="auto">
          <a:xfrm>
            <a:off x="5813920" y="541784"/>
            <a:ext cx="5754688" cy="2743200"/>
            <a:chOff x="1701" y="1616"/>
            <a:chExt cx="3625" cy="1728"/>
          </a:xfrm>
        </p:grpSpPr>
        <p:grpSp>
          <p:nvGrpSpPr>
            <p:cNvPr id="1053700" name="Group 4"/>
            <p:cNvGrpSpPr/>
            <p:nvPr/>
          </p:nvGrpSpPr>
          <p:grpSpPr bwMode="auto">
            <a:xfrm>
              <a:off x="1701" y="1616"/>
              <a:ext cx="3625" cy="1728"/>
              <a:chOff x="1728" y="1344"/>
              <a:chExt cx="3625" cy="1728"/>
            </a:xfrm>
          </p:grpSpPr>
          <p:sp>
            <p:nvSpPr>
              <p:cNvPr id="1053701" name="Rectangle 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400" cy="1728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28575">
                <a:solidFill>
                  <a:srgbClr val="FF00FF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2" name="Rectangle 6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672" cy="768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3" name="Line 7"/>
              <p:cNvSpPr>
                <a:spLocks noChangeShapeType="1"/>
              </p:cNvSpPr>
              <p:nvPr/>
            </p:nvSpPr>
            <p:spPr bwMode="auto">
              <a:xfrm>
                <a:off x="2304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4" name="Line 8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5" name="Rectangle 9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1008" cy="3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6" name="Rectangle 10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1008" cy="336"/>
              </a:xfrm>
              <a:prstGeom prst="rect">
                <a:avLst/>
              </a:prstGeom>
              <a:gradFill rotWithShape="1">
                <a:gsLst>
                  <a:gs pos="0">
                    <a:srgbClr val="FF99CC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7" name="Oval 11"/>
              <p:cNvSpPr>
                <a:spLocks noChangeArrowheads="1"/>
              </p:cNvSpPr>
              <p:nvPr/>
            </p:nvSpPr>
            <p:spPr bwMode="auto">
              <a:xfrm>
                <a:off x="4593" y="1968"/>
                <a:ext cx="721" cy="672"/>
              </a:xfrm>
              <a:prstGeom prst="ellipse">
                <a:avLst/>
              </a:prstGeom>
              <a:gradFill rotWithShape="1">
                <a:gsLst>
                  <a:gs pos="0">
                    <a:srgbClr val="CCFF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8" name="Text Box 12"/>
              <p:cNvSpPr txBox="1">
                <a:spLocks noChangeArrowheads="1"/>
              </p:cNvSpPr>
              <p:nvPr/>
            </p:nvSpPr>
            <p:spPr bwMode="auto">
              <a:xfrm>
                <a:off x="4593" y="168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磁盘文件</a:t>
                </a:r>
                <a:endPara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53709" name="Text Box 13"/>
              <p:cNvSpPr txBox="1">
                <a:spLocks noChangeArrowheads="1"/>
              </p:cNvSpPr>
              <p:nvPr/>
            </p:nvSpPr>
            <p:spPr bwMode="auto">
              <a:xfrm>
                <a:off x="2832" y="2736"/>
                <a:ext cx="124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输出文件缓冲区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53710" name="Text Box 14"/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124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输入文件缓冲区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53711" name="Text Box 15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程序数据区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53712" name="Text Box 16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a</a:t>
                </a:r>
                <a:endParaRPr lang="en-US" altLang="zh-CN" sz="2000"/>
              </a:p>
            </p:txBody>
          </p:sp>
          <p:sp>
            <p:nvSpPr>
              <p:cNvPr id="1053713" name="Line 17"/>
              <p:cNvSpPr>
                <a:spLocks noChangeShapeType="1"/>
              </p:cNvSpPr>
              <p:nvPr/>
            </p:nvSpPr>
            <p:spPr bwMode="auto">
              <a:xfrm flipH="1">
                <a:off x="2640" y="1824"/>
                <a:ext cx="336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14" name="Line 18"/>
              <p:cNvSpPr>
                <a:spLocks noChangeShapeType="1"/>
              </p:cNvSpPr>
              <p:nvPr/>
            </p:nvSpPr>
            <p:spPr bwMode="auto">
              <a:xfrm>
                <a:off x="2640" y="2256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15" name="Line 19"/>
              <p:cNvSpPr>
                <a:spLocks noChangeShapeType="1"/>
              </p:cNvSpPr>
              <p:nvPr/>
            </p:nvSpPr>
            <p:spPr bwMode="auto">
              <a:xfrm flipH="1" flipV="1">
                <a:off x="3984" y="1776"/>
                <a:ext cx="708" cy="29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16" name="Line 20"/>
              <p:cNvSpPr>
                <a:spLocks noChangeShapeType="1"/>
              </p:cNvSpPr>
              <p:nvPr/>
            </p:nvSpPr>
            <p:spPr bwMode="auto">
              <a:xfrm flipV="1">
                <a:off x="3984" y="2451"/>
                <a:ext cx="632" cy="14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053735" name="Picture 39" descr="saVE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719" y="2387"/>
              <a:ext cx="380" cy="358"/>
            </a:xfrm>
            <a:prstGeom prst="rect">
              <a:avLst/>
            </a:prstGeom>
            <a:noFill/>
          </p:spPr>
        </p:pic>
      </p:grpSp>
      <p:grpSp>
        <p:nvGrpSpPr>
          <p:cNvPr id="1053737" name="Group 41"/>
          <p:cNvGrpSpPr/>
          <p:nvPr/>
        </p:nvGrpSpPr>
        <p:grpSpPr bwMode="auto">
          <a:xfrm>
            <a:off x="5842258" y="3474169"/>
            <a:ext cx="4340225" cy="3051175"/>
            <a:chOff x="2072" y="1637"/>
            <a:chExt cx="2734" cy="1922"/>
          </a:xfrm>
        </p:grpSpPr>
        <p:sp>
          <p:nvSpPr>
            <p:cNvPr id="1053738" name="Rectangle 42"/>
            <p:cNvSpPr>
              <a:spLocks noChangeArrowheads="1"/>
            </p:cNvSpPr>
            <p:nvPr/>
          </p:nvSpPr>
          <p:spPr bwMode="auto">
            <a:xfrm>
              <a:off x="2072" y="1927"/>
              <a:ext cx="1444" cy="1632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739" name="Oval 43"/>
            <p:cNvSpPr>
              <a:spLocks noChangeArrowheads="1"/>
            </p:cNvSpPr>
            <p:nvPr/>
          </p:nvSpPr>
          <p:spPr bwMode="auto">
            <a:xfrm>
              <a:off x="4078" y="2539"/>
              <a:ext cx="728" cy="636"/>
            </a:xfrm>
            <a:prstGeom prst="ellipse">
              <a:avLst/>
            </a:prstGeom>
            <a:gradFill rotWithShape="1">
              <a:gsLst>
                <a:gs pos="0">
                  <a:srgbClr val="FF99CC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740" name="Rectangle 44"/>
            <p:cNvSpPr>
              <a:spLocks noChangeArrowheads="1"/>
            </p:cNvSpPr>
            <p:nvPr/>
          </p:nvSpPr>
          <p:spPr bwMode="auto">
            <a:xfrm>
              <a:off x="2216" y="3175"/>
              <a:ext cx="1101" cy="240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28575" cap="rnd">
              <a:solidFill>
                <a:srgbClr val="008000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741" name="Text Box 45"/>
            <p:cNvSpPr txBox="1">
              <a:spLocks noChangeArrowheads="1"/>
            </p:cNvSpPr>
            <p:nvPr/>
          </p:nvSpPr>
          <p:spPr bwMode="auto">
            <a:xfrm>
              <a:off x="2505" y="315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rPr>
                <a:t>缓冲区</a:t>
              </a:r>
              <a:endPara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endParaRPr>
            </a:p>
          </p:txBody>
        </p:sp>
        <p:sp>
          <p:nvSpPr>
            <p:cNvPr id="1053742" name="Text Box 46"/>
            <p:cNvSpPr txBox="1">
              <a:spLocks noChangeArrowheads="1"/>
            </p:cNvSpPr>
            <p:nvPr/>
          </p:nvSpPr>
          <p:spPr bwMode="auto">
            <a:xfrm>
              <a:off x="2478" y="2071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rPr>
                <a:t>指令区</a:t>
              </a:r>
              <a:endPara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endParaRPr>
            </a:p>
          </p:txBody>
        </p:sp>
        <p:sp>
          <p:nvSpPr>
            <p:cNvPr id="1053743" name="Text Box 47"/>
            <p:cNvSpPr txBox="1">
              <a:spLocks noChangeArrowheads="1"/>
            </p:cNvSpPr>
            <p:nvPr/>
          </p:nvSpPr>
          <p:spPr bwMode="auto">
            <a:xfrm>
              <a:off x="2446" y="1637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程序</a:t>
              </a:r>
              <a:endParaRPr lang="zh-CN" altLang="en-US" sz="2000" b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  <p:sp>
          <p:nvSpPr>
            <p:cNvPr id="1053744" name="Text Box 48"/>
            <p:cNvSpPr txBox="1">
              <a:spLocks noChangeArrowheads="1"/>
            </p:cNvSpPr>
            <p:nvPr/>
          </p:nvSpPr>
          <p:spPr bwMode="auto">
            <a:xfrm>
              <a:off x="2323" y="2501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rPr>
                <a:t>用户数据区</a:t>
              </a:r>
              <a:endPara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endParaRPr>
            </a:p>
          </p:txBody>
        </p:sp>
        <p:sp>
          <p:nvSpPr>
            <p:cNvPr id="1053745" name="AutoShape 49"/>
            <p:cNvSpPr>
              <a:spLocks noChangeArrowheads="1"/>
            </p:cNvSpPr>
            <p:nvPr/>
          </p:nvSpPr>
          <p:spPr bwMode="auto">
            <a:xfrm rot="20437335">
              <a:off x="3132" y="3089"/>
              <a:ext cx="976" cy="123"/>
            </a:xfrm>
            <a:prstGeom prst="leftRightArrow">
              <a:avLst>
                <a:gd name="adj1" fmla="val 50000"/>
                <a:gd name="adj2" fmla="val 245361"/>
              </a:avLst>
            </a:prstGeom>
            <a:gradFill rotWithShape="1">
              <a:gsLst>
                <a:gs pos="0">
                  <a:srgbClr val="00FFFF"/>
                </a:gs>
                <a:gs pos="100000">
                  <a:srgbClr val="00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53747" name="Picture 51" descr="saVE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290" y="2729"/>
              <a:ext cx="317" cy="255"/>
            </a:xfrm>
            <a:prstGeom prst="rect">
              <a:avLst/>
            </a:prstGeom>
            <a:noFill/>
          </p:spPr>
        </p:pic>
      </p:grpSp>
      <p:grpSp>
        <p:nvGrpSpPr>
          <p:cNvPr id="1053748" name="Group 52"/>
          <p:cNvGrpSpPr/>
          <p:nvPr/>
        </p:nvGrpSpPr>
        <p:grpSpPr bwMode="auto">
          <a:xfrm>
            <a:off x="-12832" y="0"/>
            <a:ext cx="446088" cy="6858000"/>
            <a:chOff x="0" y="0"/>
            <a:chExt cx="281" cy="4320"/>
          </a:xfrm>
        </p:grpSpPr>
        <p:sp>
          <p:nvSpPr>
            <p:cNvPr id="1053749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53750" name="Text Box 5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918255" y="4418094"/>
            <a:ext cx="3798163" cy="1576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非缓冲文件系统：</a:t>
            </a:r>
            <a:r>
              <a:rPr lang="zh-CN" altLang="en-US" sz="2400" kern="0" dirty="0">
                <a:ea typeface="楷体" panose="02010609060101010101" pitchFamily="49" charset="-122"/>
              </a:rPr>
              <a:t>低级文件系统，由用户在程序中为每个文件设定缓冲区</a:t>
            </a:r>
            <a:endParaRPr lang="zh-CN" altLang="en-US" sz="2400" kern="0" dirty="0">
              <a:ea typeface="楷体" panose="02010609060101010101" pitchFamily="49" charset="-122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917994" y="1204843"/>
            <a:ext cx="3787850" cy="1576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缓冲文件系统</a:t>
            </a:r>
            <a:r>
              <a:rPr lang="zh-CN" altLang="en-US" sz="2400" kern="0" dirty="0">
                <a:ea typeface="楷体" panose="02010609060101010101" pitchFamily="49" charset="-122"/>
              </a:rPr>
              <a:t>：</a:t>
            </a:r>
            <a:r>
              <a:rPr lang="zh-CN" altLang="en-US" sz="2400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高级</a:t>
            </a:r>
            <a:r>
              <a:rPr lang="zh-CN" altLang="en-US" sz="2400" kern="0" dirty="0">
                <a:ea typeface="楷体" panose="02010609060101010101" pitchFamily="49" charset="-122"/>
              </a:rPr>
              <a:t>文件系统，系统自动为正在使用的文件开辟内存缓冲区</a:t>
            </a:r>
            <a:endParaRPr lang="zh-CN" altLang="en-US" sz="2400" kern="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53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53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8" grpId="0" bldLvl="5" autoUpdateAnimBg="0" build="p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2942" y="158750"/>
            <a:ext cx="4922837" cy="6477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12.4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文件指针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4730" name="Rectangle 10"/>
          <p:cNvSpPr>
            <a:spLocks noChangeArrowheads="1"/>
          </p:cNvSpPr>
          <p:nvPr/>
        </p:nvSpPr>
        <p:spPr bwMode="auto">
          <a:xfrm>
            <a:off x="673746" y="764704"/>
            <a:ext cx="10318798" cy="1699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lvl="1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文件结构体</a:t>
            </a:r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FILE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marL="800100" lvl="2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缓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冲文件系统为每个正使用的文件在内存开辟文件信息区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800100" lvl="2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文件信息用系统定义的名为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的结构体描述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800100" lvl="2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定义在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stdio.h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中（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Visual C++ 2010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）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4732" name="Rectangle 12" descr="信纸"/>
          <p:cNvSpPr>
            <a:spLocks noChangeArrowheads="1"/>
          </p:cNvSpPr>
          <p:nvPr/>
        </p:nvSpPr>
        <p:spPr bwMode="auto">
          <a:xfrm>
            <a:off x="1559496" y="2615421"/>
            <a:ext cx="8712968" cy="347787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typedef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struct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iobuf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char  *_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char  *_base;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_flag;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_file;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charbuf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bufsiz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char  *_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tmpfname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054733" name="Group 13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54734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54735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54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3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18082</Words>
  <Application>WPS 演示</Application>
  <PresentationFormat>宽屏</PresentationFormat>
  <Paragraphs>1595</Paragraphs>
  <Slides>37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隶书</vt:lpstr>
      <vt:lpstr>华文琥珀</vt:lpstr>
      <vt:lpstr>ˎ̥</vt:lpstr>
      <vt:lpstr>Segoe Print</vt:lpstr>
      <vt:lpstr>Verdana</vt:lpstr>
      <vt:lpstr>楷体</vt:lpstr>
      <vt:lpstr>楷体_GB2312</vt:lpstr>
      <vt:lpstr>新宋体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yanweimin</dc:creator>
  <cp:lastModifiedBy>miruslife</cp:lastModifiedBy>
  <cp:revision>1175</cp:revision>
  <dcterms:created xsi:type="dcterms:W3CDTF">1999-05-31T10:27:00Z</dcterms:created>
  <dcterms:modified xsi:type="dcterms:W3CDTF">2021-12-30T15:21:25Z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