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6"/>
  </p:notesMasterIdLst>
  <p:handoutMasterIdLst>
    <p:handoutMasterId r:id="rId17"/>
  </p:handoutMasterIdLst>
  <p:sldIdLst>
    <p:sldId id="457" r:id="rId2"/>
    <p:sldId id="398" r:id="rId3"/>
    <p:sldId id="426" r:id="rId4"/>
    <p:sldId id="442" r:id="rId5"/>
    <p:sldId id="448" r:id="rId6"/>
    <p:sldId id="443" r:id="rId7"/>
    <p:sldId id="444" r:id="rId8"/>
    <p:sldId id="452" r:id="rId9"/>
    <p:sldId id="454" r:id="rId10"/>
    <p:sldId id="463" r:id="rId11"/>
    <p:sldId id="464" r:id="rId12"/>
    <p:sldId id="461" r:id="rId13"/>
    <p:sldId id="462" r:id="rId14"/>
    <p:sldId id="377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990000"/>
    <a:srgbClr val="FF0066"/>
    <a:srgbClr val="0E302F"/>
    <a:srgbClr val="006666"/>
    <a:srgbClr val="0000FF"/>
    <a:srgbClr val="7030A0"/>
    <a:srgbClr val="292929"/>
    <a:srgbClr val="4D4D4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8" autoAdjust="0"/>
    <p:restoredTop sz="97885" autoAdjust="0"/>
  </p:normalViewPr>
  <p:slideViewPr>
    <p:cSldViewPr snapToObjects="1">
      <p:cViewPr varScale="1">
        <p:scale>
          <a:sx n="83" d="100"/>
          <a:sy n="83" d="100"/>
        </p:scale>
        <p:origin x="139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48" d="100"/>
          <a:sy n="48" d="100"/>
        </p:scale>
        <p:origin x="-19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>
            <a:extLst>
              <a:ext uri="{FF2B5EF4-FFF2-40B4-BE49-F238E27FC236}">
                <a16:creationId xmlns:a16="http://schemas.microsoft.com/office/drawing/2014/main" id="{335A6F6C-CB7B-4B27-82DC-7D98304A27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2179" name="Rectangle 3">
            <a:extLst>
              <a:ext uri="{FF2B5EF4-FFF2-40B4-BE49-F238E27FC236}">
                <a16:creationId xmlns:a16="http://schemas.microsoft.com/office/drawing/2014/main" id="{D8CB9931-398D-4699-B65F-D36E8970DD5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2180" name="Rectangle 4">
            <a:extLst>
              <a:ext uri="{FF2B5EF4-FFF2-40B4-BE49-F238E27FC236}">
                <a16:creationId xmlns:a16="http://schemas.microsoft.com/office/drawing/2014/main" id="{12A28787-79E1-42C6-91D8-AA894FD0E1B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2181" name="Rectangle 5">
            <a:extLst>
              <a:ext uri="{FF2B5EF4-FFF2-40B4-BE49-F238E27FC236}">
                <a16:creationId xmlns:a16="http://schemas.microsoft.com/office/drawing/2014/main" id="{D676CAD4-93FC-429D-A805-804DC724C21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C61AE60-B9D4-42E7-AC7A-D937D48F68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49129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D4712-BB5B-4640-A894-3A224A0A43E2}" type="datetimeFigureOut">
              <a:rPr lang="zh-CN" altLang="en-US" smtClean="0"/>
              <a:pPr/>
              <a:t>2023/6/12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43590-60A0-4A92-8B90-40FAC91FD6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183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43590-60A0-4A92-8B90-40FAC91FD64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55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0CBDA-BEA1-41E7-B783-FAFB49DD1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FE0F44-CA4B-4740-A599-F6A868713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84FAF2-EBE1-4481-BF59-249249E08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17B5AD-B541-44A1-9D16-93B676174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61142-93AB-471A-BB1B-C210294A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46743-B6BC-4BA1-A600-B34958782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F5EF6-6F57-42CE-B1B1-017A4D6FC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D45E33-6E08-4FEA-A175-FAE56672B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B9250-87A6-4AAB-B37E-EEEFD44A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B4CC22-ED9B-492A-8EED-7616EC546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B0F73B-9F03-4F62-9CE9-6F1719E6E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44E1D-889D-4339-B103-F399E88C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22EB8-589C-4027-A6F0-F99CC5E1D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2D2BB1-FC5D-4D92-9E45-79FE28350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71923F-E853-44B2-9087-95083B86B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6C908B-F78B-4F3A-BCB4-76D45D1E8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75F11-3E4C-4E64-BA35-55D4DA3F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97DD0-4257-4088-9D25-C255C4FB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772CE-21B6-4E4F-8637-4A067C315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79FED6-0973-41F2-88C8-D7DE270F7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258DF-1B17-42C4-87B2-53629DFAF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0434FB-CED8-4B1C-A2B1-5983E8EDA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98D2A4-747B-4B2D-8CA3-32A189D7C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0" descr="bj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440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7" name="Group 20"/>
          <p:cNvGrpSpPr>
            <a:grpSpLocks/>
          </p:cNvGrpSpPr>
          <p:nvPr userDrawn="1"/>
        </p:nvGrpSpPr>
        <p:grpSpPr bwMode="auto">
          <a:xfrm>
            <a:off x="6805613" y="6415088"/>
            <a:ext cx="198437" cy="327025"/>
            <a:chOff x="3492" y="3902"/>
            <a:chExt cx="155" cy="257"/>
          </a:xfrm>
        </p:grpSpPr>
        <p:sp>
          <p:nvSpPr>
            <p:cNvPr id="462869" name="AutoShape 21">
              <a:hlinkClick r:id="" action="ppaction://hlinkshowjump?jump=lastslide"/>
              <a:extLst>
                <a:ext uri="{FF2B5EF4-FFF2-40B4-BE49-F238E27FC236}">
                  <a16:creationId xmlns:a16="http://schemas.microsoft.com/office/drawing/2014/main" id="{8B765DA6-15B0-4A70-8199-4757B13934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5400000">
              <a:off x="3441" y="3953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ACEAFE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37" name="Line 22">
              <a:hlinkClick r:id="" action="ppaction://hlinkshowjump?jump=lastslide"/>
            </p:cNvPr>
            <p:cNvSpPr>
              <a:spLocks noChangeShapeType="1"/>
            </p:cNvSpPr>
            <p:nvPr userDrawn="1"/>
          </p:nvSpPr>
          <p:spPr bwMode="auto">
            <a:xfrm>
              <a:off x="3647" y="3923"/>
              <a:ext cx="0" cy="204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  <a:headEnd/>
              <a:tailEnd/>
            </a:ln>
            <a:effectLst>
              <a:prstShdw prst="shdw17" dist="17961" dir="2700000">
                <a:srgbClr val="678C98"/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2871" name="AutoShape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79152B9-8B8B-49F4-A918-87011B645C41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471569" y="6479382"/>
            <a:ext cx="327025" cy="1984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ACEAFE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62872" name="AutoShape 2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4EEF684-269C-47C7-8FE9-35EE2BD5EAB2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8019256" y="6479382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ACEAFE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1030" name="Group 25"/>
          <p:cNvGrpSpPr>
            <a:grpSpLocks/>
          </p:cNvGrpSpPr>
          <p:nvPr userDrawn="1"/>
        </p:nvGrpSpPr>
        <p:grpSpPr bwMode="auto">
          <a:xfrm>
            <a:off x="8766175" y="6415088"/>
            <a:ext cx="198438" cy="327025"/>
            <a:chOff x="4558" y="3875"/>
            <a:chExt cx="155" cy="257"/>
          </a:xfrm>
        </p:grpSpPr>
        <p:sp>
          <p:nvSpPr>
            <p:cNvPr id="462874" name="AutoShape 26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E259C84F-6867-4ECE-8873-8A9CCC4EF0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6200000">
              <a:off x="4507" y="3926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ACEAFE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35" name="Line 27"/>
            <p:cNvSpPr>
              <a:spLocks noChangeShapeType="1"/>
            </p:cNvSpPr>
            <p:nvPr userDrawn="1"/>
          </p:nvSpPr>
          <p:spPr bwMode="auto">
            <a:xfrm>
              <a:off x="4558" y="3896"/>
              <a:ext cx="0" cy="204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  <a:headEnd/>
              <a:tailEnd/>
            </a:ln>
            <a:effectLst>
              <a:prstShdw prst="shdw17" dist="17961" dir="2700000">
                <a:srgbClr val="678C98"/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031" name="Picture 37" descr="bj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33"/>
          <p:cNvSpPr>
            <a:spLocks noChangeArrowheads="1"/>
          </p:cNvSpPr>
          <p:nvPr userDrawn="1"/>
        </p:nvSpPr>
        <p:spPr bwMode="auto">
          <a:xfrm>
            <a:off x="0" y="692150"/>
            <a:ext cx="9144000" cy="73025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033" name="Rectangle 34"/>
          <p:cNvSpPr>
            <a:spLocks noChangeArrowheads="1"/>
          </p:cNvSpPr>
          <p:nvPr userDrawn="1"/>
        </p:nvSpPr>
        <p:spPr bwMode="auto">
          <a:xfrm>
            <a:off x="0" y="6173788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file:///C:\Documents%20and%20Settings\new\&#26700;&#38754;\&#26032;&#24314;&#25991;&#20214;&#22841;%20(2)\006.06.%20&#26790;&#20013;&#30340;&#23130;&#31036;%20MARIAGE%20D'%20AMOUR.mp3" TargetMode="External"/><Relationship Id="rId1" Type="http://schemas.microsoft.com/office/2007/relationships/media" Target="file:///C:\Documents%20and%20Settings\new\&#26700;&#38754;\&#26032;&#24314;&#25991;&#20214;&#22841;%20(2)\006.06.%20&#26790;&#20013;&#30340;&#23130;&#31036;%20MARIAGE%20D'%20AMOUR.mp3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9996.htm" TargetMode="External"/><Relationship Id="rId2" Type="http://schemas.openxmlformats.org/officeDocument/2006/relationships/hyperlink" Target="http://baike.baidu.com/view/3762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http://nobelprize.org/nobel_prizes/physics/laureates/1925/hertz.jpg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://baike.baidu.com/view/267121.ht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546877.ht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8193.htm" TargetMode="External"/><Relationship Id="rId2" Type="http://schemas.openxmlformats.org/officeDocument/2006/relationships/hyperlink" Target="http://baike.baidu.com/view/10954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图片1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275"/>
            <a:ext cx="9144000" cy="6308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Rectangle 4"/>
          <p:cNvSpPr/>
          <p:nvPr/>
        </p:nvSpPr>
        <p:spPr>
          <a:xfrm>
            <a:off x="-357187" y="5949950"/>
            <a:ext cx="9144000" cy="908050"/>
          </a:xfrm>
          <a:prstGeom prst="rect">
            <a:avLst/>
          </a:prstGeom>
          <a:solidFill>
            <a:srgbClr val="0099FF"/>
          </a:solidFill>
          <a:ln w="28575">
            <a:noFill/>
          </a:ln>
        </p:spPr>
        <p:txBody>
          <a:bodyPr wrap="none" anchor="ctr"/>
          <a:lstStyle/>
          <a:p>
            <a:pPr algn="ctr" eaLnBrk="1" hangingPunct="1"/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                          </a:t>
            </a:r>
            <a:endParaRPr lang="en-US" altLang="zh-CN" sz="2800" b="1" i="1" dirty="0">
              <a:solidFill>
                <a:srgbClr val="0000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100" name="Rectangle 5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6699FF"/>
          </a:solidFill>
          <a:ln w="28575">
            <a:noFill/>
          </a:ln>
        </p:spPr>
        <p:txBody>
          <a:bodyPr wrap="none" anchor="ctr"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05192" name="WordArt 8"/>
          <p:cNvSpPr>
            <a:spLocks noChangeArrowheads="1" noChangeShapeType="1" noTextEdit="1"/>
          </p:cNvSpPr>
          <p:nvPr/>
        </p:nvSpPr>
        <p:spPr bwMode="auto">
          <a:xfrm>
            <a:off x="4716463" y="4510088"/>
            <a:ext cx="3095625" cy="503237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0" cap="none" spc="0" normalizeH="0" baseline="0" noProof="0" dirty="0">
                <a:ln w="9525">
                  <a:solidFill>
                    <a:srgbClr val="000066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大学物理实验</a:t>
            </a:r>
            <a:r>
              <a:rPr kumimoji="0" lang="en-US" altLang="zh-CN" sz="3600" b="1" i="0" u="none" strike="noStrike" kern="10" cap="none" spc="0" normalizeH="0" baseline="0" noProof="0" dirty="0">
                <a:ln w="9525">
                  <a:solidFill>
                    <a:srgbClr val="000066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1</a:t>
            </a:r>
            <a:endParaRPr kumimoji="0" lang="zh-CN" altLang="en-US" sz="3600" b="1" i="0" u="none" strike="noStrike" kern="10" cap="none" spc="0" normalizeH="0" baseline="0" noProof="0" dirty="0">
              <a:ln w="9525">
                <a:solidFill>
                  <a:srgbClr val="000066"/>
                </a:solidFill>
                <a:round/>
              </a:ln>
              <a:solidFill>
                <a:srgbClr val="000066"/>
              </a:soli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n-cs"/>
            </a:endParaRPr>
          </a:p>
        </p:txBody>
      </p:sp>
      <p:sp>
        <p:nvSpPr>
          <p:cNvPr id="4102" name="WordArt 9"/>
          <p:cNvSpPr>
            <a:spLocks noTextEdit="1"/>
          </p:cNvSpPr>
          <p:nvPr/>
        </p:nvSpPr>
        <p:spPr>
          <a:xfrm>
            <a:off x="3851919" y="2386013"/>
            <a:ext cx="4647555" cy="12588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r>
              <a:rPr lang="zh-CN" altLang="en-US" sz="3600" b="1" dirty="0">
                <a:ln w="9525" cap="flat" cmpd="sng">
                  <a:solidFill>
                    <a:srgbClr val="000066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000066"/>
                </a:solidFill>
                <a:effectLst>
                  <a:outerShdw dist="35921" dir="2699999" algn="ctr" rotWithShape="0">
                    <a:srgbClr val="C0C0C0">
                      <a:alpha val="79999"/>
                    </a:srgbClr>
                  </a:outerShdw>
                </a:effectLst>
                <a:latin typeface="宋体" panose="02010600030101010101" pitchFamily="2" charset="-122"/>
              </a:rPr>
              <a:t>光敏电阻特性研究</a:t>
            </a:r>
          </a:p>
        </p:txBody>
      </p:sp>
      <p:sp>
        <p:nvSpPr>
          <p:cNvPr id="4103" name="Text Box 11"/>
          <p:cNvSpPr txBox="1"/>
          <p:nvPr/>
        </p:nvSpPr>
        <p:spPr>
          <a:xfrm>
            <a:off x="2555875" y="6207125"/>
            <a:ext cx="3841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292929"/>
                </a:solidFill>
                <a:latin typeface="Arial" panose="020B0604020202020204" pitchFamily="34" charset="0"/>
                <a:ea typeface="华文隶书" panose="02010800040101010101" pitchFamily="2" charset="-122"/>
              </a:rPr>
              <a:t>深圳大学物理实验教学中心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>
            <a:extLst>
              <a:ext uri="{FF2B5EF4-FFF2-40B4-BE49-F238E27FC236}">
                <a16:creationId xmlns:a16="http://schemas.microsoft.com/office/drawing/2014/main" id="{A9EC645A-CC45-4B5C-BFA0-2E24C9E8C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65" y="42336"/>
            <a:ext cx="248016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  实验步骤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" name="Group 120">
            <a:extLst>
              <a:ext uri="{FF2B5EF4-FFF2-40B4-BE49-F238E27FC236}">
                <a16:creationId xmlns:a16="http://schemas.microsoft.com/office/drawing/2014/main" id="{2B6AC7B0-EDA9-486D-8CA8-E6D4EADEB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845836"/>
              </p:ext>
            </p:extLst>
          </p:nvPr>
        </p:nvGraphicFramePr>
        <p:xfrm>
          <a:off x="4556125" y="1686505"/>
          <a:ext cx="4160838" cy="1094423"/>
        </p:xfrm>
        <a:graphic>
          <a:graphicData uri="http://schemas.openxmlformats.org/drawingml/2006/table">
            <a:tbl>
              <a:tblPr/>
              <a:tblGrid>
                <a:gridCol w="1063625">
                  <a:extLst>
                    <a:ext uri="{9D8B030D-6E8A-4147-A177-3AD203B41FA5}">
                      <a16:colId xmlns:a16="http://schemas.microsoft.com/office/drawing/2014/main" val="185182842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15963125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365543795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1866607036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52775969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1071389171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夹角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538881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460365"/>
                  </a:ext>
                </a:extLst>
              </a:tr>
            </a:tbl>
          </a:graphicData>
        </a:graphic>
      </p:graphicFrame>
      <p:sp>
        <p:nvSpPr>
          <p:cNvPr id="27" name="Rectangle 117">
            <a:extLst>
              <a:ext uri="{FF2B5EF4-FFF2-40B4-BE49-F238E27FC236}">
                <a16:creationId xmlns:a16="http://schemas.microsoft.com/office/drawing/2014/main" id="{1FDB7525-FB7E-430E-91C3-642FADBB3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897518"/>
            <a:ext cx="43195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）光照特性</a:t>
            </a:r>
          </a:p>
        </p:txBody>
      </p:sp>
      <p:sp>
        <p:nvSpPr>
          <p:cNvPr id="28" name="Rectangle 118">
            <a:extLst>
              <a:ext uri="{FF2B5EF4-FFF2-40B4-BE49-F238E27FC236}">
                <a16:creationId xmlns:a16="http://schemas.microsoft.com/office/drawing/2014/main" id="{0AF0A006-6CD4-46A9-901C-C1DA24DDE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263" y="5599113"/>
            <a:ext cx="323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光强如何控制、测量？</a:t>
            </a:r>
          </a:p>
        </p:txBody>
      </p:sp>
      <p:sp>
        <p:nvSpPr>
          <p:cNvPr id="29" name="Rectangle 122">
            <a:extLst>
              <a:ext uri="{FF2B5EF4-FFF2-40B4-BE49-F238E27FC236}">
                <a16:creationId xmlns:a16="http://schemas.microsoft.com/office/drawing/2014/main" id="{22916CB4-0144-4C88-9A1D-0C2F46AC1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4322763"/>
            <a:ext cx="34861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注意事项：</a:t>
            </a:r>
          </a:p>
          <a:p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、不要超过电表量程</a:t>
            </a:r>
          </a:p>
          <a:p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、不要超过光敏电阻的额定功率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AC8B5F2F-4519-40DF-AFFA-E1CC9E707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8" y="1477543"/>
            <a:ext cx="3324648" cy="1994788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E0900F1-6681-45E2-ACDC-9C6553C4F76D}"/>
              </a:ext>
            </a:extLst>
          </p:cNvPr>
          <p:cNvSpPr txBox="1"/>
          <p:nvPr/>
        </p:nvSpPr>
        <p:spPr>
          <a:xfrm>
            <a:off x="402531" y="96281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）线路连接</a:t>
            </a:r>
          </a:p>
        </p:txBody>
      </p:sp>
      <p:sp>
        <p:nvSpPr>
          <p:cNvPr id="11" name="Rectangle 117">
            <a:extLst>
              <a:ext uri="{FF2B5EF4-FFF2-40B4-BE49-F238E27FC236}">
                <a16:creationId xmlns:a16="http://schemas.microsoft.com/office/drawing/2014/main" id="{1FDB7525-FB7E-430E-91C3-642FADBB3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1" y="2984394"/>
            <a:ext cx="431958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zh-CN" altLang="en-US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电压取固定值</a:t>
            </a: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1V</a:t>
            </a:r>
            <a:r>
              <a:rPr lang="zh-CN" altLang="en-US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4V</a:t>
            </a:r>
            <a:r>
              <a:rPr lang="zh-CN" altLang="en-US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分别测量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7">
            <a:extLst>
              <a:ext uri="{FF2B5EF4-FFF2-40B4-BE49-F238E27FC236}">
                <a16:creationId xmlns:a16="http://schemas.microsoft.com/office/drawing/2014/main" id="{1FDB7525-FB7E-430E-91C3-642FADBB3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1" y="4005064"/>
            <a:ext cx="431958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</a:t>
            </a:r>
            <a:r>
              <a:rPr lang="zh-CN" altLang="en-US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偏振片夹角从</a:t>
            </a: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400" b="1" baseline="30000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开始，每</a:t>
            </a: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400" b="1" baseline="300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测量一次，直至夹角增到</a:t>
            </a: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en-US" altLang="zh-CN" sz="2400" b="1" baseline="300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940549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>
            <a:extLst>
              <a:ext uri="{FF2B5EF4-FFF2-40B4-BE49-F238E27FC236}">
                <a16:creationId xmlns:a16="http://schemas.microsoft.com/office/drawing/2014/main" id="{A9EC645A-CC45-4B5C-BFA0-2E24C9E8C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65" y="42336"/>
            <a:ext cx="248016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  报告要求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B76871-BDA8-46D3-AC33-7BD7841D2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17" y="2212906"/>
            <a:ext cx="2088231" cy="1689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、原始数据抄入正文，再处理数据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099" y="627111"/>
            <a:ext cx="6641365" cy="560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8335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>
            <a:extLst>
              <a:ext uri="{FF2B5EF4-FFF2-40B4-BE49-F238E27FC236}">
                <a16:creationId xmlns:a16="http://schemas.microsoft.com/office/drawing/2014/main" id="{A9EC645A-CC45-4B5C-BFA0-2E24C9E8C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65" y="42336"/>
            <a:ext cx="248016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  报告要求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CFA115B-9EEB-48DC-B133-8C557177B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67" y="836712"/>
            <a:ext cx="3384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、画伏安特性曲线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5C732697-127B-4D6C-8B01-56208CAC1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67" y="1253009"/>
            <a:ext cx="3384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光照特性曲线</a:t>
            </a:r>
            <a:endParaRPr lang="zh-CN" altLang="en-US" sz="2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Object 23">
            <a:extLst>
              <a:ext uri="{FF2B5EF4-FFF2-40B4-BE49-F238E27FC236}">
                <a16:creationId xmlns:a16="http://schemas.microsoft.com/office/drawing/2014/main" id="{835B06A2-A02E-48B6-9849-1D0CB32E5C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728894"/>
              </p:ext>
            </p:extLst>
          </p:nvPr>
        </p:nvGraphicFramePr>
        <p:xfrm>
          <a:off x="366802" y="2657824"/>
          <a:ext cx="3600450" cy="311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图表" r:id="rId3" imgW="2533802" imgH="2190902" progId="Excel.Chart.8">
                  <p:embed/>
                </p:oleObj>
              </mc:Choice>
              <mc:Fallback>
                <p:oleObj name="图表" r:id="rId3" imgW="2533802" imgH="2190902" progId="Excel.Chart.8">
                  <p:embed/>
                  <p:pic>
                    <p:nvPicPr>
                      <p:cNvPr id="616471" name="Object 23">
                        <a:extLst>
                          <a:ext uri="{FF2B5EF4-FFF2-40B4-BE49-F238E27FC236}">
                            <a16:creationId xmlns:a16="http://schemas.microsoft.com/office/drawing/2014/main" id="{7D161022-D2B8-49C9-8A5B-29F6C32CA0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02" y="2657824"/>
                        <a:ext cx="3600450" cy="311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4">
            <a:extLst>
              <a:ext uri="{FF2B5EF4-FFF2-40B4-BE49-F238E27FC236}">
                <a16:creationId xmlns:a16="http://schemas.microsoft.com/office/drawing/2014/main" id="{BF0E4F18-F469-401C-98B7-602E6BDB72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614833"/>
              </p:ext>
            </p:extLst>
          </p:nvPr>
        </p:nvGraphicFramePr>
        <p:xfrm>
          <a:off x="4319955" y="3318545"/>
          <a:ext cx="414337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图表" r:id="rId5" imgW="4257751" imgH="2809951" progId="Excel.Chart.8">
                  <p:embed/>
                </p:oleObj>
              </mc:Choice>
              <mc:Fallback>
                <p:oleObj name="图表" r:id="rId5" imgW="4257751" imgH="2809951" progId="Excel.Chart.8">
                  <p:embed/>
                  <p:pic>
                    <p:nvPicPr>
                      <p:cNvPr id="616472" name="Object 24">
                        <a:extLst>
                          <a:ext uri="{FF2B5EF4-FFF2-40B4-BE49-F238E27FC236}">
                            <a16:creationId xmlns:a16="http://schemas.microsoft.com/office/drawing/2014/main" id="{BC403649-C60E-4CA6-8F56-B03BC83567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955" y="3318545"/>
                        <a:ext cx="4143375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E8DFC393-6995-4F3B-AF68-319D88AE0B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0479" y="908720"/>
            <a:ext cx="3362325" cy="2409825"/>
          </a:xfrm>
          <a:prstGeom prst="rect">
            <a:avLst/>
          </a:prstGeom>
        </p:spPr>
      </p:pic>
      <p:sp>
        <p:nvSpPr>
          <p:cNvPr id="11" name="Rectangle 21">
            <a:extLst>
              <a:ext uri="{FF2B5EF4-FFF2-40B4-BE49-F238E27FC236}">
                <a16:creationId xmlns:a16="http://schemas.microsoft.com/office/drawing/2014/main" id="{5C732697-127B-4D6C-8B01-56208CAC1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96" y="1649712"/>
            <a:ext cx="3384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写实验结论</a:t>
            </a:r>
          </a:p>
        </p:txBody>
      </p:sp>
    </p:spTree>
    <p:extLst>
      <p:ext uri="{BB962C8B-B14F-4D97-AF65-F5344CB8AC3E}">
        <p14:creationId xmlns:p14="http://schemas.microsoft.com/office/powerpoint/2010/main" val="88217843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A9EC645A-CC45-4B5C-BFA0-2E24C9E8C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65" y="42336"/>
            <a:ext cx="248016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  报告要求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AB76871-BDA8-46D3-AC33-7BD7841D2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145" y="975568"/>
            <a:ext cx="71302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思考题：书上课后思考题。</a:t>
            </a:r>
            <a:endParaRPr lang="en-US" altLang="zh-CN" sz="2400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B76871-BDA8-46D3-AC33-7BD7841D2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13" y="1916832"/>
            <a:ext cx="7397171" cy="1135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实验报告 上交时间：</a:t>
            </a: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日下午</a:t>
            </a: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4:00</a:t>
            </a:r>
            <a:r>
              <a:rPr lang="zh-CN" altLang="en-US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之前，</a:t>
            </a:r>
            <a:endParaRPr lang="en-US" altLang="zh-CN" sz="2400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上交地点：致原楼</a:t>
            </a: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1103.      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918378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grpSp>
        <p:nvGrpSpPr>
          <p:cNvPr id="2" name="Group 11"/>
          <p:cNvGrpSpPr/>
          <p:nvPr/>
        </p:nvGrpSpPr>
        <p:grpSpPr>
          <a:xfrm>
            <a:off x="1908175" y="1687513"/>
            <a:ext cx="5873750" cy="2897187"/>
            <a:chOff x="1202" y="1063"/>
            <a:chExt cx="3700" cy="1825"/>
          </a:xfrm>
        </p:grpSpPr>
        <p:sp>
          <p:nvSpPr>
            <p:cNvPr id="12297" name="Text Box 5"/>
            <p:cNvSpPr txBox="1"/>
            <p:nvPr/>
          </p:nvSpPr>
          <p:spPr>
            <a:xfrm>
              <a:off x="1561" y="1063"/>
              <a:ext cx="11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endParaRPr lang="zh-CN" altLang="en-US" sz="2800" b="1" dirty="0">
                <a:solidFill>
                  <a:srgbClr val="33CC33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2295" name="Text Box 7"/>
            <p:cNvSpPr txBox="1"/>
            <p:nvPr/>
          </p:nvSpPr>
          <p:spPr>
            <a:xfrm>
              <a:off x="1202" y="2523"/>
              <a:ext cx="370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rgbClr val="00CC66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深圳大学大学物理教学实验中心</a:t>
              </a:r>
            </a:p>
          </p:txBody>
        </p:sp>
      </p:grpSp>
      <p:sp>
        <p:nvSpPr>
          <p:cNvPr id="12292" name="WordArt 9"/>
          <p:cNvSpPr>
            <a:spLocks noTextEdit="1"/>
          </p:cNvSpPr>
          <p:nvPr/>
        </p:nvSpPr>
        <p:spPr>
          <a:xfrm>
            <a:off x="3348038" y="4724400"/>
            <a:ext cx="2895600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  <a:scene3d>
              <a:camera prst="legacyObliqueBottomLeft">
                <a:rot lat="0" lon="0" rev="0"/>
              </a:camera>
              <a:lightRig rig="legacyFlat3" dir="t"/>
            </a:scene3d>
            <a:sp3d extrusionH="430200" prstMaterial="legacyMatte">
              <a:extrusionClr>
                <a:srgbClr val="FF66FF"/>
              </a:extrusionClr>
            </a:sp3d>
          </a:bodyPr>
          <a:lstStyle/>
          <a:p>
            <a:pPr algn="ctr"/>
            <a:r>
              <a:rPr lang="en-US" altLang="zh-CN" sz="5400" dirty="0">
                <a:gradFill rotWithShape="1">
                  <a:gsLst>
                    <a:gs pos="0">
                      <a:srgbClr val="FF66FF"/>
                    </a:gs>
                    <a:gs pos="100000">
                      <a:schemeClr val="hlink"/>
                    </a:gs>
                  </a:gsLst>
                  <a:lin ang="5400000" scaled="1"/>
                  <a:tileRect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Thank you</a:t>
            </a:r>
            <a:r>
              <a:rPr lang="zh-CN" altLang="en-US" sz="5400" dirty="0">
                <a:gradFill rotWithShape="1">
                  <a:gsLst>
                    <a:gs pos="0">
                      <a:srgbClr val="FF66FF"/>
                    </a:gs>
                    <a:gs pos="100000">
                      <a:schemeClr val="hlink"/>
                    </a:gs>
                  </a:gsLst>
                  <a:lin ang="5400000" scaled="1"/>
                  <a:tileRect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！</a:t>
            </a:r>
          </a:p>
        </p:txBody>
      </p:sp>
      <p:pic>
        <p:nvPicPr>
          <p:cNvPr id="591882" name="006.06. 梦中的婚礼 MARIAGE D' AMOUR.mp3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596188" y="6553200"/>
            <a:ext cx="304800" cy="30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770" decel="100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770" decel="100000"/>
                                        <p:tgtEl>
                                          <p:spTgt spid="1229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4" dur="77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188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539552" y="71696"/>
            <a:ext cx="182614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历史回眸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36C3D7-CD66-4AAA-9D9E-0E1B4E00BD0E}"/>
              </a:ext>
            </a:extLst>
          </p:cNvPr>
          <p:cNvSpPr txBox="1"/>
          <p:nvPr/>
        </p:nvSpPr>
        <p:spPr>
          <a:xfrm>
            <a:off x="606299" y="1390460"/>
            <a:ext cx="48611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800" b="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光电效应由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德国</a:t>
            </a:r>
            <a:r>
              <a:rPr lang="zh-CN" altLang="en-US" sz="2800" b="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物理学家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赫兹</a:t>
            </a:r>
            <a:r>
              <a:rPr lang="zh-CN" altLang="en-US" sz="2800" b="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en-US" altLang="zh-CN" sz="2800" b="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1887</a:t>
            </a:r>
            <a:r>
              <a:rPr lang="zh-CN" altLang="en-US" sz="2800" b="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年发现，对发展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量子理论</a:t>
            </a:r>
            <a:r>
              <a:rPr lang="zh-CN" altLang="en-US" sz="2800" b="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起了根本性作用。</a:t>
            </a:r>
            <a:r>
              <a:rPr lang="zh-CN" altLang="en-US" sz="28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14" name="Picture 5" descr="Gustav Ludwig Hertz">
            <a:extLst>
              <a:ext uri="{FF2B5EF4-FFF2-40B4-BE49-F238E27FC236}">
                <a16:creationId xmlns:a16="http://schemas.microsoft.com/office/drawing/2014/main" id="{9032D407-F54F-4B9B-9F69-EA6A644CB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085" y="1556792"/>
            <a:ext cx="1550988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7">
            <a:extLst>
              <a:ext uri="{FF2B5EF4-FFF2-40B4-BE49-F238E27FC236}">
                <a16:creationId xmlns:a16="http://schemas.microsoft.com/office/drawing/2014/main" id="{0D410AC7-C270-4138-9964-7160BD690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1085" y="3933056"/>
            <a:ext cx="1828800" cy="495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t>G.</a:t>
            </a:r>
            <a:r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</a:rPr>
              <a:t>赫兹 </a:t>
            </a:r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t>Gustav Hertz</a:t>
            </a:r>
            <a:r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</a:p>
          <a:p>
            <a:pPr algn="just"/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t>1887—1975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95428" y="58267"/>
            <a:ext cx="248016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  实验目的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30932" y="1384598"/>
            <a:ext cx="7886700" cy="1252314"/>
          </a:xfrm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测量光敏电阻的伏安特性；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测量光敏电阻的光照特性。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1520" y="58072"/>
            <a:ext cx="637866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 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电阻下降的特性及原因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F8A95D10-FF3B-4740-B281-9CB83F547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1" y="907713"/>
            <a:ext cx="842486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           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光敏电阻又称</a:t>
            </a:r>
            <a:r>
              <a:rPr lang="zh-CN" altLang="en-US" sz="2800" dirty="0">
                <a:solidFill>
                  <a:srgbClr val="CC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光导管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，在特定波长的光照射下，其阻值会迅速减小。 </a:t>
            </a:r>
          </a:p>
        </p:txBody>
      </p:sp>
      <p:pic>
        <p:nvPicPr>
          <p:cNvPr id="15" name="Picture 7">
            <a:extLst>
              <a:ext uri="{FF2B5EF4-FFF2-40B4-BE49-F238E27FC236}">
                <a16:creationId xmlns:a16="http://schemas.microsoft.com/office/drawing/2014/main" id="{D527FB3C-027D-44B0-A449-D3906C534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65" t="18608" b="16035"/>
          <a:stretch>
            <a:fillRect/>
          </a:stretch>
        </p:blipFill>
        <p:spPr bwMode="auto">
          <a:xfrm>
            <a:off x="1476375" y="4276725"/>
            <a:ext cx="8826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9">
            <a:extLst>
              <a:ext uri="{FF2B5EF4-FFF2-40B4-BE49-F238E27FC236}">
                <a16:creationId xmlns:a16="http://schemas.microsoft.com/office/drawing/2014/main" id="{B41962D2-8123-4C87-9035-B6FABC316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1" y="2036594"/>
            <a:ext cx="88153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原因：光照后产生的载流子都参与导电，从而使</a:t>
            </a:r>
            <a:r>
              <a:rPr lang="zh-CN" altLang="en-US" sz="2800" u="sng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光敏电阻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的阻值迅速下降（百兆欧到百欧）</a:t>
            </a:r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C44602BB-E543-41E0-BF75-58ADE3D83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5775325"/>
            <a:ext cx="17331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292929"/>
                </a:solidFill>
              </a:rPr>
              <a:t>光敏电阻外观</a:t>
            </a:r>
          </a:p>
        </p:txBody>
      </p:sp>
      <p:pic>
        <p:nvPicPr>
          <p:cNvPr id="21" name="Picture 13">
            <a:extLst>
              <a:ext uri="{FF2B5EF4-FFF2-40B4-BE49-F238E27FC236}">
                <a16:creationId xmlns:a16="http://schemas.microsoft.com/office/drawing/2014/main" id="{5082D90C-C6B0-4C44-9AFC-3F997155D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4068763"/>
            <a:ext cx="2665412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14">
            <a:extLst>
              <a:ext uri="{FF2B5EF4-FFF2-40B4-BE49-F238E27FC236}">
                <a16:creationId xmlns:a16="http://schemas.microsoft.com/office/drawing/2014/main" id="{76BC5FE4-9991-4153-B48E-F73C3DBE9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9538" y="5757863"/>
            <a:ext cx="2249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292929"/>
                </a:solidFill>
              </a:rPr>
              <a:t>光敏电阻光照特性</a:t>
            </a:r>
          </a:p>
        </p:txBody>
      </p:sp>
      <p:sp>
        <p:nvSpPr>
          <p:cNvPr id="24" name="Text Box 15">
            <a:extLst>
              <a:ext uri="{FF2B5EF4-FFF2-40B4-BE49-F238E27FC236}">
                <a16:creationId xmlns:a16="http://schemas.microsoft.com/office/drawing/2014/main" id="{EA9E8101-08E0-4270-8ADC-64D81425F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850" y="5775325"/>
            <a:ext cx="17331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292929"/>
                </a:solidFill>
              </a:rPr>
              <a:t>光敏电阻符号</a:t>
            </a:r>
          </a:p>
        </p:txBody>
      </p:sp>
      <p:grpSp>
        <p:nvGrpSpPr>
          <p:cNvPr id="25" name="Group 21">
            <a:extLst>
              <a:ext uri="{FF2B5EF4-FFF2-40B4-BE49-F238E27FC236}">
                <a16:creationId xmlns:a16="http://schemas.microsoft.com/office/drawing/2014/main" id="{CC7AD24B-0384-4772-A325-2918EC9CD4A0}"/>
              </a:ext>
            </a:extLst>
          </p:cNvPr>
          <p:cNvGrpSpPr>
            <a:grpSpLocks/>
          </p:cNvGrpSpPr>
          <p:nvPr/>
        </p:nvGrpSpPr>
        <p:grpSpPr bwMode="auto">
          <a:xfrm>
            <a:off x="3906838" y="4872038"/>
            <a:ext cx="1385887" cy="573087"/>
            <a:chOff x="2325" y="2933"/>
            <a:chExt cx="873" cy="361"/>
          </a:xfrm>
        </p:grpSpPr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D7C0DC8-9499-4AF5-85A5-C057D55D4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4" y="2933"/>
              <a:ext cx="129" cy="227"/>
            </a:xfrm>
            <a:custGeom>
              <a:avLst/>
              <a:gdLst>
                <a:gd name="T0" fmla="*/ 0 w 129"/>
                <a:gd name="T1" fmla="*/ 0 h 227"/>
                <a:gd name="T2" fmla="*/ 129 w 129"/>
                <a:gd name="T3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9" h="227">
                  <a:moveTo>
                    <a:pt x="0" y="0"/>
                  </a:moveTo>
                  <a:lnTo>
                    <a:pt x="129" y="227"/>
                  </a:lnTo>
                </a:path>
              </a:pathLst>
            </a:custGeom>
            <a:noFill/>
            <a:ln w="28575" cmpd="sng">
              <a:solidFill>
                <a:srgbClr val="292929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DC97146E-E5A8-40EE-A41E-81C6B4A60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5" y="3258"/>
              <a:ext cx="873" cy="0"/>
            </a:xfrm>
            <a:prstGeom prst="line">
              <a:avLst/>
            </a:prstGeom>
            <a:noFill/>
            <a:ln w="28575">
              <a:solidFill>
                <a:srgbClr val="29292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Rectangle 16">
              <a:extLst>
                <a:ext uri="{FF2B5EF4-FFF2-40B4-BE49-F238E27FC236}">
                  <a16:creationId xmlns:a16="http://schemas.microsoft.com/office/drawing/2014/main" id="{20493BFE-486C-4317-A865-6D1F72419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" y="3204"/>
              <a:ext cx="295" cy="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92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0550FC0F-65E0-4D1E-9ABF-E74EA3C73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0" y="2959"/>
              <a:ext cx="129" cy="227"/>
            </a:xfrm>
            <a:custGeom>
              <a:avLst/>
              <a:gdLst>
                <a:gd name="T0" fmla="*/ 0 w 129"/>
                <a:gd name="T1" fmla="*/ 0 h 227"/>
                <a:gd name="T2" fmla="*/ 129 w 129"/>
                <a:gd name="T3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9" h="227">
                  <a:moveTo>
                    <a:pt x="0" y="0"/>
                  </a:moveTo>
                  <a:lnTo>
                    <a:pt x="129" y="227"/>
                  </a:lnTo>
                </a:path>
              </a:pathLst>
            </a:custGeom>
            <a:noFill/>
            <a:ln w="28575" cmpd="sng">
              <a:solidFill>
                <a:srgbClr val="292929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29671" y="42336"/>
            <a:ext cx="853203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 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光电效应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Picture 4" descr="光电效应">
            <a:extLst>
              <a:ext uri="{FF2B5EF4-FFF2-40B4-BE49-F238E27FC236}">
                <a16:creationId xmlns:a16="http://schemas.microsoft.com/office/drawing/2014/main" id="{197F3861-6013-4DE4-9843-D1A4790C3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4895850" cy="342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光电效应">
            <a:extLst>
              <a:ext uri="{FF2B5EF4-FFF2-40B4-BE49-F238E27FC236}">
                <a16:creationId xmlns:a16="http://schemas.microsoft.com/office/drawing/2014/main" id="{62F16E24-ECCF-4B48-8674-729DA6847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675" y="2492896"/>
            <a:ext cx="3386138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229671" y="42336"/>
            <a:ext cx="853203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 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光敏电阻其它特性参数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Box 6">
            <a:extLst>
              <a:ext uri="{FF2B5EF4-FFF2-40B4-BE49-F238E27FC236}">
                <a16:creationId xmlns:a16="http://schemas.microsoft.com/office/drawing/2014/main" id="{05FA2623-6F13-4E0C-BB30-997121627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306513"/>
            <a:ext cx="8675688" cy="436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0066"/>
                </a:solidFill>
              </a:rPr>
              <a:t>　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暗电流、暗电阻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：在一定的</a:t>
            </a:r>
            <a:r>
              <a:rPr lang="zh-CN" altLang="en-US" sz="2400" u="sng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电压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下，没有光照的时，流过的电流称为暗电流。外加电压与暗电流之比称为暗电阻。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（</a:t>
            </a:r>
            <a:r>
              <a:rPr lang="en-US" altLang="zh-CN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u="sng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灵敏度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：灵敏度是指暗电阻与受光照射时的亮电阻的相对变化值。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（</a:t>
            </a:r>
            <a:r>
              <a:rPr lang="en-US" altLang="zh-CN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光谱响应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：是指光敏电阻在不同波长的光照下的灵敏度。多数在</a:t>
            </a:r>
            <a:r>
              <a:rPr lang="en-US" altLang="zh-CN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540nm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附近出现峰值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（</a:t>
            </a:r>
            <a:r>
              <a:rPr lang="en-US" altLang="zh-CN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温度系数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：光电效应受</a:t>
            </a:r>
            <a:r>
              <a:rPr lang="zh-CN" altLang="en-US" sz="2400" u="sng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温度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影响较大，部分光敏电阻在低温下的光电灵敏较高，而在高温下的灵敏度则较低。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（</a:t>
            </a:r>
            <a:r>
              <a:rPr lang="en-US" altLang="zh-CN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额定功率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50~100mW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9671" y="42336"/>
            <a:ext cx="853203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 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马吕斯定律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6F3B5D74-1E49-4075-A9AF-C28F1D11F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773" y="1407597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偏振系统的作用</a:t>
            </a:r>
          </a:p>
        </p:txBody>
      </p:sp>
      <p:grpSp>
        <p:nvGrpSpPr>
          <p:cNvPr id="33" name="Group 97">
            <a:extLst>
              <a:ext uri="{FF2B5EF4-FFF2-40B4-BE49-F238E27FC236}">
                <a16:creationId xmlns:a16="http://schemas.microsoft.com/office/drawing/2014/main" id="{75011659-5481-4287-B284-185C8E308505}"/>
              </a:ext>
            </a:extLst>
          </p:cNvPr>
          <p:cNvGrpSpPr>
            <a:grpSpLocks/>
          </p:cNvGrpSpPr>
          <p:nvPr/>
        </p:nvGrpSpPr>
        <p:grpSpPr bwMode="auto">
          <a:xfrm>
            <a:off x="1035684" y="2404268"/>
            <a:ext cx="2730500" cy="2049463"/>
            <a:chOff x="1171" y="2502"/>
            <a:chExt cx="1720" cy="1291"/>
          </a:xfrm>
        </p:grpSpPr>
        <p:grpSp>
          <p:nvGrpSpPr>
            <p:cNvPr id="34" name="Group 92">
              <a:extLst>
                <a:ext uri="{FF2B5EF4-FFF2-40B4-BE49-F238E27FC236}">
                  <a16:creationId xmlns:a16="http://schemas.microsoft.com/office/drawing/2014/main" id="{C422EC50-3FDF-4C15-A2BB-505809FB9C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1" y="2502"/>
              <a:ext cx="1720" cy="1079"/>
              <a:chOff x="2033" y="2690"/>
              <a:chExt cx="1720" cy="1079"/>
            </a:xfrm>
          </p:grpSpPr>
          <p:sp>
            <p:nvSpPr>
              <p:cNvPr id="37" name="Freeform 61">
                <a:extLst>
                  <a:ext uri="{FF2B5EF4-FFF2-40B4-BE49-F238E27FC236}">
                    <a16:creationId xmlns:a16="http://schemas.microsoft.com/office/drawing/2014/main" id="{9DAC74F9-3A1D-4787-80D1-97717C6CA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3" y="3220"/>
                <a:ext cx="453" cy="10"/>
              </a:xfrm>
              <a:custGeom>
                <a:avLst/>
                <a:gdLst>
                  <a:gd name="T0" fmla="*/ 0 w 453"/>
                  <a:gd name="T1" fmla="*/ 0 h 10"/>
                  <a:gd name="T2" fmla="*/ 453 w 453"/>
                  <a:gd name="T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53" h="10">
                    <a:moveTo>
                      <a:pt x="0" y="0"/>
                    </a:moveTo>
                    <a:lnTo>
                      <a:pt x="453" y="10"/>
                    </a:lnTo>
                  </a:path>
                </a:pathLst>
              </a:custGeom>
              <a:noFill/>
              <a:ln w="38100">
                <a:solidFill>
                  <a:srgbClr val="00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AutoShape 70">
                <a:extLst>
                  <a:ext uri="{FF2B5EF4-FFF2-40B4-BE49-F238E27FC236}">
                    <a16:creationId xmlns:a16="http://schemas.microsoft.com/office/drawing/2014/main" id="{C2393624-4412-44BF-9192-E18824365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7" y="2690"/>
                <a:ext cx="286" cy="1079"/>
              </a:xfrm>
              <a:prstGeom prst="cube">
                <a:avLst>
                  <a:gd name="adj" fmla="val 93532"/>
                </a:avLst>
              </a:prstGeom>
              <a:solidFill>
                <a:srgbClr val="33CCFF"/>
              </a:solidFill>
              <a:ln w="9525">
                <a:solidFill>
                  <a:srgbClr val="0099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9" name="Object 71">
                <a:extLst>
                  <a:ext uri="{FF2B5EF4-FFF2-40B4-BE49-F238E27FC236}">
                    <a16:creationId xmlns:a16="http://schemas.microsoft.com/office/drawing/2014/main" id="{032DA340-BA7C-4330-A66A-010C2A2BEF7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61" y="2921"/>
              <a:ext cx="110" cy="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31" name="Equation" r:id="rId3" imgW="152280" imgH="228600" progId="Equation.DSMT4">
                      <p:embed/>
                    </p:oleObj>
                  </mc:Choice>
                  <mc:Fallback>
                    <p:oleObj name="Equation" r:id="rId3" imgW="152280" imgH="228600" progId="Equation.DSMT4">
                      <p:embed/>
                      <p:pic>
                        <p:nvPicPr>
                          <p:cNvPr id="614471" name="Object 71">
                            <a:extLst>
                              <a:ext uri="{FF2B5EF4-FFF2-40B4-BE49-F238E27FC236}">
                                <a16:creationId xmlns:a16="http://schemas.microsoft.com/office/drawing/2014/main" id="{B2AA4588-FF95-4F76-BC4A-B3C9B32E8D7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61" y="2921"/>
                            <a:ext cx="110" cy="1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33CC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" name="Line 72">
                <a:extLst>
                  <a:ext uri="{FF2B5EF4-FFF2-40B4-BE49-F238E27FC236}">
                    <a16:creationId xmlns:a16="http://schemas.microsoft.com/office/drawing/2014/main" id="{B9FFA065-E8C1-409B-A1FE-24E01B5CA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6" y="3039"/>
                <a:ext cx="0" cy="380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85">
                <a:extLst>
                  <a:ext uri="{FF2B5EF4-FFF2-40B4-BE49-F238E27FC236}">
                    <a16:creationId xmlns:a16="http://schemas.microsoft.com/office/drawing/2014/main" id="{416EE45C-DA3D-4E2E-81C6-A9644024C9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3" y="3229"/>
                <a:ext cx="492" cy="1"/>
              </a:xfrm>
              <a:custGeom>
                <a:avLst/>
                <a:gdLst>
                  <a:gd name="T0" fmla="*/ 0 w 492"/>
                  <a:gd name="T1" fmla="*/ 0 h 1"/>
                  <a:gd name="T2" fmla="*/ 492 w 49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92" h="1">
                    <a:moveTo>
                      <a:pt x="0" y="0"/>
                    </a:moveTo>
                    <a:lnTo>
                      <a:pt x="492" y="0"/>
                    </a:lnTo>
                  </a:path>
                </a:pathLst>
              </a:custGeom>
              <a:noFill/>
              <a:ln w="38100">
                <a:solidFill>
                  <a:srgbClr val="00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2" name="Group 88">
                <a:extLst>
                  <a:ext uri="{FF2B5EF4-FFF2-40B4-BE49-F238E27FC236}">
                    <a16:creationId xmlns:a16="http://schemas.microsoft.com/office/drawing/2014/main" id="{4A250B57-B427-49D5-82EE-8AFD204E87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1" y="2690"/>
                <a:ext cx="286" cy="1079"/>
                <a:chOff x="2971" y="2690"/>
                <a:chExt cx="286" cy="1079"/>
              </a:xfrm>
            </p:grpSpPr>
            <p:grpSp>
              <p:nvGrpSpPr>
                <p:cNvPr id="46" name="Group 80">
                  <a:extLst>
                    <a:ext uri="{FF2B5EF4-FFF2-40B4-BE49-F238E27FC236}">
                      <a16:creationId xmlns:a16="http://schemas.microsoft.com/office/drawing/2014/main" id="{8E8837CF-75F2-4E31-A575-99DEC4F4027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71" y="2690"/>
                  <a:ext cx="286" cy="1079"/>
                  <a:chOff x="793" y="1434"/>
                  <a:chExt cx="545" cy="1905"/>
                </a:xfrm>
              </p:grpSpPr>
              <p:sp>
                <p:nvSpPr>
                  <p:cNvPr id="51" name="AutoShape 81">
                    <a:extLst>
                      <a:ext uri="{FF2B5EF4-FFF2-40B4-BE49-F238E27FC236}">
                        <a16:creationId xmlns:a16="http://schemas.microsoft.com/office/drawing/2014/main" id="{8EBCCAF3-0A0A-4F1C-AD54-9C3BD3A6C2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1434"/>
                    <a:ext cx="545" cy="1905"/>
                  </a:xfrm>
                  <a:prstGeom prst="cube">
                    <a:avLst>
                      <a:gd name="adj" fmla="val 93532"/>
                    </a:avLst>
                  </a:prstGeom>
                  <a:solidFill>
                    <a:srgbClr val="33CCFF"/>
                  </a:solidFill>
                  <a:ln w="9525">
                    <a:solidFill>
                      <a:srgbClr val="0099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52" name="Object 82">
                    <a:extLst>
                      <a:ext uri="{FF2B5EF4-FFF2-40B4-BE49-F238E27FC236}">
                        <a16:creationId xmlns:a16="http://schemas.microsoft.com/office/drawing/2014/main" id="{B0819FC4-279E-4A42-A912-2180A7404075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850" y="1842"/>
                  <a:ext cx="227" cy="32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332" name="Equation" r:id="rId5" imgW="164880" imgH="228600" progId="Equation.DSMT4">
                          <p:embed/>
                        </p:oleObj>
                      </mc:Choice>
                      <mc:Fallback>
                        <p:oleObj name="Equation" r:id="rId5" imgW="164880" imgH="228600" progId="Equation.DSMT4">
                          <p:embed/>
                          <p:pic>
                            <p:nvPicPr>
                              <p:cNvPr id="614482" name="Object 82">
                                <a:extLst>
                                  <a:ext uri="{FF2B5EF4-FFF2-40B4-BE49-F238E27FC236}">
                                    <a16:creationId xmlns:a16="http://schemas.microsoft.com/office/drawing/2014/main" id="{CE6DAC48-1087-4831-93A3-5C42C70C1D3A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50" y="1842"/>
                                <a:ext cx="227" cy="32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33CC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47" name="Freeform 83">
                  <a:extLst>
                    <a:ext uri="{FF2B5EF4-FFF2-40B4-BE49-F238E27FC236}">
                      <a16:creationId xmlns:a16="http://schemas.microsoft.com/office/drawing/2014/main" id="{83DCD317-BAEF-4E69-A6E3-AA18301AA8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31" y="3046"/>
                  <a:ext cx="112" cy="373"/>
                </a:xfrm>
                <a:custGeom>
                  <a:avLst/>
                  <a:gdLst>
                    <a:gd name="T0" fmla="*/ 112 w 112"/>
                    <a:gd name="T1" fmla="*/ 0 h 373"/>
                    <a:gd name="T2" fmla="*/ 0 w 112"/>
                    <a:gd name="T3" fmla="*/ 373 h 3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12" h="373">
                      <a:moveTo>
                        <a:pt x="112" y="0"/>
                      </a:moveTo>
                      <a:lnTo>
                        <a:pt x="0" y="373"/>
                      </a:lnTo>
                    </a:path>
                  </a:pathLst>
                </a:custGeom>
                <a:noFill/>
                <a:ln w="38100">
                  <a:solidFill>
                    <a:srgbClr val="FF0066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Line 84">
                  <a:extLst>
                    <a:ext uri="{FF2B5EF4-FFF2-40B4-BE49-F238E27FC236}">
                      <a16:creationId xmlns:a16="http://schemas.microsoft.com/office/drawing/2014/main" id="{4430A2E9-16EB-4E13-8517-A06659A1AF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15" y="3080"/>
                  <a:ext cx="16" cy="339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9" name="Object 86">
                  <a:extLst>
                    <a:ext uri="{FF2B5EF4-FFF2-40B4-BE49-F238E27FC236}">
                      <a16:creationId xmlns:a16="http://schemas.microsoft.com/office/drawing/2014/main" id="{8DA3CAC5-BBCF-4D32-ACE3-C1950D0451B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102" y="3095"/>
                <a:ext cx="136" cy="1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333" name="Equation" r:id="rId7" imgW="152280" imgH="139680" progId="Equation.DSMT4">
                        <p:embed/>
                      </p:oleObj>
                    </mc:Choice>
                    <mc:Fallback>
                      <p:oleObj name="Equation" r:id="rId7" imgW="152280" imgH="139680" progId="Equation.DSMT4">
                        <p:embed/>
                        <p:pic>
                          <p:nvPicPr>
                            <p:cNvPr id="614486" name="Object 86">
                              <a:extLst>
                                <a:ext uri="{FF2B5EF4-FFF2-40B4-BE49-F238E27FC236}">
                                  <a16:creationId xmlns:a16="http://schemas.microsoft.com/office/drawing/2014/main" id="{1051C3FE-8CDF-46D1-B893-4F033AEEE8A2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02" y="3095"/>
                              <a:ext cx="136" cy="1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0" name="Freeform 87">
                  <a:extLst>
                    <a:ext uri="{FF2B5EF4-FFF2-40B4-BE49-F238E27FC236}">
                      <a16:creationId xmlns:a16="http://schemas.microsoft.com/office/drawing/2014/main" id="{BED3DC83-8913-4724-82A4-BEEA060B04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3247"/>
                  <a:ext cx="54" cy="2"/>
                </a:xfrm>
                <a:custGeom>
                  <a:avLst/>
                  <a:gdLst>
                    <a:gd name="T0" fmla="*/ 0 w 54"/>
                    <a:gd name="T1" fmla="*/ 2 h 2"/>
                    <a:gd name="T2" fmla="*/ 54 w 54"/>
                    <a:gd name="T3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4" h="2">
                      <a:moveTo>
                        <a:pt x="0" y="2"/>
                      </a:moveTo>
                      <a:cubicBezTo>
                        <a:pt x="9" y="2"/>
                        <a:pt x="43" y="0"/>
                        <a:pt x="54" y="0"/>
                      </a:cubicBezTo>
                    </a:path>
                  </a:pathLst>
                </a:custGeom>
                <a:noFill/>
                <a:ln w="28575" cmpd="sng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43" name="Object 89">
                <a:extLst>
                  <a:ext uri="{FF2B5EF4-FFF2-40B4-BE49-F238E27FC236}">
                    <a16:creationId xmlns:a16="http://schemas.microsoft.com/office/drawing/2014/main" id="{4EE83D84-E810-49DC-B729-A9A877708FB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44" y="2986"/>
              <a:ext cx="169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34" name="Equation" r:id="rId9" imgW="152280" imgH="228600" progId="Equation.DSMT4">
                      <p:embed/>
                    </p:oleObj>
                  </mc:Choice>
                  <mc:Fallback>
                    <p:oleObj name="Equation" r:id="rId9" imgW="152280" imgH="228600" progId="Equation.DSMT4">
                      <p:embed/>
                      <p:pic>
                        <p:nvPicPr>
                          <p:cNvPr id="614489" name="Object 89">
                            <a:extLst>
                              <a:ext uri="{FF2B5EF4-FFF2-40B4-BE49-F238E27FC236}">
                                <a16:creationId xmlns:a16="http://schemas.microsoft.com/office/drawing/2014/main" id="{0DA3B612-12F8-4109-8A37-6EF674256FB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4" y="2986"/>
                            <a:ext cx="169" cy="2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" name="Freeform 90">
                <a:extLst>
                  <a:ext uri="{FF2B5EF4-FFF2-40B4-BE49-F238E27FC236}">
                    <a16:creationId xmlns:a16="http://schemas.microsoft.com/office/drawing/2014/main" id="{5A5401FC-3655-4213-B5C0-A523C0EEC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7" y="3220"/>
                <a:ext cx="496" cy="1"/>
              </a:xfrm>
              <a:custGeom>
                <a:avLst/>
                <a:gdLst>
                  <a:gd name="T0" fmla="*/ 0 w 496"/>
                  <a:gd name="T1" fmla="*/ 0 h 1"/>
                  <a:gd name="T2" fmla="*/ 496 w 496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96" h="1">
                    <a:moveTo>
                      <a:pt x="0" y="0"/>
                    </a:moveTo>
                    <a:lnTo>
                      <a:pt x="496" y="0"/>
                    </a:lnTo>
                  </a:path>
                </a:pathLst>
              </a:custGeom>
              <a:noFill/>
              <a:ln w="28575" cmpd="sng">
                <a:solidFill>
                  <a:srgbClr val="000066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5" name="Object 91">
                <a:extLst>
                  <a:ext uri="{FF2B5EF4-FFF2-40B4-BE49-F238E27FC236}">
                    <a16:creationId xmlns:a16="http://schemas.microsoft.com/office/drawing/2014/main" id="{0DD6D7D0-6DFE-4E58-B596-67D8DDF241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03" y="2986"/>
              <a:ext cx="141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35" name="Equation" r:id="rId11" imgW="126720" imgH="164880" progId="Equation.DSMT4">
                      <p:embed/>
                    </p:oleObj>
                  </mc:Choice>
                  <mc:Fallback>
                    <p:oleObj name="Equation" r:id="rId11" imgW="126720" imgH="164880" progId="Equation.DSMT4">
                      <p:embed/>
                      <p:pic>
                        <p:nvPicPr>
                          <p:cNvPr id="614491" name="Object 91">
                            <a:extLst>
                              <a:ext uri="{FF2B5EF4-FFF2-40B4-BE49-F238E27FC236}">
                                <a16:creationId xmlns:a16="http://schemas.microsoft.com/office/drawing/2014/main" id="{90EC5D16-148F-4A31-8554-FF04C3AE05A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3" y="2986"/>
                            <a:ext cx="141" cy="1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5" name="Text Box 93">
              <a:extLst>
                <a:ext uri="{FF2B5EF4-FFF2-40B4-BE49-F238E27FC236}">
                  <a16:creationId xmlns:a16="http://schemas.microsoft.com/office/drawing/2014/main" id="{8E5B0F29-DCDB-48C3-8EBD-B1DE41810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2" y="3581"/>
              <a:ext cx="5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/>
                <a:t>偏振片</a:t>
              </a:r>
            </a:p>
          </p:txBody>
        </p:sp>
        <p:sp>
          <p:nvSpPr>
            <p:cNvPr id="36" name="Text Box 94">
              <a:extLst>
                <a:ext uri="{FF2B5EF4-FFF2-40B4-BE49-F238E27FC236}">
                  <a16:creationId xmlns:a16="http://schemas.microsoft.com/office/drawing/2014/main" id="{2DC77DEB-677E-449E-BD24-AEA715230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3" y="3581"/>
              <a:ext cx="5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/>
                <a:t>偏振片</a:t>
              </a:r>
            </a:p>
          </p:txBody>
        </p:sp>
      </p:grpSp>
      <p:graphicFrame>
        <p:nvGraphicFramePr>
          <p:cNvPr id="53" name="Object 95">
            <a:extLst>
              <a:ext uri="{FF2B5EF4-FFF2-40B4-BE49-F238E27FC236}">
                <a16:creationId xmlns:a16="http://schemas.microsoft.com/office/drawing/2014/main" id="{D127F0EA-9AEB-43AA-8BD4-3C80ABB57C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425099"/>
              </p:ext>
            </p:extLst>
          </p:nvPr>
        </p:nvGraphicFramePr>
        <p:xfrm>
          <a:off x="1444625" y="5230109"/>
          <a:ext cx="17287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6" name="Equation" r:id="rId13" imgW="799920" imgH="241200" progId="Equation.DSMT4">
                  <p:embed/>
                </p:oleObj>
              </mc:Choice>
              <mc:Fallback>
                <p:oleObj name="Equation" r:id="rId13" imgW="799920" imgH="241200" progId="Equation.DSMT4">
                  <p:embed/>
                  <p:pic>
                    <p:nvPicPr>
                      <p:cNvPr id="614495" name="Object 95">
                        <a:extLst>
                          <a:ext uri="{FF2B5EF4-FFF2-40B4-BE49-F238E27FC236}">
                            <a16:creationId xmlns:a16="http://schemas.microsoft.com/office/drawing/2014/main" id="{80799A0B-7215-4EC4-8FB7-0C37643B83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5230109"/>
                        <a:ext cx="17287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Box 96">
            <a:extLst>
              <a:ext uri="{FF2B5EF4-FFF2-40B4-BE49-F238E27FC236}">
                <a16:creationId xmlns:a16="http://schemas.microsoft.com/office/drawing/2014/main" id="{E0890883-5508-48D2-8768-7E9D8B407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959" y="2917692"/>
            <a:ext cx="50212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通过控制偏振片的夹角，可以控制光强从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i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连续变化</a:t>
            </a:r>
          </a:p>
        </p:txBody>
      </p:sp>
      <p:graphicFrame>
        <p:nvGraphicFramePr>
          <p:cNvPr id="55" name="Object 125">
            <a:extLst>
              <a:ext uri="{FF2B5EF4-FFF2-40B4-BE49-F238E27FC236}">
                <a16:creationId xmlns:a16="http://schemas.microsoft.com/office/drawing/2014/main" id="{B410391B-E5CB-40E2-8B36-D2890AA939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14844"/>
              </p:ext>
            </p:extLst>
          </p:nvPr>
        </p:nvGraphicFramePr>
        <p:xfrm>
          <a:off x="4599032" y="5024528"/>
          <a:ext cx="1592262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" name="Equation" r:id="rId15" imgW="736560" imgH="431640" progId="Equation.DSMT4">
                  <p:embed/>
                </p:oleObj>
              </mc:Choice>
              <mc:Fallback>
                <p:oleObj name="Equation" r:id="rId15" imgW="736560" imgH="431640" progId="Equation.DSMT4">
                  <p:embed/>
                  <p:pic>
                    <p:nvPicPr>
                      <p:cNvPr id="614525" name="Object 125">
                        <a:extLst>
                          <a:ext uri="{FF2B5EF4-FFF2-40B4-BE49-F238E27FC236}">
                            <a16:creationId xmlns:a16="http://schemas.microsoft.com/office/drawing/2014/main" id="{8632EFCB-90FA-404E-9B43-91487AC20B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9032" y="5024528"/>
                        <a:ext cx="1592262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>
            <a:extLst>
              <a:ext uri="{FF2B5EF4-FFF2-40B4-BE49-F238E27FC236}">
                <a16:creationId xmlns:a16="http://schemas.microsoft.com/office/drawing/2014/main" id="{C1F2797A-FC78-46F0-BDEC-2D339BF62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65" y="42336"/>
            <a:ext cx="248016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  实验仪器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58">
            <a:extLst>
              <a:ext uri="{FF2B5EF4-FFF2-40B4-BE49-F238E27FC236}">
                <a16:creationId xmlns:a16="http://schemas.microsoft.com/office/drawing/2014/main" id="{C88C0366-6D61-498C-AA03-257008B51264}"/>
              </a:ext>
            </a:extLst>
          </p:cNvPr>
          <p:cNvGrpSpPr>
            <a:grpSpLocks/>
          </p:cNvGrpSpPr>
          <p:nvPr/>
        </p:nvGrpSpPr>
        <p:grpSpPr bwMode="auto">
          <a:xfrm>
            <a:off x="701675" y="1241425"/>
            <a:ext cx="7164388" cy="2673350"/>
            <a:chOff x="272" y="921"/>
            <a:chExt cx="4513" cy="1684"/>
          </a:xfrm>
        </p:grpSpPr>
        <p:sp>
          <p:nvSpPr>
            <p:cNvPr id="20" name="AutoShape 22">
              <a:extLst>
                <a:ext uri="{FF2B5EF4-FFF2-40B4-BE49-F238E27FC236}">
                  <a16:creationId xmlns:a16="http://schemas.microsoft.com/office/drawing/2014/main" id="{E35131B5-6971-4EC9-A949-0E450A390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" y="2332"/>
              <a:ext cx="4513" cy="273"/>
            </a:xfrm>
            <a:prstGeom prst="cube">
              <a:avLst>
                <a:gd name="adj" fmla="val 48718"/>
              </a:avLst>
            </a:prstGeom>
            <a:solidFill>
              <a:srgbClr val="4D4D4D"/>
            </a:solidFill>
            <a:ln w="9525">
              <a:solidFill>
                <a:srgbClr val="EAEAE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16">
              <a:extLst>
                <a:ext uri="{FF2B5EF4-FFF2-40B4-BE49-F238E27FC236}">
                  <a16:creationId xmlns:a16="http://schemas.microsoft.com/office/drawing/2014/main" id="{09BF356C-48C4-4DB8-8DFE-13658226C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" y="1348"/>
              <a:ext cx="113" cy="11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29292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15">
              <a:extLst>
                <a:ext uri="{FF2B5EF4-FFF2-40B4-BE49-F238E27FC236}">
                  <a16:creationId xmlns:a16="http://schemas.microsoft.com/office/drawing/2014/main" id="{97A4A663-0AAC-4DAF-8869-3ADFF6C5F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16"/>
              <a:ext cx="363" cy="181"/>
            </a:xfrm>
            <a:prstGeom prst="rect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18">
              <a:extLst>
                <a:ext uri="{FF2B5EF4-FFF2-40B4-BE49-F238E27FC236}">
                  <a16:creationId xmlns:a16="http://schemas.microsoft.com/office/drawing/2014/main" id="{513D9DBC-A7E1-4830-8575-F652C852F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" y="1497"/>
              <a:ext cx="46" cy="499"/>
            </a:xfrm>
            <a:prstGeom prst="rect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0" scaled="1"/>
            </a:gra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utoShape 23">
              <a:extLst>
                <a:ext uri="{FF2B5EF4-FFF2-40B4-BE49-F238E27FC236}">
                  <a16:creationId xmlns:a16="http://schemas.microsoft.com/office/drawing/2014/main" id="{DE2DC1D7-E7F8-4703-9F72-AACFF8A78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" y="2214"/>
              <a:ext cx="358" cy="181"/>
            </a:xfrm>
            <a:prstGeom prst="cube">
              <a:avLst>
                <a:gd name="adj" fmla="val 25000"/>
              </a:avLst>
            </a:prstGeom>
            <a:solidFill>
              <a:srgbClr val="4D4D4D"/>
            </a:soli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20">
              <a:extLst>
                <a:ext uri="{FF2B5EF4-FFF2-40B4-BE49-F238E27FC236}">
                  <a16:creationId xmlns:a16="http://schemas.microsoft.com/office/drawing/2014/main" id="{6795437A-D4ED-426A-81B6-B5C9E5C6C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921"/>
              <a:ext cx="245" cy="322"/>
            </a:xfrm>
            <a:prstGeom prst="can">
              <a:avLst>
                <a:gd name="adj" fmla="val 13575"/>
              </a:avLst>
            </a:prstGeom>
            <a:pattFill prst="ltHorz">
              <a:fgClr>
                <a:srgbClr val="292929"/>
              </a:fgClr>
              <a:bgClr>
                <a:schemeClr val="bg1"/>
              </a:bgClr>
            </a:pattFill>
            <a:ln w="9525">
              <a:solidFill>
                <a:srgbClr val="292929"/>
              </a:solidFill>
              <a:round/>
              <a:headEnd/>
              <a:tailEnd/>
            </a:ln>
            <a:effectLst>
              <a:prstShdw prst="shdw17" dist="17961" dir="2700000">
                <a:srgbClr val="292929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356BDF07-2D86-4EC5-893B-F1C85C9C7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" y="1495"/>
              <a:ext cx="46" cy="499"/>
            </a:xfrm>
            <a:prstGeom prst="rect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0" scaled="1"/>
            </a:gra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AutoShape 27">
              <a:extLst>
                <a:ext uri="{FF2B5EF4-FFF2-40B4-BE49-F238E27FC236}">
                  <a16:creationId xmlns:a16="http://schemas.microsoft.com/office/drawing/2014/main" id="{BE063B2F-7679-44FE-BEA1-0872616D6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2212"/>
              <a:ext cx="358" cy="181"/>
            </a:xfrm>
            <a:prstGeom prst="cube">
              <a:avLst>
                <a:gd name="adj" fmla="val 25000"/>
              </a:avLst>
            </a:prstGeom>
            <a:solidFill>
              <a:srgbClr val="4D4D4D"/>
            </a:soli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AutoShape 28">
              <a:extLst>
                <a:ext uri="{FF2B5EF4-FFF2-40B4-BE49-F238E27FC236}">
                  <a16:creationId xmlns:a16="http://schemas.microsoft.com/office/drawing/2014/main" id="{67A02B0E-D712-45D6-9CA2-2DCA1DB45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1919"/>
              <a:ext cx="245" cy="322"/>
            </a:xfrm>
            <a:prstGeom prst="can">
              <a:avLst>
                <a:gd name="adj" fmla="val 13575"/>
              </a:avLst>
            </a:prstGeom>
            <a:pattFill prst="ltHorz">
              <a:fgClr>
                <a:srgbClr val="292929"/>
              </a:fgClr>
              <a:bgClr>
                <a:schemeClr val="bg1"/>
              </a:bgClr>
            </a:pattFill>
            <a:ln w="9525">
              <a:solidFill>
                <a:srgbClr val="292929"/>
              </a:solidFill>
              <a:round/>
              <a:headEnd/>
              <a:tailEnd/>
            </a:ln>
            <a:effectLst>
              <a:prstShdw prst="shdw17" dist="17961" dir="2700000">
                <a:srgbClr val="292929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42D9B65-004F-4414-A0B9-C17727D2F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" y="1263"/>
              <a:ext cx="363" cy="259"/>
            </a:xfrm>
            <a:prstGeom prst="rect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1102721-BFDF-4ACE-805A-36ED39126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7" y="1495"/>
              <a:ext cx="46" cy="499"/>
            </a:xfrm>
            <a:prstGeom prst="rect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0" scaled="1"/>
            </a:gra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AutoShape 32">
              <a:extLst>
                <a:ext uri="{FF2B5EF4-FFF2-40B4-BE49-F238E27FC236}">
                  <a16:creationId xmlns:a16="http://schemas.microsoft.com/office/drawing/2014/main" id="{1BF1A65E-0FE3-4C8B-843C-B47BFA78C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212"/>
              <a:ext cx="358" cy="181"/>
            </a:xfrm>
            <a:prstGeom prst="cube">
              <a:avLst>
                <a:gd name="adj" fmla="val 25000"/>
              </a:avLst>
            </a:prstGeom>
            <a:solidFill>
              <a:srgbClr val="4D4D4D"/>
            </a:soli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AutoShape 33">
              <a:extLst>
                <a:ext uri="{FF2B5EF4-FFF2-40B4-BE49-F238E27FC236}">
                  <a16:creationId xmlns:a16="http://schemas.microsoft.com/office/drawing/2014/main" id="{09564C01-BC29-4601-90E5-B1B0E7500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" y="1919"/>
              <a:ext cx="245" cy="322"/>
            </a:xfrm>
            <a:prstGeom prst="can">
              <a:avLst>
                <a:gd name="adj" fmla="val 13575"/>
              </a:avLst>
            </a:prstGeom>
            <a:pattFill prst="ltHorz">
              <a:fgClr>
                <a:srgbClr val="292929"/>
              </a:fgClr>
              <a:bgClr>
                <a:schemeClr val="bg1"/>
              </a:bgClr>
            </a:pattFill>
            <a:ln w="9525">
              <a:solidFill>
                <a:srgbClr val="292929"/>
              </a:solidFill>
              <a:round/>
              <a:headEnd/>
              <a:tailEnd/>
            </a:ln>
            <a:effectLst>
              <a:prstShdw prst="shdw17" dist="17961" dir="2700000">
                <a:srgbClr val="292929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Rectangle 36">
              <a:extLst>
                <a:ext uri="{FF2B5EF4-FFF2-40B4-BE49-F238E27FC236}">
                  <a16:creationId xmlns:a16="http://schemas.microsoft.com/office/drawing/2014/main" id="{80C72EF6-86D9-40D3-B57F-5AD91AAF5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5" y="1495"/>
              <a:ext cx="46" cy="499"/>
            </a:xfrm>
            <a:prstGeom prst="rect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0" scaled="1"/>
            </a:gra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37">
              <a:extLst>
                <a:ext uri="{FF2B5EF4-FFF2-40B4-BE49-F238E27FC236}">
                  <a16:creationId xmlns:a16="http://schemas.microsoft.com/office/drawing/2014/main" id="{2FB26548-69DA-4BE1-B693-59FFB3B1B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" y="2212"/>
              <a:ext cx="358" cy="181"/>
            </a:xfrm>
            <a:prstGeom prst="cube">
              <a:avLst>
                <a:gd name="adj" fmla="val 25000"/>
              </a:avLst>
            </a:prstGeom>
            <a:solidFill>
              <a:srgbClr val="4D4D4D"/>
            </a:soli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AutoShape 38">
              <a:extLst>
                <a:ext uri="{FF2B5EF4-FFF2-40B4-BE49-F238E27FC236}">
                  <a16:creationId xmlns:a16="http://schemas.microsoft.com/office/drawing/2014/main" id="{E76D9D29-BBA4-4A59-9BAE-015E4EE7A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919"/>
              <a:ext cx="245" cy="322"/>
            </a:xfrm>
            <a:prstGeom prst="can">
              <a:avLst>
                <a:gd name="adj" fmla="val 13575"/>
              </a:avLst>
            </a:prstGeom>
            <a:pattFill prst="ltHorz">
              <a:fgClr>
                <a:srgbClr val="292929"/>
              </a:fgClr>
              <a:bgClr>
                <a:schemeClr val="bg1"/>
              </a:bgClr>
            </a:pattFill>
            <a:ln w="9525">
              <a:solidFill>
                <a:srgbClr val="292929"/>
              </a:solidFill>
              <a:round/>
              <a:headEnd/>
              <a:tailEnd/>
            </a:ln>
            <a:effectLst>
              <a:prstShdw prst="shdw17" dist="17961" dir="2700000">
                <a:srgbClr val="292929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Rectangle 40">
              <a:extLst>
                <a:ext uri="{FF2B5EF4-FFF2-40B4-BE49-F238E27FC236}">
                  <a16:creationId xmlns:a16="http://schemas.microsoft.com/office/drawing/2014/main" id="{225D0BF9-120C-4167-915A-8E38EF793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1314"/>
              <a:ext cx="363" cy="181"/>
            </a:xfrm>
            <a:prstGeom prst="rect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Rectangle 41">
              <a:extLst>
                <a:ext uri="{FF2B5EF4-FFF2-40B4-BE49-F238E27FC236}">
                  <a16:creationId xmlns:a16="http://schemas.microsoft.com/office/drawing/2014/main" id="{B04E0CBF-14BC-4878-A271-BB468C69D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" y="1495"/>
              <a:ext cx="46" cy="499"/>
            </a:xfrm>
            <a:prstGeom prst="rect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0" scaled="1"/>
            </a:gra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42">
              <a:extLst>
                <a:ext uri="{FF2B5EF4-FFF2-40B4-BE49-F238E27FC236}">
                  <a16:creationId xmlns:a16="http://schemas.microsoft.com/office/drawing/2014/main" id="{CA218B49-5930-48AA-941C-18A237328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5" y="2212"/>
              <a:ext cx="358" cy="181"/>
            </a:xfrm>
            <a:prstGeom prst="cube">
              <a:avLst>
                <a:gd name="adj" fmla="val 25000"/>
              </a:avLst>
            </a:prstGeom>
            <a:solidFill>
              <a:srgbClr val="4D4D4D"/>
            </a:soli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AutoShape 43">
              <a:extLst>
                <a:ext uri="{FF2B5EF4-FFF2-40B4-BE49-F238E27FC236}">
                  <a16:creationId xmlns:a16="http://schemas.microsoft.com/office/drawing/2014/main" id="{8E35528A-AC6F-463A-A091-AF20F2BAC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919"/>
              <a:ext cx="245" cy="322"/>
            </a:xfrm>
            <a:prstGeom prst="can">
              <a:avLst>
                <a:gd name="adj" fmla="val 13575"/>
              </a:avLst>
            </a:prstGeom>
            <a:pattFill prst="ltHorz">
              <a:fgClr>
                <a:srgbClr val="292929"/>
              </a:fgClr>
              <a:bgClr>
                <a:schemeClr val="bg1"/>
              </a:bgClr>
            </a:pattFill>
            <a:ln w="9525">
              <a:solidFill>
                <a:srgbClr val="292929"/>
              </a:solidFill>
              <a:round/>
              <a:headEnd/>
              <a:tailEnd/>
            </a:ln>
            <a:effectLst>
              <a:prstShdw prst="shdw17" dist="17961" dir="2700000">
                <a:srgbClr val="292929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Oval 44">
              <a:extLst>
                <a:ext uri="{FF2B5EF4-FFF2-40B4-BE49-F238E27FC236}">
                  <a16:creationId xmlns:a16="http://schemas.microsoft.com/office/drawing/2014/main" id="{8AE1E5E9-E3B2-42C7-B90C-7FCB505A1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" y="1209"/>
              <a:ext cx="46" cy="40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Rectangle 46">
              <a:extLst>
                <a:ext uri="{FF2B5EF4-FFF2-40B4-BE49-F238E27FC236}">
                  <a16:creationId xmlns:a16="http://schemas.microsoft.com/office/drawing/2014/main" id="{3650768C-BD80-4566-B3F6-F3E4A77BD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2" y="1236"/>
              <a:ext cx="58" cy="295"/>
            </a:xfrm>
            <a:prstGeom prst="rect">
              <a:avLst/>
            </a:prstGeom>
            <a:pattFill prst="ltHorz">
              <a:fgClr>
                <a:srgbClr val="292929"/>
              </a:fgClr>
              <a:bgClr>
                <a:schemeClr val="bg1"/>
              </a:bgClr>
            </a:pattFill>
            <a:ln w="9525">
              <a:solidFill>
                <a:srgbClr val="292929"/>
              </a:solidFill>
              <a:miter lim="800000"/>
              <a:headEnd/>
              <a:tailEnd/>
            </a:ln>
            <a:effectLst>
              <a:prstShdw prst="shdw17" dist="17961" dir="2700000">
                <a:srgbClr val="292929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Rectangle 48">
              <a:extLst>
                <a:ext uri="{FF2B5EF4-FFF2-40B4-BE49-F238E27FC236}">
                  <a16:creationId xmlns:a16="http://schemas.microsoft.com/office/drawing/2014/main" id="{AB71EDA8-1C3C-4962-8F2E-CFD75DB6C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1236"/>
              <a:ext cx="58" cy="295"/>
            </a:xfrm>
            <a:prstGeom prst="rect">
              <a:avLst/>
            </a:prstGeom>
            <a:pattFill prst="ltHorz">
              <a:fgClr>
                <a:srgbClr val="292929"/>
              </a:fgClr>
              <a:bgClr>
                <a:schemeClr val="bg1"/>
              </a:bgClr>
            </a:pattFill>
            <a:ln w="9525">
              <a:solidFill>
                <a:srgbClr val="292929"/>
              </a:solidFill>
              <a:miter lim="800000"/>
              <a:headEnd/>
              <a:tailEnd/>
            </a:ln>
            <a:effectLst>
              <a:prstShdw prst="shdw17" dist="17961" dir="2700000">
                <a:srgbClr val="292929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Oval 49">
              <a:extLst>
                <a:ext uri="{FF2B5EF4-FFF2-40B4-BE49-F238E27FC236}">
                  <a16:creationId xmlns:a16="http://schemas.microsoft.com/office/drawing/2014/main" id="{53DA790E-2957-436A-A820-86435E4BF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5" y="1171"/>
              <a:ext cx="46" cy="40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50">
              <a:extLst>
                <a:ext uri="{FF2B5EF4-FFF2-40B4-BE49-F238E27FC236}">
                  <a16:creationId xmlns:a16="http://schemas.microsoft.com/office/drawing/2014/main" id="{45097E1B-1738-4B6F-B1C5-1DF1B5231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1037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0066"/>
                  </a:solidFill>
                </a:rPr>
                <a:t>光源</a:t>
              </a:r>
            </a:p>
          </p:txBody>
        </p:sp>
        <p:sp>
          <p:nvSpPr>
            <p:cNvPr id="47" name="Text Box 51">
              <a:extLst>
                <a:ext uri="{FF2B5EF4-FFF2-40B4-BE49-F238E27FC236}">
                  <a16:creationId xmlns:a16="http://schemas.microsoft.com/office/drawing/2014/main" id="{A7681B87-C964-43A7-9869-CA01576F6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5" y="921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0066"/>
                  </a:solidFill>
                </a:rPr>
                <a:t>透镜</a:t>
              </a:r>
            </a:p>
          </p:txBody>
        </p:sp>
        <p:sp>
          <p:nvSpPr>
            <p:cNvPr id="48" name="Text Box 54">
              <a:extLst>
                <a:ext uri="{FF2B5EF4-FFF2-40B4-BE49-F238E27FC236}">
                  <a16:creationId xmlns:a16="http://schemas.microsoft.com/office/drawing/2014/main" id="{195404E3-35E2-4DF3-BF03-D697BA4CE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2" y="973"/>
              <a:ext cx="308" cy="6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r>
                <a:rPr lang="zh-CN" altLang="en-US" sz="2000">
                  <a:solidFill>
                    <a:srgbClr val="000066"/>
                  </a:solidFill>
                </a:rPr>
                <a:t>偏振片</a:t>
              </a:r>
            </a:p>
          </p:txBody>
        </p:sp>
        <p:sp>
          <p:nvSpPr>
            <p:cNvPr id="49" name="Text Box 55">
              <a:extLst>
                <a:ext uri="{FF2B5EF4-FFF2-40B4-BE49-F238E27FC236}">
                  <a16:creationId xmlns:a16="http://schemas.microsoft.com/office/drawing/2014/main" id="{905DC67E-8501-4143-8EAB-B0C875E22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973"/>
              <a:ext cx="308" cy="6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r>
                <a:rPr lang="zh-CN" altLang="en-US" sz="2000">
                  <a:solidFill>
                    <a:srgbClr val="000066"/>
                  </a:solidFill>
                </a:rPr>
                <a:t>偏振片</a:t>
              </a:r>
            </a:p>
          </p:txBody>
        </p:sp>
        <p:sp>
          <p:nvSpPr>
            <p:cNvPr id="50" name="Text Box 56">
              <a:extLst>
                <a:ext uri="{FF2B5EF4-FFF2-40B4-BE49-F238E27FC236}">
                  <a16:creationId xmlns:a16="http://schemas.microsoft.com/office/drawing/2014/main" id="{F36D24E9-6E88-4B4F-824D-931D2D121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7" y="921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0066"/>
                  </a:solidFill>
                </a:rPr>
                <a:t>透镜</a:t>
              </a:r>
            </a:p>
          </p:txBody>
        </p:sp>
        <p:sp>
          <p:nvSpPr>
            <p:cNvPr id="51" name="Text Box 57">
              <a:extLst>
                <a:ext uri="{FF2B5EF4-FFF2-40B4-BE49-F238E27FC236}">
                  <a16:creationId xmlns:a16="http://schemas.microsoft.com/office/drawing/2014/main" id="{3E271ED3-DDFC-46D1-A9EA-EB04CDB1CD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7" y="1046"/>
              <a:ext cx="7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0066"/>
                  </a:solidFill>
                </a:rPr>
                <a:t>光敏电阻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45F80EC6-CDDB-4C8B-B22B-4BDC54BFFEA7}"/>
              </a:ext>
            </a:extLst>
          </p:cNvPr>
          <p:cNvSpPr txBox="1"/>
          <p:nvPr/>
        </p:nvSpPr>
        <p:spPr>
          <a:xfrm>
            <a:off x="2072562" y="4602413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注意各元件高度可以旋松螺丝调节</a:t>
            </a:r>
          </a:p>
        </p:txBody>
      </p:sp>
    </p:spTree>
    <p:extLst>
      <p:ext uri="{BB962C8B-B14F-4D97-AF65-F5344CB8AC3E}">
        <p14:creationId xmlns:p14="http://schemas.microsoft.com/office/powerpoint/2010/main" val="318327177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>
            <a:extLst>
              <a:ext uri="{FF2B5EF4-FFF2-40B4-BE49-F238E27FC236}">
                <a16:creationId xmlns:a16="http://schemas.microsoft.com/office/drawing/2014/main" id="{A9EC645A-CC45-4B5C-BFA0-2E24C9E8C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65" y="42336"/>
            <a:ext cx="248016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  实验步骤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" name="Group 123">
            <a:extLst>
              <a:ext uri="{FF2B5EF4-FFF2-40B4-BE49-F238E27FC236}">
                <a16:creationId xmlns:a16="http://schemas.microsoft.com/office/drawing/2014/main" id="{89069FCC-1F9B-44FF-A5D6-C1A596A7A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448903"/>
              </p:ext>
            </p:extLst>
          </p:nvPr>
        </p:nvGraphicFramePr>
        <p:xfrm>
          <a:off x="4556125" y="1984375"/>
          <a:ext cx="4264025" cy="1084898"/>
        </p:xfrm>
        <a:graphic>
          <a:graphicData uri="http://schemas.openxmlformats.org/drawingml/2006/table">
            <a:tbl>
              <a:tblPr/>
              <a:tblGrid>
                <a:gridCol w="1154113">
                  <a:extLst>
                    <a:ext uri="{9D8B030D-6E8A-4147-A177-3AD203B41FA5}">
                      <a16:colId xmlns:a16="http://schemas.microsoft.com/office/drawing/2014/main" val="159735641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307988801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305562085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59961381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4229497342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963544352"/>
                    </a:ext>
                  </a:extLst>
                </a:gridCol>
              </a:tblGrid>
              <a:tr h="566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电压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267140"/>
                  </a:ext>
                </a:extLst>
              </a:tr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电流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529433"/>
                  </a:ext>
                </a:extLst>
              </a:tr>
            </a:tbl>
          </a:graphicData>
        </a:graphic>
      </p:graphicFrame>
      <p:sp>
        <p:nvSpPr>
          <p:cNvPr id="26" name="Rectangle 98">
            <a:extLst>
              <a:ext uri="{FF2B5EF4-FFF2-40B4-BE49-F238E27FC236}">
                <a16:creationId xmlns:a16="http://schemas.microsoft.com/office/drawing/2014/main" id="{C2152437-DE3E-431B-9F95-B924411FA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912" y="1457325"/>
            <a:ext cx="43132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伏安特性</a:t>
            </a:r>
            <a:endParaRPr lang="zh-CN" altLang="en-US" sz="16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118">
            <a:extLst>
              <a:ext uri="{FF2B5EF4-FFF2-40B4-BE49-F238E27FC236}">
                <a16:creationId xmlns:a16="http://schemas.microsoft.com/office/drawing/2014/main" id="{0AF0A006-6CD4-46A9-901C-C1DA24DDE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263" y="5599113"/>
            <a:ext cx="323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光强如何控制、测量？</a:t>
            </a:r>
          </a:p>
        </p:txBody>
      </p:sp>
      <p:sp>
        <p:nvSpPr>
          <p:cNvPr id="29" name="Rectangle 122">
            <a:extLst>
              <a:ext uri="{FF2B5EF4-FFF2-40B4-BE49-F238E27FC236}">
                <a16:creationId xmlns:a16="http://schemas.microsoft.com/office/drawing/2014/main" id="{22916CB4-0144-4C88-9A1D-0C2F46AC1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4322763"/>
            <a:ext cx="34861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注意事项：</a:t>
            </a:r>
          </a:p>
          <a:p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、不要超过电表量程</a:t>
            </a:r>
          </a:p>
          <a:p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、不要超过光敏电阻的额定功率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AC8B5F2F-4519-40DF-AFFA-E1CC9E707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8" y="1477543"/>
            <a:ext cx="3324648" cy="1994788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E0900F1-6681-45E2-ACDC-9C6553C4F76D}"/>
              </a:ext>
            </a:extLst>
          </p:cNvPr>
          <p:cNvSpPr txBox="1"/>
          <p:nvPr/>
        </p:nvSpPr>
        <p:spPr>
          <a:xfrm>
            <a:off x="402531" y="96281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）线路连接</a:t>
            </a:r>
          </a:p>
        </p:txBody>
      </p:sp>
      <p:sp>
        <p:nvSpPr>
          <p:cNvPr id="11" name="Rectangle 98">
            <a:extLst>
              <a:ext uri="{FF2B5EF4-FFF2-40B4-BE49-F238E27FC236}">
                <a16:creationId xmlns:a16="http://schemas.microsoft.com/office/drawing/2014/main" id="{C2152437-DE3E-431B-9F95-B924411FA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1518" y="3241498"/>
            <a:ext cx="43132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zh-CN" altLang="en-US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电压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zh-CN" altLang="en-US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值不要超过</a:t>
            </a: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5V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98">
            <a:extLst>
              <a:ext uri="{FF2B5EF4-FFF2-40B4-BE49-F238E27FC236}">
                <a16:creationId xmlns:a16="http://schemas.microsoft.com/office/drawing/2014/main" id="{C2152437-DE3E-431B-9F95-B924411FA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205" y="3702544"/>
            <a:ext cx="43132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</a:t>
            </a:r>
            <a:r>
              <a:rPr lang="zh-CN" altLang="en-US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偏振片夹角取</a:t>
            </a: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en-US" altLang="zh-CN" sz="2400" b="1" baseline="30000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98">
            <a:extLst>
              <a:ext uri="{FF2B5EF4-FFF2-40B4-BE49-F238E27FC236}">
                <a16:creationId xmlns:a16="http://schemas.microsoft.com/office/drawing/2014/main" id="{C2152437-DE3E-431B-9F95-B924411FA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5" y="4189782"/>
            <a:ext cx="43132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</a:t>
            </a:r>
            <a:r>
              <a:rPr lang="zh-CN" altLang="en-US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电压从</a:t>
            </a: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0V</a:t>
            </a:r>
            <a:r>
              <a:rPr lang="zh-CN" altLang="en-US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开始，每</a:t>
            </a: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0.5V</a:t>
            </a:r>
            <a:r>
              <a:rPr lang="zh-CN" altLang="en-US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测一个数据，直到</a:t>
            </a: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5V</a:t>
            </a:r>
            <a:r>
              <a:rPr lang="zh-CN" altLang="en-US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结束。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9229</TotalTime>
  <Words>503</Words>
  <Application>Microsoft Office PowerPoint</Application>
  <PresentationFormat>全屏显示(4:3)</PresentationFormat>
  <Paragraphs>74</Paragraphs>
  <Slides>14</Slides>
  <Notes>1</Notes>
  <HiddenSlides>0</HiddenSlides>
  <MMClips>1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等线</vt:lpstr>
      <vt:lpstr>华文行楷</vt:lpstr>
      <vt:lpstr>华文隶书</vt:lpstr>
      <vt:lpstr>华文新魏</vt:lpstr>
      <vt:lpstr>华文中宋</vt:lpstr>
      <vt:lpstr>宋体</vt:lpstr>
      <vt:lpstr>微软雅黑</vt:lpstr>
      <vt:lpstr>Arial</vt:lpstr>
      <vt:lpstr>Times New Roman</vt:lpstr>
      <vt:lpstr>Wingdings</vt:lpstr>
      <vt:lpstr>古瓶荷花</vt:lpstr>
      <vt:lpstr>Equation</vt:lpstr>
      <vt:lpstr>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大学物理实验</dc:title>
  <dc:creator>User</dc:creator>
  <cp:lastModifiedBy>China</cp:lastModifiedBy>
  <cp:revision>250</cp:revision>
  <dcterms:created xsi:type="dcterms:W3CDTF">2007-03-01T02:00:05Z</dcterms:created>
  <dcterms:modified xsi:type="dcterms:W3CDTF">2023-06-12T04:41:04Z</dcterms:modified>
</cp:coreProperties>
</file>