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handoutMasterIdLst>
    <p:handoutMasterId r:id="rId22"/>
  </p:handoutMasterIdLst>
  <p:sldIdLst>
    <p:sldId id="390" r:id="rId3"/>
    <p:sldId id="434" r:id="rId4"/>
    <p:sldId id="425" r:id="rId5"/>
    <p:sldId id="426" r:id="rId6"/>
    <p:sldId id="427" r:id="rId7"/>
    <p:sldId id="422" r:id="rId8"/>
    <p:sldId id="435" r:id="rId9"/>
    <p:sldId id="432" r:id="rId10"/>
    <p:sldId id="353" r:id="rId11"/>
    <p:sldId id="451" r:id="rId12"/>
    <p:sldId id="452" r:id="rId13"/>
    <p:sldId id="406" r:id="rId14"/>
    <p:sldId id="428" r:id="rId15"/>
    <p:sldId id="407" r:id="rId16"/>
    <p:sldId id="413" r:id="rId17"/>
    <p:sldId id="416" r:id="rId18"/>
    <p:sldId id="408" r:id="rId19"/>
    <p:sldId id="419" r:id="rId20"/>
    <p:sldId id="433" r:id="rId2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6666"/>
    <a:srgbClr val="0000CC"/>
    <a:srgbClr val="000066"/>
    <a:srgbClr val="003E3D"/>
    <a:srgbClr val="292929"/>
    <a:srgbClr val="4D4D4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8"/>
    <p:restoredTop sz="98194"/>
  </p:normalViewPr>
  <p:slideViewPr>
    <p:cSldViewPr snapToObjects="1" showGuides="1">
      <p:cViewPr varScale="1">
        <p:scale>
          <a:sx n="78" d="100"/>
          <a:sy n="78" d="100"/>
        </p:scale>
        <p:origin x="15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7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C04C5F1-A45A-415C-BF94-8D1D4B123FE8}"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0" descr="bj"/>
          <p:cNvPicPr>
            <a:picLocks noChangeAspect="1"/>
          </p:cNvPicPr>
          <p:nvPr userDrawn="1"/>
        </p:nvPicPr>
        <p:blipFill>
          <a:blip r:embed="rId13"/>
          <a:stretch>
            <a:fillRect/>
          </a:stretch>
        </p:blipFill>
        <p:spPr>
          <a:xfrm>
            <a:off x="0" y="6134100"/>
            <a:ext cx="9144000" cy="739775"/>
          </a:xfrm>
          <a:prstGeom prst="rect">
            <a:avLst/>
          </a:prstGeom>
          <a:noFill/>
          <a:ln w="9525">
            <a:noFill/>
          </a:ln>
        </p:spPr>
      </p:pic>
      <p:grpSp>
        <p:nvGrpSpPr>
          <p:cNvPr id="1027" name="Group 20"/>
          <p:cNvGrpSpPr/>
          <p:nvPr userDrawn="1"/>
        </p:nvGrpSpPr>
        <p:grpSpPr>
          <a:xfrm>
            <a:off x="6805613" y="6415088"/>
            <a:ext cx="198437" cy="327025"/>
            <a:chOff x="3492" y="3902"/>
            <a:chExt cx="155" cy="257"/>
          </a:xfrm>
        </p:grpSpPr>
        <p:sp>
          <p:nvSpPr>
            <p:cNvPr id="462869" name="AutoShape 21">
              <a:hlinkClick r:id="" action="ppaction://hlinkshowjump?jump=lastslide"/>
            </p:cNvPr>
            <p:cNvSpPr>
              <a:spLocks noChangeArrowheads="1"/>
            </p:cNvSpPr>
            <p:nvPr/>
          </p:nvSpPr>
          <p:spPr bwMode="auto">
            <a:xfrm rot="5400000">
              <a:off x="3440" y="3952"/>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Line 22">
              <a:hlinkClick r:id="" action="ppaction://hlinkshowjump?jump=lastslide"/>
            </p:cNvPr>
            <p:cNvSpPr/>
            <p:nvPr userDrawn="1"/>
          </p:nvSpPr>
          <p:spPr>
            <a:xfrm>
              <a:off x="3647" y="3923"/>
              <a:ext cx="0" cy="203"/>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462871" name="AutoShape 23">
            <a:hlinkClick r:id="" action="ppaction://hlinkshowjump?jump=nextslide"/>
          </p:cNvPr>
          <p:cNvSpPr>
            <a:spLocks noChangeArrowheads="1"/>
          </p:cNvSpPr>
          <p:nvPr/>
        </p:nvSpPr>
        <p:spPr bwMode="auto">
          <a:xfrm rot="5400000">
            <a:off x="7471569" y="6479381"/>
            <a:ext cx="327025" cy="198438"/>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32" name="Group 25"/>
          <p:cNvGrpSpPr/>
          <p:nvPr userDrawn="1"/>
        </p:nvGrpSpPr>
        <p:grpSpPr>
          <a:xfrm>
            <a:off x="8766175" y="6415088"/>
            <a:ext cx="198438" cy="327025"/>
            <a:chOff x="4558" y="3875"/>
            <a:chExt cx="155" cy="257"/>
          </a:xfrm>
        </p:grpSpPr>
        <p:sp>
          <p:nvSpPr>
            <p:cNvPr id="462874" name="AutoShape 26">
              <a:hlinkClick r:id="" action="ppaction://hlinkshowjump?jump=firstslide"/>
            </p:cNvPr>
            <p:cNvSpPr>
              <a:spLocks noChangeArrowheads="1"/>
            </p:cNvSpPr>
            <p:nvPr/>
          </p:nvSpPr>
          <p:spPr bwMode="auto">
            <a:xfrm rot="16200000">
              <a:off x="4506" y="3925"/>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Line 27"/>
            <p:cNvSpPr/>
            <p:nvPr userDrawn="1"/>
          </p:nvSpPr>
          <p:spPr>
            <a:xfrm>
              <a:off x="4558" y="3896"/>
              <a:ext cx="0" cy="203"/>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pic>
        <p:nvPicPr>
          <p:cNvPr id="1035" name="Picture 37" descr="bj"/>
          <p:cNvPicPr>
            <a:picLocks noChangeAspect="1"/>
          </p:cNvPicPr>
          <p:nvPr userDrawn="1"/>
        </p:nvPicPr>
        <p:blipFill>
          <a:blip r:embed="rId13"/>
          <a:stretch>
            <a:fillRect/>
          </a:stretch>
        </p:blipFill>
        <p:spPr>
          <a:xfrm>
            <a:off x="0" y="0"/>
            <a:ext cx="9144000" cy="739775"/>
          </a:xfrm>
          <a:prstGeom prst="rect">
            <a:avLst/>
          </a:prstGeom>
          <a:noFill/>
          <a:ln w="9525">
            <a:noFill/>
          </a:ln>
        </p:spPr>
      </p:pic>
      <p:sp>
        <p:nvSpPr>
          <p:cNvPr id="2" name="Rectangle 33"/>
          <p:cNvSpPr>
            <a:spLocks noChangeArrowheads="1"/>
          </p:cNvSpPr>
          <p:nvPr/>
        </p:nvSpPr>
        <p:spPr bwMode="auto">
          <a:xfrm>
            <a:off x="0" y="692150"/>
            <a:ext cx="9144000" cy="73025"/>
          </a:xfrm>
          <a:prstGeom prst="rect">
            <a:avLst/>
          </a:prstGeom>
          <a:gradFill rotWithShape="1">
            <a:gsLst>
              <a:gs pos="0">
                <a:srgbClr val="FF3300"/>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8"/>
            <a:ext cx="9144000" cy="73025"/>
          </a:xfrm>
          <a:prstGeom prst="rect">
            <a:avLst/>
          </a:prstGeom>
          <a:gradFill rotWithShape="1">
            <a:gsLst>
              <a:gs pos="0">
                <a:schemeClr val="bg1"/>
              </a:gs>
              <a:gs pos="100000">
                <a:srgbClr val="FF3300"/>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40" descr="bj"/>
          <p:cNvPicPr>
            <a:picLocks noChangeAspect="1"/>
          </p:cNvPicPr>
          <p:nvPr userDrawn="1"/>
        </p:nvPicPr>
        <p:blipFill>
          <a:blip r:embed="rId13"/>
          <a:stretch>
            <a:fillRect/>
          </a:stretch>
        </p:blipFill>
        <p:spPr>
          <a:xfrm>
            <a:off x="0" y="6134100"/>
            <a:ext cx="9144000" cy="739775"/>
          </a:xfrm>
          <a:prstGeom prst="rect">
            <a:avLst/>
          </a:prstGeom>
          <a:noFill/>
          <a:ln w="9525">
            <a:noFill/>
          </a:ln>
        </p:spPr>
      </p:pic>
      <p:grpSp>
        <p:nvGrpSpPr>
          <p:cNvPr id="2051" name="Group 20"/>
          <p:cNvGrpSpPr/>
          <p:nvPr userDrawn="1"/>
        </p:nvGrpSpPr>
        <p:grpSpPr>
          <a:xfrm>
            <a:off x="6805613" y="6415088"/>
            <a:ext cx="198437" cy="327025"/>
            <a:chOff x="3492" y="3902"/>
            <a:chExt cx="155" cy="257"/>
          </a:xfrm>
        </p:grpSpPr>
        <p:sp>
          <p:nvSpPr>
            <p:cNvPr id="462869" name="AutoShape 21">
              <a:hlinkClick r:id="" action="ppaction://hlinkshowjump?jump=lastslide"/>
            </p:cNvPr>
            <p:cNvSpPr>
              <a:spLocks noChangeArrowheads="1"/>
            </p:cNvSpPr>
            <p:nvPr/>
          </p:nvSpPr>
          <p:spPr bwMode="auto">
            <a:xfrm rot="5400000">
              <a:off x="3440" y="3952"/>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Line 22">
              <a:hlinkClick r:id="" action="ppaction://hlinkshowjump?jump=lastslide"/>
            </p:cNvPr>
            <p:cNvSpPr/>
            <p:nvPr userDrawn="1"/>
          </p:nvSpPr>
          <p:spPr>
            <a:xfrm>
              <a:off x="3647" y="3923"/>
              <a:ext cx="0" cy="203"/>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462871" name="AutoShape 23">
            <a:hlinkClick r:id="" action="ppaction://hlinkshowjump?jump=nextslide"/>
          </p:cNvPr>
          <p:cNvSpPr>
            <a:spLocks noChangeArrowheads="1"/>
          </p:cNvSpPr>
          <p:nvPr/>
        </p:nvSpPr>
        <p:spPr bwMode="auto">
          <a:xfrm rot="5400000">
            <a:off x="7471569" y="6479381"/>
            <a:ext cx="327025" cy="198438"/>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6" name="Group 25"/>
          <p:cNvGrpSpPr/>
          <p:nvPr userDrawn="1"/>
        </p:nvGrpSpPr>
        <p:grpSpPr>
          <a:xfrm>
            <a:off x="8766175" y="6415088"/>
            <a:ext cx="198438" cy="327025"/>
            <a:chOff x="4558" y="3875"/>
            <a:chExt cx="155" cy="257"/>
          </a:xfrm>
        </p:grpSpPr>
        <p:sp>
          <p:nvSpPr>
            <p:cNvPr id="462874" name="AutoShape 26">
              <a:hlinkClick r:id="" action="ppaction://hlinkshowjump?jump=firstslide"/>
            </p:cNvPr>
            <p:cNvSpPr>
              <a:spLocks noChangeArrowheads="1"/>
            </p:cNvSpPr>
            <p:nvPr/>
          </p:nvSpPr>
          <p:spPr bwMode="auto">
            <a:xfrm rot="16200000">
              <a:off x="4506" y="3925"/>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Line 27"/>
            <p:cNvSpPr/>
            <p:nvPr userDrawn="1"/>
          </p:nvSpPr>
          <p:spPr>
            <a:xfrm>
              <a:off x="4558" y="3896"/>
              <a:ext cx="0" cy="203"/>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pic>
        <p:nvPicPr>
          <p:cNvPr id="2059" name="Picture 37" descr="bj"/>
          <p:cNvPicPr>
            <a:picLocks noChangeAspect="1"/>
          </p:cNvPicPr>
          <p:nvPr userDrawn="1"/>
        </p:nvPicPr>
        <p:blipFill>
          <a:blip r:embed="rId13"/>
          <a:stretch>
            <a:fillRect/>
          </a:stretch>
        </p:blipFill>
        <p:spPr>
          <a:xfrm>
            <a:off x="0" y="0"/>
            <a:ext cx="9144000" cy="739775"/>
          </a:xfrm>
          <a:prstGeom prst="rect">
            <a:avLst/>
          </a:prstGeom>
          <a:noFill/>
          <a:ln w="9525">
            <a:noFill/>
          </a:ln>
        </p:spPr>
      </p:pic>
      <p:sp>
        <p:nvSpPr>
          <p:cNvPr id="1032" name="Rectangle 33"/>
          <p:cNvSpPr>
            <a:spLocks noChangeArrowheads="1"/>
          </p:cNvSpPr>
          <p:nvPr/>
        </p:nvSpPr>
        <p:spPr bwMode="auto">
          <a:xfrm>
            <a:off x="0" y="692150"/>
            <a:ext cx="9144000" cy="73025"/>
          </a:xfrm>
          <a:prstGeom prst="rect">
            <a:avLst/>
          </a:prstGeom>
          <a:gradFill rotWithShape="1">
            <a:gsLst>
              <a:gs pos="0">
                <a:srgbClr val="FF3300"/>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8"/>
            <a:ext cx="9144000" cy="73025"/>
          </a:xfrm>
          <a:prstGeom prst="rect">
            <a:avLst/>
          </a:prstGeom>
          <a:gradFill rotWithShape="1">
            <a:gsLst>
              <a:gs pos="0">
                <a:schemeClr val="bg1"/>
              </a:gs>
              <a:gs pos="100000">
                <a:srgbClr val="FF3300"/>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30.bin"/><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image" Target="../media/image47.jpe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4.emf"/></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1.wmf"/></Relationships>
</file>

<file path=ppt/slides/_rels/slide1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3.bin"/><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22768;&#27874;&#30340;&#22810;&#26222;&#21202;.MPG"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27700;&#38754;&#27874;&#30340;&#22810;&#26222;&#21202;&#25928;&#24212;.MPG"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2.wmf"/><Relationship Id="rId18" Type="http://schemas.openxmlformats.org/officeDocument/2006/relationships/oleObject" Target="../embeddings/oleObject13.bin"/><Relationship Id="rId26" Type="http://schemas.openxmlformats.org/officeDocument/2006/relationships/oleObject" Target="../embeddings/oleObject17.bin"/><Relationship Id="rId3" Type="http://schemas.openxmlformats.org/officeDocument/2006/relationships/image" Target="../media/image17.wmf"/><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10.bin"/><Relationship Id="rId17" Type="http://schemas.openxmlformats.org/officeDocument/2006/relationships/image" Target="../media/image24.wmf"/><Relationship Id="rId25" Type="http://schemas.openxmlformats.org/officeDocument/2006/relationships/image" Target="../media/image28.wmf"/><Relationship Id="rId2" Type="http://schemas.openxmlformats.org/officeDocument/2006/relationships/oleObject" Target="../embeddings/oleObject5.bin"/><Relationship Id="rId16" Type="http://schemas.openxmlformats.org/officeDocument/2006/relationships/oleObject" Target="../embeddings/oleObject12.bin"/><Relationship Id="rId20" Type="http://schemas.openxmlformats.org/officeDocument/2006/relationships/oleObject" Target="../embeddings/oleObject14.bin"/><Relationship Id="rId29" Type="http://schemas.openxmlformats.org/officeDocument/2006/relationships/image" Target="../media/image30.wmf"/><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21.wmf"/><Relationship Id="rId24" Type="http://schemas.openxmlformats.org/officeDocument/2006/relationships/oleObject" Target="../embeddings/oleObject16.bin"/><Relationship Id="rId5" Type="http://schemas.openxmlformats.org/officeDocument/2006/relationships/image" Target="../media/image18.wmf"/><Relationship Id="rId15" Type="http://schemas.openxmlformats.org/officeDocument/2006/relationships/image" Target="../media/image23.wmf"/><Relationship Id="rId23" Type="http://schemas.openxmlformats.org/officeDocument/2006/relationships/image" Target="../media/image27.wmf"/><Relationship Id="rId28" Type="http://schemas.openxmlformats.org/officeDocument/2006/relationships/oleObject" Target="../embeddings/oleObject18.bin"/><Relationship Id="rId10" Type="http://schemas.openxmlformats.org/officeDocument/2006/relationships/oleObject" Target="../embeddings/oleObject9.bin"/><Relationship Id="rId19" Type="http://schemas.openxmlformats.org/officeDocument/2006/relationships/image" Target="../media/image25.wmf"/><Relationship Id="rId4" Type="http://schemas.openxmlformats.org/officeDocument/2006/relationships/oleObject" Target="../embeddings/oleObject6.bin"/><Relationship Id="rId9" Type="http://schemas.openxmlformats.org/officeDocument/2006/relationships/image" Target="../media/image20.wmf"/><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image" Target="../media/image2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6.wmf"/><Relationship Id="rId18" Type="http://schemas.openxmlformats.org/officeDocument/2006/relationships/oleObject" Target="../embeddings/oleObject27.bin"/><Relationship Id="rId3" Type="http://schemas.openxmlformats.org/officeDocument/2006/relationships/image" Target="../media/image31.wmf"/><Relationship Id="rId21" Type="http://schemas.openxmlformats.org/officeDocument/2006/relationships/image" Target="../media/image40.wmf"/><Relationship Id="rId7" Type="http://schemas.openxmlformats.org/officeDocument/2006/relationships/image" Target="../media/image33.wmf"/><Relationship Id="rId12" Type="http://schemas.openxmlformats.org/officeDocument/2006/relationships/oleObject" Target="../embeddings/oleObject24.bin"/><Relationship Id="rId17" Type="http://schemas.openxmlformats.org/officeDocument/2006/relationships/image" Target="../media/image38.wmf"/><Relationship Id="rId2" Type="http://schemas.openxmlformats.org/officeDocument/2006/relationships/oleObject" Target="../embeddings/oleObject19.bin"/><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21.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3.bin"/><Relationship Id="rId19" Type="http://schemas.openxmlformats.org/officeDocument/2006/relationships/image" Target="../media/image39.wmf"/><Relationship Id="rId4" Type="http://schemas.openxmlformats.org/officeDocument/2006/relationships/oleObject" Target="../embeddings/oleObject20.bin"/><Relationship Id="rId9" Type="http://schemas.openxmlformats.org/officeDocument/2006/relationships/image" Target="../media/image34.wmf"/><Relationship Id="rId14"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3.w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2" descr="图片1a"/>
          <p:cNvPicPr>
            <a:picLocks noChangeAspect="1"/>
          </p:cNvPicPr>
          <p:nvPr/>
        </p:nvPicPr>
        <p:blipFill>
          <a:blip r:embed="rId2"/>
          <a:stretch>
            <a:fillRect/>
          </a:stretch>
        </p:blipFill>
        <p:spPr>
          <a:xfrm>
            <a:off x="0" y="549275"/>
            <a:ext cx="9144000" cy="6308725"/>
          </a:xfrm>
          <a:prstGeom prst="rect">
            <a:avLst/>
          </a:prstGeom>
          <a:noFill/>
          <a:ln w="9525">
            <a:noFill/>
          </a:ln>
        </p:spPr>
      </p:pic>
      <p:sp>
        <p:nvSpPr>
          <p:cNvPr id="6146" name="Rectangle 4"/>
          <p:cNvSpPr/>
          <p:nvPr/>
        </p:nvSpPr>
        <p:spPr>
          <a:xfrm>
            <a:off x="0" y="5949950"/>
            <a:ext cx="9144000" cy="908050"/>
          </a:xfrm>
          <a:prstGeom prst="rect">
            <a:avLst/>
          </a:prstGeom>
          <a:solidFill>
            <a:srgbClr val="0099FF"/>
          </a:solidFill>
          <a:ln w="28575">
            <a:noFill/>
          </a:ln>
        </p:spPr>
        <p:txBody>
          <a:bodyPr wrap="none" anchor="ctr" anchorCtr="0"/>
          <a:lstStyle/>
          <a:p>
            <a:pPr algn="ctr"/>
            <a:r>
              <a:rPr lang="en-US" altLang="zh-CN" sz="2800" b="1" i="1" dirty="0">
                <a:latin typeface="Times New Roman" panose="02020603050405020304" pitchFamily="18" charset="0"/>
                <a:ea typeface="华文中宋" panose="02010600040101010101" pitchFamily="2" charset="-122"/>
              </a:rPr>
              <a:t>                                                       </a:t>
            </a:r>
            <a:endParaRPr lang="en-US" altLang="zh-CN" sz="2800" b="1" i="1" dirty="0">
              <a:solidFill>
                <a:srgbClr val="000066"/>
              </a:solidFill>
              <a:latin typeface="Times New Roman" panose="02020603050405020304" pitchFamily="18" charset="0"/>
              <a:ea typeface="华文中宋" panose="02010600040101010101" pitchFamily="2" charset="-122"/>
            </a:endParaRPr>
          </a:p>
        </p:txBody>
      </p:sp>
      <p:sp>
        <p:nvSpPr>
          <p:cNvPr id="6147" name="Rectangle 5"/>
          <p:cNvSpPr/>
          <p:nvPr/>
        </p:nvSpPr>
        <p:spPr>
          <a:xfrm>
            <a:off x="0" y="0"/>
            <a:ext cx="9144000" cy="908050"/>
          </a:xfrm>
          <a:prstGeom prst="rect">
            <a:avLst/>
          </a:prstGeom>
          <a:solidFill>
            <a:srgbClr val="6699FF"/>
          </a:solidFill>
          <a:ln w="2857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6148" name="WordArt 8"/>
          <p:cNvSpPr>
            <a:spLocks noTextEdit="1"/>
          </p:cNvSpPr>
          <p:nvPr/>
        </p:nvSpPr>
        <p:spPr>
          <a:xfrm>
            <a:off x="4716463" y="4510088"/>
            <a:ext cx="3095625" cy="503237"/>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000066"/>
                  </a:solidFill>
                  <a:prstDash val="solid"/>
                  <a:round/>
                  <a:headEnd type="none" w="med" len="med"/>
                  <a:tailEnd type="none" w="med" len="med"/>
                </a:ln>
                <a:solidFill>
                  <a:srgbClr val="000066"/>
                </a:solidFill>
                <a:effectLst>
                  <a:outerShdw dist="35921" dir="2699999" algn="ctr" rotWithShape="0">
                    <a:srgbClr val="C0C0C0">
                      <a:alpha val="79999"/>
                    </a:srgbClr>
                  </a:outerShdw>
                </a:effectLst>
                <a:latin typeface="华文隶书" panose="02010800040101010101" charset="-122"/>
                <a:ea typeface="华文隶书" panose="02010800040101010101" charset="-122"/>
              </a:rPr>
              <a:t>大学物理实验1</a:t>
            </a:r>
          </a:p>
        </p:txBody>
      </p:sp>
      <p:sp>
        <p:nvSpPr>
          <p:cNvPr id="6149" name="WordArt 9"/>
          <p:cNvSpPr>
            <a:spLocks noTextEdit="1"/>
          </p:cNvSpPr>
          <p:nvPr/>
        </p:nvSpPr>
        <p:spPr>
          <a:xfrm>
            <a:off x="3851275" y="2492375"/>
            <a:ext cx="4791075" cy="936625"/>
          </a:xfrm>
          <a:prstGeom prst="rect">
            <a:avLst/>
          </a:prstGeom>
        </p:spPr>
        <p:txBody>
          <a:bodyPr wrap="none" fromWordArt="1">
            <a:prstTxWarp prst="textPlain">
              <a:avLst>
                <a:gd name="adj" fmla="val 50000"/>
              </a:avLst>
            </a:prstTxWarp>
            <a:normAutofit/>
          </a:bodyPr>
          <a:lstStyle/>
          <a:p>
            <a:pPr algn="ctr"/>
            <a:r>
              <a:rPr lang="zh-CN" altLang="en-US" sz="3600" b="1">
                <a:ln w="12700" cap="flat" cmpd="sng">
                  <a:solidFill>
                    <a:srgbClr val="EAEAEA"/>
                  </a:solidFill>
                  <a:prstDash val="solid"/>
                  <a:round/>
                  <a:headEnd type="none" w="med" len="med"/>
                  <a:tailEnd type="none" w="med" len="med"/>
                </a:ln>
                <a:solidFill>
                  <a:srgbClr val="000066"/>
                </a:solidFill>
                <a:effectLst>
                  <a:outerShdw dist="35921" dir="2699999" sy="50000" kx="2115830" algn="bl" rotWithShape="0">
                    <a:srgbClr val="C0C0C0">
                      <a:alpha val="79999"/>
                    </a:srgbClr>
                  </a:outerShdw>
                </a:effectLst>
                <a:latin typeface="微软雅黑" panose="020B0503020204020204" pitchFamily="34" charset="-122"/>
                <a:ea typeface="微软雅黑" panose="020B0503020204020204" pitchFamily="34" charset="-122"/>
              </a:rPr>
              <a:t>多普勒效应测声速</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三实验仪器</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sp>
        <p:nvSpPr>
          <p:cNvPr id="12294" name="Rectangle 6"/>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15363" name="Object 5"/>
          <p:cNvGraphicFramePr>
            <a:graphicFrameLocks noChangeAspect="1"/>
          </p:cNvGraphicFramePr>
          <p:nvPr/>
        </p:nvGraphicFramePr>
        <p:xfrm>
          <a:off x="0" y="0"/>
          <a:ext cx="171450" cy="200025"/>
        </p:xfrm>
        <a:graphic>
          <a:graphicData uri="http://schemas.openxmlformats.org/presentationml/2006/ole">
            <mc:AlternateContent xmlns:mc="http://schemas.openxmlformats.org/markup-compatibility/2006">
              <mc:Choice xmlns:v="urn:schemas-microsoft-com:vml" Requires="v">
                <p:oleObj r:id="rId2" imgW="204470" imgH="236855" progId="CorelDRAW.Graphic.9">
                  <p:embed/>
                </p:oleObj>
              </mc:Choice>
              <mc:Fallback>
                <p:oleObj r:id="rId2" imgW="204470" imgH="236855" progId="CorelDRAW.Graphic.9">
                  <p:embed/>
                  <p:pic>
                    <p:nvPicPr>
                      <p:cNvPr id="0" name="图片 3099"/>
                      <p:cNvPicPr/>
                      <p:nvPr/>
                    </p:nvPicPr>
                    <p:blipFill>
                      <a:blip r:embed="rId3"/>
                      <a:stretch>
                        <a:fillRect/>
                      </a:stretch>
                    </p:blipFill>
                    <p:spPr>
                      <a:xfrm>
                        <a:off x="0" y="0"/>
                        <a:ext cx="171450" cy="200025"/>
                      </a:xfrm>
                      <a:prstGeom prst="rect">
                        <a:avLst/>
                      </a:prstGeom>
                      <a:noFill/>
                      <a:ln w="38100">
                        <a:noFill/>
                        <a:miter/>
                      </a:ln>
                    </p:spPr>
                  </p:pic>
                </p:oleObj>
              </mc:Fallback>
            </mc:AlternateContent>
          </a:graphicData>
        </a:graphic>
      </p:graphicFrame>
      <p:sp>
        <p:nvSpPr>
          <p:cNvPr id="100" name="文本框 99"/>
          <p:cNvSpPr txBox="1"/>
          <p:nvPr/>
        </p:nvSpPr>
        <p:spPr>
          <a:xfrm>
            <a:off x="174625" y="981075"/>
            <a:ext cx="8107679" cy="829945"/>
          </a:xfrm>
          <a:prstGeom prst="rect">
            <a:avLst/>
          </a:prstGeom>
          <a:noFill/>
          <a:ln w="9525">
            <a:noFill/>
          </a:ln>
        </p:spPr>
        <p:txBody>
          <a:bodyPr wrap="square">
            <a:spAutoFit/>
          </a:bodyPr>
          <a:lstStyle/>
          <a:p>
            <a:pPr marR="0" algn="ctr" defTabSz="914400" eaLnBrk="0" hangingPunct="0">
              <a:buClrTx/>
              <a:buSzTx/>
              <a:buFontTx/>
              <a:buNone/>
            </a:pPr>
            <a:r>
              <a:rPr kumimoji="0" lang="zh-CN" altLang="en-US" sz="2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rPr>
              <a:t>多普勒效应及声速综合实验仪，</a:t>
            </a:r>
            <a:r>
              <a:rPr kumimoji="0" lang="zh-CN" altLang="en-US" sz="2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多普勒效应及声速综合测试仪，智能运动控制系统</a:t>
            </a:r>
            <a:r>
              <a:rPr kumimoji="0" lang="zh-CN" altLang="en-US" sz="2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rPr>
              <a:t>示波器，导线若干</a:t>
            </a:r>
          </a:p>
        </p:txBody>
      </p:sp>
      <p:sp>
        <p:nvSpPr>
          <p:cNvPr id="4" name="文本框 3"/>
          <p:cNvSpPr txBox="1"/>
          <p:nvPr/>
        </p:nvSpPr>
        <p:spPr>
          <a:xfrm>
            <a:off x="539750" y="2061210"/>
            <a:ext cx="6144260" cy="4292600"/>
          </a:xfrm>
          <a:prstGeom prst="rect">
            <a:avLst/>
          </a:prstGeom>
          <a:noFill/>
        </p:spPr>
        <p:txBody>
          <a:bodyPr wrap="none" rtlCol="0">
            <a:spAutoFit/>
          </a:bodyPr>
          <a:lstStyle/>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1、功率信号源</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en-US" altLang="zh-CN"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a信号频率：20kHz~50kHz，步进值10Hz，频率稳定度：&lt;0.1Hz；</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en-US" altLang="zh-CN"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b最大输出电压：连续波＞4Vp-p，脉冲波＞7Vp-p；</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c脉冲波宽度：75μs，周期：30ms；</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2、智能运动控制系统参数：</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en-US" altLang="zh-CN"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a步进电机：供电电压2.77V，额定电流1.68A，最大转矩4.4kg·cm；</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b运动速度：直线匀速运动0.059～0.475m/s可调，误差±0.002m/s；</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c 最小步进距离L设定范围：0.05～0.3mm；</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d 运行距离D显示范围：匀速运动模式0～999.99mm，误差±2L；</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3、系统测频精度：±1Hz；</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4、系统测速精度：±0.002m/s；</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5、相位法以及多普勒效应法测量声速精度：&lt;3%；</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6、换能器谐振频率：37±2kHz；</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三 实验仪器</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pic>
        <p:nvPicPr>
          <p:cNvPr id="16386" name="Picture 7" descr="dpl"/>
          <p:cNvPicPr>
            <a:picLocks noChangeAspect="1"/>
          </p:cNvPicPr>
          <p:nvPr/>
        </p:nvPicPr>
        <p:blipFill>
          <a:blip r:embed="rId2"/>
          <a:stretch>
            <a:fillRect/>
          </a:stretch>
        </p:blipFill>
        <p:spPr>
          <a:xfrm>
            <a:off x="642938" y="965200"/>
            <a:ext cx="5245100" cy="1784350"/>
          </a:xfrm>
          <a:prstGeom prst="rect">
            <a:avLst/>
          </a:prstGeom>
          <a:noFill/>
          <a:ln w="9525">
            <a:noFill/>
          </a:ln>
        </p:spPr>
      </p:pic>
      <p:pic>
        <p:nvPicPr>
          <p:cNvPr id="16387" name="Picture 8" descr="dpl2"/>
          <p:cNvPicPr>
            <a:picLocks noChangeAspect="1"/>
          </p:cNvPicPr>
          <p:nvPr/>
        </p:nvPicPr>
        <p:blipFill>
          <a:blip r:embed="rId3"/>
          <a:stretch>
            <a:fillRect/>
          </a:stretch>
        </p:blipFill>
        <p:spPr>
          <a:xfrm>
            <a:off x="1214438" y="3787775"/>
            <a:ext cx="3500437" cy="1905000"/>
          </a:xfrm>
          <a:prstGeom prst="rect">
            <a:avLst/>
          </a:prstGeom>
          <a:noFill/>
          <a:ln w="9525">
            <a:noFill/>
          </a:ln>
        </p:spPr>
      </p:pic>
      <p:sp>
        <p:nvSpPr>
          <p:cNvPr id="16388" name="TextBox 6"/>
          <p:cNvSpPr txBox="1"/>
          <p:nvPr/>
        </p:nvSpPr>
        <p:spPr>
          <a:xfrm>
            <a:off x="6072188" y="1857375"/>
            <a:ext cx="2832100" cy="644525"/>
          </a:xfrm>
          <a:prstGeom prst="rect">
            <a:avLst/>
          </a:prstGeom>
          <a:noFill/>
          <a:ln w="9525">
            <a:noFill/>
          </a:ln>
        </p:spPr>
        <p:txBody>
          <a:bodyPr wrap="square" anchor="t" anchorCtr="0">
            <a:spAutoFit/>
          </a:bodyPr>
          <a:lstStyle/>
          <a:p>
            <a:pPr>
              <a:buClrTx/>
              <a:buFontTx/>
            </a:pPr>
            <a:r>
              <a:rPr lang="zh-CN" altLang="en-US" b="1" dirty="0">
                <a:solidFill>
                  <a:srgbClr val="000066"/>
                </a:solidFill>
                <a:latin typeface="宋体" panose="02010600030101010101" pitchFamily="2" charset="-122"/>
                <a:ea typeface="宋体" panose="02010600030101010101" pitchFamily="2" charset="-122"/>
              </a:rPr>
              <a:t>（1）</a:t>
            </a:r>
            <a:r>
              <a:rPr lang="zh-CN" altLang="en-US" b="1" dirty="0">
                <a:solidFill>
                  <a:srgbClr val="000066"/>
                </a:solidFill>
                <a:latin typeface="宋体" panose="02010600030101010101" pitchFamily="2" charset="-122"/>
                <a:ea typeface="宋体" panose="02010600030101010101" pitchFamily="2" charset="-122"/>
                <a:sym typeface="宋体" panose="02010600030101010101" pitchFamily="2" charset="-122"/>
              </a:rPr>
              <a:t>多普勒效应及声速综</a:t>
            </a:r>
            <a:r>
              <a:rPr lang="en-US" altLang="zh-CN" b="1" dirty="0">
                <a:solidFill>
                  <a:srgbClr val="000066"/>
                </a:solidFill>
                <a:latin typeface="宋体" panose="02010600030101010101" pitchFamily="2" charset="-122"/>
                <a:ea typeface="宋体" panose="02010600030101010101" pitchFamily="2" charset="-122"/>
                <a:sym typeface="宋体" panose="02010600030101010101" pitchFamily="2" charset="-122"/>
              </a:rPr>
              <a:t>  </a:t>
            </a:r>
            <a:r>
              <a:rPr lang="zh-CN" altLang="en-US" b="1" dirty="0">
                <a:solidFill>
                  <a:srgbClr val="000066"/>
                </a:solidFill>
                <a:latin typeface="宋体" panose="02010600030101010101" pitchFamily="2" charset="-122"/>
                <a:ea typeface="宋体" panose="02010600030101010101" pitchFamily="2" charset="-122"/>
                <a:sym typeface="宋体" panose="02010600030101010101" pitchFamily="2" charset="-122"/>
              </a:rPr>
              <a:t>合测试仪面板</a:t>
            </a:r>
            <a:endParaRPr lang="zh-CN" altLang="en-US" b="1" dirty="0">
              <a:solidFill>
                <a:srgbClr val="000066"/>
              </a:solidFill>
              <a:latin typeface="宋体" panose="02010600030101010101" pitchFamily="2" charset="-122"/>
              <a:ea typeface="宋体" panose="02010600030101010101" pitchFamily="2" charset="-122"/>
            </a:endParaRPr>
          </a:p>
        </p:txBody>
      </p:sp>
      <p:sp>
        <p:nvSpPr>
          <p:cNvPr id="16389" name="TextBox 7"/>
          <p:cNvSpPr txBox="1"/>
          <p:nvPr/>
        </p:nvSpPr>
        <p:spPr>
          <a:xfrm>
            <a:off x="5153025" y="4556125"/>
            <a:ext cx="2847975" cy="368300"/>
          </a:xfrm>
          <a:prstGeom prst="rect">
            <a:avLst/>
          </a:prstGeom>
          <a:noFill/>
          <a:ln w="9525">
            <a:noFill/>
          </a:ln>
        </p:spPr>
        <p:txBody>
          <a:bodyPr anchor="t" anchorCtr="0">
            <a:spAutoFit/>
          </a:bodyPr>
          <a:lstStyle/>
          <a:p>
            <a:pPr>
              <a:buClrTx/>
              <a:buFontTx/>
            </a:pPr>
            <a:r>
              <a:rPr lang="zh-CN" altLang="en-US" b="1" dirty="0">
                <a:solidFill>
                  <a:srgbClr val="000066"/>
                </a:solidFill>
                <a:latin typeface="宋体" panose="02010600030101010101" pitchFamily="2" charset="-122"/>
                <a:ea typeface="宋体" panose="02010600030101010101" pitchFamily="2" charset="-122"/>
              </a:rPr>
              <a:t>（</a:t>
            </a:r>
            <a:r>
              <a:rPr lang="en-US" altLang="zh-CN" b="1" dirty="0">
                <a:solidFill>
                  <a:srgbClr val="000066"/>
                </a:solidFill>
                <a:latin typeface="宋体" panose="02010600030101010101" pitchFamily="2" charset="-122"/>
                <a:ea typeface="宋体" panose="02010600030101010101" pitchFamily="2" charset="-122"/>
              </a:rPr>
              <a:t>2</a:t>
            </a:r>
            <a:r>
              <a:rPr lang="zh-CN" altLang="en-US" b="1" dirty="0">
                <a:solidFill>
                  <a:srgbClr val="000066"/>
                </a:solidFill>
                <a:latin typeface="宋体" panose="02010600030101010101" pitchFamily="2" charset="-122"/>
                <a:ea typeface="宋体" panose="02010600030101010101" pitchFamily="2" charset="-122"/>
              </a:rPr>
              <a:t>）智能运动控制面板图</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三实验仪器</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pic>
        <p:nvPicPr>
          <p:cNvPr id="17410" name="Picture 2" descr="dpl j"/>
          <p:cNvPicPr>
            <a:picLocks noChangeAspect="1"/>
          </p:cNvPicPr>
          <p:nvPr/>
        </p:nvPicPr>
        <p:blipFill>
          <a:blip r:embed="rId2"/>
          <a:stretch>
            <a:fillRect/>
          </a:stretch>
        </p:blipFill>
        <p:spPr>
          <a:xfrm>
            <a:off x="395288" y="1139825"/>
            <a:ext cx="4608512" cy="4187825"/>
          </a:xfrm>
          <a:prstGeom prst="rect">
            <a:avLst/>
          </a:prstGeom>
          <a:noFill/>
          <a:ln w="9525">
            <a:noFill/>
          </a:ln>
        </p:spPr>
      </p:pic>
      <p:sp>
        <p:nvSpPr>
          <p:cNvPr id="17411" name="TextBox 8"/>
          <p:cNvSpPr txBox="1"/>
          <p:nvPr/>
        </p:nvSpPr>
        <p:spPr>
          <a:xfrm>
            <a:off x="1331913" y="5200650"/>
            <a:ext cx="2428875" cy="368300"/>
          </a:xfrm>
          <a:prstGeom prst="rect">
            <a:avLst/>
          </a:prstGeom>
          <a:noFill/>
          <a:ln w="9525">
            <a:noFill/>
          </a:ln>
        </p:spPr>
        <p:txBody>
          <a:bodyPr anchor="t" anchorCtr="0">
            <a:spAutoFit/>
          </a:bodyPr>
          <a:lstStyle/>
          <a:p>
            <a:pPr>
              <a:buClrTx/>
              <a:buFontTx/>
            </a:pPr>
            <a:r>
              <a:rPr lang="zh-CN" altLang="en-US" b="1" dirty="0">
                <a:solidFill>
                  <a:srgbClr val="000066"/>
                </a:solidFill>
                <a:latin typeface="宋体" panose="02010600030101010101" pitchFamily="2" charset="-122"/>
                <a:ea typeface="宋体" panose="02010600030101010101" pitchFamily="2" charset="-122"/>
              </a:rPr>
              <a:t>图</a:t>
            </a:r>
            <a:r>
              <a:rPr lang="en-US" altLang="zh-CN" b="1" dirty="0">
                <a:solidFill>
                  <a:srgbClr val="000066"/>
                </a:solidFill>
                <a:latin typeface="宋体" panose="02010600030101010101" pitchFamily="2" charset="-122"/>
                <a:ea typeface="宋体" panose="02010600030101010101" pitchFamily="2" charset="-122"/>
              </a:rPr>
              <a:t>5 </a:t>
            </a:r>
            <a:r>
              <a:rPr lang="zh-CN" altLang="en-US" b="1" dirty="0">
                <a:solidFill>
                  <a:srgbClr val="000066"/>
                </a:solidFill>
                <a:latin typeface="宋体" panose="02010600030101010101" pitchFamily="2" charset="-122"/>
                <a:ea typeface="宋体" panose="02010600030101010101" pitchFamily="2" charset="-122"/>
              </a:rPr>
              <a:t>线路连接示意图</a:t>
            </a:r>
          </a:p>
        </p:txBody>
      </p:sp>
      <p:sp>
        <p:nvSpPr>
          <p:cNvPr id="12294" name="Rectangle 6"/>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17413" name="Object 5"/>
          <p:cNvGraphicFramePr>
            <a:graphicFrameLocks noChangeAspect="1"/>
          </p:cNvGraphicFramePr>
          <p:nvPr/>
        </p:nvGraphicFramePr>
        <p:xfrm>
          <a:off x="0" y="0"/>
          <a:ext cx="171450" cy="200025"/>
        </p:xfrm>
        <a:graphic>
          <a:graphicData uri="http://schemas.openxmlformats.org/presentationml/2006/ole">
            <mc:AlternateContent xmlns:mc="http://schemas.openxmlformats.org/markup-compatibility/2006">
              <mc:Choice xmlns:v="urn:schemas-microsoft-com:vml" Requires="v">
                <p:oleObj r:id="rId3" imgW="204470" imgH="236855" progId="CorelDRAW.Graphic.9">
                  <p:embed/>
                </p:oleObj>
              </mc:Choice>
              <mc:Fallback>
                <p:oleObj r:id="rId3" imgW="204470" imgH="236855" progId="CorelDRAW.Graphic.9">
                  <p:embed/>
                  <p:pic>
                    <p:nvPicPr>
                      <p:cNvPr id="0" name="图片 3101"/>
                      <p:cNvPicPr/>
                      <p:nvPr/>
                    </p:nvPicPr>
                    <p:blipFill>
                      <a:blip r:embed="rId4"/>
                      <a:stretch>
                        <a:fillRect/>
                      </a:stretch>
                    </p:blipFill>
                    <p:spPr>
                      <a:xfrm>
                        <a:off x="0" y="0"/>
                        <a:ext cx="171450" cy="200025"/>
                      </a:xfrm>
                      <a:prstGeom prst="rect">
                        <a:avLst/>
                      </a:prstGeom>
                      <a:noFill/>
                      <a:ln w="38100">
                        <a:noFill/>
                        <a:miter/>
                      </a:ln>
                    </p:spPr>
                  </p:pic>
                </p:oleObj>
              </mc:Fallback>
            </mc:AlternateContent>
          </a:graphicData>
        </a:graphic>
      </p:graphicFrame>
      <p:sp>
        <p:nvSpPr>
          <p:cNvPr id="12410" name="矩形 12409"/>
          <p:cNvSpPr/>
          <p:nvPr/>
        </p:nvSpPr>
        <p:spPr>
          <a:xfrm>
            <a:off x="5222875" y="735013"/>
            <a:ext cx="2954338" cy="461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1" i="0" u="none" strike="noStrike" kern="1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超声波的产生和接收</a:t>
            </a:r>
            <a:endParaRPr kumimoji="0" lang="zh-CN" altLang="en-US" sz="2400" b="0"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mn-cs"/>
            </a:endParaRPr>
          </a:p>
        </p:txBody>
      </p:sp>
      <p:pic>
        <p:nvPicPr>
          <p:cNvPr id="17415" name="图片 159"/>
          <p:cNvPicPr>
            <a:picLocks noChangeAspect="1"/>
          </p:cNvPicPr>
          <p:nvPr/>
        </p:nvPicPr>
        <p:blipFill>
          <a:blip r:embed="rId5"/>
          <a:stretch>
            <a:fillRect/>
          </a:stretch>
        </p:blipFill>
        <p:spPr>
          <a:xfrm>
            <a:off x="4716463" y="1658938"/>
            <a:ext cx="4273550" cy="2663825"/>
          </a:xfrm>
          <a:prstGeom prst="rect">
            <a:avLst/>
          </a:prstGeom>
          <a:noFill/>
          <a:ln w="9525">
            <a:noFill/>
          </a:ln>
        </p:spPr>
      </p:pic>
      <p:sp>
        <p:nvSpPr>
          <p:cNvPr id="197" name="矩形 196"/>
          <p:cNvSpPr/>
          <p:nvPr/>
        </p:nvSpPr>
        <p:spPr>
          <a:xfrm>
            <a:off x="5189538" y="4600575"/>
            <a:ext cx="3614738" cy="120015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压电陶瓷有一个谐振频率，电信号频率接近这个频率，机电耦合比较好，产生的超声波强度较高，接受到的电信号也强。</a:t>
            </a:r>
            <a:endPar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1"/>
          <p:cNvPicPr>
            <a:picLocks noChangeAspect="1"/>
          </p:cNvPicPr>
          <p:nvPr/>
        </p:nvPicPr>
        <p:blipFill>
          <a:blip r:embed="rId2"/>
          <a:stretch>
            <a:fillRect/>
          </a:stretch>
        </p:blipFill>
        <p:spPr>
          <a:xfrm>
            <a:off x="34925" y="836613"/>
            <a:ext cx="8837613" cy="4392612"/>
          </a:xfrm>
          <a:prstGeom prst="rect">
            <a:avLst/>
          </a:prstGeom>
          <a:noFill/>
          <a:ln w="9525">
            <a:noFill/>
          </a:ln>
        </p:spPr>
      </p:pic>
      <p:sp>
        <p:nvSpPr>
          <p:cNvPr id="3" name="矩形 2"/>
          <p:cNvSpPr/>
          <p:nvPr/>
        </p:nvSpPr>
        <p:spPr>
          <a:xfrm>
            <a:off x="468313" y="5445125"/>
            <a:ext cx="4643438" cy="36988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设置电信号频率接近压电陶瓷的谐振频率</a:t>
            </a:r>
            <a:endPar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5" name="矩形标注 4"/>
          <p:cNvSpPr/>
          <p:nvPr/>
        </p:nvSpPr>
        <p:spPr>
          <a:xfrm>
            <a:off x="4941888" y="2205038"/>
            <a:ext cx="1119188" cy="612775"/>
          </a:xfrm>
          <a:prstGeom prst="wedgeRectCallout">
            <a:avLst>
              <a:gd name="adj1" fmla="val -145641"/>
              <a:gd name="adj2" fmla="val -58516"/>
            </a:avLst>
          </a:prstGeom>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调节到谐振频率</a:t>
            </a:r>
            <a:endPar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584200" y="5851525"/>
            <a:ext cx="4645025" cy="36988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00" cap="none" spc="0" normalizeH="0" baseline="0" noProof="0" dirty="0">
                <a:ln>
                  <a:noFill/>
                </a:ln>
                <a:solidFill>
                  <a:srgbClr val="FF3399"/>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问题：如何判断已经调到谐振频率？</a:t>
            </a:r>
            <a:endParaRPr kumimoji="0" lang="zh-CN" altLang="en-US" sz="1800" b="0" i="0" u="none" strike="noStrike" kern="1200" cap="none" spc="0" normalizeH="0" baseline="0" noProof="0" dirty="0">
              <a:ln>
                <a:noFill/>
              </a:ln>
              <a:solidFill>
                <a:srgbClr val="FF3399"/>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三 实验仪器</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sp>
        <p:nvSpPr>
          <p:cNvPr id="19458" name="TextBox 7"/>
          <p:cNvSpPr txBox="1"/>
          <p:nvPr/>
        </p:nvSpPr>
        <p:spPr>
          <a:xfrm>
            <a:off x="498475" y="981075"/>
            <a:ext cx="8642350" cy="5446713"/>
          </a:xfrm>
          <a:prstGeom prst="rect">
            <a:avLst/>
          </a:prstGeom>
          <a:noFill/>
          <a:ln w="9525">
            <a:noFill/>
          </a:ln>
        </p:spPr>
        <p:txBody>
          <a:bodyPr anchor="t" anchorCtr="0">
            <a:spAutoFit/>
          </a:bodyPr>
          <a:lstStyle/>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注意：</a:t>
            </a:r>
            <a:endParaRPr lang="en-US" altLang="zh-CN"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1</a:t>
            </a:r>
            <a:r>
              <a:rPr lang="zh-CN" altLang="en-US" sz="2400" b="1" dirty="0">
                <a:solidFill>
                  <a:srgbClr val="000066"/>
                </a:solidFill>
                <a:latin typeface="华文中宋" panose="02010600040101010101" pitchFamily="2" charset="-122"/>
                <a:ea typeface="华文中宋" panose="02010600040101010101" pitchFamily="2" charset="-122"/>
              </a:rPr>
              <a:t>、使用时，应避免信号源的功率输出端短路。</a:t>
            </a: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2</a:t>
            </a:r>
            <a:r>
              <a:rPr lang="zh-CN" altLang="en-US" sz="2400" b="1" dirty="0">
                <a:solidFill>
                  <a:srgbClr val="000066"/>
                </a:solidFill>
                <a:latin typeface="华文中宋" panose="02010600040101010101" pitchFamily="2" charset="-122"/>
                <a:ea typeface="华文中宋" panose="02010600040101010101" pitchFamily="2" charset="-122"/>
              </a:rPr>
              <a:t>、注意仪器部件的正确安装、线路正确连接。</a:t>
            </a: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3</a:t>
            </a:r>
            <a:r>
              <a:rPr lang="zh-CN" altLang="en-US" sz="2400" b="1" dirty="0">
                <a:solidFill>
                  <a:srgbClr val="000066"/>
                </a:solidFill>
                <a:latin typeface="华文中宋" panose="02010600040101010101" pitchFamily="2" charset="-122"/>
                <a:ea typeface="华文中宋" panose="02010600040101010101" pitchFamily="2" charset="-122"/>
              </a:rPr>
              <a:t>、仪器的运动部分是由步进电机驱动的精密系统，严禁运行过程中人为阻碍小车的运动。</a:t>
            </a: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4</a:t>
            </a:r>
            <a:r>
              <a:rPr lang="zh-CN" altLang="en-US" sz="2400" b="1" dirty="0">
                <a:solidFill>
                  <a:srgbClr val="000066"/>
                </a:solidFill>
                <a:latin typeface="华文中宋" panose="02010600040101010101" pitchFamily="2" charset="-122"/>
                <a:ea typeface="华文中宋" panose="02010600040101010101" pitchFamily="2" charset="-122"/>
              </a:rPr>
              <a:t>、注意避免传动系统的同步带受外力拉伸或人为损坏。</a:t>
            </a: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5</a:t>
            </a:r>
            <a:r>
              <a:rPr lang="zh-CN" altLang="en-US" sz="2400" b="1" dirty="0">
                <a:solidFill>
                  <a:srgbClr val="000066"/>
                </a:solidFill>
                <a:latin typeface="华文中宋" panose="02010600040101010101" pitchFamily="2" charset="-122"/>
                <a:ea typeface="华文中宋" panose="02010600040101010101" pitchFamily="2" charset="-122"/>
              </a:rPr>
              <a:t>、小车不允许在导轨两侧的限位位置外侧运行，意外触发行程开关后要先切断测试架上的电机开关，接着把小车移动到导轨中央位置后再接通电机开关并且按一下复位键即可。</a:t>
            </a:r>
          </a:p>
          <a:p>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p:nvPr/>
        </p:nvSpPr>
        <p:spPr>
          <a:xfrm>
            <a:off x="233363" y="115888"/>
            <a:ext cx="8015287" cy="584200"/>
          </a:xfrm>
          <a:prstGeom prst="rect">
            <a:avLst/>
          </a:prstGeom>
          <a:noFill/>
          <a:ln w="9525">
            <a:noFill/>
          </a:ln>
        </p:spPr>
        <p:txBody>
          <a:bodyPr wrap="squar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四 实验步骤及数据记录</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rPr>
              <a:t>4.1</a:t>
            </a:r>
            <a:r>
              <a:rPr lang="zh-CN" altLang="en-US" sz="2400" b="1" dirty="0">
                <a:solidFill>
                  <a:srgbClr val="006666"/>
                </a:solidFill>
                <a:latin typeface="微软雅黑" panose="020B0503020204020204" pitchFamily="34" charset="-122"/>
                <a:ea typeface="微软雅黑" panose="020B0503020204020204" pitchFamily="34" charset="-122"/>
              </a:rPr>
              <a:t>多普勒效应测声速</a:t>
            </a:r>
            <a:endParaRPr lang="en-US" altLang="zh-CN" sz="3200" b="1" dirty="0">
              <a:solidFill>
                <a:srgbClr val="FF0000"/>
              </a:solidFill>
              <a:latin typeface="华文中宋" panose="02010600040101010101" pitchFamily="2" charset="-122"/>
              <a:ea typeface="华文中宋" panose="02010600040101010101" pitchFamily="2" charset="-122"/>
            </a:endParaRPr>
          </a:p>
        </p:txBody>
      </p:sp>
      <p:sp>
        <p:nvSpPr>
          <p:cNvPr id="20482" name="TextBox 5"/>
          <p:cNvSpPr txBox="1"/>
          <p:nvPr/>
        </p:nvSpPr>
        <p:spPr>
          <a:xfrm>
            <a:off x="233363" y="695325"/>
            <a:ext cx="8731250" cy="2800350"/>
          </a:xfrm>
          <a:prstGeom prst="rect">
            <a:avLst/>
          </a:prstGeom>
          <a:noFill/>
          <a:ln w="9525">
            <a:noFill/>
          </a:ln>
        </p:spPr>
        <p:txBody>
          <a:bodyPr anchor="t" anchorCtr="0">
            <a:spAutoFit/>
          </a:bodyPr>
          <a:lstStyle/>
          <a:p>
            <a:pPr>
              <a:lnSpc>
                <a:spcPct val="150000"/>
              </a:lnSpc>
            </a:pPr>
            <a:r>
              <a:rPr lang="en-US" altLang="zh-CN" sz="2400" b="1" dirty="0">
                <a:solidFill>
                  <a:srgbClr val="006666"/>
                </a:solidFill>
                <a:latin typeface="微软雅黑" panose="020B0503020204020204" pitchFamily="34" charset="-122"/>
                <a:ea typeface="微软雅黑" panose="020B0503020204020204" pitchFamily="34" charset="-122"/>
              </a:rPr>
              <a:t>4.1</a:t>
            </a:r>
            <a:r>
              <a:rPr lang="zh-CN" altLang="en-US" sz="2800" b="1" dirty="0">
                <a:solidFill>
                  <a:srgbClr val="006666"/>
                </a:solidFill>
                <a:latin typeface="微软雅黑" panose="020B0503020204020204" pitchFamily="34" charset="-122"/>
                <a:ea typeface="微软雅黑" panose="020B0503020204020204" pitchFamily="34" charset="-122"/>
              </a:rPr>
              <a:t>多普勒效应测声速</a:t>
            </a:r>
            <a:endParaRPr lang="en-US" altLang="zh-CN" sz="2800" b="1" dirty="0">
              <a:solidFill>
                <a:srgbClr val="006666"/>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000066"/>
                </a:solidFill>
                <a:latin typeface="华文中宋" panose="02010600040101010101" pitchFamily="2" charset="-122"/>
                <a:ea typeface="华文中宋" panose="02010600040101010101" pitchFamily="2" charset="-122"/>
              </a:rPr>
              <a:t>换能器谐振频</a:t>
            </a:r>
            <a:r>
              <a:rPr lang="en-US" altLang="en-US" sz="2800" b="1" dirty="0">
                <a:solidFill>
                  <a:srgbClr val="000066"/>
                </a:solidFill>
                <a:latin typeface="华文中宋" panose="02010600040101010101" pitchFamily="2" charset="-122"/>
                <a:ea typeface="华文中宋" panose="02010600040101010101" pitchFamily="2" charset="-122"/>
              </a:rPr>
              <a:t>f=37730Hz</a:t>
            </a:r>
            <a:r>
              <a:rPr lang="zh-CN" altLang="en-US" sz="2800" b="1" dirty="0">
                <a:solidFill>
                  <a:srgbClr val="000066"/>
                </a:solidFill>
                <a:latin typeface="华文中宋" panose="02010600040101010101" pitchFamily="2" charset="-122"/>
                <a:ea typeface="华文中宋" panose="02010600040101010101" pitchFamily="2" charset="-122"/>
              </a:rPr>
              <a:t>附近</a:t>
            </a:r>
          </a:p>
          <a:p>
            <a:pPr>
              <a:lnSpc>
                <a:spcPct val="150000"/>
              </a:lnSpc>
            </a:pPr>
            <a:r>
              <a:rPr lang="en-US" altLang="en-US" sz="2400" b="1" dirty="0">
                <a:solidFill>
                  <a:srgbClr val="000066"/>
                </a:solidFill>
                <a:latin typeface="华文中宋" panose="02010600040101010101" pitchFamily="2" charset="-122"/>
                <a:ea typeface="华文中宋" panose="02010600040101010101" pitchFamily="2" charset="-122"/>
              </a:rPr>
              <a:t>1</a:t>
            </a:r>
            <a:r>
              <a:rPr lang="zh-CN" altLang="en-US" sz="2400" b="1" dirty="0">
                <a:solidFill>
                  <a:srgbClr val="000066"/>
                </a:solidFill>
                <a:latin typeface="华文中宋" panose="02010600040101010101" pitchFamily="2" charset="-122"/>
                <a:ea typeface="华文中宋" panose="02010600040101010101" pitchFamily="2" charset="-122"/>
              </a:rPr>
              <a:t>、按图（</a:t>
            </a:r>
            <a:r>
              <a:rPr lang="en-US" altLang="zh-CN" sz="2400" b="1" dirty="0">
                <a:solidFill>
                  <a:srgbClr val="000066"/>
                </a:solidFill>
                <a:latin typeface="华文中宋" panose="02010600040101010101" pitchFamily="2" charset="-122"/>
                <a:ea typeface="华文中宋" panose="02010600040101010101" pitchFamily="2" charset="-122"/>
              </a:rPr>
              <a:t>3</a:t>
            </a:r>
            <a:r>
              <a:rPr lang="zh-CN" altLang="en-US" sz="2400" b="1" dirty="0">
                <a:solidFill>
                  <a:srgbClr val="000066"/>
                </a:solidFill>
                <a:latin typeface="华文中宋" panose="02010600040101010101" pitchFamily="2" charset="-122"/>
                <a:ea typeface="华文中宋" panose="02010600040101010101" pitchFamily="2" charset="-122"/>
              </a:rPr>
              <a:t>）接线。</a:t>
            </a:r>
            <a:r>
              <a:rPr lang="en-US" altLang="en-US" sz="2400" b="1" dirty="0">
                <a:solidFill>
                  <a:srgbClr val="000066"/>
                </a:solidFill>
                <a:latin typeface="华文中宋" panose="02010600040101010101" pitchFamily="2" charset="-122"/>
                <a:ea typeface="华文中宋" panose="02010600040101010101" pitchFamily="2" charset="-122"/>
              </a:rPr>
              <a:t>2</a:t>
            </a:r>
            <a:r>
              <a:rPr lang="zh-CN" altLang="en-US" sz="2400" b="1" dirty="0">
                <a:solidFill>
                  <a:srgbClr val="000066"/>
                </a:solidFill>
                <a:latin typeface="华文中宋" panose="02010600040101010101" pitchFamily="2" charset="-122"/>
                <a:ea typeface="华文中宋" panose="02010600040101010101" pitchFamily="2" charset="-122"/>
              </a:rPr>
              <a:t>、接受换能器移动到导轨最右端；把试验仪超声波发射强度和接受增益调到最大。</a:t>
            </a:r>
          </a:p>
          <a:p>
            <a:endParaRPr lang="zh-CN" altLang="en-US" sz="2000" dirty="0">
              <a:latin typeface="华文中宋" panose="02010600040101010101" pitchFamily="2" charset="-122"/>
              <a:ea typeface="华文中宋" panose="02010600040101010101" pitchFamily="2" charset="-122"/>
            </a:endParaRPr>
          </a:p>
        </p:txBody>
      </p:sp>
      <p:sp>
        <p:nvSpPr>
          <p:cNvPr id="2" name="矩形 1"/>
          <p:cNvSpPr/>
          <p:nvPr/>
        </p:nvSpPr>
        <p:spPr>
          <a:xfrm>
            <a:off x="246063" y="3008313"/>
            <a:ext cx="8456613" cy="2308225"/>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en-US" sz="1800" b="1" i="0" u="none" strike="noStrike" kern="1200" cap="none" spc="0" normalizeH="0" baseline="0" noProof="0" dirty="0">
                <a:ln>
                  <a:noFill/>
                </a:ln>
                <a:solidFill>
                  <a:srgbClr val="000066"/>
                </a:solidFill>
                <a:effectLst/>
                <a:uLnTx/>
                <a:uFillTx/>
                <a:latin typeface="+mn-ea"/>
                <a:ea typeface="宋体" panose="02010600030101010101" pitchFamily="2" charset="-122"/>
                <a:cs typeface="+mn-cs"/>
              </a:rPr>
              <a:t>3</a:t>
            </a:r>
            <a:r>
              <a:rPr kumimoji="0"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、进入“多普勒效应实验”子菜单，切换到“设置源频率”后，按“</a:t>
            </a:r>
            <a:r>
              <a:rPr kumimoji="0" lang="en-US"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a:t>
            </a:r>
            <a:r>
              <a:rPr kumimoji="0" lang="en-US"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”键增减信号频率，一次变化</a:t>
            </a:r>
            <a:r>
              <a:rPr kumimoji="0" lang="en-US"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10Hz</a:t>
            </a:r>
            <a:r>
              <a:rPr kumimoji="0"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；用示波器观察接收换能器波形的幅度是否达到最大值，该值对应的超声波频率即为换能器的谐振频率。</a:t>
            </a:r>
            <a:endParaRPr kumimoji="0" lang="en-US"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p:txBody>
      </p:sp>
      <p:sp>
        <p:nvSpPr>
          <p:cNvPr id="5" name="等腰三角形 4"/>
          <p:cNvSpPr/>
          <p:nvPr/>
        </p:nvSpPr>
        <p:spPr>
          <a:xfrm rot="5400000">
            <a:off x="1670050" y="3603625"/>
            <a:ext cx="400050" cy="393700"/>
          </a:xfrm>
          <a:prstGeom prst="triangle">
            <a:avLst/>
          </a:prstGeom>
          <a:solidFill>
            <a:srgbClr val="FFC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等腰三角形 6"/>
          <p:cNvSpPr/>
          <p:nvPr/>
        </p:nvSpPr>
        <p:spPr>
          <a:xfrm rot="16200000">
            <a:off x="2696369" y="3604419"/>
            <a:ext cx="400050" cy="392113"/>
          </a:xfrm>
          <a:prstGeom prst="triangl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486" name="图片 3"/>
          <p:cNvPicPr>
            <a:picLocks noChangeAspect="1"/>
          </p:cNvPicPr>
          <p:nvPr/>
        </p:nvPicPr>
        <p:blipFill>
          <a:blip r:embed="rId2"/>
          <a:stretch>
            <a:fillRect/>
          </a:stretch>
        </p:blipFill>
        <p:spPr>
          <a:xfrm>
            <a:off x="6227763" y="4775200"/>
            <a:ext cx="2600325" cy="1290638"/>
          </a:xfrm>
          <a:prstGeom prst="rect">
            <a:avLst/>
          </a:prstGeom>
          <a:no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p:nvPr/>
        </p:nvSpPr>
        <p:spPr>
          <a:xfrm>
            <a:off x="233363" y="115888"/>
            <a:ext cx="7961312" cy="584200"/>
          </a:xfrm>
          <a:prstGeom prst="rect">
            <a:avLst/>
          </a:prstGeom>
          <a:noFill/>
          <a:ln w="9525">
            <a:noFill/>
          </a:ln>
        </p:spPr>
        <p:txBody>
          <a:bodyPr wrap="squar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四 实验步骤及数据记录</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sym typeface="宋体" panose="02010600030101010101" pitchFamily="2" charset="-122"/>
              </a:rPr>
              <a:t>4.1</a:t>
            </a:r>
            <a:r>
              <a:rPr lang="zh-CN" altLang="en-US" sz="2400" b="1" dirty="0">
                <a:solidFill>
                  <a:srgbClr val="006666"/>
                </a:solidFill>
                <a:latin typeface="微软雅黑" panose="020B0503020204020204" pitchFamily="34" charset="-122"/>
                <a:ea typeface="微软雅黑" panose="020B0503020204020204" pitchFamily="34" charset="-122"/>
                <a:sym typeface="宋体" panose="02010600030101010101" pitchFamily="2" charset="-122"/>
              </a:rPr>
              <a:t>多普勒效应测声速</a:t>
            </a:r>
            <a:endParaRPr lang="en-US" altLang="zh-CN" sz="2400" b="1" dirty="0">
              <a:solidFill>
                <a:srgbClr val="FF0000"/>
              </a:solidFill>
              <a:latin typeface="华文中宋" panose="02010600040101010101" pitchFamily="2" charset="-122"/>
              <a:ea typeface="华文中宋" panose="02010600040101010101" pitchFamily="2" charset="-122"/>
            </a:endParaRPr>
          </a:p>
        </p:txBody>
      </p:sp>
      <p:sp>
        <p:nvSpPr>
          <p:cNvPr id="21506" name="矩形 1"/>
          <p:cNvSpPr/>
          <p:nvPr/>
        </p:nvSpPr>
        <p:spPr>
          <a:xfrm>
            <a:off x="249238" y="908050"/>
            <a:ext cx="8499475" cy="2306955"/>
          </a:xfrm>
          <a:prstGeom prst="rect">
            <a:avLst/>
          </a:prstGeom>
          <a:noFill/>
          <a:ln w="9525">
            <a:noFill/>
          </a:ln>
        </p:spPr>
        <p:txBody>
          <a:bodyPr anchor="t" anchorCtr="0">
            <a:spAutoFit/>
          </a:bodyPr>
          <a:lstStyle/>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4</a:t>
            </a:r>
            <a:r>
              <a:rPr lang="zh-CN" altLang="en-US" sz="2400" b="1" dirty="0">
                <a:solidFill>
                  <a:srgbClr val="000066"/>
                </a:solidFill>
                <a:latin typeface="华文中宋" panose="02010600040101010101" pitchFamily="2" charset="-122"/>
                <a:ea typeface="华文中宋" panose="02010600040101010101" pitchFamily="2" charset="-122"/>
              </a:rPr>
              <a:t>、切换到“瞬时测量”，设定小车速度，使小车在限位区间内正或反运行，记下测量频率和源频率之差</a:t>
            </a:r>
            <a:r>
              <a:rPr lang="en-US" altLang="en-US" sz="2400" b="1" dirty="0">
                <a:solidFill>
                  <a:srgbClr val="000066"/>
                </a:solidFill>
                <a:latin typeface="华文中宋" panose="02010600040101010101" pitchFamily="2" charset="-122"/>
                <a:ea typeface="华文中宋" panose="02010600040101010101" pitchFamily="2" charset="-122"/>
              </a:rPr>
              <a:t>Δf</a:t>
            </a:r>
            <a:r>
              <a:rPr lang="zh-CN" altLang="en-US" sz="2400" b="1" dirty="0">
                <a:solidFill>
                  <a:srgbClr val="000066"/>
                </a:solidFill>
                <a:latin typeface="华文中宋" panose="02010600040101010101" pitchFamily="2" charset="-122"/>
                <a:ea typeface="华文中宋" panose="02010600040101010101" pitchFamily="2" charset="-122"/>
              </a:rPr>
              <a:t>正和</a:t>
            </a:r>
            <a:r>
              <a:rPr lang="en-US" altLang="en-US" sz="2400" b="1" dirty="0">
                <a:solidFill>
                  <a:srgbClr val="000066"/>
                </a:solidFill>
                <a:latin typeface="华文中宋" panose="02010600040101010101" pitchFamily="2" charset="-122"/>
                <a:ea typeface="华文中宋" panose="02010600040101010101" pitchFamily="2" charset="-122"/>
              </a:rPr>
              <a:t>Δf</a:t>
            </a:r>
            <a:r>
              <a:rPr lang="zh-CN" altLang="en-US" sz="2400" b="1" dirty="0">
                <a:solidFill>
                  <a:srgbClr val="000066"/>
                </a:solidFill>
                <a:latin typeface="华文中宋" panose="02010600040101010101" pitchFamily="2" charset="-122"/>
                <a:ea typeface="华文中宋" panose="02010600040101010101" pitchFamily="2" charset="-122"/>
              </a:rPr>
              <a:t>反，以及智能运动控制系统给出的小车速度</a:t>
            </a:r>
            <a:r>
              <a:rPr lang="en-US" altLang="en-US" sz="2400" b="1" dirty="0">
                <a:solidFill>
                  <a:srgbClr val="000066"/>
                </a:solidFill>
                <a:latin typeface="华文中宋" panose="02010600040101010101" pitchFamily="2" charset="-122"/>
                <a:ea typeface="华文中宋" panose="02010600040101010101" pitchFamily="2" charset="-122"/>
              </a:rPr>
              <a:t>Vr</a:t>
            </a:r>
            <a:r>
              <a:rPr lang="zh-CN" altLang="en-US" sz="2400" b="1" dirty="0">
                <a:solidFill>
                  <a:srgbClr val="000066"/>
                </a:solidFill>
                <a:latin typeface="华文中宋" panose="02010600040101010101" pitchFamily="2" charset="-122"/>
                <a:ea typeface="华文中宋" panose="02010600040101010101" pitchFamily="2" charset="-122"/>
              </a:rPr>
              <a:t>。</a:t>
            </a:r>
          </a:p>
          <a:p>
            <a:pPr>
              <a:lnSpc>
                <a:spcPct val="150000"/>
              </a:lnSpc>
              <a:buClrTx/>
              <a:buFontTx/>
            </a:pPr>
            <a:r>
              <a:rPr lang="en-US" altLang="en-US" sz="2400" b="1" dirty="0">
                <a:solidFill>
                  <a:srgbClr val="000066"/>
                </a:solidFill>
                <a:latin typeface="华文中宋" panose="02010600040101010101" pitchFamily="2" charset="-122"/>
                <a:ea typeface="华文中宋" panose="02010600040101010101" pitchFamily="2" charset="-122"/>
              </a:rPr>
              <a:t>6</a:t>
            </a:r>
            <a:r>
              <a:rPr lang="zh-CN" altLang="en-US" sz="2400" b="1" dirty="0">
                <a:solidFill>
                  <a:srgbClr val="000066"/>
                </a:solidFill>
                <a:latin typeface="华文中宋" panose="02010600040101010101" pitchFamily="2" charset="-122"/>
                <a:ea typeface="华文中宋" panose="02010600040101010101" pitchFamily="2" charset="-122"/>
              </a:rPr>
              <a:t>、数据记录与处理</a:t>
            </a:r>
          </a:p>
        </p:txBody>
      </p:sp>
      <p:graphicFrame>
        <p:nvGraphicFramePr>
          <p:cNvPr id="9" name="表格 8"/>
          <p:cNvGraphicFramePr>
            <a:graphicFrameLocks noGrp="1"/>
          </p:cNvGraphicFramePr>
          <p:nvPr/>
        </p:nvGraphicFramePr>
        <p:xfrm>
          <a:off x="684213" y="3221038"/>
          <a:ext cx="7704137" cy="2673348"/>
        </p:xfrm>
        <a:graphic>
          <a:graphicData uri="http://schemas.openxmlformats.org/drawingml/2006/table">
            <a:tbl>
              <a:tblPr/>
              <a:tblGrid>
                <a:gridCol w="958569">
                  <a:extLst>
                    <a:ext uri="{9D8B030D-6E8A-4147-A177-3AD203B41FA5}">
                      <a16:colId xmlns:a16="http://schemas.microsoft.com/office/drawing/2014/main" val="20000"/>
                    </a:ext>
                  </a:extLst>
                </a:gridCol>
                <a:gridCol w="1360956">
                  <a:extLst>
                    <a:ext uri="{9D8B030D-6E8A-4147-A177-3AD203B41FA5}">
                      <a16:colId xmlns:a16="http://schemas.microsoft.com/office/drawing/2014/main" val="20001"/>
                    </a:ext>
                  </a:extLst>
                </a:gridCol>
                <a:gridCol w="1159763">
                  <a:extLst>
                    <a:ext uri="{9D8B030D-6E8A-4147-A177-3AD203B41FA5}">
                      <a16:colId xmlns:a16="http://schemas.microsoft.com/office/drawing/2014/main" val="20002"/>
                    </a:ext>
                  </a:extLst>
                </a:gridCol>
                <a:gridCol w="2153845">
                  <a:extLst>
                    <a:ext uri="{9D8B030D-6E8A-4147-A177-3AD203B41FA5}">
                      <a16:colId xmlns:a16="http://schemas.microsoft.com/office/drawing/2014/main" val="20003"/>
                    </a:ext>
                  </a:extLst>
                </a:gridCol>
                <a:gridCol w="2071004">
                  <a:extLst>
                    <a:ext uri="{9D8B030D-6E8A-4147-A177-3AD203B41FA5}">
                      <a16:colId xmlns:a16="http://schemas.microsoft.com/office/drawing/2014/main" val="20004"/>
                    </a:ext>
                  </a:extLst>
                </a:gridCol>
              </a:tblGrid>
              <a:tr h="445558">
                <a:tc>
                  <a:txBody>
                    <a:bodyPr/>
                    <a:lstStyle/>
                    <a:p>
                      <a:pPr algn="ctr">
                        <a:lnSpc>
                          <a:spcPct val="120000"/>
                        </a:lnSpc>
                        <a:spcAft>
                          <a:spcPts val="0"/>
                        </a:spcAft>
                      </a:pPr>
                      <a:r>
                        <a:rPr lang="en-US" altLang="en-US" sz="1400" b="1" kern="1200" dirty="0">
                          <a:solidFill>
                            <a:srgbClr val="000066"/>
                          </a:solidFill>
                          <a:latin typeface="+mn-ea"/>
                          <a:ea typeface="宋体" panose="02010600030101010101" pitchFamily="2" charset="-122"/>
                          <a:cs typeface="+mn-cs"/>
                        </a:rPr>
                        <a:t>V</a:t>
                      </a:r>
                      <a:r>
                        <a:rPr lang="en-US" altLang="zh-CN" sz="1400" b="1" kern="1200" dirty="0">
                          <a:solidFill>
                            <a:srgbClr val="000066"/>
                          </a:solidFill>
                          <a:latin typeface="+mn-ea"/>
                          <a:ea typeface="宋体" panose="02010600030101010101" pitchFamily="2" charset="-122"/>
                          <a:cs typeface="+mn-cs"/>
                        </a:rPr>
                        <a:t>R</a:t>
                      </a:r>
                      <a:r>
                        <a:rPr lang="en-US" altLang="en-US" sz="1400" b="1" kern="1200" dirty="0">
                          <a:solidFill>
                            <a:srgbClr val="000066"/>
                          </a:solidFill>
                          <a:latin typeface="+mn-ea"/>
                          <a:ea typeface="宋体" panose="02010600030101010101" pitchFamily="2" charset="-122"/>
                          <a:cs typeface="+mn-cs"/>
                        </a:rPr>
                        <a:t>(m/s)</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err="1">
                          <a:solidFill>
                            <a:srgbClr val="000066"/>
                          </a:solidFill>
                          <a:latin typeface="+mn-ea"/>
                          <a:ea typeface="宋体" panose="02010600030101010101" pitchFamily="2" charset="-122"/>
                          <a:cs typeface="+mn-cs"/>
                        </a:rPr>
                        <a:t>Δf</a:t>
                      </a:r>
                      <a:r>
                        <a:rPr lang="zh-CN" altLang="en-US" sz="1400" b="1" kern="1200" dirty="0">
                          <a:solidFill>
                            <a:srgbClr val="000066"/>
                          </a:solidFill>
                          <a:latin typeface="+mn-ea"/>
                          <a:ea typeface="宋体" panose="02010600030101010101" pitchFamily="2" charset="-122"/>
                          <a:cs typeface="+mn-cs"/>
                        </a:rPr>
                        <a:t>正</a:t>
                      </a:r>
                      <a:r>
                        <a:rPr lang="en-US" altLang="en-US" sz="1400" b="1" kern="1200" dirty="0">
                          <a:solidFill>
                            <a:srgbClr val="000066"/>
                          </a:solidFill>
                          <a:latin typeface="+mn-ea"/>
                          <a:ea typeface="宋体" panose="02010600030101010101" pitchFamily="2" charset="-122"/>
                          <a:cs typeface="+mn-cs"/>
                        </a:rPr>
                        <a:t>(Hz)</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err="1">
                          <a:solidFill>
                            <a:srgbClr val="000066"/>
                          </a:solidFill>
                          <a:latin typeface="+mn-ea"/>
                          <a:ea typeface="宋体" panose="02010600030101010101" pitchFamily="2" charset="-122"/>
                          <a:cs typeface="+mn-cs"/>
                        </a:rPr>
                        <a:t>Δf</a:t>
                      </a:r>
                      <a:r>
                        <a:rPr lang="zh-CN" altLang="en-US" sz="1400" b="1" kern="1200" dirty="0">
                          <a:solidFill>
                            <a:srgbClr val="000066"/>
                          </a:solidFill>
                          <a:latin typeface="+mn-ea"/>
                          <a:ea typeface="宋体" panose="02010600030101010101" pitchFamily="2" charset="-122"/>
                          <a:cs typeface="+mn-cs"/>
                        </a:rPr>
                        <a:t>反</a:t>
                      </a:r>
                      <a:r>
                        <a:rPr lang="en-US" altLang="en-US" sz="1400" b="1" kern="1200" dirty="0">
                          <a:solidFill>
                            <a:srgbClr val="000066"/>
                          </a:solidFill>
                          <a:latin typeface="+mn-ea"/>
                          <a:ea typeface="宋体" panose="02010600030101010101" pitchFamily="2" charset="-122"/>
                          <a:cs typeface="+mn-cs"/>
                        </a:rPr>
                        <a:t>(Hz)</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err="1">
                          <a:solidFill>
                            <a:srgbClr val="000066"/>
                          </a:solidFill>
                          <a:latin typeface="+mn-ea"/>
                          <a:ea typeface="宋体" panose="02010600030101010101" pitchFamily="2" charset="-122"/>
                          <a:cs typeface="+mn-cs"/>
                        </a:rPr>
                        <a:t>Δf</a:t>
                      </a:r>
                      <a:r>
                        <a:rPr lang="en-US" altLang="en-US" sz="1400" b="1" kern="1200" dirty="0">
                          <a:solidFill>
                            <a:srgbClr val="000066"/>
                          </a:solidFill>
                          <a:latin typeface="+mn-ea"/>
                          <a:ea typeface="宋体" panose="02010600030101010101" pitchFamily="2" charset="-122"/>
                          <a:cs typeface="+mn-cs"/>
                        </a:rPr>
                        <a:t>=(</a:t>
                      </a:r>
                      <a:r>
                        <a:rPr lang="en-US" altLang="en-US" sz="1400" b="1" kern="1200" dirty="0" err="1">
                          <a:solidFill>
                            <a:srgbClr val="000066"/>
                          </a:solidFill>
                          <a:latin typeface="+mn-ea"/>
                          <a:ea typeface="宋体" panose="02010600030101010101" pitchFamily="2" charset="-122"/>
                          <a:cs typeface="+mn-cs"/>
                        </a:rPr>
                        <a:t>Δf</a:t>
                      </a:r>
                      <a:r>
                        <a:rPr lang="zh-CN" altLang="en-US" sz="1400" b="1" kern="1200" dirty="0">
                          <a:solidFill>
                            <a:srgbClr val="000066"/>
                          </a:solidFill>
                          <a:latin typeface="+mn-ea"/>
                          <a:ea typeface="宋体" panose="02010600030101010101" pitchFamily="2" charset="-122"/>
                          <a:cs typeface="+mn-cs"/>
                        </a:rPr>
                        <a:t>正</a:t>
                      </a:r>
                      <a:r>
                        <a:rPr lang="en-US" altLang="en-US" sz="1400" b="1" kern="1200" dirty="0">
                          <a:solidFill>
                            <a:srgbClr val="000066"/>
                          </a:solidFill>
                          <a:latin typeface="+mn-ea"/>
                          <a:ea typeface="宋体" panose="02010600030101010101" pitchFamily="2" charset="-122"/>
                          <a:cs typeface="+mn-cs"/>
                        </a:rPr>
                        <a:t>+</a:t>
                      </a:r>
                      <a:r>
                        <a:rPr lang="en-US" altLang="en-US" sz="1400" b="1" kern="1200" dirty="0" err="1">
                          <a:solidFill>
                            <a:srgbClr val="000066"/>
                          </a:solidFill>
                          <a:latin typeface="+mn-ea"/>
                          <a:ea typeface="宋体" panose="02010600030101010101" pitchFamily="2" charset="-122"/>
                          <a:cs typeface="+mn-cs"/>
                        </a:rPr>
                        <a:t>Δf</a:t>
                      </a:r>
                      <a:r>
                        <a:rPr lang="zh-CN" altLang="en-US" sz="1400" b="1" kern="1200" dirty="0">
                          <a:solidFill>
                            <a:srgbClr val="000066"/>
                          </a:solidFill>
                          <a:latin typeface="+mn-ea"/>
                          <a:ea typeface="宋体" panose="02010600030101010101" pitchFamily="2" charset="-122"/>
                          <a:cs typeface="+mn-cs"/>
                        </a:rPr>
                        <a:t>反</a:t>
                      </a:r>
                      <a:r>
                        <a:rPr lang="en-US" altLang="en-US" sz="1400" b="1" kern="1200" dirty="0">
                          <a:solidFill>
                            <a:srgbClr val="000066"/>
                          </a:solidFill>
                          <a:latin typeface="+mn-ea"/>
                          <a:ea typeface="宋体" panose="02010600030101010101" pitchFamily="2" charset="-122"/>
                          <a:cs typeface="+mn-cs"/>
                        </a:rPr>
                        <a:t>)/2</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a:solidFill>
                            <a:srgbClr val="000066"/>
                          </a:solidFill>
                          <a:latin typeface="+mn-ea"/>
                          <a:ea typeface="宋体" panose="02010600030101010101" pitchFamily="2" charset="-122"/>
                          <a:cs typeface="+mn-cs"/>
                        </a:rPr>
                        <a:t>V=</a:t>
                      </a:r>
                      <a:r>
                        <a:rPr lang="en-US" altLang="en-US" sz="1400" b="1" kern="1200" dirty="0" err="1">
                          <a:solidFill>
                            <a:srgbClr val="000066"/>
                          </a:solidFill>
                          <a:latin typeface="+mn-ea"/>
                          <a:ea typeface="宋体" panose="02010600030101010101" pitchFamily="2" charset="-122"/>
                          <a:cs typeface="+mn-cs"/>
                        </a:rPr>
                        <a:t>f×Vr</a:t>
                      </a:r>
                      <a:r>
                        <a:rPr lang="en-US" altLang="en-US" sz="1400" b="1" kern="1200" dirty="0">
                          <a:solidFill>
                            <a:srgbClr val="000066"/>
                          </a:solidFill>
                          <a:latin typeface="+mn-ea"/>
                          <a:ea typeface="宋体" panose="02010600030101010101" pitchFamily="2" charset="-122"/>
                          <a:cs typeface="+mn-cs"/>
                        </a:rPr>
                        <a:t>/</a:t>
                      </a:r>
                      <a:r>
                        <a:rPr lang="en-US" altLang="en-US" sz="1400" b="1" kern="1200" dirty="0" err="1">
                          <a:solidFill>
                            <a:srgbClr val="000066"/>
                          </a:solidFill>
                          <a:latin typeface="+mn-ea"/>
                          <a:ea typeface="宋体" panose="02010600030101010101" pitchFamily="2" charset="-122"/>
                          <a:cs typeface="+mn-cs"/>
                        </a:rPr>
                        <a:t>Δf</a:t>
                      </a:r>
                      <a:r>
                        <a:rPr lang="en-US" altLang="en-US" sz="1400" b="1" kern="1200" dirty="0">
                          <a:solidFill>
                            <a:srgbClr val="000066"/>
                          </a:solidFill>
                          <a:latin typeface="+mn-ea"/>
                          <a:ea typeface="宋体" panose="02010600030101010101" pitchFamily="2" charset="-122"/>
                          <a:cs typeface="+mn-cs"/>
                        </a:rPr>
                        <a:t>(m/s)</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5558">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5558">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5558">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5558">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5558">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p:nvPr/>
        </p:nvSpPr>
        <p:spPr>
          <a:xfrm>
            <a:off x="233363" y="115888"/>
            <a:ext cx="7377112" cy="954087"/>
          </a:xfrm>
          <a:prstGeom prst="rect">
            <a:avLst/>
          </a:prstGeom>
          <a:noFill/>
          <a:ln w="9525">
            <a:noFill/>
          </a:ln>
        </p:spPr>
        <p:txBody>
          <a:bodyPr wrap="squar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四 实验步骤及数据记录</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rPr>
              <a:t>4.2 </a:t>
            </a:r>
            <a:r>
              <a:rPr lang="zh-CN" altLang="en-US" sz="2400" b="1" dirty="0">
                <a:solidFill>
                  <a:srgbClr val="006666"/>
                </a:solidFill>
                <a:latin typeface="微软雅黑" panose="020B0503020204020204" pitchFamily="34" charset="-122"/>
                <a:ea typeface="微软雅黑" panose="020B0503020204020204" pitchFamily="34" charset="-122"/>
              </a:rPr>
              <a:t>相位法测声速</a:t>
            </a:r>
            <a:endParaRPr lang="en-US" altLang="zh-CN" sz="2400" b="1" dirty="0">
              <a:solidFill>
                <a:srgbClr val="006666"/>
              </a:solidFill>
              <a:latin typeface="微软雅黑" panose="020B0503020204020204" pitchFamily="34" charset="-122"/>
              <a:ea typeface="微软雅黑" panose="020B0503020204020204" pitchFamily="34" charset="-122"/>
            </a:endParaRPr>
          </a:p>
          <a:p>
            <a:endParaRPr lang="en-US" altLang="zh-CN" sz="2400" b="1" dirty="0">
              <a:solidFill>
                <a:srgbClr val="FF0000"/>
              </a:solidFill>
              <a:latin typeface="华文中宋" panose="02010600040101010101" pitchFamily="2" charset="-122"/>
              <a:ea typeface="华文中宋" panose="02010600040101010101" pitchFamily="2" charset="-122"/>
            </a:endParaRPr>
          </a:p>
        </p:txBody>
      </p:sp>
      <p:sp>
        <p:nvSpPr>
          <p:cNvPr id="22530" name="TextBox 7"/>
          <p:cNvSpPr txBox="1"/>
          <p:nvPr/>
        </p:nvSpPr>
        <p:spPr>
          <a:xfrm>
            <a:off x="428625" y="1071563"/>
            <a:ext cx="7929563" cy="4246562"/>
          </a:xfrm>
          <a:prstGeom prst="rect">
            <a:avLst/>
          </a:prstGeom>
          <a:noFill/>
          <a:ln w="9525">
            <a:noFill/>
          </a:ln>
        </p:spPr>
        <p:txBody>
          <a:bodyPr anchor="t" anchorCtr="0">
            <a:spAutoFit/>
          </a:bodyPr>
          <a:lstStyle/>
          <a:p>
            <a:pPr>
              <a:lnSpc>
                <a:spcPct val="150000"/>
              </a:lnSpc>
              <a:buClrTx/>
              <a:buFontTx/>
            </a:pPr>
            <a:r>
              <a:rPr lang="en-US" altLang="zh-CN" sz="2400" b="1" dirty="0">
                <a:solidFill>
                  <a:srgbClr val="006666"/>
                </a:solidFill>
                <a:latin typeface="微软雅黑" panose="020B0503020204020204" pitchFamily="34" charset="-122"/>
                <a:ea typeface="微软雅黑" panose="020B0503020204020204" pitchFamily="34" charset="-122"/>
              </a:rPr>
              <a:t>4.2 </a:t>
            </a:r>
            <a:r>
              <a:rPr lang="zh-CN" altLang="en-US" sz="2400" b="1" dirty="0">
                <a:solidFill>
                  <a:srgbClr val="006666"/>
                </a:solidFill>
                <a:latin typeface="微软雅黑" panose="020B0503020204020204" pitchFamily="34" charset="-122"/>
                <a:ea typeface="微软雅黑" panose="020B0503020204020204" pitchFamily="34" charset="-122"/>
              </a:rPr>
              <a:t>相位法测</a:t>
            </a:r>
            <a:r>
              <a:rPr lang="zh-CN" altLang="zh-CN" sz="2400" b="1" dirty="0">
                <a:solidFill>
                  <a:srgbClr val="006666"/>
                </a:solidFill>
                <a:latin typeface="微软雅黑" panose="020B0503020204020204" pitchFamily="34" charset="-122"/>
                <a:ea typeface="微软雅黑" panose="020B0503020204020204" pitchFamily="34" charset="-122"/>
              </a:rPr>
              <a:t>声速步骤</a:t>
            </a:r>
          </a:p>
          <a:p>
            <a:pPr>
              <a:lnSpc>
                <a:spcPct val="150000"/>
              </a:lnSpc>
              <a:buClrTx/>
              <a:buFontTx/>
            </a:pPr>
            <a:r>
              <a:rPr lang="zh-CN" altLang="en-US" sz="2800" b="1" dirty="0">
                <a:solidFill>
                  <a:srgbClr val="000066"/>
                </a:solidFill>
                <a:latin typeface="宋体" panose="02010600030101010101" pitchFamily="2" charset="-122"/>
                <a:ea typeface="宋体" panose="02010600030101010101" pitchFamily="2" charset="-122"/>
              </a:rPr>
              <a:t>换能器谐振频率</a:t>
            </a:r>
            <a:r>
              <a:rPr lang="en-US" altLang="zh-CN" sz="2800" b="1" dirty="0">
                <a:solidFill>
                  <a:srgbClr val="000066"/>
                </a:solidFill>
                <a:latin typeface="宋体" panose="02010600030101010101" pitchFamily="2" charset="-122"/>
                <a:ea typeface="宋体" panose="02010600030101010101" pitchFamily="2" charset="-122"/>
              </a:rPr>
              <a:t>f=37730Hz</a:t>
            </a:r>
            <a:r>
              <a:rPr lang="zh-CN" altLang="en-US" sz="2800" b="1" dirty="0">
                <a:solidFill>
                  <a:srgbClr val="000066"/>
                </a:solidFill>
                <a:latin typeface="宋体" panose="02010600030101010101" pitchFamily="2" charset="-122"/>
                <a:ea typeface="宋体" panose="02010600030101010101" pitchFamily="2" charset="-122"/>
              </a:rPr>
              <a:t>附近</a:t>
            </a:r>
          </a:p>
          <a:p>
            <a:pPr>
              <a:lnSpc>
                <a:spcPct val="150000"/>
              </a:lnSpc>
              <a:buClrTx/>
              <a:buFontTx/>
            </a:pPr>
            <a:r>
              <a:rPr lang="zh-CN" altLang="en-US" sz="2800" b="1" dirty="0">
                <a:solidFill>
                  <a:srgbClr val="000066"/>
                </a:solidFill>
                <a:latin typeface="宋体" panose="02010600030101010101" pitchFamily="2" charset="-122"/>
                <a:ea typeface="宋体" panose="02010600030101010101" pitchFamily="2" charset="-122"/>
              </a:rPr>
              <a:t>实验步骤：</a:t>
            </a:r>
            <a:endParaRPr lang="en-US" altLang="zh-CN" sz="2800" b="1" dirty="0">
              <a:solidFill>
                <a:srgbClr val="000066"/>
              </a:solidFill>
              <a:latin typeface="宋体" panose="02010600030101010101" pitchFamily="2" charset="-122"/>
              <a:ea typeface="宋体" panose="02010600030101010101" pitchFamily="2" charset="-122"/>
            </a:endParaRPr>
          </a:p>
          <a:p>
            <a:pPr>
              <a:lnSpc>
                <a:spcPct val="150000"/>
              </a:lnSpc>
              <a:buClrTx/>
              <a:buFontTx/>
            </a:pPr>
            <a:r>
              <a:rPr lang="en-US" altLang="zh-CN" sz="2800" b="1" dirty="0">
                <a:solidFill>
                  <a:srgbClr val="000066"/>
                </a:solidFill>
                <a:latin typeface="宋体" panose="02010600030101010101" pitchFamily="2" charset="-122"/>
                <a:ea typeface="宋体" panose="02010600030101010101" pitchFamily="2" charset="-122"/>
              </a:rPr>
              <a:t>1</a:t>
            </a:r>
            <a:r>
              <a:rPr lang="zh-CN" altLang="en-US" sz="2800" b="1" dirty="0">
                <a:solidFill>
                  <a:srgbClr val="000066"/>
                </a:solidFill>
                <a:latin typeface="宋体" panose="02010600030101010101" pitchFamily="2" charset="-122"/>
                <a:ea typeface="宋体" panose="02010600030101010101" pitchFamily="2" charset="-122"/>
              </a:rPr>
              <a:t>、按照例</a:t>
            </a:r>
            <a:r>
              <a:rPr lang="en-US" altLang="zh-CN" sz="2800" b="1" dirty="0">
                <a:solidFill>
                  <a:srgbClr val="000066"/>
                </a:solidFill>
                <a:latin typeface="宋体" panose="02010600030101010101" pitchFamily="2" charset="-122"/>
                <a:ea typeface="宋体" panose="02010600030101010101" pitchFamily="2" charset="-122"/>
              </a:rPr>
              <a:t>1</a:t>
            </a:r>
            <a:r>
              <a:rPr lang="zh-CN" altLang="en-US" sz="2800" b="1" dirty="0">
                <a:solidFill>
                  <a:srgbClr val="000066"/>
                </a:solidFill>
                <a:latin typeface="宋体" panose="02010600030101010101" pitchFamily="2" charset="-122"/>
                <a:ea typeface="宋体" panose="02010600030101010101" pitchFamily="2" charset="-122"/>
              </a:rPr>
              <a:t>的实验步骤</a:t>
            </a:r>
            <a:r>
              <a:rPr lang="en-US" altLang="zh-CN" sz="2800" b="1" dirty="0">
                <a:solidFill>
                  <a:srgbClr val="000066"/>
                </a:solidFill>
                <a:latin typeface="宋体" panose="02010600030101010101" pitchFamily="2" charset="-122"/>
                <a:ea typeface="宋体" panose="02010600030101010101" pitchFamily="2" charset="-122"/>
              </a:rPr>
              <a:t>1~4</a:t>
            </a:r>
            <a:r>
              <a:rPr lang="zh-CN" altLang="en-US" sz="2800" b="1" dirty="0">
                <a:solidFill>
                  <a:srgbClr val="000066"/>
                </a:solidFill>
                <a:latin typeface="宋体" panose="02010600030101010101" pitchFamily="2" charset="-122"/>
                <a:ea typeface="宋体" panose="02010600030101010101" pitchFamily="2" charset="-122"/>
              </a:rPr>
              <a:t>进行操作，使调谐成功。</a:t>
            </a:r>
          </a:p>
          <a:p>
            <a:pPr>
              <a:lnSpc>
                <a:spcPct val="150000"/>
              </a:lnSpc>
              <a:buClrTx/>
              <a:buFontTx/>
            </a:pPr>
            <a:r>
              <a:rPr lang="en-US" altLang="zh-CN" sz="2800" b="1" dirty="0">
                <a:solidFill>
                  <a:srgbClr val="000066"/>
                </a:solidFill>
                <a:latin typeface="宋体" panose="02010600030101010101" pitchFamily="2" charset="-122"/>
                <a:ea typeface="宋体" panose="02010600030101010101" pitchFamily="2" charset="-122"/>
              </a:rPr>
              <a:t>2</a:t>
            </a:r>
            <a:r>
              <a:rPr lang="zh-CN" altLang="en-US" sz="2800" b="1" dirty="0">
                <a:solidFill>
                  <a:srgbClr val="000066"/>
                </a:solidFill>
                <a:latin typeface="宋体" panose="02010600030101010101" pitchFamily="2" charset="-122"/>
                <a:ea typeface="宋体" panose="02010600030101010101" pitchFamily="2" charset="-122"/>
              </a:rPr>
              <a:t>、切换到“多普勒效应实验”画面进行实验，关闭导轨电源。</a:t>
            </a:r>
          </a:p>
          <a:p>
            <a:pPr>
              <a:buClrTx/>
              <a:buFontTx/>
            </a:pPr>
            <a:endParaRPr lang="zh-CN" altLang="en-US" sz="2400" b="1" dirty="0">
              <a:solidFill>
                <a:srgbClr val="006666"/>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p:nvPr/>
        </p:nvSpPr>
        <p:spPr>
          <a:xfrm>
            <a:off x="233363" y="115888"/>
            <a:ext cx="8097837" cy="584200"/>
          </a:xfrm>
          <a:prstGeom prst="rect">
            <a:avLst/>
          </a:prstGeom>
          <a:noFill/>
          <a:ln w="9525">
            <a:noFill/>
          </a:ln>
        </p:spPr>
        <p:txBody>
          <a:bodyPr wrap="squar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四 实验步骤及数据记录</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2400" b="1" dirty="0">
                <a:solidFill>
                  <a:srgbClr val="006666"/>
                </a:solidFill>
                <a:latin typeface="微软雅黑" panose="020B0503020204020204" pitchFamily="34" charset="-122"/>
                <a:ea typeface="微软雅黑" panose="020B0503020204020204" pitchFamily="34" charset="-122"/>
                <a:sym typeface="宋体" panose="02010600030101010101" pitchFamily="2" charset="-122"/>
              </a:rPr>
              <a:t>相位法测声速</a:t>
            </a:r>
            <a:endParaRPr lang="en-US" altLang="zh-CN" sz="2400" b="1" dirty="0">
              <a:solidFill>
                <a:srgbClr val="FF0000"/>
              </a:solidFill>
              <a:latin typeface="华文中宋" panose="02010600040101010101" pitchFamily="2" charset="-122"/>
              <a:ea typeface="华文中宋" panose="02010600040101010101" pitchFamily="2" charset="-122"/>
            </a:endParaRPr>
          </a:p>
        </p:txBody>
      </p:sp>
      <p:sp>
        <p:nvSpPr>
          <p:cNvPr id="23554" name="TextBox 7"/>
          <p:cNvSpPr txBox="1"/>
          <p:nvPr/>
        </p:nvSpPr>
        <p:spPr>
          <a:xfrm>
            <a:off x="165100" y="1508125"/>
            <a:ext cx="9112250" cy="2954338"/>
          </a:xfrm>
          <a:prstGeom prst="rect">
            <a:avLst/>
          </a:prstGeom>
          <a:noFill/>
          <a:ln w="9525">
            <a:noFill/>
          </a:ln>
        </p:spPr>
        <p:txBody>
          <a:bodyPr anchor="t" anchorCtr="0">
            <a:spAutoFit/>
          </a:bodyPr>
          <a:lstStyle/>
          <a:p>
            <a:pPr>
              <a:lnSpc>
                <a:spcPct val="150000"/>
              </a:lnSpc>
              <a:buClrTx/>
              <a:buFontTx/>
            </a:pPr>
            <a:r>
              <a:rPr lang="zh-CN" altLang="en-US" sz="2400" b="1" dirty="0">
                <a:solidFill>
                  <a:srgbClr val="000066"/>
                </a:solidFill>
                <a:latin typeface="宋体" panose="02010600030101010101" pitchFamily="2" charset="-122"/>
                <a:ea typeface="宋体" panose="02010600030101010101" pitchFamily="2" charset="-122"/>
              </a:rPr>
              <a:t> 将示波器打到“</a:t>
            </a:r>
            <a:r>
              <a:rPr lang="en-US" altLang="zh-CN" sz="2400" b="1" dirty="0">
                <a:solidFill>
                  <a:srgbClr val="000066"/>
                </a:solidFill>
                <a:latin typeface="宋体" panose="02010600030101010101" pitchFamily="2" charset="-122"/>
                <a:ea typeface="宋体" panose="02010600030101010101" pitchFamily="2" charset="-122"/>
              </a:rPr>
              <a:t>X-Y</a:t>
            </a:r>
            <a:r>
              <a:rPr lang="zh-CN" altLang="en-US" sz="2400" b="1" dirty="0">
                <a:solidFill>
                  <a:srgbClr val="000066"/>
                </a:solidFill>
                <a:latin typeface="宋体" panose="02010600030101010101" pitchFamily="2" charset="-122"/>
                <a:ea typeface="宋体" panose="02010600030101010101" pitchFamily="2" charset="-122"/>
              </a:rPr>
              <a:t>”方式，手动转动步进电机上的滚花帽使载接收换能器的小车缓慢移动，使丽莎如图显示一条斜线，记录下此位置</a:t>
            </a:r>
            <a:r>
              <a:rPr lang="en-US" altLang="zh-CN" sz="2400" b="1" i="1" dirty="0">
                <a:solidFill>
                  <a:srgbClr val="000066"/>
                </a:solidFill>
                <a:latin typeface="Times New Roman" panose="02020603050405020304" pitchFamily="18" charset="0"/>
                <a:ea typeface="宋体" panose="02010600030101010101" pitchFamily="2" charset="-122"/>
              </a:rPr>
              <a:t>L</a:t>
            </a:r>
            <a:r>
              <a:rPr lang="en-US" altLang="zh-CN" sz="2400" b="1" i="1" baseline="-25000" dirty="0">
                <a:solidFill>
                  <a:srgbClr val="000066"/>
                </a:solidFill>
                <a:latin typeface="Times New Roman" panose="02020603050405020304" pitchFamily="18" charset="0"/>
                <a:ea typeface="宋体" panose="02010600030101010101" pitchFamily="2" charset="-122"/>
              </a:rPr>
              <a:t>i</a:t>
            </a:r>
            <a:r>
              <a:rPr lang="en-US" altLang="zh-CN" sz="2400" b="1" baseline="-25000" dirty="0">
                <a:solidFill>
                  <a:srgbClr val="000066"/>
                </a:solidFill>
                <a:latin typeface="Times New Roman" panose="02020603050405020304" pitchFamily="18" charset="0"/>
                <a:ea typeface="宋体" panose="02010600030101010101" pitchFamily="2" charset="-122"/>
              </a:rPr>
              <a:t>-1</a:t>
            </a:r>
            <a:r>
              <a:rPr lang="zh-CN" altLang="en-US" sz="2400" b="1" dirty="0">
                <a:solidFill>
                  <a:srgbClr val="000066"/>
                </a:solidFill>
                <a:latin typeface="Times New Roman" panose="02020603050405020304" pitchFamily="18" charset="0"/>
                <a:ea typeface="宋体" panose="02010600030101010101" pitchFamily="2" charset="-122"/>
              </a:rPr>
              <a:t>，再向前或者向后（必须是一个方向）移动距离，使观察到的波形又回到前面所说的斜线，这时接收波的相位变化</a:t>
            </a:r>
            <a:r>
              <a:rPr lang="en-US" altLang="zh-CN" sz="2400" b="1" dirty="0">
                <a:solidFill>
                  <a:srgbClr val="000066"/>
                </a:solidFill>
                <a:latin typeface="Times New Roman" panose="02020603050405020304" pitchFamily="18" charset="0"/>
                <a:ea typeface="宋体" panose="02010600030101010101" pitchFamily="2" charset="-122"/>
              </a:rPr>
              <a:t>2π</a:t>
            </a:r>
            <a:r>
              <a:rPr lang="zh-CN" altLang="en-US" sz="2400" b="1" dirty="0">
                <a:solidFill>
                  <a:srgbClr val="000066"/>
                </a:solidFill>
                <a:latin typeface="Times New Roman" panose="02020603050405020304" pitchFamily="18" charset="0"/>
                <a:ea typeface="宋体" panose="02010600030101010101" pitchFamily="2" charset="-122"/>
              </a:rPr>
              <a:t>，记录此时的位置</a:t>
            </a:r>
            <a:r>
              <a:rPr lang="en-US" altLang="zh-CN" sz="2400" b="1" i="1" dirty="0">
                <a:solidFill>
                  <a:srgbClr val="000066"/>
                </a:solidFill>
                <a:latin typeface="Times New Roman" panose="02020603050405020304" pitchFamily="18" charset="0"/>
                <a:ea typeface="宋体" panose="02010600030101010101" pitchFamily="2" charset="-122"/>
              </a:rPr>
              <a:t>L</a:t>
            </a:r>
            <a:r>
              <a:rPr lang="en-US" altLang="zh-CN" sz="2400" b="1" i="1" baseline="-25000" dirty="0">
                <a:solidFill>
                  <a:srgbClr val="000066"/>
                </a:solidFill>
                <a:latin typeface="Times New Roman" panose="02020603050405020304" pitchFamily="18" charset="0"/>
                <a:ea typeface="宋体" panose="02010600030101010101" pitchFamily="2" charset="-122"/>
              </a:rPr>
              <a:t>i</a:t>
            </a:r>
            <a:r>
              <a:rPr lang="zh-CN" altLang="en-US" sz="2400" b="1" dirty="0">
                <a:solidFill>
                  <a:srgbClr val="000066"/>
                </a:solidFill>
                <a:latin typeface="Times New Roman" panose="02020603050405020304" pitchFamily="18" charset="0"/>
                <a:ea typeface="宋体" panose="02010600030101010101" pitchFamily="2" charset="-122"/>
              </a:rPr>
              <a:t>。即可求得声波波长：</a:t>
            </a:r>
            <a:r>
              <a:rPr lang="en-US" altLang="zh-CN" sz="2800" b="1" i="1" dirty="0" err="1">
                <a:solidFill>
                  <a:srgbClr val="000066"/>
                </a:solidFill>
                <a:latin typeface="Times New Roman" panose="02020603050405020304" pitchFamily="18" charset="0"/>
                <a:ea typeface="宋体" panose="02010600030101010101" pitchFamily="2" charset="-122"/>
              </a:rPr>
              <a:t>λ</a:t>
            </a:r>
            <a:r>
              <a:rPr lang="en-US" altLang="zh-CN" sz="2800" b="1" i="1" baseline="-25000" dirty="0" err="1">
                <a:solidFill>
                  <a:srgbClr val="000066"/>
                </a:solidFill>
                <a:latin typeface="Times New Roman" panose="02020603050405020304" pitchFamily="18" charset="0"/>
                <a:ea typeface="宋体" panose="02010600030101010101" pitchFamily="2" charset="-122"/>
              </a:rPr>
              <a:t>i</a:t>
            </a:r>
            <a:r>
              <a:rPr lang="en-US" altLang="zh-CN" sz="2800" b="1" dirty="0">
                <a:solidFill>
                  <a:srgbClr val="000066"/>
                </a:solidFill>
                <a:latin typeface="Times New Roman" panose="02020603050405020304" pitchFamily="18" charset="0"/>
                <a:ea typeface="宋体" panose="02010600030101010101" pitchFamily="2" charset="-122"/>
              </a:rPr>
              <a:t>=│</a:t>
            </a:r>
            <a:r>
              <a:rPr lang="en-US" altLang="zh-CN" sz="2800" b="1" i="1" dirty="0">
                <a:solidFill>
                  <a:srgbClr val="000066"/>
                </a:solidFill>
                <a:latin typeface="Times New Roman" panose="02020603050405020304" pitchFamily="18" charset="0"/>
                <a:ea typeface="宋体" panose="02010600030101010101" pitchFamily="2" charset="-122"/>
              </a:rPr>
              <a:t>L</a:t>
            </a:r>
            <a:r>
              <a:rPr lang="en-US" altLang="zh-CN" sz="2800" b="1" i="1" baseline="-25000" dirty="0">
                <a:solidFill>
                  <a:srgbClr val="000066"/>
                </a:solidFill>
                <a:latin typeface="Times New Roman" panose="02020603050405020304" pitchFamily="18" charset="0"/>
                <a:ea typeface="宋体" panose="02010600030101010101" pitchFamily="2" charset="-122"/>
              </a:rPr>
              <a:t>i</a:t>
            </a:r>
            <a:r>
              <a:rPr lang="en-US" altLang="zh-CN" sz="2800" b="1" dirty="0">
                <a:solidFill>
                  <a:srgbClr val="000066"/>
                </a:solidFill>
                <a:latin typeface="Times New Roman" panose="02020603050405020304" pitchFamily="18" charset="0"/>
                <a:ea typeface="宋体" panose="02010600030101010101" pitchFamily="2" charset="-122"/>
              </a:rPr>
              <a:t>-</a:t>
            </a:r>
            <a:r>
              <a:rPr lang="en-US" altLang="zh-CN" sz="2800" b="1" i="1" dirty="0">
                <a:solidFill>
                  <a:srgbClr val="000066"/>
                </a:solidFill>
                <a:latin typeface="Times New Roman" panose="02020603050405020304" pitchFamily="18" charset="0"/>
                <a:ea typeface="宋体" panose="02010600030101010101" pitchFamily="2" charset="-122"/>
              </a:rPr>
              <a:t>L</a:t>
            </a:r>
            <a:r>
              <a:rPr lang="en-US" altLang="zh-CN" sz="2800" b="1" i="1" baseline="-25000" dirty="0">
                <a:solidFill>
                  <a:srgbClr val="000066"/>
                </a:solidFill>
                <a:latin typeface="Times New Roman" panose="02020603050405020304" pitchFamily="18" charset="0"/>
                <a:ea typeface="宋体" panose="02010600030101010101" pitchFamily="2" charset="-122"/>
              </a:rPr>
              <a:t>i</a:t>
            </a:r>
            <a:r>
              <a:rPr lang="en-US" altLang="zh-CN" sz="2800" b="1" baseline="-25000" dirty="0">
                <a:solidFill>
                  <a:srgbClr val="000066"/>
                </a:solidFill>
                <a:latin typeface="Times New Roman" panose="02020603050405020304" pitchFamily="18" charset="0"/>
                <a:ea typeface="宋体" panose="02010600030101010101" pitchFamily="2" charset="-122"/>
              </a:rPr>
              <a:t>-1</a:t>
            </a:r>
            <a:r>
              <a:rPr lang="en-US" altLang="zh-CN" sz="2800" b="1" dirty="0">
                <a:solidFill>
                  <a:srgbClr val="000066"/>
                </a:solidFill>
                <a:latin typeface="Times New Roman" panose="02020603050405020304" pitchFamily="18" charset="0"/>
                <a:ea typeface="宋体" panose="02010600030101010101" pitchFamily="2" charset="-122"/>
              </a:rPr>
              <a:t>│</a:t>
            </a:r>
            <a:r>
              <a:rPr lang="zh-CN" altLang="en-US" sz="2800" b="1" dirty="0">
                <a:solidFill>
                  <a:srgbClr val="000066"/>
                </a:solidFill>
                <a:latin typeface="宋体" panose="02010600030101010101" pitchFamily="2" charset="-122"/>
                <a:ea typeface="宋体" panose="02010600030101010101" pitchFamily="2" charset="-122"/>
              </a:rPr>
              <a:t>。</a:t>
            </a:r>
          </a:p>
        </p:txBody>
      </p:sp>
      <p:sp>
        <p:nvSpPr>
          <p:cNvPr id="23555" name="TextBox 10"/>
          <p:cNvSpPr txBox="1"/>
          <p:nvPr/>
        </p:nvSpPr>
        <p:spPr>
          <a:xfrm>
            <a:off x="165100" y="981075"/>
            <a:ext cx="4422775" cy="522288"/>
          </a:xfrm>
          <a:prstGeom prst="rect">
            <a:avLst/>
          </a:prstGeom>
          <a:noFill/>
          <a:ln w="9525">
            <a:noFill/>
          </a:ln>
        </p:spPr>
        <p:txBody>
          <a:bodyPr anchor="t" anchorCtr="0">
            <a:spAutoFit/>
          </a:bodyPr>
          <a:lstStyle/>
          <a:p>
            <a:r>
              <a:rPr lang="en-US" altLang="zh-CN" sz="2800" b="1" dirty="0">
                <a:solidFill>
                  <a:srgbClr val="000066"/>
                </a:solidFill>
                <a:latin typeface="宋体" panose="02010600030101010101" pitchFamily="2" charset="-122"/>
                <a:ea typeface="宋体" panose="02010600030101010101" pitchFamily="2" charset="-122"/>
              </a:rPr>
              <a:t>3</a:t>
            </a:r>
            <a:r>
              <a:rPr lang="zh-CN" altLang="en-US" sz="2800" b="1" dirty="0">
                <a:solidFill>
                  <a:srgbClr val="000066"/>
                </a:solidFill>
                <a:latin typeface="宋体" panose="02010600030101010101" pitchFamily="2" charset="-122"/>
                <a:ea typeface="宋体" panose="02010600030101010101" pitchFamily="2" charset="-122"/>
              </a:rPr>
              <a:t>、数据记录与处理</a:t>
            </a:r>
          </a:p>
        </p:txBody>
      </p:sp>
      <p:graphicFrame>
        <p:nvGraphicFramePr>
          <p:cNvPr id="6" name="表格 5"/>
          <p:cNvGraphicFramePr>
            <a:graphicFrameLocks noGrp="1"/>
          </p:cNvGraphicFramePr>
          <p:nvPr>
            <p:custDataLst>
              <p:tags r:id="rId1"/>
            </p:custDataLst>
          </p:nvPr>
        </p:nvGraphicFramePr>
        <p:xfrm>
          <a:off x="323533" y="4365308"/>
          <a:ext cx="4851190" cy="1857376"/>
        </p:xfrm>
        <a:graphic>
          <a:graphicData uri="http://schemas.openxmlformats.org/drawingml/2006/table">
            <a:tbl>
              <a:tblPr/>
              <a:tblGrid>
                <a:gridCol w="808567">
                  <a:extLst>
                    <a:ext uri="{9D8B030D-6E8A-4147-A177-3AD203B41FA5}">
                      <a16:colId xmlns:a16="http://schemas.microsoft.com/office/drawing/2014/main" val="20000"/>
                    </a:ext>
                  </a:extLst>
                </a:gridCol>
                <a:gridCol w="808567">
                  <a:extLst>
                    <a:ext uri="{9D8B030D-6E8A-4147-A177-3AD203B41FA5}">
                      <a16:colId xmlns:a16="http://schemas.microsoft.com/office/drawing/2014/main" val="20001"/>
                    </a:ext>
                  </a:extLst>
                </a:gridCol>
                <a:gridCol w="808567">
                  <a:extLst>
                    <a:ext uri="{9D8B030D-6E8A-4147-A177-3AD203B41FA5}">
                      <a16:colId xmlns:a16="http://schemas.microsoft.com/office/drawing/2014/main" val="20002"/>
                    </a:ext>
                  </a:extLst>
                </a:gridCol>
                <a:gridCol w="808567">
                  <a:extLst>
                    <a:ext uri="{9D8B030D-6E8A-4147-A177-3AD203B41FA5}">
                      <a16:colId xmlns:a16="http://schemas.microsoft.com/office/drawing/2014/main" val="20003"/>
                    </a:ext>
                  </a:extLst>
                </a:gridCol>
                <a:gridCol w="808567">
                  <a:extLst>
                    <a:ext uri="{9D8B030D-6E8A-4147-A177-3AD203B41FA5}">
                      <a16:colId xmlns:a16="http://schemas.microsoft.com/office/drawing/2014/main" val="20004"/>
                    </a:ext>
                  </a:extLst>
                </a:gridCol>
                <a:gridCol w="808355">
                  <a:extLst>
                    <a:ext uri="{9D8B030D-6E8A-4147-A177-3AD203B41FA5}">
                      <a16:colId xmlns:a16="http://schemas.microsoft.com/office/drawing/2014/main" val="20005"/>
                    </a:ext>
                  </a:extLst>
                </a:gridCol>
              </a:tblGrid>
              <a:tr h="451972">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0"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zh-CN" sz="2400" i="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0"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a:t>
                      </a:r>
                      <a:endParaRPr lang="zh-CN" sz="2400" i="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2-1</a:t>
                      </a: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endParaRPr lang="zh-CN" sz="2400" i="1" kern="10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3-1</a:t>
                      </a:r>
                      <a:endParaRPr lang="zh-CN" sz="2400" i="1" kern="10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8468">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8468">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4-1</a:t>
                      </a:r>
                      <a:endParaRPr lang="zh-CN" sz="2400" i="1" kern="10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endParaRPr lang="zh-CN" sz="2400" i="1" kern="10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5-1</a:t>
                      </a: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6-1</a:t>
                      </a: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8468">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4583" name="Object 47"/>
          <p:cNvGraphicFramePr>
            <a:graphicFrameLocks noChangeAspect="1"/>
          </p:cNvGraphicFramePr>
          <p:nvPr/>
        </p:nvGraphicFramePr>
        <p:xfrm>
          <a:off x="5652135" y="4653280"/>
          <a:ext cx="3085465" cy="925195"/>
        </p:xfrm>
        <a:graphic>
          <a:graphicData uri="http://schemas.openxmlformats.org/presentationml/2006/ole">
            <mc:AlternateContent xmlns:mc="http://schemas.openxmlformats.org/markup-compatibility/2006">
              <mc:Choice xmlns:v="urn:schemas-microsoft-com:vml" Requires="v">
                <p:oleObj r:id="rId3" imgW="1905000" imgH="571500" progId="Equation.DSMT4">
                  <p:embed/>
                </p:oleObj>
              </mc:Choice>
              <mc:Fallback>
                <p:oleObj r:id="rId3" imgW="1905000" imgH="571500" progId="Equation.DSMT4">
                  <p:embed/>
                  <p:pic>
                    <p:nvPicPr>
                      <p:cNvPr id="0" name="图片 3111"/>
                      <p:cNvPicPr/>
                      <p:nvPr/>
                    </p:nvPicPr>
                    <p:blipFill>
                      <a:blip r:embed="rId4"/>
                      <a:stretch>
                        <a:fillRect/>
                      </a:stretch>
                    </p:blipFill>
                    <p:spPr>
                      <a:xfrm>
                        <a:off x="5652135" y="4653280"/>
                        <a:ext cx="3085465" cy="925195"/>
                      </a:xfrm>
                      <a:prstGeom prst="rect">
                        <a:avLst/>
                      </a:prstGeom>
                      <a:noFill/>
                      <a:ln w="38100">
                        <a:noFill/>
                        <a:miter/>
                      </a:ln>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5"/>
          <p:cNvSpPr txBox="1"/>
          <p:nvPr/>
        </p:nvSpPr>
        <p:spPr>
          <a:xfrm>
            <a:off x="539750" y="4583113"/>
            <a:ext cx="8208963" cy="646112"/>
          </a:xfrm>
          <a:prstGeom prst="rect">
            <a:avLst/>
          </a:prstGeom>
          <a:noFill/>
          <a:ln w="9525">
            <a:noFill/>
          </a:ln>
        </p:spPr>
        <p:txBody>
          <a:bodyPr anchor="t" anchorCtr="0">
            <a:spAutoFit/>
          </a:bodyPr>
          <a:lstStyle/>
          <a:p>
            <a:pPr eaLnBrk="0" hangingPunct="0"/>
            <a:r>
              <a:rPr lang="zh-CN" altLang="zh-CN" b="1" dirty="0">
                <a:solidFill>
                  <a:srgbClr val="006666"/>
                </a:solidFill>
                <a:latin typeface="微软雅黑" panose="020B0503020204020204" pitchFamily="34" charset="-122"/>
                <a:ea typeface="微软雅黑" panose="020B0503020204020204" pitchFamily="34" charset="-122"/>
              </a:rPr>
              <a:t>标准状态下，干燥空气中的声速为</a:t>
            </a:r>
            <a:r>
              <a:rPr lang="en-US" altLang="zh-CN" b="1" dirty="0">
                <a:solidFill>
                  <a:srgbClr val="006666"/>
                </a:solidFill>
                <a:latin typeface="微软雅黑" panose="020B0503020204020204" pitchFamily="34" charset="-122"/>
                <a:ea typeface="微软雅黑" panose="020B0503020204020204" pitchFamily="34" charset="-122"/>
              </a:rPr>
              <a:t>331.45m/s</a:t>
            </a:r>
            <a:r>
              <a:rPr lang="zh-CN" altLang="en-US" b="1" dirty="0">
                <a:solidFill>
                  <a:srgbClr val="006666"/>
                </a:solidFill>
                <a:latin typeface="微软雅黑" panose="020B0503020204020204" pitchFamily="34" charset="-122"/>
                <a:ea typeface="微软雅黑" panose="020B0503020204020204" pitchFamily="34" charset="-122"/>
              </a:rPr>
              <a:t>。在室温 </a:t>
            </a:r>
            <a:r>
              <a:rPr lang="en-US" altLang="zh-CN" b="1" dirty="0">
                <a:solidFill>
                  <a:srgbClr val="006666"/>
                </a:solidFill>
                <a:latin typeface="微软雅黑" panose="020B0503020204020204" pitchFamily="34" charset="-122"/>
                <a:ea typeface="微软雅黑" panose="020B0503020204020204" pitchFamily="34" charset="-122"/>
              </a:rPr>
              <a:t>t</a:t>
            </a:r>
            <a:r>
              <a:rPr lang="zh-CN" altLang="en-US" b="1" dirty="0">
                <a:solidFill>
                  <a:srgbClr val="006666"/>
                </a:solidFill>
                <a:latin typeface="微软雅黑" panose="020B0503020204020204" pitchFamily="34" charset="-122"/>
                <a:ea typeface="微软雅黑" panose="020B0503020204020204" pitchFamily="34" charset="-122"/>
              </a:rPr>
              <a:t>℃下，</a:t>
            </a:r>
            <a:r>
              <a:rPr lang="zh-CN" altLang="zh-CN" b="1" dirty="0">
                <a:solidFill>
                  <a:srgbClr val="006666"/>
                </a:solidFill>
                <a:latin typeface="微软雅黑" panose="020B0503020204020204" pitchFamily="34" charset="-122"/>
                <a:ea typeface="微软雅黑" panose="020B0503020204020204" pitchFamily="34" charset="-122"/>
              </a:rPr>
              <a:t>干燥空气中的声速</a:t>
            </a:r>
            <a:endParaRPr lang="zh-CN" altLang="en-US" b="1" dirty="0">
              <a:solidFill>
                <a:srgbClr val="006666"/>
              </a:solidFill>
              <a:latin typeface="微软雅黑" panose="020B0503020204020204" pitchFamily="34" charset="-122"/>
              <a:ea typeface="微软雅黑" panose="020B0503020204020204" pitchFamily="34" charset="-122"/>
            </a:endParaRPr>
          </a:p>
        </p:txBody>
      </p:sp>
      <p:graphicFrame>
        <p:nvGraphicFramePr>
          <p:cNvPr id="24578" name="对象 12"/>
          <p:cNvGraphicFramePr>
            <a:graphicFrameLocks noChangeAspect="1"/>
          </p:cNvGraphicFramePr>
          <p:nvPr>
            <p:extLst>
              <p:ext uri="{D42A27DB-BD31-4B8C-83A1-F6EECF244321}">
                <p14:modId xmlns:p14="http://schemas.microsoft.com/office/powerpoint/2010/main" val="1817507802"/>
              </p:ext>
            </p:extLst>
          </p:nvPr>
        </p:nvGraphicFramePr>
        <p:xfrm>
          <a:off x="5458142" y="5178527"/>
          <a:ext cx="1838325" cy="1008063"/>
        </p:xfrm>
        <a:graphic>
          <a:graphicData uri="http://schemas.openxmlformats.org/presentationml/2006/ole">
            <mc:AlternateContent xmlns:mc="http://schemas.openxmlformats.org/markup-compatibility/2006">
              <mc:Choice xmlns:v="urn:schemas-microsoft-com:vml" Requires="v">
                <p:oleObj r:id="rId2" imgW="888365" imgH="482600" progId="Equation.DSMT4">
                  <p:embed/>
                </p:oleObj>
              </mc:Choice>
              <mc:Fallback>
                <p:oleObj r:id="rId2" imgW="888365" imgH="482600" progId="Equation.DSMT4">
                  <p:embed/>
                  <p:pic>
                    <p:nvPicPr>
                      <p:cNvPr id="0" name="图片 3100"/>
                      <p:cNvPicPr/>
                      <p:nvPr/>
                    </p:nvPicPr>
                    <p:blipFill>
                      <a:blip r:embed="rId3"/>
                      <a:stretch>
                        <a:fillRect/>
                      </a:stretch>
                    </p:blipFill>
                    <p:spPr>
                      <a:xfrm>
                        <a:off x="5458142" y="5178527"/>
                        <a:ext cx="1838325" cy="1008063"/>
                      </a:xfrm>
                      <a:prstGeom prst="rect">
                        <a:avLst/>
                      </a:prstGeom>
                      <a:noFill/>
                      <a:ln w="38100">
                        <a:noFill/>
                        <a:miter/>
                      </a:ln>
                    </p:spPr>
                  </p:pic>
                </p:oleObj>
              </mc:Fallback>
            </mc:AlternateContent>
          </a:graphicData>
        </a:graphic>
      </p:graphicFrame>
      <p:sp>
        <p:nvSpPr>
          <p:cNvPr id="24579"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五 数据处理要求</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sp>
        <p:nvSpPr>
          <p:cNvPr id="24580" name="矩形 1"/>
          <p:cNvSpPr/>
          <p:nvPr/>
        </p:nvSpPr>
        <p:spPr>
          <a:xfrm>
            <a:off x="611505" y="765175"/>
            <a:ext cx="7854950" cy="2306955"/>
          </a:xfrm>
          <a:prstGeom prst="rect">
            <a:avLst/>
          </a:prstGeom>
          <a:noFill/>
          <a:ln w="9525">
            <a:noFill/>
          </a:ln>
        </p:spPr>
        <p:txBody>
          <a:bodyPr wrap="square" anchor="t" anchorCtr="0">
            <a:spAutoFit/>
          </a:bodyPr>
          <a:lstStyle/>
          <a:p>
            <a:pPr algn="l" eaLnBrk="0" hangingPunct="0">
              <a:lnSpc>
                <a:spcPct val="150000"/>
              </a:lnSpc>
              <a:buClrTx/>
              <a:buSzTx/>
              <a:buFontTx/>
            </a:pPr>
            <a:r>
              <a:rPr lang="zh-CN" altLang="en-US" sz="2400" b="1" dirty="0">
                <a:solidFill>
                  <a:srgbClr val="000066"/>
                </a:solidFill>
                <a:latin typeface="宋体" panose="02010600030101010101" pitchFamily="2" charset="-122"/>
              </a:rPr>
              <a:t>1、多普勒效应和相位法测声速, 并计算百分比误差。                                              </a:t>
            </a:r>
          </a:p>
          <a:p>
            <a:pPr algn="l" eaLnBrk="0" hangingPunct="0">
              <a:lnSpc>
                <a:spcPct val="150000"/>
              </a:lnSpc>
              <a:buClrTx/>
              <a:buSzTx/>
              <a:buFontTx/>
            </a:pPr>
            <a:r>
              <a:rPr lang="en-US" altLang="zh-CN" sz="2400" b="1" dirty="0">
                <a:solidFill>
                  <a:srgbClr val="000066"/>
                </a:solidFill>
                <a:latin typeface="宋体" panose="02010600030101010101" pitchFamily="2" charset="-122"/>
              </a:rPr>
              <a:t>2</a:t>
            </a:r>
            <a:r>
              <a:rPr lang="zh-CN" altLang="en-US" sz="2400" b="1" dirty="0">
                <a:solidFill>
                  <a:srgbClr val="000066"/>
                </a:solidFill>
                <a:latin typeface="宋体" panose="02010600030101010101" pitchFamily="2" charset="-122"/>
              </a:rPr>
              <a:t>、思考题</a:t>
            </a:r>
          </a:p>
          <a:p>
            <a:pPr eaLnBrk="0" hangingPunct="0">
              <a:lnSpc>
                <a:spcPct val="150000"/>
              </a:lnSpc>
            </a:pPr>
            <a:r>
              <a:rPr lang="en-US" altLang="zh-CN" sz="2400" b="1" dirty="0">
                <a:solidFill>
                  <a:srgbClr val="000066"/>
                </a:solidFill>
                <a:latin typeface="宋体" panose="02010600030101010101" pitchFamily="2" charset="-122"/>
              </a:rPr>
              <a:t>   a.</a:t>
            </a:r>
            <a:r>
              <a:rPr lang="zh-CN" altLang="en-US" sz="2400" b="1" dirty="0">
                <a:solidFill>
                  <a:srgbClr val="000066"/>
                </a:solidFill>
                <a:latin typeface="宋体" panose="02010600030101010101" pitchFamily="2" charset="-122"/>
              </a:rPr>
              <a:t>分析压电陶瓷换能器的工作原理</a:t>
            </a:r>
          </a:p>
          <a:p>
            <a:pPr eaLnBrk="0" hangingPunct="0">
              <a:lnSpc>
                <a:spcPct val="150000"/>
              </a:lnSpc>
            </a:pPr>
            <a:r>
              <a:rPr lang="en-US" altLang="zh-CN" sz="2400" b="1" dirty="0">
                <a:solidFill>
                  <a:srgbClr val="000066"/>
                </a:solidFill>
                <a:latin typeface="宋体" panose="02010600030101010101" pitchFamily="2" charset="-122"/>
              </a:rPr>
              <a:t>   b.</a:t>
            </a:r>
            <a:r>
              <a:rPr lang="zh-CN" altLang="en-US" sz="2400" b="1" dirty="0">
                <a:solidFill>
                  <a:srgbClr val="000066"/>
                </a:solidFill>
                <a:latin typeface="宋体" panose="02010600030101010101" pitchFamily="2" charset="-122"/>
              </a:rPr>
              <a:t>实验中如何测量压电陶瓷的共振频率</a:t>
            </a:r>
          </a:p>
        </p:txBody>
      </p:sp>
      <p:pic>
        <p:nvPicPr>
          <p:cNvPr id="5" name="图片 4">
            <a:extLst>
              <a:ext uri="{FF2B5EF4-FFF2-40B4-BE49-F238E27FC236}">
                <a16:creationId xmlns:a16="http://schemas.microsoft.com/office/drawing/2014/main" id="{BD6A9229-F8A3-373B-7A31-EB9238AE1414}"/>
              </a:ext>
            </a:extLst>
          </p:cNvPr>
          <p:cNvPicPr>
            <a:picLocks noChangeAspect="1"/>
          </p:cNvPicPr>
          <p:nvPr/>
        </p:nvPicPr>
        <p:blipFill>
          <a:blip r:embed="rId4"/>
          <a:stretch>
            <a:fillRect/>
          </a:stretch>
        </p:blipFill>
        <p:spPr>
          <a:xfrm>
            <a:off x="909010" y="3230123"/>
            <a:ext cx="7148179" cy="1196444"/>
          </a:xfrm>
          <a:prstGeom prst="rect">
            <a:avLst/>
          </a:prstGeom>
        </p:spPr>
      </p:pic>
      <p:sp>
        <p:nvSpPr>
          <p:cNvPr id="7" name="文本框 6">
            <a:extLst>
              <a:ext uri="{FF2B5EF4-FFF2-40B4-BE49-F238E27FC236}">
                <a16:creationId xmlns:a16="http://schemas.microsoft.com/office/drawing/2014/main" id="{07D3537A-80FA-3E2C-BA3D-F2BF6D9F5505}"/>
              </a:ext>
            </a:extLst>
          </p:cNvPr>
          <p:cNvSpPr txBox="1"/>
          <p:nvPr/>
        </p:nvSpPr>
        <p:spPr>
          <a:xfrm>
            <a:off x="611505" y="5385771"/>
            <a:ext cx="4572000" cy="1200329"/>
          </a:xfrm>
          <a:prstGeom prst="rect">
            <a:avLst/>
          </a:prstGeom>
          <a:noFill/>
        </p:spPr>
        <p:txBody>
          <a:bodyPr wrap="square">
            <a:spAutoFit/>
          </a:bodyPr>
          <a:lstStyle/>
          <a:p>
            <a:r>
              <a:rPr lang="zh-CN" altLang="en-US" b="0" i="0" dirty="0">
                <a:solidFill>
                  <a:srgbClr val="333333"/>
                </a:solidFill>
                <a:effectLst/>
                <a:latin typeface="PingFang SC"/>
              </a:rPr>
              <a:t>压电陶瓷的共振频率一般用阻抗分析仪可以测试。如果简单的测试，那就简单的用敲击测换能器余震频率的方法，可以简单的测换能器谐振频率。</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813" y="1773238"/>
            <a:ext cx="8640763" cy="3784600"/>
          </a:xfrm>
          <a:prstGeom prst="rect">
            <a:avLst/>
          </a:prstGeom>
        </p:spPr>
        <p:txBody>
          <a:bodyPr wrap="square">
            <a:spAutoFit/>
          </a:bodyPr>
          <a:lstStyle/>
          <a:p>
            <a:pPr marL="0" marR="0" lvl="0" indent="266700" algn="just" defTabSz="914400" rtl="0" eaLnBrk="0" hangingPunct="0">
              <a:lnSpc>
                <a:spcPct val="150000"/>
              </a:lnSpc>
              <a:spcBef>
                <a:spcPct val="0"/>
              </a:spcBef>
              <a:spcAft>
                <a:spcPts val="0"/>
              </a:spcAft>
              <a:buClrTx/>
              <a:buSzTx/>
              <a:buFontTx/>
              <a:buNone/>
              <a:defRPr/>
            </a:pP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声波是机械波，人能听到的声波的频率</a:t>
            </a:r>
            <a:r>
              <a:rPr kumimoji="0" lang="zh-CN" altLang="en-US"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a:t>
            </a:r>
            <a:r>
              <a:rPr kumimoji="0" lang="en-US"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20Hz~20kHz,</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频率低于</a:t>
            </a:r>
            <a:r>
              <a:rPr kumimoji="0" lang="en-US"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20Hz</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为次声波，频率高于</a:t>
            </a:r>
            <a:r>
              <a:rPr kumimoji="0" lang="en-US"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20kHz</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为超声波。对声波特性的测量是声学技术应用的重要内容，</a:t>
            </a:r>
            <a:r>
              <a:rPr kumimoji="0" lang="zh-CN"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声速与传声媒质的特性及状态有关，例如，液体和固体的弹性模量与密度的比值一般比气体大，其中的声速也较大。</a:t>
            </a:r>
            <a:endParaRPr kumimoji="0" lang="en-US"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a:p>
            <a:pPr marL="0" marR="0" lvl="0" indent="266700" algn="just" defTabSz="914400" rtl="0" eaLnBrk="0" hangingPunct="0">
              <a:lnSpc>
                <a:spcPct val="150000"/>
              </a:lnSpc>
              <a:spcBef>
                <a:spcPct val="0"/>
              </a:spcBef>
              <a:spcAft>
                <a:spcPts val="0"/>
              </a:spcAft>
              <a:buClrTx/>
              <a:buSzTx/>
              <a:buFontTx/>
              <a:buNone/>
              <a:defRPr/>
            </a:pPr>
            <a:r>
              <a:rPr kumimoji="0" lang="zh-CN"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通过测定在不同物质中的声速，可以测量气体或溶液的浓度、以及输油管中不同油品的分界面等等</a:t>
            </a:r>
            <a:r>
              <a:rPr kumimoji="0" lang="zh-CN" altLang="en-US"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a:t>
            </a:r>
            <a:endParaRPr kumimoji="0" lang="en-US"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a:p>
            <a:pPr marL="0" marR="0" lvl="0" indent="266700" algn="just" defTabSz="914400" rtl="0" eaLnBrk="0" hangingPunct="0">
              <a:lnSpc>
                <a:spcPct val="150000"/>
              </a:lnSpc>
              <a:spcBef>
                <a:spcPct val="0"/>
              </a:spcBef>
              <a:spcAft>
                <a:spcPts val="0"/>
              </a:spcAft>
              <a:buClrTx/>
              <a:buSzTx/>
              <a:buFontTx/>
              <a:buNone/>
              <a:defRPr/>
            </a:pPr>
            <a:r>
              <a:rPr kumimoji="0" lang="zh-CN"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此外，声速的测量</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在声波探伤、定伤、测距、</a:t>
            </a:r>
            <a:r>
              <a:rPr kumimoji="0" lang="zh-CN"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医学检查等方面也</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有着重要的意义</a:t>
            </a:r>
            <a:endParaRPr kumimoji="0" lang="en-US"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p:txBody>
      </p:sp>
      <p:sp>
        <p:nvSpPr>
          <p:cNvPr id="7170" name="标题 1"/>
          <p:cNvSpPr>
            <a:spLocks noGrp="1"/>
          </p:cNvSpPr>
          <p:nvPr>
            <p:ph type="title"/>
          </p:nvPr>
        </p:nvSpPr>
        <p:spPr>
          <a:xfrm>
            <a:off x="179388" y="0"/>
            <a:ext cx="2530475" cy="849313"/>
          </a:xfrm>
          <a:noFill/>
          <a:ln>
            <a:noFill/>
          </a:ln>
        </p:spPr>
        <p:txBody>
          <a:bodyPr anchor="t" anchorCtr="0"/>
          <a:lstStyle/>
          <a:p>
            <a:r>
              <a:rPr lang="zh-CN" altLang="en-US" b="1" dirty="0">
                <a:latin typeface="微软雅黑" panose="020B0503020204020204" pitchFamily="34" charset="-122"/>
                <a:ea typeface="微软雅黑" panose="020B0503020204020204" pitchFamily="34" charset="-122"/>
              </a:rPr>
              <a:t>引言</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179388" y="0"/>
            <a:ext cx="6121400" cy="849313"/>
          </a:xfrm>
          <a:noFill/>
          <a:ln>
            <a:noFill/>
          </a:ln>
        </p:spPr>
        <p:txBody>
          <a:bodyPr anchor="t" anchorCtr="0"/>
          <a:lstStyle/>
          <a:p>
            <a:r>
              <a:rPr lang="zh-CN" altLang="en-US" sz="3600" b="1" dirty="0">
                <a:latin typeface="微软雅黑" panose="020B0503020204020204" pitchFamily="34" charset="-122"/>
                <a:ea typeface="微软雅黑" panose="020B0503020204020204" pitchFamily="34" charset="-122"/>
              </a:rPr>
              <a:t>多普勒效应历史背景</a:t>
            </a:r>
          </a:p>
        </p:txBody>
      </p:sp>
      <p:sp>
        <p:nvSpPr>
          <p:cNvPr id="8194" name="内容占位符 2"/>
          <p:cNvSpPr>
            <a:spLocks noGrp="1"/>
          </p:cNvSpPr>
          <p:nvPr>
            <p:ph idx="1"/>
          </p:nvPr>
        </p:nvSpPr>
        <p:spPr>
          <a:xfrm>
            <a:off x="147638" y="765175"/>
            <a:ext cx="8640762" cy="1368425"/>
          </a:xfrm>
          <a:noFill/>
          <a:ln>
            <a:noFill/>
          </a:ln>
        </p:spPr>
        <p:txBody>
          <a:bodyPr anchor="t" anchorCtr="0"/>
          <a:lstStyle/>
          <a:p>
            <a:r>
              <a:rPr lang="zh-CN" altLang="en-US" sz="2000" b="1" dirty="0">
                <a:solidFill>
                  <a:srgbClr val="000066"/>
                </a:solidFill>
                <a:latin typeface="微软雅黑" panose="020B0503020204020204" pitchFamily="34" charset="-122"/>
                <a:ea typeface="微软雅黑" panose="020B0503020204020204" pitchFamily="34" charset="-122"/>
              </a:rPr>
              <a:t>多普勒效应是为纪念奥地利物理学家及数学家克里斯琴</a:t>
            </a:r>
            <a:r>
              <a:rPr lang="en-US" altLang="zh-CN" sz="2000" b="1" dirty="0">
                <a:solidFill>
                  <a:srgbClr val="000066"/>
                </a:solidFill>
                <a:latin typeface="微软雅黑" panose="020B0503020204020204" pitchFamily="34" charset="-122"/>
                <a:ea typeface="微软雅黑" panose="020B0503020204020204" pitchFamily="34" charset="-122"/>
              </a:rPr>
              <a:t>·</a:t>
            </a:r>
            <a:r>
              <a:rPr lang="zh-CN" altLang="en-US" sz="2000" b="1" dirty="0">
                <a:solidFill>
                  <a:srgbClr val="000066"/>
                </a:solidFill>
                <a:latin typeface="微软雅黑" panose="020B0503020204020204" pitchFamily="34" charset="-122"/>
                <a:ea typeface="微软雅黑" panose="020B0503020204020204" pitchFamily="34" charset="-122"/>
              </a:rPr>
              <a:t>约翰</a:t>
            </a:r>
            <a:r>
              <a:rPr lang="en-US" altLang="zh-CN" sz="2000" b="1" dirty="0">
                <a:solidFill>
                  <a:srgbClr val="000066"/>
                </a:solidFill>
                <a:latin typeface="微软雅黑" panose="020B0503020204020204" pitchFamily="34" charset="-122"/>
                <a:ea typeface="微软雅黑" panose="020B0503020204020204" pitchFamily="34" charset="-122"/>
              </a:rPr>
              <a:t>·</a:t>
            </a:r>
            <a:r>
              <a:rPr lang="zh-CN" altLang="en-US" sz="2000" b="1" dirty="0">
                <a:solidFill>
                  <a:srgbClr val="000066"/>
                </a:solidFill>
                <a:latin typeface="微软雅黑" panose="020B0503020204020204" pitchFamily="34" charset="-122"/>
                <a:ea typeface="微软雅黑" panose="020B0503020204020204" pitchFamily="34" charset="-122"/>
              </a:rPr>
              <a:t>多普勒（</a:t>
            </a:r>
            <a:r>
              <a:rPr lang="en-US" altLang="zh-CN" sz="2000" b="1" dirty="0">
                <a:solidFill>
                  <a:srgbClr val="000066"/>
                </a:solidFill>
                <a:latin typeface="微软雅黑" panose="020B0503020204020204" pitchFamily="34" charset="-122"/>
                <a:ea typeface="微软雅黑" panose="020B0503020204020204" pitchFamily="34" charset="-122"/>
              </a:rPr>
              <a:t>Christian Johann Doppler</a:t>
            </a:r>
            <a:r>
              <a:rPr lang="zh-CN" altLang="en-US" sz="2000" b="1" dirty="0">
                <a:solidFill>
                  <a:srgbClr val="000066"/>
                </a:solidFill>
                <a:latin typeface="微软雅黑" panose="020B0503020204020204" pitchFamily="34" charset="-122"/>
                <a:ea typeface="微软雅黑" panose="020B0503020204020204" pitchFamily="34" charset="-122"/>
              </a:rPr>
              <a:t>）而命名的，他于</a:t>
            </a:r>
            <a:r>
              <a:rPr lang="en-US" altLang="zh-CN" sz="2000" b="1" dirty="0">
                <a:solidFill>
                  <a:srgbClr val="000066"/>
                </a:solidFill>
                <a:latin typeface="微软雅黑" panose="020B0503020204020204" pitchFamily="34" charset="-122"/>
                <a:ea typeface="微软雅黑" panose="020B0503020204020204" pitchFamily="34" charset="-122"/>
              </a:rPr>
              <a:t>1842</a:t>
            </a:r>
            <a:r>
              <a:rPr lang="zh-CN" altLang="en-US" sz="2000" b="1" dirty="0">
                <a:solidFill>
                  <a:srgbClr val="000066"/>
                </a:solidFill>
                <a:latin typeface="微软雅黑" panose="020B0503020204020204" pitchFamily="34" charset="-122"/>
                <a:ea typeface="微软雅黑" panose="020B0503020204020204" pitchFamily="34" charset="-122"/>
              </a:rPr>
              <a:t>年首先提出了这一理论。</a:t>
            </a:r>
          </a:p>
        </p:txBody>
      </p:sp>
      <p:sp>
        <p:nvSpPr>
          <p:cNvPr id="8195" name="矩形 3"/>
          <p:cNvSpPr/>
          <p:nvPr/>
        </p:nvSpPr>
        <p:spPr>
          <a:xfrm>
            <a:off x="395288" y="1735138"/>
            <a:ext cx="8640762" cy="1016000"/>
          </a:xfrm>
          <a:prstGeom prst="rect">
            <a:avLst/>
          </a:prstGeom>
          <a:noFill/>
          <a:ln w="9525">
            <a:noFill/>
          </a:ln>
        </p:spPr>
        <p:txBody>
          <a:bodyPr anchor="t" anchorCtr="0">
            <a:spAutoFit/>
          </a:bodyPr>
          <a:lstStyle/>
          <a:p>
            <a:pPr eaLnBrk="0" hangingPunct="0"/>
            <a:r>
              <a:rPr lang="zh-CN" altLang="en-US" sz="2000" b="1" dirty="0">
                <a:solidFill>
                  <a:srgbClr val="000066"/>
                </a:solidFill>
                <a:latin typeface="微软雅黑" panose="020B0503020204020204" pitchFamily="34" charset="-122"/>
                <a:ea typeface="微软雅黑" panose="020B0503020204020204" pitchFamily="34" charset="-122"/>
              </a:rPr>
              <a:t>多普勒效应：声源和接受物体的相对运动而发生频率改变（频移）称为多普勒效应。运动对向接受体频率增高，称为蓝移，背向接受体频率降低，称为红移。</a:t>
            </a:r>
          </a:p>
        </p:txBody>
      </p:sp>
      <p:pic>
        <p:nvPicPr>
          <p:cNvPr id="8196" name="图片 4"/>
          <p:cNvPicPr>
            <a:picLocks noChangeAspect="1"/>
          </p:cNvPicPr>
          <p:nvPr/>
        </p:nvPicPr>
        <p:blipFill>
          <a:blip r:embed="rId2"/>
          <a:stretch>
            <a:fillRect/>
          </a:stretch>
        </p:blipFill>
        <p:spPr>
          <a:xfrm>
            <a:off x="5724525" y="2622550"/>
            <a:ext cx="2744788" cy="1870075"/>
          </a:xfrm>
          <a:prstGeom prst="rect">
            <a:avLst/>
          </a:prstGeom>
          <a:noFill/>
          <a:ln w="9525">
            <a:noFill/>
          </a:ln>
        </p:spPr>
      </p:pic>
      <p:pic>
        <p:nvPicPr>
          <p:cNvPr id="8197" name="图片 7">
            <a:hlinkClick r:id="rId3" action="ppaction://hlinkfile"/>
          </p:cNvPr>
          <p:cNvPicPr>
            <a:picLocks noChangeAspect="1"/>
          </p:cNvPicPr>
          <p:nvPr/>
        </p:nvPicPr>
        <p:blipFill>
          <a:blip r:embed="rId4"/>
          <a:stretch>
            <a:fillRect/>
          </a:stretch>
        </p:blipFill>
        <p:spPr>
          <a:xfrm>
            <a:off x="395288" y="2870200"/>
            <a:ext cx="2130425" cy="1374775"/>
          </a:xfrm>
          <a:prstGeom prst="rect">
            <a:avLst/>
          </a:prstGeom>
          <a:noFill/>
          <a:ln w="9525">
            <a:noFill/>
          </a:ln>
        </p:spPr>
      </p:pic>
      <p:pic>
        <p:nvPicPr>
          <p:cNvPr id="8198" name="图片 8">
            <a:hlinkClick r:id="rId5" action="ppaction://hlinkfile"/>
          </p:cNvPr>
          <p:cNvPicPr>
            <a:picLocks noChangeAspect="1"/>
          </p:cNvPicPr>
          <p:nvPr/>
        </p:nvPicPr>
        <p:blipFill>
          <a:blip r:embed="rId6"/>
          <a:stretch>
            <a:fillRect/>
          </a:stretch>
        </p:blipFill>
        <p:spPr>
          <a:xfrm>
            <a:off x="376238" y="4668838"/>
            <a:ext cx="2120900" cy="1485900"/>
          </a:xfrm>
          <a:prstGeom prst="rect">
            <a:avLst/>
          </a:prstGeom>
          <a:noFill/>
          <a:ln w="9525">
            <a:noFill/>
          </a:ln>
        </p:spPr>
      </p:pic>
      <p:sp>
        <p:nvSpPr>
          <p:cNvPr id="8201" name="文本框 2"/>
          <p:cNvSpPr txBox="1"/>
          <p:nvPr/>
        </p:nvSpPr>
        <p:spPr>
          <a:xfrm>
            <a:off x="5183188" y="4872038"/>
            <a:ext cx="3960812" cy="1076325"/>
          </a:xfrm>
          <a:prstGeom prst="rect">
            <a:avLst/>
          </a:prstGeom>
          <a:noFill/>
          <a:ln w="9525">
            <a:noFill/>
          </a:ln>
        </p:spPr>
        <p:txBody>
          <a:bodyPr anchor="t" anchorCtr="0">
            <a:spAutoFit/>
          </a:bodyPr>
          <a:lstStyle/>
          <a:p>
            <a:pPr eaLnBrk="0" hangingPunct="0"/>
            <a:r>
              <a:rPr lang="en-US" altLang="zh-CN" sz="1600" b="1" dirty="0">
                <a:solidFill>
                  <a:srgbClr val="000066"/>
                </a:solidFill>
                <a:latin typeface="微软雅黑" panose="020B0503020204020204" pitchFamily="34" charset="-122"/>
                <a:ea typeface="微软雅黑" panose="020B0503020204020204" pitchFamily="34" charset="-122"/>
              </a:rPr>
              <a:t>1929</a:t>
            </a:r>
            <a:r>
              <a:rPr lang="zh-CN" altLang="en-US" sz="1600" b="1" dirty="0">
                <a:solidFill>
                  <a:srgbClr val="000066"/>
                </a:solidFill>
                <a:latin typeface="微软雅黑" panose="020B0503020204020204" pitchFamily="34" charset="-122"/>
                <a:ea typeface="微软雅黑" panose="020B0503020204020204" pitchFamily="34" charset="-122"/>
              </a:rPr>
              <a:t>，哈勃宣布，在大尺度上看，所有星系的光谱都有红移现象，相互远离是宇宙的基本运动，宇宙在膨胀，这是宇宙大爆炸的理论基础。</a:t>
            </a:r>
          </a:p>
        </p:txBody>
      </p:sp>
      <p:sp>
        <p:nvSpPr>
          <p:cNvPr id="8202" name="矩形 3"/>
          <p:cNvSpPr/>
          <p:nvPr/>
        </p:nvSpPr>
        <p:spPr>
          <a:xfrm>
            <a:off x="2560955" y="2973070"/>
            <a:ext cx="2622550" cy="1168400"/>
          </a:xfrm>
          <a:prstGeom prst="rect">
            <a:avLst/>
          </a:prstGeom>
          <a:noFill/>
          <a:ln w="9525">
            <a:noFill/>
          </a:ln>
        </p:spPr>
        <p:txBody>
          <a:bodyPr anchor="t" anchorCtr="0">
            <a:spAutoFit/>
          </a:bodyPr>
          <a:lstStyle/>
          <a:p>
            <a:pPr eaLnBrk="0" hangingPunct="0"/>
            <a:r>
              <a:rPr lang="zh-CN" altLang="en-US" sz="1400" b="1" dirty="0">
                <a:solidFill>
                  <a:srgbClr val="FF0000"/>
                </a:solidFill>
                <a:latin typeface="微软雅黑" panose="020B0503020204020204" pitchFamily="34" charset="-122"/>
                <a:ea typeface="微软雅黑" panose="020B0503020204020204" pitchFamily="34" charset="-122"/>
              </a:rPr>
              <a:t>当火车飞机向我们开来，我们听到的声音高亢、尖锐，即频率升高；</a:t>
            </a:r>
          </a:p>
          <a:p>
            <a:pPr eaLnBrk="0" hangingPunct="0"/>
            <a:r>
              <a:rPr lang="zh-CN" altLang="en-US" sz="1400" b="1" dirty="0">
                <a:solidFill>
                  <a:srgbClr val="FF0000"/>
                </a:solidFill>
                <a:latin typeface="微软雅黑" panose="020B0503020204020204" pitchFamily="34" charset="-122"/>
                <a:ea typeface="微软雅黑" panose="020B0503020204020204" pitchFamily="34" charset="-122"/>
              </a:rPr>
              <a:t>相反，当他们远离我们时，听到声音低沉，即频率降低。</a:t>
            </a:r>
          </a:p>
        </p:txBody>
      </p:sp>
      <p:sp>
        <p:nvSpPr>
          <p:cNvPr id="8203" name="矩形 14"/>
          <p:cNvSpPr/>
          <p:nvPr/>
        </p:nvSpPr>
        <p:spPr>
          <a:xfrm>
            <a:off x="2497138" y="5157153"/>
            <a:ext cx="2622550" cy="523875"/>
          </a:xfrm>
          <a:prstGeom prst="rect">
            <a:avLst/>
          </a:prstGeom>
          <a:noFill/>
          <a:ln w="9525">
            <a:noFill/>
          </a:ln>
        </p:spPr>
        <p:txBody>
          <a:bodyPr anchor="t" anchorCtr="0">
            <a:spAutoFit/>
          </a:bodyPr>
          <a:lstStyle/>
          <a:p>
            <a:pPr eaLnBrk="0" hangingPunct="0"/>
            <a:r>
              <a:rPr lang="zh-CN" altLang="en-US" sz="1400" b="1" dirty="0">
                <a:solidFill>
                  <a:srgbClr val="FF0000"/>
                </a:solidFill>
                <a:latin typeface="微软雅黑" panose="020B0503020204020204" pitchFamily="34" charset="-122"/>
                <a:ea typeface="微软雅黑" panose="020B0503020204020204" pitchFamily="34" charset="-122"/>
              </a:rPr>
              <a:t>沿波源运动方向的波长变长，反波源运动方向的波长变短。</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5"/>
          <p:cNvSpPr/>
          <p:nvPr/>
        </p:nvSpPr>
        <p:spPr>
          <a:xfrm>
            <a:off x="3276600" y="12700"/>
            <a:ext cx="2032000" cy="646113"/>
          </a:xfrm>
          <a:prstGeom prst="rect">
            <a:avLst/>
          </a:prstGeom>
          <a:noFill/>
          <a:ln w="9525">
            <a:noFill/>
          </a:ln>
        </p:spPr>
        <p:txBody>
          <a:bodyPr wrap="none" anchor="t" anchorCtr="0">
            <a:spAutoFit/>
          </a:bodyPr>
          <a:lstStyle/>
          <a:p>
            <a:r>
              <a:rPr lang="zh-CN" altLang="en-US" sz="3600" b="1" dirty="0">
                <a:solidFill>
                  <a:srgbClr val="FF0000"/>
                </a:solidFill>
                <a:latin typeface="华文中宋" panose="02010600040101010101" pitchFamily="2" charset="-122"/>
                <a:ea typeface="华文中宋" panose="02010600040101010101" pitchFamily="2" charset="-122"/>
              </a:rPr>
              <a:t>其他应用</a:t>
            </a:r>
          </a:p>
        </p:txBody>
      </p:sp>
      <p:sp>
        <p:nvSpPr>
          <p:cNvPr id="614406" name="Rectangle 6"/>
          <p:cNvSpPr>
            <a:spLocks noChangeArrowheads="1"/>
          </p:cNvSpPr>
          <p:nvPr/>
        </p:nvSpPr>
        <p:spPr bwMode="auto">
          <a:xfrm>
            <a:off x="-24799" y="1052736"/>
            <a:ext cx="8831290" cy="1930337"/>
          </a:xfrm>
          <a:prstGeom prst="rect">
            <a:avLst/>
          </a:prstGeom>
          <a:noFill/>
          <a:ln w="9525">
            <a:noFill/>
            <a:miter lim="800000"/>
          </a:ln>
          <a:effectLst/>
        </p:spPr>
        <p:txBody>
          <a:bodyPr anchor="ctr">
            <a:spAutoFit/>
          </a:bodyPr>
          <a:lstStyle/>
          <a:p>
            <a:pPr marL="0" marR="0" lvl="0" indent="304800" algn="l" defTabSz="914400" rtl="0" eaLnBrk="1" fontAlgn="base" latinLnBrk="0" hangingPunct="1">
              <a:lnSpc>
                <a:spcPct val="150000"/>
              </a:lnSpc>
              <a:spcBef>
                <a:spcPct val="0"/>
              </a:spcBef>
              <a:spcAft>
                <a:spcPct val="0"/>
              </a:spcAft>
              <a:buClrTx/>
              <a:buSzTx/>
              <a:buFontTx/>
              <a:buNone/>
              <a:defRPr/>
            </a:pPr>
            <a:r>
              <a:rPr kumimoji="0" lang="zh-CN" altLang="en-US" sz="2800" b="1" i="0" u="none" strike="noStrike"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uLnTx/>
                <a:uFillTx/>
                <a:latin typeface="+mn-ea"/>
                <a:ea typeface="+mn-ea"/>
                <a:cs typeface="+mn-cs"/>
              </a:rPr>
              <a:t>    多普勒效应在核物理，天文学、工程技术，交通管理，医疗诊断等方面有十分广泛的应用。如用于卫星测速、光谱仪、多普勒雷达，多普勒彩色超声诊断仪等。</a:t>
            </a:r>
          </a:p>
        </p:txBody>
      </p:sp>
      <p:pic>
        <p:nvPicPr>
          <p:cNvPr id="9219" name="图片 1"/>
          <p:cNvPicPr>
            <a:picLocks noChangeAspect="1"/>
          </p:cNvPicPr>
          <p:nvPr/>
        </p:nvPicPr>
        <p:blipFill>
          <a:blip r:embed="rId2"/>
          <a:stretch>
            <a:fillRect/>
          </a:stretch>
        </p:blipFill>
        <p:spPr>
          <a:xfrm>
            <a:off x="468313" y="3144838"/>
            <a:ext cx="3017837" cy="2333625"/>
          </a:xfrm>
          <a:prstGeom prst="rect">
            <a:avLst/>
          </a:prstGeom>
          <a:noFill/>
          <a:ln w="9525">
            <a:noFill/>
          </a:ln>
        </p:spPr>
      </p:pic>
      <p:pic>
        <p:nvPicPr>
          <p:cNvPr id="9220" name="图片 2"/>
          <p:cNvPicPr>
            <a:picLocks noChangeAspect="1"/>
          </p:cNvPicPr>
          <p:nvPr/>
        </p:nvPicPr>
        <p:blipFill>
          <a:blip r:embed="rId3"/>
          <a:stretch>
            <a:fillRect/>
          </a:stretch>
        </p:blipFill>
        <p:spPr>
          <a:xfrm>
            <a:off x="4257675" y="3003550"/>
            <a:ext cx="1076325" cy="1047750"/>
          </a:xfrm>
          <a:prstGeom prst="rect">
            <a:avLst/>
          </a:prstGeom>
          <a:noFill/>
          <a:ln w="9525">
            <a:noFill/>
          </a:ln>
        </p:spPr>
      </p:pic>
      <p:pic>
        <p:nvPicPr>
          <p:cNvPr id="9221" name="图片 3"/>
          <p:cNvPicPr>
            <a:picLocks noChangeAspect="1"/>
          </p:cNvPicPr>
          <p:nvPr/>
        </p:nvPicPr>
        <p:blipFill>
          <a:blip r:embed="rId4"/>
          <a:stretch>
            <a:fillRect/>
          </a:stretch>
        </p:blipFill>
        <p:spPr>
          <a:xfrm>
            <a:off x="4257675" y="4322763"/>
            <a:ext cx="1076325" cy="1223962"/>
          </a:xfrm>
          <a:prstGeom prst="rect">
            <a:avLst/>
          </a:prstGeom>
          <a:noFill/>
          <a:ln w="9525">
            <a:noFill/>
          </a:ln>
        </p:spPr>
      </p:pic>
      <p:pic>
        <p:nvPicPr>
          <p:cNvPr id="9222" name="图片 4"/>
          <p:cNvPicPr>
            <a:picLocks noChangeAspect="1"/>
          </p:cNvPicPr>
          <p:nvPr/>
        </p:nvPicPr>
        <p:blipFill>
          <a:blip r:embed="rId5"/>
          <a:stretch>
            <a:fillRect/>
          </a:stretch>
        </p:blipFill>
        <p:spPr>
          <a:xfrm>
            <a:off x="5821363" y="2982913"/>
            <a:ext cx="2952750" cy="1085850"/>
          </a:xfrm>
          <a:prstGeom prst="rect">
            <a:avLst/>
          </a:prstGeom>
          <a:noFill/>
          <a:ln w="9525">
            <a:noFill/>
          </a:ln>
        </p:spPr>
      </p:pic>
      <p:pic>
        <p:nvPicPr>
          <p:cNvPr id="9223" name="图片 5"/>
          <p:cNvPicPr>
            <a:picLocks noChangeAspect="1"/>
          </p:cNvPicPr>
          <p:nvPr/>
        </p:nvPicPr>
        <p:blipFill>
          <a:blip r:embed="rId6"/>
          <a:stretch>
            <a:fillRect/>
          </a:stretch>
        </p:blipFill>
        <p:spPr>
          <a:xfrm>
            <a:off x="6318250" y="4149725"/>
            <a:ext cx="2513013" cy="1716088"/>
          </a:xfrm>
          <a:prstGeom prst="rect">
            <a:avLst/>
          </a:prstGeom>
          <a:noFill/>
          <a:ln w="9525">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4"/>
          <p:cNvSpPr txBox="1"/>
          <p:nvPr/>
        </p:nvSpPr>
        <p:spPr>
          <a:xfrm>
            <a:off x="79375" y="57150"/>
            <a:ext cx="2616200" cy="641350"/>
          </a:xfrm>
          <a:prstGeom prst="rect">
            <a:avLst/>
          </a:prstGeom>
          <a:noFill/>
          <a:ln w="9525">
            <a:noFill/>
          </a:ln>
        </p:spPr>
        <p:txBody>
          <a:bodyPr wrap="none" anchor="t" anchorCtr="0">
            <a:spAutoFit/>
          </a:bodyPr>
          <a:lstStyle/>
          <a:p>
            <a:r>
              <a:rPr lang="zh-CN" altLang="en-US" sz="3600" b="1" dirty="0">
                <a:solidFill>
                  <a:srgbClr val="FF0000"/>
                </a:solidFill>
                <a:latin typeface="华文中宋" panose="02010600040101010101" pitchFamily="2" charset="-122"/>
                <a:ea typeface="华文中宋" panose="02010600040101010101" pitchFamily="2" charset="-122"/>
              </a:rPr>
              <a:t>一 实验目的</a:t>
            </a:r>
          </a:p>
        </p:txBody>
      </p:sp>
      <p:sp>
        <p:nvSpPr>
          <p:cNvPr id="10242"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10243"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10245" name="TextBox 32"/>
          <p:cNvSpPr txBox="1">
            <a:spLocks noChangeArrowheads="1"/>
          </p:cNvSpPr>
          <p:nvPr/>
        </p:nvSpPr>
        <p:spPr bwMode="auto">
          <a:xfrm>
            <a:off x="251430" y="1052968"/>
            <a:ext cx="8358218" cy="2306955"/>
          </a:xfrm>
          <a:prstGeom prst="rect">
            <a:avLst/>
          </a:prstGeom>
          <a:noFill/>
          <a:ln w="9525">
            <a:noFill/>
            <a:miter lim="800000"/>
          </a:ln>
        </p:spPr>
        <p:txBody>
          <a:bodyPr>
            <a:spAutoFit/>
          </a:bodyPr>
          <a:lstStyle/>
          <a:p>
            <a:pPr marR="0" defTabSz="914400">
              <a:lnSpc>
                <a:spcPct val="150000"/>
              </a:lnSpc>
              <a:buClrTx/>
              <a:buSzTx/>
              <a:buFontTx/>
              <a:buNone/>
              <a:defRPr/>
            </a:pPr>
            <a:r>
              <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1</a:t>
            </a:r>
            <a:r>
              <a:rPr kumimoji="0" lang="en-US" altLang="zh-CN"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a:t>
            </a:r>
            <a:r>
              <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了解声速的多普勒效应，并测声速。</a:t>
            </a:r>
            <a:endPar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defTabSz="914400">
              <a:lnSpc>
                <a:spcPct val="150000"/>
              </a:lnSpc>
              <a:buClrTx/>
              <a:buSzTx/>
              <a:buFontTx/>
              <a:buNone/>
              <a:defRPr/>
            </a:pPr>
            <a:r>
              <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2</a:t>
            </a:r>
            <a:r>
              <a:rPr kumimoji="0" lang="en-US" altLang="zh-CN"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a:t>
            </a:r>
            <a:r>
              <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了解相位法原理，并测声速。</a:t>
            </a:r>
            <a:endPar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defTabSz="914400">
              <a:lnSpc>
                <a:spcPct val="150000"/>
              </a:lnSpc>
              <a:buClrTx/>
              <a:buSzTx/>
              <a:buFontTx/>
              <a:buNone/>
              <a:defRPr/>
            </a:pPr>
            <a:endPar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2"/>
          <p:cNvPicPr>
            <a:picLocks noChangeAspect="1"/>
          </p:cNvPicPr>
          <p:nvPr/>
        </p:nvPicPr>
        <p:blipFill>
          <a:blip r:embed="rId2"/>
          <a:srcRect l="34125" t="10838"/>
          <a:stretch>
            <a:fillRect/>
          </a:stretch>
        </p:blipFill>
        <p:spPr>
          <a:xfrm>
            <a:off x="395605" y="3856038"/>
            <a:ext cx="2232025" cy="2012950"/>
          </a:xfrm>
          <a:prstGeom prst="rect">
            <a:avLst/>
          </a:prstGeom>
          <a:noFill/>
          <a:ln w="9525">
            <a:noFill/>
          </a:ln>
        </p:spPr>
      </p:pic>
      <p:sp>
        <p:nvSpPr>
          <p:cNvPr id="2" name="矩形 1"/>
          <p:cNvSpPr/>
          <p:nvPr/>
        </p:nvSpPr>
        <p:spPr>
          <a:xfrm>
            <a:off x="1452563" y="2992438"/>
            <a:ext cx="3522663" cy="769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67" name="Text Box 8"/>
          <p:cNvSpPr txBox="1"/>
          <p:nvPr/>
        </p:nvSpPr>
        <p:spPr>
          <a:xfrm>
            <a:off x="444500" y="1382713"/>
            <a:ext cx="1338263" cy="369887"/>
          </a:xfrm>
          <a:prstGeom prst="rect">
            <a:avLst/>
          </a:prstGeom>
          <a:noFill/>
          <a:ln w="9525">
            <a:noFill/>
          </a:ln>
        </p:spPr>
        <p:txBody>
          <a:bodyPr wrap="none" anchor="t" anchorCtr="0">
            <a:spAutoFit/>
          </a:bodyPr>
          <a:lstStyle/>
          <a:p>
            <a:pPr eaLnBrk="0" hangingPunct="0"/>
            <a:r>
              <a:rPr lang="zh-CN" altLang="en-US" b="1" dirty="0">
                <a:solidFill>
                  <a:srgbClr val="0000FF"/>
                </a:solidFill>
                <a:latin typeface="Times New Roman" panose="02020603050405020304" pitchFamily="18" charset="0"/>
                <a:ea typeface="宋体" panose="02010600030101010101" pitchFamily="2" charset="-122"/>
              </a:rPr>
              <a:t>波源的频率</a:t>
            </a:r>
          </a:p>
        </p:txBody>
      </p:sp>
      <p:graphicFrame>
        <p:nvGraphicFramePr>
          <p:cNvPr id="11268" name="Object 9"/>
          <p:cNvGraphicFramePr>
            <a:graphicFrameLocks noChangeAspect="1"/>
          </p:cNvGraphicFramePr>
          <p:nvPr/>
        </p:nvGraphicFramePr>
        <p:xfrm>
          <a:off x="1725613" y="1268413"/>
          <a:ext cx="381000" cy="534987"/>
        </p:xfrm>
        <a:graphic>
          <a:graphicData uri="http://schemas.openxmlformats.org/presentationml/2006/ole">
            <mc:AlternateContent xmlns:mc="http://schemas.openxmlformats.org/markup-compatibility/2006">
              <mc:Choice xmlns:v="urn:schemas-microsoft-com:vml" Requires="v">
                <p:oleObj r:id="rId3" imgW="165100" imgH="228600" progId="Equation.DSMT4">
                  <p:embed/>
                </p:oleObj>
              </mc:Choice>
              <mc:Fallback>
                <p:oleObj r:id="rId3" imgW="165100" imgH="228600" progId="Equation.DSMT4">
                  <p:embed/>
                  <p:pic>
                    <p:nvPicPr>
                      <p:cNvPr id="0" name="图片 3089"/>
                      <p:cNvPicPr/>
                      <p:nvPr/>
                    </p:nvPicPr>
                    <p:blipFill>
                      <a:blip r:embed="rId4"/>
                      <a:stretch>
                        <a:fillRect/>
                      </a:stretch>
                    </p:blipFill>
                    <p:spPr>
                      <a:xfrm>
                        <a:off x="1725613" y="1268413"/>
                        <a:ext cx="381000" cy="534987"/>
                      </a:xfrm>
                      <a:prstGeom prst="rect">
                        <a:avLst/>
                      </a:prstGeom>
                      <a:noFill/>
                      <a:ln w="38100">
                        <a:noFill/>
                        <a:miter/>
                      </a:ln>
                    </p:spPr>
                  </p:pic>
                </p:oleObj>
              </mc:Fallback>
            </mc:AlternateContent>
          </a:graphicData>
        </a:graphic>
      </p:graphicFrame>
      <p:sp>
        <p:nvSpPr>
          <p:cNvPr id="11269" name="Text Box 10"/>
          <p:cNvSpPr txBox="1"/>
          <p:nvPr/>
        </p:nvSpPr>
        <p:spPr>
          <a:xfrm>
            <a:off x="444500" y="1895475"/>
            <a:ext cx="2262188" cy="369888"/>
          </a:xfrm>
          <a:prstGeom prst="rect">
            <a:avLst/>
          </a:prstGeom>
          <a:noFill/>
          <a:ln w="9525">
            <a:noFill/>
          </a:ln>
        </p:spPr>
        <p:txBody>
          <a:bodyPr wrap="none" anchor="t" anchorCtr="0">
            <a:spAutoFit/>
          </a:bodyPr>
          <a:lstStyle/>
          <a:p>
            <a:pPr eaLnBrk="0" hangingPunct="0"/>
            <a:r>
              <a:rPr lang="zh-CN" altLang="en-US" b="1" dirty="0">
                <a:solidFill>
                  <a:srgbClr val="0000FF"/>
                </a:solidFill>
                <a:latin typeface="Times New Roman" panose="02020603050405020304" pitchFamily="18" charset="0"/>
                <a:ea typeface="宋体" panose="02010600030101010101" pitchFamily="2" charset="-122"/>
              </a:rPr>
              <a:t>观察者接受到的频率</a:t>
            </a:r>
          </a:p>
        </p:txBody>
      </p:sp>
      <p:graphicFrame>
        <p:nvGraphicFramePr>
          <p:cNvPr id="11270" name="Object 11"/>
          <p:cNvGraphicFramePr>
            <a:graphicFrameLocks noChangeAspect="1"/>
          </p:cNvGraphicFramePr>
          <p:nvPr/>
        </p:nvGraphicFramePr>
        <p:xfrm>
          <a:off x="2644775" y="1725613"/>
          <a:ext cx="419100" cy="581025"/>
        </p:xfrm>
        <a:graphic>
          <a:graphicData uri="http://schemas.openxmlformats.org/presentationml/2006/ole">
            <mc:AlternateContent xmlns:mc="http://schemas.openxmlformats.org/markup-compatibility/2006">
              <mc:Choice xmlns:v="urn:schemas-microsoft-com:vml" Requires="v">
                <p:oleObj r:id="rId5" imgW="228600" imgH="241300" progId="Equation.DSMT4">
                  <p:embed/>
                </p:oleObj>
              </mc:Choice>
              <mc:Fallback>
                <p:oleObj r:id="rId5" imgW="228600" imgH="241300" progId="Equation.DSMT4">
                  <p:embed/>
                  <p:pic>
                    <p:nvPicPr>
                      <p:cNvPr id="0" name="图片 3087"/>
                      <p:cNvPicPr/>
                      <p:nvPr/>
                    </p:nvPicPr>
                    <p:blipFill>
                      <a:blip r:embed="rId6"/>
                      <a:stretch>
                        <a:fillRect/>
                      </a:stretch>
                    </p:blipFill>
                    <p:spPr>
                      <a:xfrm>
                        <a:off x="2644775" y="1725613"/>
                        <a:ext cx="419100" cy="581025"/>
                      </a:xfrm>
                      <a:prstGeom prst="rect">
                        <a:avLst/>
                      </a:prstGeom>
                      <a:noFill/>
                      <a:ln w="38100">
                        <a:noFill/>
                        <a:miter/>
                      </a:ln>
                    </p:spPr>
                  </p:pic>
                </p:oleObj>
              </mc:Fallback>
            </mc:AlternateContent>
          </a:graphicData>
        </a:graphic>
      </p:graphicFrame>
      <p:sp>
        <p:nvSpPr>
          <p:cNvPr id="11271" name="Text Box 15"/>
          <p:cNvSpPr txBox="1"/>
          <p:nvPr/>
        </p:nvSpPr>
        <p:spPr>
          <a:xfrm>
            <a:off x="473075" y="2276475"/>
            <a:ext cx="1676400" cy="584200"/>
          </a:xfrm>
          <a:prstGeom prst="rect">
            <a:avLst/>
          </a:prstGeom>
          <a:noFill/>
          <a:ln w="9525">
            <a:noFill/>
          </a:ln>
        </p:spPr>
        <p:txBody>
          <a:bodyPr wrap="none" anchor="t" anchorCtr="0">
            <a:spAutoFit/>
          </a:bodyPr>
          <a:lstStyle/>
          <a:p>
            <a:pPr eaLnBrk="0" hangingPunct="0"/>
            <a:r>
              <a:rPr lang="zh-CN" altLang="en-US" b="1" dirty="0">
                <a:solidFill>
                  <a:srgbClr val="0000FF"/>
                </a:solidFill>
                <a:latin typeface="Arial" panose="020B0604020202020204" pitchFamily="34" charset="0"/>
                <a:ea typeface="宋体" panose="02010600030101010101" pitchFamily="2" charset="-122"/>
              </a:rPr>
              <a:t>波的频率</a:t>
            </a:r>
            <a:r>
              <a:rPr lang="zh-CN" altLang="en-US" sz="3200" b="1" dirty="0">
                <a:solidFill>
                  <a:srgbClr val="0000FF"/>
                </a:solidFill>
                <a:latin typeface="Arial" panose="020B0604020202020204" pitchFamily="34" charset="0"/>
                <a:ea typeface="楷体_GB2312" pitchFamily="49" charset="-122"/>
              </a:rPr>
              <a:t>     </a:t>
            </a:r>
          </a:p>
        </p:txBody>
      </p:sp>
      <p:graphicFrame>
        <p:nvGraphicFramePr>
          <p:cNvPr id="11272" name="Object 16"/>
          <p:cNvGraphicFramePr>
            <a:graphicFrameLocks noChangeAspect="1"/>
          </p:cNvGraphicFramePr>
          <p:nvPr/>
        </p:nvGraphicFramePr>
        <p:xfrm>
          <a:off x="1452563" y="2389188"/>
          <a:ext cx="382587" cy="509587"/>
        </p:xfrm>
        <a:graphic>
          <a:graphicData uri="http://schemas.openxmlformats.org/presentationml/2006/ole">
            <mc:AlternateContent xmlns:mc="http://schemas.openxmlformats.org/markup-compatibility/2006">
              <mc:Choice xmlns:v="urn:schemas-microsoft-com:vml" Requires="v">
                <p:oleObj r:id="rId7" imgW="152400" imgH="203200" progId="Equation.DSMT4">
                  <p:embed/>
                </p:oleObj>
              </mc:Choice>
              <mc:Fallback>
                <p:oleObj r:id="rId7" imgW="152400" imgH="203200" progId="Equation.DSMT4">
                  <p:embed/>
                  <p:pic>
                    <p:nvPicPr>
                      <p:cNvPr id="0" name="图片 3088"/>
                      <p:cNvPicPr/>
                      <p:nvPr/>
                    </p:nvPicPr>
                    <p:blipFill>
                      <a:blip r:embed="rId8"/>
                      <a:stretch>
                        <a:fillRect/>
                      </a:stretch>
                    </p:blipFill>
                    <p:spPr>
                      <a:xfrm>
                        <a:off x="1452563" y="2389188"/>
                        <a:ext cx="382587" cy="509587"/>
                      </a:xfrm>
                      <a:prstGeom prst="rect">
                        <a:avLst/>
                      </a:prstGeom>
                      <a:noFill/>
                      <a:ln w="38100">
                        <a:noFill/>
                        <a:miter/>
                      </a:ln>
                    </p:spPr>
                  </p:pic>
                </p:oleObj>
              </mc:Fallback>
            </mc:AlternateContent>
          </a:graphicData>
        </a:graphic>
      </p:graphicFrame>
      <p:sp>
        <p:nvSpPr>
          <p:cNvPr id="11273" name="Text Box 17"/>
          <p:cNvSpPr txBox="1"/>
          <p:nvPr/>
        </p:nvSpPr>
        <p:spPr>
          <a:xfrm>
            <a:off x="1770063" y="2470150"/>
            <a:ext cx="3903662" cy="369888"/>
          </a:xfrm>
          <a:prstGeom prst="rect">
            <a:avLst/>
          </a:prstGeom>
          <a:noFill/>
          <a:ln w="9525">
            <a:noFill/>
          </a:ln>
        </p:spPr>
        <p:txBody>
          <a:bodyPr wrap="none" anchor="t" anchorCtr="0">
            <a:spAutoFit/>
          </a:bodyPr>
          <a:lstStyle/>
          <a:p>
            <a:pPr eaLnBrk="0" hangingPunct="0"/>
            <a:r>
              <a:rPr lang="zh-CN" altLang="en-US" b="1" dirty="0">
                <a:solidFill>
                  <a:srgbClr val="000066"/>
                </a:solidFill>
                <a:latin typeface="Arial" panose="020B0604020202020204" pitchFamily="34" charset="0"/>
                <a:ea typeface="宋体" panose="02010600030101010101" pitchFamily="2" charset="-122"/>
              </a:rPr>
              <a:t>单位时间通过某一点的完整波的个数</a:t>
            </a:r>
          </a:p>
        </p:txBody>
      </p:sp>
      <p:sp>
        <p:nvSpPr>
          <p:cNvPr id="11274" name="Rectangle 18"/>
          <p:cNvSpPr/>
          <p:nvPr/>
        </p:nvSpPr>
        <p:spPr>
          <a:xfrm>
            <a:off x="2117725" y="1382713"/>
            <a:ext cx="6259513" cy="369887"/>
          </a:xfrm>
          <a:prstGeom prst="rect">
            <a:avLst/>
          </a:prstGeom>
          <a:noFill/>
          <a:ln w="9525">
            <a:noFill/>
          </a:ln>
        </p:spPr>
        <p:txBody>
          <a:bodyPr anchor="t" anchorCtr="0">
            <a:spAutoFit/>
          </a:bodyPr>
          <a:lstStyle/>
          <a:p>
            <a:pPr eaLnBrk="0" hangingPunct="0"/>
            <a:r>
              <a:rPr lang="zh-CN" altLang="en-US" b="1" dirty="0">
                <a:solidFill>
                  <a:srgbClr val="000066"/>
                </a:solidFill>
                <a:latin typeface="Arial" panose="020B0604020202020204" pitchFamily="34" charset="0"/>
                <a:ea typeface="宋体" panose="02010600030101010101" pitchFamily="2" charset="-122"/>
              </a:rPr>
              <a:t>是单位时间内波源振动的次数或发出的</a:t>
            </a:r>
            <a:r>
              <a:rPr lang="zh-CN" altLang="en-US" b="1" dirty="0">
                <a:solidFill>
                  <a:srgbClr val="000066"/>
                </a:solidFill>
                <a:latin typeface="华文中宋" panose="02010600040101010101" pitchFamily="2" charset="-122"/>
                <a:ea typeface="宋体" panose="02010600030101010101" pitchFamily="2" charset="-122"/>
              </a:rPr>
              <a:t>‘</a:t>
            </a:r>
            <a:r>
              <a:rPr lang="zh-CN" altLang="en-US" b="1" dirty="0">
                <a:solidFill>
                  <a:srgbClr val="000066"/>
                </a:solidFill>
                <a:latin typeface="Arial" panose="020B0604020202020204" pitchFamily="34" charset="0"/>
                <a:ea typeface="宋体" panose="02010600030101010101" pitchFamily="2" charset="-122"/>
              </a:rPr>
              <a:t>完整波</a:t>
            </a:r>
            <a:r>
              <a:rPr lang="zh-CN" altLang="en-US" b="1" dirty="0">
                <a:solidFill>
                  <a:srgbClr val="000066"/>
                </a:solidFill>
                <a:latin typeface="华文中宋" panose="02010600040101010101" pitchFamily="2" charset="-122"/>
                <a:ea typeface="宋体" panose="02010600030101010101" pitchFamily="2" charset="-122"/>
              </a:rPr>
              <a:t>’</a:t>
            </a:r>
            <a:r>
              <a:rPr lang="zh-CN" altLang="en-US" b="1" dirty="0">
                <a:solidFill>
                  <a:srgbClr val="000066"/>
                </a:solidFill>
                <a:latin typeface="Arial" panose="020B0604020202020204" pitchFamily="34" charset="0"/>
                <a:ea typeface="宋体" panose="02010600030101010101" pitchFamily="2" charset="-122"/>
              </a:rPr>
              <a:t>的个数；</a:t>
            </a:r>
          </a:p>
        </p:txBody>
      </p:sp>
      <p:sp>
        <p:nvSpPr>
          <p:cNvPr id="11275" name="Rectangle 19"/>
          <p:cNvSpPr/>
          <p:nvPr/>
        </p:nvSpPr>
        <p:spPr>
          <a:xfrm>
            <a:off x="2981325" y="1870075"/>
            <a:ext cx="5395913" cy="922338"/>
          </a:xfrm>
          <a:prstGeom prst="rect">
            <a:avLst/>
          </a:prstGeom>
          <a:noFill/>
          <a:ln w="9525">
            <a:noFill/>
          </a:ln>
        </p:spPr>
        <p:txBody>
          <a:bodyPr anchor="t" anchorCtr="0">
            <a:spAutoFit/>
          </a:bodyPr>
          <a:lstStyle/>
          <a:p>
            <a:pPr eaLnBrk="0" hangingPunct="0"/>
            <a:r>
              <a:rPr lang="zh-CN" altLang="en-US" b="1" dirty="0">
                <a:solidFill>
                  <a:srgbClr val="000066"/>
                </a:solidFill>
                <a:latin typeface="Arial" panose="020B0604020202020204" pitchFamily="34" charset="0"/>
                <a:ea typeface="楷体_GB2312" pitchFamily="49" charset="-122"/>
              </a:rPr>
              <a:t>是</a:t>
            </a:r>
            <a:r>
              <a:rPr lang="zh-CN" altLang="en-US" b="1" dirty="0">
                <a:solidFill>
                  <a:srgbClr val="000066"/>
                </a:solidFill>
                <a:latin typeface="华文中宋" panose="02010600040101010101" pitchFamily="2" charset="-122"/>
                <a:ea typeface="宋体" panose="02010600030101010101" pitchFamily="2" charset="-122"/>
              </a:rPr>
              <a:t>观察者在单位时间内接受 到的振动数或完整波的个数；</a:t>
            </a:r>
          </a:p>
          <a:p>
            <a:pPr eaLnBrk="0" hangingPunct="0"/>
            <a:endParaRPr lang="en-US" altLang="zh-CN" b="1" dirty="0">
              <a:solidFill>
                <a:srgbClr val="000066"/>
              </a:solidFill>
              <a:latin typeface="华文中宋" panose="02010600040101010101" pitchFamily="2" charset="-122"/>
              <a:ea typeface="宋体" panose="02010600030101010101" pitchFamily="2" charset="-122"/>
            </a:endParaRPr>
          </a:p>
        </p:txBody>
      </p:sp>
      <p:sp>
        <p:nvSpPr>
          <p:cNvPr id="11276" name="Text Box 4"/>
          <p:cNvSpPr txBox="1"/>
          <p:nvPr/>
        </p:nvSpPr>
        <p:spPr>
          <a:xfrm>
            <a:off x="79375" y="57150"/>
            <a:ext cx="6505575" cy="644525"/>
          </a:xfrm>
          <a:prstGeom prst="rect">
            <a:avLst/>
          </a:prstGeom>
          <a:noFill/>
          <a:ln w="9525">
            <a:noFill/>
          </a:ln>
        </p:spPr>
        <p:txBody>
          <a:bodyPr wrap="square" anchor="t" anchorCtr="0">
            <a:spAutoFit/>
          </a:bodyPr>
          <a:lstStyle/>
          <a:p>
            <a:r>
              <a:rPr lang="zh-CN" altLang="en-US" sz="3600" b="1" dirty="0">
                <a:solidFill>
                  <a:srgbClr val="FF0000"/>
                </a:solidFill>
                <a:latin typeface="华文中宋" panose="02010600040101010101" pitchFamily="2" charset="-122"/>
                <a:ea typeface="华文中宋" panose="02010600040101010101" pitchFamily="2" charset="-122"/>
              </a:rPr>
              <a:t>二 实验原理</a:t>
            </a:r>
            <a:r>
              <a:rPr lang="en-US" altLang="zh-CN" sz="36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rPr>
              <a:t>2.1</a:t>
            </a:r>
            <a:r>
              <a:rPr lang="zh-CN" altLang="en-US" sz="2400" b="1" dirty="0">
                <a:solidFill>
                  <a:srgbClr val="006666"/>
                </a:solidFill>
                <a:latin typeface="微软雅黑" panose="020B0503020204020204" pitchFamily="34" charset="-122"/>
                <a:ea typeface="微软雅黑" panose="020B0503020204020204" pitchFamily="34" charset="-122"/>
              </a:rPr>
              <a:t>多普勒效应测声速</a:t>
            </a:r>
          </a:p>
        </p:txBody>
      </p:sp>
      <p:sp>
        <p:nvSpPr>
          <p:cNvPr id="11277" name="Rectangle 18"/>
          <p:cNvSpPr/>
          <p:nvPr/>
        </p:nvSpPr>
        <p:spPr>
          <a:xfrm>
            <a:off x="292100" y="860425"/>
            <a:ext cx="6259513" cy="460375"/>
          </a:xfrm>
          <a:prstGeom prst="rect">
            <a:avLst/>
          </a:prstGeom>
          <a:noFill/>
          <a:ln w="9525">
            <a:noFill/>
          </a:ln>
        </p:spPr>
        <p:txBody>
          <a:bodyPr anchor="t" anchorCtr="0">
            <a:spAutoFit/>
          </a:bodyPr>
          <a:lstStyle/>
          <a:p>
            <a:pPr eaLnBrk="0" hangingPunct="0"/>
            <a:r>
              <a:rPr lang="en-US" altLang="zh-CN" sz="2400" b="1" dirty="0">
                <a:solidFill>
                  <a:srgbClr val="006666"/>
                </a:solidFill>
                <a:latin typeface="微软雅黑" panose="020B0503020204020204" pitchFamily="34" charset="-122"/>
                <a:ea typeface="微软雅黑" panose="020B0503020204020204" pitchFamily="34" charset="-122"/>
              </a:rPr>
              <a:t>2.1 </a:t>
            </a:r>
            <a:r>
              <a:rPr lang="zh-CN" altLang="en-US" sz="2400" b="1" dirty="0">
                <a:solidFill>
                  <a:srgbClr val="006666"/>
                </a:solidFill>
                <a:latin typeface="微软雅黑" panose="020B0503020204020204" pitchFamily="34" charset="-122"/>
                <a:ea typeface="微软雅黑" panose="020B0503020204020204" pitchFamily="34" charset="-122"/>
              </a:rPr>
              <a:t>用多普勒效应测声速</a:t>
            </a:r>
          </a:p>
        </p:txBody>
      </p:sp>
      <p:sp>
        <p:nvSpPr>
          <p:cNvPr id="11278" name="Text Box 8"/>
          <p:cNvSpPr txBox="1"/>
          <p:nvPr/>
        </p:nvSpPr>
        <p:spPr>
          <a:xfrm>
            <a:off x="1519238" y="2992438"/>
            <a:ext cx="3671887" cy="369887"/>
          </a:xfrm>
          <a:prstGeom prst="rect">
            <a:avLst/>
          </a:prstGeom>
          <a:noFill/>
          <a:ln w="9525">
            <a:noFill/>
          </a:ln>
        </p:spPr>
        <p:txBody>
          <a:bodyPr wrap="none" anchor="t" anchorCtr="0">
            <a:spAutoFit/>
          </a:bodyPr>
          <a:lstStyle/>
          <a:p>
            <a:pPr eaLnBrk="0" hangingPunct="0"/>
            <a:r>
              <a:rPr lang="zh-CN" altLang="en-US" b="1" dirty="0">
                <a:solidFill>
                  <a:srgbClr val="C00000"/>
                </a:solidFill>
                <a:latin typeface="华文中宋" panose="02010600040101010101" pitchFamily="2" charset="-122"/>
                <a:ea typeface="华文中宋" panose="02010600040101010101" pitchFamily="2" charset="-122"/>
              </a:rPr>
              <a:t>波源和观测者之间无相对运动时：</a:t>
            </a:r>
          </a:p>
        </p:txBody>
      </p:sp>
      <p:graphicFrame>
        <p:nvGraphicFramePr>
          <p:cNvPr id="11279" name="Object 11"/>
          <p:cNvGraphicFramePr>
            <a:graphicFrameLocks noChangeAspect="1"/>
          </p:cNvGraphicFramePr>
          <p:nvPr/>
        </p:nvGraphicFramePr>
        <p:xfrm>
          <a:off x="2482850" y="3348038"/>
          <a:ext cx="1420813" cy="438150"/>
        </p:xfrm>
        <a:graphic>
          <a:graphicData uri="http://schemas.openxmlformats.org/presentationml/2006/ole">
            <mc:AlternateContent xmlns:mc="http://schemas.openxmlformats.org/markup-compatibility/2006">
              <mc:Choice xmlns:v="urn:schemas-microsoft-com:vml" Requires="v">
                <p:oleObj r:id="rId9" imgW="774065" imgH="241300" progId="Equation.DSMT4">
                  <p:embed/>
                </p:oleObj>
              </mc:Choice>
              <mc:Fallback>
                <p:oleObj r:id="rId9" imgW="774065" imgH="241300" progId="Equation.DSMT4">
                  <p:embed/>
                  <p:pic>
                    <p:nvPicPr>
                      <p:cNvPr id="0" name="图片 3086"/>
                      <p:cNvPicPr/>
                      <p:nvPr/>
                    </p:nvPicPr>
                    <p:blipFill>
                      <a:blip r:embed="rId10"/>
                      <a:stretch>
                        <a:fillRect/>
                      </a:stretch>
                    </p:blipFill>
                    <p:spPr>
                      <a:xfrm>
                        <a:off x="2482850" y="3348038"/>
                        <a:ext cx="1420813" cy="438150"/>
                      </a:xfrm>
                      <a:prstGeom prst="rect">
                        <a:avLst/>
                      </a:prstGeom>
                      <a:noFill/>
                      <a:ln w="38100">
                        <a:noFill/>
                        <a:miter/>
                      </a:ln>
                    </p:spPr>
                  </p:pic>
                </p:oleObj>
              </mc:Fallback>
            </mc:AlternateContent>
          </a:graphicData>
        </a:graphic>
      </p:graphicFrame>
      <p:sp>
        <p:nvSpPr>
          <p:cNvPr id="11280" name="Text Box 8"/>
          <p:cNvSpPr txBox="1"/>
          <p:nvPr/>
        </p:nvSpPr>
        <p:spPr>
          <a:xfrm>
            <a:off x="1558925" y="3973513"/>
            <a:ext cx="5986145" cy="1568450"/>
          </a:xfrm>
          <a:prstGeom prst="rect">
            <a:avLst/>
          </a:prstGeom>
          <a:noFill/>
          <a:ln w="9525">
            <a:noFill/>
          </a:ln>
        </p:spPr>
        <p:txBody>
          <a:bodyPr wrap="none" anchor="t" anchorCtr="0">
            <a:spAutoFit/>
          </a:bodyPr>
          <a:lstStyle/>
          <a:p>
            <a:pPr algn="l" eaLnBrk="0" hangingPunct="0">
              <a:lnSpc>
                <a:spcPct val="150000"/>
              </a:lnSpc>
            </a:pPr>
            <a:r>
              <a:rPr lang="zh-CN" altLang="en-US" sz="2400" b="1" dirty="0">
                <a:solidFill>
                  <a:srgbClr val="C00000"/>
                </a:solidFill>
                <a:latin typeface="华文中宋" panose="02010600040101010101" pitchFamily="2" charset="-122"/>
                <a:ea typeface="华文中宋" panose="02010600040101010101" pitchFamily="2" charset="-122"/>
              </a:rPr>
              <a:t>波源和观测者之间有相对</a:t>
            </a:r>
            <a:endParaRPr lang="en-US" altLang="zh-CN" sz="2400" b="1" dirty="0">
              <a:solidFill>
                <a:srgbClr val="C00000"/>
              </a:solidFill>
              <a:latin typeface="华文中宋" panose="02010600040101010101" pitchFamily="2" charset="-122"/>
              <a:ea typeface="华文中宋" panose="02010600040101010101" pitchFamily="2" charset="-122"/>
            </a:endParaRPr>
          </a:p>
          <a:p>
            <a:pPr algn="l" eaLnBrk="0" hangingPunct="0">
              <a:lnSpc>
                <a:spcPct val="150000"/>
              </a:lnSpc>
            </a:pPr>
            <a:r>
              <a:rPr lang="zh-CN" altLang="en-US" sz="2400" b="1" dirty="0">
                <a:solidFill>
                  <a:srgbClr val="C00000"/>
                </a:solidFill>
                <a:latin typeface="华文中宋" panose="02010600040101010101" pitchFamily="2" charset="-122"/>
                <a:ea typeface="华文中宋" panose="02010600040101010101" pitchFamily="2" charset="-122"/>
              </a:rPr>
              <a:t>运动时是什么情况？</a:t>
            </a:r>
            <a:r>
              <a:rPr lang="zh-CN" altLang="en-US" sz="2400" b="1" dirty="0">
                <a:solidFill>
                  <a:srgbClr val="C00000"/>
                </a:solidFill>
                <a:latin typeface="华文中宋" panose="02010600040101010101" pitchFamily="2" charset="-122"/>
                <a:ea typeface="华文中宋" panose="02010600040101010101" pitchFamily="2" charset="-122"/>
                <a:sym typeface="+mn-ea"/>
              </a:rPr>
              <a:t>它的定量关系是什么？</a:t>
            </a:r>
            <a:endParaRPr kumimoji="1" lang="zh-CN" altLang="en-US" sz="2400" b="1" i="0" u="none" strike="noStrike" kern="1200" cap="none" spc="0" normalizeH="0" baseline="0" noProof="0" dirty="0">
              <a:ln>
                <a:noFill/>
              </a:ln>
              <a:solidFill>
                <a:srgbClr val="FF3399"/>
              </a:solidFill>
              <a:effectLst/>
              <a:uLnTx/>
              <a:uFillTx/>
              <a:latin typeface="华文中宋" panose="02010600040101010101" pitchFamily="2" charset="-122"/>
              <a:ea typeface="华文中宋" panose="02010600040101010101" pitchFamily="2" charset="-122"/>
              <a:cs typeface="+mn-cs"/>
            </a:endParaRPr>
          </a:p>
          <a:p>
            <a:pPr eaLnBrk="0" hangingPunct="0"/>
            <a:endParaRPr lang="zh-CN" altLang="en-US" sz="24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390775" y="4729163"/>
            <a:ext cx="2352675" cy="120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100013" y="812800"/>
            <a:ext cx="8289925" cy="1255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2291" name="Object 4"/>
          <p:cNvGraphicFramePr>
            <a:graphicFrameLocks noChangeAspect="1"/>
          </p:cNvGraphicFramePr>
          <p:nvPr/>
        </p:nvGraphicFramePr>
        <p:xfrm>
          <a:off x="179388" y="920750"/>
          <a:ext cx="4219575" cy="428625"/>
        </p:xfrm>
        <a:graphic>
          <a:graphicData uri="http://schemas.openxmlformats.org/presentationml/2006/ole">
            <mc:AlternateContent xmlns:mc="http://schemas.openxmlformats.org/markup-compatibility/2006">
              <mc:Choice xmlns:v="urn:schemas-microsoft-com:vml" Requires="v">
                <p:oleObj r:id="rId2" imgW="2362200" imgH="228600" progId="Equation.DSMT4">
                  <p:embed/>
                </p:oleObj>
              </mc:Choice>
              <mc:Fallback>
                <p:oleObj r:id="rId2" imgW="2362200" imgH="228600" progId="Equation.DSMT4">
                  <p:embed/>
                  <p:pic>
                    <p:nvPicPr>
                      <p:cNvPr id="0" name="图片 3092"/>
                      <p:cNvPicPr/>
                      <p:nvPr/>
                    </p:nvPicPr>
                    <p:blipFill>
                      <a:blip r:embed="rId3"/>
                      <a:stretch>
                        <a:fillRect/>
                      </a:stretch>
                    </p:blipFill>
                    <p:spPr>
                      <a:xfrm>
                        <a:off x="179388" y="920750"/>
                        <a:ext cx="4219575" cy="428625"/>
                      </a:xfrm>
                      <a:prstGeom prst="rect">
                        <a:avLst/>
                      </a:prstGeom>
                      <a:noFill/>
                      <a:ln w="38100">
                        <a:noFill/>
                        <a:miter/>
                      </a:ln>
                    </p:spPr>
                  </p:pic>
                </p:oleObj>
              </mc:Fallback>
            </mc:AlternateContent>
          </a:graphicData>
        </a:graphic>
      </p:graphicFrame>
      <p:graphicFrame>
        <p:nvGraphicFramePr>
          <p:cNvPr id="12292" name="Object 6"/>
          <p:cNvGraphicFramePr>
            <a:graphicFrameLocks noChangeAspect="1"/>
          </p:cNvGraphicFramePr>
          <p:nvPr/>
        </p:nvGraphicFramePr>
        <p:xfrm>
          <a:off x="163513" y="1314450"/>
          <a:ext cx="4568825" cy="419100"/>
        </p:xfrm>
        <a:graphic>
          <a:graphicData uri="http://schemas.openxmlformats.org/presentationml/2006/ole">
            <mc:AlternateContent xmlns:mc="http://schemas.openxmlformats.org/markup-compatibility/2006">
              <mc:Choice xmlns:v="urn:schemas-microsoft-com:vml" Requires="v">
                <p:oleObj r:id="rId4" imgW="2476500" imgH="228600" progId="Equation.DSMT4">
                  <p:embed/>
                </p:oleObj>
              </mc:Choice>
              <mc:Fallback>
                <p:oleObj r:id="rId4" imgW="2476500" imgH="228600" progId="Equation.DSMT4">
                  <p:embed/>
                  <p:pic>
                    <p:nvPicPr>
                      <p:cNvPr id="0" name="图片 3090"/>
                      <p:cNvPicPr/>
                      <p:nvPr/>
                    </p:nvPicPr>
                    <p:blipFill>
                      <a:blip r:embed="rId5"/>
                      <a:stretch>
                        <a:fillRect/>
                      </a:stretch>
                    </p:blipFill>
                    <p:spPr>
                      <a:xfrm>
                        <a:off x="163513" y="1314450"/>
                        <a:ext cx="4568825" cy="419100"/>
                      </a:xfrm>
                      <a:prstGeom prst="rect">
                        <a:avLst/>
                      </a:prstGeom>
                      <a:noFill/>
                      <a:ln w="38100">
                        <a:noFill/>
                        <a:miter/>
                      </a:ln>
                    </p:spPr>
                  </p:pic>
                </p:oleObj>
              </mc:Fallback>
            </mc:AlternateContent>
          </a:graphicData>
        </a:graphic>
      </p:graphicFrame>
      <p:graphicFrame>
        <p:nvGraphicFramePr>
          <p:cNvPr id="12293" name="Object 14"/>
          <p:cNvGraphicFramePr>
            <a:graphicFrameLocks noChangeAspect="1"/>
          </p:cNvGraphicFramePr>
          <p:nvPr/>
        </p:nvGraphicFramePr>
        <p:xfrm>
          <a:off x="222250" y="1717675"/>
          <a:ext cx="5148263" cy="350838"/>
        </p:xfrm>
        <a:graphic>
          <a:graphicData uri="http://schemas.openxmlformats.org/presentationml/2006/ole">
            <mc:AlternateContent xmlns:mc="http://schemas.openxmlformats.org/markup-compatibility/2006">
              <mc:Choice xmlns:v="urn:schemas-microsoft-com:vml" Requires="v">
                <p:oleObj r:id="rId6" imgW="2816860" imgH="203200" progId="Equation.DSMT4">
                  <p:embed/>
                </p:oleObj>
              </mc:Choice>
              <mc:Fallback>
                <p:oleObj r:id="rId6" imgW="2816860" imgH="203200" progId="Equation.DSMT4">
                  <p:embed/>
                  <p:pic>
                    <p:nvPicPr>
                      <p:cNvPr id="0" name="图片 3093"/>
                      <p:cNvPicPr/>
                      <p:nvPr/>
                    </p:nvPicPr>
                    <p:blipFill>
                      <a:blip r:embed="rId7"/>
                      <a:stretch>
                        <a:fillRect/>
                      </a:stretch>
                    </p:blipFill>
                    <p:spPr>
                      <a:xfrm>
                        <a:off x="222250" y="1717675"/>
                        <a:ext cx="5148263" cy="350838"/>
                      </a:xfrm>
                      <a:prstGeom prst="rect">
                        <a:avLst/>
                      </a:prstGeom>
                      <a:noFill/>
                      <a:ln w="38100">
                        <a:noFill/>
                        <a:miter/>
                      </a:ln>
                    </p:spPr>
                  </p:pic>
                </p:oleObj>
              </mc:Fallback>
            </mc:AlternateContent>
          </a:graphicData>
        </a:graphic>
      </p:graphicFrame>
      <p:sp>
        <p:nvSpPr>
          <p:cNvPr id="12294" name="矩形 5"/>
          <p:cNvSpPr/>
          <p:nvPr/>
        </p:nvSpPr>
        <p:spPr>
          <a:xfrm>
            <a:off x="0" y="173038"/>
            <a:ext cx="5553075" cy="460375"/>
          </a:xfrm>
          <a:prstGeom prst="rect">
            <a:avLst/>
          </a:prstGeom>
          <a:noFill/>
          <a:ln w="9525">
            <a:noFill/>
          </a:ln>
        </p:spPr>
        <p:txBody>
          <a:bodyPr wrap="none" anchor="t" anchorCtr="0">
            <a:spAutoFit/>
          </a:bodyPr>
          <a:lstStyle/>
          <a:p>
            <a:pPr eaLnBrk="0" hangingPunct="0"/>
            <a:r>
              <a:rPr lang="zh-CN" altLang="en-US" sz="2400" b="1" dirty="0">
                <a:solidFill>
                  <a:srgbClr val="006666"/>
                </a:solidFill>
                <a:latin typeface="微软雅黑" panose="020B0503020204020204" pitchFamily="34" charset="-122"/>
                <a:ea typeface="微软雅黑" panose="020B0503020204020204" pitchFamily="34" charset="-122"/>
              </a:rPr>
              <a:t>情况</a:t>
            </a:r>
            <a:r>
              <a:rPr lang="en-US" altLang="zh-CN" sz="2400" b="1" dirty="0">
                <a:solidFill>
                  <a:srgbClr val="006666"/>
                </a:solidFill>
                <a:latin typeface="微软雅黑" panose="020B0503020204020204" pitchFamily="34" charset="-122"/>
                <a:ea typeface="微软雅黑" panose="020B0503020204020204" pitchFamily="34" charset="-122"/>
              </a:rPr>
              <a:t>1</a:t>
            </a:r>
            <a:r>
              <a:rPr lang="zh-CN" altLang="en-US" sz="2400" b="1" dirty="0">
                <a:solidFill>
                  <a:srgbClr val="006666"/>
                </a:solidFill>
                <a:latin typeface="微软雅黑" panose="020B0503020204020204" pitchFamily="34" charset="-122"/>
                <a:ea typeface="微软雅黑" panose="020B0503020204020204" pitchFamily="34" charset="-122"/>
              </a:rPr>
              <a:t>：相对媒质观测者不动，波源运动</a:t>
            </a:r>
            <a:endParaRPr lang="zh-CN" altLang="en-US" sz="2400" dirty="0">
              <a:latin typeface="Arial" panose="020B0604020202020204" pitchFamily="34" charset="0"/>
              <a:ea typeface="宋体" panose="02010600030101010101" pitchFamily="2" charset="-122"/>
            </a:endParaRPr>
          </a:p>
        </p:txBody>
      </p:sp>
      <p:graphicFrame>
        <p:nvGraphicFramePr>
          <p:cNvPr id="12295" name="Object 40"/>
          <p:cNvGraphicFramePr>
            <a:graphicFrameLocks noChangeAspect="1"/>
          </p:cNvGraphicFramePr>
          <p:nvPr/>
        </p:nvGraphicFramePr>
        <p:xfrm>
          <a:off x="2490788" y="2206625"/>
          <a:ext cx="1374775" cy="498475"/>
        </p:xfrm>
        <a:graphic>
          <a:graphicData uri="http://schemas.openxmlformats.org/presentationml/2006/ole">
            <mc:AlternateContent xmlns:mc="http://schemas.openxmlformats.org/markup-compatibility/2006">
              <mc:Choice xmlns:v="urn:schemas-microsoft-com:vml" Requires="v">
                <p:oleObj r:id="rId8" imgW="787400" imgH="228600" progId="Equation.DSMT4">
                  <p:embed/>
                </p:oleObj>
              </mc:Choice>
              <mc:Fallback>
                <p:oleObj r:id="rId8" imgW="787400" imgH="228600" progId="Equation.DSMT4">
                  <p:embed/>
                  <p:pic>
                    <p:nvPicPr>
                      <p:cNvPr id="0" name="图片 3094"/>
                      <p:cNvPicPr/>
                      <p:nvPr/>
                    </p:nvPicPr>
                    <p:blipFill>
                      <a:blip r:embed="rId9"/>
                      <a:stretch>
                        <a:fillRect/>
                      </a:stretch>
                    </p:blipFill>
                    <p:spPr>
                      <a:xfrm>
                        <a:off x="2490788" y="2206625"/>
                        <a:ext cx="1374775" cy="498475"/>
                      </a:xfrm>
                      <a:prstGeom prst="rect">
                        <a:avLst/>
                      </a:prstGeom>
                      <a:noFill/>
                      <a:ln w="38100">
                        <a:noFill/>
                        <a:miter/>
                      </a:ln>
                    </p:spPr>
                  </p:pic>
                </p:oleObj>
              </mc:Fallback>
            </mc:AlternateContent>
          </a:graphicData>
        </a:graphic>
      </p:graphicFrame>
      <p:grpSp>
        <p:nvGrpSpPr>
          <p:cNvPr id="12296" name="Group 2"/>
          <p:cNvGrpSpPr/>
          <p:nvPr/>
        </p:nvGrpSpPr>
        <p:grpSpPr>
          <a:xfrm>
            <a:off x="5749925" y="2795588"/>
            <a:ext cx="2514600" cy="1295400"/>
            <a:chOff x="4032" y="1920"/>
            <a:chExt cx="1584" cy="816"/>
          </a:xfrm>
        </p:grpSpPr>
        <p:sp>
          <p:nvSpPr>
            <p:cNvPr id="12297" name="Freeform 3"/>
            <p:cNvSpPr/>
            <p:nvPr/>
          </p:nvSpPr>
          <p:spPr>
            <a:xfrm>
              <a:off x="4032" y="1920"/>
              <a:ext cx="1584" cy="624"/>
            </a:xfrm>
            <a:custGeom>
              <a:avLst/>
              <a:gdLst/>
              <a:ahLst/>
              <a:cxnLst>
                <a:cxn ang="0">
                  <a:pos x="0" y="312"/>
                </a:cxn>
                <a:cxn ang="0">
                  <a:pos x="396" y="0"/>
                </a:cxn>
                <a:cxn ang="0">
                  <a:pos x="792" y="312"/>
                </a:cxn>
                <a:cxn ang="0">
                  <a:pos x="1188" y="624"/>
                </a:cxn>
                <a:cxn ang="0">
                  <a:pos x="1584" y="312"/>
                </a:cxn>
              </a:cxnLst>
              <a:rect l="0" t="0" r="0" b="0"/>
              <a:pathLst>
                <a:path w="552" h="336">
                  <a:moveTo>
                    <a:pt x="0" y="168"/>
                  </a:moveTo>
                  <a:cubicBezTo>
                    <a:pt x="27" y="115"/>
                    <a:pt x="92" y="0"/>
                    <a:pt x="138" y="0"/>
                  </a:cubicBezTo>
                  <a:cubicBezTo>
                    <a:pt x="184" y="0"/>
                    <a:pt x="231" y="98"/>
                    <a:pt x="276" y="168"/>
                  </a:cubicBezTo>
                  <a:cubicBezTo>
                    <a:pt x="321" y="238"/>
                    <a:pt x="368" y="336"/>
                    <a:pt x="414" y="336"/>
                  </a:cubicBezTo>
                  <a:cubicBezTo>
                    <a:pt x="460" y="336"/>
                    <a:pt x="529" y="196"/>
                    <a:pt x="552" y="168"/>
                  </a:cubicBezTo>
                </a:path>
              </a:pathLst>
            </a:custGeom>
            <a:noFill/>
            <a:ln w="41275" cap="flat" cmpd="sng">
              <a:solidFill>
                <a:srgbClr val="800000"/>
              </a:solidFill>
              <a:prstDash val="solid"/>
              <a:round/>
              <a:headEnd type="none" w="med" len="med"/>
              <a:tailEnd type="none" w="med" len="med"/>
            </a:ln>
          </p:spPr>
          <p:txBody>
            <a:bodyPr/>
            <a:lstStyle/>
            <a:p>
              <a:endParaRPr lang="zh-CN" altLang="en-US"/>
            </a:p>
          </p:txBody>
        </p:sp>
        <p:sp>
          <p:nvSpPr>
            <p:cNvPr id="12298" name="Line 4"/>
            <p:cNvSpPr/>
            <p:nvPr/>
          </p:nvSpPr>
          <p:spPr>
            <a:xfrm>
              <a:off x="4032" y="2230"/>
              <a:ext cx="0" cy="480"/>
            </a:xfrm>
            <a:prstGeom prst="line">
              <a:avLst/>
            </a:prstGeom>
            <a:ln w="9525" cap="flat" cmpd="sng">
              <a:solidFill>
                <a:schemeClr val="tx1"/>
              </a:solidFill>
              <a:prstDash val="lgDashDot"/>
              <a:round/>
              <a:headEnd type="none" w="med" len="med"/>
              <a:tailEnd type="none" w="med" len="med"/>
            </a:ln>
          </p:spPr>
        </p:sp>
        <p:sp>
          <p:nvSpPr>
            <p:cNvPr id="12299" name="Line 5"/>
            <p:cNvSpPr/>
            <p:nvPr/>
          </p:nvSpPr>
          <p:spPr>
            <a:xfrm>
              <a:off x="5127" y="2623"/>
              <a:ext cx="467" cy="0"/>
            </a:xfrm>
            <a:prstGeom prst="line">
              <a:avLst/>
            </a:prstGeom>
            <a:ln w="9525" cap="flat" cmpd="sng">
              <a:solidFill>
                <a:schemeClr val="tx1"/>
              </a:solidFill>
              <a:prstDash val="solid"/>
              <a:round/>
              <a:headEnd type="none" w="med" len="med"/>
              <a:tailEnd type="arrow" w="med" len="lg"/>
            </a:ln>
          </p:spPr>
        </p:sp>
        <p:sp>
          <p:nvSpPr>
            <p:cNvPr id="12300" name="Line 6"/>
            <p:cNvSpPr/>
            <p:nvPr/>
          </p:nvSpPr>
          <p:spPr>
            <a:xfrm flipH="1">
              <a:off x="4032" y="2614"/>
              <a:ext cx="672" cy="0"/>
            </a:xfrm>
            <a:prstGeom prst="line">
              <a:avLst/>
            </a:prstGeom>
            <a:ln w="9525" cap="flat" cmpd="sng">
              <a:solidFill>
                <a:schemeClr val="tx1"/>
              </a:solidFill>
              <a:prstDash val="solid"/>
              <a:round/>
              <a:headEnd type="none" w="med" len="med"/>
              <a:tailEnd type="arrow" w="med" len="lg"/>
            </a:ln>
          </p:spPr>
        </p:sp>
        <p:graphicFrame>
          <p:nvGraphicFramePr>
            <p:cNvPr id="12301" name="Object 7"/>
            <p:cNvGraphicFramePr>
              <a:graphicFrameLocks noChangeAspect="1"/>
            </p:cNvGraphicFramePr>
            <p:nvPr/>
          </p:nvGraphicFramePr>
          <p:xfrm>
            <a:off x="4752" y="2518"/>
            <a:ext cx="292" cy="218"/>
          </p:xfrm>
          <a:graphic>
            <a:graphicData uri="http://schemas.openxmlformats.org/presentationml/2006/ole">
              <mc:AlternateContent xmlns:mc="http://schemas.openxmlformats.org/markup-compatibility/2006">
                <mc:Choice xmlns:v="urn:schemas-microsoft-com:vml" Requires="v">
                  <p:oleObj r:id="rId10" imgW="139700" imgH="177800" progId="Equation.3">
                    <p:embed/>
                  </p:oleObj>
                </mc:Choice>
                <mc:Fallback>
                  <p:oleObj r:id="rId10" imgW="139700" imgH="177800" progId="Equation.3">
                    <p:embed/>
                    <p:pic>
                      <p:nvPicPr>
                        <p:cNvPr id="0" name="图片 3091"/>
                        <p:cNvPicPr/>
                        <p:nvPr/>
                      </p:nvPicPr>
                      <p:blipFill>
                        <a:blip r:embed="rId11"/>
                        <a:stretch>
                          <a:fillRect/>
                        </a:stretch>
                      </p:blipFill>
                      <p:spPr>
                        <a:xfrm>
                          <a:off x="4752" y="2518"/>
                          <a:ext cx="292" cy="218"/>
                        </a:xfrm>
                        <a:prstGeom prst="rect">
                          <a:avLst/>
                        </a:prstGeom>
                        <a:noFill/>
                        <a:ln w="38100">
                          <a:noFill/>
                          <a:miter/>
                        </a:ln>
                      </p:spPr>
                    </p:pic>
                  </p:oleObj>
                </mc:Fallback>
              </mc:AlternateContent>
            </a:graphicData>
          </a:graphic>
        </p:graphicFrame>
      </p:grpSp>
      <p:grpSp>
        <p:nvGrpSpPr>
          <p:cNvPr id="12302" name="Group 8"/>
          <p:cNvGrpSpPr/>
          <p:nvPr/>
        </p:nvGrpSpPr>
        <p:grpSpPr>
          <a:xfrm>
            <a:off x="4244975" y="1916113"/>
            <a:ext cx="4102100" cy="2667000"/>
            <a:chOff x="2840" y="336"/>
            <a:chExt cx="2584" cy="1680"/>
          </a:xfrm>
        </p:grpSpPr>
        <p:sp>
          <p:nvSpPr>
            <p:cNvPr id="12303" name="Line 9"/>
            <p:cNvSpPr/>
            <p:nvPr/>
          </p:nvSpPr>
          <p:spPr>
            <a:xfrm>
              <a:off x="3137" y="1200"/>
              <a:ext cx="2287" cy="0"/>
            </a:xfrm>
            <a:prstGeom prst="line">
              <a:avLst/>
            </a:prstGeom>
            <a:ln w="19050" cap="flat" cmpd="sng">
              <a:solidFill>
                <a:schemeClr val="tx1"/>
              </a:solidFill>
              <a:prstDash val="solid"/>
              <a:round/>
              <a:headEnd type="none" w="med" len="med"/>
              <a:tailEnd type="none" w="med" len="med"/>
            </a:ln>
          </p:spPr>
        </p:sp>
        <p:sp>
          <p:nvSpPr>
            <p:cNvPr id="12304" name="Freeform 10"/>
            <p:cNvSpPr/>
            <p:nvPr/>
          </p:nvSpPr>
          <p:spPr>
            <a:xfrm>
              <a:off x="3141" y="864"/>
              <a:ext cx="2256" cy="624"/>
            </a:xfrm>
            <a:custGeom>
              <a:avLst/>
              <a:gdLst/>
              <a:ahLst/>
              <a:cxnLst>
                <a:cxn ang="0">
                  <a:pos x="0" y="312"/>
                </a:cxn>
                <a:cxn ang="0">
                  <a:pos x="564" y="0"/>
                </a:cxn>
                <a:cxn ang="0">
                  <a:pos x="1128" y="312"/>
                </a:cxn>
                <a:cxn ang="0">
                  <a:pos x="1692" y="624"/>
                </a:cxn>
                <a:cxn ang="0">
                  <a:pos x="2256" y="312"/>
                </a:cxn>
              </a:cxnLst>
              <a:rect l="0" t="0" r="0" b="0"/>
              <a:pathLst>
                <a:path w="552" h="336">
                  <a:moveTo>
                    <a:pt x="0" y="168"/>
                  </a:moveTo>
                  <a:cubicBezTo>
                    <a:pt x="27" y="115"/>
                    <a:pt x="92" y="0"/>
                    <a:pt x="138" y="0"/>
                  </a:cubicBezTo>
                  <a:cubicBezTo>
                    <a:pt x="184" y="0"/>
                    <a:pt x="231" y="98"/>
                    <a:pt x="276" y="168"/>
                  </a:cubicBezTo>
                  <a:cubicBezTo>
                    <a:pt x="321" y="238"/>
                    <a:pt x="368" y="336"/>
                    <a:pt x="414" y="336"/>
                  </a:cubicBezTo>
                  <a:cubicBezTo>
                    <a:pt x="460" y="336"/>
                    <a:pt x="529" y="196"/>
                    <a:pt x="552" y="168"/>
                  </a:cubicBezTo>
                </a:path>
              </a:pathLst>
            </a:custGeom>
            <a:noFill/>
            <a:ln w="41275" cap="flat" cmpd="sng">
              <a:solidFill>
                <a:srgbClr val="0000FF"/>
              </a:solidFill>
              <a:prstDash val="sysDot"/>
              <a:round/>
              <a:headEnd type="none" w="med" len="med"/>
              <a:tailEnd type="none" w="med" len="med"/>
            </a:ln>
          </p:spPr>
          <p:txBody>
            <a:bodyPr/>
            <a:lstStyle/>
            <a:p>
              <a:endParaRPr lang="zh-CN" altLang="en-US"/>
            </a:p>
          </p:txBody>
        </p:sp>
        <p:sp>
          <p:nvSpPr>
            <p:cNvPr id="12305" name="Line 11"/>
            <p:cNvSpPr/>
            <p:nvPr/>
          </p:nvSpPr>
          <p:spPr>
            <a:xfrm>
              <a:off x="5384" y="1200"/>
              <a:ext cx="0" cy="816"/>
            </a:xfrm>
            <a:prstGeom prst="line">
              <a:avLst/>
            </a:prstGeom>
            <a:ln w="9525" cap="flat" cmpd="sng">
              <a:solidFill>
                <a:schemeClr val="tx1"/>
              </a:solidFill>
              <a:prstDash val="lgDashDotDot"/>
              <a:round/>
              <a:headEnd type="none" w="med" len="med"/>
              <a:tailEnd type="none" w="med" len="med"/>
            </a:ln>
          </p:spPr>
        </p:sp>
        <p:sp>
          <p:nvSpPr>
            <p:cNvPr id="12306" name="Line 12"/>
            <p:cNvSpPr/>
            <p:nvPr/>
          </p:nvSpPr>
          <p:spPr>
            <a:xfrm>
              <a:off x="3150" y="1152"/>
              <a:ext cx="0" cy="816"/>
            </a:xfrm>
            <a:prstGeom prst="line">
              <a:avLst/>
            </a:prstGeom>
            <a:ln w="9525" cap="flat" cmpd="sng">
              <a:solidFill>
                <a:schemeClr val="tx1"/>
              </a:solidFill>
              <a:prstDash val="lgDashDotDot"/>
              <a:round/>
              <a:headEnd type="none" w="med" len="med"/>
              <a:tailEnd type="none" w="med" len="med"/>
            </a:ln>
          </p:spPr>
        </p:sp>
        <p:sp>
          <p:nvSpPr>
            <p:cNvPr id="12307" name="Line 13"/>
            <p:cNvSpPr/>
            <p:nvPr/>
          </p:nvSpPr>
          <p:spPr>
            <a:xfrm>
              <a:off x="4472" y="1824"/>
              <a:ext cx="898" cy="0"/>
            </a:xfrm>
            <a:prstGeom prst="line">
              <a:avLst/>
            </a:prstGeom>
            <a:ln w="9525" cap="flat" cmpd="sng">
              <a:solidFill>
                <a:schemeClr val="tx1"/>
              </a:solidFill>
              <a:prstDash val="solid"/>
              <a:round/>
              <a:headEnd type="none" w="med" len="med"/>
              <a:tailEnd type="arrow" w="med" len="lg"/>
            </a:ln>
          </p:spPr>
        </p:sp>
        <p:sp>
          <p:nvSpPr>
            <p:cNvPr id="12308" name="Line 14"/>
            <p:cNvSpPr/>
            <p:nvPr/>
          </p:nvSpPr>
          <p:spPr>
            <a:xfrm flipH="1">
              <a:off x="3185" y="1824"/>
              <a:ext cx="852" cy="0"/>
            </a:xfrm>
            <a:prstGeom prst="line">
              <a:avLst/>
            </a:prstGeom>
            <a:ln w="9525" cap="flat" cmpd="sng">
              <a:solidFill>
                <a:schemeClr val="tx1"/>
              </a:solidFill>
              <a:prstDash val="solid"/>
              <a:round/>
              <a:headEnd type="none" w="med" len="med"/>
              <a:tailEnd type="arrow" w="med" len="lg"/>
            </a:ln>
          </p:spPr>
        </p:sp>
        <p:graphicFrame>
          <p:nvGraphicFramePr>
            <p:cNvPr id="12309" name="Object 15"/>
            <p:cNvGraphicFramePr>
              <a:graphicFrameLocks noChangeAspect="1"/>
            </p:cNvGraphicFramePr>
            <p:nvPr/>
          </p:nvGraphicFramePr>
          <p:xfrm>
            <a:off x="4136" y="1632"/>
            <a:ext cx="254" cy="330"/>
          </p:xfrm>
          <a:graphic>
            <a:graphicData uri="http://schemas.openxmlformats.org/presentationml/2006/ole">
              <mc:AlternateContent xmlns:mc="http://schemas.openxmlformats.org/markup-compatibility/2006">
                <mc:Choice xmlns:v="urn:schemas-microsoft-com:vml" Requires="v">
                  <p:oleObj r:id="rId12" imgW="177800" imgH="228600" progId="Equation.3">
                    <p:embed/>
                  </p:oleObj>
                </mc:Choice>
                <mc:Fallback>
                  <p:oleObj r:id="rId12" imgW="177800" imgH="228600" progId="Equation.3">
                    <p:embed/>
                    <p:pic>
                      <p:nvPicPr>
                        <p:cNvPr id="0" name="图片 3098"/>
                        <p:cNvPicPr/>
                        <p:nvPr/>
                      </p:nvPicPr>
                      <p:blipFill>
                        <a:blip r:embed="rId13"/>
                        <a:stretch>
                          <a:fillRect/>
                        </a:stretch>
                      </p:blipFill>
                      <p:spPr>
                        <a:xfrm>
                          <a:off x="4136" y="1632"/>
                          <a:ext cx="254" cy="330"/>
                        </a:xfrm>
                        <a:prstGeom prst="rect">
                          <a:avLst/>
                        </a:prstGeom>
                        <a:noFill/>
                        <a:ln w="38100">
                          <a:noFill/>
                          <a:miter/>
                        </a:ln>
                      </p:spPr>
                    </p:pic>
                  </p:oleObj>
                </mc:Fallback>
              </mc:AlternateContent>
            </a:graphicData>
          </a:graphic>
        </p:graphicFrame>
        <p:sp>
          <p:nvSpPr>
            <p:cNvPr id="12310" name="Line 16"/>
            <p:cNvSpPr/>
            <p:nvPr/>
          </p:nvSpPr>
          <p:spPr>
            <a:xfrm>
              <a:off x="3154" y="336"/>
              <a:ext cx="0" cy="816"/>
            </a:xfrm>
            <a:prstGeom prst="line">
              <a:avLst/>
            </a:prstGeom>
            <a:ln w="9525" cap="flat" cmpd="sng">
              <a:solidFill>
                <a:schemeClr val="tx1"/>
              </a:solidFill>
              <a:prstDash val="lgDashDotDot"/>
              <a:round/>
              <a:headEnd type="none" w="med" len="med"/>
              <a:tailEnd type="none" w="med" len="med"/>
            </a:ln>
          </p:spPr>
        </p:sp>
        <p:sp>
          <p:nvSpPr>
            <p:cNvPr id="12311" name="Line 17"/>
            <p:cNvSpPr/>
            <p:nvPr/>
          </p:nvSpPr>
          <p:spPr>
            <a:xfrm>
              <a:off x="5384" y="480"/>
              <a:ext cx="0" cy="816"/>
            </a:xfrm>
            <a:prstGeom prst="line">
              <a:avLst/>
            </a:prstGeom>
            <a:ln w="9525" cap="flat" cmpd="sng">
              <a:solidFill>
                <a:schemeClr val="tx1"/>
              </a:solidFill>
              <a:prstDash val="lgDashDotDot"/>
              <a:round/>
              <a:headEnd type="none" w="med" len="med"/>
              <a:tailEnd type="none" w="med" len="med"/>
            </a:ln>
          </p:spPr>
        </p:sp>
        <p:sp>
          <p:nvSpPr>
            <p:cNvPr id="12312" name="Line 18"/>
            <p:cNvSpPr/>
            <p:nvPr/>
          </p:nvSpPr>
          <p:spPr>
            <a:xfrm>
              <a:off x="4472" y="768"/>
              <a:ext cx="898" cy="0"/>
            </a:xfrm>
            <a:prstGeom prst="line">
              <a:avLst/>
            </a:prstGeom>
            <a:ln w="9525" cap="flat" cmpd="sng">
              <a:solidFill>
                <a:schemeClr val="tx1"/>
              </a:solidFill>
              <a:prstDash val="solid"/>
              <a:round/>
              <a:headEnd type="none" w="med" len="med"/>
              <a:tailEnd type="arrow" w="med" len="lg"/>
            </a:ln>
          </p:spPr>
        </p:sp>
        <p:sp>
          <p:nvSpPr>
            <p:cNvPr id="12313" name="Line 19"/>
            <p:cNvSpPr/>
            <p:nvPr/>
          </p:nvSpPr>
          <p:spPr>
            <a:xfrm flipH="1">
              <a:off x="3128" y="768"/>
              <a:ext cx="852" cy="0"/>
            </a:xfrm>
            <a:prstGeom prst="line">
              <a:avLst/>
            </a:prstGeom>
            <a:ln w="9525" cap="flat" cmpd="sng">
              <a:solidFill>
                <a:schemeClr val="tx1"/>
              </a:solidFill>
              <a:prstDash val="solid"/>
              <a:round/>
              <a:headEnd type="none" w="med" len="med"/>
              <a:tailEnd type="arrow" w="med" len="lg"/>
            </a:ln>
          </p:spPr>
        </p:sp>
        <p:graphicFrame>
          <p:nvGraphicFramePr>
            <p:cNvPr id="12314" name="Object 20"/>
            <p:cNvGraphicFramePr>
              <a:graphicFrameLocks noChangeAspect="1"/>
            </p:cNvGraphicFramePr>
            <p:nvPr/>
          </p:nvGraphicFramePr>
          <p:xfrm>
            <a:off x="4040" y="576"/>
            <a:ext cx="347" cy="330"/>
          </p:xfrm>
          <a:graphic>
            <a:graphicData uri="http://schemas.openxmlformats.org/presentationml/2006/ole">
              <mc:AlternateContent xmlns:mc="http://schemas.openxmlformats.org/markup-compatibility/2006">
                <mc:Choice xmlns:v="urn:schemas-microsoft-com:vml" Requires="v">
                  <p:oleObj r:id="rId14" imgW="241300" imgH="228600" progId="Equation.3">
                    <p:embed/>
                  </p:oleObj>
                </mc:Choice>
                <mc:Fallback>
                  <p:oleObj r:id="rId14" imgW="241300" imgH="228600" progId="Equation.3">
                    <p:embed/>
                    <p:pic>
                      <p:nvPicPr>
                        <p:cNvPr id="0" name="图片 3095"/>
                        <p:cNvPicPr/>
                        <p:nvPr/>
                      </p:nvPicPr>
                      <p:blipFill>
                        <a:blip r:embed="rId15"/>
                        <a:stretch>
                          <a:fillRect/>
                        </a:stretch>
                      </p:blipFill>
                      <p:spPr>
                        <a:xfrm>
                          <a:off x="4040" y="576"/>
                          <a:ext cx="347" cy="330"/>
                        </a:xfrm>
                        <a:prstGeom prst="rect">
                          <a:avLst/>
                        </a:prstGeom>
                        <a:noFill/>
                        <a:ln w="38100">
                          <a:noFill/>
                          <a:miter/>
                        </a:ln>
                      </p:spPr>
                    </p:pic>
                  </p:oleObj>
                </mc:Fallback>
              </mc:AlternateContent>
            </a:graphicData>
          </a:graphic>
        </p:graphicFrame>
        <p:graphicFrame>
          <p:nvGraphicFramePr>
            <p:cNvPr id="12315" name="Object 21"/>
            <p:cNvGraphicFramePr>
              <a:graphicFrameLocks noChangeAspect="1"/>
            </p:cNvGraphicFramePr>
            <p:nvPr/>
          </p:nvGraphicFramePr>
          <p:xfrm>
            <a:off x="2840" y="1008"/>
            <a:ext cx="292" cy="218"/>
          </p:xfrm>
          <a:graphic>
            <a:graphicData uri="http://schemas.openxmlformats.org/presentationml/2006/ole">
              <mc:AlternateContent xmlns:mc="http://schemas.openxmlformats.org/markup-compatibility/2006">
                <mc:Choice xmlns:v="urn:schemas-microsoft-com:vml" Requires="v">
                  <p:oleObj r:id="rId16" imgW="139700" imgH="177800" progId="Equation.3">
                    <p:embed/>
                  </p:oleObj>
                </mc:Choice>
                <mc:Fallback>
                  <p:oleObj r:id="rId16" imgW="139700" imgH="177800" progId="Equation.3">
                    <p:embed/>
                    <p:pic>
                      <p:nvPicPr>
                        <p:cNvPr id="0" name="图片 3096"/>
                        <p:cNvPicPr/>
                        <p:nvPr/>
                      </p:nvPicPr>
                      <p:blipFill>
                        <a:blip r:embed="rId17"/>
                        <a:stretch>
                          <a:fillRect/>
                        </a:stretch>
                      </p:blipFill>
                      <p:spPr>
                        <a:xfrm>
                          <a:off x="2840" y="1008"/>
                          <a:ext cx="292" cy="218"/>
                        </a:xfrm>
                        <a:prstGeom prst="rect">
                          <a:avLst/>
                        </a:prstGeom>
                        <a:noFill/>
                        <a:ln w="38100">
                          <a:noFill/>
                          <a:miter/>
                        </a:ln>
                      </p:spPr>
                    </p:pic>
                  </p:oleObj>
                </mc:Fallback>
              </mc:AlternateContent>
            </a:graphicData>
          </a:graphic>
        </p:graphicFrame>
      </p:grpSp>
      <p:grpSp>
        <p:nvGrpSpPr>
          <p:cNvPr id="12316" name="Group 22"/>
          <p:cNvGrpSpPr/>
          <p:nvPr/>
        </p:nvGrpSpPr>
        <p:grpSpPr>
          <a:xfrm>
            <a:off x="4773613" y="2743200"/>
            <a:ext cx="1011237" cy="1120775"/>
            <a:chOff x="3163" y="864"/>
            <a:chExt cx="637" cy="706"/>
          </a:xfrm>
        </p:grpSpPr>
        <p:graphicFrame>
          <p:nvGraphicFramePr>
            <p:cNvPr id="12317" name="Object 23"/>
            <p:cNvGraphicFramePr>
              <a:graphicFrameLocks noChangeAspect="1"/>
            </p:cNvGraphicFramePr>
            <p:nvPr/>
          </p:nvGraphicFramePr>
          <p:xfrm>
            <a:off x="3291" y="1248"/>
            <a:ext cx="376" cy="322"/>
          </p:xfrm>
          <a:graphic>
            <a:graphicData uri="http://schemas.openxmlformats.org/presentationml/2006/ole">
              <mc:AlternateContent xmlns:mc="http://schemas.openxmlformats.org/markup-compatibility/2006">
                <mc:Choice xmlns:v="urn:schemas-microsoft-com:vml" Requires="v">
                  <p:oleObj r:id="rId18" imgW="266700" imgH="228600" progId="Equation.DSMT4">
                    <p:embed/>
                  </p:oleObj>
                </mc:Choice>
                <mc:Fallback>
                  <p:oleObj r:id="rId18" imgW="266700" imgH="228600" progId="Equation.DSMT4">
                    <p:embed/>
                    <p:pic>
                      <p:nvPicPr>
                        <p:cNvPr id="0" name="图片 3097"/>
                        <p:cNvPicPr/>
                        <p:nvPr/>
                      </p:nvPicPr>
                      <p:blipFill>
                        <a:blip r:embed="rId19"/>
                        <a:stretch>
                          <a:fillRect/>
                        </a:stretch>
                      </p:blipFill>
                      <p:spPr>
                        <a:xfrm>
                          <a:off x="3291" y="1248"/>
                          <a:ext cx="376" cy="322"/>
                        </a:xfrm>
                        <a:prstGeom prst="rect">
                          <a:avLst/>
                        </a:prstGeom>
                        <a:noFill/>
                        <a:ln w="38100">
                          <a:noFill/>
                          <a:miter/>
                        </a:ln>
                      </p:spPr>
                    </p:pic>
                  </p:oleObj>
                </mc:Fallback>
              </mc:AlternateContent>
            </a:graphicData>
          </a:graphic>
        </p:graphicFrame>
        <p:sp>
          <p:nvSpPr>
            <p:cNvPr id="12318" name="Line 24"/>
            <p:cNvSpPr/>
            <p:nvPr/>
          </p:nvSpPr>
          <p:spPr>
            <a:xfrm>
              <a:off x="3628" y="1392"/>
              <a:ext cx="172" cy="0"/>
            </a:xfrm>
            <a:prstGeom prst="line">
              <a:avLst/>
            </a:prstGeom>
            <a:ln w="9525" cap="flat" cmpd="sng">
              <a:solidFill>
                <a:schemeClr val="tx1"/>
              </a:solidFill>
              <a:prstDash val="solid"/>
              <a:round/>
              <a:headEnd type="none" w="med" len="med"/>
              <a:tailEnd type="arrow" w="med" len="lg"/>
            </a:ln>
          </p:spPr>
        </p:sp>
        <p:sp>
          <p:nvSpPr>
            <p:cNvPr id="12319" name="Line 25"/>
            <p:cNvSpPr/>
            <p:nvPr/>
          </p:nvSpPr>
          <p:spPr>
            <a:xfrm flipH="1">
              <a:off x="3163" y="1392"/>
              <a:ext cx="172" cy="0"/>
            </a:xfrm>
            <a:prstGeom prst="line">
              <a:avLst/>
            </a:prstGeom>
            <a:ln w="9525" cap="flat" cmpd="sng">
              <a:solidFill>
                <a:schemeClr val="tx1"/>
              </a:solidFill>
              <a:prstDash val="solid"/>
              <a:round/>
              <a:headEnd type="none" w="med" len="med"/>
              <a:tailEnd type="arrow" w="med" len="lg"/>
            </a:ln>
          </p:spPr>
        </p:sp>
        <p:sp>
          <p:nvSpPr>
            <p:cNvPr id="12320" name="Line 26"/>
            <p:cNvSpPr/>
            <p:nvPr/>
          </p:nvSpPr>
          <p:spPr>
            <a:xfrm>
              <a:off x="3176" y="1200"/>
              <a:ext cx="490" cy="0"/>
            </a:xfrm>
            <a:prstGeom prst="line">
              <a:avLst/>
            </a:prstGeom>
            <a:ln w="41275" cap="flat" cmpd="sng">
              <a:solidFill>
                <a:srgbClr val="0000FF"/>
              </a:solidFill>
              <a:prstDash val="solid"/>
              <a:round/>
              <a:headEnd type="none" w="med" len="med"/>
              <a:tailEnd type="arrow" w="med" len="lg"/>
            </a:ln>
          </p:spPr>
        </p:sp>
        <p:graphicFrame>
          <p:nvGraphicFramePr>
            <p:cNvPr id="12321" name="Object 27"/>
            <p:cNvGraphicFramePr>
              <a:graphicFrameLocks noChangeAspect="1"/>
            </p:cNvGraphicFramePr>
            <p:nvPr/>
          </p:nvGraphicFramePr>
          <p:xfrm>
            <a:off x="3483" y="864"/>
            <a:ext cx="212" cy="322"/>
          </p:xfrm>
          <a:graphic>
            <a:graphicData uri="http://schemas.openxmlformats.org/presentationml/2006/ole">
              <mc:AlternateContent xmlns:mc="http://schemas.openxmlformats.org/markup-compatibility/2006">
                <mc:Choice xmlns:v="urn:schemas-microsoft-com:vml" Requires="v">
                  <p:oleObj r:id="rId20" imgW="152400" imgH="228600" progId="Equation.DSMT4">
                    <p:embed/>
                  </p:oleObj>
                </mc:Choice>
                <mc:Fallback>
                  <p:oleObj r:id="rId20" imgW="152400" imgH="228600" progId="Equation.DSMT4">
                    <p:embed/>
                    <p:pic>
                      <p:nvPicPr>
                        <p:cNvPr id="0" name="图片 3077"/>
                        <p:cNvPicPr/>
                        <p:nvPr/>
                      </p:nvPicPr>
                      <p:blipFill>
                        <a:blip r:embed="rId21"/>
                        <a:stretch>
                          <a:fillRect/>
                        </a:stretch>
                      </p:blipFill>
                      <p:spPr>
                        <a:xfrm>
                          <a:off x="3483" y="864"/>
                          <a:ext cx="212" cy="322"/>
                        </a:xfrm>
                        <a:prstGeom prst="rect">
                          <a:avLst/>
                        </a:prstGeom>
                        <a:noFill/>
                        <a:ln w="38100">
                          <a:noFill/>
                          <a:miter/>
                        </a:ln>
                      </p:spPr>
                    </p:pic>
                  </p:oleObj>
                </mc:Fallback>
              </mc:AlternateContent>
            </a:graphicData>
          </a:graphic>
        </p:graphicFrame>
      </p:grpSp>
      <p:sp>
        <p:nvSpPr>
          <p:cNvPr id="12322" name="矩形 33"/>
          <p:cNvSpPr/>
          <p:nvPr/>
        </p:nvSpPr>
        <p:spPr>
          <a:xfrm>
            <a:off x="222250" y="2219325"/>
            <a:ext cx="2320925" cy="368300"/>
          </a:xfrm>
          <a:prstGeom prst="rect">
            <a:avLst/>
          </a:prstGeom>
          <a:noFill/>
          <a:ln w="9525">
            <a:noFill/>
          </a:ln>
        </p:spPr>
        <p:txBody>
          <a:bodyPr anchor="t" anchorCtr="0">
            <a:spAutoFit/>
          </a:bodyPr>
          <a:lstStyle/>
          <a:p>
            <a:pPr eaLnBrk="0" hangingPunct="0"/>
            <a:r>
              <a:rPr lang="zh-CN" altLang="en-US" b="1" dirty="0">
                <a:latin typeface="微软雅黑" panose="020B0503020204020204" pitchFamily="34" charset="-122"/>
                <a:ea typeface="微软雅黑" panose="020B0503020204020204" pitchFamily="34" charset="-122"/>
              </a:rPr>
              <a:t>波源运动向者观测者</a:t>
            </a:r>
            <a:endParaRPr lang="zh-CN" altLang="en-US" dirty="0">
              <a:latin typeface="Arial" panose="020B0604020202020204" pitchFamily="34" charset="0"/>
              <a:ea typeface="宋体" panose="02010600030101010101" pitchFamily="2" charset="-122"/>
            </a:endParaRPr>
          </a:p>
        </p:txBody>
      </p:sp>
      <p:graphicFrame>
        <p:nvGraphicFramePr>
          <p:cNvPr id="12323" name="Object 40"/>
          <p:cNvGraphicFramePr>
            <a:graphicFrameLocks noChangeAspect="1"/>
          </p:cNvGraphicFramePr>
          <p:nvPr/>
        </p:nvGraphicFramePr>
        <p:xfrm>
          <a:off x="914400" y="2638425"/>
          <a:ext cx="2489200" cy="1992313"/>
        </p:xfrm>
        <a:graphic>
          <a:graphicData uri="http://schemas.openxmlformats.org/presentationml/2006/ole">
            <mc:AlternateContent xmlns:mc="http://schemas.openxmlformats.org/markup-compatibility/2006">
              <mc:Choice xmlns:v="urn:schemas-microsoft-com:vml" Requires="v">
                <p:oleObj r:id="rId22" imgW="1104900" imgH="1117600" progId="Equation.DSMT4">
                  <p:embed/>
                </p:oleObj>
              </mc:Choice>
              <mc:Fallback>
                <p:oleObj r:id="rId22" imgW="1104900" imgH="1117600" progId="Equation.DSMT4">
                  <p:embed/>
                  <p:pic>
                    <p:nvPicPr>
                      <p:cNvPr id="0" name="图片 3076"/>
                      <p:cNvPicPr/>
                      <p:nvPr/>
                    </p:nvPicPr>
                    <p:blipFill>
                      <a:blip r:embed="rId23"/>
                      <a:stretch>
                        <a:fillRect/>
                      </a:stretch>
                    </p:blipFill>
                    <p:spPr>
                      <a:xfrm>
                        <a:off x="914400" y="2638425"/>
                        <a:ext cx="2489200" cy="1992313"/>
                      </a:xfrm>
                      <a:prstGeom prst="rect">
                        <a:avLst/>
                      </a:prstGeom>
                      <a:noFill/>
                      <a:ln w="38100">
                        <a:noFill/>
                        <a:miter/>
                      </a:ln>
                    </p:spPr>
                  </p:pic>
                </p:oleObj>
              </mc:Fallback>
            </mc:AlternateContent>
          </a:graphicData>
        </a:graphic>
      </p:graphicFrame>
      <p:sp>
        <p:nvSpPr>
          <p:cNvPr id="37" name="矩形 36"/>
          <p:cNvSpPr/>
          <p:nvPr/>
        </p:nvSpPr>
        <p:spPr>
          <a:xfrm>
            <a:off x="344488" y="4752975"/>
            <a:ext cx="1690688" cy="1200150"/>
          </a:xfrm>
          <a:prstGeom prst="rect">
            <a:avLst/>
          </a:prstGeom>
          <a:ln w="19050">
            <a:solidFill>
              <a:schemeClr val="tx1">
                <a:lumMod val="60000"/>
                <a:lumOff val="40000"/>
              </a:schemeClr>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因观测者不动，观测者的收到的频率</a:t>
            </a:r>
            <a:r>
              <a:rPr kumimoji="0" lang="en-US" altLang="zh-CN" sz="1800" b="1" i="1" u="none" strike="noStrike" kern="1200" cap="none" spc="0" normalizeH="0" baseline="0" noProof="0" dirty="0" err="1">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t>
            </a:r>
            <a:r>
              <a:rPr kumimoji="0" lang="en-US" altLang="zh-CN" sz="1200" b="1" i="1" u="none" strike="noStrike" kern="1200" cap="none" spc="0" normalizeH="0" baseline="0" noProof="0" dirty="0" err="1">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等于波的频率</a:t>
            </a:r>
            <a:r>
              <a:rPr kumimoji="0" lang="en-US" altLang="zh-CN" sz="1800" b="1" i="1" u="none" strike="noStrike" kern="120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t>
            </a:r>
            <a:endParaRPr kumimoji="0" lang="zh-CN" altLang="en-US" sz="1200" b="0" i="1"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325" name="Object 40"/>
          <p:cNvGraphicFramePr>
            <a:graphicFrameLocks noChangeAspect="1"/>
          </p:cNvGraphicFramePr>
          <p:nvPr/>
        </p:nvGraphicFramePr>
        <p:xfrm>
          <a:off x="8320088" y="2940050"/>
          <a:ext cx="266700" cy="360363"/>
        </p:xfrm>
        <a:graphic>
          <a:graphicData uri="http://schemas.openxmlformats.org/presentationml/2006/ole">
            <mc:AlternateContent xmlns:mc="http://schemas.openxmlformats.org/markup-compatibility/2006">
              <mc:Choice xmlns:v="urn:schemas-microsoft-com:vml" Requires="v">
                <p:oleObj r:id="rId24" imgW="152400" imgH="165100" progId="Equation.DSMT4">
                  <p:embed/>
                </p:oleObj>
              </mc:Choice>
              <mc:Fallback>
                <p:oleObj r:id="rId24" imgW="152400" imgH="165100" progId="Equation.DSMT4">
                  <p:embed/>
                  <p:pic>
                    <p:nvPicPr>
                      <p:cNvPr id="0" name="图片 3078"/>
                      <p:cNvPicPr/>
                      <p:nvPr/>
                    </p:nvPicPr>
                    <p:blipFill>
                      <a:blip r:embed="rId25"/>
                      <a:stretch>
                        <a:fillRect/>
                      </a:stretch>
                    </p:blipFill>
                    <p:spPr>
                      <a:xfrm>
                        <a:off x="8320088" y="2940050"/>
                        <a:ext cx="266700" cy="360363"/>
                      </a:xfrm>
                      <a:prstGeom prst="rect">
                        <a:avLst/>
                      </a:prstGeom>
                      <a:noFill/>
                      <a:ln w="38100">
                        <a:noFill/>
                        <a:miter/>
                      </a:ln>
                    </p:spPr>
                  </p:pic>
                </p:oleObj>
              </mc:Fallback>
            </mc:AlternateContent>
          </a:graphicData>
        </a:graphic>
      </p:graphicFrame>
      <p:sp>
        <p:nvSpPr>
          <p:cNvPr id="12326" name="矩形 40"/>
          <p:cNvSpPr/>
          <p:nvPr/>
        </p:nvSpPr>
        <p:spPr>
          <a:xfrm>
            <a:off x="4125913" y="3275013"/>
            <a:ext cx="647700" cy="369887"/>
          </a:xfrm>
          <a:prstGeom prst="rect">
            <a:avLst/>
          </a:prstGeom>
          <a:noFill/>
          <a:ln w="9525">
            <a:noFill/>
          </a:ln>
        </p:spPr>
        <p:txBody>
          <a:bodyPr wrap="none" anchor="t" anchorCtr="0">
            <a:spAutoFit/>
          </a:bodyPr>
          <a:lstStyle/>
          <a:p>
            <a:pPr eaLnBrk="0" hangingPunct="0"/>
            <a:r>
              <a:rPr lang="zh-CN" altLang="en-US" b="1" dirty="0">
                <a:solidFill>
                  <a:srgbClr val="002060"/>
                </a:solidFill>
                <a:latin typeface="微软雅黑" panose="020B0503020204020204" pitchFamily="34" charset="-122"/>
                <a:ea typeface="微软雅黑" panose="020B0503020204020204" pitchFamily="34" charset="-122"/>
              </a:rPr>
              <a:t>波源</a:t>
            </a:r>
            <a:endParaRPr lang="zh-CN" altLang="en-US" i="1" dirty="0">
              <a:latin typeface="Arial" panose="020B0604020202020204" pitchFamily="34" charset="0"/>
              <a:ea typeface="宋体" panose="02010600030101010101" pitchFamily="2" charset="-122"/>
            </a:endParaRPr>
          </a:p>
        </p:txBody>
      </p:sp>
      <p:sp>
        <p:nvSpPr>
          <p:cNvPr id="12327" name="矩形 41"/>
          <p:cNvSpPr/>
          <p:nvPr/>
        </p:nvSpPr>
        <p:spPr>
          <a:xfrm>
            <a:off x="8237538" y="3654425"/>
            <a:ext cx="877887" cy="369888"/>
          </a:xfrm>
          <a:prstGeom prst="rect">
            <a:avLst/>
          </a:prstGeom>
          <a:noFill/>
          <a:ln w="9525">
            <a:noFill/>
          </a:ln>
        </p:spPr>
        <p:txBody>
          <a:bodyPr wrap="none" anchor="t" anchorCtr="0">
            <a:spAutoFit/>
          </a:bodyPr>
          <a:lstStyle/>
          <a:p>
            <a:pPr eaLnBrk="0" hangingPunct="0"/>
            <a:r>
              <a:rPr lang="zh-CN" altLang="en-US" b="1" dirty="0">
                <a:solidFill>
                  <a:srgbClr val="002060"/>
                </a:solidFill>
                <a:latin typeface="微软雅黑" panose="020B0503020204020204" pitchFamily="34" charset="-122"/>
                <a:ea typeface="微软雅黑" panose="020B0503020204020204" pitchFamily="34" charset="-122"/>
              </a:rPr>
              <a:t>观测者</a:t>
            </a:r>
            <a:endParaRPr lang="zh-CN" altLang="en-US" i="1" dirty="0">
              <a:latin typeface="Arial" panose="020B0604020202020204" pitchFamily="34" charset="0"/>
              <a:ea typeface="宋体" panose="02010600030101010101" pitchFamily="2" charset="-122"/>
            </a:endParaRPr>
          </a:p>
        </p:txBody>
      </p:sp>
      <p:graphicFrame>
        <p:nvGraphicFramePr>
          <p:cNvPr id="12328" name="Object 40"/>
          <p:cNvGraphicFramePr>
            <a:graphicFrameLocks noChangeAspect="1"/>
          </p:cNvGraphicFramePr>
          <p:nvPr/>
        </p:nvGraphicFramePr>
        <p:xfrm>
          <a:off x="2627313" y="5149850"/>
          <a:ext cx="1700212" cy="768350"/>
        </p:xfrm>
        <a:graphic>
          <a:graphicData uri="http://schemas.openxmlformats.org/presentationml/2006/ole">
            <mc:AlternateContent xmlns:mc="http://schemas.openxmlformats.org/markup-compatibility/2006">
              <mc:Choice xmlns:v="urn:schemas-microsoft-com:vml" Requires="v">
                <p:oleObj r:id="rId26" imgW="1104265" imgH="431800" progId="Equation.DSMT4">
                  <p:embed/>
                </p:oleObj>
              </mc:Choice>
              <mc:Fallback>
                <p:oleObj r:id="rId26" imgW="1104265" imgH="431800" progId="Equation.DSMT4">
                  <p:embed/>
                  <p:pic>
                    <p:nvPicPr>
                      <p:cNvPr id="0" name="图片 3080"/>
                      <p:cNvPicPr/>
                      <p:nvPr/>
                    </p:nvPicPr>
                    <p:blipFill>
                      <a:blip r:embed="rId27"/>
                      <a:stretch>
                        <a:fillRect/>
                      </a:stretch>
                    </p:blipFill>
                    <p:spPr>
                      <a:xfrm>
                        <a:off x="2627313" y="5149850"/>
                        <a:ext cx="1700212" cy="768350"/>
                      </a:xfrm>
                      <a:prstGeom prst="rect">
                        <a:avLst/>
                      </a:prstGeom>
                      <a:noFill/>
                      <a:ln w="38100">
                        <a:noFill/>
                        <a:miter/>
                      </a:ln>
                    </p:spPr>
                  </p:pic>
                </p:oleObj>
              </mc:Fallback>
            </mc:AlternateContent>
          </a:graphicData>
        </a:graphic>
      </p:graphicFrame>
      <p:sp>
        <p:nvSpPr>
          <p:cNvPr id="46" name="右箭头 45"/>
          <p:cNvSpPr/>
          <p:nvPr/>
        </p:nvSpPr>
        <p:spPr>
          <a:xfrm>
            <a:off x="2035175" y="5229225"/>
            <a:ext cx="3556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330" name="矩形 46"/>
          <p:cNvSpPr/>
          <p:nvPr/>
        </p:nvSpPr>
        <p:spPr>
          <a:xfrm>
            <a:off x="2390775" y="4873625"/>
            <a:ext cx="2382838" cy="369888"/>
          </a:xfrm>
          <a:prstGeom prst="rect">
            <a:avLst/>
          </a:prstGeom>
          <a:noFill/>
          <a:ln w="19050">
            <a:noFill/>
          </a:ln>
        </p:spPr>
        <p:txBody>
          <a:bodyPr anchor="t" anchorCtr="0">
            <a:spAutoFit/>
          </a:bodyPr>
          <a:lstStyle/>
          <a:p>
            <a:pPr eaLnBrk="0" hangingPunct="0"/>
            <a:r>
              <a:rPr lang="zh-CN" altLang="en-US" b="1" dirty="0">
                <a:solidFill>
                  <a:srgbClr val="002060"/>
                </a:solidFill>
                <a:latin typeface="微软雅黑" panose="020B0503020204020204" pitchFamily="34" charset="-122"/>
                <a:ea typeface="微软雅黑" panose="020B0503020204020204" pitchFamily="34" charset="-122"/>
              </a:rPr>
              <a:t>相互靠近，频率升高</a:t>
            </a:r>
            <a:endParaRPr lang="zh-CN" altLang="en-US" sz="1200" i="1" dirty="0">
              <a:solidFill>
                <a:srgbClr val="002060"/>
              </a:solidFill>
              <a:latin typeface="Times New Roman" panose="02020603050405020304" pitchFamily="18" charset="0"/>
              <a:ea typeface="Times New Roman" panose="02020603050405020304" pitchFamily="18" charset="0"/>
            </a:endParaRPr>
          </a:p>
        </p:txBody>
      </p:sp>
      <p:sp>
        <p:nvSpPr>
          <p:cNvPr id="48" name="右箭头 47"/>
          <p:cNvSpPr/>
          <p:nvPr/>
        </p:nvSpPr>
        <p:spPr>
          <a:xfrm>
            <a:off x="4832350" y="5149850"/>
            <a:ext cx="3556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矩形 48"/>
          <p:cNvSpPr/>
          <p:nvPr/>
        </p:nvSpPr>
        <p:spPr>
          <a:xfrm>
            <a:off x="5265738" y="4729163"/>
            <a:ext cx="2352675" cy="120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333" name="矩形 49"/>
          <p:cNvSpPr/>
          <p:nvPr/>
        </p:nvSpPr>
        <p:spPr>
          <a:xfrm>
            <a:off x="5297488" y="4775200"/>
            <a:ext cx="2381250" cy="369888"/>
          </a:xfrm>
          <a:prstGeom prst="rect">
            <a:avLst/>
          </a:prstGeom>
          <a:noFill/>
          <a:ln w="19050">
            <a:noFill/>
          </a:ln>
        </p:spPr>
        <p:txBody>
          <a:bodyPr anchor="t" anchorCtr="0">
            <a:spAutoFit/>
          </a:bodyPr>
          <a:lstStyle/>
          <a:p>
            <a:pPr eaLnBrk="0" hangingPunct="0"/>
            <a:r>
              <a:rPr lang="zh-CN" altLang="en-US" b="1" dirty="0">
                <a:solidFill>
                  <a:srgbClr val="002060"/>
                </a:solidFill>
                <a:latin typeface="微软雅黑" panose="020B0503020204020204" pitchFamily="34" charset="-122"/>
                <a:ea typeface="微软雅黑" panose="020B0503020204020204" pitchFamily="34" charset="-122"/>
              </a:rPr>
              <a:t>相互远离，频率降低</a:t>
            </a:r>
            <a:endParaRPr lang="zh-CN" altLang="en-US" sz="1200" i="1" dirty="0">
              <a:solidFill>
                <a:srgbClr val="002060"/>
              </a:solidFill>
              <a:latin typeface="Times New Roman" panose="02020603050405020304" pitchFamily="18" charset="0"/>
              <a:ea typeface="Times New Roman" panose="02020603050405020304" pitchFamily="18" charset="0"/>
            </a:endParaRPr>
          </a:p>
        </p:txBody>
      </p:sp>
      <p:graphicFrame>
        <p:nvGraphicFramePr>
          <p:cNvPr id="12334" name="Object 40"/>
          <p:cNvGraphicFramePr>
            <a:graphicFrameLocks noChangeAspect="1"/>
          </p:cNvGraphicFramePr>
          <p:nvPr/>
        </p:nvGraphicFramePr>
        <p:xfrm>
          <a:off x="5600700" y="5156200"/>
          <a:ext cx="1639888" cy="768350"/>
        </p:xfrm>
        <a:graphic>
          <a:graphicData uri="http://schemas.openxmlformats.org/presentationml/2006/ole">
            <mc:AlternateContent xmlns:mc="http://schemas.openxmlformats.org/markup-compatibility/2006">
              <mc:Choice xmlns:v="urn:schemas-microsoft-com:vml" Requires="v">
                <p:oleObj r:id="rId28" imgW="1066165" imgH="431800" progId="Equation.DSMT4">
                  <p:embed/>
                </p:oleObj>
              </mc:Choice>
              <mc:Fallback>
                <p:oleObj r:id="rId28" imgW="1066165" imgH="431800" progId="Equation.DSMT4">
                  <p:embed/>
                  <p:pic>
                    <p:nvPicPr>
                      <p:cNvPr id="0" name="图片 3079"/>
                      <p:cNvPicPr/>
                      <p:nvPr/>
                    </p:nvPicPr>
                    <p:blipFill>
                      <a:blip r:embed="rId29"/>
                      <a:stretch>
                        <a:fillRect/>
                      </a:stretch>
                    </p:blipFill>
                    <p:spPr>
                      <a:xfrm>
                        <a:off x="5600700" y="5156200"/>
                        <a:ext cx="1639888" cy="768350"/>
                      </a:xfrm>
                      <a:prstGeom prst="rect">
                        <a:avLst/>
                      </a:prstGeom>
                      <a:noFill/>
                      <a:ln w="38100">
                        <a:noFill/>
                        <a:miter/>
                      </a:ln>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矩形 1"/>
          <p:cNvSpPr/>
          <p:nvPr/>
        </p:nvSpPr>
        <p:spPr>
          <a:xfrm>
            <a:off x="0" y="277813"/>
            <a:ext cx="8316913" cy="461962"/>
          </a:xfrm>
          <a:prstGeom prst="rect">
            <a:avLst/>
          </a:prstGeom>
          <a:noFill/>
          <a:ln w="9525">
            <a:noFill/>
          </a:ln>
        </p:spPr>
        <p:txBody>
          <a:bodyPr anchor="t" anchorCtr="0">
            <a:spAutoFit/>
          </a:bodyPr>
          <a:lstStyle/>
          <a:p>
            <a:pPr eaLnBrk="0" hangingPunct="0"/>
            <a:r>
              <a:rPr lang="zh-CN" altLang="en-US" sz="2400" b="1" dirty="0">
                <a:solidFill>
                  <a:srgbClr val="006666"/>
                </a:solidFill>
                <a:latin typeface="微软雅黑" panose="020B0503020204020204" pitchFamily="34" charset="-122"/>
                <a:ea typeface="微软雅黑" panose="020B0503020204020204" pitchFamily="34" charset="-122"/>
                <a:sym typeface="Symbol" panose="05050102010706020507" pitchFamily="18" charset="2"/>
              </a:rPr>
              <a:t>情况</a:t>
            </a:r>
            <a:r>
              <a:rPr lang="en-US" altLang="zh-CN" sz="2400" b="1" dirty="0">
                <a:solidFill>
                  <a:srgbClr val="006666"/>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2400" b="1" dirty="0">
                <a:solidFill>
                  <a:srgbClr val="006666"/>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b="1" dirty="0">
                <a:solidFill>
                  <a:srgbClr val="006666"/>
                </a:solidFill>
                <a:latin typeface="微软雅黑" panose="020B0503020204020204" pitchFamily="34" charset="-122"/>
                <a:ea typeface="微软雅黑" panose="020B0503020204020204" pitchFamily="34" charset="-122"/>
              </a:rPr>
              <a:t>相对于媒质，波源不动，观察者以速度</a:t>
            </a:r>
            <a:r>
              <a:rPr lang="en-US" altLang="zh-CN" sz="2400" b="1" i="1" dirty="0">
                <a:solidFill>
                  <a:srgbClr val="006666"/>
                </a:solidFill>
                <a:latin typeface="Times New Roman" panose="02020603050405020304" pitchFamily="18" charset="0"/>
                <a:ea typeface="微软雅黑" panose="020B0503020204020204" pitchFamily="34" charset="-122"/>
              </a:rPr>
              <a:t>V</a:t>
            </a:r>
            <a:r>
              <a:rPr lang="en-US" altLang="zh-CN" sz="1400" b="1" i="1" dirty="0">
                <a:solidFill>
                  <a:srgbClr val="006666"/>
                </a:solidFill>
                <a:latin typeface="Times New Roman" panose="02020603050405020304" pitchFamily="18" charset="0"/>
                <a:ea typeface="微软雅黑" panose="020B0503020204020204" pitchFamily="34" charset="-122"/>
              </a:rPr>
              <a:t>R</a:t>
            </a:r>
            <a:r>
              <a:rPr lang="zh-CN" altLang="en-US" sz="2400" b="1" dirty="0">
                <a:solidFill>
                  <a:srgbClr val="006666"/>
                </a:solidFill>
                <a:latin typeface="微软雅黑" panose="020B0503020204020204" pitchFamily="34" charset="-122"/>
                <a:ea typeface="微软雅黑" panose="020B0503020204020204" pitchFamily="34" charset="-122"/>
              </a:rPr>
              <a:t>运动</a:t>
            </a:r>
          </a:p>
        </p:txBody>
      </p:sp>
      <p:sp>
        <p:nvSpPr>
          <p:cNvPr id="5" name="Oval 9"/>
          <p:cNvSpPr/>
          <p:nvPr/>
        </p:nvSpPr>
        <p:spPr>
          <a:xfrm>
            <a:off x="5202238" y="836613"/>
            <a:ext cx="3352800" cy="3354387"/>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6" name="Oval 10"/>
          <p:cNvSpPr/>
          <p:nvPr/>
        </p:nvSpPr>
        <p:spPr>
          <a:xfrm>
            <a:off x="5562600" y="1225550"/>
            <a:ext cx="2633663" cy="2633663"/>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7" name="Oval 11"/>
          <p:cNvSpPr/>
          <p:nvPr/>
        </p:nvSpPr>
        <p:spPr>
          <a:xfrm>
            <a:off x="5375275" y="1038225"/>
            <a:ext cx="2994025" cy="2994025"/>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8" name="Oval 12"/>
          <p:cNvSpPr/>
          <p:nvPr/>
        </p:nvSpPr>
        <p:spPr>
          <a:xfrm>
            <a:off x="6102350" y="1773238"/>
            <a:ext cx="1554163" cy="1554162"/>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9" name="Oval 13"/>
          <p:cNvSpPr/>
          <p:nvPr/>
        </p:nvSpPr>
        <p:spPr>
          <a:xfrm>
            <a:off x="5919788" y="1593850"/>
            <a:ext cx="1914525" cy="1914525"/>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0" name="Oval 14"/>
          <p:cNvSpPr/>
          <p:nvPr/>
        </p:nvSpPr>
        <p:spPr>
          <a:xfrm>
            <a:off x="5726113" y="1412875"/>
            <a:ext cx="2274887" cy="2274888"/>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1" name="Oval 15"/>
          <p:cNvSpPr/>
          <p:nvPr/>
        </p:nvSpPr>
        <p:spPr>
          <a:xfrm>
            <a:off x="6269038" y="1946275"/>
            <a:ext cx="1195387" cy="1195388"/>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2" name="Oval 16"/>
          <p:cNvSpPr/>
          <p:nvPr/>
        </p:nvSpPr>
        <p:spPr>
          <a:xfrm>
            <a:off x="6456363" y="2119313"/>
            <a:ext cx="835025" cy="835025"/>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3" name="Oval 17"/>
          <p:cNvSpPr/>
          <p:nvPr/>
        </p:nvSpPr>
        <p:spPr>
          <a:xfrm>
            <a:off x="6824663" y="2460625"/>
            <a:ext cx="150812" cy="150813"/>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4" name="Oval 18"/>
          <p:cNvSpPr/>
          <p:nvPr/>
        </p:nvSpPr>
        <p:spPr>
          <a:xfrm>
            <a:off x="6650038" y="2292350"/>
            <a:ext cx="474662" cy="474663"/>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graphicFrame>
        <p:nvGraphicFramePr>
          <p:cNvPr id="15" name="Object 23"/>
          <p:cNvGraphicFramePr>
            <a:graphicFrameLocks noChangeAspect="1"/>
          </p:cNvGraphicFramePr>
          <p:nvPr/>
        </p:nvGraphicFramePr>
        <p:xfrm>
          <a:off x="6629400" y="1981200"/>
          <a:ext cx="390525" cy="492125"/>
        </p:xfrm>
        <a:graphic>
          <a:graphicData uri="http://schemas.openxmlformats.org/presentationml/2006/ole">
            <mc:AlternateContent xmlns:mc="http://schemas.openxmlformats.org/markup-compatibility/2006">
              <mc:Choice xmlns:v="urn:schemas-microsoft-com:vml" Requires="v">
                <p:oleObj r:id="rId2" imgW="139700" imgH="177800" progId="Equation.3">
                  <p:embed/>
                </p:oleObj>
              </mc:Choice>
              <mc:Fallback>
                <p:oleObj r:id="rId2" imgW="139700" imgH="177800" progId="Equation.3">
                  <p:embed/>
                  <p:pic>
                    <p:nvPicPr>
                      <p:cNvPr id="0" name="图片 3082"/>
                      <p:cNvPicPr/>
                      <p:nvPr/>
                    </p:nvPicPr>
                    <p:blipFill>
                      <a:blip r:embed="rId3"/>
                      <a:stretch>
                        <a:fillRect/>
                      </a:stretch>
                    </p:blipFill>
                    <p:spPr>
                      <a:xfrm>
                        <a:off x="6629400" y="1981200"/>
                        <a:ext cx="390525" cy="492125"/>
                      </a:xfrm>
                      <a:prstGeom prst="rect">
                        <a:avLst/>
                      </a:prstGeom>
                      <a:noFill/>
                      <a:ln w="38100">
                        <a:noFill/>
                        <a:miter/>
                      </a:ln>
                    </p:spPr>
                  </p:pic>
                </p:oleObj>
              </mc:Fallback>
            </mc:AlternateContent>
          </a:graphicData>
        </a:graphic>
      </p:graphicFrame>
      <p:graphicFrame>
        <p:nvGraphicFramePr>
          <p:cNvPr id="16" name="Object 24"/>
          <p:cNvGraphicFramePr>
            <a:graphicFrameLocks noChangeAspect="1"/>
          </p:cNvGraphicFramePr>
          <p:nvPr/>
        </p:nvGraphicFramePr>
        <p:xfrm>
          <a:off x="6186488" y="2689225"/>
          <a:ext cx="755650" cy="566738"/>
        </p:xfrm>
        <a:graphic>
          <a:graphicData uri="http://schemas.openxmlformats.org/presentationml/2006/ole">
            <mc:AlternateContent xmlns:mc="http://schemas.openxmlformats.org/markup-compatibility/2006">
              <mc:Choice xmlns:v="urn:schemas-microsoft-com:vml" Requires="v">
                <p:oleObj r:id="rId4" imgW="393700" imgH="228600" progId="Equation.DSMT4">
                  <p:embed/>
                </p:oleObj>
              </mc:Choice>
              <mc:Fallback>
                <p:oleObj r:id="rId4" imgW="393700" imgH="228600" progId="Equation.DSMT4">
                  <p:embed/>
                  <p:pic>
                    <p:nvPicPr>
                      <p:cNvPr id="0" name="图片 3084"/>
                      <p:cNvPicPr/>
                      <p:nvPr/>
                    </p:nvPicPr>
                    <p:blipFill>
                      <a:blip r:embed="rId5"/>
                      <a:stretch>
                        <a:fillRect/>
                      </a:stretch>
                    </p:blipFill>
                    <p:spPr>
                      <a:xfrm>
                        <a:off x="6186488" y="2689225"/>
                        <a:ext cx="755650" cy="566738"/>
                      </a:xfrm>
                      <a:prstGeom prst="rect">
                        <a:avLst/>
                      </a:prstGeom>
                      <a:noFill/>
                      <a:ln w="38100">
                        <a:noFill/>
                        <a:miter/>
                      </a:ln>
                    </p:spPr>
                  </p:pic>
                </p:oleObj>
              </mc:Fallback>
            </mc:AlternateContent>
          </a:graphicData>
        </a:graphic>
      </p:graphicFrame>
      <p:sp>
        <p:nvSpPr>
          <p:cNvPr id="17" name="Line 25"/>
          <p:cNvSpPr/>
          <p:nvPr/>
        </p:nvSpPr>
        <p:spPr>
          <a:xfrm>
            <a:off x="6878638" y="2535238"/>
            <a:ext cx="1828800" cy="0"/>
          </a:xfrm>
          <a:prstGeom prst="line">
            <a:avLst/>
          </a:prstGeom>
          <a:ln w="28575" cap="flat" cmpd="sng">
            <a:solidFill>
              <a:schemeClr val="accent2"/>
            </a:solidFill>
            <a:prstDash val="solid"/>
            <a:round/>
            <a:headEnd type="none" w="med" len="med"/>
            <a:tailEnd type="arrow" w="med" len="lg"/>
          </a:ln>
        </p:spPr>
      </p:sp>
      <p:grpSp>
        <p:nvGrpSpPr>
          <p:cNvPr id="18" name="Group 36"/>
          <p:cNvGrpSpPr/>
          <p:nvPr/>
        </p:nvGrpSpPr>
        <p:grpSpPr>
          <a:xfrm>
            <a:off x="7848600" y="2185988"/>
            <a:ext cx="268288" cy="339725"/>
            <a:chOff x="4464" y="3818"/>
            <a:chExt cx="169" cy="214"/>
          </a:xfrm>
        </p:grpSpPr>
        <p:sp>
          <p:nvSpPr>
            <p:cNvPr id="13328" name="Freeform 37"/>
            <p:cNvSpPr/>
            <p:nvPr/>
          </p:nvSpPr>
          <p:spPr>
            <a:xfrm>
              <a:off x="4464" y="3818"/>
              <a:ext cx="169" cy="214"/>
            </a:xfrm>
            <a:custGeom>
              <a:avLst/>
              <a:gdLst/>
              <a:ahLst/>
              <a:cxnLst>
                <a:cxn ang="0">
                  <a:pos x="53" y="0"/>
                </a:cxn>
                <a:cxn ang="0">
                  <a:pos x="160" y="80"/>
                </a:cxn>
                <a:cxn ang="0">
                  <a:pos x="0" y="214"/>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13329" name="Freeform 38"/>
            <p:cNvSpPr/>
            <p:nvPr/>
          </p:nvSpPr>
          <p:spPr>
            <a:xfrm>
              <a:off x="4512" y="3862"/>
              <a:ext cx="48" cy="96"/>
            </a:xfrm>
            <a:custGeom>
              <a:avLst/>
              <a:gdLst/>
              <a:ahLst/>
              <a:cxnLst>
                <a:cxn ang="0">
                  <a:pos x="15" y="0"/>
                </a:cxn>
                <a:cxn ang="0">
                  <a:pos x="45" y="36"/>
                </a:cxn>
                <a:cxn ang="0">
                  <a:pos x="0" y="96"/>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grpSp>
      <p:graphicFrame>
        <p:nvGraphicFramePr>
          <p:cNvPr id="21" name="Object 44"/>
          <p:cNvGraphicFramePr>
            <a:graphicFrameLocks noChangeAspect="1"/>
          </p:cNvGraphicFramePr>
          <p:nvPr/>
        </p:nvGraphicFramePr>
        <p:xfrm>
          <a:off x="7864475" y="1827213"/>
          <a:ext cx="339725" cy="368300"/>
        </p:xfrm>
        <a:graphic>
          <a:graphicData uri="http://schemas.openxmlformats.org/presentationml/2006/ole">
            <mc:AlternateContent xmlns:mc="http://schemas.openxmlformats.org/markup-compatibility/2006">
              <mc:Choice xmlns:v="urn:schemas-microsoft-com:vml" Requires="v">
                <p:oleObj r:id="rId6" imgW="152400" imgH="165100" progId="Equation.DSMT4">
                  <p:embed/>
                </p:oleObj>
              </mc:Choice>
              <mc:Fallback>
                <p:oleObj r:id="rId6" imgW="152400" imgH="165100" progId="Equation.DSMT4">
                  <p:embed/>
                  <p:pic>
                    <p:nvPicPr>
                      <p:cNvPr id="0" name="图片 3085"/>
                      <p:cNvPicPr/>
                      <p:nvPr/>
                    </p:nvPicPr>
                    <p:blipFill>
                      <a:blip r:embed="rId7"/>
                      <a:stretch>
                        <a:fillRect/>
                      </a:stretch>
                    </p:blipFill>
                    <p:spPr>
                      <a:xfrm>
                        <a:off x="7864475" y="1827213"/>
                        <a:ext cx="339725" cy="368300"/>
                      </a:xfrm>
                      <a:prstGeom prst="rect">
                        <a:avLst/>
                      </a:prstGeom>
                      <a:noFill/>
                      <a:ln w="38100">
                        <a:noFill/>
                        <a:miter/>
                      </a:ln>
                    </p:spPr>
                  </p:pic>
                </p:oleObj>
              </mc:Fallback>
            </mc:AlternateContent>
          </a:graphicData>
        </a:graphic>
      </p:graphicFrame>
      <p:graphicFrame>
        <p:nvGraphicFramePr>
          <p:cNvPr id="22" name="Object 45"/>
          <p:cNvGraphicFramePr>
            <a:graphicFrameLocks noChangeAspect="1"/>
          </p:cNvGraphicFramePr>
          <p:nvPr/>
        </p:nvGraphicFramePr>
        <p:xfrm>
          <a:off x="7413625" y="1839913"/>
          <a:ext cx="396875" cy="368300"/>
        </p:xfrm>
        <a:graphic>
          <a:graphicData uri="http://schemas.openxmlformats.org/presentationml/2006/ole">
            <mc:AlternateContent xmlns:mc="http://schemas.openxmlformats.org/markup-compatibility/2006">
              <mc:Choice xmlns:v="urn:schemas-microsoft-com:vml" Requires="v">
                <p:oleObj r:id="rId8" imgW="177800" imgH="165100" progId="Equation.DSMT4">
                  <p:embed/>
                </p:oleObj>
              </mc:Choice>
              <mc:Fallback>
                <p:oleObj r:id="rId8" imgW="177800" imgH="165100" progId="Equation.DSMT4">
                  <p:embed/>
                  <p:pic>
                    <p:nvPicPr>
                      <p:cNvPr id="0" name="图片 3083"/>
                      <p:cNvPicPr/>
                      <p:nvPr/>
                    </p:nvPicPr>
                    <p:blipFill>
                      <a:blip r:embed="rId9"/>
                      <a:stretch>
                        <a:fillRect/>
                      </a:stretch>
                    </p:blipFill>
                    <p:spPr>
                      <a:xfrm>
                        <a:off x="7413625" y="1839913"/>
                        <a:ext cx="396875" cy="368300"/>
                      </a:xfrm>
                      <a:prstGeom prst="rect">
                        <a:avLst/>
                      </a:prstGeom>
                      <a:noFill/>
                      <a:ln w="38100">
                        <a:noFill/>
                        <a:miter/>
                      </a:ln>
                    </p:spPr>
                  </p:pic>
                </p:oleObj>
              </mc:Fallback>
            </mc:AlternateContent>
          </a:graphicData>
        </a:graphic>
      </p:graphicFrame>
      <p:sp>
        <p:nvSpPr>
          <p:cNvPr id="23" name="Freeform 46"/>
          <p:cNvSpPr/>
          <p:nvPr/>
        </p:nvSpPr>
        <p:spPr>
          <a:xfrm>
            <a:off x="7270750" y="1150938"/>
            <a:ext cx="204788" cy="119062"/>
          </a:xfrm>
          <a:custGeom>
            <a:avLst/>
            <a:gdLst/>
            <a:ahLst/>
            <a:cxnLst>
              <a:cxn ang="0">
                <a:pos x="204788" y="0"/>
              </a:cxn>
              <a:cxn ang="0">
                <a:pos x="38441" y="26367"/>
              </a:cxn>
              <a:cxn ang="0">
                <a:pos x="141185" y="103613"/>
              </a:cxn>
              <a:cxn ang="0">
                <a:pos x="0" y="118650"/>
              </a:cxn>
            </a:cxnLst>
            <a:rect l="0" t="0" r="0" b="0"/>
            <a:pathLst>
              <a:path w="293" h="578">
                <a:moveTo>
                  <a:pt x="293" y="0"/>
                </a:moveTo>
                <a:cubicBezTo>
                  <a:pt x="181" y="22"/>
                  <a:pt x="70" y="44"/>
                  <a:pt x="55" y="128"/>
                </a:cubicBezTo>
                <a:cubicBezTo>
                  <a:pt x="40" y="212"/>
                  <a:pt x="211" y="428"/>
                  <a:pt x="202" y="503"/>
                </a:cubicBezTo>
                <a:cubicBezTo>
                  <a:pt x="193" y="578"/>
                  <a:pt x="96" y="577"/>
                  <a:pt x="0" y="576"/>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24" name="AutoShape 47"/>
          <p:cNvSpPr/>
          <p:nvPr/>
        </p:nvSpPr>
        <p:spPr>
          <a:xfrm rot="-5569080">
            <a:off x="7821613" y="3621088"/>
            <a:ext cx="479425" cy="1073150"/>
          </a:xfrm>
          <a:prstGeom prst="leftBrace">
            <a:avLst>
              <a:gd name="adj1" fmla="val 18643"/>
              <a:gd name="adj2" fmla="val 50000"/>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grpSp>
        <p:nvGrpSpPr>
          <p:cNvPr id="25" name="Group 67"/>
          <p:cNvGrpSpPr/>
          <p:nvPr/>
        </p:nvGrpSpPr>
        <p:grpSpPr>
          <a:xfrm>
            <a:off x="8027988" y="2549525"/>
            <a:ext cx="647700" cy="1447800"/>
            <a:chOff x="5057" y="1888"/>
            <a:chExt cx="408" cy="912"/>
          </a:xfrm>
        </p:grpSpPr>
        <p:graphicFrame>
          <p:nvGraphicFramePr>
            <p:cNvPr id="13335" name="Object 41"/>
            <p:cNvGraphicFramePr>
              <a:graphicFrameLocks noChangeAspect="1"/>
            </p:cNvGraphicFramePr>
            <p:nvPr/>
          </p:nvGraphicFramePr>
          <p:xfrm>
            <a:off x="5148" y="2523"/>
            <a:ext cx="280" cy="262"/>
          </p:xfrm>
          <a:graphic>
            <a:graphicData uri="http://schemas.openxmlformats.org/presentationml/2006/ole">
              <mc:AlternateContent xmlns:mc="http://schemas.openxmlformats.org/markup-compatibility/2006">
                <mc:Choice xmlns:v="urn:schemas-microsoft-com:vml" Requires="v">
                  <p:oleObj r:id="rId10" imgW="127000" imgH="139700" progId="Equation.3">
                    <p:embed/>
                  </p:oleObj>
                </mc:Choice>
                <mc:Fallback>
                  <p:oleObj r:id="rId10" imgW="127000" imgH="139700" progId="Equation.3">
                    <p:embed/>
                    <p:pic>
                      <p:nvPicPr>
                        <p:cNvPr id="0" name="图片 3081"/>
                        <p:cNvPicPr/>
                        <p:nvPr/>
                      </p:nvPicPr>
                      <p:blipFill>
                        <a:blip r:embed="rId11"/>
                        <a:stretch>
                          <a:fillRect/>
                        </a:stretch>
                      </p:blipFill>
                      <p:spPr>
                        <a:xfrm>
                          <a:off x="5148" y="2523"/>
                          <a:ext cx="280" cy="262"/>
                        </a:xfrm>
                        <a:prstGeom prst="rect">
                          <a:avLst/>
                        </a:prstGeom>
                        <a:noFill/>
                        <a:ln w="38100">
                          <a:noFill/>
                          <a:miter/>
                        </a:ln>
                      </p:spPr>
                    </p:pic>
                  </p:oleObj>
                </mc:Fallback>
              </mc:AlternateContent>
            </a:graphicData>
          </a:graphic>
        </p:graphicFrame>
        <p:sp>
          <p:nvSpPr>
            <p:cNvPr id="13336" name="Line 42"/>
            <p:cNvSpPr/>
            <p:nvPr/>
          </p:nvSpPr>
          <p:spPr>
            <a:xfrm>
              <a:off x="5465" y="1888"/>
              <a:ext cx="0" cy="912"/>
            </a:xfrm>
            <a:prstGeom prst="line">
              <a:avLst/>
            </a:prstGeom>
            <a:ln w="28575" cap="flat" cmpd="sng">
              <a:solidFill>
                <a:srgbClr val="0000FF"/>
              </a:solidFill>
              <a:prstDash val="lgDashDotDot"/>
              <a:round/>
              <a:headEnd type="none" w="med" len="med"/>
              <a:tailEnd type="none" w="med" len="med"/>
            </a:ln>
          </p:spPr>
        </p:sp>
        <p:sp>
          <p:nvSpPr>
            <p:cNvPr id="13337" name="Line 62"/>
            <p:cNvSpPr/>
            <p:nvPr/>
          </p:nvSpPr>
          <p:spPr>
            <a:xfrm>
              <a:off x="5057" y="1888"/>
              <a:ext cx="0" cy="912"/>
            </a:xfrm>
            <a:prstGeom prst="line">
              <a:avLst/>
            </a:prstGeom>
            <a:ln w="28575" cap="flat" cmpd="sng">
              <a:solidFill>
                <a:srgbClr val="0000FF"/>
              </a:solidFill>
              <a:prstDash val="lgDashDotDot"/>
              <a:round/>
              <a:headEnd type="none" w="med" len="med"/>
              <a:tailEnd type="none" w="med" len="med"/>
            </a:ln>
          </p:spPr>
        </p:sp>
        <p:sp>
          <p:nvSpPr>
            <p:cNvPr id="13338" name="Line 63"/>
            <p:cNvSpPr/>
            <p:nvPr/>
          </p:nvSpPr>
          <p:spPr>
            <a:xfrm>
              <a:off x="5329" y="2659"/>
              <a:ext cx="136" cy="0"/>
            </a:xfrm>
            <a:prstGeom prst="line">
              <a:avLst/>
            </a:prstGeom>
            <a:ln w="38100" cap="flat" cmpd="sng">
              <a:solidFill>
                <a:srgbClr val="FF0066"/>
              </a:solidFill>
              <a:prstDash val="solid"/>
              <a:round/>
              <a:headEnd type="none" w="med" len="med"/>
              <a:tailEnd type="triangle" w="med" len="med"/>
            </a:ln>
          </p:spPr>
        </p:sp>
        <p:sp>
          <p:nvSpPr>
            <p:cNvPr id="13339" name="Line 64"/>
            <p:cNvSpPr/>
            <p:nvPr/>
          </p:nvSpPr>
          <p:spPr>
            <a:xfrm>
              <a:off x="5057" y="2659"/>
              <a:ext cx="136" cy="0"/>
            </a:xfrm>
            <a:prstGeom prst="line">
              <a:avLst/>
            </a:prstGeom>
            <a:ln w="38100" cap="flat" cmpd="sng">
              <a:solidFill>
                <a:srgbClr val="FF0066"/>
              </a:solidFill>
              <a:prstDash val="solid"/>
              <a:round/>
              <a:headEnd type="triangle" w="med" len="med"/>
              <a:tailEnd type="none" w="med" len="med"/>
            </a:ln>
          </p:spPr>
        </p:sp>
      </p:grpSp>
      <p:grpSp>
        <p:nvGrpSpPr>
          <p:cNvPr id="31" name="Group 68"/>
          <p:cNvGrpSpPr/>
          <p:nvPr/>
        </p:nvGrpSpPr>
        <p:grpSpPr>
          <a:xfrm>
            <a:off x="7335838" y="2174875"/>
            <a:ext cx="801687" cy="2516188"/>
            <a:chOff x="4621" y="1652"/>
            <a:chExt cx="505" cy="1585"/>
          </a:xfrm>
        </p:grpSpPr>
        <p:grpSp>
          <p:nvGrpSpPr>
            <p:cNvPr id="13341" name="Group 26"/>
            <p:cNvGrpSpPr/>
            <p:nvPr/>
          </p:nvGrpSpPr>
          <p:grpSpPr>
            <a:xfrm>
              <a:off x="4621" y="1652"/>
              <a:ext cx="505" cy="1585"/>
              <a:chOff x="4621" y="2090"/>
              <a:chExt cx="505" cy="1585"/>
            </a:xfrm>
          </p:grpSpPr>
          <p:graphicFrame>
            <p:nvGraphicFramePr>
              <p:cNvPr id="13342" name="Object 27"/>
              <p:cNvGraphicFramePr>
                <a:graphicFrameLocks noChangeAspect="1"/>
              </p:cNvGraphicFramePr>
              <p:nvPr/>
            </p:nvGraphicFramePr>
            <p:xfrm>
              <a:off x="4774" y="3329"/>
              <a:ext cx="257" cy="329"/>
            </p:xfrm>
            <a:graphic>
              <a:graphicData uri="http://schemas.openxmlformats.org/presentationml/2006/ole">
                <mc:AlternateContent xmlns:mc="http://schemas.openxmlformats.org/markup-compatibility/2006">
                  <mc:Choice xmlns:v="urn:schemas-microsoft-com:vml" Requires="v">
                    <p:oleObj r:id="rId12" imgW="177800" imgH="228600" progId="Equation.DSMT4">
                      <p:embed/>
                    </p:oleObj>
                  </mc:Choice>
                  <mc:Fallback>
                    <p:oleObj r:id="rId12" imgW="177800" imgH="228600" progId="Equation.DSMT4">
                      <p:embed/>
                      <p:pic>
                        <p:nvPicPr>
                          <p:cNvPr id="0" name="图片 3075"/>
                          <p:cNvPicPr/>
                          <p:nvPr/>
                        </p:nvPicPr>
                        <p:blipFill>
                          <a:blip r:embed="rId13"/>
                          <a:stretch>
                            <a:fillRect/>
                          </a:stretch>
                        </p:blipFill>
                        <p:spPr>
                          <a:xfrm>
                            <a:off x="4774" y="3329"/>
                            <a:ext cx="257" cy="329"/>
                          </a:xfrm>
                          <a:prstGeom prst="rect">
                            <a:avLst/>
                          </a:prstGeom>
                          <a:noFill/>
                          <a:ln w="38100">
                            <a:noFill/>
                            <a:miter/>
                          </a:ln>
                        </p:spPr>
                      </p:pic>
                    </p:oleObj>
                  </mc:Fallback>
                </mc:AlternateContent>
              </a:graphicData>
            </a:graphic>
          </p:graphicFrame>
          <p:sp>
            <p:nvSpPr>
              <p:cNvPr id="13343" name="Line 28"/>
              <p:cNvSpPr/>
              <p:nvPr/>
            </p:nvSpPr>
            <p:spPr>
              <a:xfrm>
                <a:off x="5053" y="2378"/>
                <a:ext cx="0" cy="1274"/>
              </a:xfrm>
              <a:prstGeom prst="line">
                <a:avLst/>
              </a:prstGeom>
              <a:ln w="28575" cap="flat" cmpd="sng">
                <a:solidFill>
                  <a:schemeClr val="accent2"/>
                </a:solidFill>
                <a:prstDash val="lgDashDotDot"/>
                <a:round/>
                <a:headEnd type="none" w="med" len="med"/>
                <a:tailEnd type="none" w="med" len="med"/>
              </a:ln>
            </p:spPr>
          </p:sp>
          <p:sp>
            <p:nvSpPr>
              <p:cNvPr id="13344" name="Line 29"/>
              <p:cNvSpPr/>
              <p:nvPr/>
            </p:nvSpPr>
            <p:spPr>
              <a:xfrm>
                <a:off x="4717" y="2378"/>
                <a:ext cx="0" cy="1297"/>
              </a:xfrm>
              <a:prstGeom prst="line">
                <a:avLst/>
              </a:prstGeom>
              <a:ln w="28575" cap="flat" cmpd="sng">
                <a:solidFill>
                  <a:schemeClr val="accent2"/>
                </a:solidFill>
                <a:prstDash val="lgDashDotDot"/>
                <a:round/>
                <a:headEnd type="none" w="med" len="med"/>
                <a:tailEnd type="none" w="med" len="med"/>
              </a:ln>
            </p:spPr>
          </p:sp>
          <p:grpSp>
            <p:nvGrpSpPr>
              <p:cNvPr id="13345" name="Group 30"/>
              <p:cNvGrpSpPr/>
              <p:nvPr/>
            </p:nvGrpSpPr>
            <p:grpSpPr>
              <a:xfrm>
                <a:off x="4621" y="2090"/>
                <a:ext cx="169" cy="214"/>
                <a:chOff x="4464" y="3818"/>
                <a:chExt cx="169" cy="214"/>
              </a:xfrm>
            </p:grpSpPr>
            <p:sp>
              <p:nvSpPr>
                <p:cNvPr id="13346" name="Freeform 31"/>
                <p:cNvSpPr/>
                <p:nvPr/>
              </p:nvSpPr>
              <p:spPr>
                <a:xfrm>
                  <a:off x="4464" y="3818"/>
                  <a:ext cx="169" cy="214"/>
                </a:xfrm>
                <a:custGeom>
                  <a:avLst/>
                  <a:gdLst/>
                  <a:ahLst/>
                  <a:cxnLst>
                    <a:cxn ang="0">
                      <a:pos x="53" y="0"/>
                    </a:cxn>
                    <a:cxn ang="0">
                      <a:pos x="160" y="80"/>
                    </a:cxn>
                    <a:cxn ang="0">
                      <a:pos x="0" y="214"/>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13347" name="Freeform 32"/>
                <p:cNvSpPr/>
                <p:nvPr/>
              </p:nvSpPr>
              <p:spPr>
                <a:xfrm>
                  <a:off x="4512" y="3862"/>
                  <a:ext cx="48" cy="96"/>
                </a:xfrm>
                <a:custGeom>
                  <a:avLst/>
                  <a:gdLst/>
                  <a:ahLst/>
                  <a:cxnLst>
                    <a:cxn ang="0">
                      <a:pos x="15" y="0"/>
                    </a:cxn>
                    <a:cxn ang="0">
                      <a:pos x="45" y="36"/>
                    </a:cxn>
                    <a:cxn ang="0">
                      <a:pos x="0" y="96"/>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grpSp>
          <p:grpSp>
            <p:nvGrpSpPr>
              <p:cNvPr id="13348" name="Group 33"/>
              <p:cNvGrpSpPr/>
              <p:nvPr/>
            </p:nvGrpSpPr>
            <p:grpSpPr>
              <a:xfrm>
                <a:off x="4957" y="2090"/>
                <a:ext cx="169" cy="214"/>
                <a:chOff x="4464" y="3818"/>
                <a:chExt cx="169" cy="214"/>
              </a:xfrm>
            </p:grpSpPr>
            <p:sp>
              <p:nvSpPr>
                <p:cNvPr id="13349" name="Freeform 34"/>
                <p:cNvSpPr/>
                <p:nvPr/>
              </p:nvSpPr>
              <p:spPr>
                <a:xfrm>
                  <a:off x="4464" y="3818"/>
                  <a:ext cx="169" cy="214"/>
                </a:xfrm>
                <a:custGeom>
                  <a:avLst/>
                  <a:gdLst/>
                  <a:ahLst/>
                  <a:cxnLst>
                    <a:cxn ang="0">
                      <a:pos x="53" y="0"/>
                    </a:cxn>
                    <a:cxn ang="0">
                      <a:pos x="160" y="80"/>
                    </a:cxn>
                    <a:cxn ang="0">
                      <a:pos x="0" y="214"/>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13350" name="Freeform 35"/>
                <p:cNvSpPr/>
                <p:nvPr/>
              </p:nvSpPr>
              <p:spPr>
                <a:xfrm>
                  <a:off x="4512" y="3862"/>
                  <a:ext cx="48" cy="96"/>
                </a:xfrm>
                <a:custGeom>
                  <a:avLst/>
                  <a:gdLst/>
                  <a:ahLst/>
                  <a:cxnLst>
                    <a:cxn ang="0">
                      <a:pos x="15" y="0"/>
                    </a:cxn>
                    <a:cxn ang="0">
                      <a:pos x="45" y="36"/>
                    </a:cxn>
                    <a:cxn ang="0">
                      <a:pos x="0" y="96"/>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grpSp>
        </p:grpSp>
        <p:sp>
          <p:nvSpPr>
            <p:cNvPr id="13351" name="Line 65"/>
            <p:cNvSpPr/>
            <p:nvPr/>
          </p:nvSpPr>
          <p:spPr>
            <a:xfrm>
              <a:off x="4921" y="3067"/>
              <a:ext cx="136" cy="0"/>
            </a:xfrm>
            <a:prstGeom prst="line">
              <a:avLst/>
            </a:prstGeom>
            <a:ln w="38100" cap="flat" cmpd="sng">
              <a:solidFill>
                <a:srgbClr val="FF0066"/>
              </a:solidFill>
              <a:prstDash val="solid"/>
              <a:round/>
              <a:headEnd type="none" w="med" len="med"/>
              <a:tailEnd type="triangle" w="med" len="med"/>
            </a:ln>
          </p:spPr>
        </p:sp>
        <p:sp>
          <p:nvSpPr>
            <p:cNvPr id="13352" name="Line 66"/>
            <p:cNvSpPr/>
            <p:nvPr/>
          </p:nvSpPr>
          <p:spPr>
            <a:xfrm>
              <a:off x="4694" y="3067"/>
              <a:ext cx="136" cy="0"/>
            </a:xfrm>
            <a:prstGeom prst="line">
              <a:avLst/>
            </a:prstGeom>
            <a:ln w="38100" cap="flat" cmpd="sng">
              <a:solidFill>
                <a:srgbClr val="FF0066"/>
              </a:solidFill>
              <a:prstDash val="solid"/>
              <a:round/>
              <a:headEnd type="triangle" w="med" len="med"/>
              <a:tailEnd type="none" w="med" len="med"/>
            </a:ln>
          </p:spPr>
        </p:sp>
      </p:grpSp>
      <p:sp>
        <p:nvSpPr>
          <p:cNvPr id="13353" name="矩形 3"/>
          <p:cNvSpPr/>
          <p:nvPr/>
        </p:nvSpPr>
        <p:spPr>
          <a:xfrm>
            <a:off x="314325" y="766763"/>
            <a:ext cx="3144838" cy="461962"/>
          </a:xfrm>
          <a:prstGeom prst="rect">
            <a:avLst/>
          </a:prstGeom>
          <a:noFill/>
          <a:ln w="9525">
            <a:noFill/>
          </a:ln>
        </p:spPr>
        <p:txBody>
          <a:bodyPr wrap="none" anchor="t" anchorCtr="0">
            <a:spAutoFit/>
          </a:bodyPr>
          <a:lstStyle/>
          <a:p>
            <a:pPr eaLnBrk="0" hangingPunct="0"/>
            <a:r>
              <a:rPr lang="en-US" altLang="zh-CN" sz="2400" b="1" dirty="0">
                <a:solidFill>
                  <a:srgbClr val="0000FF"/>
                </a:solidFill>
                <a:latin typeface="华文中宋" panose="02010600040101010101" pitchFamily="2" charset="-122"/>
                <a:ea typeface="华文中宋" panose="02010600040101010101" pitchFamily="2" charset="-122"/>
              </a:rPr>
              <a:t>1</a:t>
            </a:r>
            <a:r>
              <a:rPr lang="zh-CN" altLang="en-US" sz="2400" b="1" dirty="0">
                <a:solidFill>
                  <a:srgbClr val="0000FF"/>
                </a:solidFill>
                <a:latin typeface="华文中宋" panose="02010600040101010101" pitchFamily="2" charset="-122"/>
                <a:ea typeface="华文中宋" panose="02010600040101010101" pitchFamily="2" charset="-122"/>
              </a:rPr>
              <a:t>、观测者向波源运动</a:t>
            </a:r>
          </a:p>
        </p:txBody>
      </p:sp>
      <p:graphicFrame>
        <p:nvGraphicFramePr>
          <p:cNvPr id="45" name="Object 8"/>
          <p:cNvGraphicFramePr>
            <a:graphicFrameLocks noChangeAspect="1"/>
          </p:cNvGraphicFramePr>
          <p:nvPr/>
        </p:nvGraphicFramePr>
        <p:xfrm>
          <a:off x="569913" y="1184275"/>
          <a:ext cx="2894012" cy="871538"/>
        </p:xfrm>
        <a:graphic>
          <a:graphicData uri="http://schemas.openxmlformats.org/presentationml/2006/ole">
            <mc:AlternateContent xmlns:mc="http://schemas.openxmlformats.org/markup-compatibility/2006">
              <mc:Choice xmlns:v="urn:schemas-microsoft-com:vml" Requires="v">
                <p:oleObj r:id="rId14" imgW="1434465" imgH="393700" progId="Equation.DSMT4">
                  <p:embed/>
                </p:oleObj>
              </mc:Choice>
              <mc:Fallback>
                <p:oleObj r:id="rId14" imgW="1434465" imgH="393700" progId="Equation.DSMT4">
                  <p:embed/>
                  <p:pic>
                    <p:nvPicPr>
                      <p:cNvPr id="0" name="图片 3104"/>
                      <p:cNvPicPr/>
                      <p:nvPr/>
                    </p:nvPicPr>
                    <p:blipFill>
                      <a:blip r:embed="rId15"/>
                      <a:stretch>
                        <a:fillRect/>
                      </a:stretch>
                    </p:blipFill>
                    <p:spPr>
                      <a:xfrm>
                        <a:off x="569913" y="1184275"/>
                        <a:ext cx="2894012" cy="871538"/>
                      </a:xfrm>
                      <a:prstGeom prst="rect">
                        <a:avLst/>
                      </a:prstGeom>
                      <a:noFill/>
                      <a:ln w="38100">
                        <a:noFill/>
                        <a:miter/>
                      </a:ln>
                    </p:spPr>
                  </p:pic>
                </p:oleObj>
              </mc:Fallback>
            </mc:AlternateContent>
          </a:graphicData>
        </a:graphic>
      </p:graphicFrame>
      <p:sp>
        <p:nvSpPr>
          <p:cNvPr id="46" name="矩形 45"/>
          <p:cNvSpPr/>
          <p:nvPr/>
        </p:nvSpPr>
        <p:spPr>
          <a:xfrm>
            <a:off x="544513" y="2147888"/>
            <a:ext cx="3781425" cy="647700"/>
          </a:xfrm>
          <a:prstGeom prst="rect">
            <a:avLst/>
          </a:prstGeom>
          <a:ln w="19050">
            <a:solidFill>
              <a:schemeClr val="tx1">
                <a:lumMod val="60000"/>
                <a:lumOff val="40000"/>
              </a:schemeClr>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因波源不动，波的频率 </a:t>
            </a:r>
            <a:r>
              <a:rPr kumimoji="0" lang="en-US" altLang="zh-CN" sz="1800" b="1" i="1" u="none" strike="noStrike" kern="120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 </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等于波源的频率 </a:t>
            </a:r>
            <a:r>
              <a:rPr kumimoji="0" lang="en-US" altLang="zh-CN" sz="1800" b="1" i="1" u="none" strike="noStrike" kern="1200" cap="none" spc="0" normalizeH="0" baseline="0" noProof="0" dirty="0" err="1">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t>
            </a:r>
            <a:r>
              <a:rPr kumimoji="0" lang="en-US" altLang="zh-CN" sz="1100" b="1" i="1" u="none" strike="noStrike" kern="1200" cap="none" spc="0" normalizeH="0" baseline="0" noProof="0" dirty="0" err="1">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t>
            </a:r>
            <a:endParaRPr kumimoji="0" lang="zh-CN" altLang="en-US" sz="1100" b="1" i="1" u="none" strike="noStrike" kern="120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8" name="Object 8"/>
          <p:cNvGraphicFramePr>
            <a:graphicFrameLocks noChangeAspect="1"/>
          </p:cNvGraphicFramePr>
          <p:nvPr/>
        </p:nvGraphicFramePr>
        <p:xfrm>
          <a:off x="1350963" y="2719388"/>
          <a:ext cx="2868612" cy="871537"/>
        </p:xfrm>
        <a:graphic>
          <a:graphicData uri="http://schemas.openxmlformats.org/presentationml/2006/ole">
            <mc:AlternateContent xmlns:mc="http://schemas.openxmlformats.org/markup-compatibility/2006">
              <mc:Choice xmlns:v="urn:schemas-microsoft-com:vml" Requires="v">
                <p:oleObj r:id="rId16" imgW="1421765" imgH="393700" progId="Equation.DSMT4">
                  <p:embed/>
                </p:oleObj>
              </mc:Choice>
              <mc:Fallback>
                <p:oleObj r:id="rId16" imgW="1421765" imgH="393700" progId="Equation.DSMT4">
                  <p:embed/>
                  <p:pic>
                    <p:nvPicPr>
                      <p:cNvPr id="0" name="图片 3103"/>
                      <p:cNvPicPr/>
                      <p:nvPr/>
                    </p:nvPicPr>
                    <p:blipFill>
                      <a:blip r:embed="rId17"/>
                      <a:stretch>
                        <a:fillRect/>
                      </a:stretch>
                    </p:blipFill>
                    <p:spPr>
                      <a:xfrm>
                        <a:off x="1350963" y="2719388"/>
                        <a:ext cx="2868612" cy="871537"/>
                      </a:xfrm>
                      <a:prstGeom prst="rect">
                        <a:avLst/>
                      </a:prstGeom>
                      <a:noFill/>
                      <a:ln w="38100">
                        <a:noFill/>
                        <a:miter/>
                      </a:ln>
                    </p:spPr>
                  </p:pic>
                </p:oleObj>
              </mc:Fallback>
            </mc:AlternateContent>
          </a:graphicData>
        </a:graphic>
      </p:graphicFrame>
      <p:graphicFrame>
        <p:nvGraphicFramePr>
          <p:cNvPr id="50" name="Object 8"/>
          <p:cNvGraphicFramePr>
            <a:graphicFrameLocks noChangeAspect="1"/>
          </p:cNvGraphicFramePr>
          <p:nvPr/>
        </p:nvGraphicFramePr>
        <p:xfrm>
          <a:off x="7440613" y="1141413"/>
          <a:ext cx="204787" cy="314325"/>
        </p:xfrm>
        <a:graphic>
          <a:graphicData uri="http://schemas.openxmlformats.org/presentationml/2006/ole">
            <mc:AlternateContent xmlns:mc="http://schemas.openxmlformats.org/markup-compatibility/2006">
              <mc:Choice xmlns:v="urn:schemas-microsoft-com:vml" Requires="v">
                <p:oleObj r:id="rId18" imgW="127000" imgH="177165" progId="Equation.DSMT4">
                  <p:embed/>
                </p:oleObj>
              </mc:Choice>
              <mc:Fallback>
                <p:oleObj r:id="rId18" imgW="127000" imgH="177165" progId="Equation.DSMT4">
                  <p:embed/>
                  <p:pic>
                    <p:nvPicPr>
                      <p:cNvPr id="0" name="图片 3102"/>
                      <p:cNvPicPr/>
                      <p:nvPr/>
                    </p:nvPicPr>
                    <p:blipFill>
                      <a:blip r:embed="rId19"/>
                      <a:stretch>
                        <a:fillRect/>
                      </a:stretch>
                    </p:blipFill>
                    <p:spPr>
                      <a:xfrm>
                        <a:off x="7440613" y="1141413"/>
                        <a:ext cx="204787" cy="314325"/>
                      </a:xfrm>
                      <a:prstGeom prst="rect">
                        <a:avLst/>
                      </a:prstGeom>
                      <a:noFill/>
                      <a:ln w="38100">
                        <a:noFill/>
                        <a:miter/>
                      </a:ln>
                    </p:spPr>
                  </p:pic>
                </p:oleObj>
              </mc:Fallback>
            </mc:AlternateContent>
          </a:graphicData>
        </a:graphic>
      </p:graphicFrame>
      <p:sp>
        <p:nvSpPr>
          <p:cNvPr id="51" name="矩形 50"/>
          <p:cNvSpPr/>
          <p:nvPr/>
        </p:nvSpPr>
        <p:spPr>
          <a:xfrm>
            <a:off x="371475" y="3409950"/>
            <a:ext cx="4376738" cy="461963"/>
          </a:xfrm>
          <a:prstGeom prst="rect">
            <a:avLst/>
          </a:prstGeom>
          <a:noFill/>
          <a:ln w="9525">
            <a:noFill/>
          </a:ln>
        </p:spPr>
        <p:txBody>
          <a:bodyPr wrap="none" anchor="t" anchorCtr="0">
            <a:spAutoFit/>
          </a:bodyPr>
          <a:lstStyle/>
          <a:p>
            <a:pPr eaLnBrk="0" hangingPunct="0"/>
            <a:r>
              <a:rPr lang="en-US" altLang="zh-CN" sz="2400" b="1" dirty="0">
                <a:solidFill>
                  <a:srgbClr val="0000FF"/>
                </a:solidFill>
                <a:latin typeface="华文中宋" panose="02010600040101010101" pitchFamily="2" charset="-122"/>
                <a:ea typeface="华文中宋" panose="02010600040101010101" pitchFamily="2" charset="-122"/>
              </a:rPr>
              <a:t>2</a:t>
            </a:r>
            <a:r>
              <a:rPr lang="zh-CN" altLang="en-US" sz="2400" b="1" dirty="0">
                <a:solidFill>
                  <a:srgbClr val="0000FF"/>
                </a:solidFill>
                <a:latin typeface="华文中宋" panose="02010600040101010101" pitchFamily="2" charset="-122"/>
                <a:ea typeface="华文中宋" panose="02010600040101010101" pitchFamily="2" charset="-122"/>
              </a:rPr>
              <a:t>、同理，观测者远离波源运动</a:t>
            </a:r>
          </a:p>
        </p:txBody>
      </p:sp>
      <p:graphicFrame>
        <p:nvGraphicFramePr>
          <p:cNvPr id="52" name="Object 8"/>
          <p:cNvGraphicFramePr>
            <a:graphicFrameLocks noChangeAspect="1"/>
          </p:cNvGraphicFramePr>
          <p:nvPr/>
        </p:nvGraphicFramePr>
        <p:xfrm>
          <a:off x="908050" y="3854450"/>
          <a:ext cx="3346450" cy="871538"/>
        </p:xfrm>
        <a:graphic>
          <a:graphicData uri="http://schemas.openxmlformats.org/presentationml/2006/ole">
            <mc:AlternateContent xmlns:mc="http://schemas.openxmlformats.org/markup-compatibility/2006">
              <mc:Choice xmlns:v="urn:schemas-microsoft-com:vml" Requires="v">
                <p:oleObj r:id="rId20" imgW="1320165" imgH="393700" progId="Equation.DSMT4">
                  <p:embed/>
                </p:oleObj>
              </mc:Choice>
              <mc:Fallback>
                <p:oleObj r:id="rId20" imgW="1320165" imgH="393700" progId="Equation.DSMT4">
                  <p:embed/>
                  <p:pic>
                    <p:nvPicPr>
                      <p:cNvPr id="0" name="图片 3105"/>
                      <p:cNvPicPr/>
                      <p:nvPr/>
                    </p:nvPicPr>
                    <p:blipFill>
                      <a:blip r:embed="rId21"/>
                      <a:stretch>
                        <a:fillRect/>
                      </a:stretch>
                    </p:blipFill>
                    <p:spPr>
                      <a:xfrm>
                        <a:off x="908050" y="3854450"/>
                        <a:ext cx="3346450" cy="871538"/>
                      </a:xfrm>
                      <a:prstGeom prst="rect">
                        <a:avLst/>
                      </a:prstGeom>
                      <a:noFill/>
                      <a:ln w="38100">
                        <a:noFill/>
                        <a:miter/>
                      </a:ln>
                    </p:spPr>
                  </p:pic>
                </p:oleObj>
              </mc:Fallback>
            </mc:AlternateContent>
          </a:graphicData>
        </a:graphic>
      </p:graphicFrame>
      <p:sp>
        <p:nvSpPr>
          <p:cNvPr id="9217" name="右箭头 9216"/>
          <p:cNvSpPr/>
          <p:nvPr/>
        </p:nvSpPr>
        <p:spPr>
          <a:xfrm>
            <a:off x="576263" y="2962275"/>
            <a:ext cx="719138" cy="260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nvSpPr>
        <p:spPr>
          <a:xfrm>
            <a:off x="683568" y="4761464"/>
            <a:ext cx="8644898" cy="1200329"/>
          </a:xfrm>
          <a:prstGeom prst="rect">
            <a:avLst/>
          </a:prstGeom>
          <a:solidFill>
            <a:schemeClr val="bg2">
              <a:lumMod val="20000"/>
              <a:lumOff val="8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实验中，固定波源，让接收端以速度</a:t>
            </a:r>
            <a:r>
              <a:rPr kumimoji="0" lang="en-US" altLang="zh-CN" sz="2400" b="1" i="1"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V</a:t>
            </a:r>
            <a:r>
              <a:rPr kumimoji="0" lang="en-US" altLang="zh-CN" sz="2400" b="1" i="1" u="none" strike="noStrike" kern="1200" cap="none" spc="0" normalizeH="0" baseline="-2500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R</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靠近或者远离波源，用频率计测量</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波源的频率</a:t>
            </a:r>
            <a:r>
              <a:rPr kumimoji="0" lang="en-US" altLang="zh-CN" sz="2400" b="1" i="1" u="none" strike="noStrike" kern="1200" cap="none" spc="0" normalizeH="0" baseline="0" noProof="0" dirty="0" err="1">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f</a:t>
            </a:r>
            <a:r>
              <a:rPr kumimoji="0" lang="en-US" altLang="zh-CN" sz="2400" b="1" i="1" u="none" strike="noStrike" kern="1200" cap="none" spc="0" normalizeH="0" baseline="-25000" noProof="0" dirty="0" err="1">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s</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和接收端接受的频率</a:t>
            </a:r>
            <a:r>
              <a:rPr kumimoji="0" lang="en-US" altLang="zh-CN" sz="2400" b="1" i="1" u="none" strike="noStrike" kern="1200" cap="none" spc="0" normalizeH="0" baseline="0" noProof="0" dirty="0" err="1">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f</a:t>
            </a:r>
            <a:r>
              <a:rPr kumimoji="0" lang="en-US" altLang="zh-CN" sz="2400" b="1" i="1" u="none" strike="noStrike" kern="1200" cap="none" spc="0" normalizeH="0" baseline="-25000" noProof="0" dirty="0" err="1">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R</a:t>
            </a:r>
            <a:r>
              <a:rPr kumimoji="0" lang="en-US" altLang="zh-CN" sz="2400" b="1" i="1" u="none" strike="noStrike" kern="1200" cap="none" spc="0" normalizeH="0" baseline="-2500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 就可以用公式（</a:t>
            </a:r>
            <a:r>
              <a:rPr kumimoji="0" lang="en-US" altLang="zh-CN"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1</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a:t>
            </a:r>
            <a:r>
              <a:rPr kumimoji="0" lang="en-US" altLang="zh-CN"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2</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）测量出声速</a:t>
            </a:r>
            <a:r>
              <a:rPr kumimoji="0" lang="en-US" altLang="zh-CN" sz="2400" b="1" i="1"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u.</a:t>
            </a:r>
            <a:endParaRPr kumimoji="0" lang="zh-CN" altLang="en-US" sz="2400" b="1" i="1"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out)">
                                      <p:cBhvr>
                                        <p:cTn id="12" dur="500"/>
                                        <p:tgtEl>
                                          <p:spTgt spid="1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par>
                          <p:cTn id="35" fill="hold">
                            <p:stCondLst>
                              <p:cond delay="1000"/>
                            </p:stCondLst>
                            <p:childTnLst>
                              <p:par>
                                <p:cTn id="36" presetID="3" presetClass="entr" presetSubtype="1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par>
                          <p:cTn id="39" fill="hold">
                            <p:stCondLst>
                              <p:cond delay="1500"/>
                            </p:stCondLst>
                            <p:childTnLst>
                              <p:par>
                                <p:cTn id="40" presetID="3" presetClass="entr" presetSubtype="1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par>
                          <p:cTn id="43" fill="hold">
                            <p:stCondLst>
                              <p:cond delay="2000"/>
                            </p:stCondLst>
                            <p:childTnLst>
                              <p:par>
                                <p:cTn id="44" presetID="3" presetClass="entr" presetSubtype="1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childTnLst>
                          </p:cTn>
                        </p:par>
                        <p:par>
                          <p:cTn id="47" fill="hold">
                            <p:stCondLst>
                              <p:cond delay="2500"/>
                            </p:stCondLst>
                            <p:childTnLst>
                              <p:par>
                                <p:cTn id="48" presetID="3" presetClass="entr" presetSubtype="1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linds(horizontal)">
                                      <p:cBhvr>
                                        <p:cTn id="50" dur="500"/>
                                        <p:tgtEl>
                                          <p:spTgt spid="10"/>
                                        </p:tgtEl>
                                      </p:cBhvr>
                                    </p:animEffect>
                                  </p:childTnLst>
                                </p:cTn>
                              </p:par>
                            </p:childTnLst>
                          </p:cTn>
                        </p:par>
                        <p:par>
                          <p:cTn id="51" fill="hold">
                            <p:stCondLst>
                              <p:cond delay="3000"/>
                            </p:stCondLst>
                            <p:childTnLst>
                              <p:par>
                                <p:cTn id="52" presetID="3" presetClass="entr" presetSubtype="10"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linds(horizontal)">
                                      <p:cBhvr>
                                        <p:cTn id="54" dur="500"/>
                                        <p:tgtEl>
                                          <p:spTgt spid="6"/>
                                        </p:tgtEl>
                                      </p:cBhvr>
                                    </p:animEffect>
                                  </p:childTnLst>
                                </p:cTn>
                              </p:par>
                            </p:childTnLst>
                          </p:cTn>
                        </p:par>
                        <p:par>
                          <p:cTn id="55" fill="hold">
                            <p:stCondLst>
                              <p:cond delay="3500"/>
                            </p:stCondLst>
                            <p:childTnLst>
                              <p:par>
                                <p:cTn id="56" presetID="3" presetClass="entr" presetSubtype="1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par>
                          <p:cTn id="59" fill="hold">
                            <p:stCondLst>
                              <p:cond delay="4000"/>
                            </p:stCondLst>
                            <p:childTnLst>
                              <p:par>
                                <p:cTn id="60" presetID="3" presetClass="entr" presetSubtype="10"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childTnLst>
                          </p:cTn>
                        </p:par>
                        <p:par>
                          <p:cTn id="63" fill="hold">
                            <p:stCondLst>
                              <p:cond delay="4500"/>
                            </p:stCondLst>
                            <p:childTnLst>
                              <p:par>
                                <p:cTn id="64" presetID="22" presetClass="entr" presetSubtype="8" fill="hold"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down)">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down)">
                                      <p:cBhvr>
                                        <p:cTn id="94" dur="50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921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1" presetClass="entr" presetSubtype="1" fill="hold" nodeType="click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heel(1)">
                                      <p:cBhvr>
                                        <p:cTn id="123"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4" grpId="0" animBg="1"/>
      <p:bldP spid="46" grpId="0" animBg="1"/>
      <p:bldP spid="51" grpId="0"/>
      <p:bldP spid="92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32363" y="3998913"/>
            <a:ext cx="3816350" cy="1335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38" name="Rectangle 38"/>
          <p:cNvSpPr/>
          <p:nvPr/>
        </p:nvSpPr>
        <p:spPr>
          <a:xfrm>
            <a:off x="180975" y="131763"/>
            <a:ext cx="4884738" cy="584200"/>
          </a:xfrm>
          <a:prstGeom prst="rect">
            <a:avLst/>
          </a:prstGeom>
          <a:noFill/>
          <a:ln w="9525">
            <a:noFill/>
          </a:ln>
        </p:spPr>
        <p:txBody>
          <a:bodyPr wrap="non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二</a:t>
            </a:r>
            <a:r>
              <a:rPr lang="en-US" altLang="zh-CN" sz="3200" b="1" dirty="0">
                <a:solidFill>
                  <a:srgbClr val="FF0000"/>
                </a:solidFill>
                <a:latin typeface="华文中宋" panose="02010600040101010101" pitchFamily="2" charset="-122"/>
                <a:ea typeface="华文中宋" panose="02010600040101010101" pitchFamily="2" charset="-122"/>
              </a:rPr>
              <a:t> </a:t>
            </a:r>
            <a:r>
              <a:rPr lang="zh-CN" altLang="en-US" sz="3200" b="1" dirty="0">
                <a:solidFill>
                  <a:srgbClr val="FF0000"/>
                </a:solidFill>
                <a:latin typeface="华文中宋" panose="02010600040101010101" pitchFamily="2" charset="-122"/>
                <a:ea typeface="华文中宋" panose="02010600040101010101" pitchFamily="2" charset="-122"/>
              </a:rPr>
              <a:t>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rPr>
              <a:t>2.2</a:t>
            </a:r>
            <a:r>
              <a:rPr lang="zh-CN" altLang="en-US" sz="2400" b="1" dirty="0">
                <a:solidFill>
                  <a:srgbClr val="006666"/>
                </a:solidFill>
                <a:latin typeface="微软雅黑" panose="020B0503020204020204" pitchFamily="34" charset="-122"/>
                <a:ea typeface="微软雅黑" panose="020B0503020204020204" pitchFamily="34" charset="-122"/>
              </a:rPr>
              <a:t>相位法测声速</a:t>
            </a:r>
          </a:p>
        </p:txBody>
      </p:sp>
      <p:sp>
        <p:nvSpPr>
          <p:cNvPr id="14339" name="TextBox 15"/>
          <p:cNvSpPr txBox="1"/>
          <p:nvPr/>
        </p:nvSpPr>
        <p:spPr>
          <a:xfrm>
            <a:off x="30163" y="787400"/>
            <a:ext cx="7358062" cy="460375"/>
          </a:xfrm>
          <a:prstGeom prst="rect">
            <a:avLst/>
          </a:prstGeom>
          <a:noFill/>
          <a:ln w="9525">
            <a:noFill/>
          </a:ln>
        </p:spPr>
        <p:txBody>
          <a:bodyPr anchor="t" anchorCtr="0">
            <a:spAutoFit/>
          </a:bodyPr>
          <a:lstStyle/>
          <a:p>
            <a:r>
              <a:rPr lang="en-US" altLang="zh-CN" sz="2400" b="1" dirty="0">
                <a:solidFill>
                  <a:srgbClr val="006666"/>
                </a:solidFill>
                <a:latin typeface="微软雅黑" panose="020B0503020204020204" pitchFamily="34" charset="-122"/>
                <a:ea typeface="微软雅黑" panose="020B0503020204020204" pitchFamily="34" charset="-122"/>
              </a:rPr>
              <a:t>2.2 </a:t>
            </a:r>
            <a:r>
              <a:rPr lang="zh-CN" altLang="en-US" sz="2400" b="1" dirty="0">
                <a:solidFill>
                  <a:srgbClr val="006666"/>
                </a:solidFill>
                <a:latin typeface="微软雅黑" panose="020B0503020204020204" pitchFamily="34" charset="-122"/>
                <a:ea typeface="微软雅黑" panose="020B0503020204020204" pitchFamily="34" charset="-122"/>
              </a:rPr>
              <a:t>相位法测声速原理</a:t>
            </a:r>
          </a:p>
        </p:txBody>
      </p:sp>
      <p:pic>
        <p:nvPicPr>
          <p:cNvPr id="14340" name="图片 2"/>
          <p:cNvPicPr>
            <a:picLocks noChangeAspect="1"/>
          </p:cNvPicPr>
          <p:nvPr/>
        </p:nvPicPr>
        <p:blipFill>
          <a:blip r:embed="rId2"/>
          <a:srcRect l="14772" r="9207" b="15588"/>
          <a:stretch>
            <a:fillRect/>
          </a:stretch>
        </p:blipFill>
        <p:spPr>
          <a:xfrm>
            <a:off x="696913" y="1293813"/>
            <a:ext cx="3887787" cy="1271587"/>
          </a:xfrm>
          <a:prstGeom prst="rect">
            <a:avLst/>
          </a:prstGeom>
          <a:noFill/>
          <a:ln w="9525">
            <a:noFill/>
          </a:ln>
        </p:spPr>
      </p:pic>
      <p:sp>
        <p:nvSpPr>
          <p:cNvPr id="29" name="Rectangle 3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4342" name="图片 1"/>
          <p:cNvPicPr>
            <a:picLocks noChangeAspect="1"/>
          </p:cNvPicPr>
          <p:nvPr/>
        </p:nvPicPr>
        <p:blipFill>
          <a:blip r:embed="rId3"/>
          <a:srcRect t="21831"/>
          <a:stretch>
            <a:fillRect/>
          </a:stretch>
        </p:blipFill>
        <p:spPr>
          <a:xfrm>
            <a:off x="280988" y="3400425"/>
            <a:ext cx="4511675" cy="1858963"/>
          </a:xfrm>
          <a:prstGeom prst="rect">
            <a:avLst/>
          </a:prstGeom>
          <a:noFill/>
          <a:ln w="9525">
            <a:noFill/>
          </a:ln>
        </p:spPr>
      </p:pic>
      <p:sp>
        <p:nvSpPr>
          <p:cNvPr id="9" name="矩形 8"/>
          <p:cNvSpPr/>
          <p:nvPr/>
        </p:nvSpPr>
        <p:spPr>
          <a:xfrm>
            <a:off x="4932039" y="1413288"/>
            <a:ext cx="3816425" cy="2584449"/>
          </a:xfrm>
          <a:prstGeom prst="rect">
            <a:avLst/>
          </a:prstGeom>
          <a:solidFill>
            <a:schemeClr val="bg2">
              <a:lumMod val="20000"/>
              <a:lumOff val="8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实验中，示波器的两个通道分别接入波源</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S2</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、接收端</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S1</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的频率信号，用</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X-Y</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模式让两个信号叠加形成李萨如图形，如图</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3</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，移动接收端</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S1</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，当图形从</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2</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4</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象限的直线经历如图</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4</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所示的图形再次变成</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2</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4</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象限的直线时，相位变化了</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2π</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，说明</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S1</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移动了一个波长。实验中给定频率，波长测出，用下式可以测量声速：</a:t>
            </a:r>
            <a:endParaRPr kumimoji="0" lang="zh-CN" altLang="en-US" sz="1800" b="1" i="1"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graphicFrame>
        <p:nvGraphicFramePr>
          <p:cNvPr id="14344" name="Object 8"/>
          <p:cNvGraphicFramePr>
            <a:graphicFrameLocks noChangeAspect="1"/>
          </p:cNvGraphicFramePr>
          <p:nvPr/>
        </p:nvGraphicFramePr>
        <p:xfrm>
          <a:off x="6156325" y="4090988"/>
          <a:ext cx="1960563" cy="477837"/>
        </p:xfrm>
        <a:graphic>
          <a:graphicData uri="http://schemas.openxmlformats.org/presentationml/2006/ole">
            <mc:AlternateContent xmlns:mc="http://schemas.openxmlformats.org/markup-compatibility/2006">
              <mc:Choice xmlns:v="urn:schemas-microsoft-com:vml" Requires="v">
                <p:oleObj r:id="rId4" imgW="976630" imgH="215900" progId="Equation.DSMT4">
                  <p:embed/>
                </p:oleObj>
              </mc:Choice>
              <mc:Fallback>
                <p:oleObj r:id="rId4" imgW="976630" imgH="215900" progId="Equation.DSMT4">
                  <p:embed/>
                  <p:pic>
                    <p:nvPicPr>
                      <p:cNvPr id="0" name="图片 3106"/>
                      <p:cNvPicPr/>
                      <p:nvPr/>
                    </p:nvPicPr>
                    <p:blipFill>
                      <a:blip r:embed="rId5"/>
                      <a:stretch>
                        <a:fillRect/>
                      </a:stretch>
                    </p:blipFill>
                    <p:spPr>
                      <a:xfrm>
                        <a:off x="6156325" y="4090988"/>
                        <a:ext cx="1960563" cy="477837"/>
                      </a:xfrm>
                      <a:prstGeom prst="rect">
                        <a:avLst/>
                      </a:prstGeom>
                      <a:noFill/>
                      <a:ln w="38100">
                        <a:noFill/>
                        <a:miter/>
                      </a:ln>
                    </p:spPr>
                  </p:pic>
                </p:oleObj>
              </mc:Fallback>
            </mc:AlternateContent>
          </a:graphicData>
        </a:graphic>
      </p:graphicFrame>
      <p:sp>
        <p:nvSpPr>
          <p:cNvPr id="11" name="矩形 10"/>
          <p:cNvSpPr/>
          <p:nvPr/>
        </p:nvSpPr>
        <p:spPr>
          <a:xfrm>
            <a:off x="5948175" y="4661391"/>
            <a:ext cx="2520281"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solidFill>
                    <a:srgbClr val="000066"/>
                  </a:solidFill>
                </a:ln>
                <a:solidFill>
                  <a:srgbClr val="006666"/>
                </a:solidFill>
                <a:effectLst/>
                <a:uLnTx/>
                <a:uFillTx/>
                <a:latin typeface="华文中宋" panose="02010600040101010101" pitchFamily="2" charset="-122"/>
                <a:ea typeface="华文中宋" panose="02010600040101010101" pitchFamily="2" charset="-122"/>
                <a:cs typeface="+mn-cs"/>
              </a:rPr>
              <a:t>相位法测声速公式：</a:t>
            </a:r>
            <a:endParaRPr kumimoji="0" lang="zh-CN" altLang="en-US" sz="1800" b="1" i="1" u="none" strike="noStrike" kern="1200" cap="none" spc="0" normalizeH="0" baseline="0" noProof="0" dirty="0">
              <a:ln>
                <a:solidFill>
                  <a:srgbClr val="000066"/>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4346" name="文本框 2"/>
          <p:cNvSpPr txBox="1"/>
          <p:nvPr/>
        </p:nvSpPr>
        <p:spPr>
          <a:xfrm>
            <a:off x="1479550" y="2667000"/>
            <a:ext cx="2863850" cy="368300"/>
          </a:xfrm>
          <a:prstGeom prst="rect">
            <a:avLst/>
          </a:prstGeom>
          <a:noFill/>
          <a:ln w="9525">
            <a:noFill/>
          </a:ln>
        </p:spPr>
        <p:txBody>
          <a:bodyPr anchor="t" anchorCtr="0">
            <a:spAutoFit/>
          </a:bodyPr>
          <a:lstStyle/>
          <a:p>
            <a:pPr eaLnBrk="0" hangingPunct="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3 </a:t>
            </a:r>
            <a:r>
              <a:rPr lang="zh-CN" altLang="en-US" b="1" dirty="0">
                <a:latin typeface="Arial" panose="020B0604020202020204" pitchFamily="34" charset="0"/>
                <a:ea typeface="宋体" panose="02010600030101010101" pitchFamily="2" charset="-122"/>
              </a:rPr>
              <a:t>相位法装置原理图</a:t>
            </a:r>
          </a:p>
        </p:txBody>
      </p:sp>
      <p:sp>
        <p:nvSpPr>
          <p:cNvPr id="14347" name="文本框 12"/>
          <p:cNvSpPr txBox="1"/>
          <p:nvPr/>
        </p:nvSpPr>
        <p:spPr>
          <a:xfrm>
            <a:off x="1487488" y="5149850"/>
            <a:ext cx="2863850" cy="368300"/>
          </a:xfrm>
          <a:prstGeom prst="rect">
            <a:avLst/>
          </a:prstGeom>
          <a:noFill/>
          <a:ln w="9525">
            <a:noFill/>
          </a:ln>
        </p:spPr>
        <p:txBody>
          <a:bodyPr anchor="t" anchorCtr="0">
            <a:spAutoFit/>
          </a:bodyPr>
          <a:lstStyle/>
          <a:p>
            <a:pPr eaLnBrk="0" hangingPunct="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4 </a:t>
            </a:r>
            <a:r>
              <a:rPr lang="zh-CN" altLang="en-US" b="1" dirty="0">
                <a:latin typeface="Arial" panose="020B0604020202020204" pitchFamily="34" charset="0"/>
                <a:ea typeface="宋体" panose="02010600030101010101" pitchFamily="2" charset="-122"/>
              </a:rPr>
              <a:t>李萨如图</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f846942-dc2f-44f6-bae8-0cce26986267}"/>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112</TotalTime>
  <Words>1662</Words>
  <Application>Microsoft Office PowerPoint</Application>
  <PresentationFormat>全屏显示(4:3)</PresentationFormat>
  <Paragraphs>121</Paragraphs>
  <Slides>19</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3</vt:i4>
      </vt:variant>
      <vt:variant>
        <vt:lpstr>幻灯片标题</vt:lpstr>
      </vt:variant>
      <vt:variant>
        <vt:i4>19</vt:i4>
      </vt:variant>
    </vt:vector>
  </HeadingPairs>
  <TitlesOfParts>
    <vt:vector size="32" baseType="lpstr">
      <vt:lpstr>PingFang SC</vt:lpstr>
      <vt:lpstr>华文隶书</vt:lpstr>
      <vt:lpstr>华文中宋</vt:lpstr>
      <vt:lpstr>宋体</vt:lpstr>
      <vt:lpstr>微软雅黑</vt:lpstr>
      <vt:lpstr>Arial</vt:lpstr>
      <vt:lpstr>Times New Roman</vt:lpstr>
      <vt:lpstr>Wingdings</vt:lpstr>
      <vt:lpstr>古瓶荷花</vt:lpstr>
      <vt:lpstr>1_古瓶荷花</vt:lpstr>
      <vt:lpstr>Equation.DSMT4</vt:lpstr>
      <vt:lpstr>Equation.3</vt:lpstr>
      <vt:lpstr>CorelDRAW.Graphic.9</vt:lpstr>
      <vt:lpstr>PowerPoint 演示文稿</vt:lpstr>
      <vt:lpstr>引言</vt:lpstr>
      <vt:lpstr>多普勒效应历史背景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杨 烨</cp:lastModifiedBy>
  <cp:revision>156</cp:revision>
  <dcterms:created xsi:type="dcterms:W3CDTF">2007-03-01T02:00:00Z</dcterms:created>
  <dcterms:modified xsi:type="dcterms:W3CDTF">2023-04-16T16:33:17Z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1FAEFA32D1944E84817127B94881C844</vt:lpwstr>
  </property>
  <property fmtid="{D5CDD505-2E9C-101B-9397-08002B2CF9AE}" pid="3" name="KSOProductBuildVer">
    <vt:lpwstr>2052-11.1.0.10938</vt:lpwstr>
  </property>
</Properties>
</file>