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6"/>
  </p:notesMasterIdLst>
  <p:sldIdLst>
    <p:sldId id="390" r:id="rId3"/>
    <p:sldId id="392" r:id="rId4"/>
    <p:sldId id="262" r:id="rId5"/>
    <p:sldId id="399" r:id="rId6"/>
    <p:sldId id="400" r:id="rId7"/>
    <p:sldId id="401" r:id="rId8"/>
    <p:sldId id="410" r:id="rId9"/>
    <p:sldId id="416" r:id="rId10"/>
    <p:sldId id="402" r:id="rId11"/>
    <p:sldId id="409" r:id="rId12"/>
    <p:sldId id="403" r:id="rId13"/>
    <p:sldId id="404" r:id="rId14"/>
    <p:sldId id="405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9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3300"/>
    <a:srgbClr val="99CCFF"/>
    <a:srgbClr val="EAEAEA"/>
    <a:srgbClr val="969696"/>
    <a:srgbClr val="0000FF"/>
    <a:srgbClr val="33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1"/>
    <p:restoredTop sz="96699"/>
  </p:normalViewPr>
  <p:slideViewPr>
    <p:cSldViewPr snapToObjects="1" showGuides="1">
      <p:cViewPr varScale="1">
        <p:scale>
          <a:sx n="78" d="100"/>
          <a:sy n="78" d="100"/>
        </p:scale>
        <p:origin x="1824" y="67"/>
      </p:cViewPr>
      <p:guideLst>
        <p:guide orient="horz" pos="2175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61AA33-D87D-4660-8D5D-E15B69D497A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2023/4/16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CF9323-B3D3-444C-AEF9-C0C17C192C6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37ECE-1130-4A9C-A6D7-4F8B4040B7CB}" type="datetimeFigureOut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2023/4/16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66F2-438F-48D8-8B6C-E06D09EC9951}" type="slidenum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  <a:t>‹#›</a:t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37ECE-1130-4A9C-A6D7-4F8B4040B7CB}" type="datetimeFigureOut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2023/4/16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66F2-438F-48D8-8B6C-E06D09EC9951}" type="slidenum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  <a:t>‹#›</a:t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/>
          </p:nvSpPr>
          <p:spPr>
            <a:xfrm>
              <a:off x="3647" y="3923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/>
          </p:nvSpPr>
          <p:spPr>
            <a:xfrm>
              <a:off x="4558" y="3896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/>
          </p:nvSpPr>
          <p:spPr>
            <a:xfrm>
              <a:off x="3647" y="3923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/>
          </p:nvSpPr>
          <p:spPr>
            <a:xfrm>
              <a:off x="4558" y="3896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e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9.wmf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5.bin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2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wmf"/><Relationship Id="rId31" Type="http://schemas.openxmlformats.org/officeDocument/2006/relationships/image" Target="../media/image23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25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45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37.e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21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e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25.wmf"/><Relationship Id="rId5" Type="http://schemas.openxmlformats.org/officeDocument/2006/relationships/image" Target="../media/image9.wmf"/><Relationship Id="rId15" Type="http://schemas.openxmlformats.org/officeDocument/2006/relationships/image" Target="../media/image36.e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38.emf"/><Relationship Id="rId8" Type="http://schemas.openxmlformats.org/officeDocument/2006/relationships/oleObject" Target="../embeddings/oleObject32.bin"/><Relationship Id="rId3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lang="en-US" altLang="zh-CN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sz="1800" b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4284663" y="2492375"/>
            <a:ext cx="4014787" cy="151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+mj-ea"/>
                <a:ea typeface="+mj-ea"/>
              </a:rPr>
              <a:t>几何光学综合实验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475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  <a:r>
              <a:rPr lang="en-US" altLang="zh-CN" sz="2400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	</a:t>
            </a:r>
            <a:endParaRPr lang="zh-CN" altLang="en-US" sz="2400" dirty="0">
              <a:solidFill>
                <a:srgbClr val="292929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" y="116840"/>
            <a:ext cx="74637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位移法测凹透镜焦距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3895" y="1628775"/>
          <a:ext cx="63957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物屏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透镜位置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透镜位置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像屏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93196"/>
          <p:cNvSpPr txBox="1"/>
          <p:nvPr/>
        </p:nvSpPr>
        <p:spPr>
          <a:xfrm>
            <a:off x="250825" y="1112838"/>
            <a:ext cx="838835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4.2.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自组望远镜并测量凹透镜焦距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文本框 99"/>
          <p:cNvSpPr txBox="1"/>
          <p:nvPr/>
        </p:nvSpPr>
        <p:spPr>
          <a:xfrm>
            <a:off x="495300" y="3794125"/>
            <a:ext cx="8620125" cy="2399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主要步骤：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(1) </a:t>
            </a:r>
            <a:r>
              <a:rPr lang="zh-CN" altLang="en-US" sz="2000" b="1" dirty="0">
                <a:latin typeface="宋体" panose="02010600030101010101" pitchFamily="2" charset="-122"/>
              </a:rPr>
              <a:t>物屏与透镜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f=</a:t>
            </a:r>
            <a:r>
              <a:rPr lang="en-US" altLang="zh-CN" sz="2000" b="1" dirty="0">
                <a:latin typeface="宋体" panose="02010600030101010101" pitchFamily="2" charset="-122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</a:rPr>
              <a:t>）组平行光；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(2) </a:t>
            </a:r>
            <a:r>
              <a:rPr lang="zh-CN" altLang="en-US" sz="2000" b="1" dirty="0">
                <a:latin typeface="宋体" panose="02010600030101010101" pitchFamily="2" charset="-122"/>
              </a:rPr>
              <a:t>透镜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f=150</a:t>
            </a:r>
            <a:r>
              <a:rPr lang="zh-CN" altLang="en-US" sz="2000" b="1" dirty="0">
                <a:latin typeface="宋体" panose="02010600030101010101" pitchFamily="2" charset="-122"/>
              </a:rPr>
              <a:t>）与目镜组成望远镜，通过望远镜观察物屏像（物屏</a:t>
            </a:r>
            <a:r>
              <a:rPr lang="en-US" altLang="zh-CN" sz="2000" b="1" dirty="0">
                <a:latin typeface="Times New Roman" panose="02020603050405020304" pitchFamily="18" charset="0"/>
              </a:rPr>
              <a:t>logo</a:t>
            </a:r>
            <a:r>
              <a:rPr lang="zh-CN" altLang="en-US" sz="2000" b="1" dirty="0">
                <a:latin typeface="宋体" panose="02010600030101010101" pitchFamily="2" charset="-122"/>
              </a:rPr>
              <a:t>），调节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与目镜距离，直到所观察的物屏像最清晰，记下此时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与目镜距离；</a:t>
            </a:r>
            <a:endParaRPr lang="zh-CN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/>
          <a:srcRect l="7750" t="12949" r="13899" b="11330"/>
          <a:stretch>
            <a:fillRect/>
          </a:stretch>
        </p:blipFill>
        <p:spPr>
          <a:xfrm>
            <a:off x="2124075" y="1595438"/>
            <a:ext cx="6769100" cy="284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99"/>
          <p:cNvSpPr txBox="1"/>
          <p:nvPr/>
        </p:nvSpPr>
        <p:spPr>
          <a:xfrm>
            <a:off x="251460" y="909320"/>
            <a:ext cx="8488363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宋体" panose="02010600030101010101" pitchFamily="2" charset="-122"/>
              </a:rPr>
              <a:t>用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成一缩小实像，记下实像位置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，如图放上凹透镜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，调节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位置，直至通过望远镜能观察到最清晰的物屏像。记下此时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，则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焦距数值为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a-b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(4) </a:t>
            </a:r>
            <a:r>
              <a:rPr lang="zh-CN" altLang="en-US" sz="2400" b="1" dirty="0">
                <a:latin typeface="宋体" panose="02010600030101010101" pitchFamily="2" charset="-122"/>
              </a:rPr>
              <a:t>改变实像位置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，重复测量</a:t>
            </a:r>
            <a:r>
              <a:rPr lang="en-US" altLang="zh-CN" sz="2400" b="1" dirty="0">
                <a:latin typeface="宋体" panose="02010600030101010101" pitchFamily="2" charset="-122"/>
              </a:rPr>
              <a:t>6</a:t>
            </a:r>
            <a:r>
              <a:rPr lang="zh-CN" altLang="en-US" sz="2400" b="1" dirty="0">
                <a:latin typeface="宋体" panose="02010600030101010101" pitchFamily="2" charset="-122"/>
              </a:rPr>
              <a:t>次，求平均值。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b="1" dirty="0">
              <a:latin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8440" y="3285490"/>
          <a:ext cx="686330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与目镜距离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实像位置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焦距（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a-b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文本占位符 108546"/>
          <p:cNvSpPr>
            <a:spLocks noGrp="1"/>
          </p:cNvSpPr>
          <p:nvPr>
            <p:ph idx="1"/>
          </p:nvPr>
        </p:nvSpPr>
        <p:spPr>
          <a:xfrm>
            <a:off x="179705" y="621030"/>
            <a:ext cx="8834120" cy="435165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、用位移法计算凸透镜焦距，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算出百分比误差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计算凹透镜焦距，算出百分比误差。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思考题</a:t>
            </a: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利用位移法测凸透镜焦距有什么优点？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共轴调节的具体方法。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705" y="116840"/>
            <a:ext cx="3148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实验报告要求</a:t>
            </a:r>
            <a:endParaRPr lang="zh-CN" sz="32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14313" y="115888"/>
            <a:ext cx="2519362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实验目的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6"/>
          <p:cNvSpPr/>
          <p:nvPr/>
        </p:nvSpPr>
        <p:spPr>
          <a:xfrm>
            <a:off x="107315" y="1196975"/>
            <a:ext cx="81705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了解透镜作为光学元件在光学系统中的作用</a:t>
            </a:r>
          </a:p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用位移法测凸透镜焦距</a:t>
            </a:r>
          </a:p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自组望远镜并测量凹透镜焦距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/>
          <p:nvPr/>
        </p:nvSpPr>
        <p:spPr>
          <a:xfrm>
            <a:off x="268288" y="125413"/>
            <a:ext cx="23361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705" y="836930"/>
            <a:ext cx="849122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 sz="2400"/>
              <a:t>透镜是光学系统中很重要的光学元件，它能把光线会聚或者发散。它本身是由两个折射面包围一种透明介质所构成的元件。焦距则反映光学透镜特性的重要物理量，当透镜的厚度比其焦距小很多时，称为薄透镜。不同焦距的透镜和透镜组组成各种各样的光学仪器，为了使用光学仪器，对透镜焦距的测定是不可缺少的一个重要环节。测定透镜焦距的方法其原理都是建立在透镜成像规律的基础上</a:t>
            </a:r>
            <a:endParaRPr lang="zh-CN" altLang="en-US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文本框 39953"/>
          <p:cNvSpPr txBox="1"/>
          <p:nvPr/>
        </p:nvSpPr>
        <p:spPr>
          <a:xfrm>
            <a:off x="323850" y="333375"/>
            <a:ext cx="8569325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</a:p>
          <a:p>
            <a:pPr marL="342900" indent="-342900" eaLnBrk="1" hangingPunct="1"/>
            <a:endParaRPr lang="en-US" altLang="zh-CN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1" hangingPunct="1"/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/>
              <a:t>薄透镜成像公式</a:t>
            </a:r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在近轴光束的条件下,薄透镜的成像公式为:</a:t>
            </a:r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                    </a:t>
            </a:r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    为物距,      为像距,       为焦距。</a:t>
            </a:r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实物、实像时,           为正;虚物、虚像时            为负。</a:t>
            </a:r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凸透镜     为正；凹透镜     为负。 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</a:rPr>
              <a:t>    </a:t>
            </a:r>
          </a:p>
          <a:p>
            <a:pPr marL="342900" indent="-342900" eaLnBrk="1" hangingPunct="1"/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</a:rPr>
              <a:t>   </a:t>
            </a:r>
          </a:p>
        </p:txBody>
      </p:sp>
      <p:grpSp>
        <p:nvGrpSpPr>
          <p:cNvPr id="1035" name="组合 39985"/>
          <p:cNvGrpSpPr/>
          <p:nvPr/>
        </p:nvGrpSpPr>
        <p:grpSpPr>
          <a:xfrm>
            <a:off x="741363" y="2420938"/>
            <a:ext cx="6783388" cy="2770187"/>
            <a:chOff x="531" y="1335"/>
            <a:chExt cx="4273" cy="1745"/>
          </a:xfrm>
        </p:grpSpPr>
        <p:graphicFrame>
          <p:nvGraphicFramePr>
            <p:cNvPr id="1026" name="内容占位符 39955"/>
            <p:cNvGraphicFramePr/>
            <p:nvPr/>
          </p:nvGraphicFramePr>
          <p:xfrm>
            <a:off x="540" y="1335"/>
            <a:ext cx="145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25500" imgH="469900" progId="Equation.3">
                    <p:embed/>
                  </p:oleObj>
                </mc:Choice>
                <mc:Fallback>
                  <p:oleObj r:id="rId2" imgW="825500" imgH="469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0" y="1335"/>
                          <a:ext cx="1455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对象 39961"/>
            <p:cNvGraphicFramePr/>
            <p:nvPr/>
          </p:nvGraphicFramePr>
          <p:xfrm>
            <a:off x="531" y="1983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" imgH="127000" progId="Equation.3">
                    <p:embed/>
                  </p:oleObj>
                </mc:Choice>
                <mc:Fallback>
                  <p:oleObj r:id="rId4" imgW="114300" imgH="1270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1" y="1983"/>
                          <a:ext cx="188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对象 39964"/>
            <p:cNvGraphicFramePr/>
            <p:nvPr/>
          </p:nvGraphicFramePr>
          <p:xfrm>
            <a:off x="1370" y="1960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9700" imgH="152400" progId="Equation.3">
                    <p:embed/>
                  </p:oleObj>
                </mc:Choice>
                <mc:Fallback>
                  <p:oleObj r:id="rId6" imgW="139700" imgH="152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70" y="1960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对象 39967"/>
            <p:cNvGraphicFramePr/>
            <p:nvPr/>
          </p:nvGraphicFramePr>
          <p:xfrm>
            <a:off x="2322" y="1898"/>
            <a:ext cx="2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2400" imgH="177800" progId="Equation.3">
                    <p:embed/>
                  </p:oleObj>
                </mc:Choice>
                <mc:Fallback>
                  <p:oleObj r:id="rId8" imgW="152400" imgH="177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22" y="1898"/>
                          <a:ext cx="27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内容占位符 39970"/>
            <p:cNvGraphicFramePr/>
            <p:nvPr/>
          </p:nvGraphicFramePr>
          <p:xfrm>
            <a:off x="1721" y="2378"/>
            <a:ext cx="7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66065" imgH="165100" progId="Equation.3">
                    <p:embed/>
                  </p:oleObj>
                </mc:Choice>
                <mc:Fallback>
                  <p:oleObj r:id="rId10" imgW="266065" imgH="1651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1" y="2378"/>
                          <a:ext cx="70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对象 39973"/>
            <p:cNvGraphicFramePr/>
            <p:nvPr/>
          </p:nvGraphicFramePr>
          <p:xfrm>
            <a:off x="3988" y="2365"/>
            <a:ext cx="81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66065" imgH="165100" progId="Equation.3">
                    <p:embed/>
                  </p:oleObj>
                </mc:Choice>
                <mc:Fallback>
                  <p:oleObj r:id="rId12" imgW="266065" imgH="165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88" y="2365"/>
                          <a:ext cx="816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对象 39983"/>
            <p:cNvGraphicFramePr/>
            <p:nvPr/>
          </p:nvGraphicFramePr>
          <p:xfrm>
            <a:off x="1132" y="2843"/>
            <a:ext cx="2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400" imgH="177800" progId="Equation.3">
                    <p:embed/>
                  </p:oleObj>
                </mc:Choice>
                <mc:Fallback>
                  <p:oleObj r:id="rId14" imgW="152400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32" y="2843"/>
                          <a:ext cx="27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对象 39984"/>
            <p:cNvGraphicFramePr/>
            <p:nvPr/>
          </p:nvGraphicFramePr>
          <p:xfrm>
            <a:off x="2594" y="2843"/>
            <a:ext cx="2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52400" imgH="177800" progId="Equation.3">
                    <p:embed/>
                  </p:oleObj>
                </mc:Choice>
                <mc:Fallback>
                  <p:oleObj r:id="rId15" imgW="152400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94" y="2843"/>
                          <a:ext cx="27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467360" y="116840"/>
            <a:ext cx="5100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薄透镜成像公式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" name="组合 12576"/>
          <p:cNvGrpSpPr/>
          <p:nvPr/>
        </p:nvGrpSpPr>
        <p:grpSpPr>
          <a:xfrm>
            <a:off x="240665" y="2734628"/>
            <a:ext cx="7991475" cy="3457575"/>
            <a:chOff x="340" y="662"/>
            <a:chExt cx="5034" cy="2178"/>
          </a:xfrm>
        </p:grpSpPr>
        <p:sp>
          <p:nvSpPr>
            <p:cNvPr id="2070" name="文本框 12385"/>
            <p:cNvSpPr txBox="1"/>
            <p:nvPr/>
          </p:nvSpPr>
          <p:spPr>
            <a:xfrm>
              <a:off x="870" y="683"/>
              <a:ext cx="52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071" name="文本框 12396"/>
            <p:cNvSpPr txBox="1"/>
            <p:nvPr/>
          </p:nvSpPr>
          <p:spPr>
            <a:xfrm>
              <a:off x="1046" y="1125"/>
              <a:ext cx="9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072" name="文本框 12414"/>
            <p:cNvSpPr txBox="1"/>
            <p:nvPr/>
          </p:nvSpPr>
          <p:spPr>
            <a:xfrm>
              <a:off x="1066" y="1344"/>
              <a:ext cx="8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073" name="椭圆 12429"/>
            <p:cNvSpPr/>
            <p:nvPr/>
          </p:nvSpPr>
          <p:spPr>
            <a:xfrm>
              <a:off x="1840" y="684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074" name="椭圆 12432"/>
            <p:cNvSpPr/>
            <p:nvPr/>
          </p:nvSpPr>
          <p:spPr>
            <a:xfrm>
              <a:off x="3470" y="698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075" name="直接连接符 12433"/>
            <p:cNvSpPr/>
            <p:nvPr/>
          </p:nvSpPr>
          <p:spPr>
            <a:xfrm flipV="1">
              <a:off x="605" y="948"/>
              <a:ext cx="0" cy="3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6" name="直接连接符 12434"/>
            <p:cNvSpPr/>
            <p:nvPr/>
          </p:nvSpPr>
          <p:spPr>
            <a:xfrm>
              <a:off x="605" y="948"/>
              <a:ext cx="1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77" name="直接连接符 12435"/>
            <p:cNvSpPr/>
            <p:nvPr/>
          </p:nvSpPr>
          <p:spPr>
            <a:xfrm>
              <a:off x="4932" y="130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" name="直接连接符 12446"/>
            <p:cNvSpPr/>
            <p:nvPr/>
          </p:nvSpPr>
          <p:spPr>
            <a:xfrm>
              <a:off x="5064" y="1326"/>
              <a:ext cx="0" cy="9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9" name="直接连接符 12449"/>
            <p:cNvSpPr/>
            <p:nvPr/>
          </p:nvSpPr>
          <p:spPr>
            <a:xfrm flipH="1">
              <a:off x="5057" y="1300"/>
              <a:ext cx="7" cy="27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0" name="直接连接符 12428"/>
            <p:cNvSpPr/>
            <p:nvPr/>
          </p:nvSpPr>
          <p:spPr>
            <a:xfrm>
              <a:off x="472" y="1300"/>
              <a:ext cx="46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直接连接符 12443"/>
            <p:cNvSpPr/>
            <p:nvPr/>
          </p:nvSpPr>
          <p:spPr>
            <a:xfrm flipV="1">
              <a:off x="605" y="935"/>
              <a:ext cx="2910" cy="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2051" name="对象 12463"/>
            <p:cNvGraphicFramePr/>
            <p:nvPr/>
          </p:nvGraphicFramePr>
          <p:xfrm>
            <a:off x="1091" y="2047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90500" progId="Equation.3">
                    <p:embed/>
                  </p:oleObj>
                </mc:Choice>
                <mc:Fallback>
                  <p:oleObj r:id="rId2" imgW="152400" imgH="190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91" y="2047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2" name="直接连接符 12466"/>
            <p:cNvSpPr/>
            <p:nvPr/>
          </p:nvSpPr>
          <p:spPr>
            <a:xfrm>
              <a:off x="1396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3" name="直接连接符 12467"/>
            <p:cNvSpPr/>
            <p:nvPr/>
          </p:nvSpPr>
          <p:spPr>
            <a:xfrm flipH="1">
              <a:off x="605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2" name="对象 12472"/>
            <p:cNvGraphicFramePr/>
            <p:nvPr/>
          </p:nvGraphicFramePr>
          <p:xfrm>
            <a:off x="3298" y="2091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90500" progId="Equation.3">
                    <p:embed/>
                  </p:oleObj>
                </mc:Choice>
                <mc:Fallback>
                  <p:oleObj r:id="rId4" imgW="152400" imgH="1905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98" y="2091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4" name="直接连接符 12476"/>
            <p:cNvSpPr/>
            <p:nvPr/>
          </p:nvSpPr>
          <p:spPr>
            <a:xfrm>
              <a:off x="3563" y="2224"/>
              <a:ext cx="15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5" name="直接连接符 12477"/>
            <p:cNvSpPr/>
            <p:nvPr/>
          </p:nvSpPr>
          <p:spPr>
            <a:xfrm flipH="1">
              <a:off x="1875" y="2224"/>
              <a:ext cx="1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6" name="直接连接符 12478"/>
            <p:cNvSpPr/>
            <p:nvPr/>
          </p:nvSpPr>
          <p:spPr>
            <a:xfrm>
              <a:off x="1882" y="1872"/>
              <a:ext cx="0" cy="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3" name="对象 12481"/>
            <p:cNvGraphicFramePr/>
            <p:nvPr/>
          </p:nvGraphicFramePr>
          <p:xfrm>
            <a:off x="1973" y="2251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0500" imgH="228600" progId="Equation.3">
                    <p:embed/>
                  </p:oleObj>
                </mc:Choice>
                <mc:Fallback>
                  <p:oleObj r:id="rId6" imgW="190500" imgH="2286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251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7" name="直接连接符 12484"/>
            <p:cNvSpPr/>
            <p:nvPr/>
          </p:nvSpPr>
          <p:spPr>
            <a:xfrm>
              <a:off x="2381" y="243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8" name="直接连接符 12485"/>
            <p:cNvSpPr/>
            <p:nvPr/>
          </p:nvSpPr>
          <p:spPr>
            <a:xfrm flipH="1">
              <a:off x="605" y="2443"/>
              <a:ext cx="11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4" name="对象 12487"/>
            <p:cNvGraphicFramePr/>
            <p:nvPr/>
          </p:nvGraphicFramePr>
          <p:xfrm>
            <a:off x="4195" y="2251"/>
            <a:ext cx="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90500" imgH="266700" progId="Equation.3">
                    <p:embed/>
                  </p:oleObj>
                </mc:Choice>
                <mc:Fallback>
                  <p:oleObj r:id="rId8" imgW="190500" imgH="266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2251"/>
                          <a:ext cx="22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" name="直接连接符 12490"/>
            <p:cNvSpPr/>
            <p:nvPr/>
          </p:nvSpPr>
          <p:spPr>
            <a:xfrm>
              <a:off x="4513" y="2432"/>
              <a:ext cx="551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0" name="直接连接符 12491"/>
            <p:cNvSpPr/>
            <p:nvPr/>
          </p:nvSpPr>
          <p:spPr>
            <a:xfrm flipH="1" flipV="1">
              <a:off x="3515" y="2432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1" name="直接连接符 12492"/>
            <p:cNvSpPr/>
            <p:nvPr/>
          </p:nvSpPr>
          <p:spPr>
            <a:xfrm>
              <a:off x="3515" y="1888"/>
              <a:ext cx="0" cy="2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直接连接符 12493"/>
            <p:cNvSpPr/>
            <p:nvPr/>
          </p:nvSpPr>
          <p:spPr>
            <a:xfrm>
              <a:off x="3515" y="2296"/>
              <a:ext cx="0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直接连接符 12496"/>
            <p:cNvSpPr/>
            <p:nvPr/>
          </p:nvSpPr>
          <p:spPr>
            <a:xfrm>
              <a:off x="3606" y="981"/>
              <a:ext cx="1497" cy="49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94" name="直接连接符 12498"/>
            <p:cNvSpPr/>
            <p:nvPr/>
          </p:nvSpPr>
          <p:spPr>
            <a:xfrm>
              <a:off x="605" y="948"/>
              <a:ext cx="4452" cy="53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95" name="直接连接符 12499"/>
            <p:cNvSpPr/>
            <p:nvPr/>
          </p:nvSpPr>
          <p:spPr>
            <a:xfrm>
              <a:off x="5064" y="2224"/>
              <a:ext cx="0" cy="6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直接连接符 12500"/>
            <p:cNvSpPr/>
            <p:nvPr/>
          </p:nvSpPr>
          <p:spPr>
            <a:xfrm>
              <a:off x="605" y="1388"/>
              <a:ext cx="0" cy="1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5" name="对象 12502"/>
            <p:cNvGraphicFramePr/>
            <p:nvPr/>
          </p:nvGraphicFramePr>
          <p:xfrm>
            <a:off x="2548" y="2576"/>
            <a:ext cx="35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7800" imgH="165100" progId="Equation.3">
                    <p:embed/>
                  </p:oleObj>
                </mc:Choice>
                <mc:Fallback>
                  <p:oleObj r:id="rId10" imgW="177800" imgH="1651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8" y="2576"/>
                          <a:ext cx="35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7" name="直接连接符 12505"/>
            <p:cNvSpPr/>
            <p:nvPr/>
          </p:nvSpPr>
          <p:spPr>
            <a:xfrm>
              <a:off x="2857" y="2708"/>
              <a:ext cx="22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8" name="直接连接符 12506"/>
            <p:cNvSpPr/>
            <p:nvPr/>
          </p:nvSpPr>
          <p:spPr>
            <a:xfrm flipH="1">
              <a:off x="605" y="2708"/>
              <a:ext cx="19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6" name="对象 12507"/>
            <p:cNvGraphicFramePr/>
            <p:nvPr/>
          </p:nvGraphicFramePr>
          <p:xfrm>
            <a:off x="2621" y="1886"/>
            <a:ext cx="25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39700" imgH="177800" progId="Equation.3">
                    <p:embed/>
                  </p:oleObj>
                </mc:Choice>
                <mc:Fallback>
                  <p:oleObj r:id="rId12" imgW="139700" imgH="177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1" y="1886"/>
                          <a:ext cx="25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直接连接符 12510"/>
            <p:cNvSpPr/>
            <p:nvPr/>
          </p:nvSpPr>
          <p:spPr>
            <a:xfrm>
              <a:off x="2880" y="2024"/>
              <a:ext cx="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0" name="直接连接符 12511"/>
            <p:cNvSpPr/>
            <p:nvPr/>
          </p:nvSpPr>
          <p:spPr>
            <a:xfrm flipH="1" flipV="1">
              <a:off x="1882" y="2004"/>
              <a:ext cx="6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7" name="对象 12512"/>
            <p:cNvGraphicFramePr/>
            <p:nvPr/>
          </p:nvGraphicFramePr>
          <p:xfrm>
            <a:off x="1620" y="121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400" imgH="190500" progId="Equation.3">
                    <p:embed/>
                  </p:oleObj>
                </mc:Choice>
                <mc:Fallback>
                  <p:oleObj r:id="rId14" imgW="152400" imgH="190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20" y="121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对象 12515"/>
            <p:cNvGraphicFramePr/>
            <p:nvPr/>
          </p:nvGraphicFramePr>
          <p:xfrm>
            <a:off x="2856" y="992"/>
            <a:ext cx="2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52400" imgH="190500" progId="Equation.3">
                    <p:embed/>
                  </p:oleObj>
                </mc:Choice>
                <mc:Fallback>
                  <p:oleObj r:id="rId16" imgW="152400" imgH="190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856" y="992"/>
                          <a:ext cx="221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对象 12518"/>
            <p:cNvGraphicFramePr/>
            <p:nvPr/>
          </p:nvGraphicFramePr>
          <p:xfrm>
            <a:off x="1933" y="663"/>
            <a:ext cx="22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27000" imgH="139700" progId="Equation.3">
                    <p:embed/>
                  </p:oleObj>
                </mc:Choice>
                <mc:Fallback>
                  <p:oleObj r:id="rId18" imgW="127000" imgH="139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33" y="663"/>
                          <a:ext cx="221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对象 12524"/>
            <p:cNvGraphicFramePr/>
            <p:nvPr/>
          </p:nvGraphicFramePr>
          <p:xfrm>
            <a:off x="3210" y="674"/>
            <a:ext cx="12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27000" imgH="139700" progId="Equation.3">
                    <p:embed/>
                  </p:oleObj>
                </mc:Choice>
                <mc:Fallback>
                  <p:oleObj r:id="rId20" imgW="127000" imgH="1397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210" y="674"/>
                          <a:ext cx="129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对象 12527"/>
            <p:cNvGraphicFramePr/>
            <p:nvPr/>
          </p:nvGraphicFramePr>
          <p:xfrm>
            <a:off x="340" y="121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39700" imgH="139700" progId="Equation.3">
                    <p:embed/>
                  </p:oleObj>
                </mc:Choice>
                <mc:Fallback>
                  <p:oleObj r:id="rId22" imgW="1397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0" y="121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对象 12530"/>
            <p:cNvGraphicFramePr/>
            <p:nvPr/>
          </p:nvGraphicFramePr>
          <p:xfrm>
            <a:off x="385" y="799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39700" imgH="139700" progId="Equation.3">
                    <p:embed/>
                  </p:oleObj>
                </mc:Choice>
                <mc:Fallback>
                  <p:oleObj r:id="rId24" imgW="139700" imgH="1397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85" y="799"/>
                          <a:ext cx="23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对象 12533"/>
            <p:cNvGraphicFramePr/>
            <p:nvPr/>
          </p:nvGraphicFramePr>
          <p:xfrm>
            <a:off x="5110" y="112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77800" imgH="189865" progId="Equation.3">
                    <p:embed/>
                  </p:oleObj>
                </mc:Choice>
                <mc:Fallback>
                  <p:oleObj r:id="rId26" imgW="177800" imgH="1898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110" y="112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对象 12536"/>
            <p:cNvGraphicFramePr/>
            <p:nvPr/>
          </p:nvGraphicFramePr>
          <p:xfrm>
            <a:off x="5109" y="2092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77800" imgH="189865" progId="Equation.3">
                    <p:embed/>
                  </p:oleObj>
                </mc:Choice>
                <mc:Fallback>
                  <p:oleObj r:id="rId28" imgW="177800" imgH="189865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109" y="2092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对象 12539"/>
            <p:cNvGraphicFramePr/>
            <p:nvPr/>
          </p:nvGraphicFramePr>
          <p:xfrm>
            <a:off x="4740" y="1034"/>
            <a:ext cx="2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15900" imgH="228600" progId="Equation.3">
                    <p:embed/>
                  </p:oleObj>
                </mc:Choice>
                <mc:Fallback>
                  <p:oleObj r:id="rId30" imgW="2159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0" y="1034"/>
                          <a:ext cx="281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对象 12542"/>
            <p:cNvGraphicFramePr/>
            <p:nvPr/>
          </p:nvGraphicFramePr>
          <p:xfrm>
            <a:off x="5108" y="1476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215900" imgH="228600" progId="Equation.3">
                    <p:embed/>
                  </p:oleObj>
                </mc:Choice>
                <mc:Fallback>
                  <p:oleObj r:id="rId32" imgW="2159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" y="1476"/>
                          <a:ext cx="265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1" name="直接连接符 12553"/>
            <p:cNvSpPr/>
            <p:nvPr/>
          </p:nvSpPr>
          <p:spPr>
            <a:xfrm flipV="1">
              <a:off x="5057" y="662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67" name="对象 12555"/>
            <p:cNvGraphicFramePr/>
            <p:nvPr/>
          </p:nvGraphicFramePr>
          <p:xfrm>
            <a:off x="5057" y="662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77800" imgH="139700" progId="Equation.3">
                    <p:embed/>
                  </p:oleObj>
                </mc:Choice>
                <mc:Fallback>
                  <p:oleObj r:id="rId34" imgW="177800" imgH="1397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5057" y="662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2" name="直接连接符 12567"/>
            <p:cNvSpPr/>
            <p:nvPr/>
          </p:nvSpPr>
          <p:spPr>
            <a:xfrm>
              <a:off x="612" y="934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03" name="直接连接符 12569"/>
            <p:cNvSpPr/>
            <p:nvPr/>
          </p:nvSpPr>
          <p:spPr>
            <a:xfrm>
              <a:off x="1837" y="934"/>
              <a:ext cx="322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04" name="直接连接符 12572"/>
            <p:cNvSpPr/>
            <p:nvPr/>
          </p:nvSpPr>
          <p:spPr>
            <a:xfrm>
              <a:off x="612" y="934"/>
              <a:ext cx="4445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467360" y="116840"/>
            <a:ext cx="57105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位移法测凸透镜焦距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algn="l" eaLnBrk="1" hangingPunct="1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20" y="898525"/>
            <a:ext cx="7924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</a:t>
            </a:r>
            <a:r>
              <a:rPr lang="zh-CN" altLang="en-US" sz="2400"/>
              <a:t>物像公式法、自准法都因透镜的中心位置不易确定而在测量中引进误差，为避免这一缺点，可取物屏和像屏之间的距离</a:t>
            </a:r>
            <a:r>
              <a:rPr lang="en-US" altLang="zh-CN" sz="2400"/>
              <a:t>D</a:t>
            </a:r>
            <a:r>
              <a:rPr lang="zh-CN" altLang="en-US" sz="2400"/>
              <a:t>大于四倍焦距（</a:t>
            </a:r>
            <a:r>
              <a:rPr lang="en-US" altLang="zh-CN" sz="2400"/>
              <a:t>4f</a:t>
            </a:r>
            <a:r>
              <a:rPr lang="zh-CN" altLang="en-US" sz="2400"/>
              <a:t>），且保持不变，沿光轴方向移动透镜，则必能在像屏上观察到二次成像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381885" y="6192520"/>
            <a:ext cx="3496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图</a:t>
            </a:r>
            <a:r>
              <a:rPr lang="en-US" altLang="zh-CN" sz="2000"/>
              <a:t>1</a:t>
            </a:r>
            <a:r>
              <a:rPr lang="zh-CN" altLang="en-US" sz="2000"/>
              <a:t>二次成像光路图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81933"/>
          <p:cNvSpPr txBox="1"/>
          <p:nvPr/>
        </p:nvSpPr>
        <p:spPr>
          <a:xfrm>
            <a:off x="323850" y="1052513"/>
            <a:ext cx="8569325" cy="5139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zh-CN" sz="2400" b="1" dirty="0">
                <a:latin typeface="Arial" panose="020B0604020202020204" pitchFamily="34" charset="0"/>
                <a:ea typeface="楷体_GB2312" pitchFamily="49" charset="-122"/>
              </a:rPr>
              <a:t>如图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所示，设物距为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24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时，得放大的倒立实像；物距为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24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时，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得缩小的倒立实像，透镜两次成像之间的位移为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d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，根据透镜成像公式，可知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dirty="0">
                <a:ea typeface="楷体_GB2312" pitchFamily="49" charset="-122"/>
                <a:sym typeface="+mn-ea"/>
              </a:rPr>
              <a:t>    O</a:t>
            </a:r>
            <a:r>
              <a:rPr lang="en-US" altLang="zh-CN" sz="2400" baseline="-25000" dirty="0">
                <a:ea typeface="楷体_GB2312" pitchFamily="49" charset="-122"/>
                <a:sym typeface="+mn-ea"/>
              </a:rPr>
              <a:t>1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处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:                                                              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（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1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）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                                              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O</a:t>
            </a:r>
            <a:r>
              <a:rPr lang="en-US" altLang="zh-CN" sz="2400" b="1" baseline="-25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处：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                               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）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                                          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由（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）（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）公式可以推出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。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因此，只要测出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D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d,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就可以求出焦距。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460" y="116840"/>
            <a:ext cx="54413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位移法测凸透镜焦距</a:t>
            </a:r>
            <a:endParaRPr lang="zh-CN" altLang="en-US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2552065" y="2421255"/>
          <a:ext cx="302450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03400" imgH="431800" progId="Equation.DSMT4">
                  <p:embed/>
                </p:oleObj>
              </mc:Choice>
              <mc:Fallback>
                <p:oleObj r:id="rId2" imgW="180340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2065" y="2421255"/>
                        <a:ext cx="3024505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907540" y="3285490"/>
          <a:ext cx="460184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72255" imgH="794385" progId="Equation.DSMT4">
                  <p:embed/>
                </p:oleObj>
              </mc:Choice>
              <mc:Fallback>
                <p:oleObj r:id="rId4" imgW="4072255" imgH="79438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540" y="3285490"/>
                        <a:ext cx="4601845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内容占位符 12574"/>
          <p:cNvGraphicFramePr/>
          <p:nvPr/>
        </p:nvGraphicFramePr>
        <p:xfrm>
          <a:off x="4499928" y="4725353"/>
          <a:ext cx="1944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54100" imgH="533400" progId="Equation.3">
                  <p:embed/>
                </p:oleObj>
              </mc:Choice>
              <mc:Fallback>
                <p:oleObj r:id="rId6" imgW="1054100" imgH="533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499928" y="4725353"/>
                        <a:ext cx="1944687" cy="1003300"/>
                      </a:xfrm>
                      <a:prstGeom prst="rect">
                        <a:avLst/>
                      </a:prstGeom>
                      <a:solidFill>
                        <a:srgbClr val="A1EEFD">
                          <a:alpha val="100000"/>
                        </a:srgbClr>
                      </a:solidFill>
                      <a:ln>
                        <a:solidFill>
                          <a:schemeClr val="tx1">
                            <a:alpha val="10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214313" y="115888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6"/>
          <p:cNvSpPr/>
          <p:nvPr/>
        </p:nvSpPr>
        <p:spPr>
          <a:xfrm>
            <a:off x="395605" y="1052830"/>
            <a:ext cx="855408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导轨，LED灯，凹透镜（f=-50mm）,凸透镜（f=100mm,f=150mm）,白屏，带logo物屏，带分划板目镜组</a:t>
            </a:r>
          </a:p>
          <a:p>
            <a:pPr eaLnBrk="1" hangingPunct="1">
              <a:lnSpc>
                <a:spcPct val="150000"/>
              </a:lnSpc>
            </a:pPr>
            <a:endParaRPr lang="zh-CN" altLang="en-US"/>
          </a:p>
          <a:p>
            <a:pPr eaLnBrk="1" hangingPunct="1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214313" y="115888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5605" y="687705"/>
            <a:ext cx="8553450" cy="4304030"/>
            <a:chOff x="623" y="1658"/>
            <a:chExt cx="13470" cy="6778"/>
          </a:xfrm>
        </p:grpSpPr>
        <p:sp>
          <p:nvSpPr>
            <p:cNvPr id="9219" name="Rectangle 6"/>
            <p:cNvSpPr/>
            <p:nvPr/>
          </p:nvSpPr>
          <p:spPr>
            <a:xfrm>
              <a:off x="623" y="1658"/>
              <a:ext cx="13471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endParaRPr lang="zh-CN" altLang="en-US"/>
            </a:p>
            <a:p>
              <a:pPr eaLnBrk="1" hangingPunct="1">
                <a:lnSpc>
                  <a:spcPct val="150000"/>
                </a:lnSpc>
              </a:pPr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4" y="2007"/>
              <a:ext cx="10509" cy="5045"/>
            </a:xfrm>
            <a:prstGeom prst="rect">
              <a:avLst/>
            </a:prstGeom>
          </p:spPr>
        </p:pic>
        <p:sp>
          <p:nvSpPr>
            <p:cNvPr id="4" name="矩形标注 3"/>
            <p:cNvSpPr/>
            <p:nvPr/>
          </p:nvSpPr>
          <p:spPr>
            <a:xfrm>
              <a:off x="3005" y="6421"/>
              <a:ext cx="1451" cy="768"/>
            </a:xfrm>
            <a:prstGeom prst="wedgeRectCallout">
              <a:avLst>
                <a:gd name="adj1" fmla="val -999"/>
                <a:gd name="adj2" fmla="val -239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05" y="6491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/>
                <a:t>目镜组</a:t>
              </a:r>
            </a:p>
          </p:txBody>
        </p:sp>
        <p:sp>
          <p:nvSpPr>
            <p:cNvPr id="6" name="矩形标注 5"/>
            <p:cNvSpPr/>
            <p:nvPr/>
          </p:nvSpPr>
          <p:spPr>
            <a:xfrm>
              <a:off x="4932" y="6308"/>
              <a:ext cx="1451" cy="957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6520" y="6308"/>
              <a:ext cx="1678" cy="1071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8334" y="6194"/>
              <a:ext cx="1796" cy="1071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10262" y="5967"/>
              <a:ext cx="1800" cy="1071"/>
            </a:xfrm>
            <a:prstGeom prst="wedgeRectCallout">
              <a:avLst>
                <a:gd name="adj1" fmla="val -63645"/>
                <a:gd name="adj2" fmla="val -1295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2643" y="5174"/>
              <a:ext cx="1451" cy="643"/>
            </a:xfrm>
            <a:prstGeom prst="wedgeRectCallout">
              <a:avLst>
                <a:gd name="adj1" fmla="val -146691"/>
                <a:gd name="adj2" fmla="val -1328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9" y="6308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凸透镜</a:t>
              </a:r>
            </a:p>
            <a:p>
              <a:r>
                <a:rPr lang="en-US" altLang="zh-CN" sz="1600"/>
                <a:t>f=150mm</a:t>
              </a:r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20" y="6327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凹透镜</a:t>
              </a:r>
            </a:p>
            <a:p>
              <a:r>
                <a:rPr lang="en-US" altLang="zh-CN" sz="1600"/>
                <a:t>f=-50mm</a:t>
              </a:r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91" y="6270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凸透镜</a:t>
              </a:r>
            </a:p>
            <a:p>
              <a:r>
                <a:rPr lang="en-US" altLang="zh-CN" sz="1600"/>
                <a:t>f=100mm</a:t>
              </a:r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27" y="5939"/>
              <a:ext cx="187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带</a:t>
              </a:r>
              <a:r>
                <a:rPr lang="en-US" altLang="zh-CN" sz="1600"/>
                <a:t>logo</a:t>
              </a:r>
            </a:p>
            <a:p>
              <a:r>
                <a:rPr lang="zh-CN" altLang="en-US" sz="1600"/>
                <a:t>物屏</a:t>
              </a: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1303" y="7668"/>
              <a:ext cx="1200" cy="768"/>
            </a:xfrm>
            <a:prstGeom prst="wedgeRectCallout">
              <a:avLst>
                <a:gd name="adj1" fmla="val -12500"/>
                <a:gd name="adj2" fmla="val -3713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03" y="7762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/>
                <a:t>白屏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51685" y="2925445"/>
            <a:ext cx="7065010" cy="3810635"/>
            <a:chOff x="3231" y="4607"/>
            <a:chExt cx="11126" cy="6001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231" y="6988"/>
              <a:ext cx="3621" cy="3621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3458" y="6587"/>
              <a:ext cx="454" cy="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16" y="7093"/>
              <a:ext cx="1742" cy="2433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/>
            <p:nvPr/>
          </p:nvCxnSpPr>
          <p:spPr>
            <a:xfrm>
              <a:off x="10716" y="6496"/>
              <a:ext cx="454" cy="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643" y="4607"/>
              <a:ext cx="17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LED</a:t>
              </a:r>
              <a:r>
                <a:rPr lang="zh-CN" altLang="en-US" sz="1600"/>
                <a:t>灯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文本框 87043"/>
          <p:cNvSpPr txBox="1"/>
          <p:nvPr/>
        </p:nvSpPr>
        <p:spPr>
          <a:xfrm>
            <a:off x="107315" y="189230"/>
            <a:ext cx="8642350" cy="3599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endParaRPr kumimoji="0" lang="en-US" altLang="zh-CN" sz="2400" b="1" kern="1200" cap="none" spc="0" normalizeH="0" baseline="0" noProof="1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4.1 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位移法测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凸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透镜焦距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:   </a:t>
            </a: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主要步骤：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）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物AB与像屏的间距D＞4f    (f=150) 时；</a:t>
            </a:r>
            <a:endParaRPr kumimoji="0" lang="zh-CN" altLang="en-US" sz="2400" b="1" kern="1200" cap="none" spc="0" normalizeH="0" baseline="0" noProof="1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）透镜在间移动时可在像屏上成两次像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,一次成放大的像u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,一次成缩小的像u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d=u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）改变像屏位置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，重复测量</a:t>
            </a:r>
            <a:r>
              <a:rPr kumimoji="0" lang="en-US" altLang="zh-CN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次，求平均值。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093" name="文本框 87062"/>
          <p:cNvSpPr txBox="1"/>
          <p:nvPr/>
        </p:nvSpPr>
        <p:spPr>
          <a:xfrm>
            <a:off x="251460" y="5523230"/>
            <a:ext cx="82969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注：测量时记录的是位置，而不是距离</a:t>
            </a:r>
          </a:p>
        </p:txBody>
      </p:sp>
      <p:graphicFrame>
        <p:nvGraphicFramePr>
          <p:cNvPr id="3074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65955" y="2708593"/>
          <a:ext cx="1114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2000" imgH="419100" progId="Equation.KSEE3">
                  <p:embed/>
                </p:oleObj>
              </mc:Choice>
              <mc:Fallback>
                <p:oleObj r:id="rId2" imgW="762000" imgH="4191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5955" y="2708593"/>
                        <a:ext cx="11144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4" name="组合 12576"/>
          <p:cNvGrpSpPr/>
          <p:nvPr/>
        </p:nvGrpSpPr>
        <p:grpSpPr>
          <a:xfrm>
            <a:off x="1335405" y="3745230"/>
            <a:ext cx="5543550" cy="1778000"/>
            <a:chOff x="340" y="662"/>
            <a:chExt cx="5034" cy="2178"/>
          </a:xfrm>
        </p:grpSpPr>
        <p:sp>
          <p:nvSpPr>
            <p:cNvPr id="3095" name="文本框 12385"/>
            <p:cNvSpPr txBox="1"/>
            <p:nvPr/>
          </p:nvSpPr>
          <p:spPr>
            <a:xfrm>
              <a:off x="870" y="683"/>
              <a:ext cx="52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6" name="文本框 12396"/>
            <p:cNvSpPr txBox="1"/>
            <p:nvPr/>
          </p:nvSpPr>
          <p:spPr>
            <a:xfrm>
              <a:off x="1046" y="1125"/>
              <a:ext cx="9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7" name="文本框 12414"/>
            <p:cNvSpPr txBox="1"/>
            <p:nvPr/>
          </p:nvSpPr>
          <p:spPr>
            <a:xfrm>
              <a:off x="1066" y="1344"/>
              <a:ext cx="8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8" name="椭圆 12429"/>
            <p:cNvSpPr/>
            <p:nvPr/>
          </p:nvSpPr>
          <p:spPr>
            <a:xfrm>
              <a:off x="1840" y="684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099" name="椭圆 12432"/>
            <p:cNvSpPr/>
            <p:nvPr/>
          </p:nvSpPr>
          <p:spPr>
            <a:xfrm>
              <a:off x="3470" y="698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100" name="直接连接符 12433"/>
            <p:cNvSpPr/>
            <p:nvPr/>
          </p:nvSpPr>
          <p:spPr>
            <a:xfrm flipV="1">
              <a:off x="605" y="948"/>
              <a:ext cx="0" cy="3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1" name="直接连接符 12434"/>
            <p:cNvSpPr/>
            <p:nvPr/>
          </p:nvSpPr>
          <p:spPr>
            <a:xfrm>
              <a:off x="605" y="948"/>
              <a:ext cx="1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02" name="直接连接符 12435"/>
            <p:cNvSpPr/>
            <p:nvPr/>
          </p:nvSpPr>
          <p:spPr>
            <a:xfrm>
              <a:off x="4932" y="130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3" name="直接连接符 12446"/>
            <p:cNvSpPr/>
            <p:nvPr/>
          </p:nvSpPr>
          <p:spPr>
            <a:xfrm>
              <a:off x="5064" y="1326"/>
              <a:ext cx="0" cy="9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4" name="直接连接符 12449"/>
            <p:cNvSpPr/>
            <p:nvPr/>
          </p:nvSpPr>
          <p:spPr>
            <a:xfrm flipH="1">
              <a:off x="5057" y="1300"/>
              <a:ext cx="7" cy="27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5" name="直接连接符 12428"/>
            <p:cNvSpPr/>
            <p:nvPr/>
          </p:nvSpPr>
          <p:spPr>
            <a:xfrm>
              <a:off x="472" y="1300"/>
              <a:ext cx="46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6" name="直接连接符 12443"/>
            <p:cNvSpPr/>
            <p:nvPr/>
          </p:nvSpPr>
          <p:spPr>
            <a:xfrm flipV="1">
              <a:off x="605" y="935"/>
              <a:ext cx="2910" cy="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3075" name="对象 12463"/>
            <p:cNvGraphicFramePr/>
            <p:nvPr/>
          </p:nvGraphicFramePr>
          <p:xfrm>
            <a:off x="1091" y="2047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90500" progId="Equation.3">
                    <p:embed/>
                  </p:oleObj>
                </mc:Choice>
                <mc:Fallback>
                  <p:oleObj r:id="rId4" imgW="152400" imgH="1905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91" y="2047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直接连接符 12466"/>
            <p:cNvSpPr/>
            <p:nvPr/>
          </p:nvSpPr>
          <p:spPr>
            <a:xfrm>
              <a:off x="1396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8" name="直接连接符 12467"/>
            <p:cNvSpPr/>
            <p:nvPr/>
          </p:nvSpPr>
          <p:spPr>
            <a:xfrm flipH="1">
              <a:off x="605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6" name="对象 12472"/>
            <p:cNvGraphicFramePr/>
            <p:nvPr/>
          </p:nvGraphicFramePr>
          <p:xfrm>
            <a:off x="3298" y="2091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190500" progId="Equation.3">
                    <p:embed/>
                  </p:oleObj>
                </mc:Choice>
                <mc:Fallback>
                  <p:oleObj r:id="rId6" imgW="152400" imgH="1905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98" y="2091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直接连接符 12476"/>
            <p:cNvSpPr/>
            <p:nvPr/>
          </p:nvSpPr>
          <p:spPr>
            <a:xfrm>
              <a:off x="3563" y="2224"/>
              <a:ext cx="15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0" name="直接连接符 12477"/>
            <p:cNvSpPr/>
            <p:nvPr/>
          </p:nvSpPr>
          <p:spPr>
            <a:xfrm flipH="1">
              <a:off x="1875" y="2224"/>
              <a:ext cx="1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1" name="直接连接符 12478"/>
            <p:cNvSpPr/>
            <p:nvPr/>
          </p:nvSpPr>
          <p:spPr>
            <a:xfrm>
              <a:off x="1882" y="1872"/>
              <a:ext cx="0" cy="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7" name="对象 12481"/>
            <p:cNvGraphicFramePr/>
            <p:nvPr/>
          </p:nvGraphicFramePr>
          <p:xfrm>
            <a:off x="1973" y="2251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90500" imgH="228600" progId="Equation.3">
                    <p:embed/>
                  </p:oleObj>
                </mc:Choice>
                <mc:Fallback>
                  <p:oleObj r:id="rId8" imgW="190500" imgH="2286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251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直接连接符 12484"/>
            <p:cNvSpPr/>
            <p:nvPr/>
          </p:nvSpPr>
          <p:spPr>
            <a:xfrm>
              <a:off x="2381" y="243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3" name="直接连接符 12485"/>
            <p:cNvSpPr/>
            <p:nvPr/>
          </p:nvSpPr>
          <p:spPr>
            <a:xfrm flipH="1">
              <a:off x="605" y="2443"/>
              <a:ext cx="11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8" name="对象 12487"/>
            <p:cNvGraphicFramePr/>
            <p:nvPr/>
          </p:nvGraphicFramePr>
          <p:xfrm>
            <a:off x="4195" y="2251"/>
            <a:ext cx="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0500" imgH="266700" progId="Equation.3">
                    <p:embed/>
                  </p:oleObj>
                </mc:Choice>
                <mc:Fallback>
                  <p:oleObj r:id="rId10" imgW="190500" imgH="266700" progId="Equation.3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2251"/>
                          <a:ext cx="22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直接连接符 12490"/>
            <p:cNvSpPr/>
            <p:nvPr/>
          </p:nvSpPr>
          <p:spPr>
            <a:xfrm>
              <a:off x="4513" y="2432"/>
              <a:ext cx="551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5" name="直接连接符 12491"/>
            <p:cNvSpPr/>
            <p:nvPr/>
          </p:nvSpPr>
          <p:spPr>
            <a:xfrm flipH="1" flipV="1">
              <a:off x="3515" y="2432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6" name="直接连接符 12492"/>
            <p:cNvSpPr/>
            <p:nvPr/>
          </p:nvSpPr>
          <p:spPr>
            <a:xfrm>
              <a:off x="3515" y="1888"/>
              <a:ext cx="0" cy="2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直接连接符 12493"/>
            <p:cNvSpPr/>
            <p:nvPr/>
          </p:nvSpPr>
          <p:spPr>
            <a:xfrm>
              <a:off x="3515" y="2296"/>
              <a:ext cx="0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直接连接符 12496"/>
            <p:cNvSpPr/>
            <p:nvPr/>
          </p:nvSpPr>
          <p:spPr>
            <a:xfrm>
              <a:off x="3606" y="981"/>
              <a:ext cx="1497" cy="49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19" name="直接连接符 12498"/>
            <p:cNvSpPr/>
            <p:nvPr/>
          </p:nvSpPr>
          <p:spPr>
            <a:xfrm>
              <a:off x="605" y="948"/>
              <a:ext cx="4452" cy="53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0" name="直接连接符 12499"/>
            <p:cNvSpPr/>
            <p:nvPr/>
          </p:nvSpPr>
          <p:spPr>
            <a:xfrm>
              <a:off x="5064" y="2224"/>
              <a:ext cx="0" cy="6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1" name="直接连接符 12500"/>
            <p:cNvSpPr/>
            <p:nvPr/>
          </p:nvSpPr>
          <p:spPr>
            <a:xfrm>
              <a:off x="605" y="1388"/>
              <a:ext cx="0" cy="1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9" name="对象 12502"/>
            <p:cNvGraphicFramePr/>
            <p:nvPr/>
          </p:nvGraphicFramePr>
          <p:xfrm>
            <a:off x="2548" y="2576"/>
            <a:ext cx="35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7800" imgH="165100" progId="Equation.3">
                    <p:embed/>
                  </p:oleObj>
                </mc:Choice>
                <mc:Fallback>
                  <p:oleObj r:id="rId12" imgW="177800" imgH="1651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8" y="2576"/>
                          <a:ext cx="35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2" name="直接连接符 12505"/>
            <p:cNvSpPr/>
            <p:nvPr/>
          </p:nvSpPr>
          <p:spPr>
            <a:xfrm>
              <a:off x="2857" y="2708"/>
              <a:ext cx="22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23" name="直接连接符 12506"/>
            <p:cNvSpPr/>
            <p:nvPr/>
          </p:nvSpPr>
          <p:spPr>
            <a:xfrm flipH="1">
              <a:off x="605" y="2708"/>
              <a:ext cx="19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80" name="对象 12507"/>
            <p:cNvGraphicFramePr/>
            <p:nvPr/>
          </p:nvGraphicFramePr>
          <p:xfrm>
            <a:off x="2621" y="1886"/>
            <a:ext cx="25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39700" imgH="177800" progId="Equation.3">
                    <p:embed/>
                  </p:oleObj>
                </mc:Choice>
                <mc:Fallback>
                  <p:oleObj r:id="rId14" imgW="139700" imgH="1778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1" y="1886"/>
                          <a:ext cx="25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" name="直接连接符 12510"/>
            <p:cNvSpPr/>
            <p:nvPr/>
          </p:nvSpPr>
          <p:spPr>
            <a:xfrm>
              <a:off x="2880" y="2024"/>
              <a:ext cx="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25" name="直接连接符 12511"/>
            <p:cNvSpPr/>
            <p:nvPr/>
          </p:nvSpPr>
          <p:spPr>
            <a:xfrm flipH="1" flipV="1">
              <a:off x="1882" y="2004"/>
              <a:ext cx="6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81" name="对象 12512"/>
            <p:cNvGraphicFramePr/>
            <p:nvPr/>
          </p:nvGraphicFramePr>
          <p:xfrm>
            <a:off x="1620" y="121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52400" imgH="190500" progId="Equation.3">
                    <p:embed/>
                  </p:oleObj>
                </mc:Choice>
                <mc:Fallback>
                  <p:oleObj r:id="rId16" imgW="152400" imgH="1905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20" y="121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对象 12515"/>
            <p:cNvGraphicFramePr/>
            <p:nvPr/>
          </p:nvGraphicFramePr>
          <p:xfrm>
            <a:off x="2856" y="992"/>
            <a:ext cx="2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52400" imgH="190500" progId="Equation.3">
                    <p:embed/>
                  </p:oleObj>
                </mc:Choice>
                <mc:Fallback>
                  <p:oleObj r:id="rId18" imgW="152400" imgH="1905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856" y="992"/>
                          <a:ext cx="221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对象 12518"/>
            <p:cNvGraphicFramePr/>
            <p:nvPr/>
          </p:nvGraphicFramePr>
          <p:xfrm>
            <a:off x="1933" y="663"/>
            <a:ext cx="22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27000" imgH="139700" progId="Equation.3">
                    <p:embed/>
                  </p:oleObj>
                </mc:Choice>
                <mc:Fallback>
                  <p:oleObj r:id="rId20" imgW="127000" imgH="139700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933" y="663"/>
                          <a:ext cx="221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对象 12524"/>
            <p:cNvGraphicFramePr/>
            <p:nvPr/>
          </p:nvGraphicFramePr>
          <p:xfrm>
            <a:off x="3210" y="674"/>
            <a:ext cx="12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27000" imgH="139700" progId="Equation.3">
                    <p:embed/>
                  </p:oleObj>
                </mc:Choice>
                <mc:Fallback>
                  <p:oleObj r:id="rId22" imgW="127000" imgH="139700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210" y="674"/>
                          <a:ext cx="129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12527"/>
            <p:cNvGraphicFramePr/>
            <p:nvPr/>
          </p:nvGraphicFramePr>
          <p:xfrm>
            <a:off x="340" y="121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39700" imgH="139700" progId="Equation.3">
                    <p:embed/>
                  </p:oleObj>
                </mc:Choice>
                <mc:Fallback>
                  <p:oleObj r:id="rId24" imgW="139700" imgH="139700" progId="Equation.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40" y="121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对象 12530"/>
            <p:cNvGraphicFramePr/>
            <p:nvPr/>
          </p:nvGraphicFramePr>
          <p:xfrm>
            <a:off x="385" y="799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39700" imgH="139700" progId="Equation.3">
                    <p:embed/>
                  </p:oleObj>
                </mc:Choice>
                <mc:Fallback>
                  <p:oleObj r:id="rId26" imgW="139700" imgH="139700" progId="Equation.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85" y="799"/>
                          <a:ext cx="23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对象 12533"/>
            <p:cNvGraphicFramePr/>
            <p:nvPr/>
          </p:nvGraphicFramePr>
          <p:xfrm>
            <a:off x="5110" y="112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77800" imgH="189865" progId="Equation.3">
                    <p:embed/>
                  </p:oleObj>
                </mc:Choice>
                <mc:Fallback>
                  <p:oleObj r:id="rId28" imgW="177800" imgH="189865" progId="Equation.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110" y="112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对象 12536"/>
            <p:cNvGraphicFramePr/>
            <p:nvPr/>
          </p:nvGraphicFramePr>
          <p:xfrm>
            <a:off x="5109" y="2092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77800" imgH="189865" progId="Equation.3">
                    <p:embed/>
                  </p:oleObj>
                </mc:Choice>
                <mc:Fallback>
                  <p:oleObj r:id="rId30" imgW="177800" imgH="189865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109" y="2092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对象 12539"/>
            <p:cNvGraphicFramePr/>
            <p:nvPr/>
          </p:nvGraphicFramePr>
          <p:xfrm>
            <a:off x="4740" y="1034"/>
            <a:ext cx="2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215900" imgH="228600" progId="Equation.3">
                    <p:embed/>
                  </p:oleObj>
                </mc:Choice>
                <mc:Fallback>
                  <p:oleObj r:id="rId32" imgW="215900" imgH="228600" progId="Equation.3">
                    <p:embed/>
                    <p:pic>
                      <p:nvPicPr>
                        <p:cNvPr id="0" name="图片 17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0" y="1034"/>
                          <a:ext cx="281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对象 12542"/>
            <p:cNvGraphicFramePr/>
            <p:nvPr/>
          </p:nvGraphicFramePr>
          <p:xfrm>
            <a:off x="5108" y="1476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215900" imgH="228600" progId="Equation.3">
                    <p:embed/>
                  </p:oleObj>
                </mc:Choice>
                <mc:Fallback>
                  <p:oleObj r:id="rId34" imgW="215900" imgH="228600" progId="Equation.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" y="1476"/>
                          <a:ext cx="265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6" name="直接连接符 12553"/>
            <p:cNvSpPr/>
            <p:nvPr/>
          </p:nvSpPr>
          <p:spPr>
            <a:xfrm flipV="1">
              <a:off x="5057" y="662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91" name="对象 12555"/>
            <p:cNvGraphicFramePr/>
            <p:nvPr/>
          </p:nvGraphicFramePr>
          <p:xfrm>
            <a:off x="5057" y="662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77800" imgH="139700" progId="Equation.3">
                    <p:embed/>
                  </p:oleObj>
                </mc:Choice>
                <mc:Fallback>
                  <p:oleObj r:id="rId36" imgW="177800" imgH="139700" progId="Equation.3">
                    <p:embed/>
                    <p:pic>
                      <p:nvPicPr>
                        <p:cNvPr id="0" name="图片 1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057" y="662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7" name="直接连接符 12567"/>
            <p:cNvSpPr/>
            <p:nvPr/>
          </p:nvSpPr>
          <p:spPr>
            <a:xfrm>
              <a:off x="612" y="934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8" name="直接连接符 12569"/>
            <p:cNvSpPr/>
            <p:nvPr/>
          </p:nvSpPr>
          <p:spPr>
            <a:xfrm>
              <a:off x="1837" y="934"/>
              <a:ext cx="322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9" name="直接连接符 12572"/>
            <p:cNvSpPr/>
            <p:nvPr/>
          </p:nvSpPr>
          <p:spPr>
            <a:xfrm>
              <a:off x="612" y="934"/>
              <a:ext cx="4445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20" name="文本框 19"/>
          <p:cNvSpPr txBox="1"/>
          <p:nvPr/>
        </p:nvSpPr>
        <p:spPr>
          <a:xfrm>
            <a:off x="323850" y="116840"/>
            <a:ext cx="69538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位移法测凹透镜焦距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85,&quot;width&quot;:56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9dabe0-c955-4862-9382-d418314395a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7f1fea-cbc3-413f-937d-0d3410c58854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833</Words>
  <Application>Microsoft Office PowerPoint</Application>
  <PresentationFormat>全屏显示(4:3)</PresentationFormat>
  <Paragraphs>102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等线</vt:lpstr>
      <vt:lpstr>华文隶书</vt:lpstr>
      <vt:lpstr>华文中宋</vt:lpstr>
      <vt:lpstr>楷体_GB2312</vt:lpstr>
      <vt:lpstr>宋体</vt:lpstr>
      <vt:lpstr>微软雅黑</vt:lpstr>
      <vt:lpstr>Arial</vt:lpstr>
      <vt:lpstr>Times New Roman</vt:lpstr>
      <vt:lpstr>Verdana</vt:lpstr>
      <vt:lpstr>Wingdings</vt:lpstr>
      <vt:lpstr>古瓶荷花</vt:lpstr>
      <vt:lpstr>1_古瓶荷花</vt:lpstr>
      <vt:lpstr>Equation.3</vt:lpstr>
      <vt:lpstr>Equation.DSMT4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杨 烨</cp:lastModifiedBy>
  <cp:revision>67</cp:revision>
  <dcterms:created xsi:type="dcterms:W3CDTF">2007-03-01T02:00:00Z</dcterms:created>
  <dcterms:modified xsi:type="dcterms:W3CDTF">2023-04-16T14:34:26Z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31FECAAFF780431885478569203D8613</vt:lpwstr>
  </property>
  <property fmtid="{D5CDD505-2E9C-101B-9397-08002B2CF9AE}" pid="3" name="KSOProductBuildVer">
    <vt:lpwstr>2052-11.1.0.10938</vt:lpwstr>
  </property>
</Properties>
</file>