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4" r:id="rId9"/>
    <p:sldId id="275" r:id="rId10"/>
    <p:sldId id="269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0168D-22B2-4388-841B-128A822AAB6E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8EFFB-4656-46B6-9A81-0CA0B9A07C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EFFB-4656-46B6-9A81-0CA0B9A07C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EFFB-4656-46B6-9A81-0CA0B9A07CF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J:\&#25945;&#23398;&#24037;&#20316;\03&#32423;&#35838;&#20214;\3&#12289;&#26426;&#26800;&#25391;&#21160;\&#21516;&#39057;&#29575;&#22402;&#30452;&#25391;&#21160;&#21512;&#25104;41.avi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2005118112740image007.gi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http:/210.39.15.106/phys/UploadFile/2007062108140439412.jpg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video" Target="file:///D:\&#23454;&#39564;&#25945;&#23398;\&#23454;&#39564;&#35838;&#20214;\09-10.2\&#25968;&#23383;&#31034;&#27874;&#22120;\&#26446;&#33678;&#33593;&#22270;2341.avi" TargetMode="External"/><Relationship Id="rId7" Type="http://schemas.openxmlformats.org/officeDocument/2006/relationships/image" Target="../media/image8.png"/><Relationship Id="rId2" Type="http://schemas.openxmlformats.org/officeDocument/2006/relationships/video" Target="file:///D:\&#23454;&#39564;&#25945;&#23398;\&#23454;&#39564;&#35838;&#20214;\09-10.2\&#25968;&#23383;&#31034;&#27874;&#22120;\&#26446;&#33678;&#33593;&#22270;1221.avi" TargetMode="External"/><Relationship Id="rId1" Type="http://schemas.openxmlformats.org/officeDocument/2006/relationships/video" Target="file:///D:\&#23454;&#39564;&#25945;&#23398;\&#23454;&#39564;&#35838;&#20214;\09-10.2\&#25968;&#23383;&#31034;&#27874;&#22120;\&#26446;&#33678;&#33593;&#22270;21.avi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示波器的使用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656627" y="101600"/>
            <a:ext cx="34275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实验内容与步骤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193675" y="874068"/>
            <a:ext cx="8698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476250" algn="l"/>
              </a:tabLst>
            </a:pP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观察通道１或２频率</a:t>
            </a:r>
            <a:r>
              <a:rPr lang="zh-CN" altLang="en-US" sz="2400" b="1" dirty="0">
                <a:solidFill>
                  <a:srgbClr val="0000FF"/>
                </a:solidFill>
              </a:rPr>
              <a:t>为</a:t>
            </a:r>
            <a:r>
              <a:rPr lang="en-US" altLang="zh-CN" sz="2400" b="1" dirty="0">
                <a:solidFill>
                  <a:srgbClr val="0000FF"/>
                </a:solidFill>
              </a:rPr>
              <a:t>1KHz</a:t>
            </a:r>
            <a:r>
              <a:rPr lang="zh-CN" altLang="en-US" sz="2400" b="1" dirty="0">
                <a:solidFill>
                  <a:srgbClr val="0000FF"/>
                </a:solidFill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正弦波、方波</a:t>
            </a:r>
            <a:r>
              <a:rPr lang="zh-CN" altLang="en-US" sz="2400" b="1" dirty="0">
                <a:solidFill>
                  <a:srgbClr val="0000FF"/>
                </a:solidFill>
              </a:rPr>
              <a:t>、三角波波形</a:t>
            </a:r>
          </a:p>
        </p:txBody>
      </p:sp>
      <p:sp>
        <p:nvSpPr>
          <p:cNvPr id="647329" name="Rectangle 161"/>
          <p:cNvSpPr>
            <a:spLocks noChangeArrowheads="1"/>
          </p:cNvSpPr>
          <p:nvPr/>
        </p:nvSpPr>
        <p:spPr bwMode="auto">
          <a:xfrm>
            <a:off x="345826" y="1590625"/>
            <a:ext cx="84026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</a:rPr>
              <a:t>在示波器上显示出占满屏幕上</a:t>
            </a:r>
            <a:r>
              <a:rPr lang="en-US" altLang="zh-CN" sz="2400" b="1" dirty="0">
                <a:solidFill>
                  <a:srgbClr val="000066"/>
                </a:solidFill>
              </a:rPr>
              <a:t>80%</a:t>
            </a:r>
            <a:r>
              <a:rPr lang="zh-CN" altLang="en-US" sz="2400" b="1" dirty="0">
                <a:solidFill>
                  <a:srgbClr val="000066"/>
                </a:solidFill>
              </a:rPr>
              <a:t>范围</a:t>
            </a:r>
            <a:r>
              <a:rPr lang="zh-CN" altLang="en-US" sz="2400" b="1" u="sng" dirty="0">
                <a:solidFill>
                  <a:srgbClr val="000066"/>
                </a:solidFill>
              </a:rPr>
              <a:t>一个完整</a:t>
            </a:r>
            <a:r>
              <a:rPr lang="zh-CN" altLang="en-US" sz="2400" b="1" dirty="0">
                <a:solidFill>
                  <a:srgbClr val="000066"/>
                </a:solidFill>
              </a:rPr>
              <a:t>波形。将波形分别画在坐标纸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上，并记录扫描频率 </a:t>
            </a:r>
            <a:r>
              <a:rPr lang="en-US" altLang="zh-CN" sz="2400" b="1" i="1" dirty="0" err="1" smtClean="0">
                <a:solidFill>
                  <a:srgbClr val="000066"/>
                </a:solidFill>
              </a:rPr>
              <a:t>fx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755576" y="2817813"/>
            <a:ext cx="2281237" cy="1687512"/>
            <a:chOff x="867" y="1588"/>
            <a:chExt cx="3810" cy="2223"/>
          </a:xfrm>
        </p:grpSpPr>
        <p:grpSp>
          <p:nvGrpSpPr>
            <p:cNvPr id="3" name="Group 160"/>
            <p:cNvGrpSpPr>
              <a:grpSpLocks/>
            </p:cNvGrpSpPr>
            <p:nvPr/>
          </p:nvGrpSpPr>
          <p:grpSpPr bwMode="auto">
            <a:xfrm>
              <a:off x="867" y="1588"/>
              <a:ext cx="3810" cy="2223"/>
              <a:chOff x="385" y="1071"/>
              <a:chExt cx="3810" cy="2223"/>
            </a:xfrm>
          </p:grpSpPr>
          <p:sp>
            <p:nvSpPr>
              <p:cNvPr id="5177" name="Rectangle 138"/>
              <p:cNvSpPr>
                <a:spLocks noChangeArrowheads="1"/>
              </p:cNvSpPr>
              <p:nvPr/>
            </p:nvSpPr>
            <p:spPr bwMode="auto">
              <a:xfrm>
                <a:off x="385" y="1071"/>
                <a:ext cx="3810" cy="2223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59"/>
              <p:cNvGrpSpPr>
                <a:grpSpLocks/>
              </p:cNvGrpSpPr>
              <p:nvPr/>
            </p:nvGrpSpPr>
            <p:grpSpPr bwMode="auto">
              <a:xfrm>
                <a:off x="703" y="1071"/>
                <a:ext cx="3492" cy="2223"/>
                <a:chOff x="703" y="1071"/>
                <a:chExt cx="3492" cy="2767"/>
              </a:xfrm>
            </p:grpSpPr>
            <p:sp>
              <p:nvSpPr>
                <p:cNvPr id="5187" name="Line 139"/>
                <p:cNvSpPr>
                  <a:spLocks noChangeShapeType="1"/>
                </p:cNvSpPr>
                <p:nvPr/>
              </p:nvSpPr>
              <p:spPr bwMode="auto">
                <a:xfrm>
                  <a:off x="703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88" name="Line 140"/>
                <p:cNvSpPr>
                  <a:spLocks noChangeShapeType="1"/>
                </p:cNvSpPr>
                <p:nvPr/>
              </p:nvSpPr>
              <p:spPr bwMode="auto">
                <a:xfrm>
                  <a:off x="1020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89" name="Line 141"/>
                <p:cNvSpPr>
                  <a:spLocks noChangeShapeType="1"/>
                </p:cNvSpPr>
                <p:nvPr/>
              </p:nvSpPr>
              <p:spPr bwMode="auto">
                <a:xfrm>
                  <a:off x="1338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0" name="Line 142"/>
                <p:cNvSpPr>
                  <a:spLocks noChangeShapeType="1"/>
                </p:cNvSpPr>
                <p:nvPr/>
              </p:nvSpPr>
              <p:spPr bwMode="auto">
                <a:xfrm>
                  <a:off x="1651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1" name="Line 143"/>
                <p:cNvSpPr>
                  <a:spLocks noChangeShapeType="1"/>
                </p:cNvSpPr>
                <p:nvPr/>
              </p:nvSpPr>
              <p:spPr bwMode="auto">
                <a:xfrm>
                  <a:off x="1968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2" name="Line 144"/>
                <p:cNvSpPr>
                  <a:spLocks noChangeShapeType="1"/>
                </p:cNvSpPr>
                <p:nvPr/>
              </p:nvSpPr>
              <p:spPr bwMode="auto">
                <a:xfrm>
                  <a:off x="2286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3" name="Line 145"/>
                <p:cNvSpPr>
                  <a:spLocks noChangeShapeType="1"/>
                </p:cNvSpPr>
                <p:nvPr/>
              </p:nvSpPr>
              <p:spPr bwMode="auto">
                <a:xfrm>
                  <a:off x="2612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4" name="Line 146"/>
                <p:cNvSpPr>
                  <a:spLocks noChangeShapeType="1"/>
                </p:cNvSpPr>
                <p:nvPr/>
              </p:nvSpPr>
              <p:spPr bwMode="auto">
                <a:xfrm>
                  <a:off x="2929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5" name="Line 147"/>
                <p:cNvSpPr>
                  <a:spLocks noChangeShapeType="1"/>
                </p:cNvSpPr>
                <p:nvPr/>
              </p:nvSpPr>
              <p:spPr bwMode="auto">
                <a:xfrm>
                  <a:off x="3247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6" name="Line 148"/>
                <p:cNvSpPr>
                  <a:spLocks noChangeShapeType="1"/>
                </p:cNvSpPr>
                <p:nvPr/>
              </p:nvSpPr>
              <p:spPr bwMode="auto">
                <a:xfrm>
                  <a:off x="3560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7" name="Line 149"/>
                <p:cNvSpPr>
                  <a:spLocks noChangeShapeType="1"/>
                </p:cNvSpPr>
                <p:nvPr/>
              </p:nvSpPr>
              <p:spPr bwMode="auto">
                <a:xfrm>
                  <a:off x="3877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8" name="Line 150"/>
                <p:cNvSpPr>
                  <a:spLocks noChangeShapeType="1"/>
                </p:cNvSpPr>
                <p:nvPr/>
              </p:nvSpPr>
              <p:spPr bwMode="auto">
                <a:xfrm>
                  <a:off x="4195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79" name="Line 151"/>
              <p:cNvSpPr>
                <a:spLocks noChangeShapeType="1"/>
              </p:cNvSpPr>
              <p:nvPr/>
            </p:nvSpPr>
            <p:spPr bwMode="auto">
              <a:xfrm>
                <a:off x="385" y="1389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0" name="Line 152"/>
              <p:cNvSpPr>
                <a:spLocks noChangeShapeType="1"/>
              </p:cNvSpPr>
              <p:nvPr/>
            </p:nvSpPr>
            <p:spPr bwMode="auto">
              <a:xfrm>
                <a:off x="385" y="1661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1" name="Line 153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2" name="Line 154"/>
              <p:cNvSpPr>
                <a:spLocks noChangeShapeType="1"/>
              </p:cNvSpPr>
              <p:nvPr/>
            </p:nvSpPr>
            <p:spPr bwMode="auto">
              <a:xfrm>
                <a:off x="385" y="2205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3" name="Line 155"/>
              <p:cNvSpPr>
                <a:spLocks noChangeShapeType="1"/>
              </p:cNvSpPr>
              <p:nvPr/>
            </p:nvSpPr>
            <p:spPr bwMode="auto">
              <a:xfrm>
                <a:off x="385" y="2478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4" name="Line 156"/>
              <p:cNvSpPr>
                <a:spLocks noChangeShapeType="1"/>
              </p:cNvSpPr>
              <p:nvPr/>
            </p:nvSpPr>
            <p:spPr bwMode="auto">
              <a:xfrm>
                <a:off x="385" y="2750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5" name="Line 157"/>
              <p:cNvSpPr>
                <a:spLocks noChangeShapeType="1"/>
              </p:cNvSpPr>
              <p:nvPr/>
            </p:nvSpPr>
            <p:spPr bwMode="auto">
              <a:xfrm>
                <a:off x="385" y="3022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6" name="Line 158"/>
              <p:cNvSpPr>
                <a:spLocks noChangeShapeType="1"/>
              </p:cNvSpPr>
              <p:nvPr/>
            </p:nvSpPr>
            <p:spPr bwMode="auto">
              <a:xfrm>
                <a:off x="385" y="3294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76" name="Freeform 162"/>
            <p:cNvSpPr>
              <a:spLocks/>
            </p:cNvSpPr>
            <p:nvPr/>
          </p:nvSpPr>
          <p:spPr bwMode="auto">
            <a:xfrm>
              <a:off x="869" y="2344"/>
              <a:ext cx="3803" cy="747"/>
            </a:xfrm>
            <a:custGeom>
              <a:avLst/>
              <a:gdLst>
                <a:gd name="T0" fmla="*/ 0 w 3803"/>
                <a:gd name="T1" fmla="*/ 518 h 747"/>
                <a:gd name="T2" fmla="*/ 1097 w 3803"/>
                <a:gd name="T3" fmla="*/ 24 h 747"/>
                <a:gd name="T4" fmla="*/ 1910 w 3803"/>
                <a:gd name="T5" fmla="*/ 371 h 747"/>
                <a:gd name="T6" fmla="*/ 2770 w 3803"/>
                <a:gd name="T7" fmla="*/ 746 h 747"/>
                <a:gd name="T8" fmla="*/ 3483 w 3803"/>
                <a:gd name="T9" fmla="*/ 362 h 747"/>
                <a:gd name="T10" fmla="*/ 3803 w 3803"/>
                <a:gd name="T11" fmla="*/ 106 h 7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03"/>
                <a:gd name="T19" fmla="*/ 0 h 747"/>
                <a:gd name="T20" fmla="*/ 3803 w 3803"/>
                <a:gd name="T21" fmla="*/ 747 h 7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03" h="747">
                  <a:moveTo>
                    <a:pt x="0" y="518"/>
                  </a:moveTo>
                  <a:cubicBezTo>
                    <a:pt x="183" y="436"/>
                    <a:pt x="779" y="48"/>
                    <a:pt x="1097" y="24"/>
                  </a:cubicBezTo>
                  <a:cubicBezTo>
                    <a:pt x="1415" y="0"/>
                    <a:pt x="1631" y="251"/>
                    <a:pt x="1910" y="371"/>
                  </a:cubicBezTo>
                  <a:cubicBezTo>
                    <a:pt x="2189" y="491"/>
                    <a:pt x="2508" y="747"/>
                    <a:pt x="2770" y="746"/>
                  </a:cubicBezTo>
                  <a:cubicBezTo>
                    <a:pt x="3032" y="745"/>
                    <a:pt x="3311" y="469"/>
                    <a:pt x="3483" y="362"/>
                  </a:cubicBezTo>
                  <a:cubicBezTo>
                    <a:pt x="3655" y="255"/>
                    <a:pt x="3736" y="159"/>
                    <a:pt x="3803" y="106"/>
                  </a:cubicBezTo>
                </a:path>
              </a:pathLst>
            </a:custGeom>
            <a:noFill/>
            <a:ln w="28575">
              <a:solidFill>
                <a:srgbClr val="FFCC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3441576" y="2817813"/>
            <a:ext cx="2281238" cy="1687512"/>
            <a:chOff x="385" y="1071"/>
            <a:chExt cx="3810" cy="2223"/>
          </a:xfrm>
        </p:grpSpPr>
        <p:sp>
          <p:nvSpPr>
            <p:cNvPr id="5153" name="Rectangle 166"/>
            <p:cNvSpPr>
              <a:spLocks noChangeArrowheads="1"/>
            </p:cNvSpPr>
            <p:nvPr/>
          </p:nvSpPr>
          <p:spPr bwMode="auto">
            <a:xfrm>
              <a:off x="385" y="1071"/>
              <a:ext cx="3810" cy="2223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67"/>
            <p:cNvGrpSpPr>
              <a:grpSpLocks/>
            </p:cNvGrpSpPr>
            <p:nvPr/>
          </p:nvGrpSpPr>
          <p:grpSpPr bwMode="auto">
            <a:xfrm>
              <a:off x="703" y="1071"/>
              <a:ext cx="3492" cy="2223"/>
              <a:chOff x="703" y="1071"/>
              <a:chExt cx="3492" cy="2767"/>
            </a:xfrm>
          </p:grpSpPr>
          <p:sp>
            <p:nvSpPr>
              <p:cNvPr id="5163" name="Line 168"/>
              <p:cNvSpPr>
                <a:spLocks noChangeShapeType="1"/>
              </p:cNvSpPr>
              <p:nvPr/>
            </p:nvSpPr>
            <p:spPr bwMode="auto">
              <a:xfrm>
                <a:off x="703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Line 169"/>
              <p:cNvSpPr>
                <a:spLocks noChangeShapeType="1"/>
              </p:cNvSpPr>
              <p:nvPr/>
            </p:nvSpPr>
            <p:spPr bwMode="auto">
              <a:xfrm>
                <a:off x="1020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Line 170"/>
              <p:cNvSpPr>
                <a:spLocks noChangeShapeType="1"/>
              </p:cNvSpPr>
              <p:nvPr/>
            </p:nvSpPr>
            <p:spPr bwMode="auto">
              <a:xfrm>
                <a:off x="1338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6" name="Line 171"/>
              <p:cNvSpPr>
                <a:spLocks noChangeShapeType="1"/>
              </p:cNvSpPr>
              <p:nvPr/>
            </p:nvSpPr>
            <p:spPr bwMode="auto">
              <a:xfrm>
                <a:off x="1651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7" name="Line 172"/>
              <p:cNvSpPr>
                <a:spLocks noChangeShapeType="1"/>
              </p:cNvSpPr>
              <p:nvPr/>
            </p:nvSpPr>
            <p:spPr bwMode="auto">
              <a:xfrm>
                <a:off x="1968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8" name="Line 173"/>
              <p:cNvSpPr>
                <a:spLocks noChangeShapeType="1"/>
              </p:cNvSpPr>
              <p:nvPr/>
            </p:nvSpPr>
            <p:spPr bwMode="auto">
              <a:xfrm>
                <a:off x="2286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9" name="Line 174"/>
              <p:cNvSpPr>
                <a:spLocks noChangeShapeType="1"/>
              </p:cNvSpPr>
              <p:nvPr/>
            </p:nvSpPr>
            <p:spPr bwMode="auto">
              <a:xfrm>
                <a:off x="2612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0" name="Line 175"/>
              <p:cNvSpPr>
                <a:spLocks noChangeShapeType="1"/>
              </p:cNvSpPr>
              <p:nvPr/>
            </p:nvSpPr>
            <p:spPr bwMode="auto">
              <a:xfrm>
                <a:off x="2929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1" name="Line 176"/>
              <p:cNvSpPr>
                <a:spLocks noChangeShapeType="1"/>
              </p:cNvSpPr>
              <p:nvPr/>
            </p:nvSpPr>
            <p:spPr bwMode="auto">
              <a:xfrm>
                <a:off x="3247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2" name="Line 177"/>
              <p:cNvSpPr>
                <a:spLocks noChangeShapeType="1"/>
              </p:cNvSpPr>
              <p:nvPr/>
            </p:nvSpPr>
            <p:spPr bwMode="auto">
              <a:xfrm>
                <a:off x="3560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3" name="Line 178"/>
              <p:cNvSpPr>
                <a:spLocks noChangeShapeType="1"/>
              </p:cNvSpPr>
              <p:nvPr/>
            </p:nvSpPr>
            <p:spPr bwMode="auto">
              <a:xfrm>
                <a:off x="3877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4" name="Line 179"/>
              <p:cNvSpPr>
                <a:spLocks noChangeShapeType="1"/>
              </p:cNvSpPr>
              <p:nvPr/>
            </p:nvSpPr>
            <p:spPr bwMode="auto">
              <a:xfrm>
                <a:off x="4195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55" name="Line 180"/>
            <p:cNvSpPr>
              <a:spLocks noChangeShapeType="1"/>
            </p:cNvSpPr>
            <p:nvPr/>
          </p:nvSpPr>
          <p:spPr bwMode="auto">
            <a:xfrm>
              <a:off x="385" y="1389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181"/>
            <p:cNvSpPr>
              <a:spLocks noChangeShapeType="1"/>
            </p:cNvSpPr>
            <p:nvPr/>
          </p:nvSpPr>
          <p:spPr bwMode="auto">
            <a:xfrm>
              <a:off x="385" y="1661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182"/>
            <p:cNvSpPr>
              <a:spLocks noChangeShapeType="1"/>
            </p:cNvSpPr>
            <p:nvPr/>
          </p:nvSpPr>
          <p:spPr bwMode="auto">
            <a:xfrm>
              <a:off x="385" y="1933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183"/>
            <p:cNvSpPr>
              <a:spLocks noChangeShapeType="1"/>
            </p:cNvSpPr>
            <p:nvPr/>
          </p:nvSpPr>
          <p:spPr bwMode="auto">
            <a:xfrm>
              <a:off x="385" y="2205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Line 184"/>
            <p:cNvSpPr>
              <a:spLocks noChangeShapeType="1"/>
            </p:cNvSpPr>
            <p:nvPr/>
          </p:nvSpPr>
          <p:spPr bwMode="auto">
            <a:xfrm>
              <a:off x="385" y="2478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185"/>
            <p:cNvSpPr>
              <a:spLocks noChangeShapeType="1"/>
            </p:cNvSpPr>
            <p:nvPr/>
          </p:nvSpPr>
          <p:spPr bwMode="auto">
            <a:xfrm>
              <a:off x="385" y="2750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186"/>
            <p:cNvSpPr>
              <a:spLocks noChangeShapeType="1"/>
            </p:cNvSpPr>
            <p:nvPr/>
          </p:nvSpPr>
          <p:spPr bwMode="auto">
            <a:xfrm>
              <a:off x="385" y="3022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Line 187"/>
            <p:cNvSpPr>
              <a:spLocks noChangeShapeType="1"/>
            </p:cNvSpPr>
            <p:nvPr/>
          </p:nvSpPr>
          <p:spPr bwMode="auto">
            <a:xfrm>
              <a:off x="385" y="3294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7357" name="Freeform 189"/>
          <p:cNvSpPr>
            <a:spLocks/>
          </p:cNvSpPr>
          <p:nvPr/>
        </p:nvSpPr>
        <p:spPr bwMode="auto">
          <a:xfrm>
            <a:off x="3419872" y="3352800"/>
            <a:ext cx="2373313" cy="581025"/>
          </a:xfrm>
          <a:custGeom>
            <a:avLst/>
            <a:gdLst>
              <a:gd name="T0" fmla="*/ 0 w 1495"/>
              <a:gd name="T1" fmla="*/ 436563 h 366"/>
              <a:gd name="T2" fmla="*/ 762000 w 1495"/>
              <a:gd name="T3" fmla="*/ 0 h 366"/>
              <a:gd name="T4" fmla="*/ 1676401 w 1495"/>
              <a:gd name="T5" fmla="*/ 581025 h 366"/>
              <a:gd name="T6" fmla="*/ 2373313 w 1495"/>
              <a:gd name="T7" fmla="*/ 130175 h 366"/>
              <a:gd name="T8" fmla="*/ 0 60000 65536"/>
              <a:gd name="T9" fmla="*/ 0 60000 65536"/>
              <a:gd name="T10" fmla="*/ 0 60000 65536"/>
              <a:gd name="T11" fmla="*/ 0 60000 65536"/>
              <a:gd name="T12" fmla="*/ 0 w 1495"/>
              <a:gd name="T13" fmla="*/ 0 h 366"/>
              <a:gd name="T14" fmla="*/ 1495 w 1495"/>
              <a:gd name="T15" fmla="*/ 366 h 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5" h="366">
                <a:moveTo>
                  <a:pt x="0" y="275"/>
                </a:moveTo>
                <a:lnTo>
                  <a:pt x="480" y="0"/>
                </a:lnTo>
                <a:lnTo>
                  <a:pt x="1056" y="366"/>
                </a:lnTo>
                <a:lnTo>
                  <a:pt x="1495" y="82"/>
                </a:lnTo>
              </a:path>
            </a:pathLst>
          </a:custGeom>
          <a:noFill/>
          <a:ln w="28575">
            <a:solidFill>
              <a:srgbClr val="FFCC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90"/>
          <p:cNvGrpSpPr>
            <a:grpSpLocks/>
          </p:cNvGrpSpPr>
          <p:nvPr/>
        </p:nvGrpSpPr>
        <p:grpSpPr bwMode="auto">
          <a:xfrm>
            <a:off x="6156201" y="2852738"/>
            <a:ext cx="2281238" cy="1687512"/>
            <a:chOff x="385" y="1071"/>
            <a:chExt cx="3810" cy="2223"/>
          </a:xfrm>
        </p:grpSpPr>
        <p:sp>
          <p:nvSpPr>
            <p:cNvPr id="5131" name="Rectangle 191"/>
            <p:cNvSpPr>
              <a:spLocks noChangeArrowheads="1"/>
            </p:cNvSpPr>
            <p:nvPr/>
          </p:nvSpPr>
          <p:spPr bwMode="auto">
            <a:xfrm>
              <a:off x="385" y="1071"/>
              <a:ext cx="3810" cy="2223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92"/>
            <p:cNvGrpSpPr>
              <a:grpSpLocks/>
            </p:cNvGrpSpPr>
            <p:nvPr/>
          </p:nvGrpSpPr>
          <p:grpSpPr bwMode="auto">
            <a:xfrm>
              <a:off x="703" y="1071"/>
              <a:ext cx="3492" cy="2223"/>
              <a:chOff x="703" y="1071"/>
              <a:chExt cx="3492" cy="2767"/>
            </a:xfrm>
          </p:grpSpPr>
          <p:sp>
            <p:nvSpPr>
              <p:cNvPr id="5141" name="Line 193"/>
              <p:cNvSpPr>
                <a:spLocks noChangeShapeType="1"/>
              </p:cNvSpPr>
              <p:nvPr/>
            </p:nvSpPr>
            <p:spPr bwMode="auto">
              <a:xfrm>
                <a:off x="703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Line 194"/>
              <p:cNvSpPr>
                <a:spLocks noChangeShapeType="1"/>
              </p:cNvSpPr>
              <p:nvPr/>
            </p:nvSpPr>
            <p:spPr bwMode="auto">
              <a:xfrm>
                <a:off x="1020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Line 195"/>
              <p:cNvSpPr>
                <a:spLocks noChangeShapeType="1"/>
              </p:cNvSpPr>
              <p:nvPr/>
            </p:nvSpPr>
            <p:spPr bwMode="auto">
              <a:xfrm>
                <a:off x="1338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4" name="Line 196"/>
              <p:cNvSpPr>
                <a:spLocks noChangeShapeType="1"/>
              </p:cNvSpPr>
              <p:nvPr/>
            </p:nvSpPr>
            <p:spPr bwMode="auto">
              <a:xfrm>
                <a:off x="1651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Line 197"/>
              <p:cNvSpPr>
                <a:spLocks noChangeShapeType="1"/>
              </p:cNvSpPr>
              <p:nvPr/>
            </p:nvSpPr>
            <p:spPr bwMode="auto">
              <a:xfrm>
                <a:off x="1968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Line 198"/>
              <p:cNvSpPr>
                <a:spLocks noChangeShapeType="1"/>
              </p:cNvSpPr>
              <p:nvPr/>
            </p:nvSpPr>
            <p:spPr bwMode="auto">
              <a:xfrm>
                <a:off x="2286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Line 199"/>
              <p:cNvSpPr>
                <a:spLocks noChangeShapeType="1"/>
              </p:cNvSpPr>
              <p:nvPr/>
            </p:nvSpPr>
            <p:spPr bwMode="auto">
              <a:xfrm>
                <a:off x="2612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Line 200"/>
              <p:cNvSpPr>
                <a:spLocks noChangeShapeType="1"/>
              </p:cNvSpPr>
              <p:nvPr/>
            </p:nvSpPr>
            <p:spPr bwMode="auto">
              <a:xfrm>
                <a:off x="2929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Line 201"/>
              <p:cNvSpPr>
                <a:spLocks noChangeShapeType="1"/>
              </p:cNvSpPr>
              <p:nvPr/>
            </p:nvSpPr>
            <p:spPr bwMode="auto">
              <a:xfrm>
                <a:off x="3247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Line 202"/>
              <p:cNvSpPr>
                <a:spLocks noChangeShapeType="1"/>
              </p:cNvSpPr>
              <p:nvPr/>
            </p:nvSpPr>
            <p:spPr bwMode="auto">
              <a:xfrm>
                <a:off x="3560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Line 203"/>
              <p:cNvSpPr>
                <a:spLocks noChangeShapeType="1"/>
              </p:cNvSpPr>
              <p:nvPr/>
            </p:nvSpPr>
            <p:spPr bwMode="auto">
              <a:xfrm>
                <a:off x="3877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Line 204"/>
              <p:cNvSpPr>
                <a:spLocks noChangeShapeType="1"/>
              </p:cNvSpPr>
              <p:nvPr/>
            </p:nvSpPr>
            <p:spPr bwMode="auto">
              <a:xfrm>
                <a:off x="4195" y="1071"/>
                <a:ext cx="0" cy="2767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3" name="Line 205"/>
            <p:cNvSpPr>
              <a:spLocks noChangeShapeType="1"/>
            </p:cNvSpPr>
            <p:nvPr/>
          </p:nvSpPr>
          <p:spPr bwMode="auto">
            <a:xfrm>
              <a:off x="385" y="1389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206"/>
            <p:cNvSpPr>
              <a:spLocks noChangeShapeType="1"/>
            </p:cNvSpPr>
            <p:nvPr/>
          </p:nvSpPr>
          <p:spPr bwMode="auto">
            <a:xfrm>
              <a:off x="385" y="1661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207"/>
            <p:cNvSpPr>
              <a:spLocks noChangeShapeType="1"/>
            </p:cNvSpPr>
            <p:nvPr/>
          </p:nvSpPr>
          <p:spPr bwMode="auto">
            <a:xfrm>
              <a:off x="385" y="1933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208"/>
            <p:cNvSpPr>
              <a:spLocks noChangeShapeType="1"/>
            </p:cNvSpPr>
            <p:nvPr/>
          </p:nvSpPr>
          <p:spPr bwMode="auto">
            <a:xfrm>
              <a:off x="385" y="2205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209"/>
            <p:cNvSpPr>
              <a:spLocks noChangeShapeType="1"/>
            </p:cNvSpPr>
            <p:nvPr/>
          </p:nvSpPr>
          <p:spPr bwMode="auto">
            <a:xfrm>
              <a:off x="385" y="2478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210"/>
            <p:cNvSpPr>
              <a:spLocks noChangeShapeType="1"/>
            </p:cNvSpPr>
            <p:nvPr/>
          </p:nvSpPr>
          <p:spPr bwMode="auto">
            <a:xfrm>
              <a:off x="385" y="2750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211"/>
            <p:cNvSpPr>
              <a:spLocks noChangeShapeType="1"/>
            </p:cNvSpPr>
            <p:nvPr/>
          </p:nvSpPr>
          <p:spPr bwMode="auto">
            <a:xfrm>
              <a:off x="385" y="3022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212"/>
            <p:cNvSpPr>
              <a:spLocks noChangeShapeType="1"/>
            </p:cNvSpPr>
            <p:nvPr/>
          </p:nvSpPr>
          <p:spPr bwMode="auto">
            <a:xfrm>
              <a:off x="385" y="3294"/>
              <a:ext cx="381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7384" name="Freeform 216"/>
          <p:cNvSpPr>
            <a:spLocks/>
          </p:cNvSpPr>
          <p:nvPr/>
        </p:nvSpPr>
        <p:spPr bwMode="auto">
          <a:xfrm>
            <a:off x="6140847" y="3251200"/>
            <a:ext cx="2293938" cy="892175"/>
          </a:xfrm>
          <a:custGeom>
            <a:avLst/>
            <a:gdLst>
              <a:gd name="T0" fmla="*/ 0 w 1445"/>
              <a:gd name="T1" fmla="*/ 817563 h 562"/>
              <a:gd name="T2" fmla="*/ 215900 w 1445"/>
              <a:gd name="T3" fmla="*/ 817563 h 562"/>
              <a:gd name="T4" fmla="*/ 215900 w 1445"/>
              <a:gd name="T5" fmla="*/ 25400 h 562"/>
              <a:gd name="T6" fmla="*/ 1150938 w 1445"/>
              <a:gd name="T7" fmla="*/ 25400 h 562"/>
              <a:gd name="T8" fmla="*/ 1150938 w 1445"/>
              <a:gd name="T9" fmla="*/ 890588 h 562"/>
              <a:gd name="T10" fmla="*/ 2103438 w 1445"/>
              <a:gd name="T11" fmla="*/ 892175 h 562"/>
              <a:gd name="T12" fmla="*/ 2117726 w 1445"/>
              <a:gd name="T13" fmla="*/ 6350 h 562"/>
              <a:gd name="T14" fmla="*/ 2293938 w 1445"/>
              <a:gd name="T15" fmla="*/ 0 h 5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5"/>
              <a:gd name="T25" fmla="*/ 0 h 562"/>
              <a:gd name="T26" fmla="*/ 1445 w 1445"/>
              <a:gd name="T27" fmla="*/ 562 h 56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5" h="562">
                <a:moveTo>
                  <a:pt x="0" y="515"/>
                </a:moveTo>
                <a:lnTo>
                  <a:pt x="136" y="515"/>
                </a:lnTo>
                <a:lnTo>
                  <a:pt x="136" y="16"/>
                </a:lnTo>
                <a:lnTo>
                  <a:pt x="725" y="16"/>
                </a:lnTo>
                <a:lnTo>
                  <a:pt x="725" y="561"/>
                </a:lnTo>
                <a:lnTo>
                  <a:pt x="1325" y="562"/>
                </a:lnTo>
                <a:lnTo>
                  <a:pt x="1334" y="4"/>
                </a:lnTo>
                <a:lnTo>
                  <a:pt x="1445" y="0"/>
                </a:lnTo>
              </a:path>
            </a:pathLst>
          </a:custGeom>
          <a:noFill/>
          <a:ln w="28575">
            <a:solidFill>
              <a:srgbClr val="FFCC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7385" name="Rectangle 217"/>
          <p:cNvSpPr>
            <a:spLocks noChangeArrowheads="1"/>
          </p:cNvSpPr>
          <p:nvPr/>
        </p:nvSpPr>
        <p:spPr bwMode="auto">
          <a:xfrm>
            <a:off x="468313" y="4724400"/>
            <a:ext cx="84026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6600"/>
                </a:solidFill>
              </a:rPr>
              <a:t>调整：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1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）将待测信号输入通道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CH1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或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CH2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2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）按下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AUTO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按件，示波器将自动使波形显示达到最佳状态。可调节垂直、水平档位，直至波形显示符合要求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。</a:t>
            </a:r>
            <a:endParaRPr lang="en-US" altLang="zh-CN" sz="2400" b="1" dirty="0" smtClean="0">
              <a:solidFill>
                <a:srgbClr val="000066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注意：数字示波器横轴有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格，所以显示的比一个周期多一点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4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4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329" grpId="0"/>
      <p:bldP spid="647357" grpId="0" animBg="1"/>
      <p:bldP spid="647384" grpId="0" animBg="1"/>
      <p:bldP spid="6473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8" name="矩形 651267"/>
          <p:cNvSpPr>
            <a:spLocks noChangeArrowheads="1"/>
          </p:cNvSpPr>
          <p:nvPr/>
        </p:nvSpPr>
        <p:spPr bwMode="auto">
          <a:xfrm>
            <a:off x="251023" y="2045792"/>
            <a:ext cx="8353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、观察李萨如图形</a:t>
            </a:r>
          </a:p>
        </p:txBody>
      </p:sp>
      <p:sp>
        <p:nvSpPr>
          <p:cNvPr id="651269" name="矩形 651268"/>
          <p:cNvSpPr>
            <a:spLocks noChangeArrowheads="1"/>
          </p:cNvSpPr>
          <p:nvPr/>
        </p:nvSpPr>
        <p:spPr bwMode="auto">
          <a:xfrm>
            <a:off x="539378" y="3429000"/>
            <a:ext cx="79930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（</a:t>
            </a:r>
            <a:r>
              <a:rPr lang="en-US" altLang="zh-CN" sz="2400" b="1" dirty="0">
                <a:solidFill>
                  <a:srgbClr val="00B050"/>
                </a:solidFill>
              </a:rPr>
              <a:t>1</a:t>
            </a:r>
            <a:r>
              <a:rPr lang="zh-CN" altLang="en-US" sz="2400" b="1" dirty="0">
                <a:solidFill>
                  <a:srgbClr val="00B050"/>
                </a:solidFill>
              </a:rPr>
              <a:t>）将两个正弦信号输入通道</a:t>
            </a:r>
            <a:r>
              <a:rPr lang="en-US" altLang="zh-CN" sz="2400" b="1" dirty="0">
                <a:solidFill>
                  <a:srgbClr val="00B050"/>
                </a:solidFill>
              </a:rPr>
              <a:t>CH1</a:t>
            </a:r>
            <a:r>
              <a:rPr lang="zh-CN" altLang="en-US" sz="2400" b="1" dirty="0">
                <a:solidFill>
                  <a:srgbClr val="00B050"/>
                </a:solidFill>
              </a:rPr>
              <a:t>或</a:t>
            </a:r>
            <a:r>
              <a:rPr lang="en-US" altLang="zh-CN" sz="2400" b="1" dirty="0">
                <a:solidFill>
                  <a:srgbClr val="00B050"/>
                </a:solidFill>
              </a:rPr>
              <a:t>CH2 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（</a:t>
            </a:r>
            <a:r>
              <a:rPr lang="en-US" altLang="zh-CN" sz="2400" b="1" dirty="0">
                <a:solidFill>
                  <a:srgbClr val="00B050"/>
                </a:solidFill>
              </a:rPr>
              <a:t>2</a:t>
            </a:r>
            <a:r>
              <a:rPr lang="zh-CN" altLang="en-US" sz="2400" b="1" dirty="0">
                <a:solidFill>
                  <a:srgbClr val="00B050"/>
                </a:solidFill>
              </a:rPr>
              <a:t>）若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通道未被</a:t>
            </a:r>
            <a:r>
              <a:rPr lang="zh-CN" altLang="en-US" sz="2400" b="1" dirty="0">
                <a:solidFill>
                  <a:srgbClr val="00B050"/>
                </a:solidFill>
              </a:rPr>
              <a:t>显示，按下</a:t>
            </a:r>
            <a:r>
              <a:rPr lang="en-US" altLang="zh-CN" sz="2400" b="1" dirty="0">
                <a:solidFill>
                  <a:srgbClr val="00B050"/>
                </a:solidFill>
              </a:rPr>
              <a:t>CH1</a:t>
            </a:r>
            <a:r>
              <a:rPr lang="zh-CN" altLang="en-US" sz="2400" b="1" dirty="0">
                <a:solidFill>
                  <a:srgbClr val="00B050"/>
                </a:solidFill>
              </a:rPr>
              <a:t>或</a:t>
            </a:r>
            <a:r>
              <a:rPr lang="en-US" altLang="zh-CN" sz="2400" b="1" dirty="0">
                <a:solidFill>
                  <a:srgbClr val="00B050"/>
                </a:solidFill>
              </a:rPr>
              <a:t>CH2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按钮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（</a:t>
            </a:r>
            <a:r>
              <a:rPr lang="en-US" altLang="zh-CN" sz="2400" b="1" dirty="0">
                <a:solidFill>
                  <a:srgbClr val="00B050"/>
                </a:solidFill>
              </a:rPr>
              <a:t>3</a:t>
            </a:r>
            <a:r>
              <a:rPr lang="zh-CN" altLang="en-US" sz="2400" b="1" dirty="0">
                <a:solidFill>
                  <a:srgbClr val="00B050"/>
                </a:solidFill>
              </a:rPr>
              <a:t>）按下</a:t>
            </a:r>
            <a:r>
              <a:rPr lang="en-US" altLang="zh-CN" sz="2400" b="1" dirty="0" err="1">
                <a:solidFill>
                  <a:srgbClr val="00B050"/>
                </a:solidFill>
              </a:rPr>
              <a:t>autoset</a:t>
            </a:r>
            <a:r>
              <a:rPr lang="zh-CN" altLang="en-US" sz="2400" b="1" dirty="0">
                <a:solidFill>
                  <a:srgbClr val="00B050"/>
                </a:solidFill>
              </a:rPr>
              <a:t>键</a:t>
            </a:r>
          </a:p>
          <a:p>
            <a:r>
              <a:rPr lang="zh-CN" altLang="en-US" sz="2400" b="1" dirty="0">
                <a:solidFill>
                  <a:srgbClr val="00B050"/>
                </a:solidFill>
              </a:rPr>
              <a:t>（</a:t>
            </a:r>
            <a:r>
              <a:rPr lang="en-US" altLang="zh-CN" sz="2400" b="1" dirty="0">
                <a:solidFill>
                  <a:srgbClr val="00B050"/>
                </a:solidFill>
              </a:rPr>
              <a:t>4</a:t>
            </a:r>
            <a:r>
              <a:rPr lang="zh-CN" altLang="en-US" sz="2400" b="1" dirty="0">
                <a:solidFill>
                  <a:srgbClr val="00B050"/>
                </a:solidFill>
              </a:rPr>
              <a:t>）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调整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Scale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旋钮</a:t>
            </a:r>
            <a:r>
              <a:rPr lang="zh-CN" altLang="en-US" sz="2400" b="1" dirty="0">
                <a:solidFill>
                  <a:srgbClr val="00B050"/>
                </a:solidFill>
              </a:rPr>
              <a:t>使两路信号幅度大致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相等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（５）按下</a:t>
            </a:r>
            <a:r>
              <a:rPr lang="en-US" altLang="zh-CN" sz="2400" b="1" dirty="0">
                <a:solidFill>
                  <a:srgbClr val="00B050"/>
                </a:solidFill>
              </a:rPr>
              <a:t>Acquire</a:t>
            </a:r>
            <a:r>
              <a:rPr lang="zh-CN" altLang="en-US" sz="2400" b="1" dirty="0">
                <a:solidFill>
                  <a:srgbClr val="00B050"/>
                </a:solidFill>
              </a:rPr>
              <a:t>按钮以调出控制菜单（在屏幕的下侧显示）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（６）按下菜单按钮选择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X-Y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，显示</a:t>
            </a:r>
            <a:r>
              <a:rPr lang="zh-CN" altLang="en-US" sz="2400" b="1" dirty="0">
                <a:solidFill>
                  <a:srgbClr val="00B050"/>
                </a:solidFill>
              </a:rPr>
              <a:t>李萨如图形，按下运行控制栏的</a:t>
            </a:r>
            <a:r>
              <a:rPr lang="en-US" altLang="zh-CN" sz="2400" b="1" dirty="0">
                <a:solidFill>
                  <a:srgbClr val="00B050"/>
                </a:solidFill>
              </a:rPr>
              <a:t>RUN/STOP</a:t>
            </a:r>
            <a:r>
              <a:rPr lang="zh-CN" altLang="en-US" sz="2400" b="1" dirty="0">
                <a:solidFill>
                  <a:srgbClr val="00B050"/>
                </a:solidFill>
              </a:rPr>
              <a:t>可使李萨如图形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静止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 eaLnBrk="1" hangingPunct="1">
              <a:buFont typeface="Arial" charset="0"/>
              <a:buNone/>
            </a:pP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3050" y="188640"/>
            <a:ext cx="83534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、测量信号的电压有效值</a:t>
            </a: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577850" y="736377"/>
            <a:ext cx="82426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</a:rPr>
              <a:t>按下</a:t>
            </a:r>
            <a:r>
              <a:rPr lang="en-US" altLang="zh-CN" sz="2400" b="1" dirty="0">
                <a:solidFill>
                  <a:srgbClr val="000066"/>
                </a:solidFill>
              </a:rPr>
              <a:t>measure</a:t>
            </a:r>
            <a:r>
              <a:rPr lang="zh-CN" altLang="en-US" sz="2400" b="1" dirty="0">
                <a:solidFill>
                  <a:srgbClr val="000066"/>
                </a:solidFill>
              </a:rPr>
              <a:t>按钮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；选择信源（ 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CH1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或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CH2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）；选择测量类型为电压测量；在电压测量弹出的菜单中选择参数为均方根值（即为有效电压）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7" name="矩形 617496"/>
          <p:cNvSpPr>
            <a:spLocks noChangeArrowheads="1"/>
          </p:cNvSpPr>
          <p:nvPr/>
        </p:nvSpPr>
        <p:spPr bwMode="auto">
          <a:xfrm>
            <a:off x="539552" y="2533546"/>
            <a:ext cx="806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</a:rPr>
              <a:t>分别调出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</a:rPr>
              <a:t>1:1 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itchFamily="2" charset="-122"/>
              </a:rPr>
              <a:t>1:2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itchFamily="2" charset="-122"/>
              </a:rPr>
              <a:t>2:1 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itchFamily="2" charset="-122"/>
              </a:rPr>
              <a:t>的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</a:rPr>
              <a:t>李萨如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itchFamily="2" charset="-122"/>
              </a:rPr>
              <a:t>图形，要求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</a:rPr>
              <a:t>将李萨如图形分别画在准备好的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itchFamily="2" charset="-122"/>
              </a:rPr>
              <a:t>坐标纸上，并记录扫描频率 </a:t>
            </a:r>
            <a:r>
              <a:rPr lang="en-US" altLang="zh-CN" sz="2400" b="1" i="1" dirty="0" err="1" smtClean="0">
                <a:solidFill>
                  <a:srgbClr val="000066"/>
                </a:solidFill>
              </a:rPr>
              <a:t>fx</a:t>
            </a:r>
            <a:endParaRPr lang="zh-CN" altLang="en-US" sz="2400" b="1" dirty="0">
              <a:solidFill>
                <a:srgbClr val="000066"/>
              </a:solidFill>
              <a:latin typeface="华文中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矩形 648193"/>
          <p:cNvSpPr>
            <a:spLocks noChangeArrowheads="1"/>
          </p:cNvSpPr>
          <p:nvPr/>
        </p:nvSpPr>
        <p:spPr bwMode="auto">
          <a:xfrm>
            <a:off x="250825" y="987425"/>
            <a:ext cx="87487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000066"/>
                </a:solidFill>
              </a:rPr>
              <a:t>1：用李萨如图形测频率时，屏幕上图形在时刻转动，为什么？</a:t>
            </a:r>
          </a:p>
        </p:txBody>
      </p:sp>
      <p:grpSp>
        <p:nvGrpSpPr>
          <p:cNvPr id="2" name="组合 648194"/>
          <p:cNvGrpSpPr>
            <a:grpSpLocks/>
          </p:cNvGrpSpPr>
          <p:nvPr/>
        </p:nvGrpSpPr>
        <p:grpSpPr bwMode="auto">
          <a:xfrm>
            <a:off x="1093465" y="1818829"/>
            <a:ext cx="7222951" cy="3410371"/>
            <a:chOff x="462" y="1328"/>
            <a:chExt cx="4269" cy="2504"/>
          </a:xfrm>
        </p:grpSpPr>
        <p:pic>
          <p:nvPicPr>
            <p:cNvPr id="15366" name="图片 648195"/>
            <p:cNvPicPr>
              <a:picLocks noChangeAspect="1" noChangeArrowheads="1"/>
            </p:cNvPicPr>
            <p:nvPr/>
          </p:nvPicPr>
          <p:blipFill>
            <a:blip r:embed="rId3" cstate="print"/>
            <a:srcRect l="27849" t="12587" r="25635" b="18489"/>
            <a:stretch>
              <a:fillRect/>
            </a:stretch>
          </p:blipFill>
          <p:spPr bwMode="auto">
            <a:xfrm>
              <a:off x="462" y="1328"/>
              <a:ext cx="1919" cy="2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7" name="矩形 648196"/>
            <p:cNvSpPr>
              <a:spLocks noChangeArrowheads="1"/>
            </p:cNvSpPr>
            <p:nvPr/>
          </p:nvSpPr>
          <p:spPr bwMode="auto">
            <a:xfrm>
              <a:off x="612" y="3376"/>
              <a:ext cx="1497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zh-CN" altLang="en-US" sz="2400" b="1">
                  <a:solidFill>
                    <a:srgbClr val="FF3399"/>
                  </a:solidFill>
                  <a:ea typeface="华文隶书" pitchFamily="2" charset="-122"/>
                </a:rPr>
                <a:t>相位差：</a:t>
              </a:r>
              <a:r>
                <a:rPr lang="en-US" altLang="zh-CN" sz="2400" b="1">
                  <a:solidFill>
                    <a:srgbClr val="FF3399"/>
                  </a:solidFill>
                  <a:ea typeface="华文隶书" pitchFamily="2" charset="-122"/>
                </a:rPr>
                <a:t>90</a:t>
              </a:r>
              <a:r>
                <a:rPr lang="en-US" altLang="zh-CN" sz="2400" b="1" baseline="30000">
                  <a:solidFill>
                    <a:srgbClr val="FF3399"/>
                  </a:solidFill>
                  <a:ea typeface="华文隶书" pitchFamily="2" charset="-122"/>
                </a:rPr>
                <a:t>0</a:t>
              </a:r>
            </a:p>
          </p:txBody>
        </p:sp>
        <p:sp>
          <p:nvSpPr>
            <p:cNvPr id="15368" name="矩形 648197"/>
            <p:cNvSpPr>
              <a:spLocks noChangeArrowheads="1"/>
            </p:cNvSpPr>
            <p:nvPr/>
          </p:nvSpPr>
          <p:spPr bwMode="auto">
            <a:xfrm>
              <a:off x="3098" y="3376"/>
              <a:ext cx="1497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zh-CN" altLang="en-US" sz="2400" b="1">
                  <a:solidFill>
                    <a:srgbClr val="FF3399"/>
                  </a:solidFill>
                  <a:ea typeface="华文隶书" pitchFamily="2" charset="-122"/>
                </a:rPr>
                <a:t>相位差：</a:t>
              </a:r>
              <a:r>
                <a:rPr lang="en-US" altLang="zh-CN" sz="2400" b="1">
                  <a:solidFill>
                    <a:srgbClr val="FF3399"/>
                  </a:solidFill>
                  <a:ea typeface="华文隶书" pitchFamily="2" charset="-122"/>
                </a:rPr>
                <a:t>45</a:t>
              </a:r>
              <a:r>
                <a:rPr lang="en-US" altLang="zh-CN" sz="2400" b="1" baseline="30000">
                  <a:solidFill>
                    <a:srgbClr val="FF3399"/>
                  </a:solidFill>
                  <a:ea typeface="华文隶书" pitchFamily="2" charset="-122"/>
                </a:rPr>
                <a:t>0</a:t>
              </a:r>
            </a:p>
          </p:txBody>
        </p:sp>
        <p:pic>
          <p:nvPicPr>
            <p:cNvPr id="15369" name="同频率垂直振动合成41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1"/>
            </p:nvPr>
          </p:nvPicPr>
          <p:blipFill>
            <a:blip r:embed="rId4" cstate="print"/>
            <a:srcRect l="14122" t="6380" r="17239" b="12758"/>
            <a:stretch>
              <a:fillRect/>
            </a:stretch>
          </p:blipFill>
          <p:spPr bwMode="auto">
            <a:xfrm>
              <a:off x="2880" y="1328"/>
              <a:ext cx="1851" cy="2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4" name="文本框 648199"/>
          <p:cNvSpPr txBox="1">
            <a:spLocks noChangeArrowheads="1"/>
          </p:cNvSpPr>
          <p:nvPr/>
        </p:nvSpPr>
        <p:spPr bwMode="auto">
          <a:xfrm>
            <a:off x="273050" y="192187"/>
            <a:ext cx="15605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思考题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691680" y="2060848"/>
            <a:ext cx="5257800" cy="3929063"/>
            <a:chOff x="1169" y="638"/>
            <a:chExt cx="3312" cy="2475"/>
          </a:xfrm>
        </p:grpSpPr>
        <p:sp>
          <p:nvSpPr>
            <p:cNvPr id="18438" name="Rectangle 29"/>
            <p:cNvSpPr>
              <a:spLocks noChangeArrowheads="1"/>
            </p:cNvSpPr>
            <p:nvPr/>
          </p:nvSpPr>
          <p:spPr bwMode="auto">
            <a:xfrm>
              <a:off x="1169" y="638"/>
              <a:ext cx="3312" cy="2475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95" y="717"/>
              <a:ext cx="3039" cy="2120"/>
              <a:chOff x="385" y="1071"/>
              <a:chExt cx="3810" cy="2223"/>
            </a:xfrm>
          </p:grpSpPr>
          <p:sp>
            <p:nvSpPr>
              <p:cNvPr id="18442" name="Rectangle 6"/>
              <p:cNvSpPr>
                <a:spLocks noChangeArrowheads="1"/>
              </p:cNvSpPr>
              <p:nvPr/>
            </p:nvSpPr>
            <p:spPr bwMode="auto">
              <a:xfrm>
                <a:off x="385" y="1071"/>
                <a:ext cx="3810" cy="2223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03" y="1071"/>
                <a:ext cx="3492" cy="2223"/>
                <a:chOff x="703" y="1071"/>
                <a:chExt cx="3492" cy="2767"/>
              </a:xfrm>
            </p:grpSpPr>
            <p:sp>
              <p:nvSpPr>
                <p:cNvPr id="18452" name="Line 8"/>
                <p:cNvSpPr>
                  <a:spLocks noChangeShapeType="1"/>
                </p:cNvSpPr>
                <p:nvPr/>
              </p:nvSpPr>
              <p:spPr bwMode="auto">
                <a:xfrm>
                  <a:off x="703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" name="Line 9"/>
                <p:cNvSpPr>
                  <a:spLocks noChangeShapeType="1"/>
                </p:cNvSpPr>
                <p:nvPr/>
              </p:nvSpPr>
              <p:spPr bwMode="auto">
                <a:xfrm>
                  <a:off x="1020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4" name="Line 10"/>
                <p:cNvSpPr>
                  <a:spLocks noChangeShapeType="1"/>
                </p:cNvSpPr>
                <p:nvPr/>
              </p:nvSpPr>
              <p:spPr bwMode="auto">
                <a:xfrm>
                  <a:off x="1338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5" name="Line 11"/>
                <p:cNvSpPr>
                  <a:spLocks noChangeShapeType="1"/>
                </p:cNvSpPr>
                <p:nvPr/>
              </p:nvSpPr>
              <p:spPr bwMode="auto">
                <a:xfrm>
                  <a:off x="1651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6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7" name="Line 13"/>
                <p:cNvSpPr>
                  <a:spLocks noChangeShapeType="1"/>
                </p:cNvSpPr>
                <p:nvPr/>
              </p:nvSpPr>
              <p:spPr bwMode="auto">
                <a:xfrm>
                  <a:off x="2286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8" name="Line 14"/>
                <p:cNvSpPr>
                  <a:spLocks noChangeShapeType="1"/>
                </p:cNvSpPr>
                <p:nvPr/>
              </p:nvSpPr>
              <p:spPr bwMode="auto">
                <a:xfrm>
                  <a:off x="2612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9" name="Line 15"/>
                <p:cNvSpPr>
                  <a:spLocks noChangeShapeType="1"/>
                </p:cNvSpPr>
                <p:nvPr/>
              </p:nvSpPr>
              <p:spPr bwMode="auto">
                <a:xfrm>
                  <a:off x="2929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0" name="Line 16"/>
                <p:cNvSpPr>
                  <a:spLocks noChangeShapeType="1"/>
                </p:cNvSpPr>
                <p:nvPr/>
              </p:nvSpPr>
              <p:spPr bwMode="auto">
                <a:xfrm>
                  <a:off x="3247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Line 17"/>
                <p:cNvSpPr>
                  <a:spLocks noChangeShapeType="1"/>
                </p:cNvSpPr>
                <p:nvPr/>
              </p:nvSpPr>
              <p:spPr bwMode="auto">
                <a:xfrm>
                  <a:off x="3560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2" name="Line 18"/>
                <p:cNvSpPr>
                  <a:spLocks noChangeShapeType="1"/>
                </p:cNvSpPr>
                <p:nvPr/>
              </p:nvSpPr>
              <p:spPr bwMode="auto">
                <a:xfrm>
                  <a:off x="3877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Line 19"/>
                <p:cNvSpPr>
                  <a:spLocks noChangeShapeType="1"/>
                </p:cNvSpPr>
                <p:nvPr/>
              </p:nvSpPr>
              <p:spPr bwMode="auto">
                <a:xfrm>
                  <a:off x="4195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4" name="Line 20"/>
              <p:cNvSpPr>
                <a:spLocks noChangeShapeType="1"/>
              </p:cNvSpPr>
              <p:nvPr/>
            </p:nvSpPr>
            <p:spPr bwMode="auto">
              <a:xfrm>
                <a:off x="385" y="1389"/>
                <a:ext cx="38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Line 21"/>
              <p:cNvSpPr>
                <a:spLocks noChangeShapeType="1"/>
              </p:cNvSpPr>
              <p:nvPr/>
            </p:nvSpPr>
            <p:spPr bwMode="auto">
              <a:xfrm>
                <a:off x="385" y="1661"/>
                <a:ext cx="38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6" name="Line 22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38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Line 23"/>
              <p:cNvSpPr>
                <a:spLocks noChangeShapeType="1"/>
              </p:cNvSpPr>
              <p:nvPr/>
            </p:nvSpPr>
            <p:spPr bwMode="auto">
              <a:xfrm>
                <a:off x="385" y="2205"/>
                <a:ext cx="38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Line 24"/>
              <p:cNvSpPr>
                <a:spLocks noChangeShapeType="1"/>
              </p:cNvSpPr>
              <p:nvPr/>
            </p:nvSpPr>
            <p:spPr bwMode="auto">
              <a:xfrm>
                <a:off x="385" y="2478"/>
                <a:ext cx="38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Line 25"/>
              <p:cNvSpPr>
                <a:spLocks noChangeShapeType="1"/>
              </p:cNvSpPr>
              <p:nvPr/>
            </p:nvSpPr>
            <p:spPr bwMode="auto">
              <a:xfrm>
                <a:off x="385" y="2750"/>
                <a:ext cx="38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Line 26"/>
              <p:cNvSpPr>
                <a:spLocks noChangeShapeType="1"/>
              </p:cNvSpPr>
              <p:nvPr/>
            </p:nvSpPr>
            <p:spPr bwMode="auto">
              <a:xfrm>
                <a:off x="385" y="3022"/>
                <a:ext cx="38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Line 27"/>
              <p:cNvSpPr>
                <a:spLocks noChangeShapeType="1"/>
              </p:cNvSpPr>
              <p:nvPr/>
            </p:nvSpPr>
            <p:spPr bwMode="auto">
              <a:xfrm>
                <a:off x="385" y="3294"/>
                <a:ext cx="38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0" name="Freeform 28"/>
            <p:cNvSpPr>
              <a:spLocks/>
            </p:cNvSpPr>
            <p:nvPr/>
          </p:nvSpPr>
          <p:spPr bwMode="auto">
            <a:xfrm>
              <a:off x="1295" y="1011"/>
              <a:ext cx="3033" cy="1298"/>
            </a:xfrm>
            <a:custGeom>
              <a:avLst/>
              <a:gdLst>
                <a:gd name="T0" fmla="*/ 0 w 3803"/>
                <a:gd name="T1" fmla="*/ 518 h 747"/>
                <a:gd name="T2" fmla="*/ 1097 w 3803"/>
                <a:gd name="T3" fmla="*/ 24 h 747"/>
                <a:gd name="T4" fmla="*/ 1910 w 3803"/>
                <a:gd name="T5" fmla="*/ 371 h 747"/>
                <a:gd name="T6" fmla="*/ 2770 w 3803"/>
                <a:gd name="T7" fmla="*/ 746 h 747"/>
                <a:gd name="T8" fmla="*/ 3483 w 3803"/>
                <a:gd name="T9" fmla="*/ 362 h 747"/>
                <a:gd name="T10" fmla="*/ 3803 w 3803"/>
                <a:gd name="T11" fmla="*/ 106 h 7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03"/>
                <a:gd name="T19" fmla="*/ 0 h 747"/>
                <a:gd name="T20" fmla="*/ 3803 w 3803"/>
                <a:gd name="T21" fmla="*/ 747 h 7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03" h="747">
                  <a:moveTo>
                    <a:pt x="0" y="518"/>
                  </a:moveTo>
                  <a:cubicBezTo>
                    <a:pt x="183" y="436"/>
                    <a:pt x="779" y="48"/>
                    <a:pt x="1097" y="24"/>
                  </a:cubicBezTo>
                  <a:cubicBezTo>
                    <a:pt x="1415" y="0"/>
                    <a:pt x="1631" y="251"/>
                    <a:pt x="1910" y="371"/>
                  </a:cubicBezTo>
                  <a:cubicBezTo>
                    <a:pt x="2189" y="491"/>
                    <a:pt x="2508" y="747"/>
                    <a:pt x="2770" y="746"/>
                  </a:cubicBezTo>
                  <a:cubicBezTo>
                    <a:pt x="3032" y="745"/>
                    <a:pt x="3311" y="469"/>
                    <a:pt x="3483" y="362"/>
                  </a:cubicBezTo>
                  <a:cubicBezTo>
                    <a:pt x="3655" y="255"/>
                    <a:pt x="3736" y="159"/>
                    <a:pt x="3803" y="106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Text Box 32"/>
            <p:cNvSpPr txBox="1">
              <a:spLocks noChangeArrowheads="1"/>
            </p:cNvSpPr>
            <p:nvPr/>
          </p:nvSpPr>
          <p:spPr bwMode="auto">
            <a:xfrm>
              <a:off x="1359" y="2837"/>
              <a:ext cx="27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33CC33"/>
                  </a:solidFill>
                </a:rPr>
                <a:t>CH1 2.00V             Time 50.00μs</a:t>
              </a:r>
            </a:p>
          </p:txBody>
        </p:sp>
      </p:grpSp>
      <p:sp>
        <p:nvSpPr>
          <p:cNvPr id="18436" name="Text Box 34"/>
          <p:cNvSpPr txBox="1">
            <a:spLocks noChangeArrowheads="1"/>
          </p:cNvSpPr>
          <p:nvPr/>
        </p:nvSpPr>
        <p:spPr bwMode="auto">
          <a:xfrm>
            <a:off x="395537" y="931863"/>
            <a:ext cx="81007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66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、</a:t>
            </a:r>
            <a:r>
              <a:rPr lang="zh-CN" altLang="en-US" sz="2400" b="1" dirty="0">
                <a:solidFill>
                  <a:srgbClr val="000066"/>
                </a:solidFill>
              </a:rPr>
              <a:t>从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示波器屏幕观察到下图，</a:t>
            </a:r>
            <a:r>
              <a:rPr lang="zh-CN" altLang="en-US" sz="2400" b="1" dirty="0">
                <a:solidFill>
                  <a:srgbClr val="000066"/>
                </a:solidFill>
              </a:rPr>
              <a:t>问信号的频率和电压的有效值为多大？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实验目的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960440"/>
          </a:xfrm>
        </p:spPr>
        <p:txBody>
          <a:bodyPr>
            <a:normAutofit/>
          </a:bodyPr>
          <a:lstStyle/>
          <a:p>
            <a:pPr indent="266700"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华文中宋" pitchFamily="2" charset="-122"/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华文中宋" pitchFamily="2" charset="-122"/>
              </a:rPr>
              <a:t>、了解示波器的工作原理</a:t>
            </a:r>
          </a:p>
          <a:p>
            <a:pPr indent="266700"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华文中宋" pitchFamily="2" charset="-122"/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  <a:latin typeface="华文中宋" pitchFamily="2" charset="-122"/>
              </a:rPr>
              <a:t>、掌握用示波器的调节和使用方法，能够熟练观察电信号波形</a:t>
            </a:r>
          </a:p>
          <a:p>
            <a:pPr indent="266700"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华文中宋" pitchFamily="2" charset="-122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华文中宋" pitchFamily="2" charset="-122"/>
              </a:rPr>
              <a:t>、学习用示波器测定电信号的频率、幅度，观察李萨如图形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52292"/>
          <p:cNvSpPr>
            <a:spLocks noChangeArrowheads="1"/>
          </p:cNvSpPr>
          <p:nvPr/>
        </p:nvSpPr>
        <p:spPr bwMode="auto">
          <a:xfrm>
            <a:off x="104775" y="764704"/>
            <a:ext cx="75809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zh-CN" altLang="en-US" sz="2800" b="1" dirty="0" smtClean="0"/>
              <a:t>示波器包括电子枪</a:t>
            </a:r>
            <a:r>
              <a:rPr lang="zh-CN" altLang="en-US" sz="2800" b="1" dirty="0"/>
              <a:t>、</a:t>
            </a:r>
            <a:r>
              <a:rPr lang="zh-CN" altLang="en-US" sz="2800" b="1" dirty="0" smtClean="0"/>
              <a:t>偏转极和</a:t>
            </a:r>
            <a:r>
              <a:rPr lang="zh-CN" altLang="en-US" sz="2800" b="1" dirty="0"/>
              <a:t>荧光屏三部分</a:t>
            </a:r>
          </a:p>
        </p:txBody>
      </p:sp>
      <p:grpSp>
        <p:nvGrpSpPr>
          <p:cNvPr id="2" name="组合 652293"/>
          <p:cNvGrpSpPr>
            <a:grpSpLocks/>
          </p:cNvGrpSpPr>
          <p:nvPr/>
        </p:nvGrpSpPr>
        <p:grpSpPr bwMode="auto">
          <a:xfrm>
            <a:off x="1962150" y="2052638"/>
            <a:ext cx="5273675" cy="2024062"/>
            <a:chOff x="431" y="785"/>
            <a:chExt cx="3322" cy="1275"/>
          </a:xfrm>
        </p:grpSpPr>
        <p:sp>
          <p:nvSpPr>
            <p:cNvPr id="5165" name="矩形 652294"/>
            <p:cNvSpPr>
              <a:spLocks noChangeArrowheads="1"/>
            </p:cNvSpPr>
            <p:nvPr/>
          </p:nvSpPr>
          <p:spPr bwMode="auto">
            <a:xfrm>
              <a:off x="431" y="1117"/>
              <a:ext cx="1950" cy="6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166" name="椭圆 652295"/>
            <p:cNvSpPr>
              <a:spLocks noChangeArrowheads="1"/>
            </p:cNvSpPr>
            <p:nvPr/>
          </p:nvSpPr>
          <p:spPr bwMode="auto">
            <a:xfrm>
              <a:off x="2045" y="845"/>
              <a:ext cx="1134" cy="1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167" name="直接连接符 652296"/>
            <p:cNvSpPr>
              <a:spLocks noChangeShapeType="1"/>
            </p:cNvSpPr>
            <p:nvPr/>
          </p:nvSpPr>
          <p:spPr bwMode="auto">
            <a:xfrm>
              <a:off x="2889" y="918"/>
              <a:ext cx="0" cy="998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直接连接符 652297"/>
            <p:cNvSpPr>
              <a:spLocks noChangeShapeType="1"/>
            </p:cNvSpPr>
            <p:nvPr/>
          </p:nvSpPr>
          <p:spPr bwMode="auto">
            <a:xfrm>
              <a:off x="2916" y="918"/>
              <a:ext cx="0" cy="998"/>
            </a:xfrm>
            <a:prstGeom prst="line">
              <a:avLst/>
            </a:prstGeom>
            <a:noFill/>
            <a:ln w="38100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矩形 652298"/>
            <p:cNvSpPr>
              <a:spLocks noChangeArrowheads="1"/>
            </p:cNvSpPr>
            <p:nvPr/>
          </p:nvSpPr>
          <p:spPr bwMode="auto">
            <a:xfrm>
              <a:off x="3061" y="785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zh-CN" altLang="en-US" sz="2400" b="1">
                  <a:solidFill>
                    <a:srgbClr val="0000FF"/>
                  </a:solidFill>
                </a:rPr>
                <a:t>荧光屏</a:t>
              </a:r>
            </a:p>
          </p:txBody>
        </p:sp>
        <p:sp>
          <p:nvSpPr>
            <p:cNvPr id="5170" name="矩形 652299"/>
            <p:cNvSpPr>
              <a:spLocks noChangeArrowheads="1"/>
            </p:cNvSpPr>
            <p:nvPr/>
          </p:nvSpPr>
          <p:spPr bwMode="auto">
            <a:xfrm>
              <a:off x="468" y="1772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zh-CN" altLang="en-US" sz="2400" b="1">
                  <a:solidFill>
                    <a:srgbClr val="0000FF"/>
                  </a:solidFill>
                </a:rPr>
                <a:t>电子枪</a:t>
              </a:r>
            </a:p>
          </p:txBody>
        </p:sp>
        <p:sp>
          <p:nvSpPr>
            <p:cNvPr id="5171" name="任意多边形 652300"/>
            <p:cNvSpPr>
              <a:spLocks noChangeArrowheads="1"/>
            </p:cNvSpPr>
            <p:nvPr/>
          </p:nvSpPr>
          <p:spPr bwMode="auto">
            <a:xfrm>
              <a:off x="458" y="1389"/>
              <a:ext cx="544" cy="91"/>
            </a:xfrm>
            <a:custGeom>
              <a:avLst/>
              <a:gdLst>
                <a:gd name="T0" fmla="*/ 0 w 952"/>
                <a:gd name="T1" fmla="*/ 0 h 181"/>
                <a:gd name="T2" fmla="*/ 38 w 952"/>
                <a:gd name="T3" fmla="*/ 0 h 181"/>
                <a:gd name="T4" fmla="*/ 58 w 952"/>
                <a:gd name="T5" fmla="*/ 3 h 181"/>
                <a:gd name="T6" fmla="*/ 38 w 952"/>
                <a:gd name="T7" fmla="*/ 6 h 181"/>
                <a:gd name="T8" fmla="*/ 0 w 952"/>
                <a:gd name="T9" fmla="*/ 6 h 181"/>
                <a:gd name="T10" fmla="*/ 0 w 952"/>
                <a:gd name="T11" fmla="*/ 0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2"/>
                <a:gd name="T19" fmla="*/ 0 h 181"/>
                <a:gd name="T20" fmla="*/ 952 w 952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2" h="181">
                  <a:moveTo>
                    <a:pt x="0" y="0"/>
                  </a:moveTo>
                  <a:lnTo>
                    <a:pt x="635" y="0"/>
                  </a:lnTo>
                  <a:lnTo>
                    <a:pt x="952" y="90"/>
                  </a:lnTo>
                  <a:lnTo>
                    <a:pt x="635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直接连接符 652301"/>
            <p:cNvSpPr>
              <a:spLocks noChangeShapeType="1"/>
            </p:cNvSpPr>
            <p:nvPr/>
          </p:nvSpPr>
          <p:spPr bwMode="auto">
            <a:xfrm flipV="1">
              <a:off x="793" y="1534"/>
              <a:ext cx="0" cy="2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任意多边形 652302"/>
            <p:cNvSpPr>
              <a:spLocks noChangeArrowheads="1"/>
            </p:cNvSpPr>
            <p:nvPr/>
          </p:nvSpPr>
          <p:spPr bwMode="auto">
            <a:xfrm>
              <a:off x="1165" y="1398"/>
              <a:ext cx="560" cy="228"/>
            </a:xfrm>
            <a:custGeom>
              <a:avLst/>
              <a:gdLst>
                <a:gd name="T0" fmla="*/ 560 w 560"/>
                <a:gd name="T1" fmla="*/ 64 h 228"/>
                <a:gd name="T2" fmla="*/ 368 w 560"/>
                <a:gd name="T3" fmla="*/ 0 h 228"/>
                <a:gd name="T4" fmla="*/ 118 w 560"/>
                <a:gd name="T5" fmla="*/ 4 h 228"/>
                <a:gd name="T6" fmla="*/ 0 w 560"/>
                <a:gd name="T7" fmla="*/ 165 h 228"/>
                <a:gd name="T8" fmla="*/ 313 w 560"/>
                <a:gd name="T9" fmla="*/ 155 h 228"/>
                <a:gd name="T10" fmla="*/ 487 w 560"/>
                <a:gd name="T11" fmla="*/ 228 h 228"/>
                <a:gd name="T12" fmla="*/ 560 w 560"/>
                <a:gd name="T13" fmla="*/ 64 h 2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0"/>
                <a:gd name="T22" fmla="*/ 0 h 228"/>
                <a:gd name="T23" fmla="*/ 560 w 560"/>
                <a:gd name="T24" fmla="*/ 228 h 2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0" h="228">
                  <a:moveTo>
                    <a:pt x="560" y="64"/>
                  </a:moveTo>
                  <a:lnTo>
                    <a:pt x="368" y="0"/>
                  </a:lnTo>
                  <a:lnTo>
                    <a:pt x="118" y="4"/>
                  </a:lnTo>
                  <a:lnTo>
                    <a:pt x="0" y="165"/>
                  </a:lnTo>
                  <a:lnTo>
                    <a:pt x="313" y="155"/>
                  </a:lnTo>
                  <a:lnTo>
                    <a:pt x="487" y="228"/>
                  </a:lnTo>
                  <a:lnTo>
                    <a:pt x="560" y="64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noFill/>
              <a:round/>
              <a:headEnd/>
              <a:tailEnd/>
            </a:ln>
            <a:effectLst>
              <a:prstShdw prst="shdw17" dist="17961" dir="2700000">
                <a:srgbClr val="7A8E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任意多边形 652303"/>
            <p:cNvSpPr>
              <a:spLocks noChangeArrowheads="1"/>
            </p:cNvSpPr>
            <p:nvPr/>
          </p:nvSpPr>
          <p:spPr bwMode="auto">
            <a:xfrm rot="-10466403">
              <a:off x="1416" y="1407"/>
              <a:ext cx="67" cy="182"/>
            </a:xfrm>
            <a:custGeom>
              <a:avLst/>
              <a:gdLst>
                <a:gd name="T0" fmla="*/ 67 w 67"/>
                <a:gd name="T1" fmla="*/ 0 h 224"/>
                <a:gd name="T2" fmla="*/ 0 w 67"/>
                <a:gd name="T3" fmla="*/ 79 h 224"/>
                <a:gd name="T4" fmla="*/ 0 60000 65536"/>
                <a:gd name="T5" fmla="*/ 0 60000 65536"/>
                <a:gd name="T6" fmla="*/ 0 w 67"/>
                <a:gd name="T7" fmla="*/ 0 h 224"/>
                <a:gd name="T8" fmla="*/ 67 w 67"/>
                <a:gd name="T9" fmla="*/ 224 h 2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224">
                  <a:moveTo>
                    <a:pt x="67" y="0"/>
                  </a:moveTo>
                  <a:lnTo>
                    <a:pt x="0" y="224"/>
                  </a:lnTo>
                </a:path>
              </a:pathLst>
            </a:custGeom>
            <a:solidFill>
              <a:srgbClr val="00FFFF"/>
            </a:solidFill>
            <a:ln w="28575">
              <a:noFill/>
              <a:round/>
              <a:headEnd/>
              <a:tailEnd/>
            </a:ln>
            <a:effectLst>
              <a:prstShdw prst="shdw17" dist="17961" dir="2700000">
                <a:srgbClr val="0099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任意多边形 652304"/>
            <p:cNvSpPr>
              <a:spLocks noChangeArrowheads="1"/>
            </p:cNvSpPr>
            <p:nvPr/>
          </p:nvSpPr>
          <p:spPr bwMode="auto">
            <a:xfrm>
              <a:off x="1458" y="1407"/>
              <a:ext cx="75" cy="150"/>
            </a:xfrm>
            <a:custGeom>
              <a:avLst/>
              <a:gdLst>
                <a:gd name="T0" fmla="*/ 0 w 75"/>
                <a:gd name="T1" fmla="*/ 150 h 150"/>
                <a:gd name="T2" fmla="*/ 75 w 75"/>
                <a:gd name="T3" fmla="*/ 0 h 150"/>
                <a:gd name="T4" fmla="*/ 0 60000 65536"/>
                <a:gd name="T5" fmla="*/ 0 60000 65536"/>
                <a:gd name="T6" fmla="*/ 0 w 75"/>
                <a:gd name="T7" fmla="*/ 0 h 150"/>
                <a:gd name="T8" fmla="*/ 75 w 75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150">
                  <a:moveTo>
                    <a:pt x="0" y="150"/>
                  </a:moveTo>
                  <a:lnTo>
                    <a:pt x="75" y="0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任意多边形 652305"/>
            <p:cNvSpPr>
              <a:spLocks noChangeArrowheads="1"/>
            </p:cNvSpPr>
            <p:nvPr/>
          </p:nvSpPr>
          <p:spPr bwMode="auto">
            <a:xfrm>
              <a:off x="1183" y="1545"/>
              <a:ext cx="454" cy="71"/>
            </a:xfrm>
            <a:custGeom>
              <a:avLst/>
              <a:gdLst>
                <a:gd name="T0" fmla="*/ 0 w 454"/>
                <a:gd name="T1" fmla="*/ 25 h 71"/>
                <a:gd name="T2" fmla="*/ 280 w 454"/>
                <a:gd name="T3" fmla="*/ 0 h 71"/>
                <a:gd name="T4" fmla="*/ 454 w 454"/>
                <a:gd name="T5" fmla="*/ 71 h 71"/>
                <a:gd name="T6" fmla="*/ 0 60000 65536"/>
                <a:gd name="T7" fmla="*/ 0 60000 65536"/>
                <a:gd name="T8" fmla="*/ 0 60000 65536"/>
                <a:gd name="T9" fmla="*/ 0 w 454"/>
                <a:gd name="T10" fmla="*/ 0 h 71"/>
                <a:gd name="T11" fmla="*/ 454 w 454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4" h="71">
                  <a:moveTo>
                    <a:pt x="0" y="25"/>
                  </a:moveTo>
                  <a:lnTo>
                    <a:pt x="280" y="0"/>
                  </a:lnTo>
                  <a:lnTo>
                    <a:pt x="454" y="7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任意多边形 652306"/>
            <p:cNvSpPr>
              <a:spLocks noChangeArrowheads="1"/>
            </p:cNvSpPr>
            <p:nvPr/>
          </p:nvSpPr>
          <p:spPr bwMode="auto">
            <a:xfrm>
              <a:off x="1202" y="1243"/>
              <a:ext cx="526" cy="227"/>
            </a:xfrm>
            <a:custGeom>
              <a:avLst/>
              <a:gdLst>
                <a:gd name="T0" fmla="*/ 0 w 526"/>
                <a:gd name="T1" fmla="*/ 227 h 227"/>
                <a:gd name="T2" fmla="*/ 317 w 526"/>
                <a:gd name="T3" fmla="*/ 227 h 227"/>
                <a:gd name="T4" fmla="*/ 444 w 526"/>
                <a:gd name="T5" fmla="*/ 211 h 227"/>
                <a:gd name="T6" fmla="*/ 526 w 526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6"/>
                <a:gd name="T13" fmla="*/ 0 h 227"/>
                <a:gd name="T14" fmla="*/ 526 w 526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6" h="227">
                  <a:moveTo>
                    <a:pt x="0" y="227"/>
                  </a:moveTo>
                  <a:lnTo>
                    <a:pt x="317" y="227"/>
                  </a:lnTo>
                  <a:lnTo>
                    <a:pt x="444" y="211"/>
                  </a:lnTo>
                  <a:lnTo>
                    <a:pt x="526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任意多边形 652307"/>
            <p:cNvSpPr>
              <a:spLocks noChangeArrowheads="1"/>
            </p:cNvSpPr>
            <p:nvPr/>
          </p:nvSpPr>
          <p:spPr bwMode="auto">
            <a:xfrm>
              <a:off x="2064" y="1117"/>
              <a:ext cx="423" cy="275"/>
            </a:xfrm>
            <a:custGeom>
              <a:avLst/>
              <a:gdLst>
                <a:gd name="T0" fmla="*/ 0 w 423"/>
                <a:gd name="T1" fmla="*/ 85 h 275"/>
                <a:gd name="T2" fmla="*/ 0 w 423"/>
                <a:gd name="T3" fmla="*/ 267 h 275"/>
                <a:gd name="T4" fmla="*/ 249 w 423"/>
                <a:gd name="T5" fmla="*/ 275 h 275"/>
                <a:gd name="T6" fmla="*/ 423 w 423"/>
                <a:gd name="T7" fmla="*/ 202 h 275"/>
                <a:gd name="T8" fmla="*/ 386 w 423"/>
                <a:gd name="T9" fmla="*/ 0 h 275"/>
                <a:gd name="T10" fmla="*/ 227 w 423"/>
                <a:gd name="T11" fmla="*/ 85 h 275"/>
                <a:gd name="T12" fmla="*/ 0 w 423"/>
                <a:gd name="T13" fmla="*/ 85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3"/>
                <a:gd name="T22" fmla="*/ 0 h 275"/>
                <a:gd name="T23" fmla="*/ 423 w 423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3" h="275">
                  <a:moveTo>
                    <a:pt x="0" y="85"/>
                  </a:moveTo>
                  <a:lnTo>
                    <a:pt x="0" y="267"/>
                  </a:lnTo>
                  <a:lnTo>
                    <a:pt x="249" y="275"/>
                  </a:lnTo>
                  <a:lnTo>
                    <a:pt x="423" y="202"/>
                  </a:lnTo>
                  <a:lnTo>
                    <a:pt x="386" y="0"/>
                  </a:lnTo>
                  <a:lnTo>
                    <a:pt x="227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rgbClr val="737373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9" name="直接连接符 652308"/>
            <p:cNvSpPr>
              <a:spLocks noChangeShapeType="1"/>
            </p:cNvSpPr>
            <p:nvPr/>
          </p:nvSpPr>
          <p:spPr bwMode="auto">
            <a:xfrm>
              <a:off x="2744" y="1389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0" name="任意多边形 652309"/>
            <p:cNvSpPr>
              <a:spLocks noChangeArrowheads="1"/>
            </p:cNvSpPr>
            <p:nvPr/>
          </p:nvSpPr>
          <p:spPr bwMode="auto">
            <a:xfrm>
              <a:off x="975" y="1051"/>
              <a:ext cx="1960" cy="383"/>
            </a:xfrm>
            <a:custGeom>
              <a:avLst/>
              <a:gdLst>
                <a:gd name="T0" fmla="*/ 0 w 1960"/>
                <a:gd name="T1" fmla="*/ 383 h 383"/>
                <a:gd name="T2" fmla="*/ 1530 w 1960"/>
                <a:gd name="T3" fmla="*/ 202 h 383"/>
                <a:gd name="T4" fmla="*/ 1960 w 1960"/>
                <a:gd name="T5" fmla="*/ 0 h 383"/>
                <a:gd name="T6" fmla="*/ 0 60000 65536"/>
                <a:gd name="T7" fmla="*/ 0 60000 65536"/>
                <a:gd name="T8" fmla="*/ 0 60000 65536"/>
                <a:gd name="T9" fmla="*/ 0 w 1960"/>
                <a:gd name="T10" fmla="*/ 0 h 383"/>
                <a:gd name="T11" fmla="*/ 1960 w 1960"/>
                <a:gd name="T12" fmla="*/ 383 h 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0" h="383">
                  <a:moveTo>
                    <a:pt x="0" y="383"/>
                  </a:moveTo>
                  <a:lnTo>
                    <a:pt x="1530" y="202"/>
                  </a:lnTo>
                  <a:lnTo>
                    <a:pt x="1960" y="0"/>
                  </a:ln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组合 652310"/>
            <p:cNvGrpSpPr>
              <a:grpSpLocks/>
            </p:cNvGrpSpPr>
            <p:nvPr/>
          </p:nvGrpSpPr>
          <p:grpSpPr bwMode="auto">
            <a:xfrm>
              <a:off x="1202" y="1244"/>
              <a:ext cx="524" cy="227"/>
              <a:chOff x="1211" y="1979"/>
              <a:chExt cx="524" cy="227"/>
            </a:xfrm>
          </p:grpSpPr>
          <p:sp>
            <p:nvSpPr>
              <p:cNvPr id="5183" name="任意多边形 652311"/>
              <p:cNvSpPr>
                <a:spLocks noChangeArrowheads="1"/>
              </p:cNvSpPr>
              <p:nvPr/>
            </p:nvSpPr>
            <p:spPr bwMode="auto">
              <a:xfrm>
                <a:off x="1211" y="1979"/>
                <a:ext cx="524" cy="227"/>
              </a:xfrm>
              <a:custGeom>
                <a:avLst/>
                <a:gdLst>
                  <a:gd name="T0" fmla="*/ 0 w 524"/>
                  <a:gd name="T1" fmla="*/ 227 h 227"/>
                  <a:gd name="T2" fmla="*/ 277 w 524"/>
                  <a:gd name="T3" fmla="*/ 225 h 227"/>
                  <a:gd name="T4" fmla="*/ 451 w 524"/>
                  <a:gd name="T5" fmla="*/ 186 h 227"/>
                  <a:gd name="T6" fmla="*/ 524 w 524"/>
                  <a:gd name="T7" fmla="*/ 0 h 227"/>
                  <a:gd name="T8" fmla="*/ 341 w 524"/>
                  <a:gd name="T9" fmla="*/ 42 h 227"/>
                  <a:gd name="T10" fmla="*/ 91 w 524"/>
                  <a:gd name="T11" fmla="*/ 42 h 227"/>
                  <a:gd name="T12" fmla="*/ 0 w 524"/>
                  <a:gd name="T13" fmla="*/ 227 h 2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4"/>
                  <a:gd name="T22" fmla="*/ 0 h 227"/>
                  <a:gd name="T23" fmla="*/ 524 w 524"/>
                  <a:gd name="T24" fmla="*/ 227 h 2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4" h="227">
                    <a:moveTo>
                      <a:pt x="0" y="227"/>
                    </a:moveTo>
                    <a:lnTo>
                      <a:pt x="277" y="225"/>
                    </a:lnTo>
                    <a:lnTo>
                      <a:pt x="451" y="186"/>
                    </a:lnTo>
                    <a:lnTo>
                      <a:pt x="524" y="0"/>
                    </a:lnTo>
                    <a:lnTo>
                      <a:pt x="341" y="42"/>
                    </a:lnTo>
                    <a:lnTo>
                      <a:pt x="91" y="42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>
                <a:prstShdw prst="shdw17" dist="17961" dir="2700000">
                  <a:srgbClr val="7A8E99"/>
                </a:prst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4" name="任意多边形 652312"/>
              <p:cNvSpPr>
                <a:spLocks noChangeArrowheads="1"/>
              </p:cNvSpPr>
              <p:nvPr/>
            </p:nvSpPr>
            <p:spPr bwMode="auto">
              <a:xfrm>
                <a:off x="1439" y="2024"/>
                <a:ext cx="67" cy="182"/>
              </a:xfrm>
              <a:custGeom>
                <a:avLst/>
                <a:gdLst>
                  <a:gd name="T0" fmla="*/ 67 w 67"/>
                  <a:gd name="T1" fmla="*/ 0 h 224"/>
                  <a:gd name="T2" fmla="*/ 0 w 67"/>
                  <a:gd name="T3" fmla="*/ 79 h 224"/>
                  <a:gd name="T4" fmla="*/ 0 60000 65536"/>
                  <a:gd name="T5" fmla="*/ 0 60000 65536"/>
                  <a:gd name="T6" fmla="*/ 0 w 67"/>
                  <a:gd name="T7" fmla="*/ 0 h 224"/>
                  <a:gd name="T8" fmla="*/ 67 w 67"/>
                  <a:gd name="T9" fmla="*/ 224 h 2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224">
                    <a:moveTo>
                      <a:pt x="67" y="0"/>
                    </a:moveTo>
                    <a:lnTo>
                      <a:pt x="0" y="224"/>
                    </a:lnTo>
                  </a:path>
                </a:pathLst>
              </a:cu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>
                <a:prstShdw prst="shdw17" dist="17961" dir="2700000">
                  <a:srgbClr val="7A8E99"/>
                </a:prst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5" name="直接连接符 652313"/>
              <p:cNvSpPr>
                <a:spLocks noChangeShapeType="1"/>
              </p:cNvSpPr>
              <p:nvPr/>
            </p:nvSpPr>
            <p:spPr bwMode="auto">
              <a:xfrm flipH="1">
                <a:off x="1472" y="2024"/>
                <a:ext cx="67" cy="18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82" name="任意多边形 652314"/>
            <p:cNvSpPr>
              <a:spLocks noChangeArrowheads="1"/>
            </p:cNvSpPr>
            <p:nvPr/>
          </p:nvSpPr>
          <p:spPr bwMode="auto">
            <a:xfrm>
              <a:off x="2018" y="1253"/>
              <a:ext cx="377" cy="293"/>
            </a:xfrm>
            <a:custGeom>
              <a:avLst/>
              <a:gdLst>
                <a:gd name="T0" fmla="*/ 0 w 377"/>
                <a:gd name="T1" fmla="*/ 0 h 293"/>
                <a:gd name="T2" fmla="*/ 203 w 377"/>
                <a:gd name="T3" fmla="*/ 18 h 293"/>
                <a:gd name="T4" fmla="*/ 359 w 377"/>
                <a:gd name="T5" fmla="*/ 83 h 293"/>
                <a:gd name="T6" fmla="*/ 377 w 377"/>
                <a:gd name="T7" fmla="*/ 293 h 293"/>
                <a:gd name="T8" fmla="*/ 203 w 377"/>
                <a:gd name="T9" fmla="*/ 220 h 293"/>
                <a:gd name="T10" fmla="*/ 0 w 377"/>
                <a:gd name="T11" fmla="*/ 213 h 293"/>
                <a:gd name="T12" fmla="*/ 0 w 377"/>
                <a:gd name="T13" fmla="*/ 0 h 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7"/>
                <a:gd name="T22" fmla="*/ 0 h 293"/>
                <a:gd name="T23" fmla="*/ 377 w 377"/>
                <a:gd name="T24" fmla="*/ 293 h 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7" h="293">
                  <a:moveTo>
                    <a:pt x="0" y="0"/>
                  </a:moveTo>
                  <a:lnTo>
                    <a:pt x="203" y="18"/>
                  </a:lnTo>
                  <a:lnTo>
                    <a:pt x="359" y="83"/>
                  </a:lnTo>
                  <a:lnTo>
                    <a:pt x="377" y="293"/>
                  </a:lnTo>
                  <a:lnTo>
                    <a:pt x="203" y="220"/>
                  </a:lnTo>
                  <a:lnTo>
                    <a:pt x="0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rgbClr val="737373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矩形 652339"/>
          <p:cNvSpPr>
            <a:spLocks noChangeArrowheads="1"/>
          </p:cNvSpPr>
          <p:nvPr/>
        </p:nvSpPr>
        <p:spPr bwMode="auto">
          <a:xfrm>
            <a:off x="622300" y="1341438"/>
            <a:ext cx="685641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垂直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偏转极（</a:t>
            </a:r>
            <a:r>
              <a:rPr lang="zh-CN" altLang="en-US" sz="2400" b="1" dirty="0">
                <a:solidFill>
                  <a:schemeClr val="hlink"/>
                </a:solidFill>
              </a:rPr>
              <a:t>待测信号一般加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在此处）</a:t>
            </a:r>
            <a:endParaRPr lang="zh-CN" altLang="en-US" sz="2400" b="1" dirty="0">
              <a:solidFill>
                <a:schemeClr val="hlink"/>
              </a:solidFill>
            </a:endParaRPr>
          </a:p>
        </p:txBody>
      </p:sp>
      <p:sp>
        <p:nvSpPr>
          <p:cNvPr id="5125" name="直接连接符 652340"/>
          <p:cNvSpPr>
            <a:spLocks noChangeShapeType="1"/>
          </p:cNvSpPr>
          <p:nvPr/>
        </p:nvSpPr>
        <p:spPr bwMode="auto">
          <a:xfrm flipH="1" flipV="1">
            <a:off x="2771775" y="1808163"/>
            <a:ext cx="874713" cy="1044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" name="任意多边形 652341"/>
          <p:cNvSpPr>
            <a:spLocks noChangeArrowheads="1"/>
          </p:cNvSpPr>
          <p:nvPr/>
        </p:nvSpPr>
        <p:spPr bwMode="auto">
          <a:xfrm>
            <a:off x="5148263" y="2951163"/>
            <a:ext cx="1223962" cy="406400"/>
          </a:xfrm>
          <a:custGeom>
            <a:avLst/>
            <a:gdLst>
              <a:gd name="T0" fmla="*/ 0 w 716"/>
              <a:gd name="T1" fmla="*/ 0 h 675"/>
              <a:gd name="T2" fmla="*/ 2147483647 w 716"/>
              <a:gd name="T3" fmla="*/ 2147483647 h 675"/>
              <a:gd name="T4" fmla="*/ 0 60000 65536"/>
              <a:gd name="T5" fmla="*/ 0 60000 65536"/>
              <a:gd name="T6" fmla="*/ 0 w 716"/>
              <a:gd name="T7" fmla="*/ 0 h 675"/>
              <a:gd name="T8" fmla="*/ 716 w 716"/>
              <a:gd name="T9" fmla="*/ 675 h 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16" h="675">
                <a:moveTo>
                  <a:pt x="0" y="0"/>
                </a:moveTo>
                <a:lnTo>
                  <a:pt x="716" y="67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矩形 652342"/>
          <p:cNvSpPr>
            <a:spLocks noChangeArrowheads="1"/>
          </p:cNvSpPr>
          <p:nvPr/>
        </p:nvSpPr>
        <p:spPr bwMode="auto">
          <a:xfrm>
            <a:off x="6371083" y="2958043"/>
            <a:ext cx="2665413" cy="83099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</a:rPr>
              <a:t>水平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偏转极（</a:t>
            </a:r>
            <a:r>
              <a:rPr lang="zh-CN" altLang="en-US" sz="2400" b="1" dirty="0">
                <a:solidFill>
                  <a:schemeClr val="hlink"/>
                </a:solidFill>
              </a:rPr>
              <a:t>内部扫描电压加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在此处）</a:t>
            </a:r>
            <a:endParaRPr lang="zh-CN" altLang="en-US" sz="2400" b="1" dirty="0">
              <a:solidFill>
                <a:schemeClr val="hlink"/>
              </a:solidFill>
            </a:endParaRPr>
          </a:p>
        </p:txBody>
      </p:sp>
      <p:sp>
        <p:nvSpPr>
          <p:cNvPr id="5128" name="文本框 652343"/>
          <p:cNvSpPr txBox="1">
            <a:spLocks noChangeArrowheads="1"/>
          </p:cNvSpPr>
          <p:nvPr/>
        </p:nvSpPr>
        <p:spPr bwMode="auto">
          <a:xfrm>
            <a:off x="3635896" y="101600"/>
            <a:ext cx="2037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实验</a:t>
            </a:r>
            <a:r>
              <a:rPr lang="zh-CN" altLang="en-US" sz="3600" dirty="0">
                <a:solidFill>
                  <a:srgbClr val="FF0000"/>
                </a:solidFill>
              </a:rPr>
              <a:t>原理</a:t>
            </a:r>
          </a:p>
        </p:txBody>
      </p:sp>
      <p:grpSp>
        <p:nvGrpSpPr>
          <p:cNvPr id="4" name="组合 652349"/>
          <p:cNvGrpSpPr>
            <a:grpSpLocks/>
          </p:cNvGrpSpPr>
          <p:nvPr/>
        </p:nvGrpSpPr>
        <p:grpSpPr bwMode="auto">
          <a:xfrm>
            <a:off x="323850" y="4797425"/>
            <a:ext cx="3194050" cy="1333500"/>
            <a:chOff x="459" y="3158"/>
            <a:chExt cx="2012" cy="840"/>
          </a:xfrm>
        </p:grpSpPr>
        <p:pic>
          <p:nvPicPr>
            <p:cNvPr id="5163" name="图片 6523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9" y="3158"/>
              <a:ext cx="2012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64" name="文本框 652348"/>
            <p:cNvSpPr txBox="1">
              <a:spLocks noChangeArrowheads="1"/>
            </p:cNvSpPr>
            <p:nvPr/>
          </p:nvSpPr>
          <p:spPr bwMode="auto">
            <a:xfrm>
              <a:off x="872" y="3748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zh-CN" altLang="en-US" b="1">
                  <a:solidFill>
                    <a:srgbClr val="000066"/>
                  </a:solidFill>
                </a:rPr>
                <a:t>内部扫描电压</a:t>
              </a:r>
            </a:p>
          </p:txBody>
        </p:sp>
      </p:grpSp>
      <p:grpSp>
        <p:nvGrpSpPr>
          <p:cNvPr id="5" name="组合 652418"/>
          <p:cNvGrpSpPr>
            <a:grpSpLocks/>
          </p:cNvGrpSpPr>
          <p:nvPr/>
        </p:nvGrpSpPr>
        <p:grpSpPr bwMode="auto">
          <a:xfrm>
            <a:off x="3995738" y="4581525"/>
            <a:ext cx="1554162" cy="1565275"/>
            <a:chOff x="2816" y="2976"/>
            <a:chExt cx="979" cy="986"/>
          </a:xfrm>
        </p:grpSpPr>
        <p:grpSp>
          <p:nvGrpSpPr>
            <p:cNvPr id="6" name="组合 652376"/>
            <p:cNvGrpSpPr>
              <a:grpSpLocks/>
            </p:cNvGrpSpPr>
            <p:nvPr/>
          </p:nvGrpSpPr>
          <p:grpSpPr bwMode="auto">
            <a:xfrm>
              <a:off x="2835" y="2976"/>
              <a:ext cx="960" cy="761"/>
              <a:chOff x="3274" y="2851"/>
              <a:chExt cx="1437" cy="1063"/>
            </a:xfrm>
          </p:grpSpPr>
          <p:grpSp>
            <p:nvGrpSpPr>
              <p:cNvPr id="7" name="组合 652351"/>
              <p:cNvGrpSpPr>
                <a:grpSpLocks/>
              </p:cNvGrpSpPr>
              <p:nvPr/>
            </p:nvGrpSpPr>
            <p:grpSpPr bwMode="auto">
              <a:xfrm>
                <a:off x="3274" y="2851"/>
                <a:ext cx="1437" cy="1063"/>
                <a:chOff x="385" y="1071"/>
                <a:chExt cx="3810" cy="2223"/>
              </a:xfrm>
            </p:grpSpPr>
            <p:sp>
              <p:nvSpPr>
                <p:cNvPr id="5141" name="矩形 652352"/>
                <p:cNvSpPr>
                  <a:spLocks noChangeArrowheads="1"/>
                </p:cNvSpPr>
                <p:nvPr/>
              </p:nvSpPr>
              <p:spPr bwMode="auto">
                <a:xfrm>
                  <a:off x="385" y="1071"/>
                  <a:ext cx="3810" cy="2223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grpSp>
              <p:nvGrpSpPr>
                <p:cNvPr id="8" name="组合 652353"/>
                <p:cNvGrpSpPr>
                  <a:grpSpLocks/>
                </p:cNvGrpSpPr>
                <p:nvPr/>
              </p:nvGrpSpPr>
              <p:grpSpPr bwMode="auto">
                <a:xfrm>
                  <a:off x="703" y="1071"/>
                  <a:ext cx="3492" cy="2223"/>
                  <a:chOff x="703" y="1071"/>
                  <a:chExt cx="3492" cy="2767"/>
                </a:xfrm>
              </p:grpSpPr>
              <p:sp>
                <p:nvSpPr>
                  <p:cNvPr id="5151" name="直接连接符 652354"/>
                  <p:cNvSpPr>
                    <a:spLocks noChangeShapeType="1"/>
                  </p:cNvSpPr>
                  <p:nvPr/>
                </p:nvSpPr>
                <p:spPr bwMode="auto">
                  <a:xfrm>
                    <a:off x="703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2" name="直接连接符 652355"/>
                  <p:cNvSpPr>
                    <a:spLocks noChangeShapeType="1"/>
                  </p:cNvSpPr>
                  <p:nvPr/>
                </p:nvSpPr>
                <p:spPr bwMode="auto">
                  <a:xfrm>
                    <a:off x="1020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3" name="直接连接符 652356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4" name="直接连接符 652357"/>
                  <p:cNvSpPr>
                    <a:spLocks noChangeShapeType="1"/>
                  </p:cNvSpPr>
                  <p:nvPr/>
                </p:nvSpPr>
                <p:spPr bwMode="auto">
                  <a:xfrm>
                    <a:off x="1651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5" name="直接连接符 652358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6" name="直接连接符 652359"/>
                  <p:cNvSpPr>
                    <a:spLocks noChangeShapeType="1"/>
                  </p:cNvSpPr>
                  <p:nvPr/>
                </p:nvSpPr>
                <p:spPr bwMode="auto">
                  <a:xfrm>
                    <a:off x="2286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7" name="直接连接符 652360"/>
                  <p:cNvSpPr>
                    <a:spLocks noChangeShapeType="1"/>
                  </p:cNvSpPr>
                  <p:nvPr/>
                </p:nvSpPr>
                <p:spPr bwMode="auto">
                  <a:xfrm>
                    <a:off x="2612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8" name="直接连接符 652361"/>
                  <p:cNvSpPr>
                    <a:spLocks noChangeShapeType="1"/>
                  </p:cNvSpPr>
                  <p:nvPr/>
                </p:nvSpPr>
                <p:spPr bwMode="auto">
                  <a:xfrm>
                    <a:off x="2929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9" name="直接连接符 652362"/>
                  <p:cNvSpPr>
                    <a:spLocks noChangeShapeType="1"/>
                  </p:cNvSpPr>
                  <p:nvPr/>
                </p:nvSpPr>
                <p:spPr bwMode="auto">
                  <a:xfrm>
                    <a:off x="3247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0" name="直接连接符 652363"/>
                  <p:cNvSpPr>
                    <a:spLocks noChangeShapeType="1"/>
                  </p:cNvSpPr>
                  <p:nvPr/>
                </p:nvSpPr>
                <p:spPr bwMode="auto">
                  <a:xfrm>
                    <a:off x="3560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1" name="直接连接符 652364"/>
                  <p:cNvSpPr>
                    <a:spLocks noChangeShapeType="1"/>
                  </p:cNvSpPr>
                  <p:nvPr/>
                </p:nvSpPr>
                <p:spPr bwMode="auto">
                  <a:xfrm>
                    <a:off x="3877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2" name="直接连接符 652365"/>
                  <p:cNvSpPr>
                    <a:spLocks noChangeShapeType="1"/>
                  </p:cNvSpPr>
                  <p:nvPr/>
                </p:nvSpPr>
                <p:spPr bwMode="auto">
                  <a:xfrm>
                    <a:off x="4195" y="1071"/>
                    <a:ext cx="0" cy="2767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43" name="直接连接符 652366"/>
                <p:cNvSpPr>
                  <a:spLocks noChangeShapeType="1"/>
                </p:cNvSpPr>
                <p:nvPr/>
              </p:nvSpPr>
              <p:spPr bwMode="auto">
                <a:xfrm>
                  <a:off x="385" y="1389"/>
                  <a:ext cx="3810" cy="0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4" name="直接连接符 652367"/>
                <p:cNvSpPr>
                  <a:spLocks noChangeShapeType="1"/>
                </p:cNvSpPr>
                <p:nvPr/>
              </p:nvSpPr>
              <p:spPr bwMode="auto">
                <a:xfrm>
                  <a:off x="385" y="1661"/>
                  <a:ext cx="3810" cy="0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5" name="直接连接符 652368"/>
                <p:cNvSpPr>
                  <a:spLocks noChangeShapeType="1"/>
                </p:cNvSpPr>
                <p:nvPr/>
              </p:nvSpPr>
              <p:spPr bwMode="auto">
                <a:xfrm>
                  <a:off x="385" y="1933"/>
                  <a:ext cx="3810" cy="0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6" name="直接连接符 652369"/>
                <p:cNvSpPr>
                  <a:spLocks noChangeShapeType="1"/>
                </p:cNvSpPr>
                <p:nvPr/>
              </p:nvSpPr>
              <p:spPr bwMode="auto">
                <a:xfrm>
                  <a:off x="385" y="2205"/>
                  <a:ext cx="3810" cy="0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7" name="直接连接符 652370"/>
                <p:cNvSpPr>
                  <a:spLocks noChangeShapeType="1"/>
                </p:cNvSpPr>
                <p:nvPr/>
              </p:nvSpPr>
              <p:spPr bwMode="auto">
                <a:xfrm>
                  <a:off x="385" y="2478"/>
                  <a:ext cx="3810" cy="0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8" name="直接连接符 652371"/>
                <p:cNvSpPr>
                  <a:spLocks noChangeShapeType="1"/>
                </p:cNvSpPr>
                <p:nvPr/>
              </p:nvSpPr>
              <p:spPr bwMode="auto">
                <a:xfrm>
                  <a:off x="385" y="2750"/>
                  <a:ext cx="3810" cy="0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9" name="直接连接符 652372"/>
                <p:cNvSpPr>
                  <a:spLocks noChangeShapeType="1"/>
                </p:cNvSpPr>
                <p:nvPr/>
              </p:nvSpPr>
              <p:spPr bwMode="auto">
                <a:xfrm>
                  <a:off x="385" y="3022"/>
                  <a:ext cx="3810" cy="0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0" name="直接连接符 652373"/>
                <p:cNvSpPr>
                  <a:spLocks noChangeShapeType="1"/>
                </p:cNvSpPr>
                <p:nvPr/>
              </p:nvSpPr>
              <p:spPr bwMode="auto">
                <a:xfrm>
                  <a:off x="385" y="3294"/>
                  <a:ext cx="3810" cy="0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40" name="直接连接符 652375"/>
              <p:cNvSpPr>
                <a:spLocks noChangeShapeType="1"/>
              </p:cNvSpPr>
              <p:nvPr/>
            </p:nvSpPr>
            <p:spPr bwMode="auto">
              <a:xfrm>
                <a:off x="3274" y="3393"/>
                <a:ext cx="1437" cy="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8" name="文本框 652416"/>
            <p:cNvSpPr txBox="1">
              <a:spLocks noChangeArrowheads="1"/>
            </p:cNvSpPr>
            <p:nvPr/>
          </p:nvSpPr>
          <p:spPr bwMode="auto">
            <a:xfrm>
              <a:off x="2816" y="3712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zh-CN" altLang="en-US" b="1">
                  <a:solidFill>
                    <a:srgbClr val="000066"/>
                  </a:solidFill>
                </a:rPr>
                <a:t>不加信号时</a:t>
              </a:r>
            </a:p>
          </p:txBody>
        </p:sp>
      </p:grpSp>
      <p:sp>
        <p:nvSpPr>
          <p:cNvPr id="5131" name="文本框 652417"/>
          <p:cNvSpPr txBox="1">
            <a:spLocks noChangeArrowheads="1"/>
          </p:cNvSpPr>
          <p:nvPr/>
        </p:nvSpPr>
        <p:spPr bwMode="auto">
          <a:xfrm>
            <a:off x="6084888" y="6021388"/>
            <a:ext cx="247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b="1">
                <a:solidFill>
                  <a:srgbClr val="000066"/>
                </a:solidFill>
              </a:rPr>
              <a:t>双通道加正弦信号时</a:t>
            </a:r>
          </a:p>
        </p:txBody>
      </p:sp>
      <p:sp>
        <p:nvSpPr>
          <p:cNvPr id="5132" name="任意多边形 652420"/>
          <p:cNvSpPr>
            <a:spLocks noChangeArrowheads="1"/>
          </p:cNvSpPr>
          <p:nvPr/>
        </p:nvSpPr>
        <p:spPr bwMode="auto">
          <a:xfrm>
            <a:off x="319088" y="4941888"/>
            <a:ext cx="3173412" cy="776287"/>
          </a:xfrm>
          <a:custGeom>
            <a:avLst/>
            <a:gdLst>
              <a:gd name="T0" fmla="*/ 0 w 1999"/>
              <a:gd name="T1" fmla="*/ 2147483647 h 489"/>
              <a:gd name="T2" fmla="*/ 2147483647 w 1999"/>
              <a:gd name="T3" fmla="*/ 2147483647 h 489"/>
              <a:gd name="T4" fmla="*/ 2147483647 w 1999"/>
              <a:gd name="T5" fmla="*/ 2147483647 h 489"/>
              <a:gd name="T6" fmla="*/ 2147483647 w 1999"/>
              <a:gd name="T7" fmla="*/ 2147483647 h 489"/>
              <a:gd name="T8" fmla="*/ 2147483647 w 1999"/>
              <a:gd name="T9" fmla="*/ 2147483647 h 489"/>
              <a:gd name="T10" fmla="*/ 2147483647 w 1999"/>
              <a:gd name="T11" fmla="*/ 2147483647 h 489"/>
              <a:gd name="T12" fmla="*/ 2147483647 w 1999"/>
              <a:gd name="T13" fmla="*/ 2147483647 h 489"/>
              <a:gd name="T14" fmla="*/ 2147483647 w 1999"/>
              <a:gd name="T15" fmla="*/ 2147483647 h 489"/>
              <a:gd name="T16" fmla="*/ 2147483647 w 1999"/>
              <a:gd name="T17" fmla="*/ 2147483647 h 489"/>
              <a:gd name="T18" fmla="*/ 2147483647 w 1999"/>
              <a:gd name="T19" fmla="*/ 0 h 489"/>
              <a:gd name="T20" fmla="*/ 2147483647 w 1999"/>
              <a:gd name="T21" fmla="*/ 2147483647 h 489"/>
              <a:gd name="T22" fmla="*/ 2147483647 w 1999"/>
              <a:gd name="T23" fmla="*/ 0 h 489"/>
              <a:gd name="T24" fmla="*/ 2147483647 w 1999"/>
              <a:gd name="T25" fmla="*/ 2147483647 h 489"/>
              <a:gd name="T26" fmla="*/ 2147483647 w 1999"/>
              <a:gd name="T27" fmla="*/ 2147483647 h 48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99"/>
              <a:gd name="T43" fmla="*/ 0 h 489"/>
              <a:gd name="T44" fmla="*/ 1999 w 1999"/>
              <a:gd name="T45" fmla="*/ 489 h 48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99" h="489">
                <a:moveTo>
                  <a:pt x="0" y="462"/>
                </a:moveTo>
                <a:lnTo>
                  <a:pt x="275" y="45"/>
                </a:lnTo>
                <a:lnTo>
                  <a:pt x="265" y="444"/>
                </a:lnTo>
                <a:lnTo>
                  <a:pt x="585" y="23"/>
                </a:lnTo>
                <a:lnTo>
                  <a:pt x="576" y="471"/>
                </a:lnTo>
                <a:lnTo>
                  <a:pt x="865" y="45"/>
                </a:lnTo>
                <a:lnTo>
                  <a:pt x="887" y="480"/>
                </a:lnTo>
                <a:lnTo>
                  <a:pt x="1170" y="41"/>
                </a:lnTo>
                <a:lnTo>
                  <a:pt x="1189" y="453"/>
                </a:lnTo>
                <a:lnTo>
                  <a:pt x="1500" y="0"/>
                </a:lnTo>
                <a:lnTo>
                  <a:pt x="1463" y="489"/>
                </a:lnTo>
                <a:lnTo>
                  <a:pt x="1772" y="0"/>
                </a:lnTo>
                <a:lnTo>
                  <a:pt x="1765" y="462"/>
                </a:lnTo>
                <a:lnTo>
                  <a:pt x="1999" y="136"/>
                </a:lnTo>
              </a:path>
            </a:pathLst>
          </a:cu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652442"/>
          <p:cNvGrpSpPr>
            <a:grpSpLocks/>
          </p:cNvGrpSpPr>
          <p:nvPr/>
        </p:nvGrpSpPr>
        <p:grpSpPr bwMode="auto">
          <a:xfrm>
            <a:off x="6227763" y="4076700"/>
            <a:ext cx="2303462" cy="1871663"/>
            <a:chOff x="1474" y="1525"/>
            <a:chExt cx="1451" cy="1179"/>
          </a:xfrm>
        </p:grpSpPr>
        <p:sp>
          <p:nvSpPr>
            <p:cNvPr id="5134" name="矩形 652439"/>
            <p:cNvSpPr>
              <a:spLocks noChangeArrowheads="1"/>
            </p:cNvSpPr>
            <p:nvPr/>
          </p:nvSpPr>
          <p:spPr bwMode="auto">
            <a:xfrm>
              <a:off x="1491" y="1525"/>
              <a:ext cx="1417" cy="117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135" name="任意多边形 652440"/>
            <p:cNvSpPr>
              <a:spLocks noChangeArrowheads="1"/>
            </p:cNvSpPr>
            <p:nvPr/>
          </p:nvSpPr>
          <p:spPr bwMode="auto">
            <a:xfrm rot="10800000">
              <a:off x="1474" y="1616"/>
              <a:ext cx="1406" cy="542"/>
            </a:xfrm>
            <a:custGeom>
              <a:avLst/>
              <a:gdLst>
                <a:gd name="T0" fmla="*/ 0 w 1406"/>
                <a:gd name="T1" fmla="*/ 459 h 542"/>
                <a:gd name="T2" fmla="*/ 91 w 1406"/>
                <a:gd name="T3" fmla="*/ 6 h 542"/>
                <a:gd name="T4" fmla="*/ 213 w 1406"/>
                <a:gd name="T5" fmla="*/ 495 h 542"/>
                <a:gd name="T6" fmla="*/ 318 w 1406"/>
                <a:gd name="T7" fmla="*/ 6 h 542"/>
                <a:gd name="T8" fmla="*/ 454 w 1406"/>
                <a:gd name="T9" fmla="*/ 505 h 542"/>
                <a:gd name="T10" fmla="*/ 551 w 1406"/>
                <a:gd name="T11" fmla="*/ 2 h 542"/>
                <a:gd name="T12" fmla="*/ 681 w 1406"/>
                <a:gd name="T13" fmla="*/ 505 h 542"/>
                <a:gd name="T14" fmla="*/ 817 w 1406"/>
                <a:gd name="T15" fmla="*/ 6 h 542"/>
                <a:gd name="T16" fmla="*/ 907 w 1406"/>
                <a:gd name="T17" fmla="*/ 505 h 542"/>
                <a:gd name="T18" fmla="*/ 1043 w 1406"/>
                <a:gd name="T19" fmla="*/ 6 h 542"/>
                <a:gd name="T20" fmla="*/ 1164 w 1406"/>
                <a:gd name="T21" fmla="*/ 477 h 542"/>
                <a:gd name="T22" fmla="*/ 1270 w 1406"/>
                <a:gd name="T23" fmla="*/ 6 h 542"/>
                <a:gd name="T24" fmla="*/ 1361 w 1406"/>
                <a:gd name="T25" fmla="*/ 459 h 542"/>
                <a:gd name="T26" fmla="*/ 1406 w 1406"/>
                <a:gd name="T27" fmla="*/ 505 h 5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06"/>
                <a:gd name="T43" fmla="*/ 0 h 542"/>
                <a:gd name="T44" fmla="*/ 1406 w 1406"/>
                <a:gd name="T45" fmla="*/ 542 h 5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06" h="542">
                  <a:moveTo>
                    <a:pt x="0" y="459"/>
                  </a:moveTo>
                  <a:cubicBezTo>
                    <a:pt x="30" y="228"/>
                    <a:pt x="56" y="0"/>
                    <a:pt x="91" y="6"/>
                  </a:cubicBezTo>
                  <a:cubicBezTo>
                    <a:pt x="126" y="12"/>
                    <a:pt x="175" y="495"/>
                    <a:pt x="213" y="495"/>
                  </a:cubicBezTo>
                  <a:cubicBezTo>
                    <a:pt x="251" y="495"/>
                    <a:pt x="278" y="4"/>
                    <a:pt x="318" y="6"/>
                  </a:cubicBezTo>
                  <a:cubicBezTo>
                    <a:pt x="358" y="8"/>
                    <a:pt x="415" y="506"/>
                    <a:pt x="454" y="505"/>
                  </a:cubicBezTo>
                  <a:cubicBezTo>
                    <a:pt x="493" y="504"/>
                    <a:pt x="513" y="2"/>
                    <a:pt x="551" y="2"/>
                  </a:cubicBezTo>
                  <a:cubicBezTo>
                    <a:pt x="589" y="2"/>
                    <a:pt x="637" y="504"/>
                    <a:pt x="681" y="505"/>
                  </a:cubicBezTo>
                  <a:cubicBezTo>
                    <a:pt x="725" y="506"/>
                    <a:pt x="779" y="6"/>
                    <a:pt x="817" y="6"/>
                  </a:cubicBezTo>
                  <a:cubicBezTo>
                    <a:pt x="855" y="6"/>
                    <a:pt x="869" y="505"/>
                    <a:pt x="907" y="505"/>
                  </a:cubicBezTo>
                  <a:cubicBezTo>
                    <a:pt x="945" y="505"/>
                    <a:pt x="1000" y="11"/>
                    <a:pt x="1043" y="6"/>
                  </a:cubicBezTo>
                  <a:cubicBezTo>
                    <a:pt x="1086" y="1"/>
                    <a:pt x="1126" y="477"/>
                    <a:pt x="1164" y="477"/>
                  </a:cubicBezTo>
                  <a:cubicBezTo>
                    <a:pt x="1202" y="477"/>
                    <a:pt x="1237" y="9"/>
                    <a:pt x="1270" y="6"/>
                  </a:cubicBezTo>
                  <a:cubicBezTo>
                    <a:pt x="1303" y="3"/>
                    <a:pt x="1338" y="376"/>
                    <a:pt x="1361" y="459"/>
                  </a:cubicBezTo>
                  <a:cubicBezTo>
                    <a:pt x="1384" y="542"/>
                    <a:pt x="1395" y="523"/>
                    <a:pt x="1406" y="505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任意多边形 652441"/>
            <p:cNvSpPr>
              <a:spLocks noChangeArrowheads="1"/>
            </p:cNvSpPr>
            <p:nvPr/>
          </p:nvSpPr>
          <p:spPr bwMode="auto">
            <a:xfrm>
              <a:off x="1474" y="2251"/>
              <a:ext cx="1451" cy="406"/>
            </a:xfrm>
            <a:custGeom>
              <a:avLst/>
              <a:gdLst>
                <a:gd name="T0" fmla="*/ 0 w 1406"/>
                <a:gd name="T1" fmla="*/ 109 h 542"/>
                <a:gd name="T2" fmla="*/ 106 w 1406"/>
                <a:gd name="T3" fmla="*/ 1 h 542"/>
                <a:gd name="T4" fmla="*/ 249 w 1406"/>
                <a:gd name="T5" fmla="*/ 117 h 542"/>
                <a:gd name="T6" fmla="*/ 372 w 1406"/>
                <a:gd name="T7" fmla="*/ 1 h 542"/>
                <a:gd name="T8" fmla="*/ 531 w 1406"/>
                <a:gd name="T9" fmla="*/ 119 h 542"/>
                <a:gd name="T10" fmla="*/ 645 w 1406"/>
                <a:gd name="T11" fmla="*/ 1 h 542"/>
                <a:gd name="T12" fmla="*/ 798 w 1406"/>
                <a:gd name="T13" fmla="*/ 119 h 542"/>
                <a:gd name="T14" fmla="*/ 957 w 1406"/>
                <a:gd name="T15" fmla="*/ 1 h 542"/>
                <a:gd name="T16" fmla="*/ 1062 w 1406"/>
                <a:gd name="T17" fmla="*/ 119 h 542"/>
                <a:gd name="T18" fmla="*/ 1221 w 1406"/>
                <a:gd name="T19" fmla="*/ 1 h 542"/>
                <a:gd name="T20" fmla="*/ 1362 w 1406"/>
                <a:gd name="T21" fmla="*/ 112 h 542"/>
                <a:gd name="T22" fmla="*/ 1487 w 1406"/>
                <a:gd name="T23" fmla="*/ 1 h 542"/>
                <a:gd name="T24" fmla="*/ 1593 w 1406"/>
                <a:gd name="T25" fmla="*/ 109 h 542"/>
                <a:gd name="T26" fmla="*/ 1645 w 1406"/>
                <a:gd name="T27" fmla="*/ 119 h 5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06"/>
                <a:gd name="T43" fmla="*/ 0 h 542"/>
                <a:gd name="T44" fmla="*/ 1406 w 1406"/>
                <a:gd name="T45" fmla="*/ 542 h 5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06" h="542">
                  <a:moveTo>
                    <a:pt x="0" y="459"/>
                  </a:moveTo>
                  <a:cubicBezTo>
                    <a:pt x="30" y="228"/>
                    <a:pt x="56" y="0"/>
                    <a:pt x="91" y="6"/>
                  </a:cubicBezTo>
                  <a:cubicBezTo>
                    <a:pt x="126" y="12"/>
                    <a:pt x="175" y="495"/>
                    <a:pt x="213" y="495"/>
                  </a:cubicBezTo>
                  <a:cubicBezTo>
                    <a:pt x="251" y="495"/>
                    <a:pt x="278" y="4"/>
                    <a:pt x="318" y="6"/>
                  </a:cubicBezTo>
                  <a:cubicBezTo>
                    <a:pt x="358" y="8"/>
                    <a:pt x="415" y="506"/>
                    <a:pt x="454" y="505"/>
                  </a:cubicBezTo>
                  <a:cubicBezTo>
                    <a:pt x="493" y="504"/>
                    <a:pt x="513" y="2"/>
                    <a:pt x="551" y="2"/>
                  </a:cubicBezTo>
                  <a:cubicBezTo>
                    <a:pt x="589" y="2"/>
                    <a:pt x="637" y="504"/>
                    <a:pt x="681" y="505"/>
                  </a:cubicBezTo>
                  <a:cubicBezTo>
                    <a:pt x="725" y="506"/>
                    <a:pt x="779" y="6"/>
                    <a:pt x="817" y="6"/>
                  </a:cubicBezTo>
                  <a:cubicBezTo>
                    <a:pt x="855" y="6"/>
                    <a:pt x="869" y="505"/>
                    <a:pt x="907" y="505"/>
                  </a:cubicBezTo>
                  <a:cubicBezTo>
                    <a:pt x="945" y="505"/>
                    <a:pt x="1000" y="11"/>
                    <a:pt x="1043" y="6"/>
                  </a:cubicBezTo>
                  <a:cubicBezTo>
                    <a:pt x="1086" y="1"/>
                    <a:pt x="1126" y="477"/>
                    <a:pt x="1164" y="477"/>
                  </a:cubicBezTo>
                  <a:cubicBezTo>
                    <a:pt x="1202" y="477"/>
                    <a:pt x="1237" y="9"/>
                    <a:pt x="1270" y="6"/>
                  </a:cubicBezTo>
                  <a:cubicBezTo>
                    <a:pt x="1303" y="3"/>
                    <a:pt x="1338" y="376"/>
                    <a:pt x="1361" y="459"/>
                  </a:cubicBezTo>
                  <a:cubicBezTo>
                    <a:pt x="1384" y="542"/>
                    <a:pt x="1395" y="523"/>
                    <a:pt x="1406" y="505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657414"/>
          <p:cNvSpPr>
            <a:spLocks noChangeArrowheads="1"/>
          </p:cNvSpPr>
          <p:nvPr/>
        </p:nvSpPr>
        <p:spPr bwMode="auto">
          <a:xfrm>
            <a:off x="231615" y="260648"/>
            <a:ext cx="5748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/>
              <a:t>2</a:t>
            </a:r>
            <a:r>
              <a:rPr lang="zh-CN" altLang="en-US" sz="3200" b="1" dirty="0"/>
              <a:t>、扫描频率和信号</a:t>
            </a:r>
            <a:r>
              <a:rPr lang="zh-CN" altLang="en-US" sz="3200" b="1" dirty="0" smtClean="0"/>
              <a:t>频率的</a:t>
            </a:r>
            <a:r>
              <a:rPr lang="zh-CN" altLang="en-US" sz="3200" b="1" dirty="0"/>
              <a:t>关系</a:t>
            </a:r>
          </a:p>
        </p:txBody>
      </p:sp>
      <p:grpSp>
        <p:nvGrpSpPr>
          <p:cNvPr id="2" name="组合 657415"/>
          <p:cNvGrpSpPr>
            <a:grpSpLocks/>
          </p:cNvGrpSpPr>
          <p:nvPr/>
        </p:nvGrpSpPr>
        <p:grpSpPr bwMode="auto">
          <a:xfrm>
            <a:off x="6228184" y="1052736"/>
            <a:ext cx="2281237" cy="1687512"/>
            <a:chOff x="867" y="1588"/>
            <a:chExt cx="3810" cy="2223"/>
          </a:xfrm>
        </p:grpSpPr>
        <p:grpSp>
          <p:nvGrpSpPr>
            <p:cNvPr id="3" name="组合 657416"/>
            <p:cNvGrpSpPr>
              <a:grpSpLocks/>
            </p:cNvGrpSpPr>
            <p:nvPr/>
          </p:nvGrpSpPr>
          <p:grpSpPr bwMode="auto">
            <a:xfrm>
              <a:off x="867" y="1588"/>
              <a:ext cx="3810" cy="2223"/>
              <a:chOff x="385" y="1071"/>
              <a:chExt cx="3810" cy="2223"/>
            </a:xfrm>
          </p:grpSpPr>
          <p:sp>
            <p:nvSpPr>
              <p:cNvPr id="6165" name="矩形 657417"/>
              <p:cNvSpPr>
                <a:spLocks noChangeArrowheads="1"/>
              </p:cNvSpPr>
              <p:nvPr/>
            </p:nvSpPr>
            <p:spPr bwMode="auto">
              <a:xfrm>
                <a:off x="385" y="1071"/>
                <a:ext cx="3810" cy="2223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grpSp>
            <p:nvGrpSpPr>
              <p:cNvPr id="4" name="组合 657418"/>
              <p:cNvGrpSpPr>
                <a:grpSpLocks/>
              </p:cNvGrpSpPr>
              <p:nvPr/>
            </p:nvGrpSpPr>
            <p:grpSpPr bwMode="auto">
              <a:xfrm>
                <a:off x="703" y="1071"/>
                <a:ext cx="3492" cy="2223"/>
                <a:chOff x="703" y="1071"/>
                <a:chExt cx="3492" cy="2767"/>
              </a:xfrm>
            </p:grpSpPr>
            <p:sp>
              <p:nvSpPr>
                <p:cNvPr id="6175" name="直接连接符 657419"/>
                <p:cNvSpPr>
                  <a:spLocks noChangeShapeType="1"/>
                </p:cNvSpPr>
                <p:nvPr/>
              </p:nvSpPr>
              <p:spPr bwMode="auto">
                <a:xfrm>
                  <a:off x="703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6" name="直接连接符 657420"/>
                <p:cNvSpPr>
                  <a:spLocks noChangeShapeType="1"/>
                </p:cNvSpPr>
                <p:nvPr/>
              </p:nvSpPr>
              <p:spPr bwMode="auto">
                <a:xfrm>
                  <a:off x="1020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7" name="直接连接符 657421"/>
                <p:cNvSpPr>
                  <a:spLocks noChangeShapeType="1"/>
                </p:cNvSpPr>
                <p:nvPr/>
              </p:nvSpPr>
              <p:spPr bwMode="auto">
                <a:xfrm>
                  <a:off x="1338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8" name="直接连接符 657422"/>
                <p:cNvSpPr>
                  <a:spLocks noChangeShapeType="1"/>
                </p:cNvSpPr>
                <p:nvPr/>
              </p:nvSpPr>
              <p:spPr bwMode="auto">
                <a:xfrm>
                  <a:off x="1651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9" name="直接连接符 657423"/>
                <p:cNvSpPr>
                  <a:spLocks noChangeShapeType="1"/>
                </p:cNvSpPr>
                <p:nvPr/>
              </p:nvSpPr>
              <p:spPr bwMode="auto">
                <a:xfrm>
                  <a:off x="1968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0" name="直接连接符 657424"/>
                <p:cNvSpPr>
                  <a:spLocks noChangeShapeType="1"/>
                </p:cNvSpPr>
                <p:nvPr/>
              </p:nvSpPr>
              <p:spPr bwMode="auto">
                <a:xfrm>
                  <a:off x="2286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1" name="直接连接符 657425"/>
                <p:cNvSpPr>
                  <a:spLocks noChangeShapeType="1"/>
                </p:cNvSpPr>
                <p:nvPr/>
              </p:nvSpPr>
              <p:spPr bwMode="auto">
                <a:xfrm>
                  <a:off x="2612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2" name="直接连接符 657426"/>
                <p:cNvSpPr>
                  <a:spLocks noChangeShapeType="1"/>
                </p:cNvSpPr>
                <p:nvPr/>
              </p:nvSpPr>
              <p:spPr bwMode="auto">
                <a:xfrm>
                  <a:off x="2929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3" name="直接连接符 657427"/>
                <p:cNvSpPr>
                  <a:spLocks noChangeShapeType="1"/>
                </p:cNvSpPr>
                <p:nvPr/>
              </p:nvSpPr>
              <p:spPr bwMode="auto">
                <a:xfrm>
                  <a:off x="3247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4" name="直接连接符 657428"/>
                <p:cNvSpPr>
                  <a:spLocks noChangeShapeType="1"/>
                </p:cNvSpPr>
                <p:nvPr/>
              </p:nvSpPr>
              <p:spPr bwMode="auto">
                <a:xfrm>
                  <a:off x="3560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5" name="直接连接符 657429"/>
                <p:cNvSpPr>
                  <a:spLocks noChangeShapeType="1"/>
                </p:cNvSpPr>
                <p:nvPr/>
              </p:nvSpPr>
              <p:spPr bwMode="auto">
                <a:xfrm>
                  <a:off x="3877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6" name="直接连接符 657430"/>
                <p:cNvSpPr>
                  <a:spLocks noChangeShapeType="1"/>
                </p:cNvSpPr>
                <p:nvPr/>
              </p:nvSpPr>
              <p:spPr bwMode="auto">
                <a:xfrm>
                  <a:off x="4195" y="1071"/>
                  <a:ext cx="0" cy="2767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67" name="直接连接符 657431"/>
              <p:cNvSpPr>
                <a:spLocks noChangeShapeType="1"/>
              </p:cNvSpPr>
              <p:nvPr/>
            </p:nvSpPr>
            <p:spPr bwMode="auto">
              <a:xfrm>
                <a:off x="385" y="1389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直接连接符 657432"/>
              <p:cNvSpPr>
                <a:spLocks noChangeShapeType="1"/>
              </p:cNvSpPr>
              <p:nvPr/>
            </p:nvSpPr>
            <p:spPr bwMode="auto">
              <a:xfrm>
                <a:off x="385" y="1661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直接连接符 657433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直接连接符 657434"/>
              <p:cNvSpPr>
                <a:spLocks noChangeShapeType="1"/>
              </p:cNvSpPr>
              <p:nvPr/>
            </p:nvSpPr>
            <p:spPr bwMode="auto">
              <a:xfrm>
                <a:off x="385" y="2205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直接连接符 657435"/>
              <p:cNvSpPr>
                <a:spLocks noChangeShapeType="1"/>
              </p:cNvSpPr>
              <p:nvPr/>
            </p:nvSpPr>
            <p:spPr bwMode="auto">
              <a:xfrm>
                <a:off x="385" y="2478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直接连接符 657436"/>
              <p:cNvSpPr>
                <a:spLocks noChangeShapeType="1"/>
              </p:cNvSpPr>
              <p:nvPr/>
            </p:nvSpPr>
            <p:spPr bwMode="auto">
              <a:xfrm>
                <a:off x="385" y="2750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直接连接符 657437"/>
              <p:cNvSpPr>
                <a:spLocks noChangeShapeType="1"/>
              </p:cNvSpPr>
              <p:nvPr/>
            </p:nvSpPr>
            <p:spPr bwMode="auto">
              <a:xfrm>
                <a:off x="385" y="3022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直接连接符 657438"/>
              <p:cNvSpPr>
                <a:spLocks noChangeShapeType="1"/>
              </p:cNvSpPr>
              <p:nvPr/>
            </p:nvSpPr>
            <p:spPr bwMode="auto">
              <a:xfrm>
                <a:off x="385" y="3294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4" name="任意多边形 657439"/>
            <p:cNvSpPr>
              <a:spLocks noChangeArrowheads="1"/>
            </p:cNvSpPr>
            <p:nvPr/>
          </p:nvSpPr>
          <p:spPr bwMode="auto">
            <a:xfrm>
              <a:off x="869" y="2344"/>
              <a:ext cx="3803" cy="747"/>
            </a:xfrm>
            <a:custGeom>
              <a:avLst/>
              <a:gdLst>
                <a:gd name="T0" fmla="*/ 0 w 3803"/>
                <a:gd name="T1" fmla="*/ 518 h 747"/>
                <a:gd name="T2" fmla="*/ 1097 w 3803"/>
                <a:gd name="T3" fmla="*/ 24 h 747"/>
                <a:gd name="T4" fmla="*/ 1910 w 3803"/>
                <a:gd name="T5" fmla="*/ 371 h 747"/>
                <a:gd name="T6" fmla="*/ 2770 w 3803"/>
                <a:gd name="T7" fmla="*/ 746 h 747"/>
                <a:gd name="T8" fmla="*/ 3483 w 3803"/>
                <a:gd name="T9" fmla="*/ 362 h 747"/>
                <a:gd name="T10" fmla="*/ 3803 w 3803"/>
                <a:gd name="T11" fmla="*/ 106 h 7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03"/>
                <a:gd name="T19" fmla="*/ 0 h 747"/>
                <a:gd name="T20" fmla="*/ 3803 w 3803"/>
                <a:gd name="T21" fmla="*/ 747 h 7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03" h="747">
                  <a:moveTo>
                    <a:pt x="0" y="518"/>
                  </a:moveTo>
                  <a:cubicBezTo>
                    <a:pt x="183" y="436"/>
                    <a:pt x="779" y="48"/>
                    <a:pt x="1097" y="24"/>
                  </a:cubicBezTo>
                  <a:cubicBezTo>
                    <a:pt x="1415" y="0"/>
                    <a:pt x="1631" y="251"/>
                    <a:pt x="1910" y="371"/>
                  </a:cubicBezTo>
                  <a:cubicBezTo>
                    <a:pt x="2189" y="491"/>
                    <a:pt x="2508" y="747"/>
                    <a:pt x="2770" y="746"/>
                  </a:cubicBezTo>
                  <a:cubicBezTo>
                    <a:pt x="3032" y="745"/>
                    <a:pt x="3311" y="469"/>
                    <a:pt x="3483" y="362"/>
                  </a:cubicBezTo>
                  <a:cubicBezTo>
                    <a:pt x="3655" y="255"/>
                    <a:pt x="3736" y="159"/>
                    <a:pt x="3803" y="106"/>
                  </a:cubicBezTo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9" name="矩形 657488"/>
          <p:cNvSpPr>
            <a:spLocks noChangeArrowheads="1"/>
          </p:cNvSpPr>
          <p:nvPr/>
        </p:nvSpPr>
        <p:spPr bwMode="auto">
          <a:xfrm>
            <a:off x="395536" y="1268760"/>
            <a:ext cx="554384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当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扫描频率和</a:t>
            </a:r>
            <a:r>
              <a:rPr lang="zh-CN" altLang="en-US" sz="2800" b="1" dirty="0">
                <a:solidFill>
                  <a:srgbClr val="0070C0"/>
                </a:solidFill>
              </a:rPr>
              <a:t>信号频率一致时，周期一样，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示波器正好显示</a:t>
            </a:r>
            <a:r>
              <a:rPr lang="zh-CN" altLang="en-US" sz="2800" b="1" dirty="0">
                <a:solidFill>
                  <a:srgbClr val="0070C0"/>
                </a:solidFill>
              </a:rPr>
              <a:t>一个周期的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信号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150" name="矩形 657489"/>
          <p:cNvSpPr>
            <a:spLocks noChangeArrowheads="1"/>
          </p:cNvSpPr>
          <p:nvPr/>
        </p:nvSpPr>
        <p:spPr bwMode="auto">
          <a:xfrm>
            <a:off x="201488" y="3055938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000066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如果信号频率</a:t>
            </a:r>
            <a:r>
              <a:rPr lang="zh-CN" altLang="en-US" sz="2400" b="1" dirty="0">
                <a:solidFill>
                  <a:srgbClr val="000066"/>
                </a:solidFill>
              </a:rPr>
              <a:t>为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1 kHz</a:t>
            </a:r>
            <a:r>
              <a:rPr lang="zh-CN" altLang="en-US" sz="2400" b="1" dirty="0">
                <a:solidFill>
                  <a:srgbClr val="000066"/>
                </a:solidFill>
              </a:rPr>
              <a:t>的正弦波，要在屏幕上看到一个完整周期的信号，扫描周期调到多少？</a:t>
            </a:r>
          </a:p>
        </p:txBody>
      </p:sp>
      <p:sp>
        <p:nvSpPr>
          <p:cNvPr id="6151" name="矩形 657491"/>
          <p:cNvSpPr>
            <a:spLocks noChangeArrowheads="1"/>
          </p:cNvSpPr>
          <p:nvPr/>
        </p:nvSpPr>
        <p:spPr bwMode="auto">
          <a:xfrm>
            <a:off x="34925" y="4005263"/>
            <a:ext cx="910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66"/>
                </a:solidFill>
              </a:rPr>
              <a:t>          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如果</a:t>
            </a:r>
            <a:r>
              <a:rPr lang="zh-CN" altLang="en-US" sz="2400" b="1" dirty="0">
                <a:solidFill>
                  <a:srgbClr val="000066"/>
                </a:solidFill>
              </a:rPr>
              <a:t>扫描频率小于信号频率，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在屏幕上会</a:t>
            </a:r>
            <a:r>
              <a:rPr lang="zh-CN" altLang="en-US" sz="2400" b="1" dirty="0">
                <a:solidFill>
                  <a:srgbClr val="000066"/>
                </a:solidFill>
              </a:rPr>
              <a:t>看到什么变化？</a:t>
            </a:r>
          </a:p>
        </p:txBody>
      </p:sp>
      <p:grpSp>
        <p:nvGrpSpPr>
          <p:cNvPr id="5" name="组合 657508"/>
          <p:cNvGrpSpPr>
            <a:grpSpLocks/>
          </p:cNvGrpSpPr>
          <p:nvPr/>
        </p:nvGrpSpPr>
        <p:grpSpPr bwMode="auto">
          <a:xfrm>
            <a:off x="584200" y="4624388"/>
            <a:ext cx="7950200" cy="1997075"/>
            <a:chOff x="368" y="2913"/>
            <a:chExt cx="5008" cy="1258"/>
          </a:xfrm>
        </p:grpSpPr>
        <p:grpSp>
          <p:nvGrpSpPr>
            <p:cNvPr id="6" name="组合 657503"/>
            <p:cNvGrpSpPr>
              <a:grpSpLocks/>
            </p:cNvGrpSpPr>
            <p:nvPr/>
          </p:nvGrpSpPr>
          <p:grpSpPr bwMode="auto">
            <a:xfrm>
              <a:off x="1202" y="3773"/>
              <a:ext cx="2858" cy="398"/>
              <a:chOff x="1791" y="3612"/>
              <a:chExt cx="2858" cy="398"/>
            </a:xfrm>
          </p:grpSpPr>
          <p:sp>
            <p:nvSpPr>
              <p:cNvPr id="6161" name="右箭头 657497"/>
              <p:cNvSpPr>
                <a:spLocks noChangeArrowheads="1"/>
              </p:cNvSpPr>
              <p:nvPr/>
            </p:nvSpPr>
            <p:spPr bwMode="auto">
              <a:xfrm>
                <a:off x="1791" y="3819"/>
                <a:ext cx="2858" cy="191"/>
              </a:xfrm>
              <a:prstGeom prst="rightArrow">
                <a:avLst>
                  <a:gd name="adj1" fmla="val 50000"/>
                  <a:gd name="adj2" fmla="val 374014"/>
                </a:avLst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162" name="矩形 657498"/>
              <p:cNvSpPr>
                <a:spLocks noChangeArrowheads="1"/>
              </p:cNvSpPr>
              <p:nvPr/>
            </p:nvSpPr>
            <p:spPr bwMode="auto">
              <a:xfrm>
                <a:off x="2426" y="3612"/>
                <a:ext cx="12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zh-CN" altLang="en-US" sz="2400" b="1">
                    <a:solidFill>
                      <a:schemeClr val="hlink"/>
                    </a:solidFill>
                  </a:rPr>
                  <a:t>扫描频率变小</a:t>
                </a:r>
              </a:p>
            </p:txBody>
          </p:sp>
        </p:grpSp>
        <p:grpSp>
          <p:nvGrpSpPr>
            <p:cNvPr id="7" name="组合 657507"/>
            <p:cNvGrpSpPr>
              <a:grpSpLocks/>
            </p:cNvGrpSpPr>
            <p:nvPr/>
          </p:nvGrpSpPr>
          <p:grpSpPr bwMode="auto">
            <a:xfrm>
              <a:off x="368" y="2913"/>
              <a:ext cx="5008" cy="771"/>
              <a:chOff x="368" y="2913"/>
              <a:chExt cx="5008" cy="771"/>
            </a:xfrm>
          </p:grpSpPr>
          <p:pic>
            <p:nvPicPr>
              <p:cNvPr id="6156" name="图片 65750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23553"/>
              <a:stretch>
                <a:fillRect/>
              </a:stretch>
            </p:blipFill>
            <p:spPr bwMode="auto">
              <a:xfrm>
                <a:off x="3504" y="2913"/>
                <a:ext cx="1872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57" name="矩形 657505"/>
              <p:cNvSpPr>
                <a:spLocks noChangeArrowheads="1"/>
              </p:cNvSpPr>
              <p:nvPr/>
            </p:nvSpPr>
            <p:spPr bwMode="auto">
              <a:xfrm>
                <a:off x="368" y="2913"/>
                <a:ext cx="1372" cy="767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158" name="任意多边形 657501"/>
              <p:cNvSpPr>
                <a:spLocks noChangeArrowheads="1"/>
              </p:cNvSpPr>
              <p:nvPr/>
            </p:nvSpPr>
            <p:spPr bwMode="auto">
              <a:xfrm>
                <a:off x="368" y="3061"/>
                <a:ext cx="1372" cy="437"/>
              </a:xfrm>
              <a:custGeom>
                <a:avLst/>
                <a:gdLst>
                  <a:gd name="T0" fmla="*/ 0 w 1372"/>
                  <a:gd name="T1" fmla="*/ 172 h 277"/>
                  <a:gd name="T2" fmla="*/ 74 w 1372"/>
                  <a:gd name="T3" fmla="*/ 986 h 277"/>
                  <a:gd name="T4" fmla="*/ 238 w 1372"/>
                  <a:gd name="T5" fmla="*/ 2502 h 277"/>
                  <a:gd name="T6" fmla="*/ 467 w 1372"/>
                  <a:gd name="T7" fmla="*/ 0 h 277"/>
                  <a:gd name="T8" fmla="*/ 714 w 1372"/>
                  <a:gd name="T9" fmla="*/ 2502 h 277"/>
                  <a:gd name="T10" fmla="*/ 970 w 1372"/>
                  <a:gd name="T11" fmla="*/ 271 h 277"/>
                  <a:gd name="T12" fmla="*/ 1207 w 1372"/>
                  <a:gd name="T13" fmla="*/ 2589 h 277"/>
                  <a:gd name="T14" fmla="*/ 1372 w 1372"/>
                  <a:gd name="T15" fmla="*/ 986 h 2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72"/>
                  <a:gd name="T25" fmla="*/ 0 h 277"/>
                  <a:gd name="T26" fmla="*/ 1372 w 1372"/>
                  <a:gd name="T27" fmla="*/ 277 h 2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72" h="277">
                    <a:moveTo>
                      <a:pt x="0" y="18"/>
                    </a:moveTo>
                    <a:cubicBezTo>
                      <a:pt x="12" y="32"/>
                      <a:pt x="34" y="61"/>
                      <a:pt x="74" y="101"/>
                    </a:cubicBezTo>
                    <a:cubicBezTo>
                      <a:pt x="114" y="141"/>
                      <a:pt x="173" y="273"/>
                      <a:pt x="238" y="256"/>
                    </a:cubicBezTo>
                    <a:cubicBezTo>
                      <a:pt x="303" y="239"/>
                      <a:pt x="388" y="0"/>
                      <a:pt x="467" y="0"/>
                    </a:cubicBezTo>
                    <a:cubicBezTo>
                      <a:pt x="546" y="0"/>
                      <a:pt x="630" y="251"/>
                      <a:pt x="714" y="256"/>
                    </a:cubicBezTo>
                    <a:cubicBezTo>
                      <a:pt x="798" y="261"/>
                      <a:pt x="888" y="27"/>
                      <a:pt x="970" y="28"/>
                    </a:cubicBezTo>
                    <a:cubicBezTo>
                      <a:pt x="1052" y="29"/>
                      <a:pt x="1140" y="253"/>
                      <a:pt x="1207" y="265"/>
                    </a:cubicBezTo>
                    <a:cubicBezTo>
                      <a:pt x="1274" y="277"/>
                      <a:pt x="1338" y="135"/>
                      <a:pt x="1372" y="101"/>
                    </a:cubicBezTo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矩形 657506"/>
              <p:cNvSpPr>
                <a:spLocks noChangeArrowheads="1"/>
              </p:cNvSpPr>
              <p:nvPr/>
            </p:nvSpPr>
            <p:spPr bwMode="auto">
              <a:xfrm>
                <a:off x="1837" y="2913"/>
                <a:ext cx="1417" cy="767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160" name="任意多边形 657502"/>
              <p:cNvSpPr>
                <a:spLocks noChangeArrowheads="1"/>
              </p:cNvSpPr>
              <p:nvPr/>
            </p:nvSpPr>
            <p:spPr bwMode="auto">
              <a:xfrm>
                <a:off x="1848" y="2998"/>
                <a:ext cx="1406" cy="542"/>
              </a:xfrm>
              <a:custGeom>
                <a:avLst/>
                <a:gdLst>
                  <a:gd name="T0" fmla="*/ 0 w 1406"/>
                  <a:gd name="T1" fmla="*/ 459 h 542"/>
                  <a:gd name="T2" fmla="*/ 91 w 1406"/>
                  <a:gd name="T3" fmla="*/ 6 h 542"/>
                  <a:gd name="T4" fmla="*/ 213 w 1406"/>
                  <a:gd name="T5" fmla="*/ 495 h 542"/>
                  <a:gd name="T6" fmla="*/ 318 w 1406"/>
                  <a:gd name="T7" fmla="*/ 6 h 542"/>
                  <a:gd name="T8" fmla="*/ 454 w 1406"/>
                  <a:gd name="T9" fmla="*/ 505 h 542"/>
                  <a:gd name="T10" fmla="*/ 551 w 1406"/>
                  <a:gd name="T11" fmla="*/ 2 h 542"/>
                  <a:gd name="T12" fmla="*/ 681 w 1406"/>
                  <a:gd name="T13" fmla="*/ 505 h 542"/>
                  <a:gd name="T14" fmla="*/ 817 w 1406"/>
                  <a:gd name="T15" fmla="*/ 6 h 542"/>
                  <a:gd name="T16" fmla="*/ 907 w 1406"/>
                  <a:gd name="T17" fmla="*/ 505 h 542"/>
                  <a:gd name="T18" fmla="*/ 1043 w 1406"/>
                  <a:gd name="T19" fmla="*/ 6 h 542"/>
                  <a:gd name="T20" fmla="*/ 1164 w 1406"/>
                  <a:gd name="T21" fmla="*/ 477 h 542"/>
                  <a:gd name="T22" fmla="*/ 1270 w 1406"/>
                  <a:gd name="T23" fmla="*/ 6 h 542"/>
                  <a:gd name="T24" fmla="*/ 1361 w 1406"/>
                  <a:gd name="T25" fmla="*/ 459 h 542"/>
                  <a:gd name="T26" fmla="*/ 1406 w 1406"/>
                  <a:gd name="T27" fmla="*/ 505 h 5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06"/>
                  <a:gd name="T43" fmla="*/ 0 h 542"/>
                  <a:gd name="T44" fmla="*/ 1406 w 1406"/>
                  <a:gd name="T45" fmla="*/ 542 h 5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06" h="542">
                    <a:moveTo>
                      <a:pt x="0" y="459"/>
                    </a:moveTo>
                    <a:cubicBezTo>
                      <a:pt x="30" y="228"/>
                      <a:pt x="56" y="0"/>
                      <a:pt x="91" y="6"/>
                    </a:cubicBezTo>
                    <a:cubicBezTo>
                      <a:pt x="126" y="12"/>
                      <a:pt x="175" y="495"/>
                      <a:pt x="213" y="495"/>
                    </a:cubicBezTo>
                    <a:cubicBezTo>
                      <a:pt x="251" y="495"/>
                      <a:pt x="278" y="4"/>
                      <a:pt x="318" y="6"/>
                    </a:cubicBezTo>
                    <a:cubicBezTo>
                      <a:pt x="358" y="8"/>
                      <a:pt x="415" y="506"/>
                      <a:pt x="454" y="505"/>
                    </a:cubicBezTo>
                    <a:cubicBezTo>
                      <a:pt x="493" y="504"/>
                      <a:pt x="513" y="2"/>
                      <a:pt x="551" y="2"/>
                    </a:cubicBezTo>
                    <a:cubicBezTo>
                      <a:pt x="589" y="2"/>
                      <a:pt x="637" y="504"/>
                      <a:pt x="681" y="505"/>
                    </a:cubicBezTo>
                    <a:cubicBezTo>
                      <a:pt x="725" y="506"/>
                      <a:pt x="779" y="6"/>
                      <a:pt x="817" y="6"/>
                    </a:cubicBezTo>
                    <a:cubicBezTo>
                      <a:pt x="855" y="6"/>
                      <a:pt x="869" y="505"/>
                      <a:pt x="907" y="505"/>
                    </a:cubicBezTo>
                    <a:cubicBezTo>
                      <a:pt x="945" y="505"/>
                      <a:pt x="1000" y="11"/>
                      <a:pt x="1043" y="6"/>
                    </a:cubicBezTo>
                    <a:cubicBezTo>
                      <a:pt x="1086" y="1"/>
                      <a:pt x="1126" y="477"/>
                      <a:pt x="1164" y="477"/>
                    </a:cubicBezTo>
                    <a:cubicBezTo>
                      <a:pt x="1202" y="477"/>
                      <a:pt x="1237" y="9"/>
                      <a:pt x="1270" y="6"/>
                    </a:cubicBezTo>
                    <a:cubicBezTo>
                      <a:pt x="1303" y="3"/>
                      <a:pt x="1338" y="376"/>
                      <a:pt x="1361" y="459"/>
                    </a:cubicBezTo>
                    <a:cubicBezTo>
                      <a:pt x="1384" y="542"/>
                      <a:pt x="1395" y="523"/>
                      <a:pt x="1406" y="505"/>
                    </a:cubicBezTo>
                  </a:path>
                </a:pathLst>
              </a:cu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57510" name="文本框 657509"/>
          <p:cNvSpPr txBox="1">
            <a:spLocks noChangeArrowheads="1"/>
          </p:cNvSpPr>
          <p:nvPr/>
        </p:nvSpPr>
        <p:spPr bwMode="auto">
          <a:xfrm>
            <a:off x="5076056" y="3501008"/>
            <a:ext cx="1641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0.1 ms/div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5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60483"/>
          <p:cNvSpPr>
            <a:spLocks noChangeArrowheads="1"/>
          </p:cNvSpPr>
          <p:nvPr/>
        </p:nvSpPr>
        <p:spPr bwMode="auto">
          <a:xfrm>
            <a:off x="323528" y="836712"/>
            <a:ext cx="24529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3</a:t>
            </a:r>
            <a:r>
              <a:rPr lang="zh-CN" altLang="en-US" sz="3200" b="1" dirty="0"/>
              <a:t>、触发扫描</a:t>
            </a:r>
          </a:p>
        </p:txBody>
      </p:sp>
      <p:pic>
        <p:nvPicPr>
          <p:cNvPr id="7171" name="图片 66048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036" y="205358"/>
            <a:ext cx="43053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图片 660486" descr="E:/360/教学/大学实验物理（1）/2018春实验/http:/210.39.15.106/phys/UploadFile/2007062108140439412.jpg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2610626" y="3573016"/>
            <a:ext cx="519272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617488"/>
          <p:cNvSpPr>
            <a:spLocks noChangeArrowheads="1"/>
          </p:cNvSpPr>
          <p:nvPr/>
        </p:nvSpPr>
        <p:spPr bwMode="auto">
          <a:xfrm>
            <a:off x="273050" y="476672"/>
            <a:ext cx="75771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3200" b="1" dirty="0"/>
              <a:t>4</a:t>
            </a:r>
            <a:r>
              <a:rPr lang="zh-CN" altLang="en-US" sz="3200" b="1" dirty="0"/>
              <a:t>、李萨如图形</a:t>
            </a:r>
          </a:p>
        </p:txBody>
      </p:sp>
      <p:pic>
        <p:nvPicPr>
          <p:cNvPr id="617490" name="李莎茹图21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6238" y="1989138"/>
            <a:ext cx="309562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491" name="李莎茹图1221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4950" y="1989138"/>
            <a:ext cx="2897188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492" name="李莎茹图2341.avi">
            <a:hlinkClick r:id="" action="ppaction://media"/>
          </p:cNvPr>
          <p:cNvPicPr>
            <a:picLocks noRot="1" noChangeAspect="1" noChangeArrowheads="1"/>
          </p:cNvPicPr>
          <p:nvPr>
            <a:videoFile r:link="rId3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5963" y="1989138"/>
            <a:ext cx="3132137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矩形 617494"/>
          <p:cNvSpPr>
            <a:spLocks noChangeArrowheads="1"/>
          </p:cNvSpPr>
          <p:nvPr/>
        </p:nvSpPr>
        <p:spPr bwMode="auto">
          <a:xfrm>
            <a:off x="539750" y="1382713"/>
            <a:ext cx="8064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66"/>
                </a:solidFill>
              </a:rPr>
              <a:t>原理</a:t>
            </a:r>
            <a:r>
              <a:rPr lang="zh-CN" altLang="en-US" sz="2400" b="1" dirty="0">
                <a:solidFill>
                  <a:srgbClr val="000066"/>
                </a:solidFill>
              </a:rPr>
              <a:t>：两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个彼此垂直反向振动的波的合成图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8200" name="矩形 617496"/>
          <p:cNvSpPr>
            <a:spLocks noChangeArrowheads="1"/>
          </p:cNvSpPr>
          <p:nvPr/>
        </p:nvSpPr>
        <p:spPr bwMode="auto">
          <a:xfrm>
            <a:off x="1404044" y="5376218"/>
            <a:ext cx="6696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itchFamily="2" charset="-122"/>
              </a:rPr>
              <a:t>1:1 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itchFamily="2" charset="-122"/>
              </a:rPr>
              <a:t>                      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itchFamily="2" charset="-122"/>
              </a:rPr>
              <a:t>1:2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itchFamily="2" charset="-122"/>
              </a:rPr>
              <a:t>                         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itchFamily="2" charset="-122"/>
              </a:rPr>
              <a:t>2:1</a:t>
            </a:r>
            <a:endParaRPr lang="zh-CN" altLang="en-US" sz="2400" b="1" dirty="0">
              <a:solidFill>
                <a:srgbClr val="000066"/>
              </a:solidFill>
              <a:latin typeface="华文中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74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174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749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174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174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749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174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174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7492"/>
                  </p:tgtEl>
                </p:cond>
              </p:nextCondLst>
            </p:seq>
            <p:vide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17490"/>
                </p:tgtEl>
              </p:cMediaNode>
            </p:video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17491"/>
                </p:tgtEl>
              </p:cMediaNode>
            </p:video>
            <p:vide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1749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641040"/>
          <p:cNvSpPr txBox="1">
            <a:spLocks noChangeArrowheads="1"/>
          </p:cNvSpPr>
          <p:nvPr/>
        </p:nvSpPr>
        <p:spPr bwMode="auto">
          <a:xfrm>
            <a:off x="1569194" y="260648"/>
            <a:ext cx="63151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实验</a:t>
            </a:r>
            <a:r>
              <a:rPr lang="zh-CN" altLang="en-US" sz="3600" dirty="0" smtClean="0">
                <a:solidFill>
                  <a:srgbClr val="FF0000"/>
                </a:solidFill>
              </a:rPr>
              <a:t>仪器：数字示波器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9219" name="图片 1" descr="QQ图片20180403172242"/>
          <p:cNvPicPr>
            <a:picLocks noChangeAspect="1" noChangeArrowheads="1"/>
          </p:cNvPicPr>
          <p:nvPr/>
        </p:nvPicPr>
        <p:blipFill>
          <a:blip r:embed="rId2" cstate="print"/>
          <a:srcRect t="13031" b="18950"/>
          <a:stretch>
            <a:fillRect/>
          </a:stretch>
        </p:blipFill>
        <p:spPr bwMode="auto">
          <a:xfrm>
            <a:off x="468313" y="1797050"/>
            <a:ext cx="7680325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矩形 641038"/>
          <p:cNvSpPr>
            <a:spLocks noChangeArrowheads="1"/>
          </p:cNvSpPr>
          <p:nvPr/>
        </p:nvSpPr>
        <p:spPr bwMode="auto">
          <a:xfrm>
            <a:off x="8056563" y="1196975"/>
            <a:ext cx="693737" cy="39846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zh-CN" b="1"/>
              <a:t>重置</a:t>
            </a:r>
          </a:p>
        </p:txBody>
      </p:sp>
      <p:sp>
        <p:nvSpPr>
          <p:cNvPr id="9221" name="矩形 5"/>
          <p:cNvSpPr>
            <a:spLocks noChangeArrowheads="1"/>
          </p:cNvSpPr>
          <p:nvPr/>
        </p:nvSpPr>
        <p:spPr bwMode="auto">
          <a:xfrm>
            <a:off x="6508750" y="3997325"/>
            <a:ext cx="649537" cy="369332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zh-CN" b="1" dirty="0">
                <a:solidFill>
                  <a:srgbClr val="FFFF00"/>
                </a:solidFill>
              </a:rPr>
              <a:t>缩放</a:t>
            </a:r>
          </a:p>
        </p:txBody>
      </p:sp>
      <p:cxnSp>
        <p:nvCxnSpPr>
          <p:cNvPr id="8" name="直接箭头连接符 7"/>
          <p:cNvCxnSpPr>
            <a:stCxn id="9221" idx="0"/>
          </p:cNvCxnSpPr>
          <p:nvPr/>
        </p:nvCxnSpPr>
        <p:spPr>
          <a:xfrm flipV="1">
            <a:off x="6833519" y="3070226"/>
            <a:ext cx="368969" cy="927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9221" idx="0"/>
          </p:cNvCxnSpPr>
          <p:nvPr/>
        </p:nvCxnSpPr>
        <p:spPr>
          <a:xfrm flipH="1">
            <a:off x="5940426" y="3997325"/>
            <a:ext cx="893093" cy="5127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9221" idx="0"/>
          </p:cNvCxnSpPr>
          <p:nvPr/>
        </p:nvCxnSpPr>
        <p:spPr>
          <a:xfrm flipH="1">
            <a:off x="5292726" y="3997325"/>
            <a:ext cx="1540793" cy="5127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矩形 11"/>
          <p:cNvSpPr>
            <a:spLocks noChangeArrowheads="1"/>
          </p:cNvSpPr>
          <p:nvPr/>
        </p:nvSpPr>
        <p:spPr bwMode="auto">
          <a:xfrm>
            <a:off x="5360988" y="1196975"/>
            <a:ext cx="693737" cy="39846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zh-CN" b="1"/>
              <a:t>测量</a:t>
            </a:r>
          </a:p>
        </p:txBody>
      </p:sp>
      <p:cxnSp>
        <p:nvCxnSpPr>
          <p:cNvPr id="13" name="直接箭头连接符 12"/>
          <p:cNvCxnSpPr>
            <a:stCxn id="9225" idx="2"/>
          </p:cNvCxnSpPr>
          <p:nvPr/>
        </p:nvCxnSpPr>
        <p:spPr>
          <a:xfrm>
            <a:off x="5708650" y="1524000"/>
            <a:ext cx="31750" cy="4667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220" idx="2"/>
          </p:cNvCxnSpPr>
          <p:nvPr/>
        </p:nvCxnSpPr>
        <p:spPr>
          <a:xfrm flipH="1">
            <a:off x="7885113" y="1524000"/>
            <a:ext cx="519112" cy="4667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矩形 14"/>
          <p:cNvSpPr>
            <a:spLocks noChangeArrowheads="1"/>
          </p:cNvSpPr>
          <p:nvPr/>
        </p:nvSpPr>
        <p:spPr bwMode="auto">
          <a:xfrm>
            <a:off x="6681788" y="1195388"/>
            <a:ext cx="1033462" cy="4000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b="1"/>
              <a:t>XY</a:t>
            </a:r>
            <a:r>
              <a:rPr lang="zh-CN" altLang="en-US" b="1"/>
              <a:t>合成</a:t>
            </a:r>
          </a:p>
        </p:txBody>
      </p:sp>
      <p:cxnSp>
        <p:nvCxnSpPr>
          <p:cNvPr id="16" name="直接箭头连接符 15"/>
          <p:cNvCxnSpPr>
            <a:stCxn id="9220" idx="2"/>
          </p:cNvCxnSpPr>
          <p:nvPr/>
        </p:nvCxnSpPr>
        <p:spPr>
          <a:xfrm>
            <a:off x="7202488" y="1595438"/>
            <a:ext cx="106362" cy="4667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0" name="矩形 16"/>
          <p:cNvSpPr>
            <a:spLocks noChangeArrowheads="1"/>
          </p:cNvSpPr>
          <p:nvPr/>
        </p:nvSpPr>
        <p:spPr bwMode="auto">
          <a:xfrm>
            <a:off x="2922588" y="5167313"/>
            <a:ext cx="1114408" cy="369332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zh-CN" b="1">
                <a:solidFill>
                  <a:srgbClr val="FFFF00"/>
                </a:solidFill>
              </a:rPr>
              <a:t>扫描周期</a:t>
            </a:r>
          </a:p>
        </p:txBody>
      </p:sp>
      <p:cxnSp>
        <p:nvCxnSpPr>
          <p:cNvPr id="18" name="直接箭头连接符 17"/>
          <p:cNvCxnSpPr>
            <a:stCxn id="9230" idx="0"/>
          </p:cNvCxnSpPr>
          <p:nvPr/>
        </p:nvCxnSpPr>
        <p:spPr>
          <a:xfrm flipH="1" flipV="1">
            <a:off x="2922588" y="3925889"/>
            <a:ext cx="557204" cy="12414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1436688" y="3981450"/>
            <a:ext cx="601662" cy="11699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矩形 16"/>
          <p:cNvSpPr>
            <a:spLocks noChangeArrowheads="1"/>
          </p:cNvSpPr>
          <p:nvPr/>
        </p:nvSpPr>
        <p:spPr bwMode="auto">
          <a:xfrm>
            <a:off x="1395413" y="5151438"/>
            <a:ext cx="1346844" cy="369332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信号灵敏度</a:t>
            </a:r>
            <a:endParaRPr lang="zh-CN" altLang="zh-C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4" descr="QQ图片20180403172248"/>
          <p:cNvPicPr>
            <a:picLocks noChangeAspect="1" noChangeArrowheads="1"/>
          </p:cNvPicPr>
          <p:nvPr/>
        </p:nvPicPr>
        <p:blipFill>
          <a:blip r:embed="rId2" cstate="print"/>
          <a:srcRect t="21838" b="8246"/>
          <a:stretch>
            <a:fillRect/>
          </a:stretch>
        </p:blipFill>
        <p:spPr bwMode="auto">
          <a:xfrm>
            <a:off x="523875" y="1735138"/>
            <a:ext cx="7681913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矩形 14"/>
          <p:cNvSpPr>
            <a:spLocks noChangeArrowheads="1"/>
          </p:cNvSpPr>
          <p:nvPr/>
        </p:nvSpPr>
        <p:spPr bwMode="auto">
          <a:xfrm>
            <a:off x="6681788" y="1195388"/>
            <a:ext cx="1033462" cy="4000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b="1"/>
              <a:t>XY</a:t>
            </a:r>
            <a:r>
              <a:rPr lang="zh-CN" altLang="en-US" b="1"/>
              <a:t>合成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02488" y="1595438"/>
            <a:ext cx="106362" cy="4667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2124075" y="4581525"/>
            <a:ext cx="287338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554538" y="3048000"/>
            <a:ext cx="233362" cy="4524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641040"/>
          <p:cNvSpPr txBox="1">
            <a:spLocks noChangeArrowheads="1"/>
          </p:cNvSpPr>
          <p:nvPr/>
        </p:nvSpPr>
        <p:spPr bwMode="auto">
          <a:xfrm>
            <a:off x="899592" y="44624"/>
            <a:ext cx="7632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实验</a:t>
            </a:r>
            <a:r>
              <a:rPr lang="zh-CN" altLang="en-US" sz="3600" dirty="0" smtClean="0">
                <a:solidFill>
                  <a:srgbClr val="FF0000"/>
                </a:solidFill>
              </a:rPr>
              <a:t>仪器：函数（正弦）信号发生器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11267" name="图片 2" descr="QQ图片20180403172232"/>
          <p:cNvPicPr>
            <a:picLocks noChangeAspect="1" noChangeArrowheads="1"/>
          </p:cNvPicPr>
          <p:nvPr/>
        </p:nvPicPr>
        <p:blipFill>
          <a:blip r:embed="rId3" cstate="print"/>
          <a:srcRect t="18410" b="22070"/>
          <a:stretch>
            <a:fillRect/>
          </a:stretch>
        </p:blipFill>
        <p:spPr bwMode="auto">
          <a:xfrm>
            <a:off x="273050" y="1382713"/>
            <a:ext cx="7680325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矩形 3"/>
          <p:cNvSpPr>
            <a:spLocks noChangeArrowheads="1"/>
          </p:cNvSpPr>
          <p:nvPr/>
        </p:nvSpPr>
        <p:spPr bwMode="auto">
          <a:xfrm>
            <a:off x="7550150" y="5137150"/>
            <a:ext cx="1204913" cy="646331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b="1" dirty="0"/>
              <a:t>选信号</a:t>
            </a:r>
            <a:r>
              <a:rPr lang="zh-CN" altLang="en-US" b="1" dirty="0" smtClean="0"/>
              <a:t>源及调相位</a:t>
            </a:r>
            <a:endParaRPr lang="zh-CN" altLang="en-US" b="1" dirty="0"/>
          </a:p>
        </p:txBody>
      </p:sp>
      <p:cxnSp>
        <p:nvCxnSpPr>
          <p:cNvPr id="5" name="直接箭头连接符 4"/>
          <p:cNvCxnSpPr>
            <a:stCxn id="11268" idx="0"/>
          </p:cNvCxnSpPr>
          <p:nvPr/>
        </p:nvCxnSpPr>
        <p:spPr>
          <a:xfrm flipH="1" flipV="1">
            <a:off x="6372227" y="3500438"/>
            <a:ext cx="1780380" cy="16367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4033838" y="5164138"/>
            <a:ext cx="692150" cy="398462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b="1"/>
              <a:t>频率</a:t>
            </a:r>
          </a:p>
        </p:txBody>
      </p:sp>
      <p:cxnSp>
        <p:nvCxnSpPr>
          <p:cNvPr id="11" name="直接箭头连接符 10"/>
          <p:cNvCxnSpPr>
            <a:stCxn id="11270" idx="0"/>
          </p:cNvCxnSpPr>
          <p:nvPr/>
        </p:nvCxnSpPr>
        <p:spPr>
          <a:xfrm flipV="1">
            <a:off x="4379913" y="4221163"/>
            <a:ext cx="555625" cy="9429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矩形 18"/>
          <p:cNvSpPr>
            <a:spLocks noChangeArrowheads="1"/>
          </p:cNvSpPr>
          <p:nvPr/>
        </p:nvSpPr>
        <p:spPr bwMode="auto">
          <a:xfrm>
            <a:off x="4846638" y="5164138"/>
            <a:ext cx="693737" cy="398462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b="1"/>
              <a:t>幅度</a:t>
            </a:r>
          </a:p>
        </p:txBody>
      </p:sp>
      <p:cxnSp>
        <p:nvCxnSpPr>
          <p:cNvPr id="20" name="直接箭头连接符 19"/>
          <p:cNvCxnSpPr>
            <a:stCxn id="11272" idx="0"/>
          </p:cNvCxnSpPr>
          <p:nvPr/>
        </p:nvCxnSpPr>
        <p:spPr>
          <a:xfrm flipV="1">
            <a:off x="5194300" y="4221163"/>
            <a:ext cx="274638" cy="9429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270" idx="0"/>
          </p:cNvCxnSpPr>
          <p:nvPr/>
        </p:nvCxnSpPr>
        <p:spPr>
          <a:xfrm flipH="1" flipV="1">
            <a:off x="1476375" y="2506663"/>
            <a:ext cx="2903538" cy="26574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272" idx="0"/>
          </p:cNvCxnSpPr>
          <p:nvPr/>
        </p:nvCxnSpPr>
        <p:spPr>
          <a:xfrm flipH="1" flipV="1">
            <a:off x="2286000" y="2708275"/>
            <a:ext cx="2908300" cy="24558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矩形 24"/>
          <p:cNvSpPr>
            <a:spLocks noChangeArrowheads="1"/>
          </p:cNvSpPr>
          <p:nvPr/>
        </p:nvSpPr>
        <p:spPr bwMode="auto">
          <a:xfrm>
            <a:off x="5678488" y="5148263"/>
            <a:ext cx="693737" cy="4000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b="1"/>
              <a:t>输出</a:t>
            </a:r>
          </a:p>
        </p:txBody>
      </p:sp>
      <p:cxnSp>
        <p:nvCxnSpPr>
          <p:cNvPr id="26" name="直接箭头连接符 25"/>
          <p:cNvCxnSpPr>
            <a:stCxn id="11276" idx="0"/>
          </p:cNvCxnSpPr>
          <p:nvPr/>
        </p:nvCxnSpPr>
        <p:spPr>
          <a:xfrm flipV="1">
            <a:off x="6026150" y="3932238"/>
            <a:ext cx="130175" cy="12176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矩形 26"/>
          <p:cNvSpPr>
            <a:spLocks noChangeArrowheads="1"/>
          </p:cNvSpPr>
          <p:nvPr/>
        </p:nvSpPr>
        <p:spPr bwMode="auto">
          <a:xfrm>
            <a:off x="3382963" y="825500"/>
            <a:ext cx="1352550" cy="39846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b="1"/>
              <a:t>数字</a:t>
            </a:r>
            <a:r>
              <a:rPr lang="en-US" altLang="zh-CN" b="1"/>
              <a:t>+</a:t>
            </a:r>
            <a:r>
              <a:rPr lang="zh-CN" altLang="en-US" b="1"/>
              <a:t>单位</a:t>
            </a:r>
          </a:p>
        </p:txBody>
      </p:sp>
      <p:cxnSp>
        <p:nvCxnSpPr>
          <p:cNvPr id="28" name="直接箭头连接符 27"/>
          <p:cNvCxnSpPr>
            <a:stCxn id="11278" idx="2"/>
          </p:cNvCxnSpPr>
          <p:nvPr/>
        </p:nvCxnSpPr>
        <p:spPr>
          <a:xfrm>
            <a:off x="4059238" y="1225550"/>
            <a:ext cx="614362" cy="9794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278" idx="2"/>
          </p:cNvCxnSpPr>
          <p:nvPr/>
        </p:nvCxnSpPr>
        <p:spPr>
          <a:xfrm flipH="1">
            <a:off x="3851275" y="1225550"/>
            <a:ext cx="225425" cy="11239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278" idx="2"/>
          </p:cNvCxnSpPr>
          <p:nvPr/>
        </p:nvCxnSpPr>
        <p:spPr>
          <a:xfrm flipH="1">
            <a:off x="3132138" y="1225550"/>
            <a:ext cx="927100" cy="11239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矩形 6"/>
          <p:cNvSpPr>
            <a:spLocks noChangeArrowheads="1"/>
          </p:cNvSpPr>
          <p:nvPr/>
        </p:nvSpPr>
        <p:spPr bwMode="auto">
          <a:xfrm>
            <a:off x="3186113" y="5164138"/>
            <a:ext cx="698500" cy="4000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b="1"/>
              <a:t>波形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676650" y="4130675"/>
            <a:ext cx="727075" cy="10064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583</Words>
  <Application>Microsoft Office PowerPoint</Application>
  <PresentationFormat>全屏显示(4:3)</PresentationFormat>
  <Paragraphs>62</Paragraphs>
  <Slides>13</Slides>
  <Notes>2</Notes>
  <HiddenSlides>0</HiddenSlides>
  <MMClips>4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示波器的使用</vt:lpstr>
      <vt:lpstr>实验目的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示波器的使用</dc:title>
  <dc:creator>szu</dc:creator>
  <cp:lastModifiedBy>szu</cp:lastModifiedBy>
  <cp:revision>18</cp:revision>
  <dcterms:created xsi:type="dcterms:W3CDTF">2021-03-31T14:47:08Z</dcterms:created>
  <dcterms:modified xsi:type="dcterms:W3CDTF">2021-04-11T16:08:02Z</dcterms:modified>
</cp:coreProperties>
</file>