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9"/>
  </p:notesMasterIdLst>
  <p:sldIdLst>
    <p:sldId id="390" r:id="rId2"/>
    <p:sldId id="421" r:id="rId3"/>
    <p:sldId id="256" r:id="rId4"/>
    <p:sldId id="422" r:id="rId5"/>
    <p:sldId id="257" r:id="rId6"/>
    <p:sldId id="258" r:id="rId7"/>
    <p:sldId id="423" r:id="rId8"/>
    <p:sldId id="259" r:id="rId9"/>
    <p:sldId id="260" r:id="rId10"/>
    <p:sldId id="424" r:id="rId11"/>
    <p:sldId id="261" r:id="rId12"/>
    <p:sldId id="262" r:id="rId13"/>
    <p:sldId id="263" r:id="rId14"/>
    <p:sldId id="425" r:id="rId15"/>
    <p:sldId id="264" r:id="rId16"/>
    <p:sldId id="265"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11B689-3558-43C5-8B58-03FDCE71A442}" type="datetimeFigureOut">
              <a:rPr lang="zh-CN" altLang="en-US" smtClean="0"/>
              <a:t>2023/5/28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730504-1043-4D7D-B145-3757F7905A42}" type="slidenum">
              <a:rPr lang="zh-CN" altLang="en-US" smtClean="0"/>
              <a:t>‹#›</a:t>
            </a:fld>
            <a:endParaRPr lang="zh-CN" altLang="en-US"/>
          </a:p>
        </p:txBody>
      </p:sp>
    </p:spTree>
    <p:extLst>
      <p:ext uri="{BB962C8B-B14F-4D97-AF65-F5344CB8AC3E}">
        <p14:creationId xmlns:p14="http://schemas.microsoft.com/office/powerpoint/2010/main" val="2204333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8EBAE75-934E-4923-912E-BA34D5DB2493}"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83949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177699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1731854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6835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1725555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751611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643822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10776221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825625"/>
            <a:ext cx="515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037213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5655152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9610764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524393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64503619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02067492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40" descr="bj"/>
          <p:cNvPicPr>
            <a:picLocks noChangeAspect="1"/>
          </p:cNvPicPr>
          <p:nvPr userDrawn="1"/>
        </p:nvPicPr>
        <p:blipFill>
          <a:blip r:embed="rId14"/>
          <a:stretch>
            <a:fillRect/>
          </a:stretch>
        </p:blipFill>
        <p:spPr>
          <a:xfrm>
            <a:off x="0" y="6134101"/>
            <a:ext cx="12192000" cy="739775"/>
          </a:xfrm>
          <a:prstGeom prst="rect">
            <a:avLst/>
          </a:prstGeom>
          <a:noFill/>
          <a:ln w="9525">
            <a:noFill/>
          </a:ln>
        </p:spPr>
      </p:pic>
      <p:grpSp>
        <p:nvGrpSpPr>
          <p:cNvPr id="3075" name="Group 20"/>
          <p:cNvGrpSpPr/>
          <p:nvPr userDrawn="1"/>
        </p:nvGrpSpPr>
        <p:grpSpPr>
          <a:xfrm>
            <a:off x="9074151" y="6415089"/>
            <a:ext cx="264583" cy="327025"/>
            <a:chOff x="3492" y="3902"/>
            <a:chExt cx="155" cy="257"/>
          </a:xfrm>
        </p:grpSpPr>
        <p:sp>
          <p:nvSpPr>
            <p:cNvPr id="462869" name="AutoShape 21">
              <a:hlinkClick r:id="" action="ppaction://hlinkshowjump?jump=lastslide"/>
            </p:cNvPr>
            <p:cNvSpPr>
              <a:spLocks noChangeArrowheads="1"/>
            </p:cNvSpPr>
            <p:nvPr/>
          </p:nvSpPr>
          <p:spPr bwMode="auto">
            <a:xfrm rot="5400000">
              <a:off x="3441" y="3953"/>
              <a:ext cx="257" cy="155"/>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7" name="Line 22">
              <a:hlinkClick r:id="" action="ppaction://hlinkshowjump?jump=lastslide"/>
            </p:cNvPr>
            <p:cNvSpPr>
              <a:spLocks noChangeShapeType="1"/>
            </p:cNvSpPr>
            <p:nvPr/>
          </p:nvSpPr>
          <p:spPr bwMode="auto">
            <a:xfrm>
              <a:off x="3647" y="3923"/>
              <a:ext cx="0" cy="204"/>
            </a:xfrm>
            <a:prstGeom prst="line">
              <a:avLst/>
            </a:prstGeom>
            <a:noFill/>
            <a:ln w="28575">
              <a:solidFill>
                <a:srgbClr val="ACEAFE"/>
              </a:solidFill>
              <a:round/>
            </a:ln>
            <a:effectLst>
              <a:prstShdw prst="shdw17" dist="17961" dir="2700000">
                <a:srgbClr val="678C98"/>
              </a:prst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462871" name="AutoShape 23">
            <a:hlinkClick r:id="" action="ppaction://hlinkshowjump?jump=nextslide"/>
          </p:cNvPr>
          <p:cNvSpPr>
            <a:spLocks noChangeArrowheads="1"/>
          </p:cNvSpPr>
          <p:nvPr/>
        </p:nvSpPr>
        <p:spPr bwMode="auto">
          <a:xfrm rot="5400000">
            <a:off x="10016597" y="6446308"/>
            <a:ext cx="327025" cy="264584"/>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2872" name="AutoShape 24">
            <a:hlinkClick r:id="" action="ppaction://hlinkshowjump?jump=previousslide"/>
          </p:cNvPr>
          <p:cNvSpPr>
            <a:spLocks noChangeArrowheads="1"/>
          </p:cNvSpPr>
          <p:nvPr/>
        </p:nvSpPr>
        <p:spPr bwMode="auto">
          <a:xfrm rot="16200000">
            <a:off x="10746846" y="6446308"/>
            <a:ext cx="327025" cy="264584"/>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3078" name="Group 25"/>
          <p:cNvGrpSpPr/>
          <p:nvPr userDrawn="1"/>
        </p:nvGrpSpPr>
        <p:grpSpPr>
          <a:xfrm>
            <a:off x="11688233" y="6415089"/>
            <a:ext cx="264584" cy="327025"/>
            <a:chOff x="4558" y="3875"/>
            <a:chExt cx="155" cy="257"/>
          </a:xfrm>
        </p:grpSpPr>
        <p:sp>
          <p:nvSpPr>
            <p:cNvPr id="462874" name="AutoShape 26">
              <a:hlinkClick r:id="" action="ppaction://hlinkshowjump?jump=firstslide"/>
            </p:cNvPr>
            <p:cNvSpPr>
              <a:spLocks noChangeArrowheads="1"/>
            </p:cNvSpPr>
            <p:nvPr/>
          </p:nvSpPr>
          <p:spPr bwMode="auto">
            <a:xfrm rot="16200000">
              <a:off x="4507" y="3926"/>
              <a:ext cx="257" cy="155"/>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Line 27"/>
            <p:cNvSpPr>
              <a:spLocks noChangeShapeType="1"/>
            </p:cNvSpPr>
            <p:nvPr/>
          </p:nvSpPr>
          <p:spPr bwMode="auto">
            <a:xfrm>
              <a:off x="4558" y="3896"/>
              <a:ext cx="0" cy="204"/>
            </a:xfrm>
            <a:prstGeom prst="line">
              <a:avLst/>
            </a:prstGeom>
            <a:noFill/>
            <a:ln w="28575">
              <a:solidFill>
                <a:srgbClr val="ACEAFE"/>
              </a:solidFill>
              <a:round/>
            </a:ln>
            <a:effectLst>
              <a:prstShdw prst="shdw17" dist="17961" dir="2700000">
                <a:srgbClr val="678C98"/>
              </a:prst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pic>
        <p:nvPicPr>
          <p:cNvPr id="3079" name="Picture 37" descr="bj"/>
          <p:cNvPicPr>
            <a:picLocks noChangeAspect="1"/>
          </p:cNvPicPr>
          <p:nvPr userDrawn="1"/>
        </p:nvPicPr>
        <p:blipFill>
          <a:blip r:embed="rId14"/>
          <a:stretch>
            <a:fillRect/>
          </a:stretch>
        </p:blipFill>
        <p:spPr>
          <a:xfrm>
            <a:off x="0" y="1"/>
            <a:ext cx="12192000" cy="739775"/>
          </a:xfrm>
          <a:prstGeom prst="rect">
            <a:avLst/>
          </a:prstGeom>
          <a:noFill/>
          <a:ln w="9525">
            <a:noFill/>
          </a:ln>
        </p:spPr>
      </p:pic>
      <p:sp>
        <p:nvSpPr>
          <p:cNvPr id="1032" name="Rectangle 33"/>
          <p:cNvSpPr>
            <a:spLocks noChangeArrowheads="1"/>
          </p:cNvSpPr>
          <p:nvPr/>
        </p:nvSpPr>
        <p:spPr bwMode="auto">
          <a:xfrm>
            <a:off x="0" y="692151"/>
            <a:ext cx="12192000" cy="73025"/>
          </a:xfrm>
          <a:prstGeom prst="rect">
            <a:avLst/>
          </a:prstGeom>
          <a:gradFill rotWithShape="1">
            <a:gsLst>
              <a:gs pos="0">
                <a:srgbClr val="FF3300"/>
              </a:gs>
              <a:gs pos="100000">
                <a:schemeClr val="bg1"/>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3" name="Rectangle 34"/>
          <p:cNvSpPr>
            <a:spLocks noChangeArrowheads="1"/>
          </p:cNvSpPr>
          <p:nvPr/>
        </p:nvSpPr>
        <p:spPr bwMode="auto">
          <a:xfrm>
            <a:off x="0" y="6173789"/>
            <a:ext cx="12192000" cy="73025"/>
          </a:xfrm>
          <a:prstGeom prst="rect">
            <a:avLst/>
          </a:prstGeom>
          <a:gradFill rotWithShape="1">
            <a:gsLst>
              <a:gs pos="0">
                <a:schemeClr val="bg1"/>
              </a:gs>
              <a:gs pos="100000">
                <a:srgbClr val="FF3300"/>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3201013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ransition/>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图片1a"/>
          <p:cNvPicPr>
            <a:picLocks noChangeAspect="1"/>
          </p:cNvPicPr>
          <p:nvPr/>
        </p:nvPicPr>
        <p:blipFill>
          <a:blip r:embed="rId2"/>
          <a:stretch>
            <a:fillRect/>
          </a:stretch>
        </p:blipFill>
        <p:spPr>
          <a:xfrm>
            <a:off x="0" y="549276"/>
            <a:ext cx="12192000" cy="6308725"/>
          </a:xfrm>
          <a:prstGeom prst="rect">
            <a:avLst/>
          </a:prstGeom>
          <a:noFill/>
          <a:ln w="9525">
            <a:noFill/>
          </a:ln>
        </p:spPr>
      </p:pic>
      <p:sp>
        <p:nvSpPr>
          <p:cNvPr id="4099" name="Rectangle 4"/>
          <p:cNvSpPr/>
          <p:nvPr/>
        </p:nvSpPr>
        <p:spPr>
          <a:xfrm>
            <a:off x="0" y="5953936"/>
            <a:ext cx="12192000" cy="908050"/>
          </a:xfrm>
          <a:prstGeom prst="rect">
            <a:avLst/>
          </a:prstGeom>
          <a:solidFill>
            <a:srgbClr val="0099FF"/>
          </a:solidFill>
          <a:ln w="28575">
            <a:noFill/>
          </a:ln>
        </p:spPr>
        <p:txBody>
          <a:bodyPr wrap="none" anchor="ctr"/>
          <a:lstStyle/>
          <a:p>
            <a:pPr algn="ctr" defTabSz="914400" fontAlgn="base">
              <a:spcBef>
                <a:spcPct val="0"/>
              </a:spcBef>
              <a:spcAft>
                <a:spcPct val="0"/>
              </a:spcAft>
            </a:pPr>
            <a:r>
              <a:rPr lang="en-US" altLang="zh-CN" sz="2800" b="1" i="1" dirty="0">
                <a:solidFill>
                  <a:srgbClr val="0033CC"/>
                </a:solidFill>
                <a:latin typeface="Times New Roman" panose="02020603050405020304" pitchFamily="18" charset="0"/>
                <a:ea typeface="华文中宋" panose="02010600040101010101" pitchFamily="2" charset="-122"/>
              </a:rPr>
              <a:t>                                                       </a:t>
            </a:r>
            <a:endParaRPr lang="en-US" altLang="zh-CN" sz="2800" b="1" i="1" dirty="0">
              <a:solidFill>
                <a:srgbClr val="000066"/>
              </a:solidFill>
              <a:latin typeface="Times New Roman" panose="02020603050405020304" pitchFamily="18" charset="0"/>
              <a:ea typeface="华文中宋" panose="02010600040101010101" pitchFamily="2" charset="-122"/>
            </a:endParaRPr>
          </a:p>
        </p:txBody>
      </p:sp>
      <p:sp>
        <p:nvSpPr>
          <p:cNvPr id="4100" name="Rectangle 5"/>
          <p:cNvSpPr/>
          <p:nvPr/>
        </p:nvSpPr>
        <p:spPr>
          <a:xfrm>
            <a:off x="0" y="0"/>
            <a:ext cx="12192000" cy="908050"/>
          </a:xfrm>
          <a:prstGeom prst="rect">
            <a:avLst/>
          </a:prstGeom>
          <a:solidFill>
            <a:srgbClr val="6699FF"/>
          </a:solidFill>
          <a:ln w="28575">
            <a:noFill/>
          </a:ln>
        </p:spPr>
        <p:txBody>
          <a:bodyPr wrap="none" anchor="ctr"/>
          <a:lstStyle/>
          <a:p>
            <a:pPr defTabSz="914400" fontAlgn="base">
              <a:spcBef>
                <a:spcPct val="0"/>
              </a:spcBef>
              <a:spcAft>
                <a:spcPct val="0"/>
              </a:spcAft>
            </a:pPr>
            <a:endParaRPr lang="zh-CN" altLang="en-US" dirty="0">
              <a:solidFill>
                <a:srgbClr val="0033CC"/>
              </a:solidFill>
              <a:latin typeface="Arial" panose="020B0604020202020204" pitchFamily="34" charset="0"/>
              <a:ea typeface="宋体" panose="02010600030101010101" pitchFamily="2" charset="-122"/>
            </a:endParaRPr>
          </a:p>
        </p:txBody>
      </p:sp>
      <p:sp>
        <p:nvSpPr>
          <p:cNvPr id="605192" name="WordArt 8"/>
          <p:cNvSpPr>
            <a:spLocks noChangeArrowheads="1" noChangeShapeType="1" noTextEdit="1"/>
          </p:cNvSpPr>
          <p:nvPr/>
        </p:nvSpPr>
        <p:spPr bwMode="auto">
          <a:xfrm>
            <a:off x="6240464" y="4510089"/>
            <a:ext cx="3095625" cy="503237"/>
          </a:xfrm>
          <a:prstGeom prst="rect">
            <a:avLst/>
          </a:prstGeom>
        </p:spPr>
        <p:txBody>
          <a:bodyPr wrap="none" numCol="1" fromWordArt="1">
            <a:prstTxWarp prst="textPlain">
              <a:avLst>
                <a:gd name="adj" fmla="val 50000"/>
              </a:avLst>
            </a:prstTxWarp>
          </a:bodyPr>
          <a:lstStyle/>
          <a:p>
            <a:pPr algn="ctr" defTabSz="914400" fontAlgn="base">
              <a:spcBef>
                <a:spcPct val="0"/>
              </a:spcBef>
              <a:spcAft>
                <a:spcPct val="0"/>
              </a:spcAft>
              <a:defRPr/>
            </a:pPr>
            <a:r>
              <a:rPr lang="zh-CN" altLang="en-US" sz="3600" b="1" kern="10" dirty="0">
                <a:ln w="9525">
                  <a:solidFill>
                    <a:srgbClr val="000066"/>
                  </a:solidFill>
                  <a:round/>
                </a:ln>
                <a:solidFill>
                  <a:srgbClr val="000066"/>
                </a:solidFill>
                <a:effectLst>
                  <a:outerShdw dist="35921" dir="2700000" algn="ctr" rotWithShape="0">
                    <a:srgbClr val="C0C0C0">
                      <a:alpha val="80000"/>
                    </a:srgbClr>
                  </a:outerShdw>
                </a:effectLst>
                <a:latin typeface="华文隶书" panose="02010800040101010101" pitchFamily="2" charset="-122"/>
                <a:ea typeface="华文隶书" panose="02010800040101010101" pitchFamily="2" charset="-122"/>
              </a:rPr>
              <a:t>大学物理实验</a:t>
            </a:r>
            <a:r>
              <a:rPr lang="en-US" altLang="zh-CN" sz="3600" b="1" kern="10" dirty="0">
                <a:ln w="9525">
                  <a:solidFill>
                    <a:srgbClr val="000066"/>
                  </a:solidFill>
                  <a:round/>
                </a:ln>
                <a:solidFill>
                  <a:srgbClr val="000066"/>
                </a:solidFill>
                <a:effectLst>
                  <a:outerShdw dist="35921" dir="2700000" algn="ctr" rotWithShape="0">
                    <a:srgbClr val="C0C0C0">
                      <a:alpha val="80000"/>
                    </a:srgbClr>
                  </a:outerShdw>
                </a:effectLst>
                <a:latin typeface="华文隶书" panose="02010800040101010101" pitchFamily="2" charset="-122"/>
                <a:ea typeface="华文隶书" panose="02010800040101010101" pitchFamily="2" charset="-122"/>
              </a:rPr>
              <a:t>1</a:t>
            </a:r>
            <a:endParaRPr lang="zh-CN" altLang="en-US" sz="3600" b="1" kern="10" dirty="0">
              <a:ln w="9525">
                <a:solidFill>
                  <a:srgbClr val="000066"/>
                </a:solidFill>
                <a:round/>
              </a:ln>
              <a:solidFill>
                <a:srgbClr val="000066"/>
              </a:solidFill>
              <a:effectLst>
                <a:outerShdw dist="35921" dir="2700000" algn="ctr" rotWithShape="0">
                  <a:srgbClr val="C0C0C0">
                    <a:alpha val="80000"/>
                  </a:srgbClr>
                </a:outerShdw>
              </a:effectLst>
              <a:latin typeface="华文隶书" panose="02010800040101010101" pitchFamily="2" charset="-122"/>
              <a:ea typeface="华文隶书" panose="02010800040101010101" pitchFamily="2" charset="-122"/>
            </a:endParaRPr>
          </a:p>
        </p:txBody>
      </p:sp>
      <p:sp>
        <p:nvSpPr>
          <p:cNvPr id="4102" name="WordArt 9"/>
          <p:cNvSpPr>
            <a:spLocks noTextEdit="1"/>
          </p:cNvSpPr>
          <p:nvPr/>
        </p:nvSpPr>
        <p:spPr>
          <a:xfrm>
            <a:off x="5223521" y="2527740"/>
            <a:ext cx="6282679" cy="1512044"/>
          </a:xfrm>
          <a:prstGeom prst="rect">
            <a:avLst/>
          </a:prstGeom>
        </p:spPr>
        <p:txBody>
          <a:bodyPr wrap="none" fromWordArt="1">
            <a:prstTxWarp prst="textPlain">
              <a:avLst>
                <a:gd name="adj" fmla="val 50000"/>
              </a:avLst>
            </a:prstTxWarp>
            <a:normAutofit/>
          </a:bodyPr>
          <a:lstStyle/>
          <a:p>
            <a:pPr algn="ctr" defTabSz="914400" eaLnBrk="0" fontAlgn="base" hangingPunct="0">
              <a:spcBef>
                <a:spcPct val="0"/>
              </a:spcBef>
              <a:spcAft>
                <a:spcPct val="0"/>
              </a:spcAft>
            </a:pPr>
            <a:r>
              <a:rPr lang="zh-CN" altLang="en-US" sz="3600" b="1" dirty="0">
                <a:ln w="9525" cap="flat" cmpd="sng">
                  <a:solidFill>
                    <a:srgbClr val="000066"/>
                  </a:solidFill>
                  <a:prstDash val="solid"/>
                  <a:headEnd type="none" w="med" len="med"/>
                  <a:tailEnd type="none" w="med" len="med"/>
                </a:ln>
                <a:solidFill>
                  <a:srgbClr val="000066"/>
                </a:solidFill>
                <a:effectLst>
                  <a:outerShdw dist="35921" dir="2699999" algn="ctr" rotWithShape="0">
                    <a:srgbClr val="C0C0C0">
                      <a:alpha val="79999"/>
                    </a:srgbClr>
                  </a:outerShdw>
                </a:effectLst>
                <a:latin typeface="微软雅黑" panose="020B0503020204020204" pitchFamily="34" charset="-122"/>
                <a:ea typeface="微软雅黑" panose="020B0503020204020204" pitchFamily="34" charset="-122"/>
              </a:rPr>
              <a:t>磁特性综合实验</a:t>
            </a:r>
          </a:p>
        </p:txBody>
      </p:sp>
      <p:sp>
        <p:nvSpPr>
          <p:cNvPr id="4103" name="Text Box 11"/>
          <p:cNvSpPr txBox="1"/>
          <p:nvPr/>
        </p:nvSpPr>
        <p:spPr>
          <a:xfrm>
            <a:off x="3122562" y="6207126"/>
            <a:ext cx="7658506" cy="461665"/>
          </a:xfrm>
          <a:prstGeom prst="rect">
            <a:avLst/>
          </a:prstGeom>
          <a:noFill/>
          <a:ln w="9525">
            <a:noFill/>
          </a:ln>
        </p:spPr>
        <p:txBody>
          <a:bodyPr wrap="square">
            <a:spAutoFit/>
          </a:bodyPr>
          <a:lstStyle/>
          <a:p>
            <a:pPr defTabSz="914400" fontAlgn="base">
              <a:spcBef>
                <a:spcPct val="0"/>
              </a:spcBef>
              <a:spcAft>
                <a:spcPct val="0"/>
              </a:spcAft>
            </a:pPr>
            <a:r>
              <a:rPr lang="zh-CN" altLang="en-US" sz="2400" b="1" dirty="0">
                <a:solidFill>
                  <a:srgbClr val="292929"/>
                </a:solidFill>
                <a:latin typeface="Arial" panose="020B0604020202020204" pitchFamily="34" charset="0"/>
                <a:ea typeface="华文隶书" panose="02010800040101010101" pitchFamily="2" charset="-122"/>
              </a:rPr>
              <a:t>深圳大学物理实验教学中心</a:t>
            </a:r>
            <a:r>
              <a:rPr lang="en-US" altLang="zh-CN" sz="2400" b="1" dirty="0">
                <a:solidFill>
                  <a:srgbClr val="292929"/>
                </a:solidFill>
                <a:latin typeface="Arial" panose="020B0604020202020204" pitchFamily="34" charset="0"/>
                <a:ea typeface="华文隶书" panose="02010800040101010101" pitchFamily="2" charset="-122"/>
              </a:rPr>
              <a:t>	2022.3</a:t>
            </a:r>
            <a:endParaRPr lang="zh-CN" altLang="en-US" sz="2400" b="1" dirty="0">
              <a:solidFill>
                <a:srgbClr val="292929"/>
              </a:solidFill>
              <a:latin typeface="Arial" panose="020B0604020202020204" pitchFamily="34" charset="0"/>
              <a:ea typeface="华文隶书" panose="020108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CC0B3E5-B470-4D1A-96E6-EC4882673CE4}"/>
                  </a:ext>
                </a:extLst>
              </p:cNvPr>
              <p:cNvSpPr>
                <a:spLocks noChangeArrowheads="1"/>
              </p:cNvSpPr>
              <p:nvPr/>
            </p:nvSpPr>
            <p:spPr bwMode="auto">
              <a:xfrm>
                <a:off x="410520" y="907285"/>
                <a:ext cx="10008973" cy="521136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3493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indent="457200" algn="just" defTabSz="914400">
                  <a:spcAft>
                    <a:spcPts val="600"/>
                  </a:spcAft>
                </a:pP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上式表明在交变磁场下，任一时刻</a:t>
                </a:r>
                <a:r>
                  <a:rPr lang="zh-CN" altLang="en-US"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示波器</a:t>
                </a:r>
                <a:r>
                  <a:rPr lang="en-US"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X</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轴的</a:t>
                </a:r>
                <a:r>
                  <a:rPr lang="zh-CN" altLang="en-US"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输入</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正比于磁场强度</a:t>
                </a:r>
                <a:r>
                  <a:rPr lang="en-US"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H</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。为了测量磁感应强度</a:t>
                </a:r>
                <a:r>
                  <a:rPr lang="en-US"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B</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，在次级线圈</a:t>
                </a:r>
                <a:r>
                  <a:rPr lang="en-US"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N</a:t>
                </a:r>
                <a:r>
                  <a:rPr lang="en-US" altLang="zh-CN" sz="2500" b="1" kern="100" baseline="-250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2</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上串联一个电阻</a:t>
                </a:r>
                <a:r>
                  <a:rPr lang="en-US"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500" b="1" kern="100" baseline="-250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2</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与电容</a:t>
                </a:r>
                <a:r>
                  <a:rPr lang="en-US"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C</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构成一个回路，</a:t>
                </a:r>
                <a:r>
                  <a:rPr lang="en-US"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500" b="1" kern="100" baseline="-250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2</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与</a:t>
                </a:r>
                <a:r>
                  <a:rPr lang="en-US"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C</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构成一个积分电路。取电容</a:t>
                </a:r>
                <a:r>
                  <a:rPr lang="en-US"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C</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两端电压</a:t>
                </a:r>
                <a14:m>
                  <m:oMath xmlns:m="http://schemas.openxmlformats.org/officeDocument/2006/math">
                    <m:sSub>
                      <m:sSubPr>
                        <m:ctrlP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𝑼</m:t>
                        </m:r>
                      </m:e>
                      <m:sub>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𝑪</m:t>
                        </m:r>
                      </m:sub>
                    </m:sSub>
                  </m:oMath>
                </a14:m>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至示波器</a:t>
                </a:r>
                <a:r>
                  <a:rPr lang="en-US"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Y</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轴输入</a:t>
                </a:r>
                <a:r>
                  <a:rPr lang="zh-CN" altLang="en-US"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若</a:t>
                </a:r>
                <a:r>
                  <a:rPr lang="zh-CN" altLang="en-US"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适当</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选择</a:t>
                </a:r>
                <a:r>
                  <a:rPr lang="en-US"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500" b="1" kern="100" baseline="-250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2</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和</a:t>
                </a:r>
                <a:r>
                  <a:rPr lang="en-US"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C</a:t>
                </a:r>
                <a:r>
                  <a:rPr lang="zh-CN" altLang="en-US"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的值，</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使</a:t>
                </a:r>
                <a14:m>
                  <m:oMath xmlns:m="http://schemas.openxmlformats.org/officeDocument/2006/math">
                    <m:sSub>
                      <m:sSubPr>
                        <m:ctrlP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𝑹</m:t>
                        </m:r>
                      </m:e>
                      <m:sub>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2500" b="1" i="1" kern="100" smtClean="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zh-CN" sz="2500" b="1" i="1" kern="100" smtClean="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t>𝟏</m:t>
                    </m:r>
                    <m:r>
                      <a:rPr lang="en-US" altLang="zh-CN" sz="2500" b="1" i="1" kern="100" smtClean="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zh-CN" altLang="en-US" sz="2500" b="1" i="1" kern="100" smtClean="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t>𝝎</m:t>
                    </m:r>
                    <m:r>
                      <a:rPr lang="en-US" altLang="zh-CN" sz="2500" b="1" i="1" kern="100" smtClean="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t>𝑪</m:t>
                    </m:r>
                  </m:oMath>
                </a14:m>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，则</a:t>
                </a:r>
                <a:r>
                  <a:rPr lang="zh-CN" altLang="en-US"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次级电流为</a:t>
                </a:r>
                <a:endParaRPr lang="en-US" altLang="zh-CN" sz="25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endParaRPr>
              </a:p>
              <a:p>
                <a:pPr lvl="0" indent="457200" algn="just" defTabSz="914400">
                  <a:spcAft>
                    <a:spcPts val="600"/>
                  </a:spcAft>
                </a:pPr>
                <a:r>
                  <a:rPr lang="en-US" altLang="zh-CN" sz="25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𝑰</m:t>
                        </m:r>
                      </m:e>
                      <m:sub>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𝑬</m:t>
                            </m:r>
                          </m:e>
                          <m:sub>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𝟐</m:t>
                            </m:r>
                          </m:sub>
                        </m:sSub>
                      </m:num>
                      <m:den>
                        <m:sSup>
                          <m:sSupPr>
                            <m:ctrlP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pPr>
                          <m:e>
                            <m:sSubSup>
                              <m:sSubSupPr>
                                <m:ctrlP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𝑹</m:t>
                                </m:r>
                              </m:e>
                              <m:sub>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𝟐</m:t>
                                </m:r>
                              </m:sub>
                              <m:sup>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𝟐</m:t>
                                </m:r>
                              </m:sup>
                            </m:sSubSup>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𝟏</m:t>
                                </m:r>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r>
                                  <a:rPr lang="zh-CN" altLang="en-US"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𝝎</m:t>
                                </m:r>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𝑪</m:t>
                                </m:r>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e>
                              <m:sup>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𝟐</m:t>
                                </m:r>
                              </m:sup>
                            </m:sSup>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e>
                          <m:sup>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𝟏</m:t>
                            </m:r>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𝟐</m:t>
                            </m:r>
                          </m:sup>
                        </m:sSup>
                      </m:den>
                    </m:f>
                    <m:r>
                      <a:rPr lang="en-US" altLang="zh-CN" sz="2500" b="1" i="1" kern="100" smtClean="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500" b="1" i="1" kern="100" smtClean="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altLang="zh-CN" sz="2500" b="1" i="1" kern="100" smtClean="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b="1" i="1" kern="100" smtClean="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t>𝑬</m:t>
                            </m:r>
                          </m:e>
                          <m:sub>
                            <m:r>
                              <a:rPr lang="en-US" altLang="zh-CN" sz="2500" b="1" i="1" kern="100" smtClean="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t>𝟐</m:t>
                            </m:r>
                          </m:sub>
                        </m:sSub>
                      </m:num>
                      <m:den>
                        <m:sSub>
                          <m:sSubPr>
                            <m:ctrlPr>
                              <a:rPr lang="en-US" altLang="zh-CN" sz="2500" b="1" i="1" kern="100" smtClean="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b="1" i="1" kern="100" smtClean="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t>𝑹</m:t>
                            </m:r>
                          </m:e>
                          <m:sub>
                            <m:r>
                              <a:rPr lang="en-US" altLang="zh-CN" sz="2500" b="1" i="1" kern="100" smtClean="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t>𝟐</m:t>
                            </m:r>
                          </m:sub>
                        </m:sSub>
                      </m:den>
                    </m:f>
                  </m:oMath>
                </a14:m>
                <a:endParaRPr lang="en-US" altLang="zh-CN" sz="2500" b="1" kern="100" dirty="0">
                  <a:solidFill>
                    <a:srgbClr val="002060"/>
                  </a:solidFill>
                  <a:effectLst/>
                  <a:latin typeface="Times New Roman" panose="02020603050405020304" pitchFamily="18" charset="0"/>
                  <a:ea typeface="Cambria Math" panose="02040503050406030204" pitchFamily="18" charset="0"/>
                  <a:cs typeface="Times New Roman" panose="02020603050405020304" pitchFamily="18" charset="0"/>
                </a:endParaRPr>
              </a:p>
              <a:p>
                <a:pPr lvl="0" indent="0" algn="just" defTabSz="914400">
                  <a:spcAft>
                    <a:spcPts val="600"/>
                  </a:spcAft>
                </a:pPr>
                <a:r>
                  <a:rPr lang="zh-CN" altLang="en-US" sz="25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式中</a:t>
                </a:r>
                <a14:m>
                  <m:oMath xmlns:m="http://schemas.openxmlformats.org/officeDocument/2006/math">
                    <m:r>
                      <a:rPr lang="zh-CN" altLang="en-US" sz="2500" b="1" i="1" kern="100"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𝝎</m:t>
                    </m:r>
                  </m:oMath>
                </a14:m>
                <a:r>
                  <a:rPr lang="zh-CN" altLang="en-US"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为电源的角频率，</a:t>
                </a:r>
                <a14:m>
                  <m:oMath xmlns:m="http://schemas.openxmlformats.org/officeDocument/2006/math">
                    <m:sSub>
                      <m:sSubPr>
                        <m:ctrlP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𝑬</m:t>
                        </m:r>
                      </m:e>
                      <m:sub>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𝟐</m:t>
                        </m:r>
                      </m:sub>
                    </m:sSub>
                  </m:oMath>
                </a14:m>
                <a:r>
                  <a:rPr lang="zh-CN" altLang="en-US"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为次级线圈的感应电动势：</a:t>
                </a:r>
                <a:endParaRPr lang="en-US" altLang="zh-CN" sz="25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endParaRPr>
              </a:p>
              <a:p>
                <a:pPr lvl="0" indent="457200" algn="just" defTabSz="914400">
                  <a:spcAft>
                    <a:spcPts val="600"/>
                  </a:spcAft>
                </a:pPr>
                <a:r>
                  <a:rPr lang="en-US" altLang="zh-CN" sz="25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𝑬</m:t>
                        </m:r>
                      </m:e>
                      <m:sub>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𝑵</m:t>
                        </m:r>
                      </m:e>
                      <m:sub>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𝟐</m:t>
                        </m:r>
                      </m:sub>
                    </m:sSub>
                    <m:f>
                      <m:fPr>
                        <m:ctrlP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𝒅</m:t>
                        </m:r>
                        <m:r>
                          <a:rPr lang="el-GR" altLang="zh-CN" sz="2500" b="1" i="1" kern="100" smtClean="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t>𝜱</m:t>
                        </m:r>
                      </m:num>
                      <m:den>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𝒅𝒕</m:t>
                        </m:r>
                      </m:den>
                    </m:f>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𝑵</m:t>
                        </m:r>
                      </m:e>
                      <m:sub>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2500" b="1" i="1" kern="100"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𝑺</m:t>
                    </m:r>
                    <m:f>
                      <m:fPr>
                        <m:ctrlP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𝒅</m:t>
                        </m:r>
                        <m:r>
                          <a:rPr lang="en-US" altLang="zh-CN" sz="2500" b="1" i="1" kern="100"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𝑩</m:t>
                        </m:r>
                      </m:num>
                      <m:den>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𝒅𝒕</m:t>
                        </m:r>
                      </m:den>
                    </m:f>
                  </m:oMath>
                </a14:m>
                <a:endParaRPr lang="en-US"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lvl="0" indent="0" algn="just" defTabSz="914400">
                  <a:spcAft>
                    <a:spcPts val="600"/>
                  </a:spcAft>
                </a:pPr>
                <a:r>
                  <a:rPr lang="zh-CN" altLang="en-US" sz="2500" b="1"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式中</a:t>
                </a:r>
                <a14:m>
                  <m:oMath xmlns:m="http://schemas.openxmlformats.org/officeDocument/2006/math">
                    <m:r>
                      <a:rPr lang="el-GR" altLang="zh-CN" sz="2500" b="1"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𝜱</m:t>
                    </m:r>
                  </m:oMath>
                </a14:m>
                <a:r>
                  <a:rPr lang="zh-CN" altLang="en-US" sz="2500" b="1"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为磁通量，</a:t>
                </a:r>
                <a:r>
                  <a:rPr lang="en-US" altLang="zh-CN" sz="2500" b="1"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S</a:t>
                </a:r>
                <a:r>
                  <a:rPr lang="zh-CN" altLang="en-US" sz="2500" b="1"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为环状式样的截面积，示波器</a:t>
                </a:r>
                <a:r>
                  <a:rPr lang="en-US" altLang="zh-CN" sz="2500" b="1"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Y</a:t>
                </a:r>
                <a:r>
                  <a:rPr lang="zh-CN" altLang="en-US" sz="2500" b="1"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输入电压为</a:t>
                </a:r>
                <a:endParaRPr lang="en-US" altLang="zh-CN" sz="2500" b="1"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endParaRPr>
              </a:p>
              <a:p>
                <a:pPr lvl="0" indent="457200" algn="just" defTabSz="914400">
                  <a:spcAft>
                    <a:spcPts val="600"/>
                  </a:spcAft>
                </a:pPr>
                <a:r>
                  <a:rPr kumimoji="0" lang="en-US" altLang="zh-CN" sz="2500" b="1" u="none" strike="noStrike" cap="none" normalizeH="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        </a:t>
                </a:r>
                <a14:m>
                  <m:oMath xmlns:m="http://schemas.openxmlformats.org/officeDocument/2006/math">
                    <m:sSub>
                      <m:sSub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𝑼</m:t>
                        </m:r>
                      </m:e>
                      <m: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𝒀</m:t>
                        </m:r>
                      </m:sub>
                    </m:s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𝑼</m:t>
                        </m:r>
                      </m:e>
                      <m: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𝑪</m:t>
                        </m:r>
                      </m:sub>
                    </m:s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fPr>
                      <m:num>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𝑸</m:t>
                        </m:r>
                      </m:num>
                      <m:den>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𝑪</m:t>
                        </m:r>
                      </m:den>
                    </m:f>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fPr>
                      <m:num>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𝟏</m:t>
                        </m:r>
                      </m:num>
                      <m:den>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𝑪</m:t>
                        </m:r>
                      </m:den>
                    </m:f>
                    <m:nary>
                      <m:naryPr>
                        <m:limLoc m:val="undOvr"/>
                        <m:subHide m:val="on"/>
                        <m:supHide m:val="on"/>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naryPr>
                      <m:sub/>
                      <m:sup/>
                      <m:e>
                        <m:sSub>
                          <m:sSub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𝑰</m:t>
                            </m:r>
                          </m:e>
                          <m: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𝟐</m:t>
                            </m:r>
                          </m:sub>
                        </m:s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𝒅𝒕</m:t>
                        </m:r>
                      </m:e>
                    </m:nary>
                  </m:oMath>
                </a14:m>
                <a:endParaRPr kumimoji="0" lang="en-US" altLang="zh-CN" sz="2500" b="1" i="1"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lvl="0" indent="457200" algn="just" defTabSz="914400">
                  <a:spcAft>
                    <a:spcPts val="600"/>
                  </a:spcAft>
                </a:pPr>
                <a:r>
                  <a:rPr kumimoji="0" lang="en-US" altLang="zh-CN" sz="2500" b="1"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500" b="1" u="none" strike="noStrike" cap="none" normalizeH="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 </a:t>
                </a:r>
                <a14:m>
                  <m:oMath xmlns:m="http://schemas.openxmlformats.org/officeDocument/2006/math">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fPr>
                      <m:num>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𝟏</m:t>
                        </m:r>
                      </m:num>
                      <m:den>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𝑪</m:t>
                        </m:r>
                        <m:sSub>
                          <m:sSub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𝑹</m:t>
                            </m:r>
                          </m:e>
                          <m: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𝟐</m:t>
                            </m:r>
                          </m:sub>
                        </m:sSub>
                      </m:den>
                    </m:f>
                    <m:nary>
                      <m:naryPr>
                        <m:limLoc m:val="undOvr"/>
                        <m:subHide m:val="on"/>
                        <m:supHide m:val="on"/>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naryPr>
                      <m:sub/>
                      <m:sup/>
                      <m:e>
                        <m:sSub>
                          <m:sSub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𝑬</m:t>
                            </m:r>
                          </m:e>
                          <m: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𝟐</m:t>
                            </m:r>
                          </m:sub>
                        </m:s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𝒅𝒕</m:t>
                        </m:r>
                      </m:e>
                    </m:nary>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𝑵</m:t>
                            </m:r>
                          </m:e>
                          <m:sub>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𝑺</m:t>
                        </m:r>
                      </m:num>
                      <m:den>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𝑪</m:t>
                        </m:r>
                        <m:sSub>
                          <m:sSubPr>
                            <m:ctrlP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𝑹</m:t>
                            </m:r>
                          </m:e>
                          <m:sub>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𝟐</m:t>
                            </m:r>
                          </m:sub>
                        </m:sSub>
                      </m:den>
                    </m:f>
                    <m:nary>
                      <m:naryPr>
                        <m:limLoc m:val="undOvr"/>
                        <m:subHide m:val="on"/>
                        <m:supHide m:val="on"/>
                        <m:ctrlP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naryPr>
                      <m:sub/>
                      <m:sup/>
                      <m:e>
                        <m:f>
                          <m:fPr>
                            <m:ctrlP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𝒅𝑩</m:t>
                            </m:r>
                          </m:num>
                          <m:den>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𝒅𝒕</m:t>
                            </m:r>
                          </m:den>
                        </m:f>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𝒅𝒕</m:t>
                        </m:r>
                      </m:e>
                    </m:nary>
                    <m:r>
                      <a:rPr lang="en-US" altLang="zh-CN" sz="2500" b="1"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𝑵</m:t>
                            </m:r>
                          </m:e>
                          <m:sub>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𝑺</m:t>
                        </m:r>
                      </m:num>
                      <m:den>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𝑪</m:t>
                        </m:r>
                        <m:sSub>
                          <m:sSubPr>
                            <m:ctrlP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𝑹</m:t>
                            </m:r>
                          </m:e>
                          <m:sub>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𝟐</m:t>
                            </m:r>
                          </m:sub>
                        </m:sSub>
                      </m:den>
                    </m:f>
                  </m:oMath>
                </a14:m>
                <a:r>
                  <a:rPr kumimoji="0" lang="en-US" altLang="zh-CN"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B        </a:t>
                </a:r>
                <a:r>
                  <a:rPr lang="en-US" altLang="zh-CN" sz="2500" b="1"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(4)</a:t>
                </a:r>
                <a:endParaRPr kumimoji="0" lang="en-US" altLang="zh-CN"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xmlns="">
          <p:sp>
            <p:nvSpPr>
              <p:cNvPr id="3" name="Rectangle 2">
                <a:extLst>
                  <a:ext uri="{FF2B5EF4-FFF2-40B4-BE49-F238E27FC236}">
                    <a16:creationId xmlns:a16="http://schemas.microsoft.com/office/drawing/2014/main" id="{3CC0B3E5-B470-4D1A-96E6-EC4882673CE4}"/>
                  </a:ext>
                </a:extLst>
              </p:cNvPr>
              <p:cNvSpPr>
                <a:spLocks noRot="1" noChangeAspect="1" noMove="1" noResize="1" noEditPoints="1" noAdjustHandles="1" noChangeArrowheads="1" noChangeShapeType="1" noTextEdit="1"/>
              </p:cNvSpPr>
              <p:nvPr/>
            </p:nvSpPr>
            <p:spPr bwMode="auto">
              <a:xfrm>
                <a:off x="410520" y="907285"/>
                <a:ext cx="10008973" cy="5211363"/>
              </a:xfrm>
              <a:prstGeom prst="rect">
                <a:avLst/>
              </a:prstGeom>
              <a:blipFill>
                <a:blip r:embed="rId2"/>
                <a:stretch>
                  <a:fillRect l="-974" t="-585" r="-103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6" name="Rectangle 5">
            <a:extLst>
              <a:ext uri="{FF2B5EF4-FFF2-40B4-BE49-F238E27FC236}">
                <a16:creationId xmlns:a16="http://schemas.microsoft.com/office/drawing/2014/main" id="{5BB6AB33-53BA-41E3-99DB-5DB29653A2A0}"/>
              </a:ext>
            </a:extLst>
          </p:cNvPr>
          <p:cNvSpPr>
            <a:spLocks noChangeArrowheads="1"/>
          </p:cNvSpPr>
          <p:nvPr/>
        </p:nvSpPr>
        <p:spPr bwMode="auto">
          <a:xfrm>
            <a:off x="295428" y="58267"/>
            <a:ext cx="6907660" cy="584775"/>
          </a:xfrm>
          <a:prstGeom prst="rect">
            <a:avLst/>
          </a:prstGeom>
          <a:noFill/>
          <a:ln w="9525" algn="ctr">
            <a:noFill/>
            <a:miter lim="800000"/>
            <a:headEnd/>
            <a:tailEnd/>
          </a:ln>
          <a:effectLst/>
        </p:spPr>
        <p:txBody>
          <a:bodyPr wrap="non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三  实验目的</a:t>
            </a:r>
            <a:r>
              <a:rPr lang="en-US" altLang="zh-CN" sz="32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006666"/>
                </a:solidFill>
                <a:latin typeface="微软雅黑" panose="020B0503020204020204" pitchFamily="34" charset="-122"/>
                <a:ea typeface="微软雅黑" panose="020B0503020204020204" pitchFamily="34" charset="-122"/>
              </a:rPr>
              <a:t>3.3 </a:t>
            </a:r>
            <a:r>
              <a:rPr lang="zh-CN" altLang="en-US" sz="2400" b="1" dirty="0">
                <a:solidFill>
                  <a:srgbClr val="006666"/>
                </a:solidFill>
                <a:latin typeface="微软雅黑" panose="020B0503020204020204" pitchFamily="34" charset="-122"/>
                <a:ea typeface="微软雅黑" panose="020B0503020204020204" pitchFamily="34" charset="-122"/>
              </a:rPr>
              <a:t>示波器测量</a:t>
            </a:r>
            <a:r>
              <a:rPr lang="en-US" altLang="zh-CN" sz="2400" b="1" dirty="0">
                <a:solidFill>
                  <a:srgbClr val="006666"/>
                </a:solidFill>
                <a:latin typeface="微软雅黑" panose="020B0503020204020204" pitchFamily="34" charset="-122"/>
                <a:ea typeface="微软雅黑" panose="020B0503020204020204" pitchFamily="34" charset="-122"/>
              </a:rPr>
              <a:t>B-H</a:t>
            </a:r>
            <a:r>
              <a:rPr lang="zh-CN" altLang="en-US" sz="2400" b="1" dirty="0">
                <a:solidFill>
                  <a:srgbClr val="006666"/>
                </a:solidFill>
                <a:latin typeface="微软雅黑" panose="020B0503020204020204" pitchFamily="34" charset="-122"/>
                <a:ea typeface="微软雅黑" panose="020B0503020204020204" pitchFamily="34" charset="-122"/>
              </a:rPr>
              <a:t>曲线的原理</a:t>
            </a:r>
          </a:p>
        </p:txBody>
      </p:sp>
    </p:spTree>
    <p:extLst>
      <p:ext uri="{BB962C8B-B14F-4D97-AF65-F5344CB8AC3E}">
        <p14:creationId xmlns:p14="http://schemas.microsoft.com/office/powerpoint/2010/main" val="456120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016240B-952D-4C2F-A90C-0F44AF76E7BD}"/>
                  </a:ext>
                </a:extLst>
              </p:cNvPr>
              <p:cNvSpPr txBox="1"/>
              <p:nvPr/>
            </p:nvSpPr>
            <p:spPr>
              <a:xfrm>
                <a:off x="1112194" y="808484"/>
                <a:ext cx="9027812" cy="2824876"/>
              </a:xfrm>
              <a:prstGeom prst="rect">
                <a:avLst/>
              </a:prstGeom>
              <a:noFill/>
            </p:spPr>
            <p:txBody>
              <a:bodyPr wrap="square">
                <a:spAutoFit/>
              </a:bodyPr>
              <a:lstStyle/>
              <a:p>
                <a:pPr indent="457200" defTabSz="914400">
                  <a:spcAft>
                    <a:spcPts val="600"/>
                  </a:spcAft>
                </a:pP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上式表明接在示波器</a:t>
                </a:r>
                <a:r>
                  <a:rPr lang="en-US"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Y</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轴输入的</a:t>
                </a:r>
                <a14:m>
                  <m:oMath xmlns:m="http://schemas.openxmlformats.org/officeDocument/2006/math">
                    <m:sSub>
                      <m:sSubPr>
                        <m:ctrlPr>
                          <a:rPr lang="en-US" altLang="zh-CN" sz="2500" b="1" i="1" kern="100" smtClean="0">
                            <a:solidFill>
                              <a:srgbClr val="002060"/>
                            </a:solidFill>
                            <a:effectLst/>
                            <a:latin typeface="Cambria Math" panose="02040503050406030204" pitchFamily="18" charset="0"/>
                            <a:ea typeface="宋体" panose="02010600030101010101" pitchFamily="2" charset="-122"/>
                          </a:rPr>
                        </m:ctrlPr>
                      </m:sSubPr>
                      <m:e>
                        <m:r>
                          <a:rPr lang="en-US" altLang="zh-CN" sz="2500" b="1" i="1" kern="100" smtClean="0">
                            <a:solidFill>
                              <a:srgbClr val="002060"/>
                            </a:solidFill>
                            <a:effectLst/>
                            <a:latin typeface="Cambria Math" panose="02040503050406030204" pitchFamily="18" charset="0"/>
                            <a:ea typeface="宋体" panose="02010600030101010101" pitchFamily="2" charset="-122"/>
                          </a:rPr>
                          <m:t>𝑼</m:t>
                        </m:r>
                      </m:e>
                      <m:sub>
                        <m:r>
                          <a:rPr lang="en-US" altLang="zh-CN" sz="2500" b="1" i="1" kern="100" smtClean="0">
                            <a:solidFill>
                              <a:srgbClr val="002060"/>
                            </a:solidFill>
                            <a:effectLst/>
                            <a:latin typeface="Cambria Math" panose="02040503050406030204" pitchFamily="18" charset="0"/>
                            <a:ea typeface="宋体" panose="02010600030101010101" pitchFamily="2" charset="-122"/>
                          </a:rPr>
                          <m:t>𝒀</m:t>
                        </m:r>
                      </m:sub>
                    </m:sSub>
                  </m:oMath>
                </a14:m>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正比于</a:t>
                </a:r>
                <a:r>
                  <a:rPr lang="en-US"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B</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a:t>
                </a:r>
              </a:p>
              <a:p>
                <a:pPr lvl="0" indent="457200" defTabSz="914400">
                  <a:spcAft>
                    <a:spcPts val="600"/>
                  </a:spcAft>
                </a:pPr>
                <a:r>
                  <a:rPr kumimoji="0" lang="zh-CN" altLang="en-US"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由</a:t>
                </a:r>
                <a:r>
                  <a:rPr kumimoji="0" lang="en-US" altLang="zh-CN"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(3)</a:t>
                </a:r>
                <a:r>
                  <a:rPr kumimoji="0" lang="zh-CN" altLang="en-US"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和</a:t>
                </a:r>
                <a:r>
                  <a:rPr kumimoji="0" lang="en-US" altLang="zh-CN"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(4)</a:t>
                </a:r>
                <a:r>
                  <a:rPr kumimoji="0" lang="zh-CN" altLang="en-US"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得</a:t>
                </a:r>
                <a14:m>
                  <m:oMath xmlns:m="http://schemas.openxmlformats.org/officeDocument/2006/math">
                    <m:d>
                      <m:dPr>
                        <m:begChr m:val="{"/>
                        <m:endChr m:val=""/>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dPr>
                      <m:e>
                        <m:eqArr>
                          <m:eqArr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eqArrPr>
                          <m:e>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𝑯</m:t>
                            </m:r>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500" b="1"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𝑵</m:t>
                                    </m:r>
                                  </m:e>
                                  <m:sub>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𝟏</m:t>
                                    </m:r>
                                  </m:sub>
                                </m:sSub>
                              </m:num>
                              <m:den>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𝑳</m:t>
                                </m:r>
                                <m:sSub>
                                  <m:sSubPr>
                                    <m:ctrlP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𝑹</m:t>
                                    </m:r>
                                  </m:e>
                                  <m:sub>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𝟏</m:t>
                                    </m:r>
                                  </m:sub>
                                </m:sSub>
                              </m:den>
                            </m:f>
                            <m:sSub>
                              <m:sSubPr>
                                <m:ctrlP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𝑼</m:t>
                                </m:r>
                              </m:e>
                              <m:sub>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𝑿</m:t>
                                </m:r>
                              </m:sub>
                            </m:sSub>
                          </m:e>
                          <m:e>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𝑩</m:t>
                            </m:r>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500" b="1"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𝑪</m:t>
                                </m:r>
                                <m:sSub>
                                  <m:sSubPr>
                                    <m:ctrlP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𝑹</m:t>
                                    </m:r>
                                  </m:e>
                                  <m:sub>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𝟐</m:t>
                                    </m:r>
                                  </m:sub>
                                </m:sSub>
                              </m:num>
                              <m:den>
                                <m:sSub>
                                  <m:sSubPr>
                                    <m:ctrlP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𝑵</m:t>
                                    </m:r>
                                  </m:e>
                                  <m:sub>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𝑺</m:t>
                                </m:r>
                              </m:den>
                            </m:f>
                            <m:sSub>
                              <m:sSubPr>
                                <m:ctrlP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𝑼</m:t>
                                </m:r>
                              </m:e>
                              <m:sub>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𝒀</m:t>
                                </m:r>
                              </m:sub>
                            </m:sSub>
                          </m:e>
                        </m:eqArr>
                      </m:e>
                    </m:d>
                  </m:oMath>
                </a14:m>
                <a:r>
                  <a:rPr kumimoji="0" lang="zh-CN" altLang="en-US"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zh-CN" altLang="en-US" sz="2500" b="1" i="0" u="none" strike="noStrike" cap="none" normalizeH="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(5)</a:t>
                </a:r>
              </a:p>
              <a:p>
                <a:pPr lvl="0" indent="457200" defTabSz="914400">
                  <a:spcAft>
                    <a:spcPts val="600"/>
                  </a:spcAft>
                </a:pPr>
                <a:r>
                  <a:rPr kumimoji="0" lang="zh-CN" altLang="en-US"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由</a:t>
                </a:r>
                <a:r>
                  <a:rPr kumimoji="0" lang="en-US" altLang="zh-CN"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(5)</a:t>
                </a:r>
                <a:r>
                  <a:rPr kumimoji="0" lang="zh-CN" altLang="en-US"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式可知，只要读出电阻和电容的值，然后通过示波器测出电压</a:t>
                </a:r>
                <a14:m>
                  <m:oMath xmlns:m="http://schemas.openxmlformats.org/officeDocument/2006/math">
                    <m:sSub>
                      <m:sSubPr>
                        <m:ctrlPr>
                          <a:rPr lang="en-US" altLang="zh-CN" sz="2500" b="1"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𝑼</m:t>
                        </m:r>
                      </m:e>
                      <m:sub>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𝑿</m:t>
                        </m:r>
                      </m:sub>
                    </m:sSub>
                  </m:oMath>
                </a14:m>
                <a:r>
                  <a:rPr kumimoji="0" lang="zh-CN" altLang="en-US"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和</a:t>
                </a:r>
                <a14:m>
                  <m:oMath xmlns:m="http://schemas.openxmlformats.org/officeDocument/2006/math">
                    <m:sSub>
                      <m:sSubPr>
                        <m:ctrlP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𝑼</m:t>
                        </m:r>
                      </m:e>
                      <m:sub>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𝒀</m:t>
                        </m:r>
                      </m:sub>
                    </m:sSub>
                  </m:oMath>
                </a14:m>
                <a:r>
                  <a:rPr kumimoji="0" lang="zh-CN" altLang="en-US"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，即可绘出磁滞回线。</a:t>
                </a:r>
                <a:endParaRPr kumimoji="0" lang="en-US" altLang="zh-CN"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B016240B-952D-4C2F-A90C-0F44AF76E7BD}"/>
                  </a:ext>
                </a:extLst>
              </p:cNvPr>
              <p:cNvSpPr txBox="1">
                <a:spLocks noRot="1" noChangeAspect="1" noMove="1" noResize="1" noEditPoints="1" noAdjustHandles="1" noChangeArrowheads="1" noChangeShapeType="1" noTextEdit="1"/>
              </p:cNvSpPr>
              <p:nvPr/>
            </p:nvSpPr>
            <p:spPr>
              <a:xfrm>
                <a:off x="1112194" y="808484"/>
                <a:ext cx="9027812" cy="2824876"/>
              </a:xfrm>
              <a:prstGeom prst="rect">
                <a:avLst/>
              </a:prstGeom>
              <a:blipFill>
                <a:blip r:embed="rId2"/>
                <a:stretch>
                  <a:fillRect l="-1080" t="-1944" r="-473" b="-45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01874A4-1963-4EF7-A1E9-663A8FE47D87}"/>
                  </a:ext>
                </a:extLst>
              </p:cNvPr>
              <p:cNvSpPr txBox="1"/>
              <p:nvPr/>
            </p:nvSpPr>
            <p:spPr>
              <a:xfrm>
                <a:off x="1519854" y="3798802"/>
                <a:ext cx="7599406" cy="2754600"/>
              </a:xfrm>
              <a:prstGeom prst="rect">
                <a:avLst/>
              </a:prstGeom>
              <a:noFill/>
            </p:spPr>
            <p:txBody>
              <a:bodyPr wrap="square" rtlCol="0">
                <a:spAutoFit/>
              </a:bodyPr>
              <a:lstStyle/>
              <a:p>
                <a:pPr>
                  <a:spcAft>
                    <a:spcPts val="600"/>
                  </a:spcAft>
                </a:pPr>
                <a:r>
                  <a:rPr lang="zh-CN" altLang="en-US" sz="2400" b="1" dirty="0">
                    <a:latin typeface="华文中宋" panose="02010600040101010101" pitchFamily="2" charset="-122"/>
                    <a:ea typeface="华文中宋" panose="02010600040101010101" pitchFamily="2" charset="-122"/>
                    <a:cs typeface="Times New Roman" panose="02020603050405020304" pitchFamily="18" charset="0"/>
                  </a:rPr>
                  <a:t>其中样品参数为：</a:t>
                </a:r>
                <a:endParaRPr lang="en-US" altLang="zh-CN" sz="2400" dirty="0">
                  <a:latin typeface="华文中宋" panose="02010600040101010101" pitchFamily="2" charset="-122"/>
                  <a:ea typeface="华文中宋" panose="02010600040101010101" pitchFamily="2" charset="-122"/>
                  <a:cs typeface="Times New Roman" panose="02020603050405020304" pitchFamily="18" charset="0"/>
                </a:endParaRPr>
              </a:p>
              <a:p>
                <a:pPr indent="-504000"/>
                <a:r>
                  <a:rPr lang="zh-CN" altLang="en-US"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样品</a:t>
                </a:r>
                <a:r>
                  <a:rPr lang="en-US" altLang="zh-CN"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1</a:t>
                </a:r>
                <a:r>
                  <a:rPr lang="zh-CN" altLang="en-US"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参数：平均磁路长度 </a:t>
                </a:r>
                <a14:m>
                  <m:oMath xmlns:m="http://schemas.openxmlformats.org/officeDocument/2006/math">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𝐿</m:t>
                    </m:r>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=0.130</m:t>
                    </m:r>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𝑚</m:t>
                    </m:r>
                  </m:oMath>
                </a14:m>
                <a:endParaRPr lang="en-US" altLang="zh-CN"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indent="-504000"/>
                <a:r>
                  <a:rPr lang="en-US" altLang="zh-CN"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                  </a:t>
                </a:r>
                <a:r>
                  <a:rPr lang="zh-CN" altLang="en-US"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磁芯样品截面积 </a:t>
                </a:r>
                <a14:m>
                  <m:oMath xmlns:m="http://schemas.openxmlformats.org/officeDocument/2006/math">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𝑆</m:t>
                    </m:r>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=1.24×</m:t>
                    </m:r>
                    <m:sSup>
                      <m:sSupPr>
                        <m:ctrlPr>
                          <a:rPr lang="en-US" altLang="zh-CN" sz="24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10</m:t>
                        </m:r>
                      </m:e>
                      <m:sup>
                        <m:r>
                          <a:rPr lang="en-US" altLang="zh-CN" sz="24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−4</m:t>
                        </m:r>
                      </m:sup>
                    </m:sSup>
                    <m:sSup>
                      <m:sSupPr>
                        <m:ctrlPr>
                          <a:rPr lang="en-US" altLang="zh-CN" sz="24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𝑚</m:t>
                        </m:r>
                      </m:e>
                      <m:sup>
                        <m:r>
                          <a:rPr lang="en-US" altLang="zh-CN" sz="24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2</m:t>
                        </m:r>
                      </m:sup>
                    </m:sSup>
                  </m:oMath>
                </a14:m>
                <a:endParaRPr lang="en-US" altLang="zh-CN"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indent="-504000"/>
                <a:r>
                  <a:rPr lang="en-US" altLang="zh-CN"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                  </a:t>
                </a:r>
                <a:r>
                  <a:rPr lang="zh-CN" altLang="en-US"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线圈匝数</a:t>
                </a:r>
                <a14:m>
                  <m:oMath xmlns:m="http://schemas.openxmlformats.org/officeDocument/2006/math">
                    <m:sSub>
                      <m:sSubPr>
                        <m:ctrlPr>
                          <a:rPr lang="en-US" altLang="zh-CN" sz="240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2400" i="1">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150</m:t>
                    </m:r>
                  </m:oMath>
                </a14:m>
                <a:endParaRPr lang="en-US" altLang="zh-CN"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indent="-504000"/>
                <a:r>
                  <a:rPr lang="zh-CN" altLang="en-US"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样品</a:t>
                </a:r>
                <a:r>
                  <a:rPr lang="en-US" altLang="zh-CN"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2</a:t>
                </a:r>
                <a:r>
                  <a:rPr lang="zh-CN" altLang="en-US"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参数：平均磁路长度 </a:t>
                </a:r>
                <a14:m>
                  <m:oMath xmlns:m="http://schemas.openxmlformats.org/officeDocument/2006/math">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𝐿</m:t>
                    </m:r>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=0.075</m:t>
                    </m:r>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𝑚</m:t>
                    </m:r>
                  </m:oMath>
                </a14:m>
                <a:endParaRPr lang="en-US" altLang="zh-CN"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indent="-504000"/>
                <a:r>
                  <a:rPr lang="en-US" altLang="zh-CN"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                  </a:t>
                </a:r>
                <a:r>
                  <a:rPr lang="zh-CN" altLang="en-US"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磁芯样品截面积 </a:t>
                </a:r>
                <a14:m>
                  <m:oMath xmlns:m="http://schemas.openxmlformats.org/officeDocument/2006/math">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𝑆</m:t>
                    </m:r>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=1.20×</m:t>
                    </m:r>
                    <m:sSup>
                      <m:sSupPr>
                        <m:ctrlPr>
                          <a:rPr lang="en-US" altLang="zh-CN" sz="24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10</m:t>
                        </m:r>
                      </m:e>
                      <m:sup>
                        <m:r>
                          <a:rPr lang="en-US" altLang="zh-CN" sz="24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−4</m:t>
                        </m:r>
                      </m:sup>
                    </m:sSup>
                    <m:sSup>
                      <m:sSupPr>
                        <m:ctrlPr>
                          <a:rPr lang="en-US" altLang="zh-CN" sz="24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𝑚</m:t>
                        </m:r>
                      </m:e>
                      <m:sup>
                        <m:r>
                          <a:rPr lang="en-US" altLang="zh-CN" sz="24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2</m:t>
                        </m:r>
                      </m:sup>
                    </m:sSup>
                  </m:oMath>
                </a14:m>
                <a:endParaRPr lang="en-US" altLang="zh-CN"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indent="-504000"/>
                <a:r>
                  <a:rPr lang="en-US" altLang="zh-CN"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                  </a:t>
                </a:r>
                <a:r>
                  <a:rPr lang="zh-CN" altLang="en-US"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线圈匝数</a:t>
                </a:r>
                <a14:m>
                  <m:oMath xmlns:m="http://schemas.openxmlformats.org/officeDocument/2006/math">
                    <m:sSub>
                      <m:sSubPr>
                        <m:ctrlPr>
                          <a:rPr lang="en-US" altLang="zh-CN" sz="240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2400" i="1">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150</m:t>
                    </m:r>
                  </m:oMath>
                </a14:m>
                <a:endParaRPr lang="zh-CN" altLang="en-US"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501874A4-1963-4EF7-A1E9-663A8FE47D87}"/>
                  </a:ext>
                </a:extLst>
              </p:cNvPr>
              <p:cNvSpPr txBox="1">
                <a:spLocks noRot="1" noChangeAspect="1" noMove="1" noResize="1" noEditPoints="1" noAdjustHandles="1" noChangeArrowheads="1" noChangeShapeType="1" noTextEdit="1"/>
              </p:cNvSpPr>
              <p:nvPr/>
            </p:nvSpPr>
            <p:spPr>
              <a:xfrm>
                <a:off x="1519854" y="3798802"/>
                <a:ext cx="7599406" cy="2754600"/>
              </a:xfrm>
              <a:prstGeom prst="rect">
                <a:avLst/>
              </a:prstGeom>
              <a:blipFill>
                <a:blip r:embed="rId3"/>
                <a:stretch>
                  <a:fillRect l="-1203" t="-1770" b="-4204"/>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30B9E894-753F-44E6-8A44-3C0D6F6AD420}"/>
              </a:ext>
            </a:extLst>
          </p:cNvPr>
          <p:cNvSpPr txBox="1"/>
          <p:nvPr/>
        </p:nvSpPr>
        <p:spPr>
          <a:xfrm>
            <a:off x="9042401" y="4862006"/>
            <a:ext cx="3149599" cy="1077218"/>
          </a:xfrm>
          <a:prstGeom prst="rect">
            <a:avLst/>
          </a:prstGeom>
          <a:noFill/>
        </p:spPr>
        <p:txBody>
          <a:bodyPr wrap="square" rtlCol="0">
            <a:spAutoFit/>
          </a:bodyPr>
          <a:lstStyle/>
          <a:p>
            <a:r>
              <a:rPr lang="zh-CN" altLang="en-US" sz="2400" b="1" dirty="0"/>
              <a:t>本实验只做样品</a:t>
            </a:r>
            <a:r>
              <a:rPr lang="en-US" altLang="zh-CN" sz="2400" b="1" dirty="0"/>
              <a:t>2</a:t>
            </a:r>
          </a:p>
          <a:p>
            <a:r>
              <a:rPr lang="zh-CN" altLang="en-US" sz="2000" dirty="0">
                <a:solidFill>
                  <a:schemeClr val="accent1">
                    <a:lumMod val="75000"/>
                  </a:schemeClr>
                </a:solidFill>
              </a:rPr>
              <a:t>（有兴趣的同学可以比较一下样品</a:t>
            </a:r>
            <a:r>
              <a:rPr lang="en-US" altLang="zh-CN" sz="2000" dirty="0">
                <a:solidFill>
                  <a:schemeClr val="accent1">
                    <a:lumMod val="75000"/>
                  </a:schemeClr>
                </a:solidFill>
              </a:rPr>
              <a:t>1</a:t>
            </a:r>
            <a:r>
              <a:rPr lang="zh-CN" altLang="en-US" sz="2000" dirty="0">
                <a:solidFill>
                  <a:schemeClr val="accent1">
                    <a:lumMod val="75000"/>
                  </a:schemeClr>
                </a:solidFill>
              </a:rPr>
              <a:t>和样品</a:t>
            </a:r>
            <a:r>
              <a:rPr lang="en-US" altLang="zh-CN" sz="2000" dirty="0">
                <a:solidFill>
                  <a:schemeClr val="accent1">
                    <a:lumMod val="75000"/>
                  </a:schemeClr>
                </a:solidFill>
              </a:rPr>
              <a:t>2</a:t>
            </a:r>
            <a:r>
              <a:rPr lang="zh-CN" altLang="en-US" sz="2000" dirty="0">
                <a:solidFill>
                  <a:schemeClr val="accent1">
                    <a:lumMod val="75000"/>
                  </a:schemeClr>
                </a:solidFill>
              </a:rPr>
              <a:t>的区别）</a:t>
            </a:r>
          </a:p>
        </p:txBody>
      </p:sp>
      <p:sp>
        <p:nvSpPr>
          <p:cNvPr id="5" name="Rectangle 5">
            <a:extLst>
              <a:ext uri="{FF2B5EF4-FFF2-40B4-BE49-F238E27FC236}">
                <a16:creationId xmlns:a16="http://schemas.microsoft.com/office/drawing/2014/main" id="{D630F0BC-8B11-4C88-B0F8-CDFCFC22FDF9}"/>
              </a:ext>
            </a:extLst>
          </p:cNvPr>
          <p:cNvSpPr>
            <a:spLocks noChangeArrowheads="1"/>
          </p:cNvSpPr>
          <p:nvPr/>
        </p:nvSpPr>
        <p:spPr bwMode="auto">
          <a:xfrm>
            <a:off x="295428" y="58267"/>
            <a:ext cx="6907660" cy="584775"/>
          </a:xfrm>
          <a:prstGeom prst="rect">
            <a:avLst/>
          </a:prstGeom>
          <a:noFill/>
          <a:ln w="9525" algn="ctr">
            <a:noFill/>
            <a:miter lim="800000"/>
            <a:headEnd/>
            <a:tailEnd/>
          </a:ln>
          <a:effectLst/>
        </p:spPr>
        <p:txBody>
          <a:bodyPr wrap="non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三  实验目的</a:t>
            </a:r>
            <a:r>
              <a:rPr lang="en-US" altLang="zh-CN" sz="32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006666"/>
                </a:solidFill>
                <a:latin typeface="微软雅黑" panose="020B0503020204020204" pitchFamily="34" charset="-122"/>
                <a:ea typeface="微软雅黑" panose="020B0503020204020204" pitchFamily="34" charset="-122"/>
              </a:rPr>
              <a:t>3.3 </a:t>
            </a:r>
            <a:r>
              <a:rPr lang="zh-CN" altLang="en-US" sz="2400" b="1" dirty="0">
                <a:solidFill>
                  <a:srgbClr val="006666"/>
                </a:solidFill>
                <a:latin typeface="微软雅黑" panose="020B0503020204020204" pitchFamily="34" charset="-122"/>
                <a:ea typeface="微软雅黑" panose="020B0503020204020204" pitchFamily="34" charset="-122"/>
              </a:rPr>
              <a:t>示波器测量</a:t>
            </a:r>
            <a:r>
              <a:rPr lang="en-US" altLang="zh-CN" sz="2400" b="1" dirty="0">
                <a:solidFill>
                  <a:srgbClr val="006666"/>
                </a:solidFill>
                <a:latin typeface="微软雅黑" panose="020B0503020204020204" pitchFamily="34" charset="-122"/>
                <a:ea typeface="微软雅黑" panose="020B0503020204020204" pitchFamily="34" charset="-122"/>
              </a:rPr>
              <a:t>B-H</a:t>
            </a:r>
            <a:r>
              <a:rPr lang="zh-CN" altLang="en-US" sz="2400" b="1" dirty="0">
                <a:solidFill>
                  <a:srgbClr val="006666"/>
                </a:solidFill>
                <a:latin typeface="微软雅黑" panose="020B0503020204020204" pitchFamily="34" charset="-122"/>
                <a:ea typeface="微软雅黑" panose="020B0503020204020204" pitchFamily="34" charset="-122"/>
              </a:rPr>
              <a:t>曲线的原理</a:t>
            </a:r>
          </a:p>
        </p:txBody>
      </p:sp>
    </p:spTree>
    <p:extLst>
      <p:ext uri="{BB962C8B-B14F-4D97-AF65-F5344CB8AC3E}">
        <p14:creationId xmlns:p14="http://schemas.microsoft.com/office/powerpoint/2010/main" val="101676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F421347-0188-485A-958A-62E935600585}"/>
              </a:ext>
            </a:extLst>
          </p:cNvPr>
          <p:cNvPicPr>
            <a:picLocks noChangeAspect="1"/>
          </p:cNvPicPr>
          <p:nvPr/>
        </p:nvPicPr>
        <p:blipFill>
          <a:blip r:embed="rId2"/>
          <a:stretch>
            <a:fillRect/>
          </a:stretch>
        </p:blipFill>
        <p:spPr>
          <a:xfrm>
            <a:off x="1349092" y="917369"/>
            <a:ext cx="7933580" cy="5430913"/>
          </a:xfrm>
          <a:prstGeom prst="rect">
            <a:avLst/>
          </a:prstGeom>
        </p:spPr>
      </p:pic>
      <p:sp>
        <p:nvSpPr>
          <p:cNvPr id="6" name="文本框 5">
            <a:extLst>
              <a:ext uri="{FF2B5EF4-FFF2-40B4-BE49-F238E27FC236}">
                <a16:creationId xmlns:a16="http://schemas.microsoft.com/office/drawing/2014/main" id="{8D77D707-69A7-4696-AE5C-08FFA5DE569B}"/>
              </a:ext>
            </a:extLst>
          </p:cNvPr>
          <p:cNvSpPr txBox="1"/>
          <p:nvPr/>
        </p:nvSpPr>
        <p:spPr>
          <a:xfrm>
            <a:off x="9981172" y="4618680"/>
            <a:ext cx="1581664" cy="646331"/>
          </a:xfrm>
          <a:prstGeom prst="rect">
            <a:avLst/>
          </a:prstGeom>
          <a:noFill/>
        </p:spPr>
        <p:txBody>
          <a:bodyPr wrap="square" rtlCol="0">
            <a:spAutoFit/>
          </a:bodyPr>
          <a:lstStyle/>
          <a:p>
            <a:r>
              <a:rPr lang="zh-CN" altLang="en-US" sz="1800" b="1" i="0" u="none" strike="noStrike" baseline="0" dirty="0">
                <a:solidFill>
                  <a:srgbClr val="FF0000"/>
                </a:solidFill>
                <a:latin typeface="宋体" panose="02010600030101010101" pitchFamily="2" charset="-122"/>
                <a:ea typeface="宋体" panose="02010600030101010101" pitchFamily="2" charset="-122"/>
              </a:rPr>
              <a:t>红色箭头表示接线方向</a:t>
            </a:r>
            <a:endParaRPr lang="zh-CN" altLang="en-US" b="1" dirty="0">
              <a:solidFill>
                <a:srgbClr val="FF0000"/>
              </a:solidFill>
              <a:latin typeface="宋体" panose="02010600030101010101" pitchFamily="2" charset="-122"/>
              <a:ea typeface="宋体" panose="02010600030101010101" pitchFamily="2" charset="-122"/>
            </a:endParaRPr>
          </a:p>
        </p:txBody>
      </p:sp>
      <p:sp>
        <p:nvSpPr>
          <p:cNvPr id="7" name="Rectangle 5">
            <a:extLst>
              <a:ext uri="{FF2B5EF4-FFF2-40B4-BE49-F238E27FC236}">
                <a16:creationId xmlns:a16="http://schemas.microsoft.com/office/drawing/2014/main" id="{AF8D3B86-FAF7-4F3E-BF5D-D746CFCA9079}"/>
              </a:ext>
            </a:extLst>
          </p:cNvPr>
          <p:cNvSpPr>
            <a:spLocks noChangeArrowheads="1"/>
          </p:cNvSpPr>
          <p:nvPr/>
        </p:nvSpPr>
        <p:spPr bwMode="auto">
          <a:xfrm>
            <a:off x="295428" y="58267"/>
            <a:ext cx="7540847" cy="584775"/>
          </a:xfrm>
          <a:prstGeom prst="rect">
            <a:avLst/>
          </a:prstGeom>
          <a:noFill/>
          <a:ln w="9525" algn="ctr">
            <a:noFill/>
            <a:miter lim="800000"/>
            <a:headEnd/>
            <a:tailEnd/>
          </a:ln>
          <a:effectLst/>
        </p:spPr>
        <p:txBody>
          <a:bodyPr wrap="non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四  实验步骤</a:t>
            </a:r>
            <a:r>
              <a:rPr lang="en-US" altLang="zh-CN" sz="32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006666"/>
                </a:solidFill>
                <a:latin typeface="微软雅黑" panose="020B0503020204020204" pitchFamily="34" charset="-122"/>
                <a:ea typeface="微软雅黑" panose="020B0503020204020204" pitchFamily="34" charset="-122"/>
              </a:rPr>
              <a:t>4.1 </a:t>
            </a:r>
            <a:r>
              <a:rPr lang="zh-CN" altLang="en-US" sz="2400" b="1" dirty="0">
                <a:solidFill>
                  <a:srgbClr val="006666"/>
                </a:solidFill>
                <a:latin typeface="微软雅黑" panose="020B0503020204020204" pitchFamily="34" charset="-122"/>
                <a:ea typeface="微软雅黑" panose="020B0503020204020204" pitchFamily="34" charset="-122"/>
              </a:rPr>
              <a:t>磁特性综合测量实验仪面板介绍</a:t>
            </a:r>
          </a:p>
        </p:txBody>
      </p:sp>
    </p:spTree>
    <p:extLst>
      <p:ext uri="{BB962C8B-B14F-4D97-AF65-F5344CB8AC3E}">
        <p14:creationId xmlns:p14="http://schemas.microsoft.com/office/powerpoint/2010/main" val="979630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838384-B539-414B-B2CF-9F7E5F2959D7}"/>
              </a:ext>
            </a:extLst>
          </p:cNvPr>
          <p:cNvSpPr txBox="1"/>
          <p:nvPr/>
        </p:nvSpPr>
        <p:spPr>
          <a:xfrm>
            <a:off x="377926" y="948446"/>
            <a:ext cx="11414075" cy="1323439"/>
          </a:xfrm>
          <a:prstGeom prst="rect">
            <a:avLst/>
          </a:prstGeom>
          <a:noFill/>
        </p:spPr>
        <p:txBody>
          <a:bodyPr wrap="square" rtlCol="0">
            <a:spAutoFit/>
          </a:bodyPr>
          <a:lstStyle/>
          <a:p>
            <a:pPr indent="457200" algn="just">
              <a:spcAft>
                <a:spcPts val="600"/>
              </a:spcAft>
            </a:pPr>
            <a:r>
              <a:rPr lang="zh-CN" altLang="en-US"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打开电源前，先将信号源输出幅度调节旋钮逆时针调到底，使信号输出最小。</a:t>
            </a:r>
            <a:endParaRPr lang="en-US" altLang="zh-CN"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indent="457200" algn="just">
              <a:spcAft>
                <a:spcPts val="600"/>
              </a:spcAft>
            </a:pPr>
            <a:r>
              <a:rPr lang="zh-CN" altLang="en-US" sz="2500" b="1" u="sng"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注意</a:t>
            </a:r>
            <a:r>
              <a:rPr lang="zh-CN" altLang="en-US"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：由于信号源、电阻</a:t>
            </a:r>
            <a:r>
              <a:rPr lang="en-US" altLang="zh-CN"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R1</a:t>
            </a:r>
            <a:r>
              <a:rPr lang="zh-CN" altLang="en-US"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和电容</a:t>
            </a:r>
            <a:r>
              <a:rPr lang="en-US" altLang="zh-CN"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C</a:t>
            </a:r>
            <a:r>
              <a:rPr lang="zh-CN" altLang="en-US"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的一端已经与地相连，所以不能与其他接线端相连接。否则会短路信号源、</a:t>
            </a:r>
            <a:r>
              <a:rPr lang="en-US" altLang="zh-CN"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UR</a:t>
            </a:r>
            <a:r>
              <a:rPr lang="zh-CN" altLang="en-US"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或</a:t>
            </a:r>
            <a:r>
              <a:rPr lang="en-US" altLang="zh-CN"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UC</a:t>
            </a:r>
            <a:r>
              <a:rPr lang="zh-CN" altLang="en-US"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，从而无法正确做出实验。</a:t>
            </a:r>
            <a:endParaRPr lang="en-US" altLang="zh-CN"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5E83BCA1-3225-4D0F-B474-ECF6E950E14D}"/>
              </a:ext>
            </a:extLst>
          </p:cNvPr>
          <p:cNvSpPr txBox="1"/>
          <p:nvPr/>
        </p:nvSpPr>
        <p:spPr>
          <a:xfrm>
            <a:off x="3764943" y="6255950"/>
            <a:ext cx="5064897" cy="384721"/>
          </a:xfrm>
          <a:prstGeom prst="rect">
            <a:avLst/>
          </a:prstGeom>
          <a:noFill/>
        </p:spPr>
        <p:txBody>
          <a:bodyPr wrap="square" rtlCol="0">
            <a:spAutoFit/>
          </a:bodyPr>
          <a:lstStyle/>
          <a:p>
            <a:r>
              <a:rPr lang="zh-CN" altLang="en-US" sz="1900" b="1" i="0" u="sng" strike="noStrike" baseline="0" dirty="0">
                <a:latin typeface="华文中宋" panose="02010600040101010101" pitchFamily="2" charset="-122"/>
                <a:ea typeface="华文中宋" panose="02010600040101010101" pitchFamily="2" charset="-122"/>
              </a:rPr>
              <a:t>频率越高，相同幅度的磁滞回线包围面积越大</a:t>
            </a:r>
            <a:endParaRPr lang="zh-CN" altLang="en-US" sz="1900" b="1" u="sng" dirty="0">
              <a:latin typeface="华文中宋" panose="02010600040101010101" pitchFamily="2" charset="-122"/>
              <a:ea typeface="华文中宋" panose="02010600040101010101" pitchFamily="2" charset="-122"/>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BFFB4BB-D45A-4265-A19D-C531689DAA11}"/>
                  </a:ext>
                </a:extLst>
              </p:cNvPr>
              <p:cNvSpPr txBox="1"/>
              <p:nvPr/>
            </p:nvSpPr>
            <p:spPr>
              <a:xfrm>
                <a:off x="377926" y="2486508"/>
                <a:ext cx="11579072" cy="3554819"/>
              </a:xfrm>
              <a:prstGeom prst="rect">
                <a:avLst/>
              </a:prstGeom>
              <a:noFill/>
            </p:spPr>
            <p:txBody>
              <a:bodyPr wrap="square" rtlCol="0">
                <a:spAutoFit/>
              </a:bodyPr>
              <a:lstStyle/>
              <a:p>
                <a:pPr marL="720000" indent="-720000">
                  <a:spcAft>
                    <a:spcPts val="600"/>
                  </a:spcAft>
                </a:pPr>
                <a:r>
                  <a:rPr lang="zh-CN" altLang="en-US"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观察两种样品在</a:t>
                </a:r>
                <a14:m>
                  <m:oMath xmlns:m="http://schemas.openxmlformats.org/officeDocument/2006/math">
                    <m:r>
                      <a:rPr lang="en-US" altLang="zh-CN" sz="2500" b="1" i="0" smtClean="0">
                        <a:solidFill>
                          <a:srgbClr val="002060"/>
                        </a:solidFill>
                        <a:latin typeface="Cambria Math" panose="02040503050406030204" pitchFamily="18" charset="0"/>
                        <a:ea typeface="宋体" panose="02010600030101010101" pitchFamily="2" charset="-122"/>
                      </a:rPr>
                      <m:t>𝟐𝟓𝐇𝐳</m:t>
                    </m:r>
                    <m:r>
                      <a:rPr lang="zh-CN" altLang="en-US" sz="2500" b="1" i="0">
                        <a:solidFill>
                          <a:srgbClr val="002060"/>
                        </a:solidFill>
                        <a:latin typeface="Cambria Math" panose="02040503050406030204" pitchFamily="18" charset="0"/>
                        <a:ea typeface="宋体" panose="02010600030101010101" pitchFamily="2" charset="-122"/>
                      </a:rPr>
                      <m:t>、</m:t>
                    </m:r>
                    <m:r>
                      <a:rPr lang="en-US" altLang="zh-CN" sz="2500" b="1" i="0" dirty="0" smtClean="0">
                        <a:solidFill>
                          <a:srgbClr val="002060"/>
                        </a:solidFill>
                        <a:latin typeface="Cambria Math" panose="02040503050406030204" pitchFamily="18" charset="0"/>
                        <a:ea typeface="宋体" panose="02010600030101010101" pitchFamily="2" charset="-122"/>
                      </a:rPr>
                      <m:t>𝟓𝟎</m:t>
                    </m:r>
                    <m:r>
                      <a:rPr lang="en-US" altLang="zh-CN" sz="2500" b="1" i="0">
                        <a:solidFill>
                          <a:srgbClr val="002060"/>
                        </a:solidFill>
                        <a:latin typeface="Cambria Math" panose="02040503050406030204" pitchFamily="18" charset="0"/>
                        <a:ea typeface="宋体" panose="02010600030101010101" pitchFamily="2" charset="-122"/>
                      </a:rPr>
                      <m:t>𝐇𝐳</m:t>
                    </m:r>
                    <m:r>
                      <a:rPr lang="zh-CN" altLang="en-US" sz="2500" b="1" i="0">
                        <a:solidFill>
                          <a:srgbClr val="002060"/>
                        </a:solidFill>
                        <a:latin typeface="Cambria Math" panose="02040503050406030204" pitchFamily="18" charset="0"/>
                        <a:ea typeface="宋体" panose="02010600030101010101" pitchFamily="2" charset="-122"/>
                      </a:rPr>
                      <m:t>、</m:t>
                    </m:r>
                    <m:r>
                      <a:rPr lang="en-US" altLang="zh-CN" sz="2500" b="1" i="0" dirty="0" smtClean="0">
                        <a:solidFill>
                          <a:srgbClr val="002060"/>
                        </a:solidFill>
                        <a:latin typeface="Cambria Math" panose="02040503050406030204" pitchFamily="18" charset="0"/>
                        <a:ea typeface="宋体" panose="02010600030101010101" pitchFamily="2" charset="-122"/>
                      </a:rPr>
                      <m:t>𝟏𝟎𝟎</m:t>
                    </m:r>
                    <m:r>
                      <a:rPr lang="en-US" altLang="zh-CN" sz="2500" b="1" i="0">
                        <a:solidFill>
                          <a:srgbClr val="002060"/>
                        </a:solidFill>
                        <a:latin typeface="Cambria Math" panose="02040503050406030204" pitchFamily="18" charset="0"/>
                        <a:ea typeface="宋体" panose="02010600030101010101" pitchFamily="2" charset="-122"/>
                      </a:rPr>
                      <m:t>𝐇𝐳</m:t>
                    </m:r>
                    <m:r>
                      <a:rPr lang="zh-CN" altLang="en-US" sz="2500" b="1" i="0">
                        <a:solidFill>
                          <a:srgbClr val="002060"/>
                        </a:solidFill>
                        <a:latin typeface="Cambria Math" panose="02040503050406030204" pitchFamily="18" charset="0"/>
                        <a:ea typeface="宋体" panose="02010600030101010101" pitchFamily="2" charset="-122"/>
                      </a:rPr>
                      <m:t>、</m:t>
                    </m:r>
                    <m:r>
                      <a:rPr lang="en-US" altLang="zh-CN" sz="2500" b="1" i="0" dirty="0" smtClean="0">
                        <a:solidFill>
                          <a:srgbClr val="002060"/>
                        </a:solidFill>
                        <a:latin typeface="Cambria Math" panose="02040503050406030204" pitchFamily="18" charset="0"/>
                        <a:ea typeface="宋体" panose="02010600030101010101" pitchFamily="2" charset="-122"/>
                      </a:rPr>
                      <m:t>𝟏𝟓𝟎</m:t>
                    </m:r>
                    <m:r>
                      <a:rPr lang="en-US" altLang="zh-CN" sz="2500" b="1" i="0">
                        <a:solidFill>
                          <a:srgbClr val="002060"/>
                        </a:solidFill>
                        <a:latin typeface="Cambria Math" panose="02040503050406030204" pitchFamily="18" charset="0"/>
                        <a:ea typeface="宋体" panose="02010600030101010101" pitchFamily="2" charset="-122"/>
                      </a:rPr>
                      <m:t>𝐇𝐳</m:t>
                    </m:r>
                    <m:r>
                      <a:rPr lang="zh-CN" altLang="en-US" sz="2500" b="1" i="1" smtClean="0">
                        <a:solidFill>
                          <a:srgbClr val="002060"/>
                        </a:solidFill>
                        <a:latin typeface="Cambria Math" panose="02040503050406030204" pitchFamily="18" charset="0"/>
                        <a:ea typeface="宋体" panose="02010600030101010101" pitchFamily="2" charset="-122"/>
                      </a:rPr>
                      <m:t>交流</m:t>
                    </m:r>
                  </m:oMath>
                </a14:m>
                <a:r>
                  <a:rPr lang="zh-CN" altLang="en-US"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信号下的磁滞回线图形</a:t>
                </a:r>
                <a:endParaRPr lang="en-US" altLang="zh-CN"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792000" indent="-360000">
                  <a:spcAft>
                    <a:spcPts val="600"/>
                  </a:spcAft>
                  <a:buFont typeface="+mj-ea"/>
                  <a:buAutoNum type="circleNumDbPlain"/>
                </a:pP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按图</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4</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所示连接好电路</a:t>
                </a:r>
                <a:endPar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792000" indent="-360000">
                  <a:spcAft>
                    <a:spcPts val="600"/>
                  </a:spcAft>
                  <a:buFont typeface="+mj-ea"/>
                  <a:buAutoNum type="circleNumDbPlain"/>
                </a:pP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逆时针调节幅度旋钮至最小</a:t>
                </a:r>
                <a:endPar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792000" indent="-360000">
                  <a:spcAft>
                    <a:spcPts val="600"/>
                  </a:spcAft>
                  <a:buFont typeface="+mj-ea"/>
                  <a:buAutoNum type="circleNumDbPlain"/>
                </a:pP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调节示波器显示方式为</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X-Y</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方式</a:t>
                </a:r>
                <a:endPar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792000" indent="-360000">
                  <a:spcAft>
                    <a:spcPts val="600"/>
                  </a:spcAft>
                  <a:buFont typeface="+mj-ea"/>
                  <a:buAutoNum type="circleNumDbPlain"/>
                </a:pP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示波器</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X</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和</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Y</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输入选择为</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DC</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方式，</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X</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测量电阻</a:t>
                </a:r>
                <a14:m>
                  <m:oMath xmlns:m="http://schemas.openxmlformats.org/officeDocument/2006/math">
                    <m:sSub>
                      <m:sSubPr>
                        <m:ctrlPr>
                          <a:rPr lang="en-US" altLang="zh-CN" sz="2500" i="1" smtClean="0">
                            <a:solidFill>
                              <a:srgbClr val="002060"/>
                            </a:solidFill>
                            <a:latin typeface="Cambria Math" panose="02040503050406030204" pitchFamily="18" charset="0"/>
                            <a:ea typeface="宋体" panose="02010600030101010101" pitchFamily="2" charset="-122"/>
                          </a:rPr>
                        </m:ctrlPr>
                      </m:sSubPr>
                      <m:e>
                        <m:r>
                          <a:rPr lang="en-US" altLang="zh-CN" sz="2500" b="0" i="1" smtClean="0">
                            <a:solidFill>
                              <a:srgbClr val="002060"/>
                            </a:solidFill>
                            <a:latin typeface="Cambria Math" panose="02040503050406030204" pitchFamily="18" charset="0"/>
                            <a:ea typeface="宋体" panose="02010600030101010101" pitchFamily="2" charset="-122"/>
                          </a:rPr>
                          <m:t>𝑅</m:t>
                        </m:r>
                      </m:e>
                      <m:sub>
                        <m:r>
                          <a:rPr lang="en-US" altLang="zh-CN" sz="2500" b="0" i="1" smtClean="0">
                            <a:solidFill>
                              <a:srgbClr val="002060"/>
                            </a:solidFill>
                            <a:latin typeface="Cambria Math" panose="02040503050406030204" pitchFamily="18" charset="0"/>
                            <a:ea typeface="宋体" panose="02010600030101010101" pitchFamily="2" charset="-122"/>
                          </a:rPr>
                          <m:t>1</m:t>
                        </m:r>
                      </m:sub>
                    </m:sSub>
                  </m:oMath>
                </a14:m>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的电压，</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Y</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测量电容</a:t>
                </a:r>
                <a14:m>
                  <m:oMath xmlns:m="http://schemas.openxmlformats.org/officeDocument/2006/math">
                    <m:r>
                      <a:rPr lang="en-US" altLang="zh-CN" sz="2500" b="0" i="1" smtClean="0">
                        <a:solidFill>
                          <a:srgbClr val="002060"/>
                        </a:solidFill>
                        <a:latin typeface="Cambria Math" panose="02040503050406030204" pitchFamily="18" charset="0"/>
                        <a:ea typeface="宋体" panose="02010600030101010101" pitchFamily="2" charset="-122"/>
                      </a:rPr>
                      <m:t>𝐶</m:t>
                    </m:r>
                  </m:oMath>
                </a14:m>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的电压</a:t>
                </a:r>
                <a:endPar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792000" indent="-360000">
                  <a:spcAft>
                    <a:spcPts val="600"/>
                  </a:spcAft>
                  <a:buFont typeface="+mj-ea"/>
                  <a:buAutoNum type="circleNumDbPlain"/>
                </a:pP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缓慢增加磁化电流，使示波器显示的磁滞回线上</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B</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的值增加缓慢，达到饱和。调节</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X</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Y</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增益和电阻</a:t>
                </a:r>
                <a14:m>
                  <m:oMath xmlns:m="http://schemas.openxmlformats.org/officeDocument/2006/math">
                    <m:sSub>
                      <m:sSubPr>
                        <m:ctrlPr>
                          <a:rPr lang="en-US" altLang="zh-CN" sz="2500" i="1" smtClean="0">
                            <a:solidFill>
                              <a:srgbClr val="002060"/>
                            </a:solidFill>
                            <a:latin typeface="Cambria Math" panose="02040503050406030204" pitchFamily="18" charset="0"/>
                            <a:ea typeface="宋体" panose="02010600030101010101" pitchFamily="2" charset="-122"/>
                          </a:rPr>
                        </m:ctrlPr>
                      </m:sSubPr>
                      <m:e>
                        <m:r>
                          <a:rPr lang="en-US" altLang="zh-CN" sz="2500" b="0" i="1" smtClean="0">
                            <a:solidFill>
                              <a:srgbClr val="002060"/>
                            </a:solidFill>
                            <a:latin typeface="Cambria Math" panose="02040503050406030204" pitchFamily="18" charset="0"/>
                            <a:ea typeface="宋体" panose="02010600030101010101" pitchFamily="2" charset="-122"/>
                          </a:rPr>
                          <m:t>𝑅</m:t>
                        </m:r>
                      </m:e>
                      <m:sub>
                        <m:r>
                          <a:rPr lang="en-US" altLang="zh-CN" sz="2500" b="0" i="1" smtClean="0">
                            <a:solidFill>
                              <a:srgbClr val="002060"/>
                            </a:solidFill>
                            <a:latin typeface="Cambria Math" panose="02040503050406030204" pitchFamily="18" charset="0"/>
                            <a:ea typeface="宋体" panose="02010600030101010101" pitchFamily="2" charset="-122"/>
                          </a:rPr>
                          <m:t>1</m:t>
                        </m:r>
                      </m:sub>
                    </m:sSub>
                  </m:oMath>
                </a14:m>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14:m>
                  <m:oMath xmlns:m="http://schemas.openxmlformats.org/officeDocument/2006/math">
                    <m:sSub>
                      <m:sSubPr>
                        <m:ctrlPr>
                          <a:rPr lang="en-US" altLang="zh-CN" sz="2500" i="1">
                            <a:solidFill>
                              <a:srgbClr val="002060"/>
                            </a:solidFill>
                            <a:latin typeface="Cambria Math" panose="02040503050406030204" pitchFamily="18" charset="0"/>
                            <a:ea typeface="宋体" panose="02010600030101010101" pitchFamily="2" charset="-122"/>
                          </a:rPr>
                        </m:ctrlPr>
                      </m:sSubPr>
                      <m:e>
                        <m:r>
                          <a:rPr lang="en-US" altLang="zh-CN" sz="2500" b="0" i="1">
                            <a:solidFill>
                              <a:srgbClr val="002060"/>
                            </a:solidFill>
                            <a:latin typeface="Cambria Math" panose="02040503050406030204" pitchFamily="18" charset="0"/>
                            <a:ea typeface="宋体" panose="02010600030101010101" pitchFamily="2" charset="-122"/>
                          </a:rPr>
                          <m:t>𝑅</m:t>
                        </m:r>
                      </m:e>
                      <m:sub>
                        <m:r>
                          <a:rPr lang="en-US" altLang="zh-CN" sz="2500" b="0" i="1" smtClean="0">
                            <a:solidFill>
                              <a:srgbClr val="002060"/>
                            </a:solidFill>
                            <a:latin typeface="Cambria Math" panose="02040503050406030204" pitchFamily="18" charset="0"/>
                            <a:ea typeface="宋体" panose="02010600030101010101" pitchFamily="2" charset="-122"/>
                          </a:rPr>
                          <m:t>2</m:t>
                        </m:r>
                      </m:sub>
                    </m:sSub>
                  </m:oMath>
                </a14:m>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的大小，使示波器上显示典型美观的磁滞回线图形。示波器上显示磁化电流对应的水平方向格数为 </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(-5, 5) </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格。</a:t>
                </a:r>
                <a:endPar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0BFFB4BB-D45A-4265-A19D-C531689DAA11}"/>
                  </a:ext>
                </a:extLst>
              </p:cNvPr>
              <p:cNvSpPr txBox="1">
                <a:spLocks noRot="1" noChangeAspect="1" noMove="1" noResize="1" noEditPoints="1" noAdjustHandles="1" noChangeArrowheads="1" noChangeShapeType="1" noTextEdit="1"/>
              </p:cNvSpPr>
              <p:nvPr/>
            </p:nvSpPr>
            <p:spPr>
              <a:xfrm>
                <a:off x="377926" y="2486508"/>
                <a:ext cx="11579072" cy="3554819"/>
              </a:xfrm>
              <a:prstGeom prst="rect">
                <a:avLst/>
              </a:prstGeom>
              <a:blipFill>
                <a:blip r:embed="rId2"/>
                <a:stretch>
                  <a:fillRect l="-895" t="-1372" r="-1843" b="-3259"/>
                </a:stretch>
              </a:blipFill>
            </p:spPr>
            <p:txBody>
              <a:bodyPr/>
              <a:lstStyle/>
              <a:p>
                <a:r>
                  <a:rPr lang="zh-CN" altLang="en-US">
                    <a:noFill/>
                  </a:rPr>
                  <a:t> </a:t>
                </a:r>
              </a:p>
            </p:txBody>
          </p:sp>
        </mc:Fallback>
      </mc:AlternateContent>
      <p:sp>
        <p:nvSpPr>
          <p:cNvPr id="5" name="Rectangle 5">
            <a:extLst>
              <a:ext uri="{FF2B5EF4-FFF2-40B4-BE49-F238E27FC236}">
                <a16:creationId xmlns:a16="http://schemas.microsoft.com/office/drawing/2014/main" id="{BE3F859A-CE11-44AC-ABD1-F06B0951A6B1}"/>
              </a:ext>
            </a:extLst>
          </p:cNvPr>
          <p:cNvSpPr>
            <a:spLocks noChangeArrowheads="1"/>
          </p:cNvSpPr>
          <p:nvPr/>
        </p:nvSpPr>
        <p:spPr bwMode="auto">
          <a:xfrm>
            <a:off x="295428" y="58267"/>
            <a:ext cx="6001964" cy="584775"/>
          </a:xfrm>
          <a:prstGeom prst="rect">
            <a:avLst/>
          </a:prstGeom>
          <a:noFill/>
          <a:ln w="9525" algn="ctr">
            <a:noFill/>
            <a:miter lim="800000"/>
            <a:headEnd/>
            <a:tailEnd/>
          </a:ln>
          <a:effectLst/>
        </p:spPr>
        <p:txBody>
          <a:bodyPr wrap="non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四  实验步骤</a:t>
            </a:r>
            <a:r>
              <a:rPr lang="en-US" altLang="zh-CN" sz="32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006666"/>
                </a:solidFill>
                <a:latin typeface="微软雅黑" panose="020B0503020204020204" pitchFamily="34" charset="-122"/>
                <a:ea typeface="微软雅黑" panose="020B0503020204020204" pitchFamily="34" charset="-122"/>
              </a:rPr>
              <a:t>4.2 </a:t>
            </a:r>
            <a:r>
              <a:rPr lang="zh-CN" altLang="en-US" sz="2400" b="1" dirty="0">
                <a:solidFill>
                  <a:srgbClr val="006666"/>
                </a:solidFill>
                <a:latin typeface="微软雅黑" panose="020B0503020204020204" pitchFamily="34" charset="-122"/>
                <a:ea typeface="微软雅黑" panose="020B0503020204020204" pitchFamily="34" charset="-122"/>
              </a:rPr>
              <a:t>观察样品的磁滞回线</a:t>
            </a:r>
          </a:p>
        </p:txBody>
      </p:sp>
    </p:spTree>
    <p:extLst>
      <p:ext uri="{BB962C8B-B14F-4D97-AF65-F5344CB8AC3E}">
        <p14:creationId xmlns:p14="http://schemas.microsoft.com/office/powerpoint/2010/main" val="1355838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BFFB4BB-D45A-4265-A19D-C531689DAA11}"/>
                  </a:ext>
                </a:extLst>
              </p:cNvPr>
              <p:cNvSpPr txBox="1"/>
              <p:nvPr/>
            </p:nvSpPr>
            <p:spPr>
              <a:xfrm>
                <a:off x="437052" y="1026271"/>
                <a:ext cx="10273614" cy="3785652"/>
              </a:xfrm>
              <a:prstGeom prst="rect">
                <a:avLst/>
              </a:prstGeom>
              <a:noFill/>
            </p:spPr>
            <p:txBody>
              <a:bodyPr wrap="square" rtlCol="0">
                <a:spAutoFit/>
              </a:bodyPr>
              <a:lstStyle/>
              <a:p>
                <a:pPr marL="720000" indent="-720000">
                  <a:spcAft>
                    <a:spcPts val="600"/>
                  </a:spcAft>
                </a:pPr>
                <a:r>
                  <a:rPr lang="zh-CN" altLang="en-US" sz="2500" b="1"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测量电源频率</a:t>
                </a:r>
                <a14:m>
                  <m:oMath xmlns:m="http://schemas.openxmlformats.org/officeDocument/2006/math">
                    <m:r>
                      <a:rPr lang="en-US" altLang="zh-CN" sz="2500" b="1" i="0" dirty="0" smtClean="0">
                        <a:solidFill>
                          <a:srgbClr val="002060"/>
                        </a:solidFill>
                        <a:latin typeface="Cambria Math" panose="02040503050406030204" pitchFamily="18" charset="0"/>
                        <a:ea typeface="宋体" panose="02010600030101010101" pitchFamily="2" charset="-122"/>
                      </a:rPr>
                      <m:t>𝟓𝟎</m:t>
                    </m:r>
                    <m:r>
                      <a:rPr lang="en-US" altLang="zh-CN" sz="2500" b="1" i="0">
                        <a:solidFill>
                          <a:srgbClr val="002060"/>
                        </a:solidFill>
                        <a:latin typeface="Cambria Math" panose="02040503050406030204" pitchFamily="18" charset="0"/>
                        <a:ea typeface="宋体" panose="02010600030101010101" pitchFamily="2" charset="-122"/>
                      </a:rPr>
                      <m:t>𝐇𝐳</m:t>
                    </m:r>
                  </m:oMath>
                </a14:m>
                <a:r>
                  <a:rPr lang="zh-CN" altLang="en-US" sz="2500" b="1"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时的磁化曲线</a:t>
                </a:r>
                <a:endParaRPr lang="en-US" altLang="zh-CN" sz="2500" b="1"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endParaRPr>
              </a:p>
              <a:p>
                <a:pPr marL="792000" indent="-324000">
                  <a:spcAft>
                    <a:spcPts val="600"/>
                  </a:spcAft>
                  <a:buFont typeface="+mj-ea"/>
                  <a:buAutoNum type="circleNumDbPlain"/>
                </a:pPr>
                <a:r>
                  <a:rPr lang="zh-CN" altLang="en-US" sz="2500"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示波器上磁化电流在水平方向的格数为</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(-5, 5) </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格时，</a:t>
                </a:r>
                <a:r>
                  <a:rPr lang="zh-CN" altLang="en-US" sz="2500"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逐渐减小磁化电流至</a:t>
                </a:r>
                <a:r>
                  <a:rPr lang="en-US" altLang="zh-CN" sz="2500"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0</a:t>
                </a:r>
                <a:r>
                  <a:rPr lang="zh-CN" altLang="en-US" sz="2500"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，使示波器上磁滞回线成为一个点，此后保持</a:t>
                </a:r>
                <a:r>
                  <a:rPr lang="en-US" altLang="zh-CN" sz="2500"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X</a:t>
                </a:r>
                <a:r>
                  <a:rPr lang="zh-CN" altLang="en-US" sz="2500"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500"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Y</a:t>
                </a:r>
                <a:r>
                  <a:rPr lang="zh-CN" altLang="en-US" sz="2500"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增益和其它参数不变。</a:t>
                </a:r>
                <a:endParaRPr lang="en-US" altLang="zh-CN" sz="2500"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marL="792000" indent="-324000">
                  <a:spcAft>
                    <a:spcPts val="600"/>
                  </a:spcAft>
                  <a:buFont typeface="+mj-ea"/>
                  <a:buAutoNum type="circleNumDbPlain"/>
                </a:pPr>
                <a:r>
                  <a:rPr lang="zh-CN" altLang="zh-CN" sz="2500"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缓慢顺时针调节幅度调节旋钮</a:t>
                </a:r>
                <a:r>
                  <a:rPr lang="zh-CN" altLang="en-US" sz="2500"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单调增加磁化电流，使磁化电流在</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X</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方向的读数为</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0</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0.2</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0.4</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0.6</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0.8</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1.0</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2.0</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3.0</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4.0</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5.0</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，单位为格，记录磁滞回线</a:t>
                </a:r>
                <a:r>
                  <a:rPr lang="zh-CN" altLang="en-US" sz="2500" b="1"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顶点</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在</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Y</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方向上的读数如表</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1</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，单位为格。</a:t>
                </a:r>
                <a:endPar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endParaRPr>
              </a:p>
              <a:p>
                <a:pPr marL="792000" indent="-324000">
                  <a:spcAft>
                    <a:spcPts val="600"/>
                  </a:spcAft>
                  <a:buFont typeface="+mj-ea"/>
                  <a:buAutoNum type="circleNumDbPlain"/>
                </a:pP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记录电阻</a:t>
                </a:r>
                <a14:m>
                  <m:oMath xmlns:m="http://schemas.openxmlformats.org/officeDocument/2006/math">
                    <m:sSub>
                      <m:sSubPr>
                        <m:ctrlPr>
                          <a:rPr lang="en-US" altLang="zh-CN" sz="2500" i="1" smtClean="0">
                            <a:solidFill>
                              <a:srgbClr val="002060"/>
                            </a:solidFill>
                            <a:latin typeface="Cambria Math" panose="02040503050406030204" pitchFamily="18" charset="0"/>
                            <a:ea typeface="宋体" panose="02010600030101010101" pitchFamily="2" charset="-122"/>
                          </a:rPr>
                        </m:ctrlPr>
                      </m:sSubPr>
                      <m:e>
                        <m:r>
                          <a:rPr lang="en-US" altLang="zh-CN" sz="2500" b="0" i="1" smtClean="0">
                            <a:solidFill>
                              <a:srgbClr val="002060"/>
                            </a:solidFill>
                            <a:latin typeface="Cambria Math" panose="02040503050406030204" pitchFamily="18" charset="0"/>
                            <a:ea typeface="宋体" panose="02010600030101010101" pitchFamily="2" charset="-122"/>
                          </a:rPr>
                          <m:t>𝑅</m:t>
                        </m:r>
                      </m:e>
                      <m:sub>
                        <m:r>
                          <a:rPr lang="en-US" altLang="zh-CN" sz="2500" b="0" i="1" smtClean="0">
                            <a:solidFill>
                              <a:srgbClr val="002060"/>
                            </a:solidFill>
                            <a:latin typeface="Cambria Math" panose="02040503050406030204" pitchFamily="18" charset="0"/>
                            <a:ea typeface="宋体" panose="02010600030101010101" pitchFamily="2" charset="-122"/>
                          </a:rPr>
                          <m:t>1</m:t>
                        </m:r>
                      </m:sub>
                    </m:sSub>
                  </m:oMath>
                </a14:m>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14:m>
                  <m:oMath xmlns:m="http://schemas.openxmlformats.org/officeDocument/2006/math">
                    <m:sSub>
                      <m:sSubPr>
                        <m:ctrlPr>
                          <a:rPr lang="en-US" altLang="zh-CN" sz="2500" i="1">
                            <a:solidFill>
                              <a:srgbClr val="002060"/>
                            </a:solidFill>
                            <a:latin typeface="Cambria Math" panose="02040503050406030204" pitchFamily="18" charset="0"/>
                            <a:ea typeface="宋体" panose="02010600030101010101" pitchFamily="2" charset="-122"/>
                          </a:rPr>
                        </m:ctrlPr>
                      </m:sSubPr>
                      <m:e>
                        <m:r>
                          <a:rPr lang="en-US" altLang="zh-CN" sz="2500" i="1">
                            <a:solidFill>
                              <a:srgbClr val="002060"/>
                            </a:solidFill>
                            <a:latin typeface="Cambria Math" panose="02040503050406030204" pitchFamily="18" charset="0"/>
                            <a:ea typeface="宋体" panose="02010600030101010101" pitchFamily="2" charset="-122"/>
                          </a:rPr>
                          <m:t>𝑅</m:t>
                        </m:r>
                      </m:e>
                      <m:sub>
                        <m:r>
                          <a:rPr lang="en-US" altLang="zh-CN" sz="2500" b="0" i="1" smtClean="0">
                            <a:solidFill>
                              <a:srgbClr val="002060"/>
                            </a:solidFill>
                            <a:latin typeface="Cambria Math" panose="02040503050406030204" pitchFamily="18" charset="0"/>
                            <a:ea typeface="宋体" panose="02010600030101010101" pitchFamily="2" charset="-122"/>
                          </a:rPr>
                          <m:t>2</m:t>
                        </m:r>
                      </m:sub>
                    </m:sSub>
                  </m:oMath>
                </a14:m>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和电容</a:t>
                </a:r>
                <a14:m>
                  <m:oMath xmlns:m="http://schemas.openxmlformats.org/officeDocument/2006/math">
                    <m:r>
                      <a:rPr lang="en-US" altLang="zh-CN" sz="2500" i="1">
                        <a:solidFill>
                          <a:srgbClr val="002060"/>
                        </a:solidFill>
                        <a:latin typeface="Cambria Math" panose="02040503050406030204" pitchFamily="18" charset="0"/>
                        <a:ea typeface="宋体" panose="02010600030101010101" pitchFamily="2" charset="-122"/>
                      </a:rPr>
                      <m:t>𝐶</m:t>
                    </m:r>
                  </m:oMath>
                </a14:m>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的值，根据样品参数和公式</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(5)</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计算</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H</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和</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B</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的值，绘制磁化曲线。</a:t>
                </a:r>
              </a:p>
            </p:txBody>
          </p:sp>
        </mc:Choice>
        <mc:Fallback xmlns="">
          <p:sp>
            <p:nvSpPr>
              <p:cNvPr id="4" name="文本框 3">
                <a:extLst>
                  <a:ext uri="{FF2B5EF4-FFF2-40B4-BE49-F238E27FC236}">
                    <a16:creationId xmlns:a16="http://schemas.microsoft.com/office/drawing/2014/main" id="{0BFFB4BB-D45A-4265-A19D-C531689DAA11}"/>
                  </a:ext>
                </a:extLst>
              </p:cNvPr>
              <p:cNvSpPr txBox="1">
                <a:spLocks noRot="1" noChangeAspect="1" noMove="1" noResize="1" noEditPoints="1" noAdjustHandles="1" noChangeArrowheads="1" noChangeShapeType="1" noTextEdit="1"/>
              </p:cNvSpPr>
              <p:nvPr/>
            </p:nvSpPr>
            <p:spPr>
              <a:xfrm>
                <a:off x="437052" y="1026271"/>
                <a:ext cx="10273614" cy="3785652"/>
              </a:xfrm>
              <a:prstGeom prst="rect">
                <a:avLst/>
              </a:prstGeom>
              <a:blipFill>
                <a:blip r:embed="rId2"/>
                <a:stretch>
                  <a:fillRect l="-1009" t="-1127" r="-772" b="-3060"/>
                </a:stretch>
              </a:blipFill>
            </p:spPr>
            <p:txBody>
              <a:bodyPr/>
              <a:lstStyle/>
              <a:p>
                <a:r>
                  <a:rPr lang="zh-CN" altLang="en-US">
                    <a:noFill/>
                  </a:rPr>
                  <a:t> </a:t>
                </a:r>
              </a:p>
            </p:txBody>
          </p:sp>
        </mc:Fallback>
      </mc:AlternateContent>
      <p:sp>
        <p:nvSpPr>
          <p:cNvPr id="5" name="Rectangle 5">
            <a:extLst>
              <a:ext uri="{FF2B5EF4-FFF2-40B4-BE49-F238E27FC236}">
                <a16:creationId xmlns:a16="http://schemas.microsoft.com/office/drawing/2014/main" id="{BE3F859A-CE11-44AC-ABD1-F06B0951A6B1}"/>
              </a:ext>
            </a:extLst>
          </p:cNvPr>
          <p:cNvSpPr>
            <a:spLocks noChangeArrowheads="1"/>
          </p:cNvSpPr>
          <p:nvPr/>
        </p:nvSpPr>
        <p:spPr bwMode="auto">
          <a:xfrm>
            <a:off x="295428" y="58267"/>
            <a:ext cx="6001964" cy="584775"/>
          </a:xfrm>
          <a:prstGeom prst="rect">
            <a:avLst/>
          </a:prstGeom>
          <a:noFill/>
          <a:ln w="9525" algn="ctr">
            <a:noFill/>
            <a:miter lim="800000"/>
            <a:headEnd/>
            <a:tailEnd/>
          </a:ln>
          <a:effectLst/>
        </p:spPr>
        <p:txBody>
          <a:bodyPr wrap="non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四  实验步骤</a:t>
            </a:r>
            <a:r>
              <a:rPr lang="en-US" altLang="zh-CN" sz="32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006666"/>
                </a:solidFill>
                <a:latin typeface="微软雅黑" panose="020B0503020204020204" pitchFamily="34" charset="-122"/>
                <a:ea typeface="微软雅黑" panose="020B0503020204020204" pitchFamily="34" charset="-122"/>
              </a:rPr>
              <a:t>4.3 </a:t>
            </a:r>
            <a:r>
              <a:rPr lang="zh-CN" altLang="en-US" sz="2400" b="1" dirty="0">
                <a:solidFill>
                  <a:srgbClr val="006666"/>
                </a:solidFill>
                <a:latin typeface="微软雅黑" panose="020B0503020204020204" pitchFamily="34" charset="-122"/>
                <a:ea typeface="微软雅黑" panose="020B0503020204020204" pitchFamily="34" charset="-122"/>
              </a:rPr>
              <a:t>测量样品的磁化曲线</a:t>
            </a:r>
          </a:p>
        </p:txBody>
      </p:sp>
      <p:graphicFrame>
        <p:nvGraphicFramePr>
          <p:cNvPr id="6" name="表格 2">
            <a:extLst>
              <a:ext uri="{FF2B5EF4-FFF2-40B4-BE49-F238E27FC236}">
                <a16:creationId xmlns:a16="http://schemas.microsoft.com/office/drawing/2014/main" id="{4218C120-B3B1-4DD7-B773-0FA2773EB514}"/>
              </a:ext>
            </a:extLst>
          </p:cNvPr>
          <p:cNvGraphicFramePr>
            <a:graphicFrameLocks noGrp="1"/>
          </p:cNvGraphicFramePr>
          <p:nvPr>
            <p:extLst>
              <p:ext uri="{D42A27DB-BD31-4B8C-83A1-F6EECF244321}">
                <p14:modId xmlns:p14="http://schemas.microsoft.com/office/powerpoint/2010/main" val="3601326887"/>
              </p:ext>
            </p:extLst>
          </p:nvPr>
        </p:nvGraphicFramePr>
        <p:xfrm>
          <a:off x="1565533" y="4904629"/>
          <a:ext cx="8194453" cy="1854200"/>
        </p:xfrm>
        <a:graphic>
          <a:graphicData uri="http://schemas.openxmlformats.org/drawingml/2006/table">
            <a:tbl>
              <a:tblPr firstRow="1" bandRow="1">
                <a:tableStyleId>{5C22544A-7EE6-4342-B048-85BDC9FD1C3A}</a:tableStyleId>
              </a:tblPr>
              <a:tblGrid>
                <a:gridCol w="837289">
                  <a:extLst>
                    <a:ext uri="{9D8B030D-6E8A-4147-A177-3AD203B41FA5}">
                      <a16:colId xmlns:a16="http://schemas.microsoft.com/office/drawing/2014/main" val="1332915349"/>
                    </a:ext>
                  </a:extLst>
                </a:gridCol>
                <a:gridCol w="613097">
                  <a:extLst>
                    <a:ext uri="{9D8B030D-6E8A-4147-A177-3AD203B41FA5}">
                      <a16:colId xmlns:a16="http://schemas.microsoft.com/office/drawing/2014/main" val="4279448820"/>
                    </a:ext>
                  </a:extLst>
                </a:gridCol>
                <a:gridCol w="613097">
                  <a:extLst>
                    <a:ext uri="{9D8B030D-6E8A-4147-A177-3AD203B41FA5}">
                      <a16:colId xmlns:a16="http://schemas.microsoft.com/office/drawing/2014/main" val="1089673500"/>
                    </a:ext>
                  </a:extLst>
                </a:gridCol>
                <a:gridCol w="613097">
                  <a:extLst>
                    <a:ext uri="{9D8B030D-6E8A-4147-A177-3AD203B41FA5}">
                      <a16:colId xmlns:a16="http://schemas.microsoft.com/office/drawing/2014/main" val="2753443247"/>
                    </a:ext>
                  </a:extLst>
                </a:gridCol>
                <a:gridCol w="613097">
                  <a:extLst>
                    <a:ext uri="{9D8B030D-6E8A-4147-A177-3AD203B41FA5}">
                      <a16:colId xmlns:a16="http://schemas.microsoft.com/office/drawing/2014/main" val="2288338921"/>
                    </a:ext>
                  </a:extLst>
                </a:gridCol>
                <a:gridCol w="613097">
                  <a:extLst>
                    <a:ext uri="{9D8B030D-6E8A-4147-A177-3AD203B41FA5}">
                      <a16:colId xmlns:a16="http://schemas.microsoft.com/office/drawing/2014/main" val="724097156"/>
                    </a:ext>
                  </a:extLst>
                </a:gridCol>
                <a:gridCol w="613097">
                  <a:extLst>
                    <a:ext uri="{9D8B030D-6E8A-4147-A177-3AD203B41FA5}">
                      <a16:colId xmlns:a16="http://schemas.microsoft.com/office/drawing/2014/main" val="769604180"/>
                    </a:ext>
                  </a:extLst>
                </a:gridCol>
                <a:gridCol w="613097">
                  <a:extLst>
                    <a:ext uri="{9D8B030D-6E8A-4147-A177-3AD203B41FA5}">
                      <a16:colId xmlns:a16="http://schemas.microsoft.com/office/drawing/2014/main" val="1828094493"/>
                    </a:ext>
                  </a:extLst>
                </a:gridCol>
                <a:gridCol w="613097">
                  <a:extLst>
                    <a:ext uri="{9D8B030D-6E8A-4147-A177-3AD203B41FA5}">
                      <a16:colId xmlns:a16="http://schemas.microsoft.com/office/drawing/2014/main" val="3432042055"/>
                    </a:ext>
                  </a:extLst>
                </a:gridCol>
                <a:gridCol w="613097">
                  <a:extLst>
                    <a:ext uri="{9D8B030D-6E8A-4147-A177-3AD203B41FA5}">
                      <a16:colId xmlns:a16="http://schemas.microsoft.com/office/drawing/2014/main" val="3008527088"/>
                    </a:ext>
                  </a:extLst>
                </a:gridCol>
                <a:gridCol w="613097">
                  <a:extLst>
                    <a:ext uri="{9D8B030D-6E8A-4147-A177-3AD203B41FA5}">
                      <a16:colId xmlns:a16="http://schemas.microsoft.com/office/drawing/2014/main" val="1023245238"/>
                    </a:ext>
                  </a:extLst>
                </a:gridCol>
                <a:gridCol w="613097">
                  <a:extLst>
                    <a:ext uri="{9D8B030D-6E8A-4147-A177-3AD203B41FA5}">
                      <a16:colId xmlns:a16="http://schemas.microsoft.com/office/drawing/2014/main" val="351522776"/>
                    </a:ext>
                  </a:extLst>
                </a:gridCol>
                <a:gridCol w="613097">
                  <a:extLst>
                    <a:ext uri="{9D8B030D-6E8A-4147-A177-3AD203B41FA5}">
                      <a16:colId xmlns:a16="http://schemas.microsoft.com/office/drawing/2014/main" val="824384270"/>
                    </a:ext>
                  </a:extLst>
                </a:gridCol>
              </a:tblGrid>
              <a:tr h="370840">
                <a:tc>
                  <a:txBody>
                    <a:bodyPr/>
                    <a:lstStyle/>
                    <a:p>
                      <a:pPr algn="ctr"/>
                      <a:r>
                        <a:rPr lang="zh-CN" altLang="en-US"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序号</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2</a:t>
                      </a:r>
                      <a:endParaRPr lang="zh-CN" altLang="en-US"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3</a:t>
                      </a:r>
                      <a:endParaRPr lang="zh-CN" altLang="en-US"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4</a:t>
                      </a:r>
                      <a:endParaRPr lang="zh-CN" altLang="en-US"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5</a:t>
                      </a:r>
                      <a:endParaRPr lang="zh-CN" altLang="en-US"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6</a:t>
                      </a:r>
                      <a:endParaRPr lang="zh-CN" altLang="en-US"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7</a:t>
                      </a:r>
                      <a:endParaRPr lang="zh-CN" altLang="en-US"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8</a:t>
                      </a:r>
                      <a:endParaRPr lang="zh-CN" altLang="en-US"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9</a:t>
                      </a:r>
                      <a:endParaRPr lang="zh-CN" altLang="en-US"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10</a:t>
                      </a:r>
                      <a:endParaRPr lang="zh-CN" altLang="en-US"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11</a:t>
                      </a:r>
                      <a:endParaRPr lang="zh-CN" altLang="en-US"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12</a:t>
                      </a:r>
                      <a:endParaRPr lang="zh-CN" altLang="en-US"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4101467576"/>
                  </a:ext>
                </a:extLst>
              </a:tr>
              <a:tr h="370840">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格</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0.20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0.40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0.60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0.80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1.50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2.50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5.00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216028685"/>
                  </a:ext>
                </a:extLst>
              </a:tr>
              <a:tr h="370840">
                <a:tc>
                  <a:txBody>
                    <a:bodyPr/>
                    <a:lstStyle/>
                    <a:p>
                      <a:pPr algn="ctr"/>
                      <a:r>
                        <a:rPr lang="en-US" altLang="zh-CN" sz="1600" kern="12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H/(A/m)</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368413537"/>
                  </a:ext>
                </a:extLst>
              </a:tr>
              <a:tr h="370840">
                <a:tc>
                  <a:txBody>
                    <a:bodyPr/>
                    <a:lstStyle/>
                    <a:p>
                      <a:pPr algn="ctr"/>
                      <a:r>
                        <a:rPr lang="en-US" altLang="zh-CN" sz="16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Y/</a:t>
                      </a:r>
                      <a:r>
                        <a:rPr lang="zh-CN" altLang="en-US" sz="16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格</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0.40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1.00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2.40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2.80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3.20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3.50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360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3.80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3.90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3.95</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4.00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4049831198"/>
                  </a:ext>
                </a:extLst>
              </a:tr>
              <a:tr h="370840">
                <a:tc>
                  <a:txBody>
                    <a:bodyPr/>
                    <a:lstStyle/>
                    <a:p>
                      <a:pPr algn="ctr"/>
                      <a:r>
                        <a:rPr lang="en-US" altLang="zh-CN" sz="16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1600" dirty="0" err="1">
                          <a:solidFill>
                            <a:srgbClr val="00B0F0"/>
                          </a:solidFill>
                          <a:latin typeface="Times New Roman" panose="02020603050405020304" pitchFamily="18" charset="0"/>
                          <a:ea typeface="宋体" panose="02010600030101010101" pitchFamily="2" charset="-122"/>
                          <a:cs typeface="Times New Roman" panose="02020603050405020304" pitchFamily="18" charset="0"/>
                        </a:rPr>
                        <a:t>mT</a:t>
                      </a:r>
                      <a:endParaRPr lang="zh-CN" altLang="en-US" sz="16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220352638"/>
                  </a:ext>
                </a:extLst>
              </a:tr>
            </a:tbl>
          </a:graphicData>
        </a:graphic>
      </p:graphicFrame>
      <p:sp>
        <p:nvSpPr>
          <p:cNvPr id="7" name="文本框 6">
            <a:extLst>
              <a:ext uri="{FF2B5EF4-FFF2-40B4-BE49-F238E27FC236}">
                <a16:creationId xmlns:a16="http://schemas.microsoft.com/office/drawing/2014/main" id="{D6ED6359-737B-429B-B7AE-D7FF48B82259}"/>
              </a:ext>
            </a:extLst>
          </p:cNvPr>
          <p:cNvSpPr txBox="1"/>
          <p:nvPr/>
        </p:nvSpPr>
        <p:spPr>
          <a:xfrm>
            <a:off x="9875659" y="5284597"/>
            <a:ext cx="1670013" cy="646331"/>
          </a:xfrm>
          <a:prstGeom prst="rect">
            <a:avLst/>
          </a:prstGeom>
          <a:noFill/>
        </p:spPr>
        <p:txBody>
          <a:bodyPr wrap="square" rtlCol="0">
            <a:spAutoFit/>
          </a:bodyPr>
          <a:lstStyle/>
          <a:p>
            <a:r>
              <a:rPr lang="zh-CN" altLang="en-US" b="1" dirty="0">
                <a:latin typeface="华文中宋" panose="02010600040101010101" pitchFamily="2" charset="-122"/>
                <a:ea typeface="华文中宋" panose="02010600040101010101" pitchFamily="2" charset="-122"/>
                <a:cs typeface="Times New Roman" panose="02020603050405020304" pitchFamily="18" charset="0"/>
              </a:rPr>
              <a:t>表</a:t>
            </a:r>
            <a:r>
              <a:rPr lang="en-US" altLang="zh-CN" b="1" dirty="0">
                <a:latin typeface="华文中宋" panose="02010600040101010101" pitchFamily="2" charset="-122"/>
                <a:ea typeface="华文中宋" panose="02010600040101010101" pitchFamily="2" charset="-122"/>
                <a:cs typeface="Times New Roman" panose="02020603050405020304" pitchFamily="18" charset="0"/>
              </a:rPr>
              <a:t>1 </a:t>
            </a:r>
            <a:r>
              <a:rPr lang="zh-CN" altLang="en-US" b="1" dirty="0">
                <a:latin typeface="华文中宋" panose="02010600040101010101" pitchFamily="2" charset="-122"/>
                <a:ea typeface="华文中宋" panose="02010600040101010101" pitchFamily="2" charset="-122"/>
                <a:cs typeface="Times New Roman" panose="02020603050405020304" pitchFamily="18" charset="0"/>
              </a:rPr>
              <a:t>磁化曲线数据记录</a:t>
            </a:r>
          </a:p>
        </p:txBody>
      </p:sp>
    </p:spTree>
    <p:extLst>
      <p:ext uri="{BB962C8B-B14F-4D97-AF65-F5344CB8AC3E}">
        <p14:creationId xmlns:p14="http://schemas.microsoft.com/office/powerpoint/2010/main" val="2335355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F32F486-C21A-4160-849D-C25ABEF8D84E}"/>
                  </a:ext>
                </a:extLst>
              </p:cNvPr>
              <p:cNvSpPr txBox="1"/>
              <p:nvPr/>
            </p:nvSpPr>
            <p:spPr>
              <a:xfrm>
                <a:off x="645054" y="1208000"/>
                <a:ext cx="10518246" cy="3785652"/>
              </a:xfrm>
              <a:prstGeom prst="rect">
                <a:avLst/>
              </a:prstGeom>
              <a:noFill/>
            </p:spPr>
            <p:txBody>
              <a:bodyPr wrap="square" rtlCol="0">
                <a:spAutoFit/>
              </a:bodyPr>
              <a:lstStyle/>
              <a:p>
                <a:pPr marL="720000" indent="-720000">
                  <a:spcAft>
                    <a:spcPts val="600"/>
                  </a:spcAft>
                </a:pPr>
                <a:r>
                  <a:rPr lang="zh-CN" altLang="en-US"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测量电源频率为</a:t>
                </a:r>
                <a14:m>
                  <m:oMath xmlns:m="http://schemas.openxmlformats.org/officeDocument/2006/math">
                    <m:r>
                      <a:rPr lang="en-US" altLang="zh-CN" sz="2500" b="1" i="1" dirty="0" smtClean="0">
                        <a:solidFill>
                          <a:srgbClr val="002060"/>
                        </a:solidFill>
                        <a:latin typeface="Cambria Math" panose="02040503050406030204" pitchFamily="18" charset="0"/>
                        <a:ea typeface="宋体" panose="02010600030101010101" pitchFamily="2" charset="-122"/>
                      </a:rPr>
                      <m:t>𝟓𝟎</m:t>
                    </m:r>
                    <m:r>
                      <a:rPr lang="en-US" altLang="zh-CN" sz="2500" b="1" i="1">
                        <a:solidFill>
                          <a:srgbClr val="002060"/>
                        </a:solidFill>
                        <a:latin typeface="Cambria Math" panose="02040503050406030204" pitchFamily="18" charset="0"/>
                        <a:ea typeface="宋体" panose="02010600030101010101" pitchFamily="2" charset="-122"/>
                      </a:rPr>
                      <m:t>𝑯𝒛</m:t>
                    </m:r>
                  </m:oMath>
                </a14:m>
                <a:r>
                  <a:rPr lang="zh-CN" altLang="en-US"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时的磁滞回线</a:t>
                </a:r>
                <a:endParaRPr lang="en-US" altLang="zh-CN"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792000" indent="-324000">
                  <a:spcAft>
                    <a:spcPts val="600"/>
                  </a:spcAft>
                  <a:buFont typeface="+mj-ea"/>
                  <a:buAutoNum type="circleNumDbPlain"/>
                </a:pPr>
                <a:r>
                  <a:rPr lang="zh-CN" altLang="en-US" sz="25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调节参数式示波器上磁化电流在水平方向的格数为</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(-5, 5) </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格，在</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Y</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竖直方向上的格数为</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(-4,4)</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endPar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792000" indent="-324000">
                  <a:spcAft>
                    <a:spcPts val="600"/>
                  </a:spcAft>
                  <a:buFont typeface="+mj-ea"/>
                  <a:buAutoNum type="circleNumDbPlain"/>
                </a:pP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记录示波器显示的磁滞回线在</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X</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坐标为</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5.0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4.0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3.0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2.0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1.0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-1.0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-2.0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-3.0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-4.0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-5.0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格时，对应的</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Y</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坐标格数，同时记录</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Y</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坐标为</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4.0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3.0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2.0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1.0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-1.0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-2.0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-3.0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-4.0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格时对应的</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X</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坐标格数，填入表</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2</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endPar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792000" indent="-324000">
                  <a:spcAft>
                    <a:spcPts val="600"/>
                  </a:spcAft>
                  <a:buFont typeface="+mj-ea"/>
                  <a:buAutoNum type="circleNumDbPlain"/>
                </a:pP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记录电阻</a:t>
                </a:r>
                <a14:m>
                  <m:oMath xmlns:m="http://schemas.openxmlformats.org/officeDocument/2006/math">
                    <m:sSub>
                      <m:sSubPr>
                        <m:ctrlPr>
                          <a:rPr lang="en-US" altLang="zh-CN" sz="2500" i="1" smtClean="0">
                            <a:solidFill>
                              <a:srgbClr val="002060"/>
                            </a:solidFill>
                            <a:latin typeface="Cambria Math" panose="02040503050406030204" pitchFamily="18" charset="0"/>
                            <a:ea typeface="宋体" panose="02010600030101010101" pitchFamily="2" charset="-122"/>
                          </a:rPr>
                        </m:ctrlPr>
                      </m:sSubPr>
                      <m:e>
                        <m:r>
                          <a:rPr lang="en-US" altLang="zh-CN" sz="2500" b="0" i="1" smtClean="0">
                            <a:solidFill>
                              <a:srgbClr val="002060"/>
                            </a:solidFill>
                            <a:latin typeface="Cambria Math" panose="02040503050406030204" pitchFamily="18" charset="0"/>
                            <a:ea typeface="宋体" panose="02010600030101010101" pitchFamily="2" charset="-122"/>
                          </a:rPr>
                          <m:t>𝑅</m:t>
                        </m:r>
                      </m:e>
                      <m:sub>
                        <m:r>
                          <a:rPr lang="en-US" altLang="zh-CN" sz="2500" b="0" i="1" smtClean="0">
                            <a:solidFill>
                              <a:srgbClr val="002060"/>
                            </a:solidFill>
                            <a:latin typeface="Cambria Math" panose="02040503050406030204" pitchFamily="18" charset="0"/>
                            <a:ea typeface="宋体" panose="02010600030101010101" pitchFamily="2" charset="-122"/>
                          </a:rPr>
                          <m:t>1</m:t>
                        </m:r>
                      </m:sub>
                    </m:sSub>
                  </m:oMath>
                </a14:m>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 </a:t>
                </a:r>
                <a14:m>
                  <m:oMath xmlns:m="http://schemas.openxmlformats.org/officeDocument/2006/math">
                    <m:sSub>
                      <m:sSubPr>
                        <m:ctrlPr>
                          <a:rPr lang="en-US" altLang="zh-CN" sz="2500" i="1">
                            <a:solidFill>
                              <a:srgbClr val="002060"/>
                            </a:solidFill>
                            <a:latin typeface="Cambria Math" panose="02040503050406030204" pitchFamily="18" charset="0"/>
                            <a:ea typeface="宋体" panose="02010600030101010101" pitchFamily="2" charset="-122"/>
                          </a:rPr>
                        </m:ctrlPr>
                      </m:sSubPr>
                      <m:e>
                        <m:r>
                          <a:rPr lang="en-US" altLang="zh-CN" sz="2500" i="1">
                            <a:solidFill>
                              <a:srgbClr val="002060"/>
                            </a:solidFill>
                            <a:latin typeface="Cambria Math" panose="02040503050406030204" pitchFamily="18" charset="0"/>
                            <a:ea typeface="宋体" panose="02010600030101010101" pitchFamily="2" charset="-122"/>
                          </a:rPr>
                          <m:t>𝑅</m:t>
                        </m:r>
                      </m:e>
                      <m:sub>
                        <m:r>
                          <a:rPr lang="en-US" altLang="zh-CN" sz="2500" b="0" i="1" smtClean="0">
                            <a:solidFill>
                              <a:srgbClr val="002060"/>
                            </a:solidFill>
                            <a:latin typeface="Cambria Math" panose="02040503050406030204" pitchFamily="18" charset="0"/>
                            <a:ea typeface="宋体" panose="02010600030101010101" pitchFamily="2" charset="-122"/>
                          </a:rPr>
                          <m:t>2</m:t>
                        </m:r>
                      </m:sub>
                    </m:sSub>
                  </m:oMath>
                </a14:m>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和电容</a:t>
                </a:r>
                <a14:m>
                  <m:oMath xmlns:m="http://schemas.openxmlformats.org/officeDocument/2006/math">
                    <m:r>
                      <a:rPr lang="en-US" altLang="zh-CN" sz="2500" i="1">
                        <a:solidFill>
                          <a:srgbClr val="002060"/>
                        </a:solidFill>
                        <a:latin typeface="Cambria Math" panose="02040503050406030204" pitchFamily="18" charset="0"/>
                        <a:ea typeface="宋体" panose="02010600030101010101" pitchFamily="2" charset="-122"/>
                      </a:rPr>
                      <m:t>𝐶</m:t>
                    </m:r>
                  </m:oMath>
                </a14:m>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的值，根据样品参数和公式</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(5)</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计算</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H</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和</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B</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的值，绘制磁滞回线。</a:t>
                </a:r>
              </a:p>
            </p:txBody>
          </p:sp>
        </mc:Choice>
        <mc:Fallback xmlns="">
          <p:sp>
            <p:nvSpPr>
              <p:cNvPr id="3" name="文本框 2">
                <a:extLst>
                  <a:ext uri="{FF2B5EF4-FFF2-40B4-BE49-F238E27FC236}">
                    <a16:creationId xmlns:a16="http://schemas.microsoft.com/office/drawing/2014/main" id="{8F32F486-C21A-4160-849D-C25ABEF8D84E}"/>
                  </a:ext>
                </a:extLst>
              </p:cNvPr>
              <p:cNvSpPr txBox="1">
                <a:spLocks noRot="1" noChangeAspect="1" noMove="1" noResize="1" noEditPoints="1" noAdjustHandles="1" noChangeArrowheads="1" noChangeShapeType="1" noTextEdit="1"/>
              </p:cNvSpPr>
              <p:nvPr/>
            </p:nvSpPr>
            <p:spPr>
              <a:xfrm>
                <a:off x="645054" y="1208000"/>
                <a:ext cx="10518246" cy="3785652"/>
              </a:xfrm>
              <a:prstGeom prst="rect">
                <a:avLst/>
              </a:prstGeom>
              <a:blipFill>
                <a:blip r:embed="rId2"/>
                <a:stretch>
                  <a:fillRect l="-986" t="-1127" r="-290" b="-30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0823153-3634-476A-997D-334740B6E84B}"/>
                  </a:ext>
                </a:extLst>
              </p:cNvPr>
              <p:cNvSpPr txBox="1"/>
              <p:nvPr/>
            </p:nvSpPr>
            <p:spPr>
              <a:xfrm>
                <a:off x="6588615" y="5311446"/>
                <a:ext cx="4441371" cy="677108"/>
              </a:xfrm>
              <a:prstGeom prst="rect">
                <a:avLst/>
              </a:prstGeom>
              <a:noFill/>
            </p:spPr>
            <p:txBody>
              <a:bodyPr wrap="square" rtlCol="0">
                <a:spAutoFit/>
              </a:bodyPr>
              <a:lstStyle/>
              <a:p>
                <a:r>
                  <a:rPr lang="zh-CN" altLang="en-US" sz="1900" b="1" dirty="0">
                    <a:latin typeface="Times New Roman" panose="02020603050405020304" pitchFamily="18" charset="0"/>
                    <a:ea typeface="宋体" panose="02010600030101010101" pitchFamily="2" charset="-122"/>
                    <a:cs typeface="Times New Roman" panose="02020603050405020304" pitchFamily="18" charset="0"/>
                  </a:rPr>
                  <a:t>记录每次测量对应的电阻和电容的值，</a:t>
                </a:r>
                <a:endParaRPr lang="en-US" altLang="zh-CN" sz="1900" b="1"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900" b="1" dirty="0">
                    <a:latin typeface="Times New Roman" panose="02020603050405020304" pitchFamily="18" charset="0"/>
                    <a:ea typeface="宋体" panose="02010600030101010101" pitchFamily="2" charset="-122"/>
                    <a:cs typeface="Times New Roman" panose="02020603050405020304" pitchFamily="18" charset="0"/>
                  </a:rPr>
                  <a:t>比如</a:t>
                </a:r>
                <a14:m>
                  <m:oMath xmlns:m="http://schemas.openxmlformats.org/officeDocument/2006/math">
                    <m:r>
                      <a:rPr lang="en-US" altLang="zh-CN" sz="1900" b="1" i="0" smtClean="0">
                        <a:latin typeface="Cambria Math" panose="02040503050406030204" pitchFamily="18" charset="0"/>
                        <a:ea typeface="宋体" panose="02010600030101010101" pitchFamily="2" charset="-122"/>
                      </a:rPr>
                      <m:t> </m:t>
                    </m:r>
                    <m:sSub>
                      <m:sSubPr>
                        <m:ctrlPr>
                          <a:rPr lang="en-US" altLang="zh-CN" sz="1900" b="1" i="1" smtClean="0">
                            <a:latin typeface="Cambria Math" panose="02040503050406030204" pitchFamily="18" charset="0"/>
                            <a:ea typeface="宋体" panose="02010600030101010101" pitchFamily="2" charset="-122"/>
                          </a:rPr>
                        </m:ctrlPr>
                      </m:sSubPr>
                      <m:e>
                        <m:r>
                          <a:rPr lang="en-US" altLang="zh-CN" sz="1900" b="1" i="1" smtClean="0">
                            <a:latin typeface="Cambria Math" panose="02040503050406030204" pitchFamily="18" charset="0"/>
                            <a:ea typeface="宋体" panose="02010600030101010101" pitchFamily="2" charset="-122"/>
                          </a:rPr>
                          <m:t>𝑹</m:t>
                        </m:r>
                      </m:e>
                      <m:sub>
                        <m:r>
                          <a:rPr lang="en-US" altLang="zh-CN" sz="1900" b="1" i="1" smtClean="0">
                            <a:latin typeface="Cambria Math" panose="02040503050406030204" pitchFamily="18" charset="0"/>
                            <a:ea typeface="宋体" panose="02010600030101010101" pitchFamily="2" charset="-122"/>
                          </a:rPr>
                          <m:t>𝟏</m:t>
                        </m:r>
                      </m:sub>
                    </m:sSub>
                    <m:r>
                      <a:rPr lang="en-US" altLang="zh-CN" sz="1900" b="1" i="1" smtClean="0">
                        <a:latin typeface="Cambria Math" panose="02040503050406030204" pitchFamily="18" charset="0"/>
                        <a:ea typeface="宋体" panose="02010600030101010101" pitchFamily="2" charset="-122"/>
                      </a:rPr>
                      <m:t>=</m:t>
                    </m:r>
                    <m:r>
                      <a:rPr lang="en-US" altLang="zh-CN" sz="1900" b="1" i="1" smtClean="0">
                        <a:latin typeface="Cambria Math" panose="02040503050406030204" pitchFamily="18" charset="0"/>
                        <a:ea typeface="宋体" panose="02010600030101010101" pitchFamily="2" charset="-122"/>
                      </a:rPr>
                      <m:t>𝟓</m:t>
                    </m:r>
                    <m:r>
                      <a:rPr lang="el-GR" altLang="zh-CN" sz="1900" b="1" i="1" smtClean="0">
                        <a:latin typeface="Cambria Math" panose="02040503050406030204" pitchFamily="18" charset="0"/>
                        <a:ea typeface="Cambria Math" panose="02040503050406030204" pitchFamily="18" charset="0"/>
                      </a:rPr>
                      <m:t>𝜴</m:t>
                    </m:r>
                  </m:oMath>
                </a14:m>
                <a:r>
                  <a:rPr lang="zh-CN" altLang="en-US" sz="19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900" b="1"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1900" b="1" i="1">
                            <a:latin typeface="Cambria Math" panose="02040503050406030204" pitchFamily="18" charset="0"/>
                            <a:ea typeface="宋体" panose="02010600030101010101" pitchFamily="2" charset="-122"/>
                          </a:rPr>
                        </m:ctrlPr>
                      </m:sSubPr>
                      <m:e>
                        <m:r>
                          <a:rPr lang="en-US" altLang="zh-CN" sz="1900" b="1" i="1" smtClean="0">
                            <a:latin typeface="Cambria Math" panose="02040503050406030204" pitchFamily="18" charset="0"/>
                            <a:ea typeface="宋体" panose="02010600030101010101" pitchFamily="2" charset="-122"/>
                          </a:rPr>
                          <m:t>𝑹</m:t>
                        </m:r>
                      </m:e>
                      <m:sub>
                        <m:r>
                          <a:rPr lang="en-US" altLang="zh-CN" sz="1900" b="1" i="1" smtClean="0">
                            <a:latin typeface="Cambria Math" panose="02040503050406030204" pitchFamily="18" charset="0"/>
                            <a:ea typeface="宋体" panose="02010600030101010101" pitchFamily="2" charset="-122"/>
                          </a:rPr>
                          <m:t>𝟐</m:t>
                        </m:r>
                      </m:sub>
                    </m:sSub>
                    <m:r>
                      <a:rPr lang="en-US" altLang="zh-CN" sz="1900" b="1" i="0" smtClean="0">
                        <a:latin typeface="Cambria Math" panose="02040503050406030204" pitchFamily="18" charset="0"/>
                        <a:ea typeface="宋体" panose="02010600030101010101" pitchFamily="2" charset="-122"/>
                      </a:rPr>
                      <m:t>=</m:t>
                    </m:r>
                    <m:r>
                      <a:rPr lang="en-US" altLang="zh-CN" sz="1900" b="1" i="0" smtClean="0">
                        <a:latin typeface="Cambria Math" panose="02040503050406030204" pitchFamily="18" charset="0"/>
                        <a:ea typeface="宋体" panose="02010600030101010101" pitchFamily="2" charset="-122"/>
                      </a:rPr>
                      <m:t>𝟑𝟎𝐊</m:t>
                    </m:r>
                    <m:r>
                      <a:rPr lang="el-GR" altLang="zh-CN" sz="1900" b="1" i="1" smtClean="0">
                        <a:latin typeface="Cambria Math" panose="02040503050406030204" pitchFamily="18" charset="0"/>
                        <a:ea typeface="Cambria Math" panose="02040503050406030204" pitchFamily="18" charset="0"/>
                      </a:rPr>
                      <m:t>𝜴</m:t>
                    </m:r>
                    <m:r>
                      <a:rPr lang="zh-CN" altLang="en-US" sz="1900" b="1" i="1" smtClean="0">
                        <a:latin typeface="Cambria Math" panose="02040503050406030204" pitchFamily="18" charset="0"/>
                        <a:ea typeface="Cambria Math" panose="02040503050406030204" pitchFamily="18" charset="0"/>
                      </a:rPr>
                      <m:t>，</m:t>
                    </m:r>
                    <m:r>
                      <a:rPr lang="en-US" altLang="zh-CN" sz="1900" b="1" i="1" smtClean="0">
                        <a:latin typeface="Cambria Math" panose="02040503050406030204" pitchFamily="18" charset="0"/>
                        <a:ea typeface="宋体" panose="02010600030101010101" pitchFamily="2" charset="-122"/>
                      </a:rPr>
                      <m:t>𝑪</m:t>
                    </m:r>
                    <m:r>
                      <a:rPr lang="en-US" altLang="zh-CN" sz="1900" b="1" i="1" smtClean="0">
                        <a:latin typeface="Cambria Math" panose="02040503050406030204" pitchFamily="18" charset="0"/>
                        <a:ea typeface="宋体" panose="02010600030101010101" pitchFamily="2" charset="-122"/>
                      </a:rPr>
                      <m:t>=</m:t>
                    </m:r>
                    <m:r>
                      <a:rPr lang="en-US" altLang="zh-CN" sz="1900" b="1" i="1" smtClean="0">
                        <a:latin typeface="Cambria Math" panose="02040503050406030204" pitchFamily="18" charset="0"/>
                        <a:ea typeface="宋体" panose="02010600030101010101" pitchFamily="2" charset="-122"/>
                      </a:rPr>
                      <m:t>𝟓</m:t>
                    </m:r>
                    <m:r>
                      <a:rPr lang="zh-CN" altLang="en-US" sz="1900" b="1" i="1" smtClean="0">
                        <a:latin typeface="Cambria Math" panose="02040503050406030204" pitchFamily="18" charset="0"/>
                        <a:ea typeface="宋体" panose="02010600030101010101" pitchFamily="2" charset="-122"/>
                      </a:rPr>
                      <m:t>𝝁</m:t>
                    </m:r>
                    <m:r>
                      <a:rPr lang="en-US" altLang="zh-CN" sz="1900" b="1" i="1" smtClean="0">
                        <a:latin typeface="Cambria Math" panose="02040503050406030204" pitchFamily="18" charset="0"/>
                        <a:ea typeface="宋体" panose="02010600030101010101" pitchFamily="2" charset="-122"/>
                      </a:rPr>
                      <m:t>𝑭</m:t>
                    </m:r>
                  </m:oMath>
                </a14:m>
                <a:endParaRPr lang="zh-CN" altLang="en-US" sz="1900" b="1" dirty="0">
                  <a:latin typeface="Times New Roman" panose="02020603050405020304" pitchFamily="18" charset="0"/>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60823153-3634-476A-997D-334740B6E84B}"/>
                  </a:ext>
                </a:extLst>
              </p:cNvPr>
              <p:cNvSpPr txBox="1">
                <a:spLocks noRot="1" noChangeAspect="1" noMove="1" noResize="1" noEditPoints="1" noAdjustHandles="1" noChangeArrowheads="1" noChangeShapeType="1" noTextEdit="1"/>
              </p:cNvSpPr>
              <p:nvPr/>
            </p:nvSpPr>
            <p:spPr>
              <a:xfrm>
                <a:off x="6588615" y="5311446"/>
                <a:ext cx="4441371" cy="677108"/>
              </a:xfrm>
              <a:prstGeom prst="rect">
                <a:avLst/>
              </a:prstGeom>
              <a:blipFill>
                <a:blip r:embed="rId3"/>
                <a:stretch>
                  <a:fillRect l="-1374" t="-6306" b="-12613"/>
                </a:stretch>
              </a:blipFill>
            </p:spPr>
            <p:txBody>
              <a:bodyPr/>
              <a:lstStyle/>
              <a:p>
                <a:r>
                  <a:rPr lang="zh-CN" altLang="en-US">
                    <a:noFill/>
                  </a:rPr>
                  <a:t> </a:t>
                </a:r>
              </a:p>
            </p:txBody>
          </p:sp>
        </mc:Fallback>
      </mc:AlternateContent>
      <p:sp>
        <p:nvSpPr>
          <p:cNvPr id="6" name="Rectangle 5">
            <a:extLst>
              <a:ext uri="{FF2B5EF4-FFF2-40B4-BE49-F238E27FC236}">
                <a16:creationId xmlns:a16="http://schemas.microsoft.com/office/drawing/2014/main" id="{35E13D0B-39A9-498B-9082-E7307B6004B3}"/>
              </a:ext>
            </a:extLst>
          </p:cNvPr>
          <p:cNvSpPr>
            <a:spLocks noChangeArrowheads="1"/>
          </p:cNvSpPr>
          <p:nvPr/>
        </p:nvSpPr>
        <p:spPr bwMode="auto">
          <a:xfrm>
            <a:off x="295428" y="58267"/>
            <a:ext cx="6001964" cy="584775"/>
          </a:xfrm>
          <a:prstGeom prst="rect">
            <a:avLst/>
          </a:prstGeom>
          <a:noFill/>
          <a:ln w="9525" algn="ctr">
            <a:noFill/>
            <a:miter lim="800000"/>
            <a:headEnd/>
            <a:tailEnd/>
          </a:ln>
          <a:effectLst/>
        </p:spPr>
        <p:txBody>
          <a:bodyPr wrap="non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四  实验步骤</a:t>
            </a:r>
            <a:r>
              <a:rPr lang="en-US" altLang="zh-CN" sz="32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006666"/>
                </a:solidFill>
                <a:latin typeface="微软雅黑" panose="020B0503020204020204" pitchFamily="34" charset="-122"/>
                <a:ea typeface="微软雅黑" panose="020B0503020204020204" pitchFamily="34" charset="-122"/>
              </a:rPr>
              <a:t>4.4 </a:t>
            </a:r>
            <a:r>
              <a:rPr lang="zh-CN" altLang="en-US" sz="2400" b="1" dirty="0">
                <a:solidFill>
                  <a:srgbClr val="006666"/>
                </a:solidFill>
                <a:latin typeface="微软雅黑" panose="020B0503020204020204" pitchFamily="34" charset="-122"/>
                <a:ea typeface="微软雅黑" panose="020B0503020204020204" pitchFamily="34" charset="-122"/>
              </a:rPr>
              <a:t>测量样品的磁滞回线</a:t>
            </a:r>
          </a:p>
        </p:txBody>
      </p:sp>
    </p:spTree>
    <p:extLst>
      <p:ext uri="{BB962C8B-B14F-4D97-AF65-F5344CB8AC3E}">
        <p14:creationId xmlns:p14="http://schemas.microsoft.com/office/powerpoint/2010/main" val="458598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2">
            <a:extLst>
              <a:ext uri="{FF2B5EF4-FFF2-40B4-BE49-F238E27FC236}">
                <a16:creationId xmlns:a16="http://schemas.microsoft.com/office/drawing/2014/main" id="{88FCB5E1-EBB0-4F0A-AD7E-4D29D16C4BBA}"/>
              </a:ext>
            </a:extLst>
          </p:cNvPr>
          <p:cNvGraphicFramePr>
            <a:graphicFrameLocks noGrp="1"/>
          </p:cNvGraphicFramePr>
          <p:nvPr>
            <p:extLst>
              <p:ext uri="{D42A27DB-BD31-4B8C-83A1-F6EECF244321}">
                <p14:modId xmlns:p14="http://schemas.microsoft.com/office/powerpoint/2010/main" val="780348370"/>
              </p:ext>
            </p:extLst>
          </p:nvPr>
        </p:nvGraphicFramePr>
        <p:xfrm>
          <a:off x="3484607" y="738770"/>
          <a:ext cx="6484893" cy="6153418"/>
        </p:xfrm>
        <a:graphic>
          <a:graphicData uri="http://schemas.openxmlformats.org/drawingml/2006/table">
            <a:tbl>
              <a:tblPr firstRow="1" bandRow="1">
                <a:tableStyleId>{5C22544A-7EE6-4342-B048-85BDC9FD1C3A}</a:tableStyleId>
              </a:tblPr>
              <a:tblGrid>
                <a:gridCol w="810612">
                  <a:extLst>
                    <a:ext uri="{9D8B030D-6E8A-4147-A177-3AD203B41FA5}">
                      <a16:colId xmlns:a16="http://schemas.microsoft.com/office/drawing/2014/main" val="3229961029"/>
                    </a:ext>
                  </a:extLst>
                </a:gridCol>
                <a:gridCol w="1025450">
                  <a:extLst>
                    <a:ext uri="{9D8B030D-6E8A-4147-A177-3AD203B41FA5}">
                      <a16:colId xmlns:a16="http://schemas.microsoft.com/office/drawing/2014/main" val="895308564"/>
                    </a:ext>
                  </a:extLst>
                </a:gridCol>
                <a:gridCol w="754976">
                  <a:extLst>
                    <a:ext uri="{9D8B030D-6E8A-4147-A177-3AD203B41FA5}">
                      <a16:colId xmlns:a16="http://schemas.microsoft.com/office/drawing/2014/main" val="1571297742"/>
                    </a:ext>
                  </a:extLst>
                </a:gridCol>
                <a:gridCol w="809612">
                  <a:extLst>
                    <a:ext uri="{9D8B030D-6E8A-4147-A177-3AD203B41FA5}">
                      <a16:colId xmlns:a16="http://schemas.microsoft.com/office/drawing/2014/main" val="1747640514"/>
                    </a:ext>
                  </a:extLst>
                </a:gridCol>
                <a:gridCol w="652407">
                  <a:extLst>
                    <a:ext uri="{9D8B030D-6E8A-4147-A177-3AD203B41FA5}">
                      <a16:colId xmlns:a16="http://schemas.microsoft.com/office/drawing/2014/main" val="177320741"/>
                    </a:ext>
                  </a:extLst>
                </a:gridCol>
                <a:gridCol w="810612">
                  <a:extLst>
                    <a:ext uri="{9D8B030D-6E8A-4147-A177-3AD203B41FA5}">
                      <a16:colId xmlns:a16="http://schemas.microsoft.com/office/drawing/2014/main" val="25596752"/>
                    </a:ext>
                  </a:extLst>
                </a:gridCol>
                <a:gridCol w="810612">
                  <a:extLst>
                    <a:ext uri="{9D8B030D-6E8A-4147-A177-3AD203B41FA5}">
                      <a16:colId xmlns:a16="http://schemas.microsoft.com/office/drawing/2014/main" val="2500030965"/>
                    </a:ext>
                  </a:extLst>
                </a:gridCol>
                <a:gridCol w="810612">
                  <a:extLst>
                    <a:ext uri="{9D8B030D-6E8A-4147-A177-3AD203B41FA5}">
                      <a16:colId xmlns:a16="http://schemas.microsoft.com/office/drawing/2014/main" val="605994571"/>
                    </a:ext>
                  </a:extLst>
                </a:gridCol>
              </a:tblGrid>
              <a:tr h="453658">
                <a:tc>
                  <a:txBody>
                    <a:bodyPr/>
                    <a:lstStyle/>
                    <a:p>
                      <a:pPr algn="ctr"/>
                      <a:r>
                        <a:rPr lang="en-US" altLang="zh-CN" sz="1600" dirty="0">
                          <a:solidFill>
                            <a:schemeClr val="accent4">
                              <a:lumMod val="50000"/>
                            </a:schemeClr>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1600" dirty="0">
                          <a:solidFill>
                            <a:schemeClr val="accent4">
                              <a:lumMod val="50000"/>
                            </a:schemeClr>
                          </a:solidFill>
                          <a:latin typeface="Times New Roman" panose="02020603050405020304" pitchFamily="18" charset="0"/>
                          <a:ea typeface="宋体" panose="02010600030101010101" pitchFamily="2" charset="-122"/>
                          <a:cs typeface="Times New Roman" panose="02020603050405020304" pitchFamily="18" charset="0"/>
                        </a:rPr>
                        <a:t>格</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solidFill>
                            <a:schemeClr val="accent4">
                              <a:lumMod val="50000"/>
                            </a:schemeClr>
                          </a:solidFill>
                          <a:latin typeface="Times New Roman" panose="02020603050405020304" pitchFamily="18" charset="0"/>
                          <a:ea typeface="宋体" panose="02010600030101010101" pitchFamily="2" charset="-122"/>
                          <a:cs typeface="Times New Roman" panose="02020603050405020304" pitchFamily="18" charset="0"/>
                        </a:rPr>
                        <a:t>H(A/m)</a:t>
                      </a:r>
                      <a:endParaRPr lang="zh-CN" altLang="en-US" sz="1600" dirty="0">
                        <a:solidFill>
                          <a:schemeClr val="accent4">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Y/</a:t>
                      </a:r>
                      <a:r>
                        <a:rPr lang="zh-CN" altLang="en-US" sz="16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格</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1600" dirty="0" err="1">
                          <a:solidFill>
                            <a:srgbClr val="00B0F0"/>
                          </a:solidFill>
                          <a:latin typeface="Times New Roman" panose="02020603050405020304" pitchFamily="18" charset="0"/>
                          <a:ea typeface="宋体" panose="02010600030101010101" pitchFamily="2" charset="-122"/>
                          <a:cs typeface="Times New Roman" panose="02020603050405020304" pitchFamily="18" charset="0"/>
                        </a:rPr>
                        <a:t>mT</a:t>
                      </a:r>
                      <a:endParaRPr lang="zh-CN" altLang="en-US" sz="16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16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格</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b="1"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H(A/m)</a:t>
                      </a:r>
                      <a:endParaRPr lang="zh-CN" altLang="en-US" sz="1600" b="1"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solidFill>
                            <a:schemeClr val="accent4">
                              <a:lumMod val="50000"/>
                            </a:schemeClr>
                          </a:solidFill>
                          <a:latin typeface="Times New Roman" panose="02020603050405020304" pitchFamily="18" charset="0"/>
                          <a:ea typeface="宋体" panose="02010600030101010101" pitchFamily="2" charset="-122"/>
                          <a:cs typeface="Times New Roman" panose="02020603050405020304" pitchFamily="18" charset="0"/>
                        </a:rPr>
                        <a:t>Y/</a:t>
                      </a:r>
                      <a:r>
                        <a:rPr lang="zh-CN" altLang="en-US" sz="1600" dirty="0">
                          <a:solidFill>
                            <a:schemeClr val="accent4">
                              <a:lumMod val="50000"/>
                            </a:schemeClr>
                          </a:solidFill>
                          <a:latin typeface="Times New Roman" panose="02020603050405020304" pitchFamily="18" charset="0"/>
                          <a:ea typeface="宋体" panose="02010600030101010101" pitchFamily="2" charset="-122"/>
                          <a:cs typeface="Times New Roman" panose="02020603050405020304" pitchFamily="18" charset="0"/>
                        </a:rPr>
                        <a:t>格</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accent4">
                              <a:lumMod val="50000"/>
                            </a:schemeClr>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1600" b="1" kern="1200" dirty="0" err="1">
                          <a:solidFill>
                            <a:schemeClr val="accent4">
                              <a:lumMod val="50000"/>
                            </a:schemeClr>
                          </a:solidFill>
                          <a:latin typeface="Times New Roman" panose="02020603050405020304" pitchFamily="18" charset="0"/>
                          <a:ea typeface="宋体" panose="02010600030101010101" pitchFamily="2" charset="-122"/>
                          <a:cs typeface="Times New Roman" panose="02020603050405020304" pitchFamily="18" charset="0"/>
                        </a:rPr>
                        <a:t>mT</a:t>
                      </a:r>
                      <a:endParaRPr lang="zh-CN" altLang="en-US" sz="1600" b="1" kern="1200" dirty="0">
                        <a:solidFill>
                          <a:schemeClr val="accent4">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3113911053"/>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5.00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4.00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rPr>
                        <a:t>-5.00</a:t>
                      </a:r>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3589053171"/>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3.90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-4.00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-3.90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2288490844"/>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3.80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-3.00</a:t>
                      </a:r>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-3.80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833507985"/>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3.60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-2.00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-3.60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945590247"/>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3.40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-1.00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-3.40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548073866"/>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0.60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rPr>
                        <a:t>-0.60</a:t>
                      </a:r>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2496667589"/>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0.20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2.00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-0.20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329769055"/>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1.00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2700516173"/>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-0.20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0.20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3012964502"/>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-0.40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rPr>
                        <a:t>-1.00</a:t>
                      </a:r>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0.40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2034677545"/>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-0.60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rPr>
                        <a:t>-2.00</a:t>
                      </a:r>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0.60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823530284"/>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-0.90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-3.00</a:t>
                      </a:r>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0.90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132971205"/>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-3.20</a:t>
                      </a:r>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1.00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3.20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849237222"/>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-3.55</a:t>
                      </a:r>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2.00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3.55</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3499274483"/>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-3.75</a:t>
                      </a:r>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3.75</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441347115"/>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-3.85</a:t>
                      </a:r>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4.00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3.85</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3332890836"/>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-5.00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-4.00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5.00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3564055060"/>
                  </a:ext>
                </a:extLst>
              </a:tr>
            </a:tbl>
          </a:graphicData>
        </a:graphic>
      </p:graphicFrame>
      <p:sp>
        <p:nvSpPr>
          <p:cNvPr id="3" name="文本框 2">
            <a:extLst>
              <a:ext uri="{FF2B5EF4-FFF2-40B4-BE49-F238E27FC236}">
                <a16:creationId xmlns:a16="http://schemas.microsoft.com/office/drawing/2014/main" id="{A82661EA-A0EF-42AA-B8C0-4CCB9E89394D}"/>
              </a:ext>
            </a:extLst>
          </p:cNvPr>
          <p:cNvSpPr txBox="1"/>
          <p:nvPr/>
        </p:nvSpPr>
        <p:spPr>
          <a:xfrm>
            <a:off x="804561" y="3244334"/>
            <a:ext cx="2526957" cy="369332"/>
          </a:xfrm>
          <a:prstGeom prst="rect">
            <a:avLst/>
          </a:prstGeom>
          <a:noFill/>
        </p:spPr>
        <p:txBody>
          <a:bodyPr wrap="square" rtlCol="0">
            <a:spAutoFit/>
          </a:bodyPr>
          <a:lstStyle/>
          <a:p>
            <a:r>
              <a:rPr lang="zh-CN" altLang="en-US" b="1" dirty="0">
                <a:latin typeface="华文中宋" panose="02010600040101010101" pitchFamily="2" charset="-122"/>
                <a:ea typeface="华文中宋" panose="02010600040101010101" pitchFamily="2" charset="-122"/>
                <a:cs typeface="Times New Roman" panose="02020603050405020304" pitchFamily="18" charset="0"/>
              </a:rPr>
              <a:t>表</a:t>
            </a:r>
            <a:r>
              <a:rPr lang="en-US" altLang="zh-CN" b="1" dirty="0">
                <a:latin typeface="华文中宋" panose="02010600040101010101" pitchFamily="2" charset="-122"/>
                <a:ea typeface="华文中宋" panose="02010600040101010101" pitchFamily="2" charset="-122"/>
                <a:cs typeface="Times New Roman" panose="02020603050405020304" pitchFamily="18" charset="0"/>
              </a:rPr>
              <a:t>2 </a:t>
            </a:r>
            <a:r>
              <a:rPr lang="zh-CN" altLang="en-US" b="1" dirty="0">
                <a:latin typeface="华文中宋" panose="02010600040101010101" pitchFamily="2" charset="-122"/>
                <a:ea typeface="华文中宋" panose="02010600040101010101" pitchFamily="2" charset="-122"/>
                <a:cs typeface="Times New Roman" panose="02020603050405020304" pitchFamily="18" charset="0"/>
              </a:rPr>
              <a:t>磁滞回线数据记录</a:t>
            </a:r>
          </a:p>
        </p:txBody>
      </p:sp>
      <p:sp>
        <p:nvSpPr>
          <p:cNvPr id="4" name="Rectangle 5">
            <a:extLst>
              <a:ext uri="{FF2B5EF4-FFF2-40B4-BE49-F238E27FC236}">
                <a16:creationId xmlns:a16="http://schemas.microsoft.com/office/drawing/2014/main" id="{148617DC-7B08-4E32-BEFA-7AC6DF06B048}"/>
              </a:ext>
            </a:extLst>
          </p:cNvPr>
          <p:cNvSpPr>
            <a:spLocks noChangeArrowheads="1"/>
          </p:cNvSpPr>
          <p:nvPr/>
        </p:nvSpPr>
        <p:spPr bwMode="auto">
          <a:xfrm>
            <a:off x="295428" y="58267"/>
            <a:ext cx="6001964" cy="584775"/>
          </a:xfrm>
          <a:prstGeom prst="rect">
            <a:avLst/>
          </a:prstGeom>
          <a:noFill/>
          <a:ln w="9525" algn="ctr">
            <a:noFill/>
            <a:miter lim="800000"/>
            <a:headEnd/>
            <a:tailEnd/>
          </a:ln>
          <a:effectLst/>
        </p:spPr>
        <p:txBody>
          <a:bodyPr wrap="non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四  实验步骤</a:t>
            </a:r>
            <a:r>
              <a:rPr lang="en-US" altLang="zh-CN" sz="32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006666"/>
                </a:solidFill>
                <a:latin typeface="微软雅黑" panose="020B0503020204020204" pitchFamily="34" charset="-122"/>
                <a:ea typeface="微软雅黑" panose="020B0503020204020204" pitchFamily="34" charset="-122"/>
              </a:rPr>
              <a:t>4.4 </a:t>
            </a:r>
            <a:r>
              <a:rPr lang="zh-CN" altLang="en-US" sz="2400" b="1" dirty="0">
                <a:solidFill>
                  <a:srgbClr val="006666"/>
                </a:solidFill>
                <a:latin typeface="微软雅黑" panose="020B0503020204020204" pitchFamily="34" charset="-122"/>
                <a:ea typeface="微软雅黑" panose="020B0503020204020204" pitchFamily="34" charset="-122"/>
              </a:rPr>
              <a:t>测量样品的磁滞回线</a:t>
            </a:r>
          </a:p>
        </p:txBody>
      </p:sp>
    </p:spTree>
    <p:extLst>
      <p:ext uri="{BB962C8B-B14F-4D97-AF65-F5344CB8AC3E}">
        <p14:creationId xmlns:p14="http://schemas.microsoft.com/office/powerpoint/2010/main" val="218204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9A450A6-FC0E-4C33-8B65-C6D5101ECF9B}"/>
                  </a:ext>
                </a:extLst>
              </p:cNvPr>
              <p:cNvSpPr txBox="1"/>
              <p:nvPr/>
            </p:nvSpPr>
            <p:spPr>
              <a:xfrm>
                <a:off x="1385696" y="1089015"/>
                <a:ext cx="7136003" cy="1569660"/>
              </a:xfrm>
              <a:prstGeom prst="rect">
                <a:avLst/>
              </a:prstGeom>
              <a:noFill/>
            </p:spPr>
            <p:txBody>
              <a:bodyPr wrap="square" rtlCol="0">
                <a:spAutoFit/>
              </a:bodyPr>
              <a:lstStyle/>
              <a:p>
                <a:pPr marL="720000" indent="-720000"/>
                <a:r>
                  <a:rPr lang="zh-CN" altLang="en-US" sz="24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报告要求</a:t>
                </a:r>
                <a:endParaRPr lang="en-US" altLang="zh-CN" sz="24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792000" indent="-324000">
                  <a:buFont typeface="+mj-ea"/>
                  <a:buAutoNum type="circleNumDbPlain"/>
                </a:pPr>
                <a:r>
                  <a:rPr lang="zh-CN" altLang="en-US"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画出电源频率为</a:t>
                </a:r>
                <a14:m>
                  <m:oMath xmlns:m="http://schemas.openxmlformats.org/officeDocument/2006/math">
                    <m:r>
                      <a:rPr lang="en-US" altLang="zh-CN" sz="2400" kern="100" dirty="0">
                        <a:solidFill>
                          <a:srgbClr val="002060"/>
                        </a:solidFill>
                        <a:latin typeface="Cambria Math" panose="02040503050406030204" pitchFamily="18" charset="0"/>
                        <a:ea typeface="宋体" panose="02010600030101010101" pitchFamily="2" charset="-122"/>
                        <a:cs typeface="Times New Roman" panose="02020603050405020304" pitchFamily="18" charset="0"/>
                      </a:rPr>
                      <m:t>𝟓𝟎</m:t>
                    </m:r>
                    <m:r>
                      <a:rPr lang="en-US" altLang="zh-CN" sz="2400"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𝑯𝒛</m:t>
                    </m:r>
                  </m:oMath>
                </a14:m>
                <a:r>
                  <a:rPr lang="zh-CN" altLang="en-US"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时的基本磁化曲线</a:t>
                </a:r>
                <a:endParaRPr lang="en-US" altLang="zh-CN"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792000" indent="-324000">
                  <a:buFont typeface="+mj-ea"/>
                  <a:buAutoNum type="circleNumDbPlain"/>
                </a:pPr>
                <a:r>
                  <a:rPr lang="zh-CN" altLang="en-US"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画出电源频率为</a:t>
                </a:r>
                <a14:m>
                  <m:oMath xmlns:m="http://schemas.openxmlformats.org/officeDocument/2006/math">
                    <m:r>
                      <a:rPr lang="en-US" altLang="zh-CN" sz="2400" kern="100" dirty="0">
                        <a:solidFill>
                          <a:srgbClr val="002060"/>
                        </a:solidFill>
                        <a:latin typeface="Cambria Math" panose="02040503050406030204" pitchFamily="18" charset="0"/>
                        <a:ea typeface="宋体" panose="02010600030101010101" pitchFamily="2" charset="-122"/>
                        <a:cs typeface="Times New Roman" panose="02020603050405020304" pitchFamily="18" charset="0"/>
                      </a:rPr>
                      <m:t>𝟓𝟎</m:t>
                    </m:r>
                    <m:r>
                      <a:rPr lang="en-US" altLang="zh-CN" sz="2400"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𝑯𝒛</m:t>
                    </m:r>
                  </m:oMath>
                </a14:m>
                <a:r>
                  <a:rPr lang="zh-CN" altLang="en-US"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时的磁滞回线</a:t>
                </a:r>
                <a:endParaRPr lang="en-US" altLang="zh-CN"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792000" indent="-324000">
                  <a:buFont typeface="+mj-ea"/>
                  <a:buAutoNum type="circleNumDbPlain"/>
                </a:pPr>
                <a:r>
                  <a:rPr lang="zh-CN" altLang="en-US"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报告书写规范、回答思考题</a:t>
                </a:r>
              </a:p>
            </p:txBody>
          </p:sp>
        </mc:Choice>
        <mc:Fallback xmlns="">
          <p:sp>
            <p:nvSpPr>
              <p:cNvPr id="4" name="文本框 3">
                <a:extLst>
                  <a:ext uri="{FF2B5EF4-FFF2-40B4-BE49-F238E27FC236}">
                    <a16:creationId xmlns:a16="http://schemas.microsoft.com/office/drawing/2014/main" id="{39A450A6-FC0E-4C33-8B65-C6D5101ECF9B}"/>
                  </a:ext>
                </a:extLst>
              </p:cNvPr>
              <p:cNvSpPr txBox="1">
                <a:spLocks noRot="1" noChangeAspect="1" noMove="1" noResize="1" noEditPoints="1" noAdjustHandles="1" noChangeArrowheads="1" noChangeShapeType="1" noTextEdit="1"/>
              </p:cNvSpPr>
              <p:nvPr/>
            </p:nvSpPr>
            <p:spPr>
              <a:xfrm>
                <a:off x="1385696" y="1089015"/>
                <a:ext cx="7136003" cy="1569660"/>
              </a:xfrm>
              <a:prstGeom prst="rect">
                <a:avLst/>
              </a:prstGeom>
              <a:blipFill>
                <a:blip r:embed="rId2"/>
                <a:stretch>
                  <a:fillRect l="-1281" t="-3113" b="-8171"/>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6462E025-988B-4903-9A6C-049DDB17AEA0}"/>
              </a:ext>
            </a:extLst>
          </p:cNvPr>
          <p:cNvSpPr txBox="1"/>
          <p:nvPr/>
        </p:nvSpPr>
        <p:spPr>
          <a:xfrm>
            <a:off x="1484987" y="3073476"/>
            <a:ext cx="8837804" cy="3046988"/>
          </a:xfrm>
          <a:prstGeom prst="rect">
            <a:avLst/>
          </a:prstGeom>
          <a:noFill/>
        </p:spPr>
        <p:txBody>
          <a:bodyPr wrap="square" rtlCol="0">
            <a:spAutoFit/>
          </a:bodyPr>
          <a:lstStyle/>
          <a:p>
            <a:pPr marL="720000" indent="-720000"/>
            <a:r>
              <a:rPr lang="zh-CN" altLang="en-US" sz="24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思考题</a:t>
            </a:r>
            <a:endParaRPr lang="en-US" altLang="zh-CN" sz="24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468000"/>
            <a:r>
              <a:rPr lang="zh-CN" altLang="en-US"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磁性综合实验思考题：</a:t>
            </a:r>
            <a:endParaRPr lang="en-US" altLang="zh-CN"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792000" indent="-324000">
              <a:buFont typeface="+mj-ea"/>
              <a:buAutoNum type="circleNumDbPlain"/>
            </a:pPr>
            <a:r>
              <a:rPr lang="zh-CN" altLang="en-US"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从定义和量纲两个方面，简述磁场强度</a:t>
            </a:r>
            <a:r>
              <a:rPr lang="en-US" altLang="zh-CN"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H</a:t>
            </a:r>
            <a:r>
              <a:rPr lang="zh-CN" altLang="en-US"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和磁感应强度</a:t>
            </a:r>
            <a:r>
              <a:rPr lang="en-US" altLang="zh-CN"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B</a:t>
            </a:r>
            <a:r>
              <a:rPr lang="zh-CN" altLang="en-US"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的区别与联系。</a:t>
            </a:r>
            <a:endParaRPr lang="en-US" altLang="zh-CN"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792000" indent="-324000">
              <a:buFont typeface="+mj-ea"/>
              <a:buAutoNum type="circleNumDbPlain"/>
            </a:pPr>
            <a:r>
              <a:rPr lang="zh-CN" altLang="en-US"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本实验使用的交变电流在磁滞回线中体现在哪里？如果频率无限小结果会怎样？</a:t>
            </a:r>
            <a:endParaRPr lang="en-US" altLang="zh-CN"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792000" indent="-324000">
              <a:buFont typeface="+mj-ea"/>
              <a:buAutoNum type="circleNumDbPlain"/>
            </a:pPr>
            <a:r>
              <a:rPr lang="zh-CN" altLang="en-US"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从测得的磁滞回线阐述磁导率随磁场的变化规律，并说明不同的电阻、电容值对磁导率的影响。</a:t>
            </a:r>
            <a:endParaRPr lang="zh-CN" altLang="en-US"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5" name="Rectangle 5">
            <a:extLst>
              <a:ext uri="{FF2B5EF4-FFF2-40B4-BE49-F238E27FC236}">
                <a16:creationId xmlns:a16="http://schemas.microsoft.com/office/drawing/2014/main" id="{CDA996FF-77B9-4661-B64D-1BF7E1962720}"/>
              </a:ext>
            </a:extLst>
          </p:cNvPr>
          <p:cNvSpPr>
            <a:spLocks noChangeArrowheads="1"/>
          </p:cNvSpPr>
          <p:nvPr/>
        </p:nvSpPr>
        <p:spPr bwMode="auto">
          <a:xfrm>
            <a:off x="295428" y="58267"/>
            <a:ext cx="2358338" cy="584775"/>
          </a:xfrm>
          <a:prstGeom prst="rect">
            <a:avLst/>
          </a:prstGeom>
          <a:noFill/>
          <a:ln w="9525" algn="ctr">
            <a:noFill/>
            <a:miter lim="800000"/>
            <a:headEnd/>
            <a:tailEnd/>
          </a:ln>
          <a:effectLst/>
        </p:spPr>
        <p:txBody>
          <a:bodyPr wrap="non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五 报告要求</a:t>
            </a:r>
            <a:endParaRPr lang="zh-CN" altLang="en-US" sz="2400" b="1" dirty="0">
              <a:solidFill>
                <a:srgbClr val="00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9390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p:nvPr/>
        </p:nvSpPr>
        <p:spPr>
          <a:xfrm>
            <a:off x="337238" y="113726"/>
            <a:ext cx="1826141" cy="584775"/>
          </a:xfrm>
          <a:prstGeom prst="rect">
            <a:avLst/>
          </a:prstGeom>
          <a:noFill/>
          <a:ln w="9525">
            <a:noFill/>
          </a:ln>
        </p:spPr>
        <p:txBody>
          <a:bodyPr wrap="none">
            <a:spAutoFit/>
          </a:bodyPr>
          <a:lstStyle/>
          <a:p>
            <a:pPr defTabSz="914400" fontAlgn="base">
              <a:spcBef>
                <a:spcPct val="0"/>
              </a:spcBef>
              <a:spcAft>
                <a:spcPct val="0"/>
              </a:spcAft>
            </a:pPr>
            <a:r>
              <a:rPr lang="zh-CN" altLang="en-US" sz="3200" b="1" dirty="0">
                <a:solidFill>
                  <a:srgbClr val="FF0000"/>
                </a:solidFill>
                <a:latin typeface="微软雅黑" panose="020B0503020204020204" pitchFamily="34" charset="-122"/>
                <a:ea typeface="微软雅黑" panose="020B0503020204020204" pitchFamily="34" charset="-122"/>
              </a:rPr>
              <a:t>背景介绍</a:t>
            </a:r>
          </a:p>
        </p:txBody>
      </p:sp>
      <p:sp>
        <p:nvSpPr>
          <p:cNvPr id="2" name="矩形 1"/>
          <p:cNvSpPr/>
          <p:nvPr/>
        </p:nvSpPr>
        <p:spPr>
          <a:xfrm>
            <a:off x="1404038" y="1015277"/>
            <a:ext cx="9810062" cy="2677656"/>
          </a:xfrm>
          <a:prstGeom prst="rect">
            <a:avLst/>
          </a:prstGeom>
        </p:spPr>
        <p:txBody>
          <a:bodyPr wrap="square">
            <a:spAutoFit/>
          </a:bodyPr>
          <a:lstStyle/>
          <a:p>
            <a:pPr indent="684000"/>
            <a:r>
              <a:rPr lang="zh-CN" altLang="zh-CN" sz="2800" b="1" dirty="0">
                <a:solidFill>
                  <a:srgbClr val="000066"/>
                </a:solidFill>
                <a:latin typeface="华文中宋" panose="02010600040101010101" pitchFamily="2" charset="-122"/>
                <a:ea typeface="华文中宋" panose="02010600040101010101" pitchFamily="2" charset="-122"/>
              </a:rPr>
              <a:t>磁性材料应用广泛，从常用的永久磁铁、变压器铁芯到录音、录像、计算机存储用的磁带、磁盘等都采用磁性材料。磁滞回线和基本磁化曲线反映了磁性材料的主要特征。通过实验研究这些性质不仅能掌握用示波器观察磁滞回线以及基本磁化曲线的基本测绘方法，而且能从理论和实际应用上加深对材料磁特性的认识。</a:t>
            </a:r>
            <a:endParaRPr lang="en-US" altLang="zh-CN" sz="2800" b="1" dirty="0">
              <a:solidFill>
                <a:srgbClr val="000066"/>
              </a:solidFill>
              <a:latin typeface="华文中宋" panose="02010600040101010101" pitchFamily="2" charset="-122"/>
              <a:ea typeface="华文中宋" panose="02010600040101010101" pitchFamily="2" charset="-122"/>
            </a:endParaRPr>
          </a:p>
        </p:txBody>
      </p:sp>
      <p:grpSp>
        <p:nvGrpSpPr>
          <p:cNvPr id="14" name="组合 13">
            <a:extLst>
              <a:ext uri="{FF2B5EF4-FFF2-40B4-BE49-F238E27FC236}">
                <a16:creationId xmlns:a16="http://schemas.microsoft.com/office/drawing/2014/main" id="{205B7CB9-4FBC-4694-8C3D-8D69FC096E24}"/>
              </a:ext>
            </a:extLst>
          </p:cNvPr>
          <p:cNvGrpSpPr/>
          <p:nvPr/>
        </p:nvGrpSpPr>
        <p:grpSpPr>
          <a:xfrm>
            <a:off x="2724382" y="3706201"/>
            <a:ext cx="3459745" cy="2467858"/>
            <a:chOff x="2049945" y="3793140"/>
            <a:chExt cx="3459745" cy="2467858"/>
          </a:xfrm>
        </p:grpSpPr>
        <p:pic>
          <p:nvPicPr>
            <p:cNvPr id="4" name="图片 3">
              <a:extLst>
                <a:ext uri="{FF2B5EF4-FFF2-40B4-BE49-F238E27FC236}">
                  <a16:creationId xmlns:a16="http://schemas.microsoft.com/office/drawing/2014/main" id="{DD5C2839-1E65-4BEE-89F3-F98CB387ED83}"/>
                </a:ext>
              </a:extLst>
            </p:cNvPr>
            <p:cNvPicPr>
              <a:picLocks noChangeAspect="1"/>
            </p:cNvPicPr>
            <p:nvPr/>
          </p:nvPicPr>
          <p:blipFill>
            <a:blip r:embed="rId3"/>
            <a:stretch>
              <a:fillRect/>
            </a:stretch>
          </p:blipFill>
          <p:spPr>
            <a:xfrm>
              <a:off x="2065529" y="3872463"/>
              <a:ext cx="1533394" cy="1066801"/>
            </a:xfrm>
            <a:prstGeom prst="rect">
              <a:avLst/>
            </a:prstGeom>
          </p:spPr>
        </p:pic>
        <p:pic>
          <p:nvPicPr>
            <p:cNvPr id="5" name="图片 4">
              <a:extLst>
                <a:ext uri="{FF2B5EF4-FFF2-40B4-BE49-F238E27FC236}">
                  <a16:creationId xmlns:a16="http://schemas.microsoft.com/office/drawing/2014/main" id="{ACA62BC1-CF8D-4B8D-8C8B-5DAB4E3E5037}"/>
                </a:ext>
              </a:extLst>
            </p:cNvPr>
            <p:cNvPicPr>
              <a:picLocks noChangeAspect="1"/>
            </p:cNvPicPr>
            <p:nvPr/>
          </p:nvPicPr>
          <p:blipFill>
            <a:blip r:embed="rId4"/>
            <a:stretch>
              <a:fillRect/>
            </a:stretch>
          </p:blipFill>
          <p:spPr>
            <a:xfrm>
              <a:off x="2049945" y="5217957"/>
              <a:ext cx="1564562" cy="1043041"/>
            </a:xfrm>
            <a:prstGeom prst="rect">
              <a:avLst/>
            </a:prstGeom>
          </p:spPr>
        </p:pic>
        <p:pic>
          <p:nvPicPr>
            <p:cNvPr id="12" name="图片 11">
              <a:extLst>
                <a:ext uri="{FF2B5EF4-FFF2-40B4-BE49-F238E27FC236}">
                  <a16:creationId xmlns:a16="http://schemas.microsoft.com/office/drawing/2014/main" id="{BBB96E0F-A6AD-4F7E-B554-030DC4FB4D16}"/>
                </a:ext>
              </a:extLst>
            </p:cNvPr>
            <p:cNvPicPr>
              <a:picLocks noChangeAspect="1"/>
            </p:cNvPicPr>
            <p:nvPr/>
          </p:nvPicPr>
          <p:blipFill>
            <a:blip r:embed="rId5"/>
            <a:stretch>
              <a:fillRect/>
            </a:stretch>
          </p:blipFill>
          <p:spPr>
            <a:xfrm>
              <a:off x="4220300" y="5055186"/>
              <a:ext cx="1200150" cy="1205811"/>
            </a:xfrm>
            <a:prstGeom prst="rect">
              <a:avLst/>
            </a:prstGeom>
          </p:spPr>
        </p:pic>
        <p:pic>
          <p:nvPicPr>
            <p:cNvPr id="13" name="图片 12">
              <a:extLst>
                <a:ext uri="{FF2B5EF4-FFF2-40B4-BE49-F238E27FC236}">
                  <a16:creationId xmlns:a16="http://schemas.microsoft.com/office/drawing/2014/main" id="{C4380CE2-34BE-4F01-A92A-C687CD8AEA50}"/>
                </a:ext>
              </a:extLst>
            </p:cNvPr>
            <p:cNvPicPr>
              <a:picLocks noChangeAspect="1"/>
            </p:cNvPicPr>
            <p:nvPr/>
          </p:nvPicPr>
          <p:blipFill>
            <a:blip r:embed="rId6"/>
            <a:stretch>
              <a:fillRect/>
            </a:stretch>
          </p:blipFill>
          <p:spPr>
            <a:xfrm>
              <a:off x="4220300" y="3793140"/>
              <a:ext cx="1289390" cy="1146124"/>
            </a:xfrm>
            <a:prstGeom prst="rect">
              <a:avLst/>
            </a:prstGeom>
          </p:spPr>
        </p:pic>
      </p:grpSp>
      <p:pic>
        <p:nvPicPr>
          <p:cNvPr id="11" name="图片 10">
            <a:extLst>
              <a:ext uri="{FF2B5EF4-FFF2-40B4-BE49-F238E27FC236}">
                <a16:creationId xmlns:a16="http://schemas.microsoft.com/office/drawing/2014/main" id="{D89AD205-C2C7-4F26-A35E-85AE9E280851}"/>
              </a:ext>
            </a:extLst>
          </p:cNvPr>
          <p:cNvPicPr>
            <a:picLocks noChangeAspect="1"/>
          </p:cNvPicPr>
          <p:nvPr/>
        </p:nvPicPr>
        <p:blipFill>
          <a:blip r:embed="rId7"/>
          <a:stretch>
            <a:fillRect/>
          </a:stretch>
        </p:blipFill>
        <p:spPr>
          <a:xfrm>
            <a:off x="7209305" y="3785524"/>
            <a:ext cx="2814043" cy="2395735"/>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24A820D-2DCB-4BAB-9742-52E3D95D2693}"/>
              </a:ext>
            </a:extLst>
          </p:cNvPr>
          <p:cNvSpPr txBox="1"/>
          <p:nvPr/>
        </p:nvSpPr>
        <p:spPr>
          <a:xfrm>
            <a:off x="917164" y="1312181"/>
            <a:ext cx="9814335" cy="2768065"/>
          </a:xfrm>
          <a:prstGeom prst="rect">
            <a:avLst/>
          </a:prstGeom>
          <a:noFill/>
        </p:spPr>
        <p:txBody>
          <a:bodyPr wrap="square" rtlCol="0">
            <a:spAutoFit/>
          </a:bodyPr>
          <a:lstStyle/>
          <a:p>
            <a:pPr marL="504000" indent="-514350" fontAlgn="base">
              <a:lnSpc>
                <a:spcPts val="4000"/>
              </a:lnSpc>
              <a:spcAft>
                <a:spcPts val="600"/>
              </a:spcAft>
              <a:buFont typeface="+mj-lt"/>
              <a:buAutoNum type="arabicPeriod"/>
            </a:pPr>
            <a:r>
              <a:rPr lang="zh-CN" altLang="en-US" sz="2800" b="1"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掌握磁滞、磁滞回线和磁化曲线的概念，加深对磁性材料的主要物理量的理解，如矫顽力、剩磁和磁导率。</a:t>
            </a:r>
            <a:endParaRPr lang="en-US" altLang="zh-CN" sz="2800" b="1"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endParaRPr>
          </a:p>
          <a:p>
            <a:pPr marL="504000" indent="-514350" fontAlgn="base">
              <a:lnSpc>
                <a:spcPts val="4000"/>
              </a:lnSpc>
              <a:spcAft>
                <a:spcPts val="600"/>
              </a:spcAft>
              <a:buFont typeface="+mj-lt"/>
              <a:buAutoNum type="arabicPeriod"/>
            </a:pPr>
            <a:r>
              <a:rPr lang="zh-CN" altLang="en-US" sz="2800" b="1"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学会用示波法测绘基本磁化曲线和磁滞回线。</a:t>
            </a:r>
            <a:endParaRPr lang="en-US" altLang="zh-CN" sz="2800" b="1"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endParaRPr>
          </a:p>
          <a:p>
            <a:pPr marL="504000" indent="-514350" fontAlgn="base">
              <a:lnSpc>
                <a:spcPts val="4000"/>
              </a:lnSpc>
              <a:spcAft>
                <a:spcPts val="600"/>
              </a:spcAft>
              <a:buFont typeface="+mj-lt"/>
              <a:buAutoNum type="arabicPeriod"/>
            </a:pPr>
            <a:r>
              <a:rPr lang="zh-CN" altLang="en-US" sz="2800" b="1"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比较不同频率下磁滞回线的区别，并确定在某一频率下的饱和磁感应强度</a:t>
            </a:r>
            <a:r>
              <a:rPr lang="en-US" altLang="zh-CN" sz="2800" b="1"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B</a:t>
            </a:r>
            <a:r>
              <a:rPr lang="en-US" altLang="zh-CN" sz="2800" b="1" baseline="-25000"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s</a:t>
            </a:r>
            <a:r>
              <a:rPr lang="zh-CN" altLang="en-US" sz="2800" b="1"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、剩磁</a:t>
            </a:r>
            <a:r>
              <a:rPr lang="en-US" altLang="zh-CN" sz="2800" b="1"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B</a:t>
            </a:r>
            <a:r>
              <a:rPr lang="en-US" altLang="zh-CN" sz="2800" b="1" baseline="-25000"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r</a:t>
            </a:r>
            <a:r>
              <a:rPr lang="zh-CN" altLang="en-US" sz="2800" b="1"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和矫顽力</a:t>
            </a:r>
            <a:r>
              <a:rPr lang="en-US" altLang="zh-CN" sz="2800" b="1" dirty="0" err="1">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H</a:t>
            </a:r>
            <a:r>
              <a:rPr lang="en-US" altLang="zh-CN" sz="2800" b="1" baseline="-25000" dirty="0" err="1">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c</a:t>
            </a:r>
            <a:r>
              <a:rPr lang="zh-CN" altLang="en-US" sz="2800" b="1"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的数值。</a:t>
            </a:r>
            <a:endParaRPr lang="en-US" altLang="zh-CN" sz="2800" b="1"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6" name="Rectangle 5">
            <a:extLst>
              <a:ext uri="{FF2B5EF4-FFF2-40B4-BE49-F238E27FC236}">
                <a16:creationId xmlns:a16="http://schemas.microsoft.com/office/drawing/2014/main" id="{5B75433D-E4EA-43D9-968B-0FDBC6EF6DDB}"/>
              </a:ext>
            </a:extLst>
          </p:cNvPr>
          <p:cNvSpPr>
            <a:spLocks noChangeArrowheads="1"/>
          </p:cNvSpPr>
          <p:nvPr/>
        </p:nvSpPr>
        <p:spPr bwMode="auto">
          <a:xfrm>
            <a:off x="295428" y="58267"/>
            <a:ext cx="2480166" cy="584775"/>
          </a:xfrm>
          <a:prstGeom prst="rect">
            <a:avLst/>
          </a:prstGeom>
          <a:noFill/>
          <a:ln w="9525" algn="ctr">
            <a:noFill/>
            <a:miter lim="800000"/>
            <a:headEnd/>
            <a:tailEnd/>
          </a:ln>
          <a:effectLst/>
        </p:spPr>
        <p:txBody>
          <a:bodyPr wrap="non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一  实验目的</a:t>
            </a:r>
          </a:p>
        </p:txBody>
      </p:sp>
    </p:spTree>
    <p:extLst>
      <p:ext uri="{BB962C8B-B14F-4D97-AF65-F5344CB8AC3E}">
        <p14:creationId xmlns:p14="http://schemas.microsoft.com/office/powerpoint/2010/main" val="1362723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24A820D-2DCB-4BAB-9742-52E3D95D2693}"/>
              </a:ext>
            </a:extLst>
          </p:cNvPr>
          <p:cNvSpPr txBox="1"/>
          <p:nvPr/>
        </p:nvSpPr>
        <p:spPr>
          <a:xfrm>
            <a:off x="917164" y="1312181"/>
            <a:ext cx="9814335" cy="562333"/>
          </a:xfrm>
          <a:prstGeom prst="rect">
            <a:avLst/>
          </a:prstGeom>
          <a:noFill/>
        </p:spPr>
        <p:txBody>
          <a:bodyPr wrap="square" rtlCol="0">
            <a:spAutoFit/>
          </a:bodyPr>
          <a:lstStyle/>
          <a:p>
            <a:pPr fontAlgn="base">
              <a:lnSpc>
                <a:spcPts val="4000"/>
              </a:lnSpc>
              <a:spcAft>
                <a:spcPts val="600"/>
              </a:spcAft>
            </a:pPr>
            <a:r>
              <a:rPr lang="en-US" altLang="zh-CN" sz="28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DH4516N</a:t>
            </a:r>
            <a:r>
              <a:rPr lang="zh-CN" altLang="en-US" sz="28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磁特性综合实验测试仪、示波器</a:t>
            </a:r>
            <a:endParaRPr lang="en-US" altLang="zh-CN" sz="28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6" name="Rectangle 5">
            <a:extLst>
              <a:ext uri="{FF2B5EF4-FFF2-40B4-BE49-F238E27FC236}">
                <a16:creationId xmlns:a16="http://schemas.microsoft.com/office/drawing/2014/main" id="{5B75433D-E4EA-43D9-968B-0FDBC6EF6DDB}"/>
              </a:ext>
            </a:extLst>
          </p:cNvPr>
          <p:cNvSpPr>
            <a:spLocks noChangeArrowheads="1"/>
          </p:cNvSpPr>
          <p:nvPr/>
        </p:nvSpPr>
        <p:spPr bwMode="auto">
          <a:xfrm>
            <a:off x="295428" y="58267"/>
            <a:ext cx="2480166" cy="584775"/>
          </a:xfrm>
          <a:prstGeom prst="rect">
            <a:avLst/>
          </a:prstGeom>
          <a:noFill/>
          <a:ln w="9525" algn="ctr">
            <a:noFill/>
            <a:miter lim="800000"/>
            <a:headEnd/>
            <a:tailEnd/>
          </a:ln>
          <a:effectLst/>
        </p:spPr>
        <p:txBody>
          <a:bodyPr wrap="non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二  实验仪器</a:t>
            </a:r>
          </a:p>
        </p:txBody>
      </p:sp>
      <p:pic>
        <p:nvPicPr>
          <p:cNvPr id="2" name="图片 1">
            <a:extLst>
              <a:ext uri="{FF2B5EF4-FFF2-40B4-BE49-F238E27FC236}">
                <a16:creationId xmlns:a16="http://schemas.microsoft.com/office/drawing/2014/main" id="{F8E5C2A4-67AD-4D44-BB81-73ECA86AC299}"/>
              </a:ext>
            </a:extLst>
          </p:cNvPr>
          <p:cNvPicPr>
            <a:picLocks noChangeAspect="1"/>
          </p:cNvPicPr>
          <p:nvPr/>
        </p:nvPicPr>
        <p:blipFill>
          <a:blip r:embed="rId2"/>
          <a:stretch>
            <a:fillRect/>
          </a:stretch>
        </p:blipFill>
        <p:spPr>
          <a:xfrm>
            <a:off x="1390651" y="2522537"/>
            <a:ext cx="3998913" cy="2718318"/>
          </a:xfrm>
          <a:prstGeom prst="rect">
            <a:avLst/>
          </a:prstGeom>
        </p:spPr>
      </p:pic>
      <p:pic>
        <p:nvPicPr>
          <p:cNvPr id="3" name="图片 2">
            <a:extLst>
              <a:ext uri="{FF2B5EF4-FFF2-40B4-BE49-F238E27FC236}">
                <a16:creationId xmlns:a16="http://schemas.microsoft.com/office/drawing/2014/main" id="{CB84E30B-48ED-466C-A270-C1785923D3A7}"/>
              </a:ext>
            </a:extLst>
          </p:cNvPr>
          <p:cNvPicPr>
            <a:picLocks noChangeAspect="1"/>
          </p:cNvPicPr>
          <p:nvPr/>
        </p:nvPicPr>
        <p:blipFill>
          <a:blip r:embed="rId3"/>
          <a:stretch>
            <a:fillRect/>
          </a:stretch>
        </p:blipFill>
        <p:spPr>
          <a:xfrm>
            <a:off x="6802438" y="2522537"/>
            <a:ext cx="4238593" cy="2718318"/>
          </a:xfrm>
          <a:prstGeom prst="rect">
            <a:avLst/>
          </a:prstGeom>
        </p:spPr>
      </p:pic>
    </p:spTree>
    <p:extLst>
      <p:ext uri="{BB962C8B-B14F-4D97-AF65-F5344CB8AC3E}">
        <p14:creationId xmlns:p14="http://schemas.microsoft.com/office/powerpoint/2010/main" val="1569426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0EA1260-5CFC-47CF-9E52-CC9C2B7843E4}"/>
                  </a:ext>
                </a:extLst>
              </p:cNvPr>
              <p:cNvSpPr txBox="1"/>
              <p:nvPr/>
            </p:nvSpPr>
            <p:spPr>
              <a:xfrm>
                <a:off x="419100" y="1135830"/>
                <a:ext cx="8686799" cy="4678845"/>
              </a:xfrm>
              <a:prstGeom prst="rect">
                <a:avLst/>
              </a:prstGeom>
              <a:noFill/>
            </p:spPr>
            <p:txBody>
              <a:bodyPr wrap="square" rtlCol="0">
                <a:spAutoFit/>
              </a:bodyPr>
              <a:lstStyle/>
              <a:p>
                <a:pPr indent="432000" algn="just">
                  <a:lnSpc>
                    <a:spcPts val="3600"/>
                  </a:lnSpc>
                </a:pPr>
                <a:r>
                  <a:rPr lang="zh-CN" altLang="en-US" sz="2800" b="1" kern="100" dirty="0">
                    <a:solidFill>
                      <a:srgbClr val="002060"/>
                    </a:solidFill>
                    <a:effectLst/>
                    <a:latin typeface="华文中宋" panose="02010600040101010101" pitchFamily="2" charset="-122"/>
                    <a:ea typeface="华文中宋" panose="02010600040101010101" pitchFamily="2" charset="-122"/>
                  </a:rPr>
                  <a:t>磁化曲线是物质中的磁感应强度</a:t>
                </a:r>
                <a:r>
                  <a:rPr lang="en-US" altLang="zh-CN" sz="2800" b="1" kern="100" dirty="0">
                    <a:solidFill>
                      <a:srgbClr val="002060"/>
                    </a:solidFill>
                    <a:effectLst/>
                    <a:latin typeface="华文中宋" panose="02010600040101010101" pitchFamily="2" charset="-122"/>
                    <a:ea typeface="华文中宋" panose="02010600040101010101" pitchFamily="2" charset="-122"/>
                  </a:rPr>
                  <a:t>B</a:t>
                </a:r>
                <a:r>
                  <a:rPr lang="zh-CN" altLang="en-US" sz="2800" b="1" kern="100" dirty="0">
                    <a:solidFill>
                      <a:srgbClr val="002060"/>
                    </a:solidFill>
                    <a:effectLst/>
                    <a:latin typeface="华文中宋" panose="02010600040101010101" pitchFamily="2" charset="-122"/>
                    <a:ea typeface="华文中宋" panose="02010600040101010101" pitchFamily="2" charset="-122"/>
                  </a:rPr>
                  <a:t>与所施加的磁场强度</a:t>
                </a:r>
                <a:r>
                  <a:rPr lang="en-US" altLang="zh-CN" sz="2800" b="1" kern="100" dirty="0">
                    <a:solidFill>
                      <a:srgbClr val="002060"/>
                    </a:solidFill>
                    <a:effectLst/>
                    <a:latin typeface="华文中宋" panose="02010600040101010101" pitchFamily="2" charset="-122"/>
                    <a:ea typeface="华文中宋" panose="02010600040101010101" pitchFamily="2" charset="-122"/>
                  </a:rPr>
                  <a:t>H</a:t>
                </a:r>
                <a:r>
                  <a:rPr lang="zh-CN" altLang="en-US" sz="2800" b="1" kern="100" dirty="0">
                    <a:solidFill>
                      <a:srgbClr val="002060"/>
                    </a:solidFill>
                    <a:effectLst/>
                    <a:latin typeface="华文中宋" panose="02010600040101010101" pitchFamily="2" charset="-122"/>
                    <a:ea typeface="华文中宋" panose="02010600040101010101" pitchFamily="2" charset="-122"/>
                  </a:rPr>
                  <a:t>的关系，</a:t>
                </a:r>
                <a:endParaRPr lang="en-US" altLang="zh-CN" sz="2800" b="1" kern="100" dirty="0">
                  <a:solidFill>
                    <a:srgbClr val="002060"/>
                  </a:solidFill>
                  <a:effectLst/>
                  <a:latin typeface="华文中宋" panose="02010600040101010101" pitchFamily="2" charset="-122"/>
                  <a:ea typeface="华文中宋" panose="02010600040101010101" pitchFamily="2" charset="-122"/>
                </a:endParaRPr>
              </a:p>
              <a:p>
                <a:pPr indent="432000" algn="just">
                  <a:lnSpc>
                    <a:spcPts val="3600"/>
                  </a:lnSpc>
                </a:pPr>
                <a:r>
                  <a:rPr lang="en-US" altLang="zh-CN" sz="2800" b="1" kern="100" dirty="0">
                    <a:solidFill>
                      <a:srgbClr val="002060"/>
                    </a:solidFill>
                    <a:latin typeface="华文中宋" panose="02010600040101010101" pitchFamily="2" charset="-122"/>
                    <a:ea typeface="华文中宋" panose="02010600040101010101" pitchFamily="2" charset="-122"/>
                  </a:rPr>
                  <a:t>             B=</a:t>
                </a:r>
                <a:r>
                  <a:rPr lang="zh-CN" altLang="zh-CN" sz="2800" b="1" i="1" kern="100" dirty="0">
                    <a:solidFill>
                      <a:srgbClr val="002060"/>
                    </a:solidFill>
                    <a:latin typeface="华文中宋" panose="02010600040101010101" pitchFamily="2" charset="-122"/>
                    <a:ea typeface="华文中宋" panose="02010600040101010101" pitchFamily="2" charset="-122"/>
                  </a:rPr>
                  <a:t>μ</a:t>
                </a:r>
                <a:r>
                  <a:rPr lang="en-US" altLang="zh-CN" sz="2800" b="1" kern="100" dirty="0">
                    <a:solidFill>
                      <a:srgbClr val="002060"/>
                    </a:solidFill>
                    <a:latin typeface="华文中宋" panose="02010600040101010101" pitchFamily="2" charset="-122"/>
                    <a:ea typeface="华文中宋" panose="02010600040101010101" pitchFamily="2" charset="-122"/>
                  </a:rPr>
                  <a:t>H</a:t>
                </a:r>
                <a:endParaRPr lang="en-US" altLang="zh-CN" sz="2800" b="1" kern="100" dirty="0">
                  <a:solidFill>
                    <a:srgbClr val="002060"/>
                  </a:solidFill>
                  <a:effectLst/>
                  <a:latin typeface="华文中宋" panose="02010600040101010101" pitchFamily="2" charset="-122"/>
                  <a:ea typeface="华文中宋" panose="02010600040101010101" pitchFamily="2" charset="-122"/>
                </a:endParaRPr>
              </a:p>
              <a:p>
                <a:pPr indent="432000" algn="just">
                  <a:lnSpc>
                    <a:spcPts val="3600"/>
                  </a:lnSpc>
                </a:pPr>
                <a:r>
                  <a:rPr lang="zh-CN" altLang="en-US" sz="2800" b="1" kern="100" dirty="0">
                    <a:solidFill>
                      <a:srgbClr val="002060"/>
                    </a:solidFill>
                    <a:latin typeface="华文中宋" panose="02010600040101010101" pitchFamily="2" charset="-122"/>
                    <a:ea typeface="华文中宋" panose="02010600040101010101" pitchFamily="2" charset="-122"/>
                  </a:rPr>
                  <a:t>其中</a:t>
                </a:r>
                <a14:m>
                  <m:oMath xmlns:m="http://schemas.openxmlformats.org/officeDocument/2006/math">
                    <m:r>
                      <a:rPr lang="zh-CN" altLang="en-US" sz="2800" b="1" i="1" kern="100" smtClean="0">
                        <a:solidFill>
                          <a:srgbClr val="002060"/>
                        </a:solidFill>
                        <a:latin typeface="Cambria Math" panose="02040503050406030204" pitchFamily="18" charset="0"/>
                        <a:ea typeface="华文中宋" panose="02010600040101010101" pitchFamily="2" charset="-122"/>
                      </a:rPr>
                      <m:t>𝝁</m:t>
                    </m:r>
                  </m:oMath>
                </a14:m>
                <a:r>
                  <a:rPr lang="zh-CN" altLang="en-US" sz="2800" b="1" kern="100" dirty="0">
                    <a:solidFill>
                      <a:srgbClr val="002060"/>
                    </a:solidFill>
                    <a:effectLst/>
                    <a:latin typeface="华文中宋" panose="02010600040101010101" pitchFamily="2" charset="-122"/>
                    <a:ea typeface="华文中宋" panose="02010600040101010101" pitchFamily="2" charset="-122"/>
                  </a:rPr>
                  <a:t>是磁导率，对铁磁物质而言</a:t>
                </a:r>
                <a14:m>
                  <m:oMath xmlns:m="http://schemas.openxmlformats.org/officeDocument/2006/math">
                    <m:r>
                      <a:rPr lang="zh-CN" altLang="en-US" sz="2800" b="1" i="1" kern="100" smtClean="0">
                        <a:solidFill>
                          <a:srgbClr val="002060"/>
                        </a:solidFill>
                        <a:effectLst/>
                        <a:latin typeface="Cambria Math" panose="02040503050406030204" pitchFamily="18" charset="0"/>
                        <a:ea typeface="华文中宋" panose="02010600040101010101" pitchFamily="2" charset="-122"/>
                      </a:rPr>
                      <m:t>𝝁</m:t>
                    </m:r>
                    <m:r>
                      <a:rPr lang="zh-CN" altLang="en-US" sz="2800" b="1" i="1" kern="100" smtClean="0">
                        <a:solidFill>
                          <a:srgbClr val="002060"/>
                        </a:solidFill>
                        <a:effectLst/>
                        <a:latin typeface="Cambria Math" panose="02040503050406030204" pitchFamily="18" charset="0"/>
                        <a:ea typeface="华文中宋" panose="02010600040101010101" pitchFamily="2" charset="-122"/>
                      </a:rPr>
                      <m:t>≫</m:t>
                    </m:r>
                    <m:r>
                      <a:rPr lang="en-US" altLang="zh-CN" sz="2800" b="1" i="1" kern="100" smtClean="0">
                        <a:solidFill>
                          <a:srgbClr val="002060"/>
                        </a:solidFill>
                        <a:effectLst/>
                        <a:latin typeface="Cambria Math" panose="02040503050406030204" pitchFamily="18" charset="0"/>
                        <a:ea typeface="华文中宋" panose="02010600040101010101" pitchFamily="2" charset="-122"/>
                      </a:rPr>
                      <m:t>𝟏</m:t>
                    </m:r>
                  </m:oMath>
                </a14:m>
                <a:r>
                  <a:rPr lang="zh-CN" altLang="en-US" sz="2800" b="1" kern="100" dirty="0">
                    <a:solidFill>
                      <a:srgbClr val="002060"/>
                    </a:solidFill>
                    <a:effectLst/>
                    <a:latin typeface="华文中宋" panose="02010600040101010101" pitchFamily="2" charset="-122"/>
                    <a:ea typeface="华文中宋" panose="02010600040101010101" pitchFamily="2" charset="-122"/>
                  </a:rPr>
                  <a:t>。</a:t>
                </a:r>
                <a:r>
                  <a:rPr lang="zh-CN" altLang="zh-CN" sz="2800" b="1" kern="100" dirty="0">
                    <a:solidFill>
                      <a:srgbClr val="002060"/>
                    </a:solidFill>
                    <a:effectLst/>
                    <a:latin typeface="华文中宋" panose="02010600040101010101" pitchFamily="2" charset="-122"/>
                    <a:ea typeface="华文中宋" panose="02010600040101010101" pitchFamily="2" charset="-122"/>
                  </a:rPr>
                  <a:t>如果在由电流产生的磁场中放入铁磁物质，则磁场将明显增强，此时铁磁物质中的磁感应强度</a:t>
                </a:r>
                <a:r>
                  <a:rPr lang="en-US" altLang="zh-CN" sz="2800" b="1" kern="100" dirty="0">
                    <a:solidFill>
                      <a:srgbClr val="002060"/>
                    </a:solidFill>
                    <a:effectLst/>
                    <a:latin typeface="华文中宋" panose="02010600040101010101" pitchFamily="2" charset="-122"/>
                    <a:ea typeface="华文中宋" panose="02010600040101010101" pitchFamily="2" charset="-122"/>
                  </a:rPr>
                  <a:t>B</a:t>
                </a:r>
                <a:r>
                  <a:rPr lang="zh-CN" altLang="zh-CN" sz="2800" b="1" kern="100" dirty="0">
                    <a:solidFill>
                      <a:srgbClr val="002060"/>
                    </a:solidFill>
                    <a:effectLst/>
                    <a:latin typeface="华文中宋" panose="02010600040101010101" pitchFamily="2" charset="-122"/>
                    <a:ea typeface="华文中宋" panose="02010600040101010101" pitchFamily="2" charset="-122"/>
                  </a:rPr>
                  <a:t>比单纯由电流产生的磁感应强度增大百倍，甚至在千倍以上。</a:t>
                </a:r>
              </a:p>
              <a:p>
                <a:pPr indent="432000" algn="just">
                  <a:lnSpc>
                    <a:spcPts val="3600"/>
                  </a:lnSpc>
                </a:pPr>
                <a:r>
                  <a:rPr lang="zh-CN" altLang="en-US" sz="2800" b="1" kern="100" dirty="0">
                    <a:solidFill>
                      <a:srgbClr val="002060"/>
                    </a:solidFill>
                    <a:latin typeface="华文中宋" panose="02010600040101010101" pitchFamily="2" charset="-122"/>
                    <a:ea typeface="华文中宋" panose="02010600040101010101" pitchFamily="2" charset="-122"/>
                  </a:rPr>
                  <a:t>铁磁物质的</a:t>
                </a:r>
                <a:r>
                  <a:rPr lang="zh-CN" altLang="zh-CN" sz="2800" b="1" kern="100" dirty="0">
                    <a:solidFill>
                      <a:srgbClr val="002060"/>
                    </a:solidFill>
                    <a:effectLst/>
                    <a:latin typeface="华文中宋" panose="02010600040101010101" pitchFamily="2" charset="-122"/>
                    <a:ea typeface="华文中宋" panose="02010600040101010101" pitchFamily="2" charset="-122"/>
                  </a:rPr>
                  <a:t>磁导率</a:t>
                </a:r>
                <a:r>
                  <a:rPr lang="zh-CN" altLang="zh-CN" sz="2800" b="1" i="1" kern="100" dirty="0">
                    <a:solidFill>
                      <a:srgbClr val="002060"/>
                    </a:solidFill>
                    <a:effectLst/>
                    <a:latin typeface="华文中宋" panose="02010600040101010101" pitchFamily="2" charset="-122"/>
                    <a:ea typeface="华文中宋" panose="02010600040101010101" pitchFamily="2" charset="-122"/>
                  </a:rPr>
                  <a:t>μ</a:t>
                </a:r>
                <a:r>
                  <a:rPr lang="zh-CN" altLang="zh-CN" sz="2800" b="1" kern="100" dirty="0">
                    <a:solidFill>
                      <a:srgbClr val="002060"/>
                    </a:solidFill>
                    <a:effectLst/>
                    <a:latin typeface="华文中宋" panose="02010600040101010101" pitchFamily="2" charset="-122"/>
                    <a:ea typeface="华文中宋" panose="02010600040101010101" pitchFamily="2" charset="-122"/>
                  </a:rPr>
                  <a:t>并非常数，而是随</a:t>
                </a:r>
                <a:r>
                  <a:rPr lang="en-US" altLang="zh-CN" sz="2800" b="1" kern="100" dirty="0">
                    <a:solidFill>
                      <a:srgbClr val="002060"/>
                    </a:solidFill>
                    <a:effectLst/>
                    <a:latin typeface="华文中宋" panose="02010600040101010101" pitchFamily="2" charset="-122"/>
                    <a:ea typeface="华文中宋" panose="02010600040101010101" pitchFamily="2" charset="-122"/>
                  </a:rPr>
                  <a:t>H</a:t>
                </a:r>
                <a:r>
                  <a:rPr lang="zh-CN" altLang="zh-CN" sz="2800" b="1" kern="100" dirty="0">
                    <a:solidFill>
                      <a:srgbClr val="002060"/>
                    </a:solidFill>
                    <a:effectLst/>
                    <a:latin typeface="华文中宋" panose="02010600040101010101" pitchFamily="2" charset="-122"/>
                    <a:ea typeface="华文中宋" panose="02010600040101010101" pitchFamily="2" charset="-122"/>
                  </a:rPr>
                  <a:t>的变化而改变，即μ</a:t>
                </a:r>
                <a:r>
                  <a:rPr lang="en-US" altLang="zh-CN" sz="2800" b="1" kern="100" dirty="0">
                    <a:solidFill>
                      <a:srgbClr val="002060"/>
                    </a:solidFill>
                    <a:effectLst/>
                    <a:latin typeface="华文中宋" panose="02010600040101010101" pitchFamily="2" charset="-122"/>
                    <a:ea typeface="华文中宋" panose="02010600040101010101" pitchFamily="2" charset="-122"/>
                  </a:rPr>
                  <a:t>=</a:t>
                </a:r>
                <a:r>
                  <a:rPr lang="zh-CN" altLang="zh-CN" sz="2800" b="1" kern="100" dirty="0">
                    <a:solidFill>
                      <a:srgbClr val="002060"/>
                    </a:solidFill>
                    <a:effectLst/>
                    <a:latin typeface="华文中宋" panose="02010600040101010101" pitchFamily="2" charset="-122"/>
                    <a:ea typeface="华文中宋" panose="02010600040101010101" pitchFamily="2" charset="-122"/>
                  </a:rPr>
                  <a:t>ƒ</a:t>
                </a:r>
                <a:r>
                  <a:rPr lang="en-US" altLang="zh-CN" sz="2800" b="1" kern="100" dirty="0">
                    <a:solidFill>
                      <a:srgbClr val="002060"/>
                    </a:solidFill>
                    <a:effectLst/>
                    <a:latin typeface="华文中宋" panose="02010600040101010101" pitchFamily="2" charset="-122"/>
                    <a:ea typeface="华文中宋" panose="02010600040101010101" pitchFamily="2" charset="-122"/>
                  </a:rPr>
                  <a:t>(H</a:t>
                </a:r>
                <a:r>
                  <a:rPr lang="en-US" altLang="zh-CN" sz="2800" b="1" kern="100" dirty="0">
                    <a:solidFill>
                      <a:srgbClr val="002060"/>
                    </a:solidFill>
                    <a:latin typeface="华文中宋" panose="02010600040101010101" pitchFamily="2" charset="-122"/>
                    <a:ea typeface="华文中宋" panose="02010600040101010101" pitchFamily="2" charset="-122"/>
                  </a:rPr>
                  <a:t>)</a:t>
                </a:r>
                <a:r>
                  <a:rPr lang="zh-CN" altLang="zh-CN" sz="2800" b="1" kern="100" dirty="0">
                    <a:solidFill>
                      <a:srgbClr val="002060"/>
                    </a:solidFill>
                    <a:effectLst/>
                    <a:latin typeface="华文中宋" panose="02010600040101010101" pitchFamily="2" charset="-122"/>
                    <a:ea typeface="华文中宋" panose="02010600040101010101" pitchFamily="2" charset="-122"/>
                  </a:rPr>
                  <a:t>，为非线性函数。所以如图</a:t>
                </a:r>
                <a:r>
                  <a:rPr lang="en-US" altLang="zh-CN" sz="2800" b="1" kern="100" dirty="0">
                    <a:solidFill>
                      <a:srgbClr val="002060"/>
                    </a:solidFill>
                    <a:effectLst/>
                    <a:latin typeface="华文中宋" panose="02010600040101010101" pitchFamily="2" charset="-122"/>
                    <a:ea typeface="华文中宋" panose="02010600040101010101" pitchFamily="2" charset="-122"/>
                  </a:rPr>
                  <a:t>1</a:t>
                </a:r>
                <a:r>
                  <a:rPr lang="zh-CN" altLang="zh-CN" sz="2800" b="1" kern="100" dirty="0">
                    <a:solidFill>
                      <a:srgbClr val="002060"/>
                    </a:solidFill>
                    <a:effectLst/>
                    <a:latin typeface="华文中宋" panose="02010600040101010101" pitchFamily="2" charset="-122"/>
                    <a:ea typeface="华文中宋" panose="02010600040101010101" pitchFamily="2" charset="-122"/>
                  </a:rPr>
                  <a:t>所示，</a:t>
                </a:r>
                <a:r>
                  <a:rPr lang="en-US" altLang="zh-CN" sz="2800" b="1" kern="100" dirty="0">
                    <a:solidFill>
                      <a:srgbClr val="002060"/>
                    </a:solidFill>
                    <a:effectLst/>
                    <a:latin typeface="华文中宋" panose="02010600040101010101" pitchFamily="2" charset="-122"/>
                    <a:ea typeface="华文中宋" panose="02010600040101010101" pitchFamily="2" charset="-122"/>
                  </a:rPr>
                  <a:t>B</a:t>
                </a:r>
                <a:r>
                  <a:rPr lang="zh-CN" altLang="zh-CN" sz="2800" b="1" kern="100" dirty="0">
                    <a:solidFill>
                      <a:srgbClr val="002060"/>
                    </a:solidFill>
                    <a:effectLst/>
                    <a:latin typeface="华文中宋" panose="02010600040101010101" pitchFamily="2" charset="-122"/>
                    <a:ea typeface="华文中宋" panose="02010600040101010101" pitchFamily="2" charset="-122"/>
                  </a:rPr>
                  <a:t>与</a:t>
                </a:r>
                <a:r>
                  <a:rPr lang="en-US" altLang="zh-CN" sz="2800" b="1" kern="100" dirty="0">
                    <a:solidFill>
                      <a:srgbClr val="002060"/>
                    </a:solidFill>
                    <a:effectLst/>
                    <a:latin typeface="华文中宋" panose="02010600040101010101" pitchFamily="2" charset="-122"/>
                    <a:ea typeface="华文中宋" panose="02010600040101010101" pitchFamily="2" charset="-122"/>
                  </a:rPr>
                  <a:t>H</a:t>
                </a:r>
                <a:r>
                  <a:rPr lang="zh-CN" altLang="zh-CN" sz="2800" b="1" kern="100" dirty="0">
                    <a:solidFill>
                      <a:srgbClr val="002060"/>
                    </a:solidFill>
                    <a:effectLst/>
                    <a:latin typeface="华文中宋" panose="02010600040101010101" pitchFamily="2" charset="-122"/>
                    <a:ea typeface="华文中宋" panose="02010600040101010101" pitchFamily="2" charset="-122"/>
                  </a:rPr>
                  <a:t>也是非线性关系</a:t>
                </a:r>
                <a:r>
                  <a:rPr lang="zh-CN" altLang="en-US" sz="2800" b="1" kern="100" dirty="0">
                    <a:solidFill>
                      <a:srgbClr val="002060"/>
                    </a:solidFill>
                    <a:latin typeface="华文中宋" panose="02010600040101010101" pitchFamily="2" charset="-122"/>
                    <a:ea typeface="华文中宋" panose="02010600040101010101" pitchFamily="2" charset="-122"/>
                  </a:rPr>
                  <a:t>。</a:t>
                </a:r>
                <a:endParaRPr lang="zh-CN" altLang="zh-CN" sz="2800" b="1" kern="100" dirty="0">
                  <a:solidFill>
                    <a:srgbClr val="002060"/>
                  </a:solidFill>
                  <a:effectLst/>
                  <a:latin typeface="华文中宋" panose="02010600040101010101" pitchFamily="2" charset="-122"/>
                  <a:ea typeface="华文中宋" panose="02010600040101010101" pitchFamily="2" charset="-122"/>
                </a:endParaRPr>
              </a:p>
            </p:txBody>
          </p:sp>
        </mc:Choice>
        <mc:Fallback xmlns="">
          <p:sp>
            <p:nvSpPr>
              <p:cNvPr id="2" name="文本框 1">
                <a:extLst>
                  <a:ext uri="{FF2B5EF4-FFF2-40B4-BE49-F238E27FC236}">
                    <a16:creationId xmlns:a16="http://schemas.microsoft.com/office/drawing/2014/main" id="{50EA1260-5CFC-47CF-9E52-CC9C2B7843E4}"/>
                  </a:ext>
                </a:extLst>
              </p:cNvPr>
              <p:cNvSpPr txBox="1">
                <a:spLocks noRot="1" noChangeAspect="1" noMove="1" noResize="1" noEditPoints="1" noAdjustHandles="1" noChangeArrowheads="1" noChangeShapeType="1" noTextEdit="1"/>
              </p:cNvSpPr>
              <p:nvPr/>
            </p:nvSpPr>
            <p:spPr>
              <a:xfrm>
                <a:off x="419100" y="1135830"/>
                <a:ext cx="8686799" cy="4678845"/>
              </a:xfrm>
              <a:prstGeom prst="rect">
                <a:avLst/>
              </a:prstGeom>
              <a:blipFill>
                <a:blip r:embed="rId2"/>
                <a:stretch>
                  <a:fillRect l="-1474" t="-1302" r="-5474" b="-2604"/>
                </a:stretch>
              </a:blipFill>
            </p:spPr>
            <p:txBody>
              <a:bodyPr/>
              <a:lstStyle/>
              <a:p>
                <a:r>
                  <a:rPr lang="zh-CN" altLang="en-US">
                    <a:noFill/>
                  </a:rPr>
                  <a:t> </a:t>
                </a:r>
              </a:p>
            </p:txBody>
          </p:sp>
        </mc:Fallback>
      </mc:AlternateContent>
      <p:grpSp>
        <p:nvGrpSpPr>
          <p:cNvPr id="3" name="组合 2">
            <a:extLst>
              <a:ext uri="{FF2B5EF4-FFF2-40B4-BE49-F238E27FC236}">
                <a16:creationId xmlns:a16="http://schemas.microsoft.com/office/drawing/2014/main" id="{1EB83ACD-0F16-4A96-8C04-964EE99DB644}"/>
              </a:ext>
            </a:extLst>
          </p:cNvPr>
          <p:cNvGrpSpPr/>
          <p:nvPr/>
        </p:nvGrpSpPr>
        <p:grpSpPr>
          <a:xfrm>
            <a:off x="9201021" y="1744937"/>
            <a:ext cx="2990979" cy="3035790"/>
            <a:chOff x="7493729" y="722869"/>
            <a:chExt cx="3137848" cy="3348259"/>
          </a:xfrm>
        </p:grpSpPr>
        <p:pic>
          <p:nvPicPr>
            <p:cNvPr id="4" name="图片 3">
              <a:extLst>
                <a:ext uri="{FF2B5EF4-FFF2-40B4-BE49-F238E27FC236}">
                  <a16:creationId xmlns:a16="http://schemas.microsoft.com/office/drawing/2014/main" id="{1BE0211E-ACFB-49C2-AC0F-A2CAD37E431D}"/>
                </a:ext>
              </a:extLst>
            </p:cNvPr>
            <p:cNvPicPr>
              <a:picLocks noChangeAspect="1"/>
            </p:cNvPicPr>
            <p:nvPr/>
          </p:nvPicPr>
          <p:blipFill>
            <a:blip r:embed="rId3"/>
            <a:stretch>
              <a:fillRect/>
            </a:stretch>
          </p:blipFill>
          <p:spPr>
            <a:xfrm>
              <a:off x="7493729" y="722869"/>
              <a:ext cx="2976563" cy="2886075"/>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7F3DA51-B54F-4467-995A-C961CA4A0B38}"/>
                    </a:ext>
                  </a:extLst>
                </p:cNvPr>
                <p:cNvSpPr txBox="1"/>
                <p:nvPr/>
              </p:nvSpPr>
              <p:spPr>
                <a:xfrm>
                  <a:off x="7655014" y="3663781"/>
                  <a:ext cx="2976563" cy="407347"/>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图</a:t>
                  </a:r>
                  <a:r>
                    <a:rPr lang="en-US" altLang="zh-CN" b="1" dirty="0">
                      <a:latin typeface="宋体" panose="02010600030101010101" pitchFamily="2" charset="-122"/>
                      <a:ea typeface="宋体" panose="02010600030101010101" pitchFamily="2" charset="-122"/>
                    </a:rPr>
                    <a:t>1 </a:t>
                  </a:r>
                  <a:r>
                    <a:rPr lang="zh-CN" altLang="en-US" b="1" dirty="0">
                      <a:latin typeface="宋体" panose="02010600030101010101" pitchFamily="2" charset="-122"/>
                      <a:ea typeface="宋体" panose="02010600030101010101" pitchFamily="2" charset="-122"/>
                    </a:rPr>
                    <a:t>磁化曲线和</a:t>
                  </a:r>
                  <a14:m>
                    <m:oMath xmlns:m="http://schemas.openxmlformats.org/officeDocument/2006/math">
                      <m:r>
                        <a:rPr lang="zh-CN" altLang="en-US" b="1" i="1" smtClean="0">
                          <a:latin typeface="Cambria Math" panose="02040503050406030204" pitchFamily="18" charset="0"/>
                        </a:rPr>
                        <m:t>𝝁</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𝑯</m:t>
                      </m:r>
                    </m:oMath>
                  </a14:m>
                  <a:r>
                    <a:rPr lang="zh-CN" altLang="en-US" b="1" dirty="0">
                      <a:latin typeface="宋体" panose="02010600030101010101" pitchFamily="2" charset="-122"/>
                      <a:ea typeface="宋体" panose="02010600030101010101" pitchFamily="2" charset="-122"/>
                    </a:rPr>
                    <a:t>曲线</a:t>
                  </a:r>
                </a:p>
              </p:txBody>
            </p:sp>
          </mc:Choice>
          <mc:Fallback xmlns="">
            <p:sp>
              <p:nvSpPr>
                <p:cNvPr id="5" name="文本框 4">
                  <a:extLst>
                    <a:ext uri="{FF2B5EF4-FFF2-40B4-BE49-F238E27FC236}">
                      <a16:creationId xmlns:a16="http://schemas.microsoft.com/office/drawing/2014/main" id="{E7F3DA51-B54F-4467-995A-C961CA4A0B38}"/>
                    </a:ext>
                  </a:extLst>
                </p:cNvPr>
                <p:cNvSpPr txBox="1">
                  <a:spLocks noRot="1" noChangeAspect="1" noMove="1" noResize="1" noEditPoints="1" noAdjustHandles="1" noChangeArrowheads="1" noChangeShapeType="1" noTextEdit="1"/>
                </p:cNvSpPr>
                <p:nvPr/>
              </p:nvSpPr>
              <p:spPr>
                <a:xfrm>
                  <a:off x="7655014" y="3663781"/>
                  <a:ext cx="2976563" cy="407347"/>
                </a:xfrm>
                <a:prstGeom prst="rect">
                  <a:avLst/>
                </a:prstGeom>
                <a:blipFill>
                  <a:blip r:embed="rId4"/>
                  <a:stretch>
                    <a:fillRect l="-1935" t="-13333" b="-23333"/>
                  </a:stretch>
                </a:blipFill>
              </p:spPr>
              <p:txBody>
                <a:bodyPr/>
                <a:lstStyle/>
                <a:p>
                  <a:r>
                    <a:rPr lang="zh-CN" altLang="en-US">
                      <a:noFill/>
                    </a:rPr>
                    <a:t> </a:t>
                  </a:r>
                </a:p>
              </p:txBody>
            </p:sp>
          </mc:Fallback>
        </mc:AlternateContent>
      </p:grpSp>
      <p:sp>
        <p:nvSpPr>
          <p:cNvPr id="6" name="Rectangle 5">
            <a:extLst>
              <a:ext uri="{FF2B5EF4-FFF2-40B4-BE49-F238E27FC236}">
                <a16:creationId xmlns:a16="http://schemas.microsoft.com/office/drawing/2014/main" id="{868CEF9E-3EA8-481A-891C-5C3B565BF96B}"/>
              </a:ext>
            </a:extLst>
          </p:cNvPr>
          <p:cNvSpPr>
            <a:spLocks noChangeArrowheads="1"/>
          </p:cNvSpPr>
          <p:nvPr/>
        </p:nvSpPr>
        <p:spPr bwMode="auto">
          <a:xfrm>
            <a:off x="295428" y="58267"/>
            <a:ext cx="4371710" cy="584775"/>
          </a:xfrm>
          <a:prstGeom prst="rect">
            <a:avLst/>
          </a:prstGeom>
          <a:noFill/>
          <a:ln w="9525" algn="ctr">
            <a:noFill/>
            <a:miter lim="800000"/>
            <a:headEnd/>
            <a:tailEnd/>
          </a:ln>
          <a:effectLst/>
        </p:spPr>
        <p:txBody>
          <a:bodyPr wrap="non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三  实验原理</a:t>
            </a:r>
            <a:r>
              <a:rPr lang="en-US" altLang="zh-CN" sz="32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006666"/>
                </a:solidFill>
                <a:latin typeface="微软雅黑" panose="020B0503020204020204" pitchFamily="34" charset="-122"/>
                <a:ea typeface="微软雅黑" panose="020B0503020204020204" pitchFamily="34" charset="-122"/>
              </a:rPr>
              <a:t>3.1</a:t>
            </a:r>
            <a:r>
              <a:rPr lang="zh-CN" altLang="en-US" sz="2400" b="1" dirty="0">
                <a:solidFill>
                  <a:srgbClr val="006666"/>
                </a:solidFill>
                <a:latin typeface="微软雅黑" panose="020B0503020204020204" pitchFamily="34" charset="-122"/>
                <a:ea typeface="微软雅黑" panose="020B0503020204020204" pitchFamily="34" charset="-122"/>
              </a:rPr>
              <a:t>磁化曲线</a:t>
            </a:r>
          </a:p>
        </p:txBody>
      </p:sp>
    </p:spTree>
    <p:extLst>
      <p:ext uri="{BB962C8B-B14F-4D97-AF65-F5344CB8AC3E}">
        <p14:creationId xmlns:p14="http://schemas.microsoft.com/office/powerpoint/2010/main" val="2330601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BB4108FA-5135-47CF-9190-17A2A2CA07EA}"/>
              </a:ext>
            </a:extLst>
          </p:cNvPr>
          <p:cNvGrpSpPr/>
          <p:nvPr/>
        </p:nvGrpSpPr>
        <p:grpSpPr>
          <a:xfrm>
            <a:off x="8951560" y="1688129"/>
            <a:ext cx="2904747" cy="2734289"/>
            <a:chOff x="6786889" y="3707027"/>
            <a:chExt cx="2774836" cy="2614188"/>
          </a:xfrm>
        </p:grpSpPr>
        <p:pic>
          <p:nvPicPr>
            <p:cNvPr id="9" name="图片 8">
              <a:extLst>
                <a:ext uri="{FF2B5EF4-FFF2-40B4-BE49-F238E27FC236}">
                  <a16:creationId xmlns:a16="http://schemas.microsoft.com/office/drawing/2014/main" id="{72150748-57DF-4F80-8387-F9DE58900CCE}"/>
                </a:ext>
              </a:extLst>
            </p:cNvPr>
            <p:cNvPicPr>
              <a:picLocks noChangeAspect="1"/>
            </p:cNvPicPr>
            <p:nvPr/>
          </p:nvPicPr>
          <p:blipFill>
            <a:blip r:embed="rId2"/>
            <a:stretch>
              <a:fillRect/>
            </a:stretch>
          </p:blipFill>
          <p:spPr>
            <a:xfrm>
              <a:off x="6830212" y="3707027"/>
              <a:ext cx="2688189" cy="2290505"/>
            </a:xfrm>
            <a:prstGeom prst="rect">
              <a:avLst/>
            </a:prstGeom>
          </p:spPr>
        </p:pic>
        <p:sp>
          <p:nvSpPr>
            <p:cNvPr id="10" name="文本框 9">
              <a:extLst>
                <a:ext uri="{FF2B5EF4-FFF2-40B4-BE49-F238E27FC236}">
                  <a16:creationId xmlns:a16="http://schemas.microsoft.com/office/drawing/2014/main" id="{E195CCD4-78F2-4243-A132-45C468E26245}"/>
                </a:ext>
              </a:extLst>
            </p:cNvPr>
            <p:cNvSpPr txBox="1"/>
            <p:nvPr/>
          </p:nvSpPr>
          <p:spPr>
            <a:xfrm>
              <a:off x="6786889" y="5997532"/>
              <a:ext cx="2774836" cy="323683"/>
            </a:xfrm>
            <a:prstGeom prst="rect">
              <a:avLst/>
            </a:prstGeom>
            <a:noFill/>
          </p:spPr>
          <p:txBody>
            <a:bodyPr wrap="square" rtlCol="0">
              <a:spAutoFit/>
            </a:bodyPr>
            <a:lstStyle/>
            <a:p>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起始磁化曲线与磁滞回线</a:t>
              </a:r>
            </a:p>
          </p:txBody>
        </p:sp>
      </p:grpSp>
      <p:sp>
        <p:nvSpPr>
          <p:cNvPr id="11" name="文本框 10">
            <a:extLst>
              <a:ext uri="{FF2B5EF4-FFF2-40B4-BE49-F238E27FC236}">
                <a16:creationId xmlns:a16="http://schemas.microsoft.com/office/drawing/2014/main" id="{28A17F6C-5188-4D63-A86A-CD5123C40213}"/>
              </a:ext>
            </a:extLst>
          </p:cNvPr>
          <p:cNvSpPr txBox="1"/>
          <p:nvPr/>
        </p:nvSpPr>
        <p:spPr>
          <a:xfrm>
            <a:off x="295428" y="1042918"/>
            <a:ext cx="8661218" cy="5293757"/>
          </a:xfrm>
          <a:prstGeom prst="rect">
            <a:avLst/>
          </a:prstGeom>
          <a:noFill/>
        </p:spPr>
        <p:txBody>
          <a:bodyPr wrap="square" rtlCol="0">
            <a:spAutoFit/>
          </a:bodyPr>
          <a:lstStyle/>
          <a:p>
            <a:pPr indent="432000" algn="just"/>
            <a:r>
              <a:rPr lang="zh-CN" altLang="zh-CN" sz="2600" b="1" kern="100" dirty="0">
                <a:solidFill>
                  <a:srgbClr val="002060"/>
                </a:solidFill>
                <a:latin typeface="华文中宋" panose="02010600040101010101" pitchFamily="2" charset="-122"/>
                <a:ea typeface="华文中宋" panose="02010600040101010101" pitchFamily="2" charset="-122"/>
              </a:rPr>
              <a:t>当铁磁材料的磁化达到饱和之后，如果将磁化场减少，则铁磁材料内部的</a:t>
            </a:r>
            <a:r>
              <a:rPr lang="en-US" altLang="zh-CN" sz="2600" b="1" kern="100" dirty="0">
                <a:solidFill>
                  <a:srgbClr val="002060"/>
                </a:solidFill>
                <a:latin typeface="华文中宋" panose="02010600040101010101" pitchFamily="2" charset="-122"/>
                <a:ea typeface="华文中宋" panose="02010600040101010101" pitchFamily="2" charset="-122"/>
              </a:rPr>
              <a:t>B</a:t>
            </a:r>
            <a:r>
              <a:rPr lang="zh-CN" altLang="zh-CN" sz="2600" b="1" kern="100" dirty="0">
                <a:solidFill>
                  <a:srgbClr val="002060"/>
                </a:solidFill>
                <a:latin typeface="华文中宋" panose="02010600040101010101" pitchFamily="2" charset="-122"/>
                <a:ea typeface="华文中宋" panose="02010600040101010101" pitchFamily="2" charset="-122"/>
              </a:rPr>
              <a:t>和</a:t>
            </a:r>
            <a:r>
              <a:rPr lang="en-US" altLang="zh-CN" sz="2600" b="1" kern="100" dirty="0">
                <a:solidFill>
                  <a:srgbClr val="002060"/>
                </a:solidFill>
                <a:latin typeface="华文中宋" panose="02010600040101010101" pitchFamily="2" charset="-122"/>
                <a:ea typeface="华文中宋" panose="02010600040101010101" pitchFamily="2" charset="-122"/>
              </a:rPr>
              <a:t>H</a:t>
            </a:r>
            <a:r>
              <a:rPr lang="zh-CN" altLang="zh-CN" sz="2600" b="1" kern="100" dirty="0">
                <a:solidFill>
                  <a:srgbClr val="002060"/>
                </a:solidFill>
                <a:latin typeface="华文中宋" panose="02010600040101010101" pitchFamily="2" charset="-122"/>
                <a:ea typeface="华文中宋" panose="02010600040101010101" pitchFamily="2" charset="-122"/>
              </a:rPr>
              <a:t>也随之减少，但其减少的过程并不沿着</a:t>
            </a:r>
            <a:r>
              <a:rPr lang="zh-CN" altLang="en-US" sz="2600" b="1" kern="100" dirty="0">
                <a:solidFill>
                  <a:srgbClr val="002060"/>
                </a:solidFill>
                <a:latin typeface="华文中宋" panose="02010600040101010101" pitchFamily="2" charset="-122"/>
                <a:ea typeface="华文中宋" panose="02010600040101010101" pitchFamily="2" charset="-122"/>
              </a:rPr>
              <a:t>图</a:t>
            </a:r>
            <a:r>
              <a:rPr lang="en-US" altLang="zh-CN" sz="2600" b="1" kern="100" dirty="0">
                <a:solidFill>
                  <a:srgbClr val="002060"/>
                </a:solidFill>
                <a:latin typeface="华文中宋" panose="02010600040101010101" pitchFamily="2" charset="-122"/>
                <a:ea typeface="华文中宋" panose="02010600040101010101" pitchFamily="2" charset="-122"/>
              </a:rPr>
              <a:t>1</a:t>
            </a:r>
            <a:r>
              <a:rPr lang="zh-CN" altLang="zh-CN" sz="2600" b="1" kern="100" dirty="0">
                <a:solidFill>
                  <a:srgbClr val="002060"/>
                </a:solidFill>
                <a:latin typeface="华文中宋" panose="02010600040101010101" pitchFamily="2" charset="-122"/>
                <a:ea typeface="华文中宋" panose="02010600040101010101" pitchFamily="2" charset="-122"/>
              </a:rPr>
              <a:t>磁化时的</a:t>
            </a:r>
            <a:r>
              <a:rPr lang="en-US" altLang="zh-CN" sz="2600" b="1" kern="100" dirty="0">
                <a:solidFill>
                  <a:srgbClr val="002060"/>
                </a:solidFill>
                <a:latin typeface="华文中宋" panose="02010600040101010101" pitchFamily="2" charset="-122"/>
                <a:ea typeface="华文中宋" panose="02010600040101010101" pitchFamily="2" charset="-122"/>
              </a:rPr>
              <a:t>OS</a:t>
            </a:r>
            <a:r>
              <a:rPr lang="zh-CN" altLang="zh-CN" sz="2600" b="1" kern="100" dirty="0">
                <a:solidFill>
                  <a:srgbClr val="002060"/>
                </a:solidFill>
                <a:latin typeface="华文中宋" panose="02010600040101010101" pitchFamily="2" charset="-122"/>
                <a:ea typeface="华文中宋" panose="02010600040101010101" pitchFamily="2" charset="-122"/>
              </a:rPr>
              <a:t>段退回。从图</a:t>
            </a:r>
            <a:r>
              <a:rPr lang="en-US" altLang="zh-CN" sz="2600" b="1" kern="100" dirty="0">
                <a:solidFill>
                  <a:srgbClr val="002060"/>
                </a:solidFill>
                <a:latin typeface="华文中宋" panose="02010600040101010101" pitchFamily="2" charset="-122"/>
                <a:ea typeface="华文中宋" panose="02010600040101010101" pitchFamily="2" charset="-122"/>
              </a:rPr>
              <a:t>2</a:t>
            </a:r>
            <a:r>
              <a:rPr lang="zh-CN" altLang="zh-CN" sz="2600" b="1" kern="100" dirty="0">
                <a:solidFill>
                  <a:srgbClr val="002060"/>
                </a:solidFill>
                <a:latin typeface="华文中宋" panose="02010600040101010101" pitchFamily="2" charset="-122"/>
                <a:ea typeface="华文中宋" panose="02010600040101010101" pitchFamily="2" charset="-122"/>
              </a:rPr>
              <a:t>可知当磁化场撤消，</a:t>
            </a:r>
            <a:r>
              <a:rPr lang="en-US" altLang="zh-CN" sz="2600" b="1" kern="100" dirty="0">
                <a:solidFill>
                  <a:srgbClr val="002060"/>
                </a:solidFill>
                <a:latin typeface="华文中宋" panose="02010600040101010101" pitchFamily="2" charset="-122"/>
                <a:ea typeface="华文中宋" panose="02010600040101010101" pitchFamily="2" charset="-122"/>
              </a:rPr>
              <a:t>H=0</a:t>
            </a:r>
            <a:r>
              <a:rPr lang="zh-CN" altLang="zh-CN" sz="2600" b="1" kern="100" dirty="0">
                <a:solidFill>
                  <a:srgbClr val="002060"/>
                </a:solidFill>
                <a:latin typeface="华文中宋" panose="02010600040101010101" pitchFamily="2" charset="-122"/>
                <a:ea typeface="华文中宋" panose="02010600040101010101" pitchFamily="2" charset="-122"/>
              </a:rPr>
              <a:t>时，磁感应强度仍然保持一定数值</a:t>
            </a:r>
            <a:r>
              <a:rPr lang="en-US" altLang="zh-CN" sz="2600" b="1" kern="100" dirty="0">
                <a:solidFill>
                  <a:srgbClr val="002060"/>
                </a:solidFill>
                <a:latin typeface="华文中宋" panose="02010600040101010101" pitchFamily="2" charset="-122"/>
                <a:ea typeface="华文中宋" panose="02010600040101010101" pitchFamily="2" charset="-122"/>
              </a:rPr>
              <a:t>B=Br</a:t>
            </a:r>
            <a:r>
              <a:rPr lang="zh-CN" altLang="zh-CN" sz="2600" b="1" kern="100" dirty="0">
                <a:solidFill>
                  <a:srgbClr val="002060"/>
                </a:solidFill>
                <a:latin typeface="华文中宋" panose="02010600040101010101" pitchFamily="2" charset="-122"/>
                <a:ea typeface="华文中宋" panose="02010600040101010101" pitchFamily="2" charset="-122"/>
              </a:rPr>
              <a:t>称为剩磁。</a:t>
            </a:r>
          </a:p>
          <a:p>
            <a:pPr indent="432000" algn="just"/>
            <a:r>
              <a:rPr lang="zh-CN" altLang="zh-CN" sz="2600" b="1" kern="100" dirty="0">
                <a:solidFill>
                  <a:srgbClr val="002060"/>
                </a:solidFill>
                <a:latin typeface="华文中宋" panose="02010600040101010101" pitchFamily="2" charset="-122"/>
                <a:ea typeface="华文中宋" panose="02010600040101010101" pitchFamily="2" charset="-122"/>
              </a:rPr>
              <a:t>若要使被磁化的铁磁材料的磁感应强度</a:t>
            </a:r>
            <a:r>
              <a:rPr lang="en-US" altLang="zh-CN" sz="2600" b="1" kern="100" dirty="0">
                <a:solidFill>
                  <a:srgbClr val="002060"/>
                </a:solidFill>
                <a:latin typeface="华文中宋" panose="02010600040101010101" pitchFamily="2" charset="-122"/>
                <a:ea typeface="华文中宋" panose="02010600040101010101" pitchFamily="2" charset="-122"/>
              </a:rPr>
              <a:t>B</a:t>
            </a:r>
            <a:r>
              <a:rPr lang="zh-CN" altLang="zh-CN" sz="2600" b="1" kern="100" dirty="0">
                <a:solidFill>
                  <a:srgbClr val="002060"/>
                </a:solidFill>
                <a:latin typeface="华文中宋" panose="02010600040101010101" pitchFamily="2" charset="-122"/>
                <a:ea typeface="华文中宋" panose="02010600040101010101" pitchFamily="2" charset="-122"/>
              </a:rPr>
              <a:t>减少到</a:t>
            </a:r>
            <a:r>
              <a:rPr lang="en-US" altLang="zh-CN" sz="2600" b="1" kern="100" dirty="0">
                <a:solidFill>
                  <a:srgbClr val="002060"/>
                </a:solidFill>
                <a:latin typeface="华文中宋" panose="02010600040101010101" pitchFamily="2" charset="-122"/>
                <a:ea typeface="华文中宋" panose="02010600040101010101" pitchFamily="2" charset="-122"/>
              </a:rPr>
              <a:t>0</a:t>
            </a:r>
            <a:r>
              <a:rPr lang="zh-CN" altLang="zh-CN" sz="2600" b="1" kern="100" dirty="0">
                <a:solidFill>
                  <a:srgbClr val="002060"/>
                </a:solidFill>
                <a:latin typeface="华文中宋" panose="02010600040101010101" pitchFamily="2" charset="-122"/>
                <a:ea typeface="华文中宋" panose="02010600040101010101" pitchFamily="2" charset="-122"/>
              </a:rPr>
              <a:t>，必须加上一个反向磁场并逐步增大。当铁磁材料内部反向磁场强度增加到</a:t>
            </a:r>
            <a:r>
              <a:rPr lang="en-US" altLang="zh-CN" sz="2600" b="1" kern="100" dirty="0">
                <a:solidFill>
                  <a:srgbClr val="002060"/>
                </a:solidFill>
                <a:latin typeface="华文中宋" panose="02010600040101010101" pitchFamily="2" charset="-122"/>
                <a:ea typeface="华文中宋" panose="02010600040101010101" pitchFamily="2" charset="-122"/>
              </a:rPr>
              <a:t>H=</a:t>
            </a:r>
            <a:r>
              <a:rPr lang="en-US" altLang="zh-CN" sz="2600" b="1" kern="100" dirty="0" err="1">
                <a:solidFill>
                  <a:srgbClr val="002060"/>
                </a:solidFill>
                <a:latin typeface="华文中宋" panose="02010600040101010101" pitchFamily="2" charset="-122"/>
                <a:ea typeface="华文中宋" panose="02010600040101010101" pitchFamily="2" charset="-122"/>
              </a:rPr>
              <a:t>Hc</a:t>
            </a:r>
            <a:r>
              <a:rPr lang="zh-CN" altLang="zh-CN" sz="2600" b="1" kern="100" dirty="0">
                <a:solidFill>
                  <a:srgbClr val="002060"/>
                </a:solidFill>
                <a:latin typeface="华文中宋" panose="02010600040101010101" pitchFamily="2" charset="-122"/>
                <a:ea typeface="华文中宋" panose="02010600040101010101" pitchFamily="2" charset="-122"/>
              </a:rPr>
              <a:t>时（图</a:t>
            </a:r>
            <a:r>
              <a:rPr lang="en-US" altLang="zh-CN" sz="2600" b="1" kern="100" dirty="0">
                <a:solidFill>
                  <a:srgbClr val="002060"/>
                </a:solidFill>
                <a:latin typeface="华文中宋" panose="02010600040101010101" pitchFamily="2" charset="-122"/>
                <a:ea typeface="华文中宋" panose="02010600040101010101" pitchFamily="2" charset="-122"/>
              </a:rPr>
              <a:t>2</a:t>
            </a:r>
            <a:r>
              <a:rPr lang="zh-CN" altLang="zh-CN" sz="2600" b="1" kern="100" dirty="0">
                <a:solidFill>
                  <a:srgbClr val="002060"/>
                </a:solidFill>
                <a:latin typeface="华文中宋" panose="02010600040101010101" pitchFamily="2" charset="-122"/>
                <a:ea typeface="华文中宋" panose="02010600040101010101" pitchFamily="2" charset="-122"/>
              </a:rPr>
              <a:t>上的</a:t>
            </a:r>
            <a:r>
              <a:rPr lang="en-US" altLang="zh-CN" sz="2600" b="1" kern="100" dirty="0">
                <a:solidFill>
                  <a:srgbClr val="002060"/>
                </a:solidFill>
                <a:latin typeface="华文中宋" panose="02010600040101010101" pitchFamily="2" charset="-122"/>
                <a:ea typeface="华文中宋" panose="02010600040101010101" pitchFamily="2" charset="-122"/>
              </a:rPr>
              <a:t>c</a:t>
            </a:r>
            <a:r>
              <a:rPr lang="zh-CN" altLang="zh-CN" sz="2600" b="1" kern="100" dirty="0">
                <a:solidFill>
                  <a:srgbClr val="002060"/>
                </a:solidFill>
                <a:latin typeface="华文中宋" panose="02010600040101010101" pitchFamily="2" charset="-122"/>
                <a:ea typeface="华文中宋" panose="02010600040101010101" pitchFamily="2" charset="-122"/>
              </a:rPr>
              <a:t>点），磁感应强度</a:t>
            </a:r>
            <a:r>
              <a:rPr lang="en-US" altLang="zh-CN" sz="2600" b="1" kern="100" dirty="0">
                <a:solidFill>
                  <a:srgbClr val="002060"/>
                </a:solidFill>
                <a:latin typeface="华文中宋" panose="02010600040101010101" pitchFamily="2" charset="-122"/>
                <a:ea typeface="华文中宋" panose="02010600040101010101" pitchFamily="2" charset="-122"/>
              </a:rPr>
              <a:t>B</a:t>
            </a:r>
            <a:r>
              <a:rPr lang="zh-CN" altLang="zh-CN" sz="2600" b="1" kern="100" dirty="0">
                <a:solidFill>
                  <a:srgbClr val="002060"/>
                </a:solidFill>
                <a:latin typeface="华文中宋" panose="02010600040101010101" pitchFamily="2" charset="-122"/>
                <a:ea typeface="华文中宋" panose="02010600040101010101" pitchFamily="2" charset="-122"/>
              </a:rPr>
              <a:t>才是</a:t>
            </a:r>
            <a:r>
              <a:rPr lang="en-US" altLang="zh-CN" sz="2600" b="1" kern="100" dirty="0">
                <a:solidFill>
                  <a:srgbClr val="002060"/>
                </a:solidFill>
                <a:latin typeface="华文中宋" panose="02010600040101010101" pitchFamily="2" charset="-122"/>
                <a:ea typeface="华文中宋" panose="02010600040101010101" pitchFamily="2" charset="-122"/>
              </a:rPr>
              <a:t>0</a:t>
            </a:r>
            <a:r>
              <a:rPr lang="zh-CN" altLang="zh-CN" sz="2600" b="1" kern="100" dirty="0">
                <a:solidFill>
                  <a:srgbClr val="002060"/>
                </a:solidFill>
                <a:latin typeface="华文中宋" panose="02010600040101010101" pitchFamily="2" charset="-122"/>
                <a:ea typeface="华文中宋" panose="02010600040101010101" pitchFamily="2" charset="-122"/>
              </a:rPr>
              <a:t>，达到退磁。图</a:t>
            </a:r>
            <a:r>
              <a:rPr lang="en-US" altLang="zh-CN" sz="2600" b="1" kern="100" dirty="0">
                <a:solidFill>
                  <a:srgbClr val="002060"/>
                </a:solidFill>
                <a:latin typeface="华文中宋" panose="02010600040101010101" pitchFamily="2" charset="-122"/>
                <a:ea typeface="华文中宋" panose="02010600040101010101" pitchFamily="2" charset="-122"/>
              </a:rPr>
              <a:t>2</a:t>
            </a:r>
            <a:r>
              <a:rPr lang="zh-CN" altLang="zh-CN" sz="2600" b="1" kern="100" dirty="0">
                <a:solidFill>
                  <a:srgbClr val="002060"/>
                </a:solidFill>
                <a:latin typeface="华文中宋" panose="02010600040101010101" pitchFamily="2" charset="-122"/>
                <a:ea typeface="华文中宋" panose="02010600040101010101" pitchFamily="2" charset="-122"/>
              </a:rPr>
              <a:t>中的的</a:t>
            </a:r>
            <a:r>
              <a:rPr lang="en-US" altLang="zh-CN" sz="2600" b="1" kern="100" dirty="0" err="1">
                <a:solidFill>
                  <a:srgbClr val="002060"/>
                </a:solidFill>
                <a:latin typeface="华文中宋" panose="02010600040101010101" pitchFamily="2" charset="-122"/>
                <a:ea typeface="华文中宋" panose="02010600040101010101" pitchFamily="2" charset="-122"/>
              </a:rPr>
              <a:t>bc</a:t>
            </a:r>
            <a:r>
              <a:rPr lang="zh-CN" altLang="zh-CN" sz="2600" b="1" kern="100" dirty="0">
                <a:solidFill>
                  <a:srgbClr val="002060"/>
                </a:solidFill>
                <a:latin typeface="华文中宋" panose="02010600040101010101" pitchFamily="2" charset="-122"/>
                <a:ea typeface="华文中宋" panose="02010600040101010101" pitchFamily="2" charset="-122"/>
              </a:rPr>
              <a:t>段曲线为退磁曲线，</a:t>
            </a:r>
            <a:r>
              <a:rPr lang="en-US" altLang="zh-CN" sz="2600" b="1" kern="100" dirty="0" err="1">
                <a:solidFill>
                  <a:srgbClr val="002060"/>
                </a:solidFill>
                <a:latin typeface="华文中宋" panose="02010600040101010101" pitchFamily="2" charset="-122"/>
                <a:ea typeface="华文中宋" panose="02010600040101010101" pitchFamily="2" charset="-122"/>
              </a:rPr>
              <a:t>Hc</a:t>
            </a:r>
            <a:r>
              <a:rPr lang="zh-CN" altLang="zh-CN" sz="2600" b="1" kern="100" dirty="0">
                <a:solidFill>
                  <a:srgbClr val="002060"/>
                </a:solidFill>
                <a:latin typeface="华文中宋" panose="02010600040101010101" pitchFamily="2" charset="-122"/>
                <a:ea typeface="华文中宋" panose="02010600040101010101" pitchFamily="2" charset="-122"/>
              </a:rPr>
              <a:t>为矫顽磁力。如图</a:t>
            </a:r>
            <a:r>
              <a:rPr lang="en-US" altLang="zh-CN" sz="2600" b="1" kern="100" dirty="0">
                <a:solidFill>
                  <a:srgbClr val="002060"/>
                </a:solidFill>
                <a:latin typeface="华文中宋" panose="02010600040101010101" pitchFamily="2" charset="-122"/>
                <a:ea typeface="华文中宋" panose="02010600040101010101" pitchFamily="2" charset="-122"/>
              </a:rPr>
              <a:t>2</a:t>
            </a:r>
            <a:r>
              <a:rPr lang="zh-CN" altLang="zh-CN" sz="2600" b="1" kern="100" dirty="0">
                <a:solidFill>
                  <a:srgbClr val="002060"/>
                </a:solidFill>
                <a:latin typeface="华文中宋" panose="02010600040101010101" pitchFamily="2" charset="-122"/>
                <a:ea typeface="华文中宋" panose="02010600040101010101" pitchFamily="2" charset="-122"/>
              </a:rPr>
              <a:t>所示，当</a:t>
            </a:r>
            <a:r>
              <a:rPr lang="en-US" altLang="zh-CN" sz="2600" b="1" kern="100" dirty="0">
                <a:solidFill>
                  <a:srgbClr val="002060"/>
                </a:solidFill>
                <a:latin typeface="华文中宋" panose="02010600040101010101" pitchFamily="2" charset="-122"/>
                <a:ea typeface="华文中宋" panose="02010600040101010101" pitchFamily="2" charset="-122"/>
              </a:rPr>
              <a:t>H</a:t>
            </a:r>
            <a:r>
              <a:rPr lang="zh-CN" altLang="zh-CN" sz="2600" b="1" kern="100" dirty="0">
                <a:solidFill>
                  <a:srgbClr val="002060"/>
                </a:solidFill>
                <a:latin typeface="华文中宋" panose="02010600040101010101" pitchFamily="2" charset="-122"/>
                <a:ea typeface="华文中宋" panose="02010600040101010101" pitchFamily="2" charset="-122"/>
              </a:rPr>
              <a:t>按</a:t>
            </a:r>
            <a:r>
              <a:rPr lang="en-US" altLang="zh-CN" sz="2600" b="1" kern="100" dirty="0">
                <a:solidFill>
                  <a:srgbClr val="002060"/>
                </a:solidFill>
                <a:latin typeface="华文中宋" panose="02010600040101010101" pitchFamily="2" charset="-122"/>
                <a:ea typeface="华文中宋" panose="02010600040101010101" pitchFamily="2" charset="-122"/>
              </a:rPr>
              <a:t>O </a:t>
            </a:r>
            <a:r>
              <a:rPr lang="zh-CN" altLang="zh-CN" sz="2600" b="1" kern="100" dirty="0">
                <a:solidFill>
                  <a:srgbClr val="002060"/>
                </a:solidFill>
                <a:latin typeface="华文中宋" panose="02010600040101010101" pitchFamily="2" charset="-122"/>
                <a:ea typeface="华文中宋" panose="02010600040101010101" pitchFamily="2" charset="-122"/>
              </a:rPr>
              <a:t>→</a:t>
            </a:r>
            <a:r>
              <a:rPr lang="en-US" altLang="zh-CN" sz="2600" b="1" kern="100" dirty="0">
                <a:solidFill>
                  <a:srgbClr val="002060"/>
                </a:solidFill>
                <a:latin typeface="华文中宋" panose="02010600040101010101" pitchFamily="2" charset="-122"/>
                <a:ea typeface="华文中宋" panose="02010600040101010101" pitchFamily="2" charset="-122"/>
              </a:rPr>
              <a:t> Hs </a:t>
            </a:r>
            <a:r>
              <a:rPr lang="zh-CN" altLang="zh-CN" sz="2600" b="1" kern="100" dirty="0">
                <a:solidFill>
                  <a:srgbClr val="002060"/>
                </a:solidFill>
                <a:latin typeface="华文中宋" panose="02010600040101010101" pitchFamily="2" charset="-122"/>
                <a:ea typeface="华文中宋" panose="02010600040101010101" pitchFamily="2" charset="-122"/>
              </a:rPr>
              <a:t>→</a:t>
            </a:r>
            <a:r>
              <a:rPr lang="en-US" altLang="zh-CN" sz="2600" b="1" kern="100" dirty="0">
                <a:solidFill>
                  <a:srgbClr val="002060"/>
                </a:solidFill>
                <a:latin typeface="华文中宋" panose="02010600040101010101" pitchFamily="2" charset="-122"/>
                <a:ea typeface="华文中宋" panose="02010600040101010101" pitchFamily="2" charset="-122"/>
              </a:rPr>
              <a:t> O </a:t>
            </a:r>
            <a:r>
              <a:rPr lang="zh-CN" altLang="zh-CN" sz="2600" b="1" kern="100" dirty="0">
                <a:solidFill>
                  <a:srgbClr val="002060"/>
                </a:solidFill>
                <a:latin typeface="华文中宋" panose="02010600040101010101" pitchFamily="2" charset="-122"/>
                <a:ea typeface="华文中宋" panose="02010600040101010101" pitchFamily="2" charset="-122"/>
              </a:rPr>
              <a:t>→</a:t>
            </a:r>
            <a:r>
              <a:rPr lang="en-US" altLang="zh-CN" sz="2600" b="1" kern="100" dirty="0">
                <a:solidFill>
                  <a:srgbClr val="002060"/>
                </a:solidFill>
                <a:latin typeface="华文中宋" panose="02010600040101010101" pitchFamily="2" charset="-122"/>
                <a:ea typeface="华文中宋" panose="02010600040101010101" pitchFamily="2" charset="-122"/>
              </a:rPr>
              <a:t> -</a:t>
            </a:r>
            <a:r>
              <a:rPr lang="en-US" altLang="zh-CN" sz="2600" b="1" kern="100" dirty="0" err="1">
                <a:solidFill>
                  <a:srgbClr val="002060"/>
                </a:solidFill>
                <a:latin typeface="华文中宋" panose="02010600040101010101" pitchFamily="2" charset="-122"/>
                <a:ea typeface="华文中宋" panose="02010600040101010101" pitchFamily="2" charset="-122"/>
              </a:rPr>
              <a:t>Hc</a:t>
            </a:r>
            <a:r>
              <a:rPr lang="en-US" altLang="zh-CN" sz="2600" b="1" kern="100" dirty="0">
                <a:solidFill>
                  <a:srgbClr val="002060"/>
                </a:solidFill>
                <a:latin typeface="华文中宋" panose="02010600040101010101" pitchFamily="2" charset="-122"/>
                <a:ea typeface="华文中宋" panose="02010600040101010101" pitchFamily="2" charset="-122"/>
              </a:rPr>
              <a:t> </a:t>
            </a:r>
            <a:r>
              <a:rPr lang="zh-CN" altLang="zh-CN" sz="2600" b="1" kern="100" dirty="0">
                <a:solidFill>
                  <a:srgbClr val="002060"/>
                </a:solidFill>
                <a:latin typeface="华文中宋" panose="02010600040101010101" pitchFamily="2" charset="-122"/>
                <a:ea typeface="华文中宋" panose="02010600040101010101" pitchFamily="2" charset="-122"/>
              </a:rPr>
              <a:t>→</a:t>
            </a:r>
            <a:r>
              <a:rPr lang="en-US" altLang="zh-CN" sz="2600" b="1" kern="100" dirty="0">
                <a:solidFill>
                  <a:srgbClr val="002060"/>
                </a:solidFill>
                <a:latin typeface="华文中宋" panose="02010600040101010101" pitchFamily="2" charset="-122"/>
                <a:ea typeface="华文中宋" panose="02010600040101010101" pitchFamily="2" charset="-122"/>
              </a:rPr>
              <a:t> -Hs </a:t>
            </a:r>
            <a:r>
              <a:rPr lang="zh-CN" altLang="zh-CN" sz="2600" b="1" kern="100" dirty="0">
                <a:solidFill>
                  <a:srgbClr val="002060"/>
                </a:solidFill>
                <a:latin typeface="华文中宋" panose="02010600040101010101" pitchFamily="2" charset="-122"/>
                <a:ea typeface="华文中宋" panose="02010600040101010101" pitchFamily="2" charset="-122"/>
              </a:rPr>
              <a:t>→</a:t>
            </a:r>
            <a:r>
              <a:rPr lang="en-US" altLang="zh-CN" sz="2600" b="1" kern="100" dirty="0">
                <a:solidFill>
                  <a:srgbClr val="002060"/>
                </a:solidFill>
                <a:latin typeface="华文中宋" panose="02010600040101010101" pitchFamily="2" charset="-122"/>
                <a:ea typeface="华文中宋" panose="02010600040101010101" pitchFamily="2" charset="-122"/>
              </a:rPr>
              <a:t> O </a:t>
            </a:r>
            <a:r>
              <a:rPr lang="zh-CN" altLang="zh-CN" sz="2600" b="1" kern="100" dirty="0">
                <a:solidFill>
                  <a:srgbClr val="002060"/>
                </a:solidFill>
                <a:latin typeface="华文中宋" panose="02010600040101010101" pitchFamily="2" charset="-122"/>
                <a:ea typeface="华文中宋" panose="02010600040101010101" pitchFamily="2" charset="-122"/>
              </a:rPr>
              <a:t>→</a:t>
            </a:r>
            <a:r>
              <a:rPr lang="en-US" altLang="zh-CN" sz="2600" b="1" kern="100" dirty="0">
                <a:solidFill>
                  <a:srgbClr val="002060"/>
                </a:solidFill>
                <a:latin typeface="华文中宋" panose="02010600040101010101" pitchFamily="2" charset="-122"/>
                <a:ea typeface="华文中宋" panose="02010600040101010101" pitchFamily="2" charset="-122"/>
              </a:rPr>
              <a:t> </a:t>
            </a:r>
            <a:r>
              <a:rPr lang="en-US" altLang="zh-CN" sz="2600" b="1" kern="100" dirty="0" err="1">
                <a:solidFill>
                  <a:srgbClr val="002060"/>
                </a:solidFill>
                <a:latin typeface="华文中宋" panose="02010600040101010101" pitchFamily="2" charset="-122"/>
                <a:ea typeface="华文中宋" panose="02010600040101010101" pitchFamily="2" charset="-122"/>
              </a:rPr>
              <a:t>Hc</a:t>
            </a:r>
            <a:r>
              <a:rPr lang="en-US" altLang="zh-CN" sz="2600" b="1" kern="100" dirty="0">
                <a:solidFill>
                  <a:srgbClr val="002060"/>
                </a:solidFill>
                <a:latin typeface="华文中宋" panose="02010600040101010101" pitchFamily="2" charset="-122"/>
                <a:ea typeface="华文中宋" panose="02010600040101010101" pitchFamily="2" charset="-122"/>
              </a:rPr>
              <a:t> </a:t>
            </a:r>
            <a:r>
              <a:rPr lang="zh-CN" altLang="zh-CN" sz="2600" b="1" kern="100" dirty="0">
                <a:solidFill>
                  <a:srgbClr val="002060"/>
                </a:solidFill>
                <a:latin typeface="华文中宋" panose="02010600040101010101" pitchFamily="2" charset="-122"/>
                <a:ea typeface="华文中宋" panose="02010600040101010101" pitchFamily="2" charset="-122"/>
              </a:rPr>
              <a:t>→</a:t>
            </a:r>
            <a:r>
              <a:rPr lang="en-US" altLang="zh-CN" sz="2600" b="1" kern="100" dirty="0">
                <a:solidFill>
                  <a:srgbClr val="002060"/>
                </a:solidFill>
                <a:latin typeface="华文中宋" panose="02010600040101010101" pitchFamily="2" charset="-122"/>
                <a:ea typeface="华文中宋" panose="02010600040101010101" pitchFamily="2" charset="-122"/>
              </a:rPr>
              <a:t> Hs </a:t>
            </a:r>
            <a:r>
              <a:rPr lang="zh-CN" altLang="zh-CN" sz="2600" b="1" kern="100" dirty="0">
                <a:solidFill>
                  <a:srgbClr val="002060"/>
                </a:solidFill>
                <a:latin typeface="华文中宋" panose="02010600040101010101" pitchFamily="2" charset="-122"/>
                <a:ea typeface="华文中宋" panose="02010600040101010101" pitchFamily="2" charset="-122"/>
              </a:rPr>
              <a:t>的顺序变化时，</a:t>
            </a:r>
            <a:r>
              <a:rPr lang="en-US" altLang="zh-CN" sz="2600" b="1" kern="100" dirty="0">
                <a:solidFill>
                  <a:srgbClr val="002060"/>
                </a:solidFill>
                <a:latin typeface="华文中宋" panose="02010600040101010101" pitchFamily="2" charset="-122"/>
                <a:ea typeface="华文中宋" panose="02010600040101010101" pitchFamily="2" charset="-122"/>
              </a:rPr>
              <a:t>B</a:t>
            </a:r>
            <a:r>
              <a:rPr lang="zh-CN" altLang="zh-CN" sz="2600" b="1" kern="100" dirty="0">
                <a:solidFill>
                  <a:srgbClr val="002060"/>
                </a:solidFill>
                <a:latin typeface="华文中宋" panose="02010600040101010101" pitchFamily="2" charset="-122"/>
                <a:ea typeface="华文中宋" panose="02010600040101010101" pitchFamily="2" charset="-122"/>
              </a:rPr>
              <a:t>相应</a:t>
            </a:r>
            <a:r>
              <a:rPr lang="en-US" altLang="zh-CN" sz="2600" b="1" kern="100" dirty="0">
                <a:solidFill>
                  <a:srgbClr val="002060"/>
                </a:solidFill>
                <a:latin typeface="华文中宋" panose="02010600040101010101" pitchFamily="2" charset="-122"/>
                <a:ea typeface="华文中宋" panose="02010600040101010101" pitchFamily="2" charset="-122"/>
              </a:rPr>
              <a:t>O </a:t>
            </a:r>
            <a:r>
              <a:rPr lang="zh-CN" altLang="zh-CN" sz="2600" b="1" kern="100" dirty="0">
                <a:solidFill>
                  <a:srgbClr val="002060"/>
                </a:solidFill>
                <a:latin typeface="华文中宋" panose="02010600040101010101" pitchFamily="2" charset="-122"/>
                <a:ea typeface="华文中宋" panose="02010600040101010101" pitchFamily="2" charset="-122"/>
              </a:rPr>
              <a:t>→</a:t>
            </a:r>
            <a:r>
              <a:rPr lang="en-US" altLang="zh-CN" sz="2600" b="1" kern="100" dirty="0">
                <a:solidFill>
                  <a:srgbClr val="002060"/>
                </a:solidFill>
                <a:latin typeface="华文中宋" panose="02010600040101010101" pitchFamily="2" charset="-122"/>
                <a:ea typeface="华文中宋" panose="02010600040101010101" pitchFamily="2" charset="-122"/>
              </a:rPr>
              <a:t> Bs </a:t>
            </a:r>
            <a:r>
              <a:rPr lang="zh-CN" altLang="zh-CN" sz="2600" b="1" kern="100" dirty="0">
                <a:solidFill>
                  <a:srgbClr val="002060"/>
                </a:solidFill>
                <a:latin typeface="华文中宋" panose="02010600040101010101" pitchFamily="2" charset="-122"/>
                <a:ea typeface="华文中宋" panose="02010600040101010101" pitchFamily="2" charset="-122"/>
              </a:rPr>
              <a:t>→</a:t>
            </a:r>
            <a:r>
              <a:rPr lang="en-US" altLang="zh-CN" sz="2600" b="1" kern="100" dirty="0">
                <a:solidFill>
                  <a:srgbClr val="002060"/>
                </a:solidFill>
                <a:latin typeface="华文中宋" panose="02010600040101010101" pitchFamily="2" charset="-122"/>
                <a:ea typeface="华文中宋" panose="02010600040101010101" pitchFamily="2" charset="-122"/>
              </a:rPr>
              <a:t> Br </a:t>
            </a:r>
            <a:r>
              <a:rPr lang="zh-CN" altLang="zh-CN" sz="2600" b="1" kern="100" dirty="0">
                <a:solidFill>
                  <a:srgbClr val="002060"/>
                </a:solidFill>
                <a:latin typeface="华文中宋" panose="02010600040101010101" pitchFamily="2" charset="-122"/>
                <a:ea typeface="华文中宋" panose="02010600040101010101" pitchFamily="2" charset="-122"/>
              </a:rPr>
              <a:t>→</a:t>
            </a:r>
            <a:r>
              <a:rPr lang="en-US" altLang="zh-CN" sz="2600" b="1" kern="100" dirty="0">
                <a:solidFill>
                  <a:srgbClr val="002060"/>
                </a:solidFill>
                <a:latin typeface="华文中宋" panose="02010600040101010101" pitchFamily="2" charset="-122"/>
                <a:ea typeface="华文中宋" panose="02010600040101010101" pitchFamily="2" charset="-122"/>
              </a:rPr>
              <a:t> O </a:t>
            </a:r>
            <a:r>
              <a:rPr lang="zh-CN" altLang="zh-CN" sz="2600" b="1" kern="100" dirty="0">
                <a:solidFill>
                  <a:srgbClr val="002060"/>
                </a:solidFill>
                <a:latin typeface="华文中宋" panose="02010600040101010101" pitchFamily="2" charset="-122"/>
                <a:ea typeface="华文中宋" panose="02010600040101010101" pitchFamily="2" charset="-122"/>
              </a:rPr>
              <a:t>→</a:t>
            </a:r>
            <a:r>
              <a:rPr lang="en-US" altLang="zh-CN" sz="2600" b="1" kern="100" dirty="0">
                <a:solidFill>
                  <a:srgbClr val="002060"/>
                </a:solidFill>
                <a:latin typeface="华文中宋" panose="02010600040101010101" pitchFamily="2" charset="-122"/>
                <a:ea typeface="华文中宋" panose="02010600040101010101" pitchFamily="2" charset="-122"/>
              </a:rPr>
              <a:t> -Bs </a:t>
            </a:r>
            <a:r>
              <a:rPr lang="zh-CN" altLang="zh-CN" sz="2600" b="1" kern="100" dirty="0">
                <a:solidFill>
                  <a:srgbClr val="002060"/>
                </a:solidFill>
                <a:latin typeface="华文中宋" panose="02010600040101010101" pitchFamily="2" charset="-122"/>
                <a:ea typeface="华文中宋" panose="02010600040101010101" pitchFamily="2" charset="-122"/>
              </a:rPr>
              <a:t>→</a:t>
            </a:r>
            <a:r>
              <a:rPr lang="en-US" altLang="zh-CN" sz="2600" b="1" kern="100" dirty="0">
                <a:solidFill>
                  <a:srgbClr val="002060"/>
                </a:solidFill>
                <a:latin typeface="华文中宋" panose="02010600040101010101" pitchFamily="2" charset="-122"/>
                <a:ea typeface="华文中宋" panose="02010600040101010101" pitchFamily="2" charset="-122"/>
              </a:rPr>
              <a:t> -Br </a:t>
            </a:r>
            <a:r>
              <a:rPr lang="zh-CN" altLang="zh-CN" sz="2600" b="1" kern="100" dirty="0">
                <a:solidFill>
                  <a:srgbClr val="002060"/>
                </a:solidFill>
                <a:latin typeface="华文中宋" panose="02010600040101010101" pitchFamily="2" charset="-122"/>
                <a:ea typeface="华文中宋" panose="02010600040101010101" pitchFamily="2" charset="-122"/>
              </a:rPr>
              <a:t>→</a:t>
            </a:r>
            <a:r>
              <a:rPr lang="en-US" altLang="zh-CN" sz="2600" b="1" kern="100" dirty="0">
                <a:solidFill>
                  <a:srgbClr val="002060"/>
                </a:solidFill>
                <a:latin typeface="华文中宋" panose="02010600040101010101" pitchFamily="2" charset="-122"/>
                <a:ea typeface="华文中宋" panose="02010600040101010101" pitchFamily="2" charset="-122"/>
              </a:rPr>
              <a:t> O </a:t>
            </a:r>
            <a:r>
              <a:rPr lang="zh-CN" altLang="zh-CN" sz="2600" b="1" kern="100" dirty="0">
                <a:solidFill>
                  <a:srgbClr val="002060"/>
                </a:solidFill>
                <a:latin typeface="华文中宋" panose="02010600040101010101" pitchFamily="2" charset="-122"/>
                <a:ea typeface="华文中宋" panose="02010600040101010101" pitchFamily="2" charset="-122"/>
              </a:rPr>
              <a:t>→</a:t>
            </a:r>
            <a:r>
              <a:rPr lang="en-US" altLang="zh-CN" sz="2600" b="1" kern="100" dirty="0">
                <a:solidFill>
                  <a:srgbClr val="002060"/>
                </a:solidFill>
                <a:latin typeface="华文中宋" panose="02010600040101010101" pitchFamily="2" charset="-122"/>
                <a:ea typeface="华文中宋" panose="02010600040101010101" pitchFamily="2" charset="-122"/>
              </a:rPr>
              <a:t> Bs </a:t>
            </a:r>
            <a:r>
              <a:rPr lang="zh-CN" altLang="zh-CN" sz="2600" b="1" kern="100" dirty="0">
                <a:solidFill>
                  <a:srgbClr val="002060"/>
                </a:solidFill>
                <a:latin typeface="华文中宋" panose="02010600040101010101" pitchFamily="2" charset="-122"/>
                <a:ea typeface="华文中宋" panose="02010600040101010101" pitchFamily="2" charset="-122"/>
              </a:rPr>
              <a:t>顺序变化。图中的</a:t>
            </a:r>
            <a:r>
              <a:rPr lang="en-US" altLang="zh-CN" sz="2600" b="1" kern="100" dirty="0">
                <a:solidFill>
                  <a:srgbClr val="002060"/>
                </a:solidFill>
                <a:latin typeface="华文中宋" panose="02010600040101010101" pitchFamily="2" charset="-122"/>
                <a:ea typeface="华文中宋" panose="02010600040101010101" pitchFamily="2" charset="-122"/>
              </a:rPr>
              <a:t>Oa</a:t>
            </a:r>
            <a:r>
              <a:rPr lang="zh-CN" altLang="zh-CN" sz="2600" b="1" kern="100" dirty="0">
                <a:solidFill>
                  <a:srgbClr val="002060"/>
                </a:solidFill>
                <a:latin typeface="华文中宋" panose="02010600040101010101" pitchFamily="2" charset="-122"/>
                <a:ea typeface="华文中宋" panose="02010600040101010101" pitchFamily="2" charset="-122"/>
              </a:rPr>
              <a:t>段曲线称起始磁化曲线，所形成的封闭曲线</a:t>
            </a:r>
            <a:r>
              <a:rPr lang="en-US" altLang="zh-CN" sz="2600" b="1" kern="100" dirty="0" err="1">
                <a:solidFill>
                  <a:srgbClr val="002060"/>
                </a:solidFill>
                <a:latin typeface="华文中宋" panose="02010600040101010101" pitchFamily="2" charset="-122"/>
                <a:ea typeface="华文中宋" panose="02010600040101010101" pitchFamily="2" charset="-122"/>
              </a:rPr>
              <a:t>abcdefa</a:t>
            </a:r>
            <a:r>
              <a:rPr lang="zh-CN" altLang="zh-CN" sz="2600" b="1" kern="100" dirty="0">
                <a:solidFill>
                  <a:srgbClr val="002060"/>
                </a:solidFill>
                <a:latin typeface="华文中宋" panose="02010600040101010101" pitchFamily="2" charset="-122"/>
                <a:ea typeface="华文中宋" panose="02010600040101010101" pitchFamily="2" charset="-122"/>
              </a:rPr>
              <a:t>称为磁滞回线。</a:t>
            </a:r>
          </a:p>
        </p:txBody>
      </p:sp>
      <p:sp>
        <p:nvSpPr>
          <p:cNvPr id="6" name="Rectangle 5">
            <a:extLst>
              <a:ext uri="{FF2B5EF4-FFF2-40B4-BE49-F238E27FC236}">
                <a16:creationId xmlns:a16="http://schemas.microsoft.com/office/drawing/2014/main" id="{57DCB0E2-911A-4486-A64D-6CD1F1DDB905}"/>
              </a:ext>
            </a:extLst>
          </p:cNvPr>
          <p:cNvSpPr>
            <a:spLocks noChangeArrowheads="1"/>
          </p:cNvSpPr>
          <p:nvPr/>
        </p:nvSpPr>
        <p:spPr bwMode="auto">
          <a:xfrm>
            <a:off x="295428" y="58267"/>
            <a:ext cx="4371710" cy="584775"/>
          </a:xfrm>
          <a:prstGeom prst="rect">
            <a:avLst/>
          </a:prstGeom>
          <a:noFill/>
          <a:ln w="9525" algn="ctr">
            <a:noFill/>
            <a:miter lim="800000"/>
            <a:headEnd/>
            <a:tailEnd/>
          </a:ln>
          <a:effectLst/>
        </p:spPr>
        <p:txBody>
          <a:bodyPr wrap="non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三  实验原理</a:t>
            </a:r>
            <a:r>
              <a:rPr lang="en-US" altLang="zh-CN" sz="32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006666"/>
                </a:solidFill>
                <a:latin typeface="微软雅黑" panose="020B0503020204020204" pitchFamily="34" charset="-122"/>
                <a:ea typeface="微软雅黑" panose="020B0503020204020204" pitchFamily="34" charset="-122"/>
              </a:rPr>
              <a:t>3.2</a:t>
            </a:r>
            <a:r>
              <a:rPr lang="zh-CN" altLang="en-US" sz="2400" b="1" dirty="0">
                <a:solidFill>
                  <a:srgbClr val="006666"/>
                </a:solidFill>
                <a:latin typeface="微软雅黑" panose="020B0503020204020204" pitchFamily="34" charset="-122"/>
                <a:ea typeface="微软雅黑" panose="020B0503020204020204" pitchFamily="34" charset="-122"/>
              </a:rPr>
              <a:t>磁滞回线</a:t>
            </a:r>
          </a:p>
        </p:txBody>
      </p:sp>
    </p:spTree>
    <p:extLst>
      <p:ext uri="{BB962C8B-B14F-4D97-AF65-F5344CB8AC3E}">
        <p14:creationId xmlns:p14="http://schemas.microsoft.com/office/powerpoint/2010/main" val="2024538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E8D876E-8F10-4B88-AA8A-F16C38B3AAA8}"/>
              </a:ext>
            </a:extLst>
          </p:cNvPr>
          <p:cNvSpPr/>
          <p:nvPr/>
        </p:nvSpPr>
        <p:spPr>
          <a:xfrm>
            <a:off x="711200" y="1050969"/>
            <a:ext cx="8724900" cy="4401205"/>
          </a:xfrm>
          <a:prstGeom prst="rect">
            <a:avLst/>
          </a:prstGeom>
        </p:spPr>
        <p:txBody>
          <a:bodyPr wrap="square">
            <a:spAutoFit/>
          </a:bodyPr>
          <a:lstStyle/>
          <a:p>
            <a:pPr indent="432000" algn="just">
              <a:spcAft>
                <a:spcPts val="600"/>
              </a:spcAft>
            </a:pPr>
            <a:r>
              <a:rPr lang="zh-CN" altLang="zh-CN" sz="2600" b="1" kern="100" dirty="0">
                <a:solidFill>
                  <a:srgbClr val="002060"/>
                </a:solidFill>
                <a:latin typeface="华文中宋" panose="02010600040101010101" pitchFamily="2" charset="-122"/>
                <a:ea typeface="华文中宋" panose="02010600040101010101" pitchFamily="2" charset="-122"/>
              </a:rPr>
              <a:t>由图</a:t>
            </a:r>
            <a:r>
              <a:rPr lang="en-US" altLang="zh-CN" sz="2600" b="1" kern="100" dirty="0">
                <a:solidFill>
                  <a:srgbClr val="002060"/>
                </a:solidFill>
                <a:latin typeface="华文中宋" panose="02010600040101010101" pitchFamily="2" charset="-122"/>
                <a:ea typeface="华文中宋" panose="02010600040101010101" pitchFamily="2" charset="-122"/>
              </a:rPr>
              <a:t>2</a:t>
            </a:r>
            <a:r>
              <a:rPr lang="zh-CN" altLang="zh-CN" sz="2600" b="1" kern="100" dirty="0">
                <a:solidFill>
                  <a:srgbClr val="002060"/>
                </a:solidFill>
                <a:latin typeface="华文中宋" panose="02010600040101010101" pitchFamily="2" charset="-122"/>
                <a:ea typeface="华文中宋" panose="02010600040101010101" pitchFamily="2" charset="-122"/>
              </a:rPr>
              <a:t>可知：</a:t>
            </a:r>
          </a:p>
          <a:p>
            <a:pPr marL="720000" indent="-360000" algn="just">
              <a:spcAft>
                <a:spcPts val="600"/>
              </a:spcAft>
              <a:buFont typeface="+mj-ea"/>
              <a:buAutoNum type="circleNumDbPlain"/>
            </a:pPr>
            <a:r>
              <a:rPr lang="zh-CN" altLang="zh-CN" sz="2600" b="1" kern="100" dirty="0">
                <a:solidFill>
                  <a:srgbClr val="002060"/>
                </a:solidFill>
                <a:latin typeface="华文中宋" panose="02010600040101010101" pitchFamily="2" charset="-122"/>
                <a:ea typeface="华文中宋" panose="02010600040101010101" pitchFamily="2" charset="-122"/>
              </a:rPr>
              <a:t>当</a:t>
            </a:r>
            <a:r>
              <a:rPr lang="en-US" altLang="zh-CN" sz="2600" b="1" kern="100" dirty="0">
                <a:solidFill>
                  <a:srgbClr val="002060"/>
                </a:solidFill>
                <a:latin typeface="华文中宋" panose="02010600040101010101" pitchFamily="2" charset="-122"/>
                <a:ea typeface="华文中宋" panose="02010600040101010101" pitchFamily="2" charset="-122"/>
              </a:rPr>
              <a:t>H=0</a:t>
            </a:r>
            <a:r>
              <a:rPr lang="zh-CN" altLang="zh-CN" sz="2600" b="1" kern="100" dirty="0">
                <a:solidFill>
                  <a:srgbClr val="002060"/>
                </a:solidFill>
                <a:latin typeface="华文中宋" panose="02010600040101010101" pitchFamily="2" charset="-122"/>
                <a:ea typeface="华文中宋" panose="02010600040101010101" pitchFamily="2" charset="-122"/>
              </a:rPr>
              <a:t>时，</a:t>
            </a:r>
            <a:r>
              <a:rPr lang="en-US" altLang="zh-CN" sz="2600" b="1" kern="100" dirty="0">
                <a:solidFill>
                  <a:srgbClr val="002060"/>
                </a:solidFill>
                <a:latin typeface="华文中宋" panose="02010600040101010101" pitchFamily="2" charset="-122"/>
                <a:ea typeface="华文中宋" panose="02010600040101010101" pitchFamily="2" charset="-122"/>
              </a:rPr>
              <a:t>B</a:t>
            </a:r>
            <a:r>
              <a:rPr lang="zh-CN" altLang="zh-CN" sz="2600" b="1" kern="100" dirty="0">
                <a:solidFill>
                  <a:srgbClr val="002060"/>
                </a:solidFill>
                <a:latin typeface="华文中宋" panose="02010600040101010101" pitchFamily="2" charset="-122"/>
                <a:ea typeface="华文中宋" panose="02010600040101010101" pitchFamily="2" charset="-122"/>
              </a:rPr>
              <a:t>≠</a:t>
            </a:r>
            <a:r>
              <a:rPr lang="en-US" altLang="zh-CN" sz="2600" b="1" kern="100" dirty="0">
                <a:solidFill>
                  <a:srgbClr val="002060"/>
                </a:solidFill>
                <a:latin typeface="华文中宋" panose="02010600040101010101" pitchFamily="2" charset="-122"/>
                <a:ea typeface="华文中宋" panose="02010600040101010101" pitchFamily="2" charset="-122"/>
              </a:rPr>
              <a:t>0</a:t>
            </a:r>
            <a:r>
              <a:rPr lang="zh-CN" altLang="zh-CN" sz="2600" b="1" kern="100" dirty="0">
                <a:solidFill>
                  <a:srgbClr val="002060"/>
                </a:solidFill>
                <a:latin typeface="华文中宋" panose="02010600040101010101" pitchFamily="2" charset="-122"/>
                <a:ea typeface="华文中宋" panose="02010600040101010101" pitchFamily="2" charset="-122"/>
              </a:rPr>
              <a:t>，这说明铁磁材料还残留一定值的磁感应强度</a:t>
            </a:r>
            <a:r>
              <a:rPr lang="en-US" altLang="zh-CN" sz="2600" b="1" kern="100" dirty="0">
                <a:solidFill>
                  <a:srgbClr val="002060"/>
                </a:solidFill>
                <a:latin typeface="华文中宋" panose="02010600040101010101" pitchFamily="2" charset="-122"/>
                <a:ea typeface="华文中宋" panose="02010600040101010101" pitchFamily="2" charset="-122"/>
              </a:rPr>
              <a:t>Br</a:t>
            </a:r>
            <a:r>
              <a:rPr lang="zh-CN" altLang="zh-CN" sz="2600" b="1" kern="100" dirty="0">
                <a:solidFill>
                  <a:srgbClr val="002060"/>
                </a:solidFill>
                <a:latin typeface="华文中宋" panose="02010600040101010101" pitchFamily="2" charset="-122"/>
                <a:ea typeface="华文中宋" panose="02010600040101010101" pitchFamily="2" charset="-122"/>
              </a:rPr>
              <a:t>，通常称</a:t>
            </a:r>
            <a:r>
              <a:rPr lang="en-US" altLang="zh-CN" sz="2600" b="1" kern="100" dirty="0">
                <a:solidFill>
                  <a:srgbClr val="002060"/>
                </a:solidFill>
                <a:latin typeface="华文中宋" panose="02010600040101010101" pitchFamily="2" charset="-122"/>
                <a:ea typeface="华文中宋" panose="02010600040101010101" pitchFamily="2" charset="-122"/>
              </a:rPr>
              <a:t>Br</a:t>
            </a:r>
            <a:r>
              <a:rPr lang="zh-CN" altLang="zh-CN" sz="2600" b="1" kern="100" dirty="0">
                <a:solidFill>
                  <a:srgbClr val="002060"/>
                </a:solidFill>
                <a:latin typeface="华文中宋" panose="02010600040101010101" pitchFamily="2" charset="-122"/>
                <a:ea typeface="华文中宋" panose="02010600040101010101" pitchFamily="2" charset="-122"/>
              </a:rPr>
              <a:t>为铁磁物质的剩余感应强度（剩磁）。</a:t>
            </a:r>
          </a:p>
          <a:p>
            <a:pPr marL="720000" indent="-360000" algn="just">
              <a:spcAft>
                <a:spcPts val="600"/>
              </a:spcAft>
              <a:buFont typeface="+mj-ea"/>
              <a:buAutoNum type="circleNumDbPlain"/>
            </a:pPr>
            <a:r>
              <a:rPr lang="zh-CN" altLang="zh-CN" sz="2600" b="1" kern="100" dirty="0">
                <a:solidFill>
                  <a:srgbClr val="002060"/>
                </a:solidFill>
                <a:latin typeface="华文中宋" panose="02010600040101010101" pitchFamily="2" charset="-122"/>
                <a:ea typeface="华文中宋" panose="02010600040101010101" pitchFamily="2" charset="-122"/>
              </a:rPr>
              <a:t>若要使铁磁物质完全退磁，即</a:t>
            </a:r>
            <a:r>
              <a:rPr lang="en-US" altLang="zh-CN" sz="2600" b="1" kern="100" dirty="0">
                <a:solidFill>
                  <a:srgbClr val="002060"/>
                </a:solidFill>
                <a:latin typeface="华文中宋" panose="02010600040101010101" pitchFamily="2" charset="-122"/>
                <a:ea typeface="华文中宋" panose="02010600040101010101" pitchFamily="2" charset="-122"/>
              </a:rPr>
              <a:t>B=0</a:t>
            </a:r>
            <a:r>
              <a:rPr lang="zh-CN" altLang="zh-CN" sz="2600" b="1" kern="100" dirty="0">
                <a:solidFill>
                  <a:srgbClr val="002060"/>
                </a:solidFill>
                <a:latin typeface="华文中宋" panose="02010600040101010101" pitchFamily="2" charset="-122"/>
                <a:ea typeface="华文中宋" panose="02010600040101010101" pitchFamily="2" charset="-122"/>
              </a:rPr>
              <a:t>，必须加一个反方向磁场</a:t>
            </a:r>
            <a:r>
              <a:rPr lang="en-US" altLang="zh-CN" sz="2600" b="1" kern="100" dirty="0" err="1">
                <a:solidFill>
                  <a:srgbClr val="002060"/>
                </a:solidFill>
                <a:latin typeface="华文中宋" panose="02010600040101010101" pitchFamily="2" charset="-122"/>
                <a:ea typeface="华文中宋" panose="02010600040101010101" pitchFamily="2" charset="-122"/>
              </a:rPr>
              <a:t>Hc</a:t>
            </a:r>
            <a:r>
              <a:rPr lang="zh-CN" altLang="zh-CN" sz="2600" b="1" kern="100" dirty="0">
                <a:solidFill>
                  <a:srgbClr val="002060"/>
                </a:solidFill>
                <a:latin typeface="华文中宋" panose="02010600040101010101" pitchFamily="2" charset="-122"/>
                <a:ea typeface="华文中宋" panose="02010600040101010101" pitchFamily="2" charset="-122"/>
              </a:rPr>
              <a:t>。这个反向磁场强度</a:t>
            </a:r>
            <a:r>
              <a:rPr lang="en-US" altLang="zh-CN" sz="2600" b="1" kern="100" dirty="0" err="1">
                <a:solidFill>
                  <a:srgbClr val="002060"/>
                </a:solidFill>
                <a:latin typeface="华文中宋" panose="02010600040101010101" pitchFamily="2" charset="-122"/>
                <a:ea typeface="华文中宋" panose="02010600040101010101" pitchFamily="2" charset="-122"/>
              </a:rPr>
              <a:t>Hc</a:t>
            </a:r>
            <a:r>
              <a:rPr lang="zh-CN" altLang="zh-CN" sz="2600" b="1" kern="100" dirty="0">
                <a:solidFill>
                  <a:srgbClr val="002060"/>
                </a:solidFill>
                <a:latin typeface="华文中宋" panose="02010600040101010101" pitchFamily="2" charset="-122"/>
                <a:ea typeface="华文中宋" panose="02010600040101010101" pitchFamily="2" charset="-122"/>
              </a:rPr>
              <a:t>，称为该铁磁材料的矫顽磁力。</a:t>
            </a:r>
          </a:p>
          <a:p>
            <a:pPr marL="720000" indent="-360000" algn="just">
              <a:spcAft>
                <a:spcPts val="600"/>
              </a:spcAft>
              <a:buFont typeface="+mj-ea"/>
              <a:buAutoNum type="circleNumDbPlain"/>
            </a:pPr>
            <a:r>
              <a:rPr lang="en-US" altLang="zh-CN" sz="2600" b="1" kern="100" dirty="0">
                <a:solidFill>
                  <a:srgbClr val="002060"/>
                </a:solidFill>
                <a:latin typeface="华文中宋" panose="02010600040101010101" pitchFamily="2" charset="-122"/>
                <a:ea typeface="华文中宋" panose="02010600040101010101" pitchFamily="2" charset="-122"/>
              </a:rPr>
              <a:t>B</a:t>
            </a:r>
            <a:r>
              <a:rPr lang="zh-CN" altLang="zh-CN" sz="2600" b="1" kern="100" dirty="0">
                <a:solidFill>
                  <a:srgbClr val="002060"/>
                </a:solidFill>
                <a:latin typeface="华文中宋" panose="02010600040101010101" pitchFamily="2" charset="-122"/>
                <a:ea typeface="华文中宋" panose="02010600040101010101" pitchFamily="2" charset="-122"/>
              </a:rPr>
              <a:t>的变化始终落后于</a:t>
            </a:r>
            <a:r>
              <a:rPr lang="en-US" altLang="zh-CN" sz="2600" b="1" kern="100" dirty="0">
                <a:solidFill>
                  <a:srgbClr val="002060"/>
                </a:solidFill>
                <a:latin typeface="华文中宋" panose="02010600040101010101" pitchFamily="2" charset="-122"/>
                <a:ea typeface="华文中宋" panose="02010600040101010101" pitchFamily="2" charset="-122"/>
              </a:rPr>
              <a:t>H</a:t>
            </a:r>
            <a:r>
              <a:rPr lang="zh-CN" altLang="zh-CN" sz="2600" b="1" kern="100" dirty="0">
                <a:solidFill>
                  <a:srgbClr val="002060"/>
                </a:solidFill>
                <a:latin typeface="华文中宋" panose="02010600040101010101" pitchFamily="2" charset="-122"/>
                <a:ea typeface="华文中宋" panose="02010600040101010101" pitchFamily="2" charset="-122"/>
              </a:rPr>
              <a:t>的变化，这种现象称为磁滞现象。</a:t>
            </a:r>
          </a:p>
          <a:p>
            <a:pPr marL="720000" indent="-360000" algn="just">
              <a:spcAft>
                <a:spcPts val="600"/>
              </a:spcAft>
              <a:buFont typeface="+mj-ea"/>
              <a:buAutoNum type="circleNumDbPlain"/>
            </a:pPr>
            <a:r>
              <a:rPr lang="en-US" altLang="zh-CN" sz="2600" b="1" kern="100" dirty="0">
                <a:solidFill>
                  <a:srgbClr val="002060"/>
                </a:solidFill>
                <a:latin typeface="华文中宋" panose="02010600040101010101" pitchFamily="2" charset="-122"/>
                <a:ea typeface="华文中宋" panose="02010600040101010101" pitchFamily="2" charset="-122"/>
              </a:rPr>
              <a:t>H</a:t>
            </a:r>
            <a:r>
              <a:rPr lang="zh-CN" altLang="zh-CN" sz="2600" b="1" kern="100" dirty="0">
                <a:solidFill>
                  <a:srgbClr val="002060"/>
                </a:solidFill>
                <a:latin typeface="华文中宋" panose="02010600040101010101" pitchFamily="2" charset="-122"/>
                <a:ea typeface="华文中宋" panose="02010600040101010101" pitchFamily="2" charset="-122"/>
              </a:rPr>
              <a:t>上升与下降到同一数值时，铁磁材料内的</a:t>
            </a:r>
            <a:r>
              <a:rPr lang="en-US" altLang="zh-CN" sz="2600" b="1" kern="100" dirty="0">
                <a:solidFill>
                  <a:srgbClr val="002060"/>
                </a:solidFill>
                <a:latin typeface="华文中宋" panose="02010600040101010101" pitchFamily="2" charset="-122"/>
                <a:ea typeface="华文中宋" panose="02010600040101010101" pitchFamily="2" charset="-122"/>
              </a:rPr>
              <a:t>B</a:t>
            </a:r>
            <a:r>
              <a:rPr lang="zh-CN" altLang="zh-CN" sz="2600" b="1" kern="100" dirty="0">
                <a:solidFill>
                  <a:srgbClr val="002060"/>
                </a:solidFill>
                <a:latin typeface="华文中宋" panose="02010600040101010101" pitchFamily="2" charset="-122"/>
                <a:ea typeface="华文中宋" panose="02010600040101010101" pitchFamily="2" charset="-122"/>
              </a:rPr>
              <a:t>值并不相同，退磁化过程与铁磁材料过去的磁化经历有关。</a:t>
            </a:r>
            <a:endParaRPr lang="zh-CN" altLang="en-US" sz="2600" dirty="0"/>
          </a:p>
        </p:txBody>
      </p:sp>
      <p:sp>
        <p:nvSpPr>
          <p:cNvPr id="5" name="Rectangle 5">
            <a:extLst>
              <a:ext uri="{FF2B5EF4-FFF2-40B4-BE49-F238E27FC236}">
                <a16:creationId xmlns:a16="http://schemas.microsoft.com/office/drawing/2014/main" id="{AB60143C-F65B-4A62-877B-6304529CE7AC}"/>
              </a:ext>
            </a:extLst>
          </p:cNvPr>
          <p:cNvSpPr>
            <a:spLocks noChangeArrowheads="1"/>
          </p:cNvSpPr>
          <p:nvPr/>
        </p:nvSpPr>
        <p:spPr bwMode="auto">
          <a:xfrm>
            <a:off x="295428" y="58267"/>
            <a:ext cx="4371710" cy="584775"/>
          </a:xfrm>
          <a:prstGeom prst="rect">
            <a:avLst/>
          </a:prstGeom>
          <a:noFill/>
          <a:ln w="9525" algn="ctr">
            <a:noFill/>
            <a:miter lim="800000"/>
            <a:headEnd/>
            <a:tailEnd/>
          </a:ln>
          <a:effectLst/>
        </p:spPr>
        <p:txBody>
          <a:bodyPr wrap="non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三  实验原理</a:t>
            </a:r>
            <a:r>
              <a:rPr lang="en-US" altLang="zh-CN" sz="32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006666"/>
                </a:solidFill>
                <a:latin typeface="微软雅黑" panose="020B0503020204020204" pitchFamily="34" charset="-122"/>
                <a:ea typeface="微软雅黑" panose="020B0503020204020204" pitchFamily="34" charset="-122"/>
              </a:rPr>
              <a:t>3.2</a:t>
            </a:r>
            <a:r>
              <a:rPr lang="zh-CN" altLang="en-US" sz="2400" b="1" dirty="0">
                <a:solidFill>
                  <a:srgbClr val="006666"/>
                </a:solidFill>
                <a:latin typeface="微软雅黑" panose="020B0503020204020204" pitchFamily="34" charset="-122"/>
                <a:ea typeface="微软雅黑" panose="020B0503020204020204" pitchFamily="34" charset="-122"/>
              </a:rPr>
              <a:t>磁滞回线</a:t>
            </a:r>
          </a:p>
        </p:txBody>
      </p:sp>
    </p:spTree>
    <p:extLst>
      <p:ext uri="{BB962C8B-B14F-4D97-AF65-F5344CB8AC3E}">
        <p14:creationId xmlns:p14="http://schemas.microsoft.com/office/powerpoint/2010/main" val="314806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A085E109-070A-4C32-9A05-C700F68CFFC7}"/>
              </a:ext>
            </a:extLst>
          </p:cNvPr>
          <p:cNvGrpSpPr/>
          <p:nvPr/>
        </p:nvGrpSpPr>
        <p:grpSpPr>
          <a:xfrm>
            <a:off x="8595670" y="1736124"/>
            <a:ext cx="3044395" cy="3381273"/>
            <a:chOff x="4456157" y="840918"/>
            <a:chExt cx="3507774" cy="3864732"/>
          </a:xfrm>
        </p:grpSpPr>
        <p:pic>
          <p:nvPicPr>
            <p:cNvPr id="3" name="图片 2">
              <a:extLst>
                <a:ext uri="{FF2B5EF4-FFF2-40B4-BE49-F238E27FC236}">
                  <a16:creationId xmlns:a16="http://schemas.microsoft.com/office/drawing/2014/main" id="{88D9130A-6C5B-4F99-823A-0BF9C67DDC7E}"/>
                </a:ext>
              </a:extLst>
            </p:cNvPr>
            <p:cNvPicPr>
              <a:picLocks noChangeAspect="1"/>
            </p:cNvPicPr>
            <p:nvPr/>
          </p:nvPicPr>
          <p:blipFill>
            <a:blip r:embed="rId2"/>
            <a:stretch>
              <a:fillRect/>
            </a:stretch>
          </p:blipFill>
          <p:spPr>
            <a:xfrm>
              <a:off x="4456157" y="840918"/>
              <a:ext cx="3507774" cy="3436965"/>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3164B68-63CE-4CFE-AD15-E088FB215BF0}"/>
                    </a:ext>
                  </a:extLst>
                </p:cNvPr>
                <p:cNvSpPr txBox="1"/>
                <p:nvPr/>
              </p:nvSpPr>
              <p:spPr>
                <a:xfrm>
                  <a:off x="4720286" y="4318689"/>
                  <a:ext cx="3076832" cy="386961"/>
                </a:xfrm>
                <a:prstGeom prst="rect">
                  <a:avLst/>
                </a:prstGeom>
                <a:noFill/>
              </p:spPr>
              <p:txBody>
                <a:bodyPr wrap="square" rtlCol="0">
                  <a:spAutoFit/>
                </a:bodyPr>
                <a:lstStyle/>
                <a:p>
                  <a:r>
                    <a:rPr lang="zh-CN" altLang="en-US" sz="1600" b="1" dirty="0">
                      <a:latin typeface="宋体" panose="02010600030101010101" pitchFamily="2" charset="-122"/>
                      <a:ea typeface="宋体" panose="02010600030101010101" pitchFamily="2" charset="-122"/>
                    </a:rPr>
                    <a:t>图</a:t>
                  </a:r>
                  <a:r>
                    <a:rPr lang="en-US" altLang="zh-CN" sz="1600" b="1" dirty="0">
                      <a:latin typeface="宋体" panose="02010600030101010101" pitchFamily="2" charset="-122"/>
                      <a:ea typeface="宋体" panose="02010600030101010101" pitchFamily="2" charset="-122"/>
                    </a:rPr>
                    <a:t>3 </a:t>
                  </a:r>
                  <a:r>
                    <a:rPr lang="zh-CN" altLang="en-US" sz="1600" b="1" dirty="0">
                      <a:latin typeface="宋体" panose="02010600030101010101" pitchFamily="2" charset="-122"/>
                      <a:ea typeface="宋体" panose="02010600030101010101" pitchFamily="2" charset="-122"/>
                    </a:rPr>
                    <a:t>基本磁化曲线</a:t>
                  </a:r>
                  <a14:m>
                    <m:oMath xmlns:m="http://schemas.openxmlformats.org/officeDocument/2006/math">
                      <m:r>
                        <a:rPr lang="en-US" altLang="zh-CN" sz="1600" b="1" i="1" smtClean="0">
                          <a:latin typeface="Cambria Math" panose="02040503050406030204" pitchFamily="18" charset="0"/>
                        </a:rPr>
                        <m:t>𝒂</m:t>
                      </m:r>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𝒂</m:t>
                          </m:r>
                        </m:e>
                        <m:sub>
                          <m:r>
                            <a:rPr lang="en-US" altLang="zh-CN" sz="1600" b="1" i="1" smtClean="0">
                              <a:latin typeface="Cambria Math" panose="02040503050406030204" pitchFamily="18" charset="0"/>
                            </a:rPr>
                            <m:t>𝟏</m:t>
                          </m:r>
                        </m:sub>
                      </m:sSub>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𝒂</m:t>
                          </m:r>
                        </m:e>
                        <m:sub>
                          <m:r>
                            <a:rPr lang="en-US" altLang="zh-CN" sz="1600" b="1" i="1" smtClean="0">
                              <a:latin typeface="Cambria Math" panose="02040503050406030204" pitchFamily="18" charset="0"/>
                            </a:rPr>
                            <m:t>𝟐</m:t>
                          </m:r>
                        </m:sub>
                      </m:sSub>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𝒂</m:t>
                          </m:r>
                        </m:e>
                        <m:sub>
                          <m:r>
                            <a:rPr lang="en-US" altLang="zh-CN" sz="1600" b="1" i="1" smtClean="0">
                              <a:latin typeface="Cambria Math" panose="02040503050406030204" pitchFamily="18" charset="0"/>
                            </a:rPr>
                            <m:t>𝟑</m:t>
                          </m:r>
                        </m:sub>
                      </m:sSub>
                    </m:oMath>
                  </a14:m>
                  <a:endParaRPr lang="zh-CN" altLang="en-US" sz="1600" b="1" dirty="0">
                    <a:latin typeface="宋体" panose="02010600030101010101" pitchFamily="2" charset="-122"/>
                    <a:ea typeface="宋体" panose="02010600030101010101" pitchFamily="2" charset="-122"/>
                  </a:endParaRPr>
                </a:p>
              </p:txBody>
            </p:sp>
          </mc:Choice>
          <mc:Fallback xmlns="">
            <p:sp>
              <p:nvSpPr>
                <p:cNvPr id="4" name="文本框 3">
                  <a:extLst>
                    <a:ext uri="{FF2B5EF4-FFF2-40B4-BE49-F238E27FC236}">
                      <a16:creationId xmlns:a16="http://schemas.microsoft.com/office/drawing/2014/main" id="{53164B68-63CE-4CFE-AD15-E088FB215BF0}"/>
                    </a:ext>
                  </a:extLst>
                </p:cNvPr>
                <p:cNvSpPr txBox="1">
                  <a:spLocks noRot="1" noChangeAspect="1" noMove="1" noResize="1" noEditPoints="1" noAdjustHandles="1" noChangeArrowheads="1" noChangeShapeType="1" noTextEdit="1"/>
                </p:cNvSpPr>
                <p:nvPr/>
              </p:nvSpPr>
              <p:spPr>
                <a:xfrm>
                  <a:off x="4720286" y="4318689"/>
                  <a:ext cx="3076832" cy="386961"/>
                </a:xfrm>
                <a:prstGeom prst="rect">
                  <a:avLst/>
                </a:prstGeom>
                <a:blipFill>
                  <a:blip r:embed="rId3"/>
                  <a:stretch>
                    <a:fillRect l="-1370" t="-7273" b="-21818"/>
                  </a:stretch>
                </a:blipFill>
              </p:spPr>
              <p:txBody>
                <a:bodyPr/>
                <a:lstStyle/>
                <a:p>
                  <a:r>
                    <a:rPr lang="zh-CN" altLang="en-US">
                      <a:noFill/>
                    </a:rPr>
                    <a:t> </a:t>
                  </a:r>
                </a:p>
              </p:txBody>
            </p:sp>
          </mc:Fallback>
        </mc:AlternateContent>
      </p:grpSp>
      <p:sp>
        <p:nvSpPr>
          <p:cNvPr id="6" name="文本框 5">
            <a:extLst>
              <a:ext uri="{FF2B5EF4-FFF2-40B4-BE49-F238E27FC236}">
                <a16:creationId xmlns:a16="http://schemas.microsoft.com/office/drawing/2014/main" id="{7491199C-B84F-45C9-9B65-5AAFCCA137C4}"/>
              </a:ext>
            </a:extLst>
          </p:cNvPr>
          <p:cNvSpPr txBox="1"/>
          <p:nvPr/>
        </p:nvSpPr>
        <p:spPr>
          <a:xfrm>
            <a:off x="1003301" y="1074509"/>
            <a:ext cx="7321160" cy="4970591"/>
          </a:xfrm>
          <a:prstGeom prst="rect">
            <a:avLst/>
          </a:prstGeom>
          <a:noFill/>
        </p:spPr>
        <p:txBody>
          <a:bodyPr wrap="square" rtlCol="0">
            <a:spAutoFit/>
          </a:bodyPr>
          <a:lstStyle/>
          <a:p>
            <a:pPr marL="342900" indent="-360000" algn="just">
              <a:spcAft>
                <a:spcPts val="600"/>
              </a:spcAft>
              <a:buFont typeface="+mj-ea"/>
              <a:buAutoNum type="circleNumDbPlain" startAt="5"/>
            </a:pPr>
            <a:r>
              <a:rPr lang="zh-CN"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当从初始状态</a:t>
            </a:r>
            <a:r>
              <a:rPr lang="en-US"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H=0</a:t>
            </a:r>
            <a:r>
              <a:rPr lang="zh-CN"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B=0</a:t>
            </a:r>
            <a:r>
              <a:rPr lang="zh-CN"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开始周期性地改变磁场强度的幅值时，在磁场由弱到强地单调增加过程中，可以得到面积由大到小的一簇磁滞回线，如图</a:t>
            </a:r>
            <a:r>
              <a:rPr lang="en-US"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3</a:t>
            </a:r>
            <a:r>
              <a:rPr lang="zh-CN"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所示。其中最大面积的磁滞回线称为极限磁滞回线。我们把图</a:t>
            </a:r>
            <a:r>
              <a:rPr lang="en-US"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3</a:t>
            </a:r>
            <a:r>
              <a:rPr lang="zh-CN"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中原点</a:t>
            </a:r>
            <a:r>
              <a:rPr lang="en-US"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O</a:t>
            </a:r>
            <a:r>
              <a:rPr lang="zh-CN"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和各个磁滞回线的顶点</a:t>
            </a:r>
            <a:r>
              <a:rPr lang="en-US"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a1,a2</a:t>
            </a:r>
            <a:r>
              <a:rPr lang="zh-CN"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a:t>
            </a:r>
            <a:r>
              <a:rPr lang="zh-CN"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所连成的曲线，称为铁磁性材料的基本磁化曲线。</a:t>
            </a:r>
            <a:endParaRPr lang="en-US"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endParaRPr>
          </a:p>
          <a:p>
            <a:pPr marL="342900" indent="-360000" algn="just">
              <a:spcAft>
                <a:spcPts val="600"/>
              </a:spcAft>
              <a:buFont typeface="+mj-ea"/>
              <a:buAutoNum type="circleNumDbPlain" startAt="5"/>
            </a:pPr>
            <a:r>
              <a:rPr lang="zh-CN"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由于铁磁材料磁化过程的不可逆性及具有剩磁的特点，在测定磁化曲线和磁滞回线时，必须将铁磁材料预先退磁，以保证外加磁场</a:t>
            </a:r>
            <a:r>
              <a:rPr lang="en-US"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H=0</a:t>
            </a:r>
            <a:r>
              <a:rPr lang="zh-CN"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B=0</a:t>
            </a:r>
            <a:r>
              <a:rPr lang="zh-CN"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退磁方法：</a:t>
            </a:r>
            <a:r>
              <a:rPr lang="zh-CN"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逐渐减少磁化电流，直到</a:t>
            </a:r>
            <a:r>
              <a:rPr lang="en-US"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B</a:t>
            </a:r>
            <a:r>
              <a:rPr lang="zh-CN" altLang="en-US"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和</a:t>
            </a:r>
            <a:r>
              <a:rPr lang="en-US"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H</a:t>
            </a:r>
            <a:r>
              <a:rPr lang="zh-CN" altLang="en-US"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都减小为</a:t>
            </a:r>
            <a:r>
              <a:rPr lang="zh-CN"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零。</a:t>
            </a:r>
            <a:endParaRPr lang="zh-CN" altLang="en-US"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0C8AE90D-40E0-4BDB-B95D-C17D3212EAFB}"/>
              </a:ext>
            </a:extLst>
          </p:cNvPr>
          <p:cNvSpPr txBox="1"/>
          <p:nvPr/>
        </p:nvSpPr>
        <p:spPr>
          <a:xfrm>
            <a:off x="6904753" y="5783491"/>
            <a:ext cx="4590535" cy="369332"/>
          </a:xfrm>
          <a:prstGeom prst="rect">
            <a:avLst/>
          </a:prstGeom>
          <a:noFill/>
        </p:spPr>
        <p:txBody>
          <a:bodyPr wrap="square" rtlCol="0">
            <a:spAutoFit/>
          </a:bodyPr>
          <a:lstStyle/>
          <a:p>
            <a:r>
              <a:rPr lang="zh-CN" altLang="en-US" b="1" dirty="0"/>
              <a:t>注意：基本磁化曲线不同于起始磁化曲线</a:t>
            </a:r>
          </a:p>
        </p:txBody>
      </p:sp>
      <p:sp>
        <p:nvSpPr>
          <p:cNvPr id="7" name="Rectangle 5">
            <a:extLst>
              <a:ext uri="{FF2B5EF4-FFF2-40B4-BE49-F238E27FC236}">
                <a16:creationId xmlns:a16="http://schemas.microsoft.com/office/drawing/2014/main" id="{B3C2E2EE-FB7E-4B8F-8051-E023685F5FB9}"/>
              </a:ext>
            </a:extLst>
          </p:cNvPr>
          <p:cNvSpPr>
            <a:spLocks noChangeArrowheads="1"/>
          </p:cNvSpPr>
          <p:nvPr/>
        </p:nvSpPr>
        <p:spPr bwMode="auto">
          <a:xfrm>
            <a:off x="295428" y="58267"/>
            <a:ext cx="4371710" cy="584775"/>
          </a:xfrm>
          <a:prstGeom prst="rect">
            <a:avLst/>
          </a:prstGeom>
          <a:noFill/>
          <a:ln w="9525" algn="ctr">
            <a:noFill/>
            <a:miter lim="800000"/>
            <a:headEnd/>
            <a:tailEnd/>
          </a:ln>
          <a:effectLst/>
        </p:spPr>
        <p:txBody>
          <a:bodyPr wrap="non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三  实验原理</a:t>
            </a:r>
            <a:r>
              <a:rPr lang="en-US" altLang="zh-CN" sz="32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006666"/>
                </a:solidFill>
                <a:latin typeface="微软雅黑" panose="020B0503020204020204" pitchFamily="34" charset="-122"/>
                <a:ea typeface="微软雅黑" panose="020B0503020204020204" pitchFamily="34" charset="-122"/>
              </a:rPr>
              <a:t>3.2</a:t>
            </a:r>
            <a:r>
              <a:rPr lang="zh-CN" altLang="en-US" sz="2400" b="1" dirty="0">
                <a:solidFill>
                  <a:srgbClr val="006666"/>
                </a:solidFill>
                <a:latin typeface="微软雅黑" panose="020B0503020204020204" pitchFamily="34" charset="-122"/>
                <a:ea typeface="微软雅黑" panose="020B0503020204020204" pitchFamily="34" charset="-122"/>
              </a:rPr>
              <a:t>磁滞回线</a:t>
            </a:r>
          </a:p>
        </p:txBody>
      </p:sp>
    </p:spTree>
    <p:extLst>
      <p:ext uri="{BB962C8B-B14F-4D97-AF65-F5344CB8AC3E}">
        <p14:creationId xmlns:p14="http://schemas.microsoft.com/office/powerpoint/2010/main" val="3945364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CC0B3E5-B470-4D1A-96E6-EC4882673CE4}"/>
                  </a:ext>
                </a:extLst>
              </p:cNvPr>
              <p:cNvSpPr>
                <a:spLocks noChangeArrowheads="1"/>
              </p:cNvSpPr>
              <p:nvPr/>
            </p:nvSpPr>
            <p:spPr bwMode="auto">
              <a:xfrm>
                <a:off x="295428" y="881796"/>
                <a:ext cx="10041580" cy="509440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3493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spcBef>
                    <a:spcPct val="0"/>
                  </a:spcBef>
                  <a:spcAft>
                    <a:spcPts val="600"/>
                  </a:spcAft>
                  <a:buClrTx/>
                  <a:buSzTx/>
                  <a:buFontTx/>
                  <a:buNone/>
                  <a:tabLst/>
                </a:pPr>
                <a:r>
                  <a:rPr kumimoji="0" lang="zh-CN" altLang="en-US"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示波器测量</a:t>
                </a:r>
                <a:r>
                  <a:rPr kumimoji="0" lang="en-US" altLang="zh-CN"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B—H</a:t>
                </a:r>
                <a:r>
                  <a:rPr kumimoji="0" lang="zh-CN" altLang="en-US"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曲线的实验线路如图</a:t>
                </a:r>
                <a:r>
                  <a:rPr kumimoji="0" lang="en-US" altLang="zh-CN"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4</a:t>
                </a:r>
                <a:r>
                  <a:rPr kumimoji="0" lang="zh-CN" altLang="en-US"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所示，其中</a:t>
                </a:r>
                <a:r>
                  <a:rPr kumimoji="0" lang="en-US" altLang="zh-CN"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X</a:t>
                </a:r>
                <a:r>
                  <a:rPr kumimoji="0" lang="zh-CN" altLang="en-US"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a:t>
                </a:r>
                <a:r>
                  <a:rPr kumimoji="0" lang="en-US" altLang="zh-CN"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Y</a:t>
                </a:r>
                <a:r>
                  <a:rPr kumimoji="0" lang="zh-CN" altLang="en-US"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接示波器的</a:t>
                </a:r>
                <a:r>
                  <a:rPr kumimoji="0" lang="en-US" altLang="zh-CN"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X</a:t>
                </a:r>
                <a:r>
                  <a:rPr kumimoji="0" lang="zh-CN" altLang="en-US"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轴和</a:t>
                </a:r>
                <a:r>
                  <a:rPr kumimoji="0" lang="en-US" altLang="zh-CN"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Y</a:t>
                </a:r>
                <a:r>
                  <a:rPr kumimoji="0" lang="zh-CN" altLang="en-US"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轴输入。本实验研究的铁磁物质是一个环状试样。在试样上绕有励磁线圈</a:t>
                </a:r>
                <a:r>
                  <a:rPr kumimoji="0" lang="en-US" altLang="zh-CN"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N</a:t>
                </a:r>
                <a:r>
                  <a:rPr kumimoji="0" lang="en-US" altLang="zh-CN" sz="2500" b="1" i="0" u="none" strike="noStrike" cap="none" normalizeH="0" baseline="-3000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1</a:t>
                </a:r>
                <a:r>
                  <a:rPr kumimoji="0" lang="zh-CN" altLang="en-US"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匝和测量线圈</a:t>
                </a:r>
                <a:r>
                  <a:rPr kumimoji="0" lang="en-US" altLang="zh-CN"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N</a:t>
                </a:r>
                <a:r>
                  <a:rPr kumimoji="0" lang="en-US" altLang="zh-CN" sz="2500" b="1" i="0" u="none" strike="noStrike" cap="none" normalizeH="0" baseline="-3000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2</a:t>
                </a:r>
                <a:r>
                  <a:rPr kumimoji="0" lang="zh-CN" altLang="en-US"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匝。若在线圈</a:t>
                </a:r>
                <a:r>
                  <a:rPr kumimoji="0" lang="en-US" altLang="zh-CN"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N</a:t>
                </a:r>
                <a:r>
                  <a:rPr kumimoji="0" lang="en-US" altLang="zh-CN" sz="2500" b="1" i="0" u="none" strike="noStrike" cap="none" normalizeH="0" baseline="-3000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1</a:t>
                </a:r>
                <a:r>
                  <a:rPr kumimoji="0" lang="zh-CN" altLang="en-US"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中通过磁化电流</a:t>
                </a:r>
                <a:r>
                  <a:rPr kumimoji="0" lang="en-US" altLang="zh-CN"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i</a:t>
                </a:r>
                <a:r>
                  <a:rPr kumimoji="0" lang="en-US" altLang="zh-CN" sz="2500" b="1" i="0" u="none" strike="noStrike" cap="none" normalizeH="0" baseline="-3000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1</a:t>
                </a:r>
                <a:r>
                  <a:rPr kumimoji="0" lang="zh-CN" altLang="en-US"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，此电流在式样内产生磁场，根据安培环路定律</a:t>
                </a:r>
                <a:r>
                  <a:rPr kumimoji="0" lang="en-US" altLang="zh-CN"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HL=N</a:t>
                </a:r>
                <a:r>
                  <a:rPr kumimoji="0" lang="en-US" altLang="zh-CN" sz="2500" b="1" i="0" u="none" strike="noStrike" cap="none" normalizeH="0" baseline="-3000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1</a:t>
                </a:r>
                <a:r>
                  <a:rPr kumimoji="0" lang="en-US" altLang="zh-CN"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i</a:t>
                </a:r>
                <a:r>
                  <a:rPr kumimoji="0" lang="en-US" altLang="zh-CN" sz="2500" b="1" i="0" u="none" strike="noStrike" cap="none" normalizeH="0" baseline="-3000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1</a:t>
                </a:r>
                <a:r>
                  <a:rPr kumimoji="0" lang="zh-CN" altLang="en-US"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，磁场强度</a:t>
                </a:r>
                <a:r>
                  <a:rPr kumimoji="0" lang="en-US" altLang="zh-CN"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H</a:t>
                </a:r>
                <a:r>
                  <a:rPr kumimoji="0" lang="zh-CN" altLang="en-US"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的大小为：</a:t>
                </a:r>
                <a:endParaRPr lang="en-US" altLang="zh-CN"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360000" marR="0" lvl="0" indent="0" algn="just" defTabSz="914400" rtl="0" eaLnBrk="0" fontAlgn="base" latinLnBrk="0" hangingPunct="0">
                  <a:spcBef>
                    <a:spcPct val="0"/>
                  </a:spcBef>
                  <a:spcAft>
                    <a:spcPts val="600"/>
                  </a:spcAft>
                  <a:buClrTx/>
                  <a:buSzTx/>
                  <a:buFontTx/>
                  <a:buNone/>
                  <a:tabLst/>
                </a:pPr>
                <a:r>
                  <a:rPr kumimoji="0" lang="en-US" altLang="zh-CN" sz="2500" b="1" u="none" strike="noStrike" cap="none" normalizeH="0" baseline="0" dirty="0">
                    <a:ln>
                      <a:noFill/>
                    </a:ln>
                    <a:solidFill>
                      <a:srgbClr val="002060"/>
                    </a:solidFill>
                    <a:effectLst/>
                    <a:ea typeface="宋体" panose="02010600030101010101" pitchFamily="2" charset="-122"/>
                    <a:cs typeface="Times New Roman" panose="02020603050405020304" pitchFamily="18" charset="0"/>
                  </a:rPr>
                  <a:t>      </a:t>
                </a:r>
                <a14:m>
                  <m:oMath xmlns:m="http://schemas.openxmlformats.org/officeDocument/2006/math">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𝑯</m:t>
                    </m:r>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fPr>
                      <m:num>
                        <m:sSub>
                          <m:sSub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𝑵</m:t>
                            </m:r>
                          </m:e>
                          <m: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𝟏</m:t>
                            </m:r>
                          </m:sub>
                        </m:sSub>
                        <m:sSub>
                          <m:sSub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𝒊</m:t>
                            </m:r>
                          </m:e>
                          <m: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𝟏</m:t>
                            </m:r>
                          </m:sub>
                        </m:sSub>
                      </m:num>
                      <m:den>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𝑳</m:t>
                        </m:r>
                      </m:den>
                    </m:f>
                  </m:oMath>
                </a14:m>
                <a:r>
                  <a:rPr kumimoji="0" lang="en-US" altLang="zh-CN"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 </a:t>
                </a:r>
                <a:r>
                  <a:rPr kumimoji="0" lang="en-US" altLang="zh-CN" sz="2500" b="1" i="0" u="none" strike="noStrike" cap="none" normalizeH="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                      </a:t>
                </a:r>
                <a:r>
                  <a:rPr lang="en-US" altLang="zh-CN" sz="2500" b="1"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(1)</a:t>
                </a:r>
              </a:p>
              <a:p>
                <a:pPr marR="0" lvl="0" indent="0" algn="just" defTabSz="914400" rtl="0" eaLnBrk="0" fontAlgn="base" latinLnBrk="0" hangingPunct="0">
                  <a:spcBef>
                    <a:spcPct val="0"/>
                  </a:spcBef>
                  <a:spcAft>
                    <a:spcPts val="600"/>
                  </a:spcAft>
                  <a:buClrTx/>
                  <a:buSzTx/>
                  <a:buFontTx/>
                  <a:buNone/>
                  <a:tabLst/>
                </a:pPr>
                <a:r>
                  <a:rPr kumimoji="0" lang="zh-CN" altLang="en-US"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其中</a:t>
                </a:r>
                <a14:m>
                  <m:oMath xmlns:m="http://schemas.openxmlformats.org/officeDocument/2006/math">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𝑳</m:t>
                    </m:r>
                  </m:oMath>
                </a14:m>
                <a:r>
                  <a:rPr kumimoji="0" lang="zh-CN" altLang="en-US"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是</a:t>
                </a:r>
                <a:r>
                  <a:rPr lang="zh-CN" altLang="en-US"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为环状式样的平均磁路长度。由图</a:t>
                </a:r>
                <a:r>
                  <a:rPr lang="en-US" altLang="zh-CN"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4</a:t>
                </a:r>
                <a:r>
                  <a:rPr lang="zh-CN" altLang="en-US"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可知，示波器</a:t>
                </a:r>
                <a:r>
                  <a:rPr lang="en-US" altLang="zh-CN"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X</a:t>
                </a:r>
                <a:r>
                  <a:rPr lang="zh-CN" altLang="en-US"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轴偏转板的电压为</a:t>
                </a:r>
                <a:endParaRPr lang="en-US" altLang="zh-CN"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360000" marR="0" lvl="0" indent="0" algn="just" defTabSz="914400" rtl="0" eaLnBrk="0" fontAlgn="base" latinLnBrk="0" hangingPunct="0">
                  <a:spcBef>
                    <a:spcPct val="0"/>
                  </a:spcBef>
                  <a:spcAft>
                    <a:spcPts val="600"/>
                  </a:spcAft>
                  <a:buClrTx/>
                  <a:buSzTx/>
                  <a:buFontTx/>
                  <a:buNone/>
                  <a:tabLst/>
                </a:pPr>
                <a:r>
                  <a:rPr kumimoji="0" lang="en-US" altLang="zh-CN" sz="2500" b="1" u="none" strike="noStrike" cap="none" normalizeH="0" baseline="0" dirty="0">
                    <a:ln>
                      <a:noFill/>
                    </a:ln>
                    <a:solidFill>
                      <a:srgbClr val="002060"/>
                    </a:solidFill>
                    <a:effectLst/>
                    <a:ea typeface="宋体" panose="02010600030101010101" pitchFamily="2" charset="-122"/>
                    <a:cs typeface="Times New Roman" panose="02020603050405020304" pitchFamily="18" charset="0"/>
                  </a:rPr>
                  <a:t>     </a:t>
                </a:r>
                <a14:m>
                  <m:oMath xmlns:m="http://schemas.openxmlformats.org/officeDocument/2006/math">
                    <m:sSub>
                      <m:sSub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𝑼</m:t>
                        </m:r>
                      </m:e>
                      <m: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𝑿</m:t>
                        </m:r>
                      </m:sub>
                    </m:s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𝑼</m:t>
                        </m:r>
                      </m:e>
                      <m: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𝑹</m:t>
                        </m:r>
                        <m:r>
                          <a:rPr kumimoji="0" lang="en-US" altLang="zh-CN" sz="2500" b="1" i="1" u="none" strike="noStrike" cap="none" normalizeH="0" baseline="-2500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𝟏</m:t>
                        </m:r>
                      </m:sub>
                    </m:s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𝒊</m:t>
                        </m:r>
                      </m:e>
                      <m:sub>
                        <m:r>
                          <a:rPr lang="en-US" altLang="zh-CN" sz="2500" b="1"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𝟏</m:t>
                        </m:r>
                      </m:sub>
                    </m:sSub>
                    <m:sSub>
                      <m:sSubPr>
                        <m:ctrlP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𝑹</m:t>
                        </m:r>
                      </m:e>
                      <m:sub>
                        <m:r>
                          <a:rPr lang="en-US" altLang="zh-CN" sz="2500" b="1"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𝟏</m:t>
                        </m:r>
                      </m:sub>
                    </m:sSub>
                  </m:oMath>
                </a14:m>
                <a:r>
                  <a:rPr kumimoji="0" lang="en-US" altLang="zh-CN"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 </a:t>
                </a:r>
                <a:r>
                  <a:rPr kumimoji="0" lang="en-US" altLang="zh-CN" sz="2500" b="1" i="0" u="none" strike="noStrike" cap="none" normalizeH="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           </a:t>
                </a:r>
                <a:r>
                  <a:rPr kumimoji="0" lang="en-US" altLang="zh-CN"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(2)</a:t>
                </a:r>
              </a:p>
              <a:p>
                <a:pPr marL="360000" lvl="0" indent="0" algn="just" defTabSz="914400">
                  <a:spcAft>
                    <a:spcPts val="600"/>
                  </a:spcAft>
                </a:pPr>
                <a:r>
                  <a:rPr lang="zh-CN" altLang="en-US"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由式</a:t>
                </a:r>
                <a:r>
                  <a:rPr lang="en-US" altLang="zh-CN"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(1)</a:t>
                </a:r>
                <a:r>
                  <a:rPr lang="zh-CN" altLang="en-US"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和式</a:t>
                </a:r>
                <a:r>
                  <a:rPr lang="en-US" altLang="zh-CN"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(2)</a:t>
                </a:r>
                <a:r>
                  <a:rPr lang="zh-CN" altLang="en-US"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得：</a:t>
                </a:r>
                <a:endParaRPr lang="en-US" altLang="zh-CN"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360000" lvl="0" indent="0" algn="just" defTabSz="914400">
                  <a:spcAft>
                    <a:spcPts val="600"/>
                  </a:spcAft>
                </a:pPr>
                <a:r>
                  <a:rPr kumimoji="0" lang="en-US" altLang="zh-CN" sz="2500" b="1" u="none" strike="noStrike" cap="none" normalizeH="0" baseline="0" dirty="0">
                    <a:ln>
                      <a:noFill/>
                    </a:ln>
                    <a:solidFill>
                      <a:srgbClr val="002060"/>
                    </a:solidFill>
                    <a:effectLst/>
                    <a:ea typeface="宋体" panose="02010600030101010101" pitchFamily="2" charset="-122"/>
                    <a:cs typeface="Times New Roman" panose="02020603050405020304" pitchFamily="18" charset="0"/>
                  </a:rPr>
                  <a:t>     </a:t>
                </a:r>
                <a14:m>
                  <m:oMath xmlns:m="http://schemas.openxmlformats.org/officeDocument/2006/math">
                    <m:sSub>
                      <m:sSub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𝑼</m:t>
                        </m:r>
                      </m:e>
                      <m: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𝑿</m:t>
                        </m:r>
                      </m:sub>
                    </m:s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fPr>
                      <m:num>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𝑳</m:t>
                        </m:r>
                        <m:sSub>
                          <m:sSub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𝑹</m:t>
                            </m:r>
                          </m:e>
                          <m: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𝟏</m:t>
                            </m:r>
                          </m:sub>
                        </m:sSub>
                      </m:num>
                      <m:den>
                        <m:sSub>
                          <m:sSub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𝑵</m:t>
                            </m:r>
                          </m:e>
                          <m: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𝟏</m:t>
                            </m:r>
                          </m:sub>
                        </m:sSub>
                      </m:den>
                    </m:f>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𝑯</m:t>
                    </m:r>
                  </m:oMath>
                </a14:m>
                <a:r>
                  <a:rPr kumimoji="0" lang="zh-CN" altLang="en-US"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                   </a:t>
                </a:r>
                <a:r>
                  <a:rPr kumimoji="0" lang="zh-CN" altLang="en-US" sz="2500" b="1" i="0" u="none" strike="noStrike" cap="none" normalizeH="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 </a:t>
                </a:r>
                <a:r>
                  <a:rPr kumimoji="0" lang="en-US" altLang="zh-CN"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(3)</a:t>
                </a:r>
              </a:p>
            </p:txBody>
          </p:sp>
        </mc:Choice>
        <mc:Fallback xmlns="">
          <p:sp>
            <p:nvSpPr>
              <p:cNvPr id="3" name="Rectangle 2">
                <a:extLst>
                  <a:ext uri="{FF2B5EF4-FFF2-40B4-BE49-F238E27FC236}">
                    <a16:creationId xmlns:a16="http://schemas.microsoft.com/office/drawing/2014/main" id="{3CC0B3E5-B470-4D1A-96E6-EC4882673CE4}"/>
                  </a:ext>
                </a:extLst>
              </p:cNvPr>
              <p:cNvSpPr>
                <a:spLocks noRot="1" noChangeAspect="1" noMove="1" noResize="1" noEditPoints="1" noAdjustHandles="1" noChangeArrowheads="1" noChangeShapeType="1" noTextEdit="1"/>
              </p:cNvSpPr>
              <p:nvPr/>
            </p:nvSpPr>
            <p:spPr bwMode="auto">
              <a:xfrm>
                <a:off x="295428" y="881796"/>
                <a:ext cx="10041580" cy="5094408"/>
              </a:xfrm>
              <a:prstGeom prst="rect">
                <a:avLst/>
              </a:prstGeom>
              <a:blipFill>
                <a:blip r:embed="rId2"/>
                <a:stretch>
                  <a:fillRect l="-971" t="-479" r="-97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10" name="组合 9">
            <a:extLst>
              <a:ext uri="{FF2B5EF4-FFF2-40B4-BE49-F238E27FC236}">
                <a16:creationId xmlns:a16="http://schemas.microsoft.com/office/drawing/2014/main" id="{DA7CC843-ECF2-485A-BFAB-1152F817EFAD}"/>
              </a:ext>
            </a:extLst>
          </p:cNvPr>
          <p:cNvGrpSpPr/>
          <p:nvPr/>
        </p:nvGrpSpPr>
        <p:grpSpPr>
          <a:xfrm>
            <a:off x="7481552" y="3997552"/>
            <a:ext cx="3935629" cy="2769543"/>
            <a:chOff x="5551273" y="3500837"/>
            <a:chExt cx="4253814" cy="2982252"/>
          </a:xfrm>
        </p:grpSpPr>
        <p:pic>
          <p:nvPicPr>
            <p:cNvPr id="11" name="图片 10">
              <a:extLst>
                <a:ext uri="{FF2B5EF4-FFF2-40B4-BE49-F238E27FC236}">
                  <a16:creationId xmlns:a16="http://schemas.microsoft.com/office/drawing/2014/main" id="{75187C5A-D0B4-4482-8EC4-F6C05BC8F573}"/>
                </a:ext>
              </a:extLst>
            </p:cNvPr>
            <p:cNvPicPr>
              <a:picLocks noChangeAspect="1"/>
            </p:cNvPicPr>
            <p:nvPr/>
          </p:nvPicPr>
          <p:blipFill>
            <a:blip r:embed="rId3"/>
            <a:stretch>
              <a:fillRect/>
            </a:stretch>
          </p:blipFill>
          <p:spPr>
            <a:xfrm>
              <a:off x="5551273" y="3500837"/>
              <a:ext cx="4253814" cy="2506051"/>
            </a:xfrm>
            <a:prstGeom prst="rect">
              <a:avLst/>
            </a:prstGeom>
          </p:spPr>
        </p:pic>
        <p:sp>
          <p:nvSpPr>
            <p:cNvPr id="12" name="文本框 11">
              <a:extLst>
                <a:ext uri="{FF2B5EF4-FFF2-40B4-BE49-F238E27FC236}">
                  <a16:creationId xmlns:a16="http://schemas.microsoft.com/office/drawing/2014/main" id="{5A75EFC2-9AF4-4031-A30F-B82840097492}"/>
                </a:ext>
              </a:extLst>
            </p:cNvPr>
            <p:cNvSpPr txBox="1"/>
            <p:nvPr/>
          </p:nvSpPr>
          <p:spPr>
            <a:xfrm>
              <a:off x="6096000" y="6085391"/>
              <a:ext cx="3062445" cy="397698"/>
            </a:xfrm>
            <a:prstGeom prst="rect">
              <a:avLst/>
            </a:prstGeom>
            <a:solidFill>
              <a:schemeClr val="bg1"/>
            </a:solidFill>
          </p:spPr>
          <p:txBody>
            <a:bodyPr wrap="square" rtlCol="0">
              <a:spAutoFit/>
            </a:bodyPr>
            <a:lstStyle/>
            <a:p>
              <a:r>
                <a:rPr lang="zh-CN" altLang="en-US" b="1"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4 </a:t>
              </a:r>
              <a:r>
                <a:rPr kumimoji="0" lang="en-US" altLang="zh-CN"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B—H</a:t>
              </a:r>
              <a:r>
                <a:rPr kumimoji="0" lang="zh-CN" altLang="en-US"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曲线的实验线路</a:t>
              </a:r>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6" name="Rectangle 5">
            <a:extLst>
              <a:ext uri="{FF2B5EF4-FFF2-40B4-BE49-F238E27FC236}">
                <a16:creationId xmlns:a16="http://schemas.microsoft.com/office/drawing/2014/main" id="{5BB6AB33-53BA-41E3-99DB-5DB29653A2A0}"/>
              </a:ext>
            </a:extLst>
          </p:cNvPr>
          <p:cNvSpPr>
            <a:spLocks noChangeArrowheads="1"/>
          </p:cNvSpPr>
          <p:nvPr/>
        </p:nvSpPr>
        <p:spPr bwMode="auto">
          <a:xfrm>
            <a:off x="295428" y="58267"/>
            <a:ext cx="6907660" cy="584775"/>
          </a:xfrm>
          <a:prstGeom prst="rect">
            <a:avLst/>
          </a:prstGeom>
          <a:noFill/>
          <a:ln w="9525" algn="ctr">
            <a:noFill/>
            <a:miter lim="800000"/>
            <a:headEnd/>
            <a:tailEnd/>
          </a:ln>
          <a:effectLst/>
        </p:spPr>
        <p:txBody>
          <a:bodyPr wrap="non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三  实验原理</a:t>
            </a:r>
            <a:r>
              <a:rPr lang="en-US" altLang="zh-CN" sz="32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006666"/>
                </a:solidFill>
                <a:latin typeface="微软雅黑" panose="020B0503020204020204" pitchFamily="34" charset="-122"/>
                <a:ea typeface="微软雅黑" panose="020B0503020204020204" pitchFamily="34" charset="-122"/>
              </a:rPr>
              <a:t>3.3 </a:t>
            </a:r>
            <a:r>
              <a:rPr lang="zh-CN" altLang="en-US" sz="2400" b="1" dirty="0">
                <a:solidFill>
                  <a:srgbClr val="006666"/>
                </a:solidFill>
                <a:latin typeface="微软雅黑" panose="020B0503020204020204" pitchFamily="34" charset="-122"/>
                <a:ea typeface="微软雅黑" panose="020B0503020204020204" pitchFamily="34" charset="-122"/>
              </a:rPr>
              <a:t>示波器测量</a:t>
            </a:r>
            <a:r>
              <a:rPr lang="en-US" altLang="zh-CN" sz="2400" b="1" dirty="0">
                <a:solidFill>
                  <a:srgbClr val="006666"/>
                </a:solidFill>
                <a:latin typeface="微软雅黑" panose="020B0503020204020204" pitchFamily="34" charset="-122"/>
                <a:ea typeface="微软雅黑" panose="020B0503020204020204" pitchFamily="34" charset="-122"/>
              </a:rPr>
              <a:t>B-H</a:t>
            </a:r>
            <a:r>
              <a:rPr lang="zh-CN" altLang="en-US" sz="2400" b="1" dirty="0">
                <a:solidFill>
                  <a:srgbClr val="006666"/>
                </a:solidFill>
                <a:latin typeface="微软雅黑" panose="020B0503020204020204" pitchFamily="34" charset="-122"/>
                <a:ea typeface="微软雅黑" panose="020B0503020204020204" pitchFamily="34" charset="-122"/>
              </a:rPr>
              <a:t>曲线的原理</a:t>
            </a:r>
          </a:p>
        </p:txBody>
      </p:sp>
    </p:spTree>
    <p:extLst>
      <p:ext uri="{BB962C8B-B14F-4D97-AF65-F5344CB8AC3E}">
        <p14:creationId xmlns:p14="http://schemas.microsoft.com/office/powerpoint/2010/main" val="2142160732"/>
      </p:ext>
    </p:extLst>
  </p:cSld>
  <p:clrMapOvr>
    <a:masterClrMapping/>
  </p:clrMapOvr>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2448</TotalTime>
  <Words>2168</Words>
  <Application>Microsoft Office PowerPoint</Application>
  <PresentationFormat>宽屏</PresentationFormat>
  <Paragraphs>217</Paragraphs>
  <Slides>17</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等线</vt:lpstr>
      <vt:lpstr>华文隶书</vt:lpstr>
      <vt:lpstr>华文中宋</vt:lpstr>
      <vt:lpstr>宋体</vt:lpstr>
      <vt:lpstr>微软雅黑</vt:lpstr>
      <vt:lpstr>Arial</vt:lpstr>
      <vt:lpstr>Cambria Math</vt:lpstr>
      <vt:lpstr>Times New Roman</vt:lpstr>
      <vt:lpstr>Wingdings</vt:lpstr>
      <vt:lpstr>古瓶荷花</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dc:creator>
  <cp:lastModifiedBy>杨 烨</cp:lastModifiedBy>
  <cp:revision>88</cp:revision>
  <dcterms:created xsi:type="dcterms:W3CDTF">2021-03-19T02:05:24Z</dcterms:created>
  <dcterms:modified xsi:type="dcterms:W3CDTF">2023-05-29T05:07:35Z</dcterms:modified>
</cp:coreProperties>
</file>