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356" r:id="rId2"/>
    <p:sldId id="358" r:id="rId3"/>
    <p:sldId id="359" r:id="rId4"/>
    <p:sldId id="374" r:id="rId5"/>
    <p:sldId id="360" r:id="rId6"/>
    <p:sldId id="368" r:id="rId7"/>
    <p:sldId id="363" r:id="rId8"/>
    <p:sldId id="371" r:id="rId9"/>
    <p:sldId id="367" r:id="rId10"/>
    <p:sldId id="326" r:id="rId11"/>
    <p:sldId id="351" r:id="rId12"/>
    <p:sldId id="369" r:id="rId13"/>
    <p:sldId id="370" r:id="rId14"/>
    <p:sldId id="349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4D4D4D"/>
    <a:srgbClr val="EAEAEA"/>
    <a:srgbClr val="3333FF"/>
    <a:srgbClr val="000066"/>
    <a:srgbClr val="FF3300"/>
    <a:srgbClr val="363636"/>
    <a:srgbClr val="EEEE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 autoAdjust="0"/>
    <p:restoredTop sz="96570" autoAdjust="0"/>
  </p:normalViewPr>
  <p:slideViewPr>
    <p:cSldViewPr snapToObjects="1">
      <p:cViewPr varScale="1">
        <p:scale>
          <a:sx n="75" d="100"/>
          <a:sy n="75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rrowheads="1"/>
          </p:cNvSpPr>
          <p:nvPr>
            <p:ph type="ctrTitle"/>
          </p:nvPr>
        </p:nvSpPr>
        <p:spPr bwMode="auto">
          <a:xfrm>
            <a:off x="3962400" y="1066800"/>
            <a:ext cx="4648200" cy="1981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63875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3962400" y="3657600"/>
            <a:ext cx="4572000" cy="16764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2927BE8C-3E5D-4C36-97D1-BDB780CC01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287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1089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16035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148853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66355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108144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41375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93779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5437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68961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938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1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1" descr="图片1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94" b="3725"/>
          <a:stretch>
            <a:fillRect/>
          </a:stretch>
        </p:blipFill>
        <p:spPr bwMode="auto">
          <a:xfrm>
            <a:off x="0" y="0"/>
            <a:ext cx="92979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9"/>
          <p:cNvSpPr txBox="1">
            <a:spLocks noChangeArrowheads="1"/>
          </p:cNvSpPr>
          <p:nvPr/>
        </p:nvSpPr>
        <p:spPr bwMode="auto">
          <a:xfrm>
            <a:off x="536575" y="155575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1400" b="1">
                <a:solidFill>
                  <a:srgbClr val="AAC56D"/>
                </a:solidFill>
                <a:ea typeface="华文隶书" panose="02010800040101010101" pitchFamily="2" charset="-122"/>
              </a:rPr>
              <a:t>实验目的</a:t>
            </a:r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1382713" y="155575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1400" b="1">
                <a:solidFill>
                  <a:srgbClr val="AAC56D"/>
                </a:solidFill>
                <a:ea typeface="华文隶书" panose="02010800040101010101" pitchFamily="2" charset="-122"/>
              </a:rPr>
              <a:t>实验原理</a:t>
            </a: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2228850" y="155575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1400" b="1">
                <a:solidFill>
                  <a:srgbClr val="AAC56D"/>
                </a:solidFill>
                <a:ea typeface="华文隶书" panose="02010800040101010101" pitchFamily="2" charset="-122"/>
              </a:rPr>
              <a:t>实验仪器</a:t>
            </a: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3074988" y="155575"/>
            <a:ext cx="1428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1400" b="1">
                <a:solidFill>
                  <a:srgbClr val="AAC56D"/>
                </a:solidFill>
                <a:ea typeface="华文隶书" panose="02010800040101010101" pitchFamily="2" charset="-122"/>
                <a:hlinkClick r:id="rId14" action="ppaction://hlinksldjump"/>
              </a:rPr>
              <a:t>实验内容和步骤</a:t>
            </a:r>
            <a:endParaRPr lang="zh-CN" altLang="en-US" sz="1400" b="1">
              <a:solidFill>
                <a:srgbClr val="AAC56D"/>
              </a:solidFill>
              <a:ea typeface="华文隶书" panose="02010800040101010101" pitchFamily="2" charset="-122"/>
            </a:endParaRPr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4452938" y="155575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1400" b="1">
                <a:solidFill>
                  <a:srgbClr val="AAC56D"/>
                </a:solidFill>
                <a:ea typeface="华文隶书" panose="02010800040101010101" pitchFamily="2" charset="-122"/>
                <a:hlinkClick r:id="rId15" action="ppaction://hlinksldjump"/>
              </a:rPr>
              <a:t>报告要求</a:t>
            </a:r>
            <a:endParaRPr lang="zh-CN" altLang="en-US" sz="1400" b="1">
              <a:solidFill>
                <a:srgbClr val="AAC56D"/>
              </a:solidFill>
              <a:ea typeface="华文隶书" panose="02010800040101010101" pitchFamily="2" charset="-122"/>
            </a:endParaRPr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557213" y="198438"/>
            <a:ext cx="0" cy="179387"/>
          </a:xfrm>
          <a:prstGeom prst="line">
            <a:avLst/>
          </a:prstGeom>
          <a:noFill/>
          <a:ln w="19050">
            <a:solidFill>
              <a:srgbClr val="CC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auto">
          <a:xfrm>
            <a:off x="1382713" y="198438"/>
            <a:ext cx="0" cy="179387"/>
          </a:xfrm>
          <a:prstGeom prst="line">
            <a:avLst/>
          </a:prstGeom>
          <a:noFill/>
          <a:ln w="19050">
            <a:solidFill>
              <a:srgbClr val="CC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6"/>
          <p:cNvSpPr>
            <a:spLocks noChangeShapeType="1"/>
          </p:cNvSpPr>
          <p:nvPr/>
        </p:nvSpPr>
        <p:spPr bwMode="auto">
          <a:xfrm>
            <a:off x="2228850" y="198438"/>
            <a:ext cx="0" cy="179387"/>
          </a:xfrm>
          <a:prstGeom prst="line">
            <a:avLst/>
          </a:prstGeom>
          <a:noFill/>
          <a:ln w="19050">
            <a:solidFill>
              <a:srgbClr val="CC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17"/>
          <p:cNvSpPr>
            <a:spLocks noChangeShapeType="1"/>
          </p:cNvSpPr>
          <p:nvPr/>
        </p:nvSpPr>
        <p:spPr bwMode="auto">
          <a:xfrm>
            <a:off x="3086100" y="198438"/>
            <a:ext cx="0" cy="179387"/>
          </a:xfrm>
          <a:prstGeom prst="line">
            <a:avLst/>
          </a:prstGeom>
          <a:noFill/>
          <a:ln w="19050">
            <a:solidFill>
              <a:srgbClr val="CC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18"/>
          <p:cNvSpPr>
            <a:spLocks noChangeShapeType="1"/>
          </p:cNvSpPr>
          <p:nvPr/>
        </p:nvSpPr>
        <p:spPr bwMode="auto">
          <a:xfrm>
            <a:off x="4503738" y="198438"/>
            <a:ext cx="0" cy="179387"/>
          </a:xfrm>
          <a:prstGeom prst="line">
            <a:avLst/>
          </a:prstGeom>
          <a:noFill/>
          <a:ln w="19050">
            <a:solidFill>
              <a:srgbClr val="CC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9"/>
          <p:cNvSpPr>
            <a:spLocks noChangeShapeType="1"/>
          </p:cNvSpPr>
          <p:nvPr/>
        </p:nvSpPr>
        <p:spPr bwMode="auto">
          <a:xfrm>
            <a:off x="5326063" y="198438"/>
            <a:ext cx="0" cy="179387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8" name="Group 20"/>
          <p:cNvGrpSpPr>
            <a:grpSpLocks/>
          </p:cNvGrpSpPr>
          <p:nvPr/>
        </p:nvGrpSpPr>
        <p:grpSpPr bwMode="auto"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1044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0" y="3952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ACEAFE"/>
              </a:solidFill>
              <a:miter lim="800000"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045" name="Line 22"/>
            <p:cNvSpPr>
              <a:spLocks noChangeShapeType="1"/>
            </p:cNvSpPr>
            <p:nvPr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9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2"/>
            <a:ext cx="327025" cy="198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rgbClr val="ACEAFE"/>
            </a:solidFill>
            <a:miter lim="800000"/>
            <a:headEnd/>
            <a:tailEnd/>
          </a:ln>
          <a:effectLst>
            <a:prstShdw prst="shdw17" dist="17961" dir="2700000">
              <a:srgbClr val="678C98"/>
            </a:prst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1040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-5400000">
            <a:off x="8019256" y="6479382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rgbClr val="ACEAFE"/>
            </a:solidFill>
            <a:miter lim="800000"/>
            <a:headEnd/>
            <a:tailEnd/>
          </a:ln>
          <a:effectLst>
            <a:prstShdw prst="shdw17" dist="17961" dir="2700000">
              <a:srgbClr val="678C98"/>
            </a:prst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grpSp>
        <p:nvGrpSpPr>
          <p:cNvPr id="1041" name="Group 25"/>
          <p:cNvGrpSpPr>
            <a:grpSpLocks/>
          </p:cNvGrpSpPr>
          <p:nvPr/>
        </p:nvGrpSpPr>
        <p:grpSpPr bwMode="auto"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1042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-5400000">
              <a:off x="4506" y="3925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ACEAFE"/>
              </a:solidFill>
              <a:miter lim="800000"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043" name="Line 27"/>
            <p:cNvSpPr>
              <a:spLocks noChangeShapeType="1"/>
            </p:cNvSpPr>
            <p:nvPr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片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71775" y="2276475"/>
            <a:ext cx="6696075" cy="9667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6600" dirty="0">
                <a:solidFill>
                  <a:srgbClr val="000066"/>
                </a:solidFill>
                <a:ea typeface="华文隶书" panose="02010800040101010101" pitchFamily="2" charset="-122"/>
              </a:rPr>
              <a:t>大学物理实验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73463"/>
            <a:ext cx="3671888" cy="12319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3600" b="1">
                <a:solidFill>
                  <a:srgbClr val="00006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磁特性综合实验</a:t>
            </a:r>
            <a:endParaRPr lang="zh-CN" altLang="en-US" sz="3600" b="1" dirty="0">
              <a:solidFill>
                <a:srgbClr val="000066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5949950"/>
            <a:ext cx="9144000" cy="90805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r>
              <a:rPr lang="zh-CN" altLang="en-US" sz="2800" b="1" i="1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深圳大学物理实验中心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39552" y="550421"/>
            <a:ext cx="75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四、实验内容与步骤 </a:t>
            </a:r>
          </a:p>
        </p:txBody>
      </p:sp>
      <p:pic>
        <p:nvPicPr>
          <p:cNvPr id="10243" name="Picture 5" descr="u=4047941451,4106937667&amp;gp=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0"/>
            <a:ext cx="1778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75"/>
          <p:cNvSpPr txBox="1">
            <a:spLocks noChangeArrowheads="1"/>
          </p:cNvSpPr>
          <p:nvPr/>
        </p:nvSpPr>
        <p:spPr bwMode="auto">
          <a:xfrm>
            <a:off x="276225" y="889000"/>
            <a:ext cx="82867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b="1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b="1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b="1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b="1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245" name="TextBox 76"/>
          <p:cNvSpPr txBox="1">
            <a:spLocks noChangeArrowheads="1"/>
          </p:cNvSpPr>
          <p:nvPr/>
        </p:nvSpPr>
        <p:spPr bwMode="auto">
          <a:xfrm>
            <a:off x="443810" y="1298683"/>
            <a:ext cx="8785225" cy="66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、示波器的操作</a:t>
            </a:r>
            <a:endParaRPr lang="zh-CN" altLang="en-US" dirty="0"/>
          </a:p>
        </p:txBody>
      </p:sp>
      <p:sp>
        <p:nvSpPr>
          <p:cNvPr id="10303" name="文本框 1"/>
          <p:cNvSpPr txBox="1">
            <a:spLocks noChangeArrowheads="1"/>
          </p:cNvSpPr>
          <p:nvPr/>
        </p:nvSpPr>
        <p:spPr bwMode="auto">
          <a:xfrm>
            <a:off x="478925" y="2062270"/>
            <a:ext cx="891761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Acquire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键将模式改为</a:t>
            </a:r>
            <a:r>
              <a:rPr lang="en-US" altLang="zh-CN" sz="2800" b="1" dirty="0" err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xy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Cursor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键两下出现坐标读取的横竖线，按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 Cursor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 Cursor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键对应的按钮选定某一组或两组坐标，再旋转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Variable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旋钮移动坐标读数。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552" y="476672"/>
            <a:ext cx="75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四、实验内容与步骤 </a:t>
            </a:r>
          </a:p>
        </p:txBody>
      </p:sp>
      <p:pic>
        <p:nvPicPr>
          <p:cNvPr id="11267" name="Picture 3" descr="u=4047941451,4106937667&amp;gp=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5300663"/>
            <a:ext cx="1778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940" y="1412776"/>
            <a:ext cx="5976664" cy="40109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476672"/>
            <a:ext cx="75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四、实验内容与步骤 </a:t>
            </a:r>
          </a:p>
        </p:txBody>
      </p:sp>
      <p:sp>
        <p:nvSpPr>
          <p:cNvPr id="3" name="TextBox 76"/>
          <p:cNvSpPr txBox="1">
            <a:spLocks noChangeArrowheads="1"/>
          </p:cNvSpPr>
          <p:nvPr/>
        </p:nvSpPr>
        <p:spPr bwMode="auto">
          <a:xfrm>
            <a:off x="443810" y="1298683"/>
            <a:ext cx="8785225" cy="13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、读取数据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磁滞回线</a:t>
            </a:r>
            <a:endParaRPr lang="zh-C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23528" y="2926523"/>
                <a:ext cx="2160236" cy="852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3600" dirty="0">
                    <a:solidFill>
                      <a:srgbClr val="292929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sz="3600" i="1" dirty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600" dirty="0">
                  <a:solidFill>
                    <a:srgbClr val="292929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26523"/>
                <a:ext cx="2160236" cy="852541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t="-4286" b="-9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10502" y="4098917"/>
                <a:ext cx="1946564" cy="901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sz="3600" dirty="0">
                    <a:solidFill>
                      <a:srgbClr val="292929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60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 sz="360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360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60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3600" b="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600" b="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292929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2" y="4098917"/>
                <a:ext cx="1946564" cy="901337"/>
              </a:xfrm>
              <a:prstGeom prst="rect">
                <a:avLst/>
              </a:prstGeom>
              <a:blipFill>
                <a:blip r:embed="rId3" cstate="print"/>
                <a:stretch>
                  <a:fillRect b="-8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576748"/>
              </p:ext>
            </p:extLst>
          </p:nvPr>
        </p:nvGraphicFramePr>
        <p:xfrm>
          <a:off x="2555776" y="2269347"/>
          <a:ext cx="6096000" cy="31059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46227744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5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effectLst/>
                        </a:rPr>
                        <a:t>X/mV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H/(A/m)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Y/mV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B/</a:t>
                      </a:r>
                      <a:r>
                        <a:rPr lang="en-US" sz="2000" kern="100" dirty="0" err="1">
                          <a:effectLst/>
                        </a:rPr>
                        <a:t>mT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0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5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1847826"/>
                  </a:ext>
                </a:extLst>
              </a:tr>
              <a:tr h="505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77927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53AD5A-467A-4B72-B89C-0A714C0A09B6}"/>
                  </a:ext>
                </a:extLst>
              </p:cNvPr>
              <p:cNvSpPr txBox="1"/>
              <p:nvPr/>
            </p:nvSpPr>
            <p:spPr>
              <a:xfrm>
                <a:off x="310502" y="5535518"/>
                <a:ext cx="6349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测量电源频率为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𝑯𝒛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时的磁滞回线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E53AD5A-467A-4B72-B89C-0A714C0A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2" y="5535518"/>
                <a:ext cx="6349730" cy="523220"/>
              </a:xfrm>
              <a:prstGeom prst="rect">
                <a:avLst/>
              </a:prstGeom>
              <a:blipFill>
                <a:blip r:embed="rId4" cstate="print"/>
                <a:stretch>
                  <a:fillRect l="-2015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7009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476672"/>
            <a:ext cx="75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四、实验内容与步骤 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052736"/>
            <a:ext cx="1936749" cy="661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磁化曲线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9139218"/>
              </p:ext>
            </p:extLst>
          </p:nvPr>
        </p:nvGraphicFramePr>
        <p:xfrm>
          <a:off x="628650" y="2028461"/>
          <a:ext cx="7795169" cy="264722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238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67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52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67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52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52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9671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443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20251312"/>
                  </a:ext>
                </a:extLst>
              </a:tr>
              <a:tr h="444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X/m</a:t>
                      </a:r>
                      <a:r>
                        <a:rPr lang="en-US" altLang="zh-CN" sz="2400" kern="100" dirty="0">
                          <a:effectLst/>
                        </a:rPr>
                        <a:t>V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9743">
                <a:tc>
                  <a:txBody>
                    <a:bodyPr/>
                    <a:lstStyle/>
                    <a:p>
                      <a:pPr indent="57785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H/</a:t>
                      </a:r>
                      <a:r>
                        <a:rPr lang="zh-CN" sz="2400" kern="100" dirty="0">
                          <a:effectLst/>
                        </a:rPr>
                        <a:t>（</a:t>
                      </a:r>
                      <a:r>
                        <a:rPr lang="en-US" sz="2400" kern="100" dirty="0">
                          <a:effectLst/>
                        </a:rPr>
                        <a:t>A/m</a:t>
                      </a:r>
                      <a:r>
                        <a:rPr lang="zh-CN" sz="2400" kern="100" dirty="0">
                          <a:effectLst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1750"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3655"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Y/m</a:t>
                      </a:r>
                      <a:r>
                        <a:rPr lang="en-US" altLang="zh-CN" sz="2400" kern="100" dirty="0">
                          <a:effectLst/>
                        </a:rPr>
                        <a:t>V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B/</a:t>
                      </a:r>
                      <a:r>
                        <a:rPr lang="en-US" sz="2400" kern="100" dirty="0" err="1">
                          <a:effectLst/>
                        </a:rPr>
                        <a:t>mT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6355"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1275"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2545"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085"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3655"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28650" y="4814283"/>
                <a:ext cx="925252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样品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参数：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L=0.130m</a:t>
                </a:r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S=1.24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altLang="zh-CN" sz="28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N1=N2=N3=150</a:t>
                </a:r>
                <a:endParaRPr lang="zh-CN" altLang="en-US" sz="2800" dirty="0">
                  <a:solidFill>
                    <a:srgbClr val="29292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14283"/>
                <a:ext cx="9252520" cy="95410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318" t="-6410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11560" y="5722916"/>
                <a:ext cx="7560840" cy="946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样品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参数：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L=0.075m</a:t>
                </a:r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S=1.2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80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altLang="zh-CN" sz="28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N1=N2=N3=150</a:t>
                </a:r>
                <a:endParaRPr lang="zh-CN" altLang="en-US" sz="2800" dirty="0">
                  <a:solidFill>
                    <a:srgbClr val="29292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22916"/>
                <a:ext cx="7560840" cy="94644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12" t="-6452" r="-322" b="-1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E8C11-D549-46D9-A4AC-8404BACD3DA0}"/>
                  </a:ext>
                </a:extLst>
              </p:cNvPr>
              <p:cNvSpPr txBox="1"/>
              <p:nvPr/>
            </p:nvSpPr>
            <p:spPr>
              <a:xfrm>
                <a:off x="2699792" y="1196752"/>
                <a:ext cx="55614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测量电源频率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zh-CN" sz="2800" b="1" i="0">
                        <a:latin typeface="Cambria Math" panose="02040503050406030204" pitchFamily="18" charset="0"/>
                      </a:rPr>
                      <m:t>𝐇𝐳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时的磁化曲线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30E8C11-D549-46D9-A4AC-8404BAC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196752"/>
                <a:ext cx="5561470" cy="523220"/>
              </a:xfrm>
              <a:prstGeom prst="rect">
                <a:avLst/>
              </a:prstGeom>
              <a:blipFill>
                <a:blip r:embed="rId4" cstate="print"/>
                <a:stretch>
                  <a:fillRect l="-2303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5378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548680"/>
            <a:ext cx="75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五、数据处理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988840"/>
            <a:ext cx="4572000" cy="2752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988840"/>
            <a:ext cx="457200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560" y="764704"/>
            <a:ext cx="5708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一、实验目的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444625" y="3371850"/>
            <a:ext cx="393700" cy="420688"/>
            <a:chOff x="982" y="214"/>
            <a:chExt cx="759" cy="872"/>
          </a:xfrm>
        </p:grpSpPr>
        <p:sp>
          <p:nvSpPr>
            <p:cNvPr id="569348" name="Freeform 4"/>
            <p:cNvSpPr/>
            <p:nvPr/>
          </p:nvSpPr>
          <p:spPr bwMode="auto">
            <a:xfrm>
              <a:off x="1215" y="214"/>
              <a:ext cx="300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49" name="Freeform 5"/>
            <p:cNvSpPr/>
            <p:nvPr/>
          </p:nvSpPr>
          <p:spPr bwMode="auto">
            <a:xfrm>
              <a:off x="982" y="398"/>
              <a:ext cx="392" cy="273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0" name="Freeform 6"/>
            <p:cNvSpPr/>
            <p:nvPr/>
          </p:nvSpPr>
          <p:spPr bwMode="auto">
            <a:xfrm>
              <a:off x="982" y="625"/>
              <a:ext cx="392" cy="276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1" name="Freeform 7"/>
            <p:cNvSpPr/>
            <p:nvPr/>
          </p:nvSpPr>
          <p:spPr bwMode="auto">
            <a:xfrm>
              <a:off x="1208" y="648"/>
              <a:ext cx="300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2" name="Freeform 8"/>
            <p:cNvSpPr/>
            <p:nvPr/>
          </p:nvSpPr>
          <p:spPr bwMode="auto">
            <a:xfrm>
              <a:off x="1349" y="625"/>
              <a:ext cx="392" cy="273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3" name="Freeform 9"/>
            <p:cNvSpPr/>
            <p:nvPr/>
          </p:nvSpPr>
          <p:spPr bwMode="auto">
            <a:xfrm>
              <a:off x="1349" y="392"/>
              <a:ext cx="392" cy="280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4" name="Freeform 10"/>
            <p:cNvSpPr/>
            <p:nvPr/>
          </p:nvSpPr>
          <p:spPr bwMode="auto">
            <a:xfrm>
              <a:off x="1233" y="536"/>
              <a:ext cx="263" cy="227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101" name="Rectangle 19"/>
          <p:cNvSpPr>
            <a:spLocks noChangeArrowheads="1"/>
          </p:cNvSpPr>
          <p:nvPr/>
        </p:nvSpPr>
        <p:spPr bwMode="auto">
          <a:xfrm>
            <a:off x="2301595" y="3308195"/>
            <a:ext cx="680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学会用示波器测绘磁滞回线及磁化曲线。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02" name="Rectangle 20"/>
          <p:cNvSpPr>
            <a:spLocks noChangeArrowheads="1"/>
          </p:cNvSpPr>
          <p:nvPr/>
        </p:nvSpPr>
        <p:spPr bwMode="auto">
          <a:xfrm>
            <a:off x="2339975" y="2035175"/>
            <a:ext cx="58324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掌握磁滞回线和磁化曲线及矫顽力、剩磁的概念。</a:t>
            </a: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1451109" y="4303227"/>
            <a:ext cx="393700" cy="420688"/>
            <a:chOff x="982" y="214"/>
            <a:chExt cx="759" cy="872"/>
          </a:xfrm>
        </p:grpSpPr>
        <p:sp>
          <p:nvSpPr>
            <p:cNvPr id="22" name="Freeform 4"/>
            <p:cNvSpPr/>
            <p:nvPr/>
          </p:nvSpPr>
          <p:spPr bwMode="auto">
            <a:xfrm>
              <a:off x="1215" y="214"/>
              <a:ext cx="300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82" y="398"/>
              <a:ext cx="392" cy="273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982" y="625"/>
              <a:ext cx="392" cy="276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1208" y="648"/>
              <a:ext cx="300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1349" y="625"/>
              <a:ext cx="392" cy="273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1349" y="392"/>
              <a:ext cx="392" cy="280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1233" y="536"/>
              <a:ext cx="263" cy="227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2298998" y="4150983"/>
            <a:ext cx="68040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学会用磁滞回线确定饱和磁感应强度</a:t>
            </a:r>
            <a:r>
              <a:rPr lang="en-US" altLang="zh-CN" sz="2800" b="1" dirty="0" err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Bs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、剩磁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Br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和矫顽力</a:t>
            </a:r>
            <a:r>
              <a:rPr lang="en-US" altLang="zh-CN" sz="2800" b="1" dirty="0" err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Hc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的数值。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1432027" y="2301884"/>
            <a:ext cx="393700" cy="420688"/>
            <a:chOff x="982" y="214"/>
            <a:chExt cx="759" cy="872"/>
          </a:xfrm>
        </p:grpSpPr>
        <p:sp>
          <p:nvSpPr>
            <p:cNvPr id="31" name="Freeform 4"/>
            <p:cNvSpPr/>
            <p:nvPr/>
          </p:nvSpPr>
          <p:spPr bwMode="auto">
            <a:xfrm>
              <a:off x="1215" y="214"/>
              <a:ext cx="300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982" y="398"/>
              <a:ext cx="392" cy="273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982" y="625"/>
              <a:ext cx="392" cy="276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1208" y="648"/>
              <a:ext cx="300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1349" y="625"/>
              <a:ext cx="392" cy="273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349" y="392"/>
              <a:ext cx="392" cy="280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1233" y="536"/>
              <a:ext cx="263" cy="227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9750" y="900003"/>
            <a:ext cx="3887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二、实验原理</a:t>
            </a:r>
            <a:endParaRPr lang="en-US" altLang="zh-CN" sz="36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0380" name="Rectangle 12"/>
          <p:cNvSpPr>
            <a:spLocks noChangeArrowheads="1"/>
          </p:cNvSpPr>
          <p:nvPr/>
        </p:nvSpPr>
        <p:spPr bwMode="auto">
          <a:xfrm>
            <a:off x="642938" y="2162564"/>
            <a:ext cx="8134350" cy="195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Hs: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增加到这一值时，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不再增加，达到饱和。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Br: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剩磁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Hc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矫顽力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TextBox 92"/>
          <p:cNvSpPr txBox="1">
            <a:spLocks noChangeArrowheads="1"/>
          </p:cNvSpPr>
          <p:nvPr/>
        </p:nvSpPr>
        <p:spPr bwMode="auto">
          <a:xfrm>
            <a:off x="539750" y="4565650"/>
            <a:ext cx="45868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不断地正向或反向缓慢改变磁场，磁化曲线为一闭合曲线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磁滞回线。</a:t>
            </a:r>
          </a:p>
        </p:txBody>
      </p:sp>
      <p:pic>
        <p:nvPicPr>
          <p:cNvPr id="1026" name="Picture 2" descr="https://gimg2.baidu.com/image_search/src=http%3A%2F%2Fimg-blog.csdnimg.cn%2F20181227143945792.png%3Fx-oss-process%3Dimage%2Fwatermark%2Ctype_ZmFuZ3poZW5naGVpdGk%2Cshadow_10%2Ctext_aHR0cHM6Ly9ibG9nLmNzZG4ubmV0L2JhaXlpZmVpZmVp%2Csize_16%2Ccolor_FFFFFF%2Ct_70&amp;refer=http%3A%2F%2Fimg-blog.csdnimg.cn&amp;app=2002&amp;size=f9999,10000&amp;q=a80&amp;n=0&amp;g=0n&amp;fmt=jpeg?sec=1620460042&amp;t=912a73ddea3107b66e0efdcf9b1468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3" y="2996785"/>
            <a:ext cx="4137660" cy="294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A91F892-F1BE-4796-B63F-5443082CADA7}"/>
              </a:ext>
            </a:extLst>
          </p:cNvPr>
          <p:cNvSpPr txBox="1"/>
          <p:nvPr/>
        </p:nvSpPr>
        <p:spPr>
          <a:xfrm>
            <a:off x="377528" y="1268760"/>
            <a:ext cx="8208912" cy="465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342900" algn="just">
              <a:lnSpc>
                <a:spcPct val="125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H=0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≠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，这说明铁磁材料还残留一定值的磁感应强度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Br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，通常称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Br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为铁磁物质的剩余感应强度（剩磁）。</a:t>
            </a:r>
          </a:p>
          <a:p>
            <a:pPr marL="720000" indent="-342900" algn="just">
              <a:lnSpc>
                <a:spcPct val="125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若要使铁磁物质完全退磁，即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B=0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，必须加一个反方向磁场</a:t>
            </a:r>
            <a:r>
              <a:rPr lang="en-US" altLang="zh-CN" sz="2800" b="1" dirty="0" err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Hc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。这个反向磁场强度</a:t>
            </a:r>
            <a:r>
              <a:rPr lang="en-US" altLang="zh-CN" sz="2800" b="1" dirty="0" err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Hc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，称为该铁磁材料的矫顽力。</a:t>
            </a:r>
          </a:p>
          <a:p>
            <a:pPr marL="720000" indent="-342900" algn="just">
              <a:lnSpc>
                <a:spcPct val="125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的变化始终落后于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的变化，这种现象称为磁滞现象。</a:t>
            </a:r>
          </a:p>
        </p:txBody>
      </p:sp>
    </p:spTree>
    <p:extLst>
      <p:ext uri="{BB962C8B-B14F-4D97-AF65-F5344CB8AC3E}">
        <p14:creationId xmlns="" xmlns:p14="http://schemas.microsoft.com/office/powerpoint/2010/main" val="4888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9750" y="715437"/>
            <a:ext cx="38877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二、实验原理</a:t>
            </a:r>
            <a:endParaRPr lang="en-US" altLang="zh-CN" sz="36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4400" b="1" dirty="0">
              <a:solidFill>
                <a:srgbClr val="FF3300"/>
              </a:solidFill>
              <a:ea typeface="华文隶书" panose="02010800040101010101" pitchFamily="2" charset="-122"/>
            </a:endParaRPr>
          </a:p>
        </p:txBody>
      </p:sp>
      <p:sp>
        <p:nvSpPr>
          <p:cNvPr id="6147" name="TextBox 36"/>
          <p:cNvSpPr txBox="1">
            <a:spLocks noChangeArrowheads="1"/>
          </p:cNvSpPr>
          <p:nvPr/>
        </p:nvSpPr>
        <p:spPr bwMode="auto">
          <a:xfrm>
            <a:off x="285750" y="1465620"/>
            <a:ext cx="7022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磁性材料可分为顺磁质、抗磁质、铁磁质等。</a:t>
            </a:r>
          </a:p>
        </p:txBody>
      </p:sp>
      <p:sp>
        <p:nvSpPr>
          <p:cNvPr id="6149" name="矩形 38"/>
          <p:cNvSpPr>
            <a:spLocks noChangeArrowheads="1"/>
          </p:cNvSpPr>
          <p:nvPr/>
        </p:nvSpPr>
        <p:spPr bwMode="auto">
          <a:xfrm>
            <a:off x="239645" y="1970256"/>
            <a:ext cx="850881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铁磁材料可分为硬磁和软磁两大类，区别在于</a:t>
            </a:r>
            <a:r>
              <a:rPr lang="en-US" altLang="zh-CN" sz="2800" b="1" dirty="0" err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Hc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不同。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4" y="3284984"/>
            <a:ext cx="9030045" cy="28224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未标题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5814147" cy="351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750" y="561449"/>
            <a:ext cx="38877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二、实验原理</a:t>
            </a:r>
            <a:endParaRPr lang="en-US" altLang="zh-CN" sz="36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4400" b="1" dirty="0">
              <a:solidFill>
                <a:srgbClr val="FF3300"/>
              </a:solidFill>
              <a:ea typeface="华文隶书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556472"/>
            <a:ext cx="232410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2710514"/>
            <a:ext cx="1695450" cy="866775"/>
          </a:xfrm>
          <a:prstGeom prst="rect">
            <a:avLst/>
          </a:prstGeom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395536" y="1668914"/>
            <a:ext cx="604867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en-US" altLang="zh-CN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 b="1" dirty="0" err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Uc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分别接入到示波器的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轴和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轴，便得到磁滞回线。</a:t>
            </a:r>
            <a:endParaRPr lang="zh-CN" altLang="en-US" sz="20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13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842963" y="567422"/>
            <a:ext cx="75771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三、实验仪器     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67544" y="1249596"/>
            <a:ext cx="62648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DH4516N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磁特性综合测量实验仪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6907" y="2103334"/>
            <a:ext cx="5045796" cy="36610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9512" y="1379766"/>
            <a:ext cx="4608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GDS1104R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数字示波器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6842" y="2854090"/>
            <a:ext cx="5039698" cy="2951174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2963" y="567422"/>
            <a:ext cx="75771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三、实验仪器     </a:t>
            </a:r>
          </a:p>
        </p:txBody>
      </p:sp>
      <p:sp>
        <p:nvSpPr>
          <p:cNvPr id="5" name="矩形 11"/>
          <p:cNvSpPr>
            <a:spLocks noChangeArrowheads="1"/>
          </p:cNvSpPr>
          <p:nvPr/>
        </p:nvSpPr>
        <p:spPr bwMode="auto">
          <a:xfrm>
            <a:off x="3347864" y="2204864"/>
            <a:ext cx="1656184" cy="40011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/>
              <a:t>Cursor(</a:t>
            </a:r>
            <a:r>
              <a:rPr lang="zh-CN" altLang="en-US" b="1" dirty="0"/>
              <a:t>读数</a:t>
            </a:r>
            <a:r>
              <a:rPr lang="en-US" altLang="zh-CN" b="1" dirty="0"/>
              <a:t>)</a:t>
            </a:r>
            <a:endParaRPr lang="zh-CN" altLang="zh-CN" b="1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427984" y="2603327"/>
            <a:ext cx="216024" cy="3941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5266730" y="2202185"/>
            <a:ext cx="2165978" cy="40011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/>
              <a:t>Acquire(XY</a:t>
            </a:r>
            <a:r>
              <a:rPr lang="zh-CN" altLang="en-US" b="1" dirty="0"/>
              <a:t>合成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326434" y="2602295"/>
            <a:ext cx="181670" cy="3573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1"/>
          <p:cNvSpPr>
            <a:spLocks noChangeArrowheads="1"/>
          </p:cNvSpPr>
          <p:nvPr/>
        </p:nvSpPr>
        <p:spPr bwMode="auto">
          <a:xfrm>
            <a:off x="2077070" y="2204294"/>
            <a:ext cx="1198786" cy="40011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/>
              <a:t>Variable</a:t>
            </a:r>
            <a:endParaRPr lang="zh-CN" altLang="zh-CN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699792" y="2602757"/>
            <a:ext cx="1224136" cy="3941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2465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23254" y="550421"/>
            <a:ext cx="75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四、实验内容与步骤 </a:t>
            </a:r>
          </a:p>
        </p:txBody>
      </p:sp>
      <p:pic>
        <p:nvPicPr>
          <p:cNvPr id="9219" name="Picture 5" descr="u=4047941451,4106937667&amp;gp=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0"/>
            <a:ext cx="1778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75"/>
          <p:cNvSpPr txBox="1">
            <a:spLocks noChangeArrowheads="1"/>
          </p:cNvSpPr>
          <p:nvPr/>
        </p:nvSpPr>
        <p:spPr bwMode="auto">
          <a:xfrm>
            <a:off x="420241" y="1326479"/>
            <a:ext cx="2567583" cy="66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、线路连接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75"/>
              <p:cNvSpPr txBox="1">
                <a:spLocks noChangeArrowheads="1"/>
              </p:cNvSpPr>
              <p:nvPr/>
            </p:nvSpPr>
            <p:spPr bwMode="auto">
              <a:xfrm>
                <a:off x="459394" y="2105263"/>
                <a:ext cx="8073045" cy="2677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a)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按原理图接好线</a:t>
                </a:r>
                <a:endParaRPr lang="en-US" altLang="zh-CN" sz="2800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（仪器面板上已画线的地方是通路）；</a:t>
                </a:r>
                <a:endParaRPr lang="en-US" altLang="zh-CN" sz="2800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b)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调整各元件的参数值，找到合适的波形</a:t>
                </a:r>
                <a:endParaRPr lang="en-US" altLang="zh-CN" sz="2800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（参考值：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0.8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Ω</m:t>
                    </m:r>
                    <m:r>
                      <a:rPr lang="zh-CN" altLang="en-US" sz="28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=105</m:t>
                    </m:r>
                    <m:r>
                      <m:rPr>
                        <m:sty m:val="p"/>
                      </m:rPr>
                      <a:rPr lang="en-US" altLang="zh-CN" sz="2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kΩ</m:t>
                    </m:r>
                    <m:r>
                      <a:rPr lang="zh-CN" altLang="en-US" sz="2800" b="1" i="1" smtClean="0">
                        <a:solidFill>
                          <a:srgbClr val="000066"/>
                        </a:solidFill>
                        <a:latin typeface="Cambria Math"/>
                        <a:ea typeface="华文中宋" panose="02010600040101010101" pitchFamily="2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C</m:t>
                    </m:r>
                  </m:oMath>
                </a14:m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=2.0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𝝁</m:t>
                    </m:r>
                    <m:r>
                      <m:rPr>
                        <m:sty m:val="p"/>
                      </m:rPr>
                      <a:rPr lang="en-US" altLang="zh-CN" sz="28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F</m:t>
                    </m:r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）。</a:t>
                </a:r>
              </a:p>
            </p:txBody>
          </p:sp>
        </mc:Choice>
        <mc:Fallback>
          <p:sp>
            <p:nvSpPr>
              <p:cNvPr id="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394" y="2105263"/>
                <a:ext cx="8073045" cy="267765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509" r="-5887" b="-250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3297</TotalTime>
  <Words>393</Words>
  <Application>Microsoft Office PowerPoint</Application>
  <PresentationFormat>全屏显示(4:3)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古瓶荷花</vt:lpstr>
      <vt:lpstr>大学物理实验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DELL</cp:lastModifiedBy>
  <cp:revision>151</cp:revision>
  <dcterms:created xsi:type="dcterms:W3CDTF">2007-03-01T02:00:05Z</dcterms:created>
  <dcterms:modified xsi:type="dcterms:W3CDTF">2022-05-16T08:39:45Z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