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0" r:id="rId2"/>
    <p:sldId id="421" r:id="rId3"/>
    <p:sldId id="391" r:id="rId4"/>
    <p:sldId id="352" r:id="rId5"/>
    <p:sldId id="406" r:id="rId6"/>
    <p:sldId id="422" r:id="rId7"/>
    <p:sldId id="423" r:id="rId8"/>
    <p:sldId id="411" r:id="rId9"/>
    <p:sldId id="413" r:id="rId10"/>
    <p:sldId id="424" r:id="rId11"/>
    <p:sldId id="412" r:id="rId12"/>
    <p:sldId id="416" r:id="rId13"/>
    <p:sldId id="377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292929"/>
    <a:srgbClr val="FF0066"/>
    <a:srgbClr val="006666"/>
    <a:srgbClr val="000066"/>
    <a:srgbClr val="0E302F"/>
    <a:srgbClr val="4D4D4D"/>
    <a:srgbClr val="EAEAEA"/>
    <a:srgbClr val="153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3" autoAdjust="0"/>
    <p:restoredTop sz="66393" autoAdjust="0"/>
  </p:normalViewPr>
  <p:slideViewPr>
    <p:cSldViewPr snapToObjects="1" showGuides="1">
      <p:cViewPr varScale="1">
        <p:scale>
          <a:sx n="85" d="100"/>
          <a:sy n="85" d="100"/>
        </p:scale>
        <p:origin x="9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050343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42D48-DF5B-4A76-82AC-17811A566D60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52683-CC15-467A-BF94-2085C64B89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2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52683-CC15-467A-BF94-2085C64B899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872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52683-CC15-467A-BF94-2085C64B899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951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52683-CC15-467A-BF94-2085C64B899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38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52683-CC15-467A-BF94-2085C64B899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137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52683-CC15-467A-BF94-2085C64B899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37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52683-CC15-467A-BF94-2085C64B899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812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52683-CC15-467A-BF94-2085C64B899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42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52683-CC15-467A-BF94-2085C64B899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870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52683-CC15-467A-BF94-2085C64B899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82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52683-CC15-467A-BF94-2085C64B899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4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52683-CC15-467A-BF94-2085C64B899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842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52683-CC15-467A-BF94-2085C64B899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74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52683-CC15-467A-BF94-2085C64B899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96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bj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75" name="Group 20"/>
          <p:cNvGrpSpPr/>
          <p:nvPr userDrawn="1"/>
        </p:nvGrpSpPr>
        <p:grpSpPr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Line 22">
              <a:hlinkClick r:id="" action="ppaction://hlinkshowjump?jump=lastslide"/>
            </p:cNvPr>
            <p:cNvSpPr>
              <a:spLocks noChangeShapeType="1"/>
            </p:cNvSpPr>
            <p:nvPr/>
          </p:nvSpPr>
          <p:spPr bwMode="auto">
            <a:xfrm>
              <a:off x="3647" y="3923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>
            <a:off x="7471569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6200000">
            <a:off x="8019256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8" name="Group 25"/>
          <p:cNvGrpSpPr/>
          <p:nvPr userDrawn="1"/>
        </p:nvGrpSpPr>
        <p:grpSpPr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Line 27"/>
            <p:cNvSpPr>
              <a:spLocks noChangeShapeType="1"/>
            </p:cNvSpPr>
            <p:nvPr/>
          </p:nvSpPr>
          <p:spPr bwMode="auto">
            <a:xfrm>
              <a:off x="4558" y="3896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079" name="Picture 37" descr="bj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Rectangle 33"/>
          <p:cNvSpPr>
            <a:spLocks noChangeArrowheads="1"/>
          </p:cNvSpPr>
          <p:nvPr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34"/>
          <p:cNvSpPr>
            <a:spLocks noChangeArrowheads="1"/>
          </p:cNvSpPr>
          <p:nvPr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Documents%20and%20Settings\new\&#26700;&#38754;\&#26032;&#24314;&#25991;&#20214;&#22841;%20(2)\006.06.%20&#26790;&#20013;&#30340;&#23130;&#31036;%20MARIAGE%20D'%20AMOUR.mp3" TargetMode="External"/><Relationship Id="rId1" Type="http://schemas.microsoft.com/office/2007/relationships/media" Target="file:///C:\Documents%20and%20Settings\new\&#26700;&#38754;\&#26032;&#24314;&#25991;&#20214;&#22841;%20(2)\006.06.%20&#26790;&#20013;&#30340;&#23130;&#31036;%20MARIAGE%20D'%20AMOUR.mp3" TargetMode="Externa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275"/>
            <a:ext cx="9144000" cy="630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4"/>
          <p:cNvSpPr/>
          <p:nvPr/>
        </p:nvSpPr>
        <p:spPr>
          <a:xfrm>
            <a:off x="-357187" y="5949950"/>
            <a:ext cx="9144000" cy="908050"/>
          </a:xfrm>
          <a:prstGeom prst="rect">
            <a:avLst/>
          </a:prstGeom>
          <a:solidFill>
            <a:srgbClr val="0099FF"/>
          </a:solidFill>
          <a:ln w="28575">
            <a:noFill/>
          </a:ln>
        </p:spPr>
        <p:txBody>
          <a:bodyPr wrap="none" anchor="ctr"/>
          <a:lstStyle/>
          <a:p>
            <a:pPr algn="ctr" eaLnBrk="1" hangingPunct="1"/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                 </a:t>
            </a:r>
            <a:endParaRPr lang="en-US" altLang="zh-CN" sz="2800" b="1" i="1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00" name="Rectangle 5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6699FF"/>
          </a:solidFill>
          <a:ln w="28575">
            <a:noFill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05192" name="WordArt 8"/>
          <p:cNvSpPr>
            <a:spLocks noChangeArrowheads="1" noChangeShapeType="1" noTextEdit="1"/>
          </p:cNvSpPr>
          <p:nvPr/>
        </p:nvSpPr>
        <p:spPr bwMode="auto">
          <a:xfrm>
            <a:off x="4716463" y="4510088"/>
            <a:ext cx="3095625" cy="503237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大学物理实验</a:t>
            </a:r>
            <a:r>
              <a:rPr kumimoji="0" lang="en-US" altLang="zh-CN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2</a:t>
            </a:r>
            <a:endParaRPr kumimoji="0" lang="zh-CN" altLang="en-US" sz="3600" b="1" i="0" u="none" strike="noStrike" kern="10" cap="none" spc="0" normalizeH="0" baseline="0" noProof="0" dirty="0">
              <a:ln w="9525">
                <a:solidFill>
                  <a:srgbClr val="000066"/>
                </a:solidFill>
                <a:round/>
              </a:ln>
              <a:solidFill>
                <a:srgbClr val="000066"/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  <p:sp>
        <p:nvSpPr>
          <p:cNvPr id="4102" name="WordArt 9"/>
          <p:cNvSpPr>
            <a:spLocks noTextEdit="1"/>
          </p:cNvSpPr>
          <p:nvPr/>
        </p:nvSpPr>
        <p:spPr>
          <a:xfrm>
            <a:off x="1476375" y="2386013"/>
            <a:ext cx="7023100" cy="1258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3600" b="1" dirty="0">
                <a:ln w="9525" cap="flat" cmpd="sng">
                  <a:solidFill>
                    <a:srgbClr val="000066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66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干涉法测热膨胀系数</a:t>
            </a:r>
          </a:p>
        </p:txBody>
      </p:sp>
      <p:sp>
        <p:nvSpPr>
          <p:cNvPr id="4103" name="Text Box 11"/>
          <p:cNvSpPr txBox="1"/>
          <p:nvPr/>
        </p:nvSpPr>
        <p:spPr>
          <a:xfrm>
            <a:off x="2555875" y="6207125"/>
            <a:ext cx="384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292929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深圳大学物理实验教学中心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/>
          <p:nvPr/>
        </p:nvSpPr>
        <p:spPr>
          <a:xfrm>
            <a:off x="250825" y="151319"/>
            <a:ext cx="4591321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0" eaLnBrk="1" hangingPunct="1">
              <a:tabLst>
                <a:tab pos="266700" algn="l"/>
              </a:tabLst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/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实验方法</a:t>
            </a:r>
          </a:p>
        </p:txBody>
      </p:sp>
      <p:sp>
        <p:nvSpPr>
          <p:cNvPr id="11" name="TextBox 76"/>
          <p:cNvSpPr txBox="1">
            <a:spLocks noChangeArrowheads="1"/>
          </p:cNvSpPr>
          <p:nvPr/>
        </p:nvSpPr>
        <p:spPr bwMode="auto">
          <a:xfrm>
            <a:off x="94257" y="736094"/>
            <a:ext cx="89757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u="sng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实验方法二选一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实验方法</a:t>
            </a:r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：记录初始温度</a:t>
            </a:r>
            <a:r>
              <a:rPr lang="en-US" altLang="zh-CN" sz="2400" b="1" i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en-US" altLang="zh-CN" sz="2400" b="1" i="1" baseline="-250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，每升高</a:t>
            </a:r>
            <a:r>
              <a:rPr lang="zh-CN" altLang="en-US" sz="24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5℃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干涉条纹变化数</a:t>
            </a:r>
            <a:r>
              <a:rPr lang="en-US" altLang="zh-CN" sz="2400" b="1" i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，直至升高到</a:t>
            </a:r>
            <a:r>
              <a:rPr lang="en-US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60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℃；从而根据测得的数据，计算试件的线胀系数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实验方法</a:t>
            </a:r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：记录初始温度</a:t>
            </a:r>
            <a:r>
              <a:rPr lang="en-US" altLang="zh-CN" sz="2400" b="1" i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en-US" altLang="zh-CN" sz="2400" b="1" i="1" baseline="-250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，之后干涉环变化数</a:t>
            </a:r>
            <a:r>
              <a:rPr lang="en-US" altLang="zh-CN" sz="2400" b="1" i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每达到</a:t>
            </a:r>
            <a:r>
              <a:rPr lang="en-US" altLang="zh-CN" sz="24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50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，记录当时的温度</a:t>
            </a:r>
            <a:r>
              <a:rPr lang="en-US" altLang="zh-CN" sz="2400" b="1" i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en-US" altLang="zh-CN" sz="2400" b="1" i="1" baseline="-250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en-US" altLang="zh-CN" sz="2400" b="1" i="1" baseline="-250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en-US" altLang="zh-CN" sz="2400" b="1" i="1" baseline="-250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en-US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 </a:t>
            </a:r>
            <a:r>
              <a:rPr lang="en-US" altLang="zh-CN" sz="2400" b="1" i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en-US" altLang="zh-CN" sz="2400" b="1" i="1" baseline="-250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，从而根据测得的数据，计算试件的线胀系数</a:t>
            </a:r>
            <a:r>
              <a:rPr lang="zh-CN" altLang="en-US" sz="2400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1600" b="1" dirty="0">
              <a:solidFill>
                <a:srgbClr val="0033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-2456" y="4077782"/>
          <a:ext cx="9072436" cy="2334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5368"/>
                <a:gridCol w="1016724"/>
                <a:gridCol w="1016724"/>
                <a:gridCol w="1016724"/>
                <a:gridCol w="1016724"/>
                <a:gridCol w="1016724"/>
                <a:gridCol w="1016724"/>
                <a:gridCol w="1016724"/>
              </a:tblGrid>
              <a:tr h="399654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温度℃</a:t>
                      </a:r>
                      <a:endParaRPr lang="en-US" altLang="zh-CN" sz="1800" b="1" dirty="0">
                        <a:solidFill>
                          <a:srgbClr val="000066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（</a:t>
                      </a:r>
                      <a:r>
                        <a:rPr lang="en-US" altLang="zh-CN" sz="18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lang="en-US" altLang="zh-CN" sz="1800" b="1" baseline="-25000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en-US" altLang="zh-CN" sz="18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=   </a:t>
                      </a:r>
                      <a:r>
                        <a:rPr lang="zh-CN" altLang="en-US" sz="18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℃）</a:t>
                      </a:r>
                    </a:p>
                  </a:txBody>
                  <a:tcPr marL="91406" marR="9140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lang="en-US" altLang="zh-CN" sz="1800" b="1" baseline="-250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endParaRPr lang="zh-CN" altLang="en-US" sz="1800" b="1" baseline="-250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lang="en-US" altLang="zh-CN" sz="1800" b="1" baseline="-250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  <a:endParaRPr lang="zh-CN" altLang="en-US" sz="1800" b="1" baseline="-250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lang="en-US" altLang="zh-CN" sz="1800" b="1" baseline="-250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endParaRPr lang="zh-CN" altLang="en-US" sz="1800" b="1" baseline="-250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lang="en-US" altLang="zh-CN" sz="1800" b="1" baseline="-250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</a:t>
                      </a:r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lang="en-US" altLang="zh-CN" sz="1800" b="1" baseline="-250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</a:t>
                      </a:r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lang="en-US" altLang="zh-CN" sz="1800" b="1" baseline="-250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</a:t>
                      </a:r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lang="en-US" altLang="zh-CN" sz="1800" b="1" baseline="-250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</a:t>
                      </a:r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35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13" marR="91413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47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干涉环变化数N</a:t>
                      </a:r>
                    </a:p>
                  </a:txBody>
                  <a:tcPr marL="91406" marR="9140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3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试件伸长量（</a:t>
                      </a:r>
                      <a:r>
                        <a:rPr lang="en-US" altLang="zh-CN" sz="18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nm</a:t>
                      </a:r>
                      <a:r>
                        <a:rPr lang="zh-CN" altLang="en-US" sz="18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）</a:t>
                      </a:r>
                    </a:p>
                  </a:txBody>
                  <a:tcPr marL="91406" marR="9140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116">
                <a:tc>
                  <a:txBody>
                    <a:bodyPr/>
                    <a:lstStyle/>
                    <a:p>
                      <a:pPr indent="1333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线胀系数</a:t>
                      </a:r>
                      <a:endParaRPr lang="en-US" altLang="zh-CN" sz="1800" b="1" dirty="0">
                        <a:solidFill>
                          <a:srgbClr val="000066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indent="1333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α（×10</a:t>
                      </a:r>
                      <a:r>
                        <a:rPr lang="zh-CN" altLang="en-US" sz="1800" b="1" baseline="30000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-6</a:t>
                      </a:r>
                      <a:r>
                        <a:rPr lang="zh-CN" altLang="en-US" sz="18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/℃）</a:t>
                      </a:r>
                    </a:p>
                  </a:txBody>
                  <a:tcPr marL="91406" marR="9140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06" marR="9140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250825" y="136444"/>
            <a:ext cx="2646878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0" eaLnBrk="1" hangingPunct="1">
              <a:tabLst>
                <a:tab pos="266700" algn="l"/>
              </a:tabLst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五、注意事项</a:t>
            </a:r>
          </a:p>
        </p:txBody>
      </p:sp>
      <p:sp>
        <p:nvSpPr>
          <p:cNvPr id="5" name="TextBox 66"/>
          <p:cNvSpPr txBox="1">
            <a:spLocks noChangeArrowheads="1"/>
          </p:cNvSpPr>
          <p:nvPr/>
        </p:nvSpPr>
        <p:spPr bwMode="auto">
          <a:xfrm>
            <a:off x="371475" y="1125538"/>
            <a:ext cx="8286750" cy="37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反射镜3（动镜）上粘结的石英玻璃管不能承受较大的扭力和拉力。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、加热炉温度不可设置太高，以免冷却时间过长。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、眼睛不可直视激光束。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、反射镜和分束镜均为易碎器件，注意安全。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b="1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/>
          <p:nvPr/>
        </p:nvSpPr>
        <p:spPr>
          <a:xfrm>
            <a:off x="323850" y="116394"/>
            <a:ext cx="2646878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0" eaLnBrk="1" hangingPunct="1">
              <a:tabLst>
                <a:tab pos="266700" algn="l"/>
              </a:tabLst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六、报告要求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1340768"/>
            <a:ext cx="7678738" cy="1688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计算不同温度区间的线膨胀系数</a:t>
            </a:r>
            <a:r>
              <a:rPr lang="en-GB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、以温度为横坐标，线性热膨胀系数为纵坐标画折线图，观察线性热膨胀系数随温度升高的变化趋势。 </a:t>
            </a:r>
            <a:endParaRPr lang="zh-CN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267" y="908050"/>
            <a:ext cx="59785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7965" marR="0" lvl="0" indent="-15176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数据处理要求</a:t>
            </a:r>
            <a:endParaRPr lang="zh-CN" altLang="zh-CN" sz="24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492" y="3066329"/>
            <a:ext cx="5955300" cy="461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965" marR="0" lvl="0" indent="-15176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结果陈述与总结</a:t>
            </a:r>
            <a:endParaRPr lang="zh-CN" altLang="zh-CN" sz="24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492" y="3717500"/>
            <a:ext cx="59785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7965" marR="0" lvl="0" indent="-15176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endParaRPr lang="zh-CN" altLang="zh-CN" sz="24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568" y="4216100"/>
            <a:ext cx="76787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、实验过程中，接收屏上干涉条纹的中心位置不断在改变，请分析原因并找出处理方法。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、根据实验结果，不同温度下样品的热膨胀系数是否相同？试分析原因。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gimg2.baidu.com/image_search/src=http%3A%2F%2Finews.gtimg.com%2Fnewsapp_bt%2F0%2F5720488848%2F1000&amp;refer=http%3A%2F%2Finews.gtimg.com&amp;app=2002&amp;size=f9999,10000&amp;q=a80&amp;n=0&amp;g=0n&amp;fmt=jpeg?sec=1631868337&amp;t=08ab4c47fd36ea733009c5bb0101258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" r="6387"/>
          <a:stretch>
            <a:fillRect/>
          </a:stretch>
        </p:blipFill>
        <p:spPr bwMode="auto">
          <a:xfrm>
            <a:off x="-73024" y="-24088"/>
            <a:ext cx="9217024" cy="684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1"/>
          <p:cNvGrpSpPr/>
          <p:nvPr/>
        </p:nvGrpSpPr>
        <p:grpSpPr>
          <a:xfrm>
            <a:off x="1711325" y="1687513"/>
            <a:ext cx="5873750" cy="2000250"/>
            <a:chOff x="1078" y="1063"/>
            <a:chExt cx="3700" cy="1260"/>
          </a:xfrm>
        </p:grpSpPr>
        <p:sp>
          <p:nvSpPr>
            <p:cNvPr id="12297" name="Text Box 5"/>
            <p:cNvSpPr txBox="1"/>
            <p:nvPr/>
          </p:nvSpPr>
          <p:spPr>
            <a:xfrm>
              <a:off x="1561" y="1063"/>
              <a:ext cx="1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endParaRPr lang="zh-CN" altLang="en-US" sz="2800" b="1" dirty="0">
                <a:solidFill>
                  <a:srgbClr val="33CC3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295" name="Text Box 7"/>
            <p:cNvSpPr txBox="1"/>
            <p:nvPr/>
          </p:nvSpPr>
          <p:spPr>
            <a:xfrm>
              <a:off x="1078" y="1958"/>
              <a:ext cx="37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深圳大学大学物理教学实验中心</a:t>
              </a:r>
            </a:p>
          </p:txBody>
        </p:sp>
      </p:grpSp>
      <p:sp>
        <p:nvSpPr>
          <p:cNvPr id="12292" name="WordArt 9"/>
          <p:cNvSpPr>
            <a:spLocks noTextEdit="1"/>
          </p:cNvSpPr>
          <p:nvPr/>
        </p:nvSpPr>
        <p:spPr>
          <a:xfrm>
            <a:off x="3491880" y="4114800"/>
            <a:ext cx="2895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5400" b="1" dirty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CC99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再见！</a:t>
            </a:r>
          </a:p>
        </p:txBody>
      </p:sp>
      <p:pic>
        <p:nvPicPr>
          <p:cNvPr id="591882" name="006.06. 梦中的婚礼 MARIAGE D' AMOUR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596188" y="65532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188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/>
          <p:nvPr/>
        </p:nvSpPr>
        <p:spPr>
          <a:xfrm>
            <a:off x="337237" y="88325"/>
            <a:ext cx="1826141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历史背景</a:t>
            </a:r>
          </a:p>
        </p:txBody>
      </p:sp>
      <p:sp>
        <p:nvSpPr>
          <p:cNvPr id="8" name="内容占位符 2"/>
          <p:cNvSpPr txBox="1">
            <a:spLocks noChangeArrowheads="1"/>
          </p:cNvSpPr>
          <p:nvPr/>
        </p:nvSpPr>
        <p:spPr bwMode="auto">
          <a:xfrm>
            <a:off x="442711" y="980728"/>
            <a:ext cx="620303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迈克尔逊干涉仪由美国物理学家阿尔伯特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亚伯拉罕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迈克尔逊于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1881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年发明。</a:t>
            </a:r>
          </a:p>
        </p:txBody>
      </p:sp>
      <p:pic>
        <p:nvPicPr>
          <p:cNvPr id="9" name="Picture 2" descr="https://bkimg.cdn.bcebos.com/pic/0bd162d9f2d3572c3eaa51378a13632763d0c395?x-bce-process=image/resize,m_lfit,w_268,limit_1/format,f_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24744"/>
            <a:ext cx="2003425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/>
          <p:cNvSpPr txBox="1"/>
          <p:nvPr/>
        </p:nvSpPr>
        <p:spPr>
          <a:xfrm>
            <a:off x="442711" y="2780928"/>
            <a:ext cx="6361537" cy="30559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800" b="1" kern="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1887</a:t>
            </a:r>
            <a:r>
              <a:rPr lang="zh-CN" altLang="en-US" sz="2800" b="1" kern="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年，迈克尔逊和爱德华</a:t>
            </a:r>
            <a:r>
              <a:rPr lang="en-US" altLang="zh-CN" sz="2800" b="1" kern="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lang="zh-CN" altLang="en-US" sz="2800" b="1" kern="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威廉姆斯</a:t>
            </a:r>
            <a:r>
              <a:rPr lang="en-US" altLang="zh-CN" sz="2800" b="1" kern="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lang="zh-CN" altLang="en-US" sz="2800" b="1" kern="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莫雷使用这种干涉仪进行了著名的迈克耳逊</a:t>
            </a:r>
            <a:r>
              <a:rPr lang="en-US" altLang="zh-CN" sz="2800" b="1" kern="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2800" b="1" kern="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莫雷实验，证实了“以太”并不存在。</a:t>
            </a:r>
            <a:endParaRPr lang="en-GB" altLang="zh-CN" sz="2800" b="1" kern="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内容占位符 2"/>
          <p:cNvSpPr txBox="1"/>
          <p:nvPr/>
        </p:nvSpPr>
        <p:spPr>
          <a:xfrm>
            <a:off x="442711" y="5085184"/>
            <a:ext cx="8017721" cy="75168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800" b="1" kern="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涉及两次诺贝尔奖：</a:t>
            </a:r>
            <a:r>
              <a:rPr lang="en-US" altLang="zh-CN" sz="2800" b="1" kern="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1907</a:t>
            </a:r>
            <a:r>
              <a:rPr lang="zh-CN" altLang="en-US" sz="2800" b="1" kern="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年和</a:t>
            </a:r>
            <a:r>
              <a:rPr lang="en-US" altLang="zh-CN" sz="2800" b="1" kern="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2017</a:t>
            </a:r>
            <a:r>
              <a:rPr lang="zh-CN" altLang="en-US" sz="2800" b="1" kern="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 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/>
          <p:nvPr/>
        </p:nvSpPr>
        <p:spPr>
          <a:xfrm>
            <a:off x="337237" y="88325"/>
            <a:ext cx="2358338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实验目的</a:t>
            </a:r>
          </a:p>
        </p:txBody>
      </p:sp>
      <p:grpSp>
        <p:nvGrpSpPr>
          <p:cNvPr id="8" name="Group 3"/>
          <p:cNvGrpSpPr/>
          <p:nvPr/>
        </p:nvGrpSpPr>
        <p:grpSpPr bwMode="auto">
          <a:xfrm>
            <a:off x="1265113" y="3697213"/>
            <a:ext cx="393700" cy="420688"/>
            <a:chOff x="982" y="214"/>
            <a:chExt cx="759" cy="872"/>
          </a:xfrm>
        </p:grpSpPr>
        <p:sp>
          <p:nvSpPr>
            <p:cNvPr id="9" name="Freeform 4"/>
            <p:cNvSpPr/>
            <p:nvPr/>
          </p:nvSpPr>
          <p:spPr bwMode="auto">
            <a:xfrm>
              <a:off x="1215" y="214"/>
              <a:ext cx="300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rect l="0" t="0" r="r" b="b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Freeform 5"/>
            <p:cNvSpPr/>
            <p:nvPr/>
          </p:nvSpPr>
          <p:spPr bwMode="auto">
            <a:xfrm>
              <a:off x="982" y="398"/>
              <a:ext cx="392" cy="273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rect l="0" t="0" r="r" b="b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982" y="625"/>
              <a:ext cx="392" cy="276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rect l="0" t="0" r="r" b="b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1208" y="648"/>
              <a:ext cx="300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rect l="0" t="0" r="r" b="b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1349" y="625"/>
              <a:ext cx="392" cy="273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rect l="0" t="0" r="r" b="b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1349" y="392"/>
              <a:ext cx="392" cy="280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rect l="0" t="0" r="r" b="b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1233" y="536"/>
              <a:ext cx="263" cy="227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rect l="0" t="0" r="r" b="b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6" name="Group 11"/>
          <p:cNvGrpSpPr/>
          <p:nvPr/>
        </p:nvGrpSpPr>
        <p:grpSpPr bwMode="auto">
          <a:xfrm>
            <a:off x="1265113" y="2524051"/>
            <a:ext cx="407988" cy="392112"/>
            <a:chOff x="982" y="214"/>
            <a:chExt cx="759" cy="872"/>
          </a:xfrm>
        </p:grpSpPr>
        <p:sp>
          <p:nvSpPr>
            <p:cNvPr id="17" name="Freeform 12"/>
            <p:cNvSpPr/>
            <p:nvPr/>
          </p:nvSpPr>
          <p:spPr bwMode="auto">
            <a:xfrm>
              <a:off x="1215" y="214"/>
              <a:ext cx="298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rect l="0" t="0" r="r" b="b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982" y="398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rect l="0" t="0" r="r" b="b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Freeform 14"/>
            <p:cNvSpPr/>
            <p:nvPr/>
          </p:nvSpPr>
          <p:spPr bwMode="auto">
            <a:xfrm>
              <a:off x="982" y="627"/>
              <a:ext cx="393" cy="275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rect l="0" t="0" r="r" b="b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1209" y="648"/>
              <a:ext cx="298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rect l="0" t="0" r="r" b="b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Freeform 16"/>
            <p:cNvSpPr/>
            <p:nvPr/>
          </p:nvSpPr>
          <p:spPr bwMode="auto">
            <a:xfrm>
              <a:off x="1348" y="627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rect l="0" t="0" r="r" b="b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1348" y="394"/>
              <a:ext cx="393" cy="275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rect l="0" t="0" r="r" b="b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Freeform 18"/>
            <p:cNvSpPr/>
            <p:nvPr/>
          </p:nvSpPr>
          <p:spPr bwMode="auto">
            <a:xfrm>
              <a:off x="1233" y="535"/>
              <a:ext cx="263" cy="229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rect l="0" t="0" r="r" b="b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2160463" y="3697213"/>
            <a:ext cx="680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采用干涉法测量试件的线性热膨胀系数。</a:t>
            </a:r>
            <a:endParaRPr lang="en-US" altLang="zh-CN" sz="28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2160463" y="2360538"/>
            <a:ext cx="5832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了解迈克尔逊干涉仪的基本原理。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6"/>
          <p:cNvSpPr/>
          <p:nvPr/>
        </p:nvSpPr>
        <p:spPr>
          <a:xfrm>
            <a:off x="233362" y="115888"/>
            <a:ext cx="743498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平均线性热膨胀系数</a:t>
            </a:r>
          </a:p>
        </p:txBody>
      </p:sp>
      <p:sp>
        <p:nvSpPr>
          <p:cNvPr id="1029" name="Rectangle 84"/>
          <p:cNvSpPr/>
          <p:nvPr/>
        </p:nvSpPr>
        <p:spPr>
          <a:xfrm>
            <a:off x="2195513" y="15573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04825" y="2128837"/>
            <a:ext cx="81343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在实际的测量当中，通常测得的是固体材料在室温</a:t>
            </a:r>
            <a:r>
              <a:rPr lang="en-US" altLang="zh-CN" sz="2800" b="1" i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en-US" altLang="zh-CN" sz="2800" b="1" i="1" baseline="-250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下的长度</a:t>
            </a:r>
            <a:r>
              <a:rPr lang="en-US" altLang="zh-CN" sz="2800" b="1" i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</a:t>
            </a:r>
            <a:r>
              <a:rPr lang="en-US" altLang="zh-CN" sz="2800" b="1" i="1" baseline="-250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及其在温度</a:t>
            </a:r>
            <a:r>
              <a:rPr lang="en-US" altLang="zh-CN" sz="2800" b="1" i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en-US" altLang="zh-CN" sz="2800" b="1" i="1" baseline="-250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至</a:t>
            </a:r>
            <a:r>
              <a:rPr lang="en-US" altLang="zh-CN" sz="2800" b="1" i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en-US" altLang="zh-CN" sz="2800" b="1" i="1" baseline="-250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 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之间的伸长量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∆</a:t>
            </a:r>
            <a:r>
              <a:rPr lang="en-US" altLang="zh-CN" sz="2800" b="1" i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</a:t>
            </a:r>
            <a:r>
              <a:rPr lang="en-US" altLang="zh-CN" sz="2800" b="1" i="1" baseline="-250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21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就可以得到热膨胀系数，这样得到的线性热膨胀系数是平均线性热膨胀系数</a:t>
            </a:r>
            <a:r>
              <a:rPr lang="en-US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8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5888186" y="5141913"/>
            <a:ext cx="253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003152" y="5013176"/>
                <a:ext cx="4335289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152" y="5013176"/>
                <a:ext cx="4335289" cy="754309"/>
              </a:xfrm>
              <a:prstGeom prst="rect">
                <a:avLst/>
              </a:prstGeom>
              <a:blipFill rotWithShape="1">
                <a:blip r:embed="rId3"/>
                <a:stretch>
                  <a:fillRect l="-8" t="-64" r="-442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04825" y="810646"/>
            <a:ext cx="8134350" cy="130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线性热膨胀系数</a:t>
            </a:r>
            <a:r>
              <a:rPr lang="en-US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固体物质的温度每改变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℃时，  </a:t>
            </a:r>
            <a:endParaRPr lang="en-US" altLang="zh-CN" sz="28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单位长度的伸长量。</a:t>
            </a:r>
            <a:endParaRPr lang="en-US" altLang="zh-CN" sz="28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9" name="Rectangle 46"/>
          <p:cNvSpPr/>
          <p:nvPr/>
        </p:nvSpPr>
        <p:spPr>
          <a:xfrm>
            <a:off x="233363" y="115888"/>
            <a:ext cx="80835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迈克尔逊干涉仪原理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499494" y="105178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迈克尔逊干涉仪光路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590315" y="2153425"/>
            <a:ext cx="2374952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分束镜将入射光分成两束，一束反射至反射镜</a:t>
            </a:r>
            <a:r>
              <a:rPr lang="en-US" altLang="zh-CN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</a:t>
            </a:r>
            <a:r>
              <a:rPr lang="en-US" altLang="zh-CN" sz="11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，另一束透射至反射镜</a:t>
            </a:r>
            <a:r>
              <a:rPr lang="en-US" altLang="zh-CN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</a:t>
            </a:r>
            <a:r>
              <a:rPr lang="en-US" altLang="zh-CN" sz="12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，在观测者看来，等效于在前方有两个光源</a:t>
            </a:r>
            <a:r>
              <a:rPr lang="en-US" altLang="zh-CN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en-US" altLang="zh-CN" sz="12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en-US" altLang="zh-CN" sz="11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GB" altLang="zh-CN" sz="110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110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en-US" altLang="zh-CN" sz="12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en-US" altLang="zh-CN" sz="11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是相干光源，在屏形成干涉条纹。</a:t>
            </a:r>
            <a:endParaRPr lang="zh-CN" altLang="en-US" dirty="0"/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33" y="1952362"/>
            <a:ext cx="6326066" cy="35648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9" name="Rectangle 46"/>
          <p:cNvSpPr/>
          <p:nvPr/>
        </p:nvSpPr>
        <p:spPr>
          <a:xfrm>
            <a:off x="233363" y="115888"/>
            <a:ext cx="80835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等倾干涉条纹形成</a:t>
            </a: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91"/>
          <a:stretch>
            <a:fillRect/>
          </a:stretch>
        </p:blipFill>
        <p:spPr bwMode="auto">
          <a:xfrm>
            <a:off x="361466" y="1263155"/>
            <a:ext cx="3821113" cy="336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27"/>
          <p:cNvSpPr>
            <a:spLocks noChangeArrowheads="1"/>
          </p:cNvSpPr>
          <p:nvPr/>
        </p:nvSpPr>
        <p:spPr bwMode="auto">
          <a:xfrm>
            <a:off x="4645967" y="775226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等倾条纹的特征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8"/>
          <p:cNvSpPr txBox="1">
            <a:spLocks noChangeArrowheads="1"/>
          </p:cNvSpPr>
          <p:nvPr/>
        </p:nvSpPr>
        <p:spPr bwMode="auto">
          <a:xfrm>
            <a:off x="4672186" y="1205438"/>
            <a:ext cx="39608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2060"/>
                </a:solidFill>
                <a:ea typeface="华文中宋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ea typeface="华文中宋" panose="02010600040101010101" pitchFamily="2" charset="-122"/>
              </a:rPr>
              <a:t>、倾角相同的地方构成内疏外密同心圆环</a:t>
            </a:r>
          </a:p>
        </p:txBody>
      </p:sp>
      <p:sp>
        <p:nvSpPr>
          <p:cNvPr id="11" name="文本框 29"/>
          <p:cNvSpPr txBox="1">
            <a:spLocks noChangeArrowheads="1"/>
          </p:cNvSpPr>
          <p:nvPr/>
        </p:nvSpPr>
        <p:spPr bwMode="auto">
          <a:xfrm>
            <a:off x="4676949" y="2114551"/>
            <a:ext cx="3956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2060"/>
                </a:solidFill>
                <a:ea typeface="华文中宋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  <a:ea typeface="华文中宋" panose="02010600040101010101" pitchFamily="2" charset="-122"/>
              </a:rPr>
              <a:t>、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K=2d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cos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θ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/λ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θ</a:t>
            </a:r>
            <a:r>
              <a:rPr lang="zh-CN" altLang="en-US" sz="2400" b="1" dirty="0">
                <a:solidFill>
                  <a:srgbClr val="002060"/>
                </a:solidFill>
                <a:ea typeface="华文中宋" panose="02010600040101010101" pitchFamily="2" charset="-122"/>
              </a:rPr>
              <a:t>越小，级数越大</a:t>
            </a:r>
          </a:p>
        </p:txBody>
      </p:sp>
      <p:sp>
        <p:nvSpPr>
          <p:cNvPr id="12" name="文本框 30"/>
          <p:cNvSpPr txBox="1">
            <a:spLocks noChangeArrowheads="1"/>
          </p:cNvSpPr>
          <p:nvPr/>
        </p:nvSpPr>
        <p:spPr bwMode="auto">
          <a:xfrm>
            <a:off x="4645967" y="3014663"/>
            <a:ext cx="39544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C00000"/>
                </a:solidFill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  <a:ea typeface="华文中宋" panose="02010600040101010101" pitchFamily="2" charset="-122"/>
              </a:rPr>
              <a:t>、在中心附近，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cos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θ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~1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</a:t>
            </a:r>
            <a:r>
              <a:rPr lang="zh-CN" altLang="en-US" sz="2400" b="1" dirty="0">
                <a:solidFill>
                  <a:srgbClr val="C00000"/>
                </a:solidFill>
                <a:ea typeface="华文中宋" panose="02010600040101010101" pitchFamily="2" charset="-122"/>
              </a:rPr>
              <a:t>没改变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λ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/2</a:t>
            </a:r>
            <a:r>
              <a:rPr lang="zh-CN" altLang="en-US" sz="2400" b="1" dirty="0">
                <a:solidFill>
                  <a:srgbClr val="C00000"/>
                </a:solidFill>
                <a:ea typeface="华文中宋" panose="02010600040101010101" pitchFamily="2" charset="-122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条纹就冒出或消失一个</a:t>
            </a:r>
            <a:endParaRPr lang="zh-CN" altLang="en-US" sz="2400" b="1" dirty="0">
              <a:solidFill>
                <a:srgbClr val="C00000"/>
              </a:solidFill>
              <a:ea typeface="华文中宋" panose="02010600040101010101" pitchFamily="2" charset="-122"/>
            </a:endParaRPr>
          </a:p>
        </p:txBody>
      </p:sp>
      <p:sp>
        <p:nvSpPr>
          <p:cNvPr id="13" name="文本框 31"/>
          <p:cNvSpPr txBox="1">
            <a:spLocks noChangeArrowheads="1"/>
          </p:cNvSpPr>
          <p:nvPr/>
        </p:nvSpPr>
        <p:spPr bwMode="auto">
          <a:xfrm>
            <a:off x="4744417" y="4864100"/>
            <a:ext cx="39544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2060"/>
                </a:solidFill>
                <a:ea typeface="华文中宋" panose="02010600040101010101" pitchFamily="2" charset="-122"/>
              </a:rPr>
              <a:t>4</a:t>
            </a:r>
            <a:r>
              <a:rPr lang="zh-CN" altLang="en-US" sz="2400" b="1" dirty="0">
                <a:solidFill>
                  <a:srgbClr val="002060"/>
                </a:solidFill>
                <a:ea typeface="华文中宋" panose="02010600040101010101" pitchFamily="2" charset="-122"/>
              </a:rPr>
              <a:t>、若平面镜不严格垂直，干涉将兼有等厚和等倾成分，条纹是弯曲的</a:t>
            </a:r>
          </a:p>
        </p:txBody>
      </p:sp>
      <p:sp>
        <p:nvSpPr>
          <p:cNvPr id="14" name="矩形 13"/>
          <p:cNvSpPr/>
          <p:nvPr/>
        </p:nvSpPr>
        <p:spPr>
          <a:xfrm>
            <a:off x="4672186" y="771525"/>
            <a:ext cx="4098925" cy="531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106752" y="157897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3830" y="4836052"/>
            <a:ext cx="3838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光程和</a:t>
            </a:r>
            <a:r>
              <a:rPr lang="en-GB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及</a:t>
            </a:r>
            <a:r>
              <a:rPr lang="en-US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θ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有关，在</a:t>
            </a:r>
            <a:r>
              <a:rPr lang="en-GB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不变时，</a:t>
            </a:r>
            <a:r>
              <a:rPr lang="en-US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θ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相同地方形成同一级条纹，所以叫等倾干涉</a:t>
            </a:r>
            <a:endParaRPr lang="en-GB" sz="24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3"/>
              <p:cNvSpPr txBox="1"/>
              <p:nvPr/>
            </p:nvSpPr>
            <p:spPr bwMode="auto">
              <a:xfrm>
                <a:off x="5688013" y="4098925"/>
                <a:ext cx="1368425" cy="831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en-GB" sz="2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GB" sz="2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f>
                        <m:fPr>
                          <m:ctrlPr>
                            <a:rPr lang="en-GB" sz="2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GB" sz="2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8013" y="4098925"/>
                <a:ext cx="1368425" cy="831850"/>
              </a:xfrm>
              <a:prstGeom prst="rect">
                <a:avLst/>
              </a:prstGeom>
              <a:blipFill rotWithShape="1">
                <a:blip r:embed="rId4"/>
                <a:stretch>
                  <a:fillRect l="-23" r="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7"/>
          <p:cNvSpPr/>
          <p:nvPr/>
        </p:nvSpPr>
        <p:spPr>
          <a:xfrm>
            <a:off x="0" y="3378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9" name="Rectangle 46"/>
          <p:cNvSpPr/>
          <p:nvPr/>
        </p:nvSpPr>
        <p:spPr>
          <a:xfrm>
            <a:off x="233363" y="115888"/>
            <a:ext cx="80835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干涉法测量线膨胀系数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8"/>
              <p:cNvSpPr txBox="1"/>
              <p:nvPr/>
            </p:nvSpPr>
            <p:spPr bwMode="auto">
              <a:xfrm>
                <a:off x="5322242" y="2204864"/>
                <a:ext cx="1785640" cy="602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2242" y="2204864"/>
                <a:ext cx="1785640" cy="602558"/>
              </a:xfrm>
              <a:prstGeom prst="rect">
                <a:avLst/>
              </a:prstGeom>
              <a:blipFill rotWithShape="1">
                <a:blip r:embed="rId3"/>
                <a:stretch>
                  <a:fillRect l="-17" t="-24" r="18" b="-2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40"/>
          <p:cNvSpPr txBox="1">
            <a:spLocks noChangeArrowheads="1"/>
          </p:cNvSpPr>
          <p:nvPr/>
        </p:nvSpPr>
        <p:spPr bwMode="auto">
          <a:xfrm>
            <a:off x="7721600" y="2395719"/>
            <a:ext cx="292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</p:txBody>
      </p:sp>
      <p:sp>
        <p:nvSpPr>
          <p:cNvPr id="11" name="TextBox 41"/>
          <p:cNvSpPr txBox="1">
            <a:spLocks noChangeArrowheads="1"/>
          </p:cNvSpPr>
          <p:nvPr/>
        </p:nvSpPr>
        <p:spPr bwMode="auto">
          <a:xfrm>
            <a:off x="4788024" y="3667740"/>
            <a:ext cx="401014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将式（</a:t>
            </a:r>
            <a:r>
              <a:rPr lang="en-US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）带入式（</a:t>
            </a:r>
            <a:r>
              <a:rPr lang="en-US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）得：</a:t>
            </a:r>
            <a:endParaRPr lang="en-US" altLang="zh-CN" sz="24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12" name="TextBox 43"/>
          <p:cNvSpPr txBox="1">
            <a:spLocks noChangeArrowheads="1"/>
          </p:cNvSpPr>
          <p:nvPr/>
        </p:nvSpPr>
        <p:spPr bwMode="auto">
          <a:xfrm>
            <a:off x="7775167" y="5068399"/>
            <a:ext cx="901289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</p:txBody>
      </p:sp>
      <p:sp>
        <p:nvSpPr>
          <p:cNvPr id="13" name="文本框 1"/>
          <p:cNvSpPr txBox="1">
            <a:spLocks noChangeArrowheads="1"/>
          </p:cNvSpPr>
          <p:nvPr/>
        </p:nvSpPr>
        <p:spPr bwMode="auto">
          <a:xfrm>
            <a:off x="0" y="990760"/>
            <a:ext cx="9019157" cy="58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动镜（反射镜</a:t>
            </a:r>
            <a:r>
              <a:rPr lang="en-US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）的位移量</a:t>
            </a:r>
            <a:r>
              <a:rPr lang="zh-CN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∆</a:t>
            </a:r>
            <a:r>
              <a:rPr lang="en-US" altLang="zh-CN" sz="2400" b="1" i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与干涉条纹变化的级数</a:t>
            </a:r>
            <a:r>
              <a:rPr lang="en-US" altLang="zh-CN" sz="2400" b="1" i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成正比，即：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965168" y="4638917"/>
                <a:ext cx="2499787" cy="1094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168" y="4638917"/>
                <a:ext cx="2499787" cy="1094339"/>
              </a:xfrm>
              <a:prstGeom prst="rect">
                <a:avLst/>
              </a:prstGeom>
              <a:blipFill rotWithShape="1">
                <a:blip r:embed="rId4"/>
                <a:stretch>
                  <a:fillRect l="-4" t="-22" r="21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4" y="1672151"/>
            <a:ext cx="4869985" cy="419508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/>
          <p:nvPr/>
        </p:nvSpPr>
        <p:spPr>
          <a:xfrm>
            <a:off x="250825" y="139113"/>
            <a:ext cx="26225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0" eaLnBrk="1" hangingPunct="1">
              <a:tabLst>
                <a:tab pos="266700" algn="l"/>
              </a:tabLst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三、实验仪器</a:t>
            </a:r>
          </a:p>
        </p:txBody>
      </p:sp>
      <p:sp>
        <p:nvSpPr>
          <p:cNvPr id="2" name="矩形 1"/>
          <p:cNvSpPr/>
          <p:nvPr/>
        </p:nvSpPr>
        <p:spPr>
          <a:xfrm>
            <a:off x="2932901" y="260077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实验仪器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03338" y="804026"/>
            <a:ext cx="6401593" cy="5060100"/>
            <a:chOff x="1303338" y="804026"/>
            <a:chExt cx="6401593" cy="5060100"/>
          </a:xfrm>
        </p:grpSpPr>
        <p:grpSp>
          <p:nvGrpSpPr>
            <p:cNvPr id="6" name="组合 5"/>
            <p:cNvGrpSpPr/>
            <p:nvPr/>
          </p:nvGrpSpPr>
          <p:grpSpPr>
            <a:xfrm>
              <a:off x="1303338" y="804026"/>
              <a:ext cx="6401593" cy="5060100"/>
              <a:chOff x="1303338" y="804026"/>
              <a:chExt cx="6401593" cy="5060100"/>
            </a:xfrm>
          </p:grpSpPr>
          <p:pic>
            <p:nvPicPr>
              <p:cNvPr id="14" name="Picture 10" descr="~(87)`F4YZ@T]GD{(XBOQ0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9069" y="1412776"/>
                <a:ext cx="6265862" cy="445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标注: 下箭头 2"/>
              <p:cNvSpPr/>
              <p:nvPr/>
            </p:nvSpPr>
            <p:spPr>
              <a:xfrm>
                <a:off x="2359859" y="804026"/>
                <a:ext cx="1027032" cy="968789"/>
              </a:xfrm>
              <a:prstGeom prst="downArrowCallout">
                <a:avLst>
                  <a:gd name="adj1" fmla="val 6493"/>
                  <a:gd name="adj2" fmla="val 10570"/>
                  <a:gd name="adj3" fmla="val 25000"/>
                  <a:gd name="adj4" fmla="val 33792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</a:rPr>
                  <a:t>反射镜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1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标注: 下箭头 15"/>
              <p:cNvSpPr/>
              <p:nvPr/>
            </p:nvSpPr>
            <p:spPr>
              <a:xfrm>
                <a:off x="2932901" y="1628800"/>
                <a:ext cx="1027032" cy="538750"/>
              </a:xfrm>
              <a:prstGeom prst="downArrowCallout">
                <a:avLst>
                  <a:gd name="adj1" fmla="val 6493"/>
                  <a:gd name="adj2" fmla="val 10570"/>
                  <a:gd name="adj3" fmla="val 25000"/>
                  <a:gd name="adj4" fmla="val 61321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</a:rPr>
                  <a:t>分束镜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标注: 下箭头 16"/>
              <p:cNvSpPr/>
              <p:nvPr/>
            </p:nvSpPr>
            <p:spPr>
              <a:xfrm>
                <a:off x="3874024" y="1741314"/>
                <a:ext cx="1027032" cy="538750"/>
              </a:xfrm>
              <a:prstGeom prst="downArrowCallout">
                <a:avLst>
                  <a:gd name="adj1" fmla="val 6493"/>
                  <a:gd name="adj2" fmla="val 10570"/>
                  <a:gd name="adj3" fmla="val 25000"/>
                  <a:gd name="adj4" fmla="val 61321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</a:rPr>
                  <a:t>扩束镜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标注: 下箭头 17"/>
              <p:cNvSpPr/>
              <p:nvPr/>
            </p:nvSpPr>
            <p:spPr>
              <a:xfrm>
                <a:off x="5367856" y="1350888"/>
                <a:ext cx="1027032" cy="538750"/>
              </a:xfrm>
              <a:prstGeom prst="downArrowCallout">
                <a:avLst>
                  <a:gd name="adj1" fmla="val 6493"/>
                  <a:gd name="adj2" fmla="val 10570"/>
                  <a:gd name="adj3" fmla="val 25000"/>
                  <a:gd name="adj4" fmla="val 61321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</a:rPr>
                  <a:t>激光器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标注: 下箭头 18"/>
              <p:cNvSpPr/>
              <p:nvPr/>
            </p:nvSpPr>
            <p:spPr>
              <a:xfrm>
                <a:off x="1603755" y="1412776"/>
                <a:ext cx="1027032" cy="726712"/>
              </a:xfrm>
              <a:prstGeom prst="downArrowCallout">
                <a:avLst>
                  <a:gd name="adj1" fmla="val 6493"/>
                  <a:gd name="adj2" fmla="val 10570"/>
                  <a:gd name="adj3" fmla="val 25000"/>
                  <a:gd name="adj4" fmla="val 61321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</a:rPr>
                  <a:t>反射镜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2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" name="标注: 右箭头 3"/>
              <p:cNvSpPr/>
              <p:nvPr/>
            </p:nvSpPr>
            <p:spPr>
              <a:xfrm>
                <a:off x="1325183" y="2348880"/>
                <a:ext cx="792088" cy="1080120"/>
              </a:xfrm>
              <a:prstGeom prst="rightArrowCallout">
                <a:avLst>
                  <a:gd name="adj1" fmla="val 9127"/>
                  <a:gd name="adj2" fmla="val 10009"/>
                  <a:gd name="adj3" fmla="val 25000"/>
                  <a:gd name="adj4" fmla="val 46296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</a:rPr>
                  <a:t>反射镜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3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标注: 右箭头 21"/>
              <p:cNvSpPr/>
              <p:nvPr/>
            </p:nvSpPr>
            <p:spPr>
              <a:xfrm>
                <a:off x="1303338" y="3651092"/>
                <a:ext cx="792088" cy="1080120"/>
              </a:xfrm>
              <a:prstGeom prst="rightArrowCallout">
                <a:avLst>
                  <a:gd name="adj1" fmla="val 9127"/>
                  <a:gd name="adj2" fmla="val 10009"/>
                  <a:gd name="adj3" fmla="val 25000"/>
                  <a:gd name="adj4" fmla="val 46296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</a:rPr>
                  <a:t>温控炉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标注: 右箭头 22"/>
              <p:cNvSpPr/>
              <p:nvPr/>
            </p:nvSpPr>
            <p:spPr>
              <a:xfrm flipH="1">
                <a:off x="6156176" y="3638451"/>
                <a:ext cx="648072" cy="1014685"/>
              </a:xfrm>
              <a:prstGeom prst="rightArrowCallout">
                <a:avLst>
                  <a:gd name="adj1" fmla="val 9127"/>
                  <a:gd name="adj2" fmla="val 10009"/>
                  <a:gd name="adj3" fmla="val 25000"/>
                  <a:gd name="adj4" fmla="val 46296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</a:rPr>
                  <a:t>加热开关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标注: 上箭头 4"/>
              <p:cNvSpPr/>
              <p:nvPr/>
            </p:nvSpPr>
            <p:spPr>
              <a:xfrm>
                <a:off x="5374423" y="4944463"/>
                <a:ext cx="1152128" cy="576064"/>
              </a:xfrm>
              <a:prstGeom prst="upArrowCallout">
                <a:avLst>
                  <a:gd name="adj1" fmla="val 10890"/>
                  <a:gd name="adj2" fmla="val 14922"/>
                  <a:gd name="adj3" fmla="val 25000"/>
                  <a:gd name="adj4" fmla="val 4784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</a:rPr>
                  <a:t>电源开关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标注: 上箭头 26"/>
              <p:cNvSpPr/>
              <p:nvPr/>
            </p:nvSpPr>
            <p:spPr>
              <a:xfrm>
                <a:off x="3749963" y="5059934"/>
                <a:ext cx="1152128" cy="576064"/>
              </a:xfrm>
              <a:prstGeom prst="upArrowCallout">
                <a:avLst>
                  <a:gd name="adj1" fmla="val 10890"/>
                  <a:gd name="adj2" fmla="val 14922"/>
                  <a:gd name="adj3" fmla="val 25000"/>
                  <a:gd name="adj4" fmla="val 4784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rgbClr val="FF0000"/>
                    </a:solidFill>
                  </a:rPr>
                  <a:t>控温面板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9" name="标注: 上箭头 28"/>
            <p:cNvSpPr/>
            <p:nvPr/>
          </p:nvSpPr>
          <p:spPr>
            <a:xfrm>
              <a:off x="3383869" y="3281809"/>
              <a:ext cx="1152128" cy="576064"/>
            </a:xfrm>
            <a:prstGeom prst="upArrowCallout">
              <a:avLst>
                <a:gd name="adj1" fmla="val 10890"/>
                <a:gd name="adj2" fmla="val 14922"/>
                <a:gd name="adj3" fmla="val 25000"/>
                <a:gd name="adj4" fmla="val 47844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观测屏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/>
          <p:nvPr/>
        </p:nvSpPr>
        <p:spPr>
          <a:xfrm>
            <a:off x="250825" y="151319"/>
            <a:ext cx="4591321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0" eaLnBrk="1" hangingPunct="1">
              <a:tabLst>
                <a:tab pos="266700" algn="l"/>
              </a:tabLst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/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光路调节</a:t>
            </a:r>
          </a:p>
        </p:txBody>
      </p:sp>
      <p:sp>
        <p:nvSpPr>
          <p:cNvPr id="8" name="TextBox 75"/>
          <p:cNvSpPr txBox="1">
            <a:spLocks noChangeArrowheads="1"/>
          </p:cNvSpPr>
          <p:nvPr/>
        </p:nvSpPr>
        <p:spPr bwMode="auto">
          <a:xfrm>
            <a:off x="107504" y="2066072"/>
            <a:ext cx="505754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、将扩束镜放置在激光器出口（图</a:t>
            </a:r>
            <a:r>
              <a:rPr lang="en-US" altLang="zh-CN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），仔细调节，毛玻璃屏上将出现干涉条纹（图</a:t>
            </a:r>
            <a:r>
              <a:rPr lang="en-US" altLang="zh-CN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），通过微调反射镜1将干涉环调节到毛玻璃屏中便于观察的位置。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4136" y="781681"/>
            <a:ext cx="5135936" cy="1422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、调节</a:t>
            </a:r>
            <a:r>
              <a:rPr lang="zh-CN" altLang="en-US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反射镜</a:t>
            </a:r>
            <a:r>
              <a:rPr lang="en-US" altLang="zh-CN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反射镜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，使从分束镜过来的入射光斑和从反射镜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反射的光斑重合（图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、图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）；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256" y="4734806"/>
            <a:ext cx="1448113" cy="14822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287" y="4745753"/>
            <a:ext cx="1641166" cy="14822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17" y="4735053"/>
            <a:ext cx="1599555" cy="1482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/>
          <a:srcRect b="18101"/>
          <a:stretch>
            <a:fillRect/>
          </a:stretch>
        </p:blipFill>
        <p:spPr>
          <a:xfrm>
            <a:off x="5671837" y="4720676"/>
            <a:ext cx="1522002" cy="14802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5473" y="4718925"/>
            <a:ext cx="1538266" cy="144928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6490" y="256050"/>
            <a:ext cx="3823550" cy="3293672"/>
          </a:xfrm>
          <a:prstGeom prst="rect">
            <a:avLst/>
          </a:prstGeom>
        </p:spPr>
      </p:pic>
      <p:sp>
        <p:nvSpPr>
          <p:cNvPr id="2" name="箭头: 上弧形 1"/>
          <p:cNvSpPr/>
          <p:nvPr/>
        </p:nvSpPr>
        <p:spPr>
          <a:xfrm>
            <a:off x="767134" y="4396997"/>
            <a:ext cx="1538266" cy="3461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90579" y="40233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使光斑重合</a:t>
            </a:r>
            <a:endParaRPr lang="en-GB" dirty="0"/>
          </a:p>
        </p:txBody>
      </p:sp>
      <p:sp>
        <p:nvSpPr>
          <p:cNvPr id="21" name="文本框 20"/>
          <p:cNvSpPr txBox="1"/>
          <p:nvPr/>
        </p:nvSpPr>
        <p:spPr>
          <a:xfrm>
            <a:off x="877800" y="40233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移开扩束镜</a:t>
            </a:r>
            <a:endParaRPr lang="en-GB" dirty="0"/>
          </a:p>
        </p:txBody>
      </p:sp>
      <p:sp>
        <p:nvSpPr>
          <p:cNvPr id="22" name="箭头: 上弧形 21"/>
          <p:cNvSpPr/>
          <p:nvPr/>
        </p:nvSpPr>
        <p:spPr>
          <a:xfrm>
            <a:off x="2695247" y="4405336"/>
            <a:ext cx="1538266" cy="3461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箭头: 上弧形 23"/>
          <p:cNvSpPr/>
          <p:nvPr/>
        </p:nvSpPr>
        <p:spPr>
          <a:xfrm>
            <a:off x="4494290" y="4392707"/>
            <a:ext cx="1538266" cy="3461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箭头: 上弧形 24"/>
          <p:cNvSpPr/>
          <p:nvPr/>
        </p:nvSpPr>
        <p:spPr>
          <a:xfrm>
            <a:off x="6402375" y="4372032"/>
            <a:ext cx="1538266" cy="3461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545830" y="40233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放置扩束镜</a:t>
            </a:r>
            <a:endParaRPr lang="en-GB" dirty="0"/>
          </a:p>
        </p:txBody>
      </p:sp>
      <p:sp>
        <p:nvSpPr>
          <p:cNvPr id="27" name="文本框 26"/>
          <p:cNvSpPr txBox="1"/>
          <p:nvPr/>
        </p:nvSpPr>
        <p:spPr>
          <a:xfrm>
            <a:off x="6178176" y="40233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调节干涉条纹位置</a:t>
            </a:r>
            <a:endParaRPr lang="en-GB" dirty="0"/>
          </a:p>
        </p:txBody>
      </p:sp>
      <p:sp>
        <p:nvSpPr>
          <p:cNvPr id="28" name="文本框 27"/>
          <p:cNvSpPr txBox="1"/>
          <p:nvPr/>
        </p:nvSpPr>
        <p:spPr>
          <a:xfrm>
            <a:off x="495264" y="62280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292929"/>
                </a:solidFill>
              </a:rPr>
              <a:t>图</a:t>
            </a:r>
            <a:r>
              <a:rPr lang="en-US" altLang="zh-CN" b="1" dirty="0">
                <a:solidFill>
                  <a:srgbClr val="292929"/>
                </a:solidFill>
              </a:rPr>
              <a:t>1</a:t>
            </a:r>
            <a:endParaRPr lang="en-GB" b="1" dirty="0">
              <a:solidFill>
                <a:srgbClr val="292929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73442" y="62280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292929"/>
                </a:solidFill>
              </a:rPr>
              <a:t>图</a:t>
            </a:r>
            <a:r>
              <a:rPr lang="en-US" altLang="zh-CN" b="1" dirty="0">
                <a:solidFill>
                  <a:srgbClr val="292929"/>
                </a:solidFill>
              </a:rPr>
              <a:t>2</a:t>
            </a:r>
            <a:endParaRPr lang="en-GB" b="1" dirty="0">
              <a:solidFill>
                <a:srgbClr val="292929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00130" y="62280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292929"/>
                </a:solidFill>
              </a:rPr>
              <a:t>图</a:t>
            </a:r>
            <a:r>
              <a:rPr lang="en-US" altLang="zh-CN" b="1" dirty="0">
                <a:solidFill>
                  <a:srgbClr val="292929"/>
                </a:solidFill>
              </a:rPr>
              <a:t>3</a:t>
            </a:r>
            <a:endParaRPr lang="en-GB" b="1" dirty="0">
              <a:solidFill>
                <a:srgbClr val="292929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160968" y="62280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292929"/>
                </a:solidFill>
              </a:rPr>
              <a:t>图</a:t>
            </a:r>
            <a:r>
              <a:rPr lang="en-US" altLang="zh-CN" b="1" dirty="0">
                <a:solidFill>
                  <a:srgbClr val="292929"/>
                </a:solidFill>
              </a:rPr>
              <a:t>4</a:t>
            </a:r>
            <a:endParaRPr lang="en-GB" b="1" dirty="0">
              <a:solidFill>
                <a:srgbClr val="292929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888948" y="62280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292929"/>
                </a:solidFill>
              </a:rPr>
              <a:t>图</a:t>
            </a:r>
            <a:r>
              <a:rPr lang="en-US" altLang="zh-CN" b="1" dirty="0">
                <a:solidFill>
                  <a:srgbClr val="292929"/>
                </a:solidFill>
              </a:rPr>
              <a:t>5</a:t>
            </a:r>
            <a:endParaRPr lang="en-GB" b="1" dirty="0">
              <a:solidFill>
                <a:srgbClr val="292929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856</Words>
  <Application>Microsoft Office PowerPoint</Application>
  <PresentationFormat>全屏显示(4:3)</PresentationFormat>
  <Paragraphs>109</Paragraphs>
  <Slides>13</Slides>
  <Notes>13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等线</vt:lpstr>
      <vt:lpstr>华文行楷</vt:lpstr>
      <vt:lpstr>华文隶书</vt:lpstr>
      <vt:lpstr>华文新魏</vt:lpstr>
      <vt:lpstr>华文中宋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古瓶荷花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Lenovo</cp:lastModifiedBy>
  <cp:revision>155</cp:revision>
  <dcterms:created xsi:type="dcterms:W3CDTF">2007-03-01T02:00:00Z</dcterms:created>
  <dcterms:modified xsi:type="dcterms:W3CDTF">2021-09-27T06:39:30Z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C747294F2AD54C0AA37A9AF35D605175</vt:lpwstr>
  </property>
</Properties>
</file>