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8"/>
  </p:notesMasterIdLst>
  <p:handoutMasterIdLst>
    <p:handoutMasterId r:id="rId19"/>
  </p:handoutMasterIdLst>
  <p:sldIdLst>
    <p:sldId id="450" r:id="rId4"/>
    <p:sldId id="398" r:id="rId5"/>
    <p:sldId id="405" r:id="rId6"/>
    <p:sldId id="421" r:id="rId7"/>
    <p:sldId id="415" r:id="rId8"/>
    <p:sldId id="431" r:id="rId9"/>
    <p:sldId id="445" r:id="rId10"/>
    <p:sldId id="466" r:id="rId11"/>
    <p:sldId id="467" r:id="rId12"/>
    <p:sldId id="451" r:id="rId13"/>
    <p:sldId id="443" r:id="rId14"/>
    <p:sldId id="444" r:id="rId15"/>
    <p:sldId id="464" r:id="rId16"/>
    <p:sldId id="473" r:id="rId1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C2D1FF"/>
    <a:srgbClr val="246BB3"/>
    <a:srgbClr val="3399FF"/>
    <a:srgbClr val="CDDEFF"/>
    <a:srgbClr val="000066"/>
    <a:srgbClr val="006666"/>
    <a:srgbClr val="292929"/>
    <a:srgbClr val="4D4D4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8"/>
    <p:restoredTop sz="98194"/>
  </p:normalViewPr>
  <p:slideViewPr>
    <p:cSldViewPr snapToObjects="1" showGuides="1">
      <p:cViewPr varScale="1">
        <p:scale>
          <a:sx n="117" d="100"/>
          <a:sy n="117" d="100"/>
        </p:scale>
        <p:origin x="114" y="252"/>
      </p:cViewPr>
      <p:guideLst>
        <p:guide orient="horz" pos="2159"/>
        <p:guide pos="29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2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2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0666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A48B96-639E-45A3-A0BA-2464DFDB1FAA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2021/9/26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024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5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‹#›</a:t>
            </a:fld>
            <a:endParaRPr lang="zh-CN" altLang="en-US" sz="1200" strike="noStrike" noProof="1"/>
          </a:p>
        </p:txBody>
      </p:sp>
    </p:spTree>
    <p:extLst>
      <p:ext uri="{BB962C8B-B14F-4D97-AF65-F5344CB8AC3E}">
        <p14:creationId xmlns:p14="http://schemas.microsoft.com/office/powerpoint/2010/main" val="7333477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>
              <a:buChar char="•"/>
            </a:pPr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8</a:t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843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10443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>
              <a:buChar char="•"/>
            </a:pPr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9</a:t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048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dirty="0"/>
              <a:t>He found that the charge on the drop was an integral multiples of one charge, which he took to be the ultimate unit of charge. </a:t>
            </a:r>
            <a:r>
              <a:rPr lang="en-US" altLang="zh-CN" i="1" dirty="0"/>
              <a:t>An experiment performed by Robert Millikan in 1909 determined the size of the charge on an electron.</a:t>
            </a:r>
            <a:r>
              <a:rPr lang="en-US" altLang="zh-CN" dirty="0"/>
              <a:t> </a:t>
            </a:r>
          </a:p>
          <a:p>
            <a:pPr lvl="0" eaLnBrk="1" hangingPunct="1"/>
            <a:r>
              <a:rPr lang="en-US" altLang="zh-CN" dirty="0"/>
              <a:t>He found that the charge on the drop was an integral multiples of one charge, which he took to be the ultimate unit of charge. </a:t>
            </a:r>
            <a:r>
              <a:rPr lang="en-US" altLang="zh-CN" i="1" dirty="0"/>
              <a:t>An experiment performed by Robert Millikan in 1909 determined the size of the charge on an electron.</a:t>
            </a:r>
            <a:r>
              <a:rPr lang="en-US" altLang="zh-CN" dirty="0"/>
              <a:t> </a:t>
            </a:r>
          </a:p>
          <a:p>
            <a:pPr lvl="0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1813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381000"/>
            <a:ext cx="8540750" cy="56419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4" name="日期占位符 2"/>
          <p:cNvSpPr>
            <a:spLocks noGrp="1"/>
          </p:cNvSpPr>
          <p:nvPr>
            <p:ph type="dt" sz="half" idx="2"/>
          </p:nvPr>
        </p:nvSpPr>
        <p:spPr>
          <a:xfrm>
            <a:off x="301625" y="6172200"/>
            <a:ext cx="2289175" cy="476250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172200"/>
            <a:ext cx="2895600" cy="476250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172200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cs"/>
              </a:rPr>
              <a:t>‹#›</a:t>
            </a:fld>
            <a:endParaRPr lang="en-US" altLang="zh-CN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9950" y="304800"/>
            <a:ext cx="7905750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69950" y="1535113"/>
            <a:ext cx="3830638" cy="46132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2988" y="1535113"/>
            <a:ext cx="3830637" cy="46132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4" name="日期占位符 4"/>
          <p:cNvSpPr>
            <a:spLocks noGrp="1"/>
          </p:cNvSpPr>
          <p:nvPr>
            <p:ph type="dt" sz="half" idx="12"/>
          </p:nvPr>
        </p:nvSpPr>
        <p:spPr>
          <a:xfrm>
            <a:off x="869950" y="6315075"/>
            <a:ext cx="7580313" cy="274638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cs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0" descr="bj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134100"/>
            <a:ext cx="9144000" cy="7397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7" name="Group 20"/>
          <p:cNvGrpSpPr/>
          <p:nvPr userDrawn="1"/>
        </p:nvGrpSpPr>
        <p:grpSpPr>
          <a:xfrm>
            <a:off x="6805613" y="6415088"/>
            <a:ext cx="198437" cy="327025"/>
            <a:chOff x="3492" y="3902"/>
            <a:chExt cx="155" cy="257"/>
          </a:xfrm>
        </p:grpSpPr>
        <p:sp>
          <p:nvSpPr>
            <p:cNvPr id="462869" name="AutoShape 21">
              <a:hlinkClick r:id="" action="ppaction://hlinkshowjump?jump=lastslide"/>
            </p:cNvPr>
            <p:cNvSpPr>
              <a:spLocks noChangeArrowheads="1"/>
            </p:cNvSpPr>
            <p:nvPr/>
          </p:nvSpPr>
          <p:spPr bwMode="auto">
            <a:xfrm rot="5400000">
              <a:off x="3425" y="3937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29" name="Line 22">
              <a:hlinkClick r:id="" action="ppaction://hlinkshowjump?jump=lastslide"/>
            </p:cNvPr>
            <p:cNvSpPr/>
            <p:nvPr userDrawn="1"/>
          </p:nvSpPr>
          <p:spPr>
            <a:xfrm>
              <a:off x="3647" y="3923"/>
              <a:ext cx="0" cy="203"/>
            </a:xfrm>
            <a:prstGeom prst="line">
              <a:avLst/>
            </a:prstGeom>
            <a:ln w="28575" cap="flat" cmpd="sng">
              <a:solidFill>
                <a:srgbClr val="ACEAFE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2699999">
                <a:srgbClr val="678C98"/>
              </a:prstShdw>
            </a:effectLst>
          </p:spPr>
        </p:sp>
      </p:grpSp>
      <p:sp>
        <p:nvSpPr>
          <p:cNvPr id="462871" name="AutoShape 2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 rot="5400000">
            <a:off x="7471569" y="6479381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62872" name="AutoShape 2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6200000">
            <a:off x="8019256" y="6479381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grpSp>
        <p:nvGrpSpPr>
          <p:cNvPr id="1032" name="Group 25"/>
          <p:cNvGrpSpPr/>
          <p:nvPr userDrawn="1"/>
        </p:nvGrpSpPr>
        <p:grpSpPr>
          <a:xfrm>
            <a:off x="8766175" y="6415088"/>
            <a:ext cx="198438" cy="327025"/>
            <a:chOff x="4558" y="3875"/>
            <a:chExt cx="155" cy="257"/>
          </a:xfrm>
        </p:grpSpPr>
        <p:sp>
          <p:nvSpPr>
            <p:cNvPr id="462874" name="AutoShape 26">
              <a:hlinkClick r:id="" action="ppaction://hlinkshowjump?jump=firstslide"/>
            </p:cNvPr>
            <p:cNvSpPr>
              <a:spLocks noChangeArrowheads="1"/>
            </p:cNvSpPr>
            <p:nvPr/>
          </p:nvSpPr>
          <p:spPr bwMode="auto">
            <a:xfrm rot="16200000">
              <a:off x="4491" y="3910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1034" name="Line 27"/>
            <p:cNvSpPr/>
            <p:nvPr userDrawn="1"/>
          </p:nvSpPr>
          <p:spPr>
            <a:xfrm>
              <a:off x="4558" y="3896"/>
              <a:ext cx="0" cy="203"/>
            </a:xfrm>
            <a:prstGeom prst="line">
              <a:avLst/>
            </a:prstGeom>
            <a:ln w="28575" cap="flat" cmpd="sng">
              <a:solidFill>
                <a:srgbClr val="ACEAFE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2699999">
                <a:srgbClr val="678C98"/>
              </a:prstShdw>
            </a:effectLst>
          </p:spPr>
        </p:sp>
      </p:grpSp>
      <p:pic>
        <p:nvPicPr>
          <p:cNvPr id="1035" name="Picture 37" descr="bj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739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0" y="692150"/>
            <a:ext cx="9144000" cy="73025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033" name="Rectangle 34"/>
          <p:cNvSpPr>
            <a:spLocks noChangeArrowheads="1"/>
          </p:cNvSpPr>
          <p:nvPr/>
        </p:nvSpPr>
        <p:spPr bwMode="auto">
          <a:xfrm>
            <a:off x="0" y="6173788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0" descr="bj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134100"/>
            <a:ext cx="9144000" cy="7397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51" name="Group 20"/>
          <p:cNvGrpSpPr/>
          <p:nvPr userDrawn="1"/>
        </p:nvGrpSpPr>
        <p:grpSpPr>
          <a:xfrm>
            <a:off x="6805613" y="6415088"/>
            <a:ext cx="198437" cy="327025"/>
            <a:chOff x="3492" y="3902"/>
            <a:chExt cx="155" cy="257"/>
          </a:xfrm>
        </p:grpSpPr>
        <p:sp>
          <p:nvSpPr>
            <p:cNvPr id="462869" name="AutoShape 21">
              <a:hlinkClick r:id="" action="ppaction://hlinkshowjump?jump=lastslide"/>
            </p:cNvPr>
            <p:cNvSpPr>
              <a:spLocks noChangeArrowheads="1"/>
            </p:cNvSpPr>
            <p:nvPr/>
          </p:nvSpPr>
          <p:spPr bwMode="auto">
            <a:xfrm rot="5400000">
              <a:off x="3425" y="3937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2053" name="Line 22">
              <a:hlinkClick r:id="" action="ppaction://hlinkshowjump?jump=lastslide"/>
            </p:cNvPr>
            <p:cNvSpPr/>
            <p:nvPr userDrawn="1"/>
          </p:nvSpPr>
          <p:spPr>
            <a:xfrm>
              <a:off x="3647" y="3923"/>
              <a:ext cx="0" cy="203"/>
            </a:xfrm>
            <a:prstGeom prst="line">
              <a:avLst/>
            </a:prstGeom>
            <a:ln w="28575" cap="flat" cmpd="sng">
              <a:solidFill>
                <a:srgbClr val="ACEAFE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2699999">
                <a:srgbClr val="678C98"/>
              </a:prstShdw>
            </a:effectLst>
          </p:spPr>
        </p:sp>
      </p:grpSp>
      <p:sp>
        <p:nvSpPr>
          <p:cNvPr id="462871" name="AutoShape 2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 rot="5400000">
            <a:off x="7471569" y="6479381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62872" name="AutoShape 2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6200000">
            <a:off x="8019256" y="6479381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grpSp>
        <p:nvGrpSpPr>
          <p:cNvPr id="2056" name="Group 25"/>
          <p:cNvGrpSpPr/>
          <p:nvPr userDrawn="1"/>
        </p:nvGrpSpPr>
        <p:grpSpPr>
          <a:xfrm>
            <a:off x="8766175" y="6415088"/>
            <a:ext cx="198438" cy="327025"/>
            <a:chOff x="4558" y="3875"/>
            <a:chExt cx="155" cy="257"/>
          </a:xfrm>
        </p:grpSpPr>
        <p:sp>
          <p:nvSpPr>
            <p:cNvPr id="462874" name="AutoShape 26">
              <a:hlinkClick r:id="" action="ppaction://hlinkshowjump?jump=firstslide"/>
            </p:cNvPr>
            <p:cNvSpPr>
              <a:spLocks noChangeArrowheads="1"/>
            </p:cNvSpPr>
            <p:nvPr/>
          </p:nvSpPr>
          <p:spPr bwMode="auto">
            <a:xfrm rot="16200000">
              <a:off x="4491" y="3910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2058" name="Line 27"/>
            <p:cNvSpPr/>
            <p:nvPr userDrawn="1"/>
          </p:nvSpPr>
          <p:spPr>
            <a:xfrm>
              <a:off x="4558" y="3896"/>
              <a:ext cx="0" cy="203"/>
            </a:xfrm>
            <a:prstGeom prst="line">
              <a:avLst/>
            </a:prstGeom>
            <a:ln w="28575" cap="flat" cmpd="sng">
              <a:solidFill>
                <a:srgbClr val="ACEAFE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2699999">
                <a:srgbClr val="678C98"/>
              </a:prstShdw>
            </a:effectLst>
          </p:spPr>
        </p:sp>
      </p:grpSp>
      <p:pic>
        <p:nvPicPr>
          <p:cNvPr id="2059" name="Picture 37" descr="bj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739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0" y="692150"/>
            <a:ext cx="9144000" cy="73025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033" name="Rectangle 34"/>
          <p:cNvSpPr>
            <a:spLocks noChangeArrowheads="1"/>
          </p:cNvSpPr>
          <p:nvPr/>
        </p:nvSpPr>
        <p:spPr bwMode="auto">
          <a:xfrm>
            <a:off x="0" y="6173788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0" descr="bj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134100"/>
            <a:ext cx="9144000" cy="7397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075" name="Group 20"/>
          <p:cNvGrpSpPr/>
          <p:nvPr userDrawn="1"/>
        </p:nvGrpSpPr>
        <p:grpSpPr>
          <a:xfrm>
            <a:off x="6805613" y="6415088"/>
            <a:ext cx="198437" cy="327025"/>
            <a:chOff x="3492" y="3902"/>
            <a:chExt cx="155" cy="257"/>
          </a:xfrm>
        </p:grpSpPr>
        <p:sp>
          <p:nvSpPr>
            <p:cNvPr id="462869" name="AutoShape 21">
              <a:hlinkClick r:id="" action="ppaction://hlinkshowjump?jump=lastslide"/>
            </p:cNvPr>
            <p:cNvSpPr>
              <a:spLocks noChangeArrowheads="1"/>
            </p:cNvSpPr>
            <p:nvPr/>
          </p:nvSpPr>
          <p:spPr bwMode="auto">
            <a:xfrm rot="5400000">
              <a:off x="3425" y="3937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3077" name="Line 22">
              <a:hlinkClick r:id="" action="ppaction://hlinkshowjump?jump=lastslide"/>
            </p:cNvPr>
            <p:cNvSpPr/>
            <p:nvPr userDrawn="1"/>
          </p:nvSpPr>
          <p:spPr>
            <a:xfrm>
              <a:off x="3647" y="3923"/>
              <a:ext cx="0" cy="203"/>
            </a:xfrm>
            <a:prstGeom prst="line">
              <a:avLst/>
            </a:prstGeom>
            <a:ln w="28575" cap="flat" cmpd="sng">
              <a:solidFill>
                <a:srgbClr val="ACEAFE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2699999">
                <a:srgbClr val="678C98"/>
              </a:prstShdw>
            </a:effectLst>
          </p:spPr>
        </p:sp>
      </p:grpSp>
      <p:sp>
        <p:nvSpPr>
          <p:cNvPr id="462871" name="AutoShape 2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 rot="5400000">
            <a:off x="7471569" y="6479381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62872" name="AutoShape 2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6200000">
            <a:off x="8019256" y="6479381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grpSp>
        <p:nvGrpSpPr>
          <p:cNvPr id="3080" name="Group 25"/>
          <p:cNvGrpSpPr/>
          <p:nvPr userDrawn="1"/>
        </p:nvGrpSpPr>
        <p:grpSpPr>
          <a:xfrm>
            <a:off x="8766175" y="6415088"/>
            <a:ext cx="198438" cy="327025"/>
            <a:chOff x="4558" y="3875"/>
            <a:chExt cx="155" cy="257"/>
          </a:xfrm>
        </p:grpSpPr>
        <p:sp>
          <p:nvSpPr>
            <p:cNvPr id="462874" name="AutoShape 26">
              <a:hlinkClick r:id="" action="ppaction://hlinkshowjump?jump=firstslide"/>
            </p:cNvPr>
            <p:cNvSpPr>
              <a:spLocks noChangeArrowheads="1"/>
            </p:cNvSpPr>
            <p:nvPr/>
          </p:nvSpPr>
          <p:spPr bwMode="auto">
            <a:xfrm rot="16200000">
              <a:off x="4491" y="3910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3082" name="Line 27"/>
            <p:cNvSpPr/>
            <p:nvPr userDrawn="1"/>
          </p:nvSpPr>
          <p:spPr>
            <a:xfrm>
              <a:off x="4558" y="3896"/>
              <a:ext cx="0" cy="203"/>
            </a:xfrm>
            <a:prstGeom prst="line">
              <a:avLst/>
            </a:prstGeom>
            <a:ln w="28575" cap="flat" cmpd="sng">
              <a:solidFill>
                <a:srgbClr val="ACEAFE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2699999">
                <a:srgbClr val="678C98"/>
              </a:prstShdw>
            </a:effectLst>
          </p:spPr>
        </p:sp>
      </p:grpSp>
      <p:pic>
        <p:nvPicPr>
          <p:cNvPr id="3083" name="Picture 37" descr="bj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739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0" y="692150"/>
            <a:ext cx="9144000" cy="73025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033" name="Rectangle 34"/>
          <p:cNvSpPr>
            <a:spLocks noChangeArrowheads="1"/>
          </p:cNvSpPr>
          <p:nvPr/>
        </p:nvSpPr>
        <p:spPr bwMode="auto">
          <a:xfrm>
            <a:off x="0" y="6173788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tags" Target="../tags/tag3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9.wmf"/><Relationship Id="rId2" Type="http://schemas.openxmlformats.org/officeDocument/2006/relationships/vmlDrawing" Target="../drawings/vmlDrawing4.v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8.wmf"/><Relationship Id="rId4" Type="http://schemas.openxmlformats.org/officeDocument/2006/relationships/slideLayout" Target="../slideLayouts/slideLayout7.xml"/><Relationship Id="rId9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C:\Documents%20and%20Settings\new\&#26700;&#38754;\&#26032;&#24314;&#25991;&#20214;&#22841;%20(2)\006.06.%20&#26790;&#20013;&#30340;&#23130;&#31036;%20MARIAGE%20D'%20AMOUR.mp3" TargetMode="External"/><Relationship Id="rId1" Type="http://schemas.microsoft.com/office/2007/relationships/media" Target="file:///C:\Documents%20and%20Settings\new\&#26700;&#38754;\&#26032;&#24314;&#25991;&#20214;&#22841;%20(2)\006.06.%20&#26790;&#20013;&#30340;&#23130;&#31036;%20MARIAGE%20D'%20AMOUR.mp3" TargetMode="External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3.wmf"/><Relationship Id="rId3" Type="http://schemas.openxmlformats.org/officeDocument/2006/relationships/image" Target="../media/image14.png"/><Relationship Id="rId7" Type="http://schemas.openxmlformats.org/officeDocument/2006/relationships/image" Target="../media/image8.wmf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5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wmf"/><Relationship Id="rId1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2" descr="图片1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275"/>
            <a:ext cx="9144000" cy="6308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6" name="Rectangle 4"/>
          <p:cNvSpPr/>
          <p:nvPr/>
        </p:nvSpPr>
        <p:spPr>
          <a:xfrm>
            <a:off x="-357187" y="5949950"/>
            <a:ext cx="9144000" cy="908050"/>
          </a:xfrm>
          <a:prstGeom prst="rect">
            <a:avLst/>
          </a:prstGeom>
          <a:solidFill>
            <a:srgbClr val="0099FF"/>
          </a:solidFill>
          <a:ln w="28575">
            <a:noFill/>
          </a:ln>
        </p:spPr>
        <p:txBody>
          <a:bodyPr wrap="none" anchor="ctr" anchorCtr="0"/>
          <a:lstStyle/>
          <a:p>
            <a:pPr algn="ctr"/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                          </a:t>
            </a:r>
            <a:endParaRPr lang="en-US" altLang="zh-CN" sz="2800" b="1" i="1" dirty="0">
              <a:solidFill>
                <a:srgbClr val="0000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1267" name="Rectangle 5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6699FF"/>
          </a:solidFill>
          <a:ln w="28575">
            <a:noFill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1268" name="WordArt 8"/>
          <p:cNvSpPr>
            <a:spLocks noTextEdit="1"/>
          </p:cNvSpPr>
          <p:nvPr/>
        </p:nvSpPr>
        <p:spPr>
          <a:xfrm>
            <a:off x="4716463" y="4510088"/>
            <a:ext cx="3095625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r>
              <a:rPr lang="zh-CN" altLang="en-US" sz="3600" b="1">
                <a:ln w="9525" cap="flat" cmpd="sng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66"/>
                </a:solidFill>
                <a:effectLst>
                  <a:outerShdw dist="35921" dir="2699999" algn="ctr" rotWithShape="0">
                    <a:srgbClr val="C0C0C0">
                      <a:alpha val="79999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大学物理实验2</a:t>
            </a:r>
          </a:p>
        </p:txBody>
      </p:sp>
      <p:sp>
        <p:nvSpPr>
          <p:cNvPr id="11269" name="WordArt 9"/>
          <p:cNvSpPr>
            <a:spLocks noTextEdit="1"/>
          </p:cNvSpPr>
          <p:nvPr/>
        </p:nvSpPr>
        <p:spPr>
          <a:xfrm>
            <a:off x="1476375" y="2386013"/>
            <a:ext cx="7023100" cy="12588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r>
              <a:rPr lang="zh-CN" altLang="en-US" sz="3600" b="1">
                <a:ln w="9525" cap="flat" cmpd="sng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66"/>
                </a:solidFill>
                <a:effectLst>
                  <a:outerShdw dist="35921" dir="2699999" algn="ctr" rotWithShape="0">
                    <a:srgbClr val="C0C0C0">
                      <a:alpha val="79999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密立根油滴实验</a:t>
            </a:r>
          </a:p>
        </p:txBody>
      </p:sp>
      <p:sp>
        <p:nvSpPr>
          <p:cNvPr id="11270" name="Text Box 11"/>
          <p:cNvSpPr txBox="1"/>
          <p:nvPr/>
        </p:nvSpPr>
        <p:spPr>
          <a:xfrm>
            <a:off x="2555875" y="6207125"/>
            <a:ext cx="3841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b="1" dirty="0">
                <a:solidFill>
                  <a:srgbClr val="292929"/>
                </a:solidFill>
                <a:latin typeface="Arial" panose="020B0604020202020204" pitchFamily="34" charset="0"/>
                <a:ea typeface="华文隶书" panose="02010800040101010101" pitchFamily="2" charset="-122"/>
              </a:rPr>
              <a:t>深圳大学物理实验教学中心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388" y="909638"/>
            <a:ext cx="8353425" cy="50774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一、仪器调整：</a:t>
            </a:r>
          </a:p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1、调节水准仪，使主机放置平稳，打开主机与显示器电源。</a:t>
            </a:r>
          </a:p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</a:t>
            </a:r>
            <a:r>
              <a:rPr altLang="zh-CN" sz="1800" b="1" kern="1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sym typeface="+mn-ea"/>
              </a:rPr>
              <a:t>、喷油前，需要打开油雾孔开关，使得小铁片上的孔与油雾孔对齐</a:t>
            </a:r>
            <a:r>
              <a:rPr lang="zh-CN" sz="1800" b="1" kern="1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sym typeface="+mn-ea"/>
              </a:rPr>
              <a:t>。</a:t>
            </a:r>
            <a:endParaRPr altLang="zh-CN" sz="1800" b="1" kern="10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华文中宋" panose="02010600040101010101" pitchFamily="2" charset="-122"/>
              <a:sym typeface="+mn-ea"/>
            </a:endParaRPr>
          </a:p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二、练习控制油滴：</a:t>
            </a:r>
          </a:p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1、熟悉0V电压、工作电压、提升电压、记时</a:t>
            </a:r>
            <a:r>
              <a:rPr kumimoji="0" 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、联动，</a:t>
            </a:r>
            <a:r>
              <a:rPr kumimoji="0" lang="zh-CN" altLang="en-US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喷油，</a:t>
            </a:r>
            <a:r>
              <a:rPr altLang="zh-CN" sz="1800" b="1" kern="1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sym typeface="+mn-ea"/>
              </a:rPr>
              <a:t>调节显微镜焦距，</a:t>
            </a:r>
          </a:p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altLang="zh-CN" sz="1800" b="1" kern="1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sym typeface="+mn-ea"/>
              </a:rPr>
              <a:t> </a:t>
            </a:r>
            <a:r>
              <a:rPr lang="en-US" sz="1800" b="1" kern="1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sym typeface="+mn-ea"/>
              </a:rPr>
              <a:t>    </a:t>
            </a:r>
            <a:r>
              <a:rPr altLang="zh-CN" sz="1800" b="1" kern="1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sym typeface="+mn-ea"/>
              </a:rPr>
              <a:t>在屏</a:t>
            </a:r>
            <a:r>
              <a:rPr lang="zh-CN" sz="1800" b="1" kern="1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sym typeface="+mn-ea"/>
              </a:rPr>
              <a:t>上</a:t>
            </a:r>
            <a:r>
              <a:rPr altLang="zh-CN" sz="1800" b="1" kern="1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sym typeface="+mn-ea"/>
              </a:rPr>
              <a:t>找到油滴移动速度缓慢的油滴</a:t>
            </a:r>
            <a:r>
              <a:rPr lang="en-US" sz="1800" b="1" kern="1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sym typeface="+mn-ea"/>
              </a:rPr>
              <a:t>( </a:t>
            </a:r>
            <a:r>
              <a:rPr lang="zh-CN" altLang="en-US" sz="1800" b="1" kern="1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华文中宋" panose="02010600040101010101" pitchFamily="2" charset="-122"/>
                <a:sym typeface="+mn-ea"/>
              </a:rPr>
              <a:t>若一直找不到油滴，注意落油孔是</a:t>
            </a:r>
            <a:r>
              <a:rPr lang="en-US" altLang="zh-CN" sz="1800" b="1" kern="1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华文中宋" panose="02010600040101010101" pitchFamily="2" charset="-122"/>
                <a:sym typeface="+mn-ea"/>
              </a:rPr>
              <a:t> </a:t>
            </a:r>
          </a:p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b="1" kern="1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华文中宋" panose="02010600040101010101" pitchFamily="2" charset="-122"/>
                <a:sym typeface="+mn-ea"/>
              </a:rPr>
              <a:t>     </a:t>
            </a:r>
            <a:r>
              <a:rPr lang="zh-CN" altLang="en-US" sz="1800" b="1" kern="1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华文中宋" panose="02010600040101010101" pitchFamily="2" charset="-122"/>
                <a:sym typeface="+mn-ea"/>
              </a:rPr>
              <a:t>否堵住</a:t>
            </a:r>
            <a:r>
              <a:rPr lang="en-US" sz="1800" b="1" kern="1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sym typeface="+mn-ea"/>
              </a:rPr>
              <a:t>)</a:t>
            </a:r>
            <a:r>
              <a:rPr altLang="zh-CN" sz="1800" b="1" kern="1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sym typeface="+mn-ea"/>
              </a:rPr>
              <a:t>。  </a:t>
            </a:r>
            <a:r>
              <a:rPr lang="en-US" sz="1800" b="1" kern="1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sym typeface="+mn-ea"/>
              </a:rPr>
              <a:t> </a:t>
            </a:r>
            <a:endParaRPr kumimoji="0" altLang="zh-CN" sz="1800" b="1" i="0" u="none" strike="noStrike" kern="1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2、选择电量合适的油滴</a:t>
            </a:r>
          </a:p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kumimoji="0" lang="en-US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  </a:t>
            </a:r>
            <a:r>
              <a:rPr kumimoji="0" lang="en-US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a:</a:t>
            </a:r>
            <a:r>
              <a:rPr kumimoji="0" lang="zh-CN" altLang="en-US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速度不能太快，否则计时误差大</a:t>
            </a:r>
            <a:r>
              <a:rPr kumimoji="0" lang="en-US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</a:t>
            </a:r>
          </a:p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   b:</a:t>
            </a:r>
            <a:r>
              <a:rPr kumimoji="0" lang="zh-CN" altLang="en-US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带电量不能太大，否则无法反应电子量子性</a:t>
            </a:r>
            <a:r>
              <a:rPr kumimoji="0" lang="en-US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</a:p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   c:</a:t>
            </a:r>
            <a:r>
              <a:rPr kumimoji="0" lang="zh-CN" altLang="en-US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质量不能太小，否则油滴做布朗运动</a:t>
            </a:r>
            <a:endParaRPr kumimoji="0" lang="zh-CN" sz="1800" b="1" i="0" u="none" strike="noStrike" kern="1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   </a:t>
            </a:r>
            <a:r>
              <a:rPr kumimoji="0" 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建议</a:t>
            </a:r>
            <a:r>
              <a:rPr kumimoji="0" lang="en-US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:</a:t>
            </a:r>
            <a:r>
              <a:rPr kumimoji="0" lang="zh-CN" altLang="en-US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平衡电压</a:t>
            </a:r>
            <a:r>
              <a:rPr kumimoji="0" lang="en-US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200V~300V,</a:t>
            </a:r>
            <a:r>
              <a:rPr kumimoji="0" lang="zh-CN" altLang="en-US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下降</a:t>
            </a:r>
            <a:r>
              <a:rPr kumimoji="0" lang="en-US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1.5mm</a:t>
            </a:r>
            <a:r>
              <a:rPr kumimoji="0" lang="zh-CN" altLang="en-US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（</a:t>
            </a:r>
            <a:r>
              <a:rPr kumimoji="0" lang="en-US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6</a:t>
            </a:r>
            <a:r>
              <a:rPr kumimoji="0" lang="zh-CN" altLang="en-US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格）所用时间</a:t>
            </a:r>
            <a:r>
              <a:rPr kumimoji="0" lang="en-US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10~20s</a:t>
            </a:r>
            <a:r>
              <a:rPr kumimoji="0" lang="zh-CN" altLang="en-US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。</a:t>
            </a:r>
            <a:endParaRPr kumimoji="0" altLang="zh-CN" sz="1800" b="1" i="0" u="none" strike="noStrike" kern="1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三、正式测量：</a:t>
            </a:r>
          </a:p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1</a:t>
            </a: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、将油滴移动</a:t>
            </a:r>
            <a:r>
              <a:rPr kumimoji="0" 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至</a:t>
            </a: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某条横线</a:t>
            </a:r>
            <a:r>
              <a:rPr kumimoji="0" 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上</a:t>
            </a: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，调</a:t>
            </a:r>
            <a:r>
              <a:rPr kumimoji="0" 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节</a:t>
            </a: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工作电压，使油滴</a:t>
            </a:r>
            <a:r>
              <a:rPr kumimoji="0" 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在</a:t>
            </a: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此位置附近漂移不大，</a:t>
            </a:r>
          </a:p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kumimoji="0" lang="en-US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   </a:t>
            </a: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认为此</a:t>
            </a:r>
            <a:r>
              <a:rPr kumimoji="0" 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时</a:t>
            </a: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电压为平衡电压U。</a:t>
            </a:r>
          </a:p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kumimoji="0" lang="en-US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</a:t>
            </a: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、测出油滴匀速下落</a:t>
            </a:r>
            <a:r>
              <a:rPr kumimoji="0" lang="en-US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1</a:t>
            </a: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.</a:t>
            </a:r>
            <a:r>
              <a:rPr kumimoji="0" lang="en-US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5</a:t>
            </a: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mm所用时间t</a:t>
            </a:r>
            <a:r>
              <a:rPr kumimoji="0" lang="en-US" sz="1800" b="1" i="0" u="none" strike="noStrike" kern="100" cap="none" spc="0" normalizeH="0" baseline="-250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g</a:t>
            </a: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。</a:t>
            </a:r>
          </a:p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kumimoji="0" lang="en-US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3</a:t>
            </a: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、对同一油滴测量5</a:t>
            </a:r>
            <a:r>
              <a:rPr kumimoji="0" lang="en-US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~10</a:t>
            </a: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次，同时选择不同的</a:t>
            </a:r>
            <a:r>
              <a:rPr kumimoji="0" 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几颗</a:t>
            </a: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油滴进行测量。</a:t>
            </a:r>
          </a:p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kumimoji="0" lang="en-US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4</a:t>
            </a:r>
            <a:r>
              <a:rPr kumimoji="0" altLang="zh-CN" sz="1800" b="1" i="0" u="none" strike="noStrike" kern="1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、填写表一、表二计算出最后结果。</a:t>
            </a:r>
            <a:r>
              <a:rPr kumimoji="0" lang="zh-CN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</a:p>
        </p:txBody>
      </p:sp>
      <p:sp>
        <p:nvSpPr>
          <p:cNvPr id="22530" name="矩形 2"/>
          <p:cNvSpPr/>
          <p:nvPr/>
        </p:nvSpPr>
        <p:spPr>
          <a:xfrm>
            <a:off x="3032125" y="265113"/>
            <a:ext cx="3205163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仪器操作注意事项</a:t>
            </a:r>
          </a:p>
        </p:txBody>
      </p:sp>
      <p:sp>
        <p:nvSpPr>
          <p:cNvPr id="22531" name="Rectangle 4"/>
          <p:cNvSpPr/>
          <p:nvPr/>
        </p:nvSpPr>
        <p:spPr>
          <a:xfrm>
            <a:off x="250825" y="139700"/>
            <a:ext cx="26225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defTabSz="0">
              <a:tabLst>
                <a:tab pos="266700" algn="l"/>
              </a:tabLst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三、实验仪器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内容占位符 21505"/>
          <p:cNvGraphicFramePr>
            <a:graphicFrameLocks noGrp="1"/>
          </p:cNvGraphicFramePr>
          <p:nvPr>
            <p:ph idx="4294967295"/>
            <p:custDataLst>
              <p:tags r:id="rId2"/>
            </p:custDataLst>
          </p:nvPr>
        </p:nvGraphicFramePr>
        <p:xfrm>
          <a:off x="35243" y="1052830"/>
          <a:ext cx="9072000" cy="5120724"/>
        </p:xfrm>
        <a:graphic>
          <a:graphicData uri="http://schemas.openxmlformats.org/drawingml/2006/table">
            <a:tbl>
              <a:tblPr/>
              <a:tblGrid>
                <a:gridCol w="756000"/>
                <a:gridCol w="756000"/>
                <a:gridCol w="756000"/>
                <a:gridCol w="756000"/>
                <a:gridCol w="756000"/>
                <a:gridCol w="756000"/>
                <a:gridCol w="756000"/>
                <a:gridCol w="756000"/>
                <a:gridCol w="756285"/>
                <a:gridCol w="756285"/>
                <a:gridCol w="755080"/>
                <a:gridCol w="756350"/>
              </a:tblGrid>
              <a:tr h="365760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zh-CN" sz="1800" b="1" kern="10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ea"/>
                          <a:sym typeface="+mn-ea"/>
                        </a:rPr>
                        <a:t>油滴</a:t>
                      </a:r>
                      <a:r>
                        <a:rPr kumimoji="0" lang="en-US" altLang="zh-CN" sz="1800" b="1" i="0" u="none" strike="noStrike" cap="none" normalizeH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ea"/>
                        </a:rPr>
                        <a:t> 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zh-CN" sz="1800" b="1" kern="10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ea"/>
                          <a:sym typeface="+mn-ea"/>
                        </a:rPr>
                        <a:t>次数</a:t>
                      </a:r>
                      <a:r>
                        <a:rPr kumimoji="0" lang="en-US" altLang="zh-CN" sz="1800" b="1" i="0" u="none" strike="noStrike" cap="none" normalizeH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ea"/>
                        </a:rPr>
                        <a:t> 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kern="10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+mn-ea"/>
                        </a:rPr>
                        <a:t>U/V</a:t>
                      </a:r>
                      <a:r>
                        <a:rPr kumimoji="0" lang="en-US" altLang="zh-CN" sz="1800" b="1" i="0" u="none" strike="noStrike" cap="none" normalizeH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kern="10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+mn-ea"/>
                        </a:rPr>
                        <a:t>t</a:t>
                      </a:r>
                      <a:r>
                        <a:rPr lang="en-US" altLang="zh-CN" sz="1800" b="1" kern="100" baseline="-2500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+mn-ea"/>
                        </a:rPr>
                        <a:t>g</a:t>
                      </a:r>
                      <a:r>
                        <a:rPr lang="en-US" altLang="zh-CN" sz="1800" b="1" kern="10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+mn-ea"/>
                        </a:rPr>
                        <a:t>/s</a:t>
                      </a:r>
                      <a:endParaRPr kumimoji="0" lang="en-US" altLang="zh-CN" sz="1800" b="1" i="0" u="none" strike="noStrike" kern="100" cap="none" normalizeH="0" baseline="0" noProof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sym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zh-CN" sz="1800" b="1" kern="10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ea"/>
                          <a:sym typeface="+mn-ea"/>
                        </a:rPr>
                        <a:t>油滴</a:t>
                      </a:r>
                      <a:r>
                        <a:rPr kumimoji="0" lang="en-US" altLang="zh-CN" sz="1800" b="1" i="0" u="none" strike="noStrike" cap="none" normalizeH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ea"/>
                        </a:rPr>
                        <a:t> 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zh-CN" sz="1800" b="1" kern="10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ea"/>
                          <a:sym typeface="+mn-ea"/>
                        </a:rPr>
                        <a:t>次数</a:t>
                      </a:r>
                      <a:r>
                        <a:rPr kumimoji="0" lang="en-US" altLang="zh-CN" sz="1800" b="1" i="0" u="none" strike="noStrike" cap="none" normalizeH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ea"/>
                        </a:rPr>
                        <a:t> 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kern="10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+mn-ea"/>
                        </a:rPr>
                        <a:t>U/V</a:t>
                      </a:r>
                      <a:r>
                        <a:rPr kumimoji="0" lang="en-US" altLang="zh-CN" sz="1800" b="1" i="0" u="none" strike="noStrike" cap="none" normalizeH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kern="10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+mn-ea"/>
                        </a:rPr>
                        <a:t>t</a:t>
                      </a:r>
                      <a:r>
                        <a:rPr lang="en-US" altLang="zh-CN" sz="1800" b="1" kern="100" baseline="-2500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+mn-ea"/>
                        </a:rPr>
                        <a:t>g</a:t>
                      </a:r>
                      <a:r>
                        <a:rPr lang="en-US" altLang="zh-CN" sz="1800" b="1" kern="10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+mn-ea"/>
                        </a:rPr>
                        <a:t>/s</a:t>
                      </a:r>
                      <a:endParaRPr kumimoji="0" lang="en-US" altLang="zh-CN" sz="1800" b="1" i="0" u="none" strike="noStrike" kern="100" cap="none" normalizeH="0" baseline="0" noProof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sym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zh-CN" sz="1800" b="1" kern="10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ea"/>
                          <a:sym typeface="+mn-ea"/>
                        </a:rPr>
                        <a:t>油滴</a:t>
                      </a:r>
                      <a:r>
                        <a:rPr kumimoji="0" lang="en-US" altLang="zh-CN" sz="1800" b="1" i="0" u="none" strike="noStrike" cap="none" normalizeH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ea"/>
                        </a:rPr>
                        <a:t> 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zh-CN" sz="1800" b="1" kern="10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ea"/>
                          <a:sym typeface="+mn-ea"/>
                        </a:rPr>
                        <a:t>次数</a:t>
                      </a:r>
                      <a:r>
                        <a:rPr kumimoji="0" lang="en-US" altLang="zh-CN" sz="1800" b="1" i="0" u="none" strike="noStrike" cap="none" normalizeH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ea"/>
                        </a:rPr>
                        <a:t> 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kern="10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+mn-ea"/>
                        </a:rPr>
                        <a:t>U/V</a:t>
                      </a:r>
                      <a:r>
                        <a:rPr kumimoji="0" lang="en-US" altLang="zh-CN" sz="1800" b="1" i="0" u="none" strike="noStrike" cap="none" normalizeH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kern="10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+mn-ea"/>
                        </a:rPr>
                        <a:t>t</a:t>
                      </a:r>
                      <a:r>
                        <a:rPr lang="en-US" altLang="zh-CN" sz="1800" b="1" kern="100" baseline="-2500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+mn-ea"/>
                        </a:rPr>
                        <a:t>g</a:t>
                      </a:r>
                      <a:r>
                        <a:rPr lang="en-US" altLang="zh-CN" sz="1800" b="1" kern="10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+mn-ea"/>
                        </a:rPr>
                        <a:t>/s</a:t>
                      </a:r>
                      <a:endParaRPr kumimoji="0" lang="en-US" altLang="zh-CN" sz="1800" b="1" i="0" u="none" strike="noStrike" kern="100" cap="none" normalizeH="0" baseline="0" noProof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sym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35303">
                <a:tc rowSpan="6"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0007" marR="90007" marT="46803" marB="46803" anchor="ctr" anchorCtr="1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 rowSpan="6"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0007" marR="90007" marT="46803" marB="46803" anchor="ctr" anchorCtr="1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 rowSpan="6"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0007" marR="90007" marT="46803" marB="46803" anchor="ctr" anchorCtr="1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</a:tr>
              <a:tr h="3657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</a:tr>
              <a:tr h="33530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</a:tr>
              <a:tr h="3657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</a:tr>
              <a:tr h="33530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</a:tr>
              <a:tr h="33530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平均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平均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平均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1FF"/>
                    </a:solidFill>
                  </a:tcPr>
                </a:tc>
              </a:tr>
              <a:tr h="335280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zh-CN" sz="1800" b="1" kern="100" noProof="0" dirty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ea"/>
                          <a:sym typeface="+mn-ea"/>
                        </a:rPr>
                        <a:t>油滴</a:t>
                      </a:r>
                      <a:r>
                        <a:rPr kumimoji="0" lang="en-US" altLang="zh-CN" sz="1800" b="1" i="0" u="none" strike="noStrike" cap="none" normalizeH="0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 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zh-CN" sz="1800" b="1" kern="100" noProof="0" dirty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ea"/>
                          <a:sym typeface="+mn-ea"/>
                        </a:rPr>
                        <a:t>次数</a:t>
                      </a:r>
                      <a:r>
                        <a:rPr kumimoji="0" lang="en-US" altLang="zh-CN" sz="1800" b="1" i="0" u="none" strike="noStrike" cap="none" normalizeH="0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 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kern="100" noProof="0" dirty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+mn-ea"/>
                        </a:rPr>
                        <a:t>U/V</a:t>
                      </a:r>
                      <a:r>
                        <a:rPr kumimoji="0" lang="en-US" altLang="zh-CN" sz="1800" b="1" i="0" u="none" strike="noStrike" cap="none" normalizeH="0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kern="100" noProof="0" dirty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+mn-ea"/>
                        </a:rPr>
                        <a:t>t</a:t>
                      </a:r>
                      <a:r>
                        <a:rPr lang="en-US" altLang="zh-CN" sz="1800" b="1" kern="100" baseline="-25000" noProof="0" dirty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+mn-ea"/>
                        </a:rPr>
                        <a:t>g</a:t>
                      </a:r>
                      <a:r>
                        <a:rPr lang="en-US" altLang="zh-CN" sz="1800" b="1" kern="100" noProof="0" dirty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+mn-ea"/>
                        </a:rPr>
                        <a:t>/s</a:t>
                      </a:r>
                      <a:endParaRPr kumimoji="0" lang="en-US" altLang="zh-CN" sz="1800" b="1" i="0" u="none" strike="noStrike" kern="100" cap="none" normalizeH="0" baseline="0" noProof="0" dirty="0" smtClean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sym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zh-CN" sz="1800" b="1" kern="100" noProof="0" dirty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ea"/>
                          <a:sym typeface="+mn-ea"/>
                        </a:rPr>
                        <a:t>油滴</a:t>
                      </a:r>
                      <a:r>
                        <a:rPr kumimoji="0" lang="en-US" altLang="zh-CN" sz="1800" b="1" i="0" u="none" strike="noStrike" cap="none" normalizeH="0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 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zh-CN" sz="1800" b="1" kern="100" noProof="0" dirty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ea"/>
                          <a:sym typeface="+mn-ea"/>
                        </a:rPr>
                        <a:t>次数</a:t>
                      </a:r>
                      <a:r>
                        <a:rPr kumimoji="0" lang="en-US" altLang="zh-CN" sz="1800" b="1" i="0" u="none" strike="noStrike" cap="none" normalizeH="0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+mn-ea"/>
                        </a:rPr>
                        <a:t> 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kern="100" noProof="0" dirty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+mn-ea"/>
                        </a:rPr>
                        <a:t>U/V</a:t>
                      </a:r>
                      <a:r>
                        <a:rPr kumimoji="0" lang="en-US" altLang="zh-CN" sz="1800" b="1" i="0" u="none" strike="noStrike" cap="none" normalizeH="0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kern="100" noProof="0" dirty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+mn-ea"/>
                        </a:rPr>
                        <a:t>t</a:t>
                      </a:r>
                      <a:r>
                        <a:rPr lang="en-US" altLang="zh-CN" sz="1800" b="1" kern="100" baseline="-25000" noProof="0" dirty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+mn-ea"/>
                        </a:rPr>
                        <a:t>g</a:t>
                      </a:r>
                      <a:r>
                        <a:rPr lang="en-US" altLang="zh-CN" sz="1800" b="1" kern="100" noProof="0" dirty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+mn-ea"/>
                        </a:rPr>
                        <a:t>/s</a:t>
                      </a:r>
                      <a:endParaRPr kumimoji="0" lang="en-US" altLang="zh-CN" sz="1800" b="1" i="0" u="none" strike="noStrike" kern="100" cap="none" normalizeH="0" baseline="0" noProof="0" dirty="0" smtClean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sym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kern="100" cap="none" normalizeH="0" baseline="0" noProof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sym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35280">
                <a:tc rowSpan="6"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0007" marR="90007" marT="46803" marB="46803" anchor="ctr" anchorCtr="1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</a:p>
                  </a:txBody>
                  <a:tcPr marL="90007" marR="90007" marT="46803" marB="46803" anchor="ctr" anchorCtr="1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0007" marR="90007" marT="46803" marB="46803" anchor="ctr" anchorCtr="1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33530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33530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33530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33530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33530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平均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平均</a:t>
                      </a: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7" marR="91447" marT="45723" marB="45723" horzOverflow="overflow">
                    <a:lnL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3">
                          <a:lumMod val="9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741" name="矩形 4"/>
          <p:cNvSpPr/>
          <p:nvPr/>
        </p:nvSpPr>
        <p:spPr>
          <a:xfrm>
            <a:off x="179070" y="24765"/>
            <a:ext cx="770636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四、数据处理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1865" y="189230"/>
            <a:ext cx="43033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4.1</a:t>
            </a:r>
            <a:r>
              <a:rPr lang="zh-CN" altLang="en-US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测量元电荷电量原始数据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108585" y="721360"/>
            <a:ext cx="4800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平衡法：每个油滴测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5~10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次</a:t>
            </a:r>
            <a:endParaRPr lang="zh-CN" altLang="en-US" sz="2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9" name="表格 3078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5560" y="814070"/>
          <a:ext cx="7504430" cy="2807970"/>
        </p:xfrm>
        <a:graphic>
          <a:graphicData uri="http://schemas.openxmlformats.org/drawingml/2006/table">
            <a:tbl>
              <a:tblPr/>
              <a:tblGrid>
                <a:gridCol w="1193851"/>
                <a:gridCol w="1469390"/>
                <a:gridCol w="1273926"/>
                <a:gridCol w="1301170"/>
                <a:gridCol w="1139873"/>
                <a:gridCol w="1126490"/>
              </a:tblGrid>
              <a:tr h="468312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油滴</a:t>
                      </a: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68312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468312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ea"/>
                        </a:rPr>
                        <a:t>  n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ea"/>
                        </a:rPr>
                        <a:t>。</a:t>
                      </a: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46672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468312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468312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4" marR="91444" horzOverflow="overflow">
                    <a:lnL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1270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4624" name="Object 2"/>
          <p:cNvGraphicFramePr/>
          <p:nvPr/>
        </p:nvGraphicFramePr>
        <p:xfrm>
          <a:off x="323215" y="1269365"/>
          <a:ext cx="8636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r:id="rId5" imgW="622300" imgH="228600" progId="Equation.3">
                  <p:embed/>
                </p:oleObj>
              </mc:Choice>
              <mc:Fallback>
                <p:oleObj r:id="rId5" imgW="622300" imgH="2286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215" y="1269365"/>
                        <a:ext cx="863600" cy="344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5" name="Object 3"/>
          <p:cNvGraphicFramePr/>
          <p:nvPr/>
        </p:nvGraphicFramePr>
        <p:xfrm>
          <a:off x="305753" y="2708910"/>
          <a:ext cx="89852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r:id="rId7" imgW="647700" imgH="241300" progId="Equation.3">
                  <p:embed/>
                </p:oleObj>
              </mc:Choice>
              <mc:Fallback>
                <p:oleObj r:id="rId7" imgW="647700" imgH="2413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5753" y="2708910"/>
                        <a:ext cx="898525" cy="334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6" name="Object 4"/>
          <p:cNvGraphicFramePr/>
          <p:nvPr/>
        </p:nvGraphicFramePr>
        <p:xfrm>
          <a:off x="305911" y="3212783"/>
          <a:ext cx="84709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r:id="rId9" imgW="609600" imgH="215900" progId="Equation.3">
                  <p:embed/>
                </p:oleObj>
              </mc:Choice>
              <mc:Fallback>
                <p:oleObj r:id="rId9" imgW="609600" imgH="2159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5911" y="3212783"/>
                        <a:ext cx="847090" cy="298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27" name="Text Box 73"/>
          <p:cNvSpPr txBox="1"/>
          <p:nvPr/>
        </p:nvSpPr>
        <p:spPr>
          <a:xfrm>
            <a:off x="684213" y="404813"/>
            <a:ext cx="5832475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629" name="Text Box 75"/>
          <p:cNvSpPr txBox="1"/>
          <p:nvPr/>
        </p:nvSpPr>
        <p:spPr>
          <a:xfrm>
            <a:off x="179705" y="3789045"/>
            <a:ext cx="264350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noProof="1">
                <a:solidFill>
                  <a:schemeClr val="accent4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不确定度的分析：</a:t>
            </a:r>
            <a:endParaRPr lang="zh-CN" altLang="en-US" b="1" noProof="1">
              <a:solidFill>
                <a:schemeClr val="accent4">
                  <a:lumMod val="50000"/>
                </a:schemeClr>
              </a:solidFill>
              <a:latin typeface="华文中宋" panose="02010600040101010101" pitchFamily="2" charset="-122"/>
              <a:cs typeface="华文中宋" panose="0201060004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noProof="1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30" name="灯片编号占位符 9"/>
          <p:cNvSpPr txBox="1">
            <a:spLocks noGrp="1"/>
          </p:cNvSpPr>
          <p:nvPr>
            <p:ph type="sldNum" sz="quarter" idx="4294967295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000" dirty="0"/>
              <a:t>12</a:t>
            </a:fld>
            <a:endParaRPr lang="zh-CN" altLang="en-US" sz="1000" dirty="0"/>
          </a:p>
        </p:txBody>
      </p:sp>
      <p:sp>
        <p:nvSpPr>
          <p:cNvPr id="24631" name="文本框 1"/>
          <p:cNvSpPr txBox="1"/>
          <p:nvPr/>
        </p:nvSpPr>
        <p:spPr>
          <a:xfrm>
            <a:off x="107315" y="45085"/>
            <a:ext cx="7112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四、数据处理</a:t>
            </a:r>
            <a:r>
              <a:rPr lang="en-US" altLang="zh-CN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</a:t>
            </a:r>
            <a:r>
              <a:rPr lang="en-US" altLang="zh-CN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4.2 数据分析</a:t>
            </a:r>
            <a:endParaRPr lang="en-US" altLang="zh-CN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aphicFrame>
        <p:nvGraphicFramePr>
          <p:cNvPr id="24633" name="对象 4"/>
          <p:cNvGraphicFramePr/>
          <p:nvPr/>
        </p:nvGraphicFramePr>
        <p:xfrm>
          <a:off x="2662555" y="3664585"/>
          <a:ext cx="3818890" cy="2432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r:id="rId11" imgW="2558415" imgH="2491740" progId="Equation.DSMT4">
                  <p:embed/>
                </p:oleObj>
              </mc:Choice>
              <mc:Fallback>
                <p:oleObj r:id="rId11" imgW="2558415" imgH="249174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62555" y="3664585"/>
                        <a:ext cx="3818890" cy="24326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/>
          <p:cNvSpPr/>
          <p:nvPr/>
        </p:nvSpPr>
        <p:spPr>
          <a:xfrm>
            <a:off x="323850" y="115888"/>
            <a:ext cx="2479675" cy="5857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defTabSz="0">
              <a:tabLst>
                <a:tab pos="266700" algn="l"/>
              </a:tabLst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  报告要求</a:t>
            </a:r>
          </a:p>
        </p:txBody>
      </p:sp>
      <p:sp>
        <p:nvSpPr>
          <p:cNvPr id="5" name="矩形 4"/>
          <p:cNvSpPr/>
          <p:nvPr/>
        </p:nvSpPr>
        <p:spPr>
          <a:xfrm>
            <a:off x="395288" y="1576388"/>
            <a:ext cx="7678738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7965" marR="0" lvl="0" indent="-15176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lang="en-US" altLang="zh-CN" sz="2400" b="1" strike="noStrike" noProof="1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1</a:t>
            </a:r>
            <a:r>
              <a:rPr lang="zh-CN" altLang="zh-CN" sz="2400" b="1" strike="noStrike" noProof="1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、计算</a:t>
            </a:r>
            <a:endParaRPr lang="zh-CN" altLang="en-US" sz="2400" b="1" strike="noStrike" noProof="1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5603" name="矩形 5"/>
          <p:cNvSpPr/>
          <p:nvPr/>
        </p:nvSpPr>
        <p:spPr>
          <a:xfrm>
            <a:off x="539750" y="2133600"/>
            <a:ext cx="725646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228600" indent="-152400" algn="just">
              <a:buClrTx/>
              <a:buFontTx/>
            </a:pP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</a:t>
            </a:r>
            <a:r>
              <a:rPr lang="en-US" altLang="zh-CN" b="1" i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b="1" i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类不确定度</a:t>
            </a:r>
          </a:p>
        </p:txBody>
      </p:sp>
      <p:sp>
        <p:nvSpPr>
          <p:cNvPr id="25604" name="矩形 7"/>
          <p:cNvSpPr/>
          <p:nvPr/>
        </p:nvSpPr>
        <p:spPr>
          <a:xfrm>
            <a:off x="61913" y="908050"/>
            <a:ext cx="5978525" cy="461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228600" indent="-152400" algn="just">
              <a:buClrTx/>
              <a:buFontTx/>
            </a:pPr>
            <a:r>
              <a:rPr lang="en-US" altLang="zh-CN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zh-CN" altLang="zh-CN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数据处理要求</a:t>
            </a:r>
            <a:endParaRPr lang="zh-CN" altLang="zh-CN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5" name="矩形 8"/>
          <p:cNvSpPr/>
          <p:nvPr/>
        </p:nvSpPr>
        <p:spPr>
          <a:xfrm>
            <a:off x="87313" y="2646363"/>
            <a:ext cx="5978525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228600" indent="-152400" algn="just">
              <a:buClrTx/>
              <a:buFontTx/>
            </a:pPr>
            <a:r>
              <a:rPr lang="en-US" altLang="zh-CN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zh-CN" altLang="zh-CN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结果陈述与总结</a:t>
            </a:r>
            <a:endParaRPr lang="zh-CN" altLang="zh-CN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6" name="矩形 9"/>
          <p:cNvSpPr/>
          <p:nvPr/>
        </p:nvSpPr>
        <p:spPr>
          <a:xfrm>
            <a:off x="61913" y="3160713"/>
            <a:ext cx="5978525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228600" indent="-152400" algn="just">
              <a:buClrTx/>
              <a:buFontTx/>
            </a:pPr>
            <a:r>
              <a:rPr lang="en-US" altLang="zh-CN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r>
              <a:rPr lang="zh-CN" altLang="zh-CN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思考题</a:t>
            </a:r>
            <a:endParaRPr lang="zh-CN" altLang="zh-CN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7" name="矩形 10"/>
          <p:cNvSpPr/>
          <p:nvPr/>
        </p:nvSpPr>
        <p:spPr>
          <a:xfrm>
            <a:off x="179388" y="3570288"/>
            <a:ext cx="8428037" cy="2306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indent="266700" algn="just">
              <a:buClrTx/>
              <a:buFontTx/>
            </a:pP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、如何判断油滴盒内平行极板是否水平？不水平对实</a:t>
            </a:r>
          </a:p>
          <a:p>
            <a:pPr indent="266700" algn="just">
              <a:buClrTx/>
              <a:buFontTx/>
            </a:pP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lang="zh-CN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验结果有何影响？</a:t>
            </a:r>
          </a:p>
          <a:p>
            <a:pPr indent="266700" algn="just">
              <a:buClrTx/>
              <a:buFontTx/>
            </a:pP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、</a:t>
            </a: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简</a:t>
            </a:r>
            <a:r>
              <a:rPr lang="zh-CN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选择油滴是选择大一点的好还是小一点的好？为</a:t>
            </a:r>
          </a:p>
          <a:p>
            <a:pPr indent="266700" algn="just">
              <a:buClrTx/>
              <a:buFontTx/>
            </a:pPr>
            <a:r>
              <a:rPr lang="zh-CN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</a:t>
            </a:r>
            <a:r>
              <a:rPr lang="zh-CN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什么？按你在实验过程中的经验，怎样选择到一个</a:t>
            </a:r>
          </a:p>
          <a:p>
            <a:pPr indent="266700" algn="just">
              <a:buClrTx/>
              <a:buFontTx/>
            </a:pPr>
            <a:r>
              <a:rPr lang="zh-CN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</a:t>
            </a:r>
            <a:r>
              <a:rPr lang="zh-CN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合适的油滴</a:t>
            </a:r>
          </a:p>
          <a:p>
            <a:pPr indent="266700" algn="just">
              <a:buClrTx/>
              <a:buFontTx/>
            </a:pP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对实验结果造成影响的主要因素有哪些？</a:t>
            </a:r>
          </a:p>
        </p:txBody>
      </p:sp>
      <p:graphicFrame>
        <p:nvGraphicFramePr>
          <p:cNvPr id="4" name="对象 3"/>
          <p:cNvGraphicFramePr/>
          <p:nvPr/>
        </p:nvGraphicFramePr>
        <p:xfrm>
          <a:off x="1835785" y="1356360"/>
          <a:ext cx="2319020" cy="680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r:id="rId3" imgW="1566545" imgH="539115" progId="Equation.DSMT4">
                  <p:embed/>
                </p:oleObj>
              </mc:Choice>
              <mc:Fallback>
                <p:oleObj r:id="rId3" imgW="1566545" imgH="539115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785" y="1356360"/>
                        <a:ext cx="2319020" cy="680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gimg2.baidu.com/image_search/src=http%3A%2F%2Finews.gtimg.com%2Fnewsapp_bt%2F0%2F5720488848%2F1000&amp;refer=http%3A%2F%2Finews.gtimg.com&amp;app=2002&amp;size=f9999,10000&amp;q=a80&amp;n=0&amp;g=0n&amp;fmt=jpeg?sec=1631868337&amp;t=08ab4c47fd36ea733009c5bb0101258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2" r="6387"/>
          <a:stretch>
            <a:fillRect/>
          </a:stretch>
        </p:blipFill>
        <p:spPr bwMode="auto">
          <a:xfrm>
            <a:off x="-73025" y="-24130"/>
            <a:ext cx="9217025" cy="688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1"/>
          <p:cNvGrpSpPr/>
          <p:nvPr/>
        </p:nvGrpSpPr>
        <p:grpSpPr>
          <a:xfrm>
            <a:off x="1908175" y="1687513"/>
            <a:ext cx="5873750" cy="2897187"/>
            <a:chOff x="1202" y="1063"/>
            <a:chExt cx="3700" cy="1825"/>
          </a:xfrm>
        </p:grpSpPr>
        <p:sp>
          <p:nvSpPr>
            <p:cNvPr id="12297" name="Text Box 5"/>
            <p:cNvSpPr txBox="1"/>
            <p:nvPr/>
          </p:nvSpPr>
          <p:spPr>
            <a:xfrm>
              <a:off x="1561" y="1063"/>
              <a:ext cx="11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endParaRPr lang="zh-CN" altLang="en-US" sz="2800" b="1" dirty="0">
                <a:solidFill>
                  <a:srgbClr val="33CC33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2295" name="Text Box 7"/>
            <p:cNvSpPr txBox="1"/>
            <p:nvPr/>
          </p:nvSpPr>
          <p:spPr>
            <a:xfrm>
              <a:off x="1202" y="2523"/>
              <a:ext cx="370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rgbClr val="00CC66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深圳大学大学物理教学实验中心</a:t>
              </a:r>
            </a:p>
          </p:txBody>
        </p:sp>
      </p:grpSp>
      <p:sp>
        <p:nvSpPr>
          <p:cNvPr id="12292" name="WordArt 9"/>
          <p:cNvSpPr>
            <a:spLocks noTextEdit="1"/>
          </p:cNvSpPr>
          <p:nvPr/>
        </p:nvSpPr>
        <p:spPr>
          <a:xfrm>
            <a:off x="3348038" y="4724400"/>
            <a:ext cx="28956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  <a:scene3d>
              <a:camera prst="legacyObliqueBottomLeft">
                <a:rot lat="0" lon="0" rev="0"/>
              </a:camera>
              <a:lightRig rig="legacyFlat3" dir="t"/>
            </a:scene3d>
            <a:sp3d extrusionH="430200" prstMaterial="legacyMatte">
              <a:extrusionClr>
                <a:srgbClr val="FF66FF"/>
              </a:extrusionClr>
            </a:sp3d>
          </a:bodyPr>
          <a:lstStyle/>
          <a:p>
            <a:pPr algn="ctr"/>
            <a:r>
              <a:rPr lang="zh-CN" altLang="en-US" sz="5400">
                <a:gradFill rotWithShape="1">
                  <a:gsLst>
                    <a:gs pos="0">
                      <a:srgbClr val="FF66FF"/>
                    </a:gs>
                    <a:gs pos="100000">
                      <a:schemeClr val="hlink"/>
                    </a:gs>
                  </a:gsLst>
                  <a:lin ang="5400000" scaled="1"/>
                  <a:tileRect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再见！</a:t>
            </a:r>
          </a:p>
        </p:txBody>
      </p:sp>
      <p:pic>
        <p:nvPicPr>
          <p:cNvPr id="591882" name="006.06. 梦中的婚礼 MARIAGE D' AMOUR.mp3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596188" y="6553200"/>
            <a:ext cx="304800" cy="30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770" decel="100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770" decel="100000"/>
                                        <p:tgtEl>
                                          <p:spTgt spid="1229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4" dur="77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188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5"/>
          <p:cNvSpPr/>
          <p:nvPr/>
        </p:nvSpPr>
        <p:spPr>
          <a:xfrm>
            <a:off x="88900" y="55563"/>
            <a:ext cx="201136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历史回眸</a:t>
            </a:r>
          </a:p>
        </p:txBody>
      </p:sp>
      <p:sp>
        <p:nvSpPr>
          <p:cNvPr id="12290" name="Rectangle 8"/>
          <p:cNvSpPr/>
          <p:nvPr/>
        </p:nvSpPr>
        <p:spPr>
          <a:xfrm>
            <a:off x="179388" y="972503"/>
            <a:ext cx="5256212" cy="526224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ctr" anchorCtr="0">
            <a:spAutoFit/>
          </a:bodyPr>
          <a:lstStyle/>
          <a:p>
            <a:pPr algn="just"/>
            <a:r>
              <a:rPr lang="en-US" altLang="zh-CN" b="1" dirty="0">
                <a:solidFill>
                  <a:srgbClr val="001F8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</a:rPr>
              <a:t>电子电荷测定提供了测定其他许多基本物理量的可能性，它曾是物理学的基础问题和热点问题。</a:t>
            </a:r>
            <a:endParaRPr lang="zh-CN" altLang="zh-CN" b="1" dirty="0">
              <a:solidFill>
                <a:srgbClr val="002060"/>
              </a:solidFill>
              <a:latin typeface="华文中宋" panose="02010600040101010101" pitchFamily="2" charset="-122"/>
              <a:ea typeface="微软雅黑" panose="020B0503020204020204" pitchFamily="34" charset="-122"/>
            </a:endParaRPr>
          </a:p>
          <a:p>
            <a:pPr algn="just">
              <a:buSzPct val="50000"/>
              <a:buFont typeface="Wingdings 3" panose="05040102010807070707" pitchFamily="18" charset="2"/>
            </a:pP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</a:rPr>
              <a:t>   </a:t>
            </a: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  <a:sym typeface="+mn-ea"/>
              </a:rPr>
              <a:t>1897</a:t>
            </a:r>
            <a:r>
              <a:rPr lang="en-US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  <a:sym typeface="+mn-ea"/>
              </a:rPr>
              <a:t>年，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J.J.Thomson, C.T.Wilson</a:t>
            </a:r>
            <a:r>
              <a:rPr lang="en-US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P.Lenard</a:t>
            </a:r>
            <a:r>
              <a:rPr lang="en-US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  <a:sym typeface="+mn-ea"/>
              </a:rPr>
              <a:t>曾以阴极射线管、气体云室证实电子的存在，并测定了电子的荷质比（</a:t>
            </a: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  <a:sym typeface="+mn-ea"/>
              </a:rPr>
              <a:t>e/m</a:t>
            </a:r>
            <a:r>
              <a:rPr lang="en-US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  <a:sym typeface="+mn-ea"/>
              </a:rPr>
              <a:t>）。</a:t>
            </a:r>
            <a:endParaRPr lang="en-US" altLang="en-US" b="1" dirty="0">
              <a:solidFill>
                <a:srgbClr val="002060"/>
              </a:solidFill>
              <a:latin typeface="华文中宋" panose="02010600040101010101" pitchFamily="2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  <a:sym typeface="+mn-ea"/>
              </a:rPr>
              <a:t>1907年，</a:t>
            </a:r>
            <a:r>
              <a:rPr lang="en-US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</a:rPr>
              <a:t>美国物理学家</a:t>
            </a:r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Robert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Andrews Millikan</a:t>
            </a:r>
            <a:r>
              <a:rPr lang="en-US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</a:rPr>
              <a:t>开始进行测量电子电荷的实验。1909年-1917年，他对带电油滴在相反的重力场和静电场中的运动进行了详细的研究，直接证实了电的不连续性，这一著名的“油滴实验”曾轰动整个科学界。</a:t>
            </a:r>
          </a:p>
        </p:txBody>
      </p:sp>
      <p:pic>
        <p:nvPicPr>
          <p:cNvPr id="12291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063" y="1125538"/>
            <a:ext cx="3351212" cy="20193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2292" name="对象 1"/>
          <p:cNvGraphicFramePr/>
          <p:nvPr/>
        </p:nvGraphicFramePr>
        <p:xfrm>
          <a:off x="5614988" y="3797300"/>
          <a:ext cx="3281362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r:id="rId4" imgW="2349500" imgH="444500" progId="Equation.DSMT4">
                  <p:embed/>
                </p:oleObj>
              </mc:Choice>
              <mc:Fallback>
                <p:oleObj r:id="rId4" imgW="2349500" imgH="4445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14988" y="3797300"/>
                        <a:ext cx="3281362" cy="630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4" name="Text Box 4"/>
          <p:cNvSpPr txBox="1"/>
          <p:nvPr/>
        </p:nvSpPr>
        <p:spPr>
          <a:xfrm>
            <a:off x="19050" y="188913"/>
            <a:ext cx="8439150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/>
            <a:r>
              <a:rPr lang="zh-CN" altLang="en-US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罗伯特</a:t>
            </a: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安德鲁</a:t>
            </a: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密立根</a:t>
            </a: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Robert Andrews Millikan</a:t>
            </a: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1868</a:t>
            </a:r>
            <a:r>
              <a:rPr lang="zh-CN" altLang="en-US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1953.12)</a:t>
            </a:r>
          </a:p>
        </p:txBody>
      </p:sp>
      <p:pic>
        <p:nvPicPr>
          <p:cNvPr id="133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1268413"/>
            <a:ext cx="2990850" cy="3714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5" name="文本框 1"/>
          <p:cNvSpPr txBox="1"/>
          <p:nvPr/>
        </p:nvSpPr>
        <p:spPr>
          <a:xfrm>
            <a:off x="3397250" y="765175"/>
            <a:ext cx="5786438" cy="544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</a:t>
            </a: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1891</a:t>
            </a: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年，他从奥伯林学院毕业后，自学获硕士学位。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1893</a:t>
            </a: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年，密立根获奖学金到哥伦比亚大学，以炽热表面发光的偏振性为题获博士学位。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1896</a:t>
            </a: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年，接受迈克耳逊邀请到芝加哥大学任教。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1916年，测出了当时最精确的普朗克常量h的值。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1909</a:t>
            </a: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年至</a:t>
            </a: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1917</a:t>
            </a: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年期间，测量微小油滴电荷的工作，即油滴实验</a:t>
            </a: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1923</a:t>
            </a: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年获诺贝尔物理学奖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/>
          <p:nvPr/>
        </p:nvSpPr>
        <p:spPr>
          <a:xfrm>
            <a:off x="161925" y="58738"/>
            <a:ext cx="5708650" cy="6445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</a:p>
        </p:txBody>
      </p:sp>
      <p:sp>
        <p:nvSpPr>
          <p:cNvPr id="14338" name="Rectangle 81"/>
          <p:cNvSpPr/>
          <p:nvPr/>
        </p:nvSpPr>
        <p:spPr>
          <a:xfrm>
            <a:off x="835025" y="2997200"/>
            <a:ext cx="7805738" cy="52228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en-US" altLang="zh-CN" sz="2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验证电荷的不连续性</a:t>
            </a:r>
            <a:endParaRPr lang="zh-CN" altLang="en-US" sz="28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339" name="Rectangle 82"/>
          <p:cNvSpPr/>
          <p:nvPr/>
        </p:nvSpPr>
        <p:spPr>
          <a:xfrm>
            <a:off x="755650" y="1125538"/>
            <a:ext cx="7885113" cy="11684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了解油滴法测电子（静态法）电量的基本原理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和实验方法</a:t>
            </a:r>
          </a:p>
        </p:txBody>
      </p:sp>
      <p:sp>
        <p:nvSpPr>
          <p:cNvPr id="14340" name="Rectangle 99"/>
          <p:cNvSpPr/>
          <p:nvPr/>
        </p:nvSpPr>
        <p:spPr>
          <a:xfrm>
            <a:off x="900113" y="4652963"/>
            <a:ext cx="7372350" cy="52228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en-US" altLang="zh-CN" sz="2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测量基本电荷电量e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4938713" y="4540250"/>
            <a:ext cx="631825" cy="53657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586663" y="4627563"/>
            <a:ext cx="633413" cy="53816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363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" y="765175"/>
            <a:ext cx="2657475" cy="19240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5364" name="Object 30"/>
          <p:cNvGraphicFramePr>
            <a:graphicFrameLocks noChangeAspect="1"/>
          </p:cNvGraphicFramePr>
          <p:nvPr/>
        </p:nvGraphicFramePr>
        <p:xfrm>
          <a:off x="758825" y="3222625"/>
          <a:ext cx="16398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4" imgW="875665" imgH="393700" progId="Equation.DSMT4">
                  <p:embed/>
                </p:oleObj>
              </mc:Choice>
              <mc:Fallback>
                <p:oleObj r:id="rId4" imgW="875665" imgH="3937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8825" y="3222625"/>
                        <a:ext cx="1639888" cy="74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graphicFrame>
        <p:nvGraphicFramePr>
          <p:cNvPr id="15366" name="Object 39"/>
          <p:cNvGraphicFramePr>
            <a:graphicFrameLocks noChangeAspect="1"/>
          </p:cNvGraphicFramePr>
          <p:nvPr/>
        </p:nvGraphicFramePr>
        <p:xfrm>
          <a:off x="4211638" y="1503363"/>
          <a:ext cx="3521075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6" imgW="1841500" imgH="660400" progId="Equation.DSMT4">
                  <p:embed/>
                </p:oleObj>
              </mc:Choice>
              <mc:Fallback>
                <p:oleObj r:id="rId6" imgW="1841500" imgH="6604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11638" y="1503363"/>
                        <a:ext cx="3521075" cy="1254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5368" name="Rectangle 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5369" name="Rectangle 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5370" name="Rectangle 2"/>
          <p:cNvSpPr/>
          <p:nvPr/>
        </p:nvSpPr>
        <p:spPr>
          <a:xfrm>
            <a:off x="-25400" y="82550"/>
            <a:ext cx="6507163" cy="6461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r>
              <a:rPr lang="en-US" altLang="zh-CN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静态法</a:t>
            </a:r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4859338" y="2781300"/>
            <a:ext cx="2700338" cy="39846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kumimoji="0" 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空气的粘滞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系</a:t>
            </a:r>
            <a:r>
              <a:rPr kumimoji="0" 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数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372" name="对象 2"/>
          <p:cNvGraphicFramePr>
            <a:graphicFrameLocks noChangeAspect="1"/>
          </p:cNvGraphicFramePr>
          <p:nvPr/>
        </p:nvGraphicFramePr>
        <p:xfrm>
          <a:off x="4498975" y="2806700"/>
          <a:ext cx="4397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8" imgW="139700" imgH="177800" progId="Equation.DSMT4">
                  <p:embed/>
                </p:oleObj>
              </mc:Choice>
              <mc:Fallback>
                <p:oleObj r:id="rId8" imgW="139700" imgH="1778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98975" y="2806700"/>
                        <a:ext cx="439738" cy="36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73" name="Picture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1050" y="4729163"/>
            <a:ext cx="1385888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5375" name="Rectangle 37"/>
          <p:cNvSpPr/>
          <p:nvPr/>
        </p:nvSpPr>
        <p:spPr>
          <a:xfrm>
            <a:off x="250825" y="5541963"/>
            <a:ext cx="3036888" cy="644525"/>
          </a:xfrm>
          <a:prstGeom prst="rect">
            <a:avLst/>
          </a:prstGeom>
          <a:noFill/>
          <a:ln w="9525">
            <a:noFill/>
          </a:ln>
          <a:effectLst>
            <a:prstShdw prst="shdw17" dist="17961" dir="13499999">
              <a:srgbClr val="7A8E99"/>
            </a:prstShdw>
          </a:effectLst>
        </p:spPr>
        <p:txBody>
          <a:bodyPr anchor="ctr" anchorCtr="0">
            <a:spAutoFit/>
          </a:bodyPr>
          <a:lstStyle/>
          <a:p>
            <a:pPr eaLnBrk="0" hangingPunct="0"/>
            <a:r>
              <a:rPr lang="zh-CN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</a:rPr>
              <a:t>问题蜕变成油滴半径a 怎么测量？</a:t>
            </a:r>
            <a:r>
              <a:rPr lang="zh-CN" altLang="zh-CN" sz="1800" b="1" dirty="0">
                <a:latin typeface="华文中宋" panose="02010600040101010101" pitchFamily="2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5376" name="Rectangle 42"/>
          <p:cNvSpPr/>
          <p:nvPr/>
        </p:nvSpPr>
        <p:spPr>
          <a:xfrm>
            <a:off x="3924300" y="3222625"/>
            <a:ext cx="5262563" cy="922338"/>
          </a:xfrm>
          <a:prstGeom prst="rect">
            <a:avLst/>
          </a:prstGeom>
          <a:noFill/>
          <a:ln w="9525">
            <a:noFill/>
          </a:ln>
          <a:effectLst>
            <a:prstShdw prst="shdw17" dist="17961" dir="13499999">
              <a:srgbClr val="7A8E99"/>
            </a:prstShdw>
          </a:effectLst>
        </p:spPr>
        <p:txBody>
          <a:bodyPr wrap="none" anchor="ctr" anchorCtr="0">
            <a:spAutoFit/>
          </a:bodyPr>
          <a:lstStyle/>
          <a:p>
            <a:pPr eaLnBrk="0" hangingPunct="0"/>
            <a:r>
              <a:rPr lang="zh-CN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</a:rPr>
              <a:t>根据斯托克斯定律：</a:t>
            </a:r>
            <a:r>
              <a:rPr lang="zh-CN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  <a:sym typeface="+mn-ea"/>
              </a:rPr>
              <a:t>在静止的均匀流体中运动时，</a:t>
            </a:r>
          </a:p>
          <a:p>
            <a:pPr eaLnBrk="0" hangingPunct="0"/>
            <a:r>
              <a:rPr lang="zh-CN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</a:rPr>
              <a:t>对于半径小到</a:t>
            </a:r>
            <a:r>
              <a:rPr lang="en-US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</a:rPr>
              <a:t>10</a:t>
            </a:r>
            <a:r>
              <a:rPr lang="en-US" altLang="zh-CN" sz="1800" b="1" baseline="30000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</a:rPr>
              <a:t>-6</a:t>
            </a: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</a:rPr>
              <a:t>米的小球，空气的粘滞系数经修</a:t>
            </a:r>
          </a:p>
          <a:p>
            <a:pPr eaLnBrk="0" hangingPunct="0"/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</a:rPr>
              <a:t>正后为上式所示</a:t>
            </a:r>
            <a:endParaRPr lang="en-US" altLang="zh-CN" sz="1800" b="1" dirty="0">
              <a:solidFill>
                <a:srgbClr val="002060"/>
              </a:solidFill>
              <a:latin typeface="华文中宋" panose="02010600040101010101" pitchFamily="2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377" name="对象 24"/>
          <p:cNvGraphicFramePr>
            <a:graphicFrameLocks noChangeAspect="1"/>
          </p:cNvGraphicFramePr>
          <p:nvPr/>
        </p:nvGraphicFramePr>
        <p:xfrm>
          <a:off x="6299200" y="4144963"/>
          <a:ext cx="1836738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r:id="rId11" imgW="1143000" imgH="647700" progId="Equation.DSMT4">
                  <p:embed/>
                </p:oleObj>
              </mc:Choice>
              <mc:Fallback>
                <p:oleObj r:id="rId11" imgW="1143000" imgH="6477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99200" y="4144963"/>
                        <a:ext cx="1836738" cy="1039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8" name="Object 30"/>
          <p:cNvGraphicFramePr>
            <a:graphicFrameLocks noChangeAspect="1"/>
          </p:cNvGraphicFramePr>
          <p:nvPr/>
        </p:nvGraphicFramePr>
        <p:xfrm>
          <a:off x="627063" y="3873500"/>
          <a:ext cx="128905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r:id="rId13" imgW="584200" imgH="393700" progId="Equation.DSMT4">
                  <p:embed/>
                </p:oleObj>
              </mc:Choice>
              <mc:Fallback>
                <p:oleObj r:id="rId13" imgW="584200" imgH="3937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7063" y="3873500"/>
                        <a:ext cx="1289050" cy="881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9" name="文本框 26"/>
          <p:cNvSpPr txBox="1"/>
          <p:nvPr/>
        </p:nvSpPr>
        <p:spPr>
          <a:xfrm>
            <a:off x="130175" y="2714625"/>
            <a:ext cx="3249613" cy="644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思路：从静电场中抓一个油滴，分析受力：</a:t>
            </a:r>
          </a:p>
        </p:txBody>
      </p:sp>
      <p:sp>
        <p:nvSpPr>
          <p:cNvPr id="15380" name="文本框 45"/>
          <p:cNvSpPr txBox="1"/>
          <p:nvPr/>
        </p:nvSpPr>
        <p:spPr>
          <a:xfrm>
            <a:off x="2035175" y="4179888"/>
            <a:ext cx="181292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zh-CN" sz="1800" b="1" i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宋体" panose="02010600030101010101" pitchFamily="2" charset="-122"/>
              </a:rPr>
              <a:t>m怎么测量？</a:t>
            </a:r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5508625" y="5646738"/>
            <a:ext cx="2724150" cy="36830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只要测量距离和下落时间</a:t>
            </a:r>
          </a:p>
        </p:txBody>
      </p:sp>
      <p:graphicFrame>
        <p:nvGraphicFramePr>
          <p:cNvPr id="15382" name="对象 48"/>
          <p:cNvGraphicFramePr>
            <a:graphicFrameLocks noChangeAspect="1"/>
          </p:cNvGraphicFramePr>
          <p:nvPr/>
        </p:nvGraphicFramePr>
        <p:xfrm>
          <a:off x="4500563" y="5416550"/>
          <a:ext cx="7556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r:id="rId15" imgW="469900" imgH="444500" progId="Equation.DSMT4">
                  <p:embed/>
                </p:oleObj>
              </mc:Choice>
              <mc:Fallback>
                <p:oleObj r:id="rId15" imgW="469900" imgH="4445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00563" y="5416550"/>
                        <a:ext cx="755650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3" name="Rectangle 37"/>
          <p:cNvSpPr/>
          <p:nvPr/>
        </p:nvSpPr>
        <p:spPr>
          <a:xfrm>
            <a:off x="4140200" y="5132388"/>
            <a:ext cx="3614738" cy="368300"/>
          </a:xfrm>
          <a:prstGeom prst="rect">
            <a:avLst/>
          </a:prstGeom>
          <a:noFill/>
          <a:ln w="9525">
            <a:noFill/>
          </a:ln>
          <a:effectLst>
            <a:prstShdw prst="shdw17" dist="17961" dir="13499999">
              <a:srgbClr val="7A8E99"/>
            </a:prstShdw>
          </a:effectLst>
        </p:spPr>
        <p:txBody>
          <a:bodyPr wrap="none" anchor="ctr" anchorCtr="0">
            <a:spAutoFit/>
          </a:bodyPr>
          <a:lstStyle/>
          <a:p>
            <a:pPr eaLnBrk="0" hangingPunct="0"/>
            <a:r>
              <a:rPr lang="zh-CN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</a:rPr>
              <a:t>只要测量到下落速度v</a:t>
            </a:r>
            <a:r>
              <a:rPr lang="zh-CN" altLang="zh-CN" sz="1800" b="1" baseline="-25000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</a:rPr>
              <a:t>g</a:t>
            </a:r>
            <a:r>
              <a:rPr lang="zh-CN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微软雅黑" panose="020B0503020204020204" pitchFamily="34" charset="-122"/>
              </a:rPr>
              <a:t>就可以了。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3856038" y="1735138"/>
            <a:ext cx="0" cy="4357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85" name="文本框 1"/>
          <p:cNvSpPr txBox="1"/>
          <p:nvPr/>
        </p:nvSpPr>
        <p:spPr>
          <a:xfrm>
            <a:off x="4140200" y="620713"/>
            <a:ext cx="4362450" cy="9223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确定</a:t>
            </a:r>
            <a:r>
              <a:rPr lang="en-US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：未加电压时，油滴加速下落，直至重力与粘滞阻力达到平衡，平衡时速度为</a:t>
            </a:r>
            <a:r>
              <a:rPr lang="en-US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Vg</a:t>
            </a: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（空气浮力不计）</a:t>
            </a:r>
          </a:p>
        </p:txBody>
      </p:sp>
      <p:graphicFrame>
        <p:nvGraphicFramePr>
          <p:cNvPr id="15386" name="对象 6"/>
          <p:cNvGraphicFramePr/>
          <p:nvPr/>
        </p:nvGraphicFramePr>
        <p:xfrm>
          <a:off x="4265613" y="4202113"/>
          <a:ext cx="12223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r:id="rId17" imgW="1421130" imgH="854710" progId="Equation.DSMT4">
                  <p:embed/>
                </p:oleObj>
              </mc:Choice>
              <mc:Fallback>
                <p:oleObj r:id="rId17" imgW="1421130" imgH="85471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65613" y="4202113"/>
                        <a:ext cx="1222375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5" name="Object 45"/>
          <p:cNvGraphicFramePr>
            <a:graphicFrameLocks noChangeAspect="1"/>
          </p:cNvGraphicFramePr>
          <p:nvPr/>
        </p:nvGraphicFramePr>
        <p:xfrm>
          <a:off x="166688" y="1563688"/>
          <a:ext cx="4094162" cy="163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r:id="rId3" imgW="2171700" imgH="952500" progId="Equation.DSMT4">
                  <p:embed/>
                </p:oleObj>
              </mc:Choice>
              <mc:Fallback>
                <p:oleObj r:id="rId3" imgW="2171700" imgH="952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688" y="1563688"/>
                        <a:ext cx="4094162" cy="1633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651500" y="225425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6387" name="矩形 7"/>
          <p:cNvSpPr/>
          <p:nvPr/>
        </p:nvSpPr>
        <p:spPr>
          <a:xfrm>
            <a:off x="5280025" y="692150"/>
            <a:ext cx="203200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主要技术指标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矩形 16"/>
          <p:cNvSpPr/>
          <p:nvPr/>
        </p:nvSpPr>
        <p:spPr>
          <a:xfrm>
            <a:off x="4716463" y="1052513"/>
            <a:ext cx="4572000" cy="46615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平行极板间距离：</a:t>
            </a:r>
            <a:r>
              <a:rPr lang="en-US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5.00mm   0.01mm</a:t>
            </a: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极板电压：</a:t>
            </a:r>
            <a:r>
              <a:rPr lang="en-US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±DC</a:t>
            </a: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　</a:t>
            </a:r>
            <a:r>
              <a:rPr lang="en-US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～</a:t>
            </a:r>
            <a:r>
              <a:rPr lang="en-US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700V</a:t>
            </a: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可调         </a:t>
            </a:r>
            <a:endParaRPr lang="en-US" altLang="zh-CN" sz="18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提升电压：</a:t>
            </a:r>
            <a:r>
              <a:rPr 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自动跟踪平衡电压产生</a:t>
            </a:r>
            <a:r>
              <a:rPr lang="en-US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1.5</a:t>
            </a: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倍平</a:t>
            </a:r>
            <a:r>
              <a:rPr lang="en-US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</a:t>
            </a: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衡电压的提升电压</a:t>
            </a:r>
            <a:endParaRPr lang="zh-CN" sz="18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数字电压表：</a:t>
            </a:r>
            <a:r>
              <a:rPr lang="en-US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～</a:t>
            </a:r>
            <a:r>
              <a:rPr lang="en-US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999V   1V         </a:t>
            </a: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数字毫秒计：</a:t>
            </a:r>
            <a:r>
              <a:rPr lang="en-US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～</a:t>
            </a:r>
            <a:r>
              <a:rPr lang="en-US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99.99</a:t>
            </a: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秒   </a:t>
            </a:r>
            <a:r>
              <a:rPr lang="en-US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0.01</a:t>
            </a: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秒</a:t>
            </a: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电视显微镜：放大倍数</a:t>
            </a:r>
            <a:r>
              <a:rPr lang="en-US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60×</a:t>
            </a: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（标准物镜），</a:t>
            </a:r>
            <a:r>
              <a:rPr lang="en-US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120×</a:t>
            </a: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（选购物镜）</a:t>
            </a: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分划板刻度：</a:t>
            </a:r>
            <a:r>
              <a:rPr 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8*3</a:t>
            </a: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结构，垂直线视场分八格，</a:t>
            </a: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</a:t>
            </a:r>
            <a:r>
              <a:rPr lang="zh-CN" altLang="en-US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每格值</a:t>
            </a:r>
            <a:r>
              <a:rPr lang="en-US" altLang="zh-CN" sz="1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0.25mm</a:t>
            </a:r>
          </a:p>
          <a:p>
            <a:pPr>
              <a:lnSpc>
                <a:spcPct val="150000"/>
              </a:lnSpc>
            </a:pP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9" name="Rectangle 2"/>
          <p:cNvSpPr/>
          <p:nvPr/>
        </p:nvSpPr>
        <p:spPr>
          <a:xfrm>
            <a:off x="-25400" y="82550"/>
            <a:ext cx="6507163" cy="6461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r>
              <a:rPr lang="en-US" altLang="zh-CN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静态法</a:t>
            </a:r>
            <a:endParaRPr lang="zh-CN" altLang="en-US" sz="36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0" name="文本框 1"/>
          <p:cNvSpPr txBox="1"/>
          <p:nvPr/>
        </p:nvSpPr>
        <p:spPr>
          <a:xfrm>
            <a:off x="107950" y="3357563"/>
            <a:ext cx="4210050" cy="2860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空气粘滞系数：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大气压强：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重力加速度：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油滴半径：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斯托克斯公式修正常数：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平行板的距离：</a:t>
            </a:r>
          </a:p>
        </p:txBody>
      </p:sp>
      <p:sp>
        <p:nvSpPr>
          <p:cNvPr id="16391" name="文本框 2"/>
          <p:cNvSpPr txBox="1"/>
          <p:nvPr/>
        </p:nvSpPr>
        <p:spPr>
          <a:xfrm>
            <a:off x="34925" y="1041400"/>
            <a:ext cx="3079750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油滴带电量：</a:t>
            </a:r>
          </a:p>
        </p:txBody>
      </p:sp>
      <p:graphicFrame>
        <p:nvGraphicFramePr>
          <p:cNvPr id="16392" name="对象 3"/>
          <p:cNvGraphicFramePr/>
          <p:nvPr/>
        </p:nvGraphicFramePr>
        <p:xfrm>
          <a:off x="1978184" y="3501867"/>
          <a:ext cx="2211070" cy="370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r:id="rId5" imgW="1397000" imgH="228600" progId="Equation.DSMT4">
                  <p:embed/>
                </p:oleObj>
              </mc:Choice>
              <mc:Fallback>
                <p:oleObj r:id="rId5" imgW="1397000" imgH="2286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8184" y="3501867"/>
                        <a:ext cx="2211070" cy="3702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对象 6"/>
          <p:cNvGraphicFramePr/>
          <p:nvPr/>
        </p:nvGraphicFramePr>
        <p:xfrm>
          <a:off x="1410177" y="3986371"/>
          <a:ext cx="1496060" cy="293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r:id="rId7" imgW="862965" imgH="203200" progId="Equation.DSMT4">
                  <p:embed/>
                </p:oleObj>
              </mc:Choice>
              <mc:Fallback>
                <p:oleObj r:id="rId7" imgW="862965" imgH="203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10177" y="3986371"/>
                        <a:ext cx="1496060" cy="2933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对象 8"/>
          <p:cNvGraphicFramePr/>
          <p:nvPr/>
        </p:nvGraphicFramePr>
        <p:xfrm>
          <a:off x="1628775" y="4402138"/>
          <a:ext cx="13430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r:id="rId9" imgW="788035" imgH="226695" progId="Equation.DSMT4">
                  <p:embed/>
                </p:oleObj>
              </mc:Choice>
              <mc:Fallback>
                <p:oleObj r:id="rId9" imgW="788035" imgH="226695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28775" y="4402138"/>
                        <a:ext cx="1343025" cy="37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对象 10"/>
          <p:cNvGraphicFramePr/>
          <p:nvPr/>
        </p:nvGraphicFramePr>
        <p:xfrm>
          <a:off x="1412240" y="4676458"/>
          <a:ext cx="1141095" cy="680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r:id="rId11" imgW="800100" imgH="495300" progId="Equation.DSMT4">
                  <p:embed/>
                </p:oleObj>
              </mc:Choice>
              <mc:Fallback>
                <p:oleObj r:id="rId11" imgW="800100" imgH="4953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12240" y="4676458"/>
                        <a:ext cx="1141095" cy="6800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对象 12"/>
          <p:cNvGraphicFramePr/>
          <p:nvPr/>
        </p:nvGraphicFramePr>
        <p:xfrm>
          <a:off x="2981643" y="5365115"/>
          <a:ext cx="2011045" cy="325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r:id="rId13" imgW="1358900" imgH="228600" progId="Equation.DSMT4">
                  <p:embed/>
                </p:oleObj>
              </mc:Choice>
              <mc:Fallback>
                <p:oleObj r:id="rId13" imgW="1358900" imgH="2286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81643" y="5365115"/>
                        <a:ext cx="2011045" cy="3251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对象 14"/>
          <p:cNvGraphicFramePr/>
          <p:nvPr/>
        </p:nvGraphicFramePr>
        <p:xfrm>
          <a:off x="1835150" y="5805488"/>
          <a:ext cx="21018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r:id="rId15" imgW="1437005" imgH="323850" progId="Equation.DSMT4">
                  <p:embed/>
                </p:oleObj>
              </mc:Choice>
              <mc:Fallback>
                <p:oleObj r:id="rId15" imgW="1437005" imgH="32385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35150" y="5805488"/>
                        <a:ext cx="2101850" cy="333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/>
          <p:nvPr/>
        </p:nvSpPr>
        <p:spPr>
          <a:xfrm>
            <a:off x="107950" y="44450"/>
            <a:ext cx="7577138" cy="6461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实验仪器   </a:t>
            </a:r>
            <a:r>
              <a:rPr lang="en-US" altLang="zh-CN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实验仪器</a:t>
            </a:r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21506" name="Rectangle 96"/>
          <p:cNvSpPr/>
          <p:nvPr/>
        </p:nvSpPr>
        <p:spPr>
          <a:xfrm>
            <a:off x="323850" y="5084763"/>
            <a:ext cx="8667750" cy="12001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注意：按下联动按键，“平衡”与“</a:t>
            </a:r>
            <a:r>
              <a:rPr lang="en-US" altLang="zh-CN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0V</a:t>
            </a:r>
            <a:r>
              <a:rPr lang="zh-CN" altLang="en-US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”按键与“计时”按键联合起来，即测试下降时间时只需按下“平衡”与或者“</a:t>
            </a:r>
            <a:r>
              <a:rPr lang="en-US" altLang="zh-CN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0V</a:t>
            </a:r>
            <a:r>
              <a:rPr lang="zh-CN" altLang="en-US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”按键</a:t>
            </a:r>
          </a:p>
        </p:txBody>
      </p:sp>
      <p:grpSp>
        <p:nvGrpSpPr>
          <p:cNvPr id="21508" name="组合 21"/>
          <p:cNvGrpSpPr/>
          <p:nvPr/>
        </p:nvGrpSpPr>
        <p:grpSpPr>
          <a:xfrm>
            <a:off x="2029460" y="836295"/>
            <a:ext cx="5085715" cy="3816350"/>
            <a:chOff x="5334" y="1318"/>
            <a:chExt cx="8012" cy="6010"/>
          </a:xfrm>
        </p:grpSpPr>
        <p:pic>
          <p:nvPicPr>
            <p:cNvPr id="21509" name="图片 4" descr="162572769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4" y="1318"/>
              <a:ext cx="8012" cy="601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" name="椭圆 8"/>
            <p:cNvSpPr/>
            <p:nvPr/>
          </p:nvSpPr>
          <p:spPr>
            <a:xfrm>
              <a:off x="9546" y="5184"/>
              <a:ext cx="485" cy="173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" name="矩形标注 4"/>
          <p:cNvSpPr/>
          <p:nvPr/>
        </p:nvSpPr>
        <p:spPr>
          <a:xfrm>
            <a:off x="2484120" y="3429000"/>
            <a:ext cx="1334135" cy="434340"/>
          </a:xfrm>
          <a:prstGeom prst="wedgeRectCallout">
            <a:avLst>
              <a:gd name="adj1" fmla="val 86846"/>
              <a:gd name="adj2" fmla="val 33187"/>
            </a:avLst>
          </a:prstGeom>
          <a:noFill/>
          <a:ln w="12700">
            <a:solidFill>
              <a:schemeClr val="accent1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电压极性</a:t>
            </a:r>
            <a:endParaRPr kumimoji="0" lang="zh-CN" altLang="en-US" sz="2000" b="0" i="0" u="none" strike="noStrike" kern="1200" cap="none" spc="0" normalizeH="0" baseline="0" noProof="1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899160" y="2205355"/>
            <a:ext cx="1047115" cy="419735"/>
          </a:xfrm>
          <a:prstGeom prst="wedgeRectCallout">
            <a:avLst>
              <a:gd name="adj1" fmla="val 160006"/>
              <a:gd name="adj2" fmla="val 33509"/>
            </a:avLst>
          </a:prstGeom>
          <a:solidFill>
            <a:schemeClr val="bg1"/>
          </a:solidFill>
          <a:ln w="12700"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进油孔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5259705" y="4580890"/>
            <a:ext cx="751205" cy="351790"/>
          </a:xfrm>
          <a:prstGeom prst="wedgeRectCallout">
            <a:avLst>
              <a:gd name="adj1" fmla="val -13229"/>
              <a:gd name="adj2" fmla="val -281768"/>
            </a:avLst>
          </a:prstGeom>
          <a:noFill/>
          <a:ln w="12700">
            <a:solidFill>
              <a:schemeClr val="accent1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联动</a:t>
            </a:r>
            <a:endParaRPr kumimoji="0" lang="zh-CN" altLang="en-US" sz="2000" b="0" i="0" u="none" strike="noStrike" kern="1200" cap="none" spc="0" normalizeH="0" baseline="0" noProof="1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4500245" y="549275"/>
            <a:ext cx="1014095" cy="414020"/>
          </a:xfrm>
          <a:prstGeom prst="wedgeRectCallout">
            <a:avLst>
              <a:gd name="adj1" fmla="val -103412"/>
              <a:gd name="adj2" fmla="val 329601"/>
            </a:avLst>
          </a:prstGeom>
          <a:solidFill>
            <a:schemeClr val="bg1"/>
          </a:solidFill>
          <a:ln w="12700"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水平仪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4860925" y="2355850"/>
            <a:ext cx="1548130" cy="323850"/>
          </a:xfrm>
          <a:prstGeom prst="wedgeRectCallout">
            <a:avLst>
              <a:gd name="adj1" fmla="val -84774"/>
              <a:gd name="adj2" fmla="val 10000"/>
            </a:avLst>
          </a:prstGeom>
          <a:solidFill>
            <a:schemeClr val="bg1"/>
          </a:solidFill>
          <a:ln w="12700"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kern="1200" cap="none" spc="0" normalizeH="0" baseline="0" noProof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CCD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摄像头</a:t>
            </a:r>
          </a:p>
        </p:txBody>
      </p:sp>
      <p:sp>
        <p:nvSpPr>
          <p:cNvPr id="12" name="矩形标注 11"/>
          <p:cNvSpPr/>
          <p:nvPr/>
        </p:nvSpPr>
        <p:spPr>
          <a:xfrm>
            <a:off x="7091680" y="1485265"/>
            <a:ext cx="2016125" cy="323850"/>
          </a:xfrm>
          <a:prstGeom prst="wedgeRectCallout">
            <a:avLst>
              <a:gd name="adj1" fmla="val -129023"/>
              <a:gd name="adj2" fmla="val 123529"/>
            </a:avLst>
          </a:prstGeom>
          <a:solidFill>
            <a:schemeClr val="bg1"/>
          </a:solidFill>
          <a:ln w="12700"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摄像头聚焦调节</a:t>
            </a:r>
            <a:endParaRPr kumimoji="0" lang="zh-CN" altLang="en-US" sz="2000" b="0" i="0" u="none" strike="noStrike" kern="1200" cap="none" spc="0" normalizeH="0" baseline="0" noProof="1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308215" y="2781300"/>
            <a:ext cx="1362075" cy="323850"/>
          </a:xfrm>
          <a:prstGeom prst="wedgeRectCallout">
            <a:avLst>
              <a:gd name="adj1" fmla="val -142027"/>
              <a:gd name="adj2" fmla="val 235882"/>
            </a:avLst>
          </a:prstGeom>
          <a:solidFill>
            <a:schemeClr val="bg1"/>
          </a:solidFill>
          <a:ln w="12700"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计时按钮</a:t>
            </a:r>
          </a:p>
        </p:txBody>
      </p:sp>
      <p:sp>
        <p:nvSpPr>
          <p:cNvPr id="15" name="矩形标注 14"/>
          <p:cNvSpPr/>
          <p:nvPr/>
        </p:nvSpPr>
        <p:spPr>
          <a:xfrm>
            <a:off x="7596505" y="3285490"/>
            <a:ext cx="1266190" cy="323850"/>
          </a:xfrm>
          <a:prstGeom prst="wedgeRectCallout">
            <a:avLst>
              <a:gd name="adj1" fmla="val -93279"/>
              <a:gd name="adj2" fmla="val 95490"/>
            </a:avLst>
          </a:prstGeom>
          <a:solidFill>
            <a:schemeClr val="bg1"/>
          </a:solidFill>
          <a:ln w="12700" cap="flat" cmpd="sng" algn="ctr">
            <a:solidFill>
              <a:srgbClr val="CCECFF">
                <a:lumMod val="10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平衡电压</a:t>
            </a:r>
            <a:endParaRPr kumimoji="0" lang="zh-CN" altLang="en-US" sz="2000" b="0" i="0" u="none" strike="noStrike" kern="1200" cap="none" spc="0" normalizeH="0" baseline="0" noProof="1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/>
          <p:nvPr/>
        </p:nvSpPr>
        <p:spPr>
          <a:xfrm>
            <a:off x="35243" y="45085"/>
            <a:ext cx="6507162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</a:t>
            </a:r>
            <a:r>
              <a:rPr lang="en-US" altLang="zh-CN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实验仪器   </a:t>
            </a:r>
            <a:r>
              <a:rPr lang="en-US" altLang="zh-CN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</a:t>
            </a:r>
            <a:r>
              <a:rPr lang="zh-CN" altLang="en-US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实验仪器</a:t>
            </a:r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8800" y="1701165"/>
            <a:ext cx="8026400" cy="4029075"/>
          </a:xfrm>
          <a:prstGeom prst="rect">
            <a:avLst/>
          </a:prstGeom>
        </p:spPr>
      </p:pic>
      <p:sp>
        <p:nvSpPr>
          <p:cNvPr id="7" name="矩形标注 6"/>
          <p:cNvSpPr/>
          <p:nvPr/>
        </p:nvSpPr>
        <p:spPr>
          <a:xfrm>
            <a:off x="1403985" y="1289685"/>
            <a:ext cx="990600" cy="431165"/>
          </a:xfrm>
          <a:prstGeom prst="wedgeRectCallout">
            <a:avLst>
              <a:gd name="adj1" fmla="val -44561"/>
              <a:gd name="adj2" fmla="val 131882"/>
            </a:avLst>
          </a:prstGeom>
          <a:solidFill>
            <a:schemeClr val="bg1"/>
          </a:solidFill>
          <a:ln w="12700"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kern="1200" cap="none" spc="0" normalizeH="0" baseline="0" noProof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喷雾器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212590" y="4364990"/>
            <a:ext cx="800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油滴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2095" y="4509135"/>
            <a:ext cx="864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电极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28265" y="2780665"/>
            <a:ext cx="793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油雾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72225" y="3933190"/>
            <a:ext cx="1795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dirty="0">
                <a:latin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CCD</a:t>
            </a:r>
            <a:r>
              <a:rPr lang="zh-CN" altLang="en-US" b="1" dirty="0">
                <a:latin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摄像头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0" y="759460"/>
            <a:ext cx="2926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密里根油滴仪示意图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18"/>
          <p:cNvSpPr txBox="1"/>
          <p:nvPr/>
        </p:nvSpPr>
        <p:spPr>
          <a:xfrm>
            <a:off x="35243" y="764858"/>
            <a:ext cx="2849562" cy="46310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现象观察</a:t>
            </a:r>
            <a:endParaRPr lang="en-US" altLang="zh-CN" sz="2800" b="1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0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、控制油滴移到起跑线（一般取第二格线上）</a:t>
            </a:r>
            <a:r>
              <a:rPr lang="en-US" altLang="zh-CN" sz="20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0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、油滴静止</a:t>
            </a:r>
            <a:r>
              <a:rPr lang="en-US" altLang="zh-CN" sz="20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zh-CN" altLang="en-US" sz="20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显示平衡电压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0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、油滴下降开始计时，至终点（一般六格）停止计时，此时显示时间为</a:t>
            </a:r>
            <a:r>
              <a:rPr lang="en-US" altLang="zh-CN" sz="20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</a:t>
            </a:r>
            <a:r>
              <a:rPr lang="en-US" altLang="zh-CN" sz="2000" b="1" baseline="-250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g.</a:t>
            </a:r>
            <a:endParaRPr lang="zh-CN" altLang="en-US" sz="2000" b="1" baseline="-25000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0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459" name="组合 8"/>
          <p:cNvGrpSpPr/>
          <p:nvPr/>
        </p:nvGrpSpPr>
        <p:grpSpPr>
          <a:xfrm>
            <a:off x="2987675" y="831850"/>
            <a:ext cx="6181725" cy="4730750"/>
            <a:chOff x="4531" y="865"/>
            <a:chExt cx="9734" cy="7449"/>
          </a:xfrm>
        </p:grpSpPr>
        <p:pic>
          <p:nvPicPr>
            <p:cNvPr id="19460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1" y="1100"/>
              <a:ext cx="9232" cy="7215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cxnSp>
          <p:nvCxnSpPr>
            <p:cNvPr id="10" name="直接连接符 9"/>
            <p:cNvCxnSpPr/>
            <p:nvPr/>
          </p:nvCxnSpPr>
          <p:spPr>
            <a:xfrm>
              <a:off x="7164" y="2307"/>
              <a:ext cx="1948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6860" y="6761"/>
              <a:ext cx="2252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8138" y="2307"/>
              <a:ext cx="0" cy="4454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标注 1"/>
            <p:cNvSpPr/>
            <p:nvPr/>
          </p:nvSpPr>
          <p:spPr>
            <a:xfrm>
              <a:off x="4595" y="5059"/>
              <a:ext cx="1390" cy="510"/>
            </a:xfrm>
            <a:prstGeom prst="wedgeRectCallout">
              <a:avLst>
                <a:gd name="adj1" fmla="val 103807"/>
                <a:gd name="adj2" fmla="val 23725"/>
              </a:avLst>
            </a:prstGeom>
            <a:solidFill>
              <a:schemeClr val="bg1"/>
            </a:solidFill>
            <a:ln w="12700">
              <a:solidFill>
                <a:schemeClr val="accent1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400" b="1" i="0" u="none" strike="noStrike" kern="1200" cap="none" spc="0" normalizeH="0" baseline="0" noProof="1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油滴</a:t>
              </a:r>
              <a:endParaRPr kumimoji="0" lang="zh-CN" altLang="en-US" sz="2400" b="0" i="0" u="none" strike="noStrike" kern="1200" cap="none" spc="0" normalizeH="0" baseline="0" noProof="1">
                <a:solidFill>
                  <a:srgbClr val="00206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" name="矩形标注 2"/>
            <p:cNvSpPr/>
            <p:nvPr/>
          </p:nvSpPr>
          <p:spPr>
            <a:xfrm>
              <a:off x="12757" y="865"/>
              <a:ext cx="1507" cy="510"/>
            </a:xfrm>
            <a:prstGeom prst="wedgeRectCallout">
              <a:avLst>
                <a:gd name="adj1" fmla="val -97875"/>
                <a:gd name="adj2" fmla="val 136666"/>
              </a:avLst>
            </a:prstGeom>
            <a:solidFill>
              <a:schemeClr val="bg1"/>
            </a:solidFill>
            <a:ln w="12700">
              <a:solidFill>
                <a:schemeClr val="accent1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400" b="1" i="0" u="none" strike="noStrike" kern="1200" cap="none" spc="0" normalizeH="0" baseline="0" noProof="1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电压</a:t>
              </a:r>
              <a:endParaRPr kumimoji="0" lang="zh-CN" altLang="en-US" sz="2400" b="0" i="0" u="none" strike="noStrike" kern="1200" cap="none" spc="0" normalizeH="0" baseline="0" noProof="1">
                <a:solidFill>
                  <a:srgbClr val="00206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矩形标注 3"/>
            <p:cNvSpPr/>
            <p:nvPr/>
          </p:nvSpPr>
          <p:spPr>
            <a:xfrm>
              <a:off x="12530" y="3245"/>
              <a:ext cx="1505" cy="510"/>
            </a:xfrm>
            <a:prstGeom prst="wedgeRectCallout">
              <a:avLst>
                <a:gd name="adj1" fmla="val -97843"/>
                <a:gd name="adj2" fmla="val -137450"/>
              </a:avLst>
            </a:prstGeom>
            <a:solidFill>
              <a:schemeClr val="bg1"/>
            </a:solidFill>
            <a:ln w="12700">
              <a:solidFill>
                <a:schemeClr val="accent1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400" b="1" i="0" u="none" strike="noStrike" kern="1200" cap="none" spc="0" normalizeH="0" baseline="0" noProof="1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时间</a:t>
              </a:r>
              <a:endParaRPr kumimoji="0" lang="zh-CN" altLang="en-US" sz="2400" b="0" i="0" u="none" strike="noStrike" kern="1200" cap="none" spc="0" normalizeH="0" baseline="0" noProof="1">
                <a:solidFill>
                  <a:srgbClr val="00206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413" name="Rectangle 2"/>
          <p:cNvSpPr/>
          <p:nvPr/>
        </p:nvSpPr>
        <p:spPr>
          <a:xfrm>
            <a:off x="35243" y="45085"/>
            <a:ext cx="6507162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</a:t>
            </a:r>
            <a:r>
              <a:rPr lang="en-US" altLang="zh-CN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实验仪器   </a:t>
            </a:r>
            <a:endParaRPr lang="zh-CN" altLang="en-US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17825" y="137795"/>
            <a:ext cx="18649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</a:t>
            </a:r>
            <a:r>
              <a:rPr lang="zh-CN" altLang="en-US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实验仪器</a:t>
            </a:r>
            <a:endParaRPr lang="zh-CN" altLang="en-US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637,&quot;width&quot;:1296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c8e31fd-dd27-422a-9098-d3dc0666fddc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6e5b41b-4367-43d9-b99a-1e8a93dd0ba9}"/>
</p:tagLst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古瓶荷花 1">
    <a:dk1>
      <a:srgbClr val="0033CC"/>
    </a:dk1>
    <a:lt1>
      <a:srgbClr val="FFFFFF"/>
    </a:lt1>
    <a:dk2>
      <a:srgbClr val="007572"/>
    </a:dk2>
    <a:lt2>
      <a:srgbClr val="C0C0C0"/>
    </a:lt2>
    <a:accent1>
      <a:srgbClr val="CCECFF"/>
    </a:accent1>
    <a:accent2>
      <a:srgbClr val="3399FF"/>
    </a:accent2>
    <a:accent3>
      <a:srgbClr val="FFFFFF"/>
    </a:accent3>
    <a:accent4>
      <a:srgbClr val="002AAE"/>
    </a:accent4>
    <a:accent5>
      <a:srgbClr val="E2F4FF"/>
    </a:accent5>
    <a:accent6>
      <a:srgbClr val="2D8AE7"/>
    </a:accent6>
    <a:hlink>
      <a:srgbClr val="CC0066"/>
    </a:hlink>
    <a:folHlink>
      <a:srgbClr val="7D7DA9"/>
    </a:folHlink>
  </a:clrScheme>
</a:themeOverride>
</file>

<file path=ppt/theme/themeOverride2.xml><?xml version="1.0" encoding="utf-8"?>
<a:themeOverride xmlns:a="http://schemas.openxmlformats.org/drawingml/2006/main">
  <a:clrScheme name="古瓶荷花 1">
    <a:dk1>
      <a:srgbClr val="0033CC"/>
    </a:dk1>
    <a:lt1>
      <a:srgbClr val="FFFFFF"/>
    </a:lt1>
    <a:dk2>
      <a:srgbClr val="007572"/>
    </a:dk2>
    <a:lt2>
      <a:srgbClr val="C0C0C0"/>
    </a:lt2>
    <a:accent1>
      <a:srgbClr val="CCECFF"/>
    </a:accent1>
    <a:accent2>
      <a:srgbClr val="3399FF"/>
    </a:accent2>
    <a:accent3>
      <a:srgbClr val="FFFFFF"/>
    </a:accent3>
    <a:accent4>
      <a:srgbClr val="002AAE"/>
    </a:accent4>
    <a:accent5>
      <a:srgbClr val="E2F4FF"/>
    </a:accent5>
    <a:accent6>
      <a:srgbClr val="2D8AE7"/>
    </a:accent6>
    <a:hlink>
      <a:srgbClr val="CC0066"/>
    </a:hlink>
    <a:folHlink>
      <a:srgbClr val="7D7D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0</TotalTime>
  <Words>971</Words>
  <Application>Microsoft Office PowerPoint</Application>
  <PresentationFormat>全屏显示(4:3)</PresentationFormat>
  <Paragraphs>182</Paragraphs>
  <Slides>14</Slides>
  <Notes>2</Notes>
  <HiddenSlides>0</HiddenSlides>
  <MMClips>1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2" baseType="lpstr">
      <vt:lpstr>黑体</vt:lpstr>
      <vt:lpstr>华文行楷</vt:lpstr>
      <vt:lpstr>华文隶书</vt:lpstr>
      <vt:lpstr>华文新魏</vt:lpstr>
      <vt:lpstr>华文中宋</vt:lpstr>
      <vt:lpstr>宋体</vt:lpstr>
      <vt:lpstr>微软雅黑</vt:lpstr>
      <vt:lpstr>Arial</vt:lpstr>
      <vt:lpstr>Calibri</vt:lpstr>
      <vt:lpstr>Lucida Sans Unicode</vt:lpstr>
      <vt:lpstr>Times New Roman</vt:lpstr>
      <vt:lpstr>Wingdings</vt:lpstr>
      <vt:lpstr>Wingdings 3</vt:lpstr>
      <vt:lpstr>古瓶荷花</vt:lpstr>
      <vt:lpstr>1_古瓶荷花</vt:lpstr>
      <vt:lpstr>2_古瓶荷花</vt:lpstr>
      <vt:lpstr>MathType 6.0 Equation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大学物理实验</dc:title>
  <dc:creator>User</dc:creator>
  <cp:lastModifiedBy>Lenovo</cp:lastModifiedBy>
  <cp:revision>140</cp:revision>
  <dcterms:created xsi:type="dcterms:W3CDTF">2007-03-01T02:00:00Z</dcterms:created>
  <dcterms:modified xsi:type="dcterms:W3CDTF">2021-09-26T08:46:27Z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7F6BCD0FAC9645D197EEA41977A6012F</vt:lpwstr>
  </property>
</Properties>
</file>