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2"/>
  </p:handoutMasterIdLst>
  <p:sldIdLst>
    <p:sldId id="390" r:id="rId2"/>
    <p:sldId id="391" r:id="rId3"/>
    <p:sldId id="352" r:id="rId4"/>
    <p:sldId id="406" r:id="rId5"/>
    <p:sldId id="420" r:id="rId6"/>
    <p:sldId id="411" r:id="rId7"/>
    <p:sldId id="412" r:id="rId8"/>
    <p:sldId id="413" r:id="rId9"/>
    <p:sldId id="416" r:id="rId10"/>
    <p:sldId id="377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292929"/>
    <a:srgbClr val="000066"/>
    <a:srgbClr val="0E302F"/>
    <a:srgbClr val="FF0066"/>
    <a:srgbClr val="4D4D4D"/>
    <a:srgbClr val="EAEAEA"/>
    <a:srgbClr val="153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8"/>
    <p:restoredTop sz="98194"/>
  </p:normalViewPr>
  <p:slideViewPr>
    <p:cSldViewPr snapToObjects="1" showGuides="1">
      <p:cViewPr varScale="1">
        <p:scale>
          <a:sx n="117" d="100"/>
          <a:sy n="117" d="100"/>
        </p:scale>
        <p:origin x="102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782753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bj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75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>
              <a:spLocks noChangeShapeType="1"/>
            </p:cNvSpPr>
            <p:nvPr/>
          </p:nvSpPr>
          <p:spPr bwMode="auto">
            <a:xfrm>
              <a:off x="3647" y="3923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8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Line 27"/>
            <p:cNvSpPr>
              <a:spLocks noChangeShapeType="1"/>
            </p:cNvSpPr>
            <p:nvPr/>
          </p:nvSpPr>
          <p:spPr bwMode="auto">
            <a:xfrm>
              <a:off x="4558" y="3896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079" name="Picture 37" descr="bj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1" Type="http://schemas.microsoft.com/office/2007/relationships/media" Target="file:///C:\Documents%20and%20Settings\new\&#26700;&#38754;\&#26032;&#24314;&#25991;&#20214;&#22841;%20(2)\006.06.%20&#26790;&#20013;&#30340;&#23130;&#31036;%20MARIAGE%20D'%20AMOUR.mp3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" Type="http://schemas.openxmlformats.org/officeDocument/2006/relationships/image" Target="../media/image22.png"/><Relationship Id="rId21" Type="http://schemas.openxmlformats.org/officeDocument/2006/relationships/image" Target="../media/image17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15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4"/>
          <p:cNvSpPr/>
          <p:nvPr/>
        </p:nvSpPr>
        <p:spPr>
          <a:xfrm>
            <a:off x="-357187" y="5949950"/>
            <a:ext cx="9144000" cy="908050"/>
          </a:xfrm>
          <a:prstGeom prst="rect">
            <a:avLst/>
          </a:prstGeom>
          <a:solidFill>
            <a:srgbClr val="0099FF"/>
          </a:solidFill>
          <a:ln w="2857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             </a:t>
            </a:r>
            <a:endParaRPr lang="en-US" altLang="zh-CN" sz="2800" b="1" i="1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5192" name="WordArt 8"/>
          <p:cNvSpPr>
            <a:spLocks noChangeArrowheads="1" noChangeShapeType="1" noTextEdit="1"/>
          </p:cNvSpPr>
          <p:nvPr/>
        </p:nvSpPr>
        <p:spPr bwMode="auto">
          <a:xfrm>
            <a:off x="4716463" y="4510088"/>
            <a:ext cx="3095625" cy="5032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大学物理实验</a:t>
            </a:r>
            <a:r>
              <a:rPr kumimoji="0" lang="en-US" altLang="zh-CN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2</a:t>
            </a:r>
            <a:endParaRPr kumimoji="0" lang="zh-CN" altLang="en-US" sz="3600" b="1" i="0" u="none" strike="noStrike" kern="10" cap="none" spc="0" normalizeH="0" baseline="0" noProof="0" dirty="0">
              <a:ln w="9525">
                <a:solidFill>
                  <a:srgbClr val="000066"/>
                </a:solidFill>
                <a:rou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102" name="WordArt 9"/>
          <p:cNvSpPr>
            <a:spLocks noTextEdit="1"/>
          </p:cNvSpPr>
          <p:nvPr/>
        </p:nvSpPr>
        <p:spPr>
          <a:xfrm>
            <a:off x="1476375" y="2386013"/>
            <a:ext cx="7023100" cy="1258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 dirty="0">
                <a:ln w="9525" cap="flat" cmpd="sng">
                  <a:solidFill>
                    <a:srgbClr val="000066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66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表面张力系数的测定</a:t>
            </a:r>
          </a:p>
        </p:txBody>
      </p:sp>
      <p:sp>
        <p:nvSpPr>
          <p:cNvPr id="4103" name="Text Box 11"/>
          <p:cNvSpPr txBox="1"/>
          <p:nvPr/>
        </p:nvSpPr>
        <p:spPr>
          <a:xfrm>
            <a:off x="2555875" y="6207125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深圳大学物理实验教学中心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1" y="0"/>
            <a:ext cx="9144000" cy="685800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1908175" y="1687513"/>
            <a:ext cx="6648450" cy="2963862"/>
            <a:chOff x="1202" y="1063"/>
            <a:chExt cx="4188" cy="1867"/>
          </a:xfrm>
        </p:grpSpPr>
        <p:sp>
          <p:nvSpPr>
            <p:cNvPr id="12297" name="Text Box 5"/>
            <p:cNvSpPr txBox="1"/>
            <p:nvPr/>
          </p:nvSpPr>
          <p:spPr>
            <a:xfrm>
              <a:off x="1561" y="1063"/>
              <a:ext cx="1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endParaRPr lang="zh-CN" altLang="en-US" sz="2800" b="1" dirty="0">
                <a:solidFill>
                  <a:srgbClr val="33CC3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5" name="Text Box 7"/>
            <p:cNvSpPr txBox="1"/>
            <p:nvPr/>
          </p:nvSpPr>
          <p:spPr>
            <a:xfrm>
              <a:off x="1202" y="2523"/>
              <a:ext cx="4188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solidFill>
                    <a:srgbClr val="00CC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深圳大学大学物理教学实验中心</a:t>
              </a:r>
            </a:p>
          </p:txBody>
        </p:sp>
      </p:grpSp>
      <p:sp>
        <p:nvSpPr>
          <p:cNvPr id="12292" name="WordArt 9"/>
          <p:cNvSpPr>
            <a:spLocks noTextEdit="1"/>
          </p:cNvSpPr>
          <p:nvPr/>
        </p:nvSpPr>
        <p:spPr>
          <a:xfrm>
            <a:off x="3348038" y="4724400"/>
            <a:ext cx="2895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BottomLeft">
                <a:rot lat="0" lon="0" rev="0"/>
              </a:camera>
              <a:lightRig rig="legacyFlat3" dir="t"/>
            </a:scene3d>
            <a:sp3d extrusionH="430200" prstMaterial="legacyMatte">
              <a:extrusionClr>
                <a:srgbClr val="FF66FF"/>
              </a:extrusionClr>
            </a:sp3d>
          </a:bodyPr>
          <a:lstStyle/>
          <a:p>
            <a:pPr algn="ctr"/>
            <a:r>
              <a:rPr lang="zh-CN" altLang="en-US" sz="5400"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再见！</a:t>
            </a: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96188" y="65532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/>
          <p:nvPr/>
        </p:nvSpPr>
        <p:spPr>
          <a:xfrm>
            <a:off x="337237" y="88325"/>
            <a:ext cx="2358338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实验目的</a:t>
            </a:r>
          </a:p>
        </p:txBody>
      </p:sp>
      <p:sp>
        <p:nvSpPr>
          <p:cNvPr id="5123" name="Rectangle 9"/>
          <p:cNvSpPr/>
          <p:nvPr/>
        </p:nvSpPr>
        <p:spPr>
          <a:xfrm>
            <a:off x="546100" y="2382838"/>
            <a:ext cx="8208963" cy="95408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学习和掌握硅单晶电阻应变传感器的原理</a:t>
            </a:r>
            <a:r>
              <a:rPr lang="zh-CN" altLang="en-US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lang="en-US" altLang="zh-CN" sz="2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、用拉伸法测量</a:t>
            </a:r>
            <a:r>
              <a:rPr lang="zh-CN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液体表面张力系数</a:t>
            </a:r>
          </a:p>
        </p:txBody>
      </p:sp>
      <p:sp>
        <p:nvSpPr>
          <p:cNvPr id="5124" name="矩形 1"/>
          <p:cNvSpPr/>
          <p:nvPr/>
        </p:nvSpPr>
        <p:spPr>
          <a:xfrm>
            <a:off x="409575" y="981075"/>
            <a:ext cx="84836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液体表面张力系数</a:t>
            </a:r>
            <a:r>
              <a:rPr lang="zh-CN" altLang="en-US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zh-CN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表征液体性质的一个重要参数，该参数在工业、医学和科学研究中有着重要应用。</a:t>
            </a:r>
          </a:p>
        </p:txBody>
      </p:sp>
      <p:pic>
        <p:nvPicPr>
          <p:cNvPr id="512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8" y="3641725"/>
            <a:ext cx="2287587" cy="230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3644900"/>
            <a:ext cx="2371725" cy="2305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7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288" y="3641725"/>
            <a:ext cx="2532062" cy="2265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6"/>
          <p:cNvSpPr/>
          <p:nvPr/>
        </p:nvSpPr>
        <p:spPr>
          <a:xfrm>
            <a:off x="233363" y="115888"/>
            <a:ext cx="61388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液体的表面张力</a:t>
            </a:r>
          </a:p>
        </p:txBody>
      </p:sp>
      <p:sp>
        <p:nvSpPr>
          <p:cNvPr id="19" name="文本框 1"/>
          <p:cNvSpPr txBox="1"/>
          <p:nvPr/>
        </p:nvSpPr>
        <p:spPr>
          <a:xfrm>
            <a:off x="395288" y="1125538"/>
            <a:ext cx="8424863" cy="7810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表面张力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f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的方向沿液体表面，且恒与分界线垂直，大小与分界线的长度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L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成正比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: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029" name="Rectangle 84"/>
          <p:cNvSpPr/>
          <p:nvPr/>
        </p:nvSpPr>
        <p:spPr>
          <a:xfrm>
            <a:off x="2195513" y="15573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026" name="对象 2"/>
          <p:cNvGraphicFramePr/>
          <p:nvPr>
            <p:extLst>
              <p:ext uri="{D42A27DB-BD31-4B8C-83A1-F6EECF244321}">
                <p14:modId xmlns:p14="http://schemas.microsoft.com/office/powerpoint/2010/main" val="2856654153"/>
              </p:ext>
            </p:extLst>
          </p:nvPr>
        </p:nvGraphicFramePr>
        <p:xfrm>
          <a:off x="3079750" y="1890713"/>
          <a:ext cx="25431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977760" imgH="215640" progId="Equation.DSMT4">
                  <p:embed/>
                </p:oleObj>
              </mc:Choice>
              <mc:Fallback>
                <p:oleObj name="Equation" r:id="rId3" imgW="977760" imgH="21564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9750" y="1890713"/>
                        <a:ext cx="2543175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矩形 3"/>
          <p:cNvSpPr/>
          <p:nvPr/>
        </p:nvSpPr>
        <p:spPr>
          <a:xfrm>
            <a:off x="395288" y="2565400"/>
            <a:ext cx="8424862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式中α称为液体表面张力系数，单位为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N/m</a:t>
            </a:r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，热力学对表面张力系数的定义为：表面张力系数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α</a:t>
            </a:r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是在温度</a:t>
            </a:r>
            <a:r>
              <a:rPr lang="en-US" altLang="zh-CN" sz="2400" b="1" i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和压力</a:t>
            </a:r>
            <a:r>
              <a:rPr lang="en-US" altLang="zh-CN" sz="2400" b="1" i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不变的情况下吉布斯自由能</a:t>
            </a:r>
            <a:r>
              <a:rPr lang="en-US" altLang="zh-CN" sz="2400" b="1" i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</a:t>
            </a:r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对面积</a:t>
            </a:r>
            <a:r>
              <a:rPr lang="en-US" altLang="zh-CN" sz="2400" b="1" i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 </a:t>
            </a:r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的偏导数：</a:t>
            </a:r>
          </a:p>
        </p:txBody>
      </p:sp>
      <p:graphicFrame>
        <p:nvGraphicFramePr>
          <p:cNvPr id="8" name="对象 2"/>
          <p:cNvGraphicFramePr/>
          <p:nvPr>
            <p:extLst>
              <p:ext uri="{D42A27DB-BD31-4B8C-83A1-F6EECF244321}">
                <p14:modId xmlns:p14="http://schemas.microsoft.com/office/powerpoint/2010/main" val="2346740196"/>
              </p:ext>
            </p:extLst>
          </p:nvPr>
        </p:nvGraphicFramePr>
        <p:xfrm>
          <a:off x="2771800" y="4005064"/>
          <a:ext cx="3402012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1307880" imgH="444240" progId="Equation.DSMT4">
                  <p:embed/>
                </p:oleObj>
              </mc:Choice>
              <mc:Fallback>
                <p:oleObj name="Equation" r:id="rId5" imgW="1307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00" y="4005064"/>
                        <a:ext cx="3402012" cy="1163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柱形 48"/>
          <p:cNvSpPr/>
          <p:nvPr/>
        </p:nvSpPr>
        <p:spPr>
          <a:xfrm>
            <a:off x="5955124" y="5153805"/>
            <a:ext cx="913578" cy="227334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08304" y="4602163"/>
            <a:ext cx="1690532" cy="1497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8" name="Rectangle 1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9" name="Rectangle 46"/>
          <p:cNvSpPr/>
          <p:nvPr/>
        </p:nvSpPr>
        <p:spPr>
          <a:xfrm>
            <a:off x="233363" y="115888"/>
            <a:ext cx="80835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实验原理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吊环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拉脱法测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液体的表面张力</a:t>
            </a:r>
          </a:p>
        </p:txBody>
      </p:sp>
      <p:pic>
        <p:nvPicPr>
          <p:cNvPr id="2060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20" y="757352"/>
            <a:ext cx="3367087" cy="2601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1" name="Rectangle 49"/>
          <p:cNvSpPr/>
          <p:nvPr/>
        </p:nvSpPr>
        <p:spPr>
          <a:xfrm>
            <a:off x="-108520" y="762979"/>
            <a:ext cx="666023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indent="266700" eaLnBrk="1" hangingPunct="1"/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由于液面的直径与金属环的内外径相同，则有</a:t>
            </a:r>
          </a:p>
        </p:txBody>
      </p:sp>
      <p:graphicFrame>
        <p:nvGraphicFramePr>
          <p:cNvPr id="2050" name="对象 33"/>
          <p:cNvGraphicFramePr/>
          <p:nvPr>
            <p:extLst>
              <p:ext uri="{D42A27DB-BD31-4B8C-83A1-F6EECF244321}">
                <p14:modId xmlns:p14="http://schemas.microsoft.com/office/powerpoint/2010/main" val="1605748619"/>
              </p:ext>
            </p:extLst>
          </p:nvPr>
        </p:nvGraphicFramePr>
        <p:xfrm>
          <a:off x="995401" y="1302430"/>
          <a:ext cx="23701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r:id="rId4" imgW="1002665" imgH="228600" progId="Equation.DSMT4">
                  <p:embed/>
                </p:oleObj>
              </mc:Choice>
              <mc:Fallback>
                <p:oleObj r:id="rId4" imgW="1002665" imgH="2286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401" y="1302430"/>
                        <a:ext cx="2370138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对象 36"/>
          <p:cNvGraphicFramePr/>
          <p:nvPr>
            <p:extLst>
              <p:ext uri="{D42A27DB-BD31-4B8C-83A1-F6EECF244321}">
                <p14:modId xmlns:p14="http://schemas.microsoft.com/office/powerpoint/2010/main" val="3981408421"/>
              </p:ext>
            </p:extLst>
          </p:nvPr>
        </p:nvGraphicFramePr>
        <p:xfrm>
          <a:off x="1541462" y="1712119"/>
          <a:ext cx="31591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6" imgW="1498320" imgH="431640" progId="Equation.DSMT4">
                  <p:embed/>
                </p:oleObj>
              </mc:Choice>
              <mc:Fallback>
                <p:oleObj name="Equation" r:id="rId6" imgW="1498320" imgH="431640" progId="Equation.DSMT4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1462" y="1712119"/>
                        <a:ext cx="3159125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右箭头 37"/>
          <p:cNvSpPr/>
          <p:nvPr/>
        </p:nvSpPr>
        <p:spPr>
          <a:xfrm>
            <a:off x="1069975" y="2109675"/>
            <a:ext cx="358775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63" name="Rectangle 49"/>
          <p:cNvSpPr/>
          <p:nvPr/>
        </p:nvSpPr>
        <p:spPr>
          <a:xfrm>
            <a:off x="311745" y="2750458"/>
            <a:ext cx="5104209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indent="266700" eaLnBrk="1" hangingPunct="1"/>
            <a:r>
              <a:rPr lang="zh-CN" altLang="en-US" sz="2000" b="1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吊环外</a:t>
            </a:r>
            <a:r>
              <a:rPr lang="zh-CN" altLang="zh-CN" sz="2000" b="1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径</a:t>
            </a:r>
            <a:r>
              <a:rPr lang="zh-CN" altLang="en-US" sz="2000" b="1" dirty="0" smtClean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：、吊环</a:t>
            </a:r>
            <a:r>
              <a:rPr lang="zh-CN" altLang="en-US" sz="2000" b="1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内径</a:t>
            </a:r>
            <a:r>
              <a:rPr lang="zh-CN" altLang="en-US" sz="2000" b="1" dirty="0" smtClean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：用卡尺测量</a:t>
            </a:r>
            <a:endParaRPr lang="zh-CN" altLang="zh-CN" sz="2000" b="1" dirty="0">
              <a:solidFill>
                <a:srgbClr val="FF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64" name="Rectangle 64"/>
          <p:cNvSpPr/>
          <p:nvPr/>
        </p:nvSpPr>
        <p:spPr>
          <a:xfrm>
            <a:off x="144462" y="3309220"/>
            <a:ext cx="9112250" cy="156966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indent="333375" eaLnBrk="1" hangingPunct="1"/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金属环悬挂在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力</a:t>
            </a:r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敏传感器上</a:t>
            </a:r>
            <a:r>
              <a:rPr lang="zh-CN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，把</a:t>
            </a:r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它浸入液体中。当缓慢地</a:t>
            </a:r>
            <a:r>
              <a:rPr lang="zh-CN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向上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提升</a:t>
            </a:r>
            <a:r>
              <a:rPr lang="zh-CN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金属</a:t>
            </a:r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环时，金属环就会拉起一个与液体相连的水柱。由于表面张力的作用，力传感器的拉力逐渐达到最大值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（超过此值，水柱即破裂）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2" name="对象 51"/>
          <p:cNvGraphicFramePr/>
          <p:nvPr>
            <p:extLst>
              <p:ext uri="{D42A27DB-BD31-4B8C-83A1-F6EECF244321}">
                <p14:modId xmlns:p14="http://schemas.microsoft.com/office/powerpoint/2010/main" val="3100358475"/>
              </p:ext>
            </p:extLst>
          </p:nvPr>
        </p:nvGraphicFramePr>
        <p:xfrm>
          <a:off x="1905524" y="4767802"/>
          <a:ext cx="14001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r:id="rId8" imgW="635000" imgH="190500" progId="Equation.DSMT4">
                  <p:embed/>
                </p:oleObj>
              </mc:Choice>
              <mc:Fallback>
                <p:oleObj r:id="rId8" imgW="635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524" y="4767802"/>
                        <a:ext cx="1400175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67"/>
          <p:cNvGraphicFramePr/>
          <p:nvPr>
            <p:extLst>
              <p:ext uri="{D42A27DB-BD31-4B8C-83A1-F6EECF244321}">
                <p14:modId xmlns:p14="http://schemas.microsoft.com/office/powerpoint/2010/main" val="3070456705"/>
              </p:ext>
            </p:extLst>
          </p:nvPr>
        </p:nvGraphicFramePr>
        <p:xfrm>
          <a:off x="1931679" y="5323994"/>
          <a:ext cx="9540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r:id="rId10" imgW="431165" imgH="165100" progId="Equation.DSMT4">
                  <p:embed/>
                </p:oleObj>
              </mc:Choice>
              <mc:Fallback>
                <p:oleObj r:id="rId10" imgW="431165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31679" y="5323994"/>
                        <a:ext cx="954087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49"/>
          <p:cNvSpPr/>
          <p:nvPr/>
        </p:nvSpPr>
        <p:spPr>
          <a:xfrm>
            <a:off x="769937" y="4732060"/>
            <a:ext cx="1268413" cy="400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indent="266700" eaLnBrk="1" hangingPunct="1"/>
            <a:r>
              <a:rPr lang="zh-CN" altLang="en-US" sz="2000" b="1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拉断前</a:t>
            </a:r>
            <a:endParaRPr lang="en-US" altLang="zh-CN" sz="2000" b="1" dirty="0">
              <a:solidFill>
                <a:srgbClr val="FF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Rectangle 49"/>
          <p:cNvSpPr/>
          <p:nvPr/>
        </p:nvSpPr>
        <p:spPr>
          <a:xfrm>
            <a:off x="769937" y="5260919"/>
            <a:ext cx="1268413" cy="400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indent="266700" eaLnBrk="1" hangingPunct="1"/>
            <a:r>
              <a:rPr lang="zh-CN" altLang="en-US" sz="2000" b="1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拉断时</a:t>
            </a:r>
            <a:endParaRPr lang="en-US" altLang="zh-CN" sz="2000" b="1" dirty="0">
              <a:solidFill>
                <a:srgbClr val="FF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圆柱形 1"/>
          <p:cNvSpPr/>
          <p:nvPr/>
        </p:nvSpPr>
        <p:spPr>
          <a:xfrm>
            <a:off x="4427984" y="5112887"/>
            <a:ext cx="913578" cy="227334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884565" y="4682371"/>
            <a:ext cx="0" cy="468014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4879140" y="5379150"/>
            <a:ext cx="0" cy="468014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028581" y="5388091"/>
            <a:ext cx="0" cy="468014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9"/>
          <p:cNvSpPr/>
          <p:nvPr/>
        </p:nvSpPr>
        <p:spPr>
          <a:xfrm>
            <a:off x="4244933" y="5863721"/>
            <a:ext cx="1268413" cy="400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indent="266700" eaLnBrk="1" hangingPunct="1"/>
            <a:r>
              <a:rPr lang="zh-CN" altLang="en-US" sz="2000" b="1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拉断前</a:t>
            </a:r>
            <a:endParaRPr lang="en-US" altLang="zh-CN" sz="2000" b="1" dirty="0">
              <a:solidFill>
                <a:srgbClr val="FF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400020" y="4707595"/>
            <a:ext cx="0" cy="468014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88018" y="5369121"/>
            <a:ext cx="0" cy="468014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9"/>
          <p:cNvSpPr/>
          <p:nvPr/>
        </p:nvSpPr>
        <p:spPr>
          <a:xfrm>
            <a:off x="5753811" y="5853692"/>
            <a:ext cx="1268413" cy="400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indent="266700" eaLnBrk="1" hangingPunct="1"/>
            <a:r>
              <a:rPr lang="zh-CN" altLang="en-US" sz="2000" b="1" dirty="0" smtClean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拉断时</a:t>
            </a:r>
            <a:endParaRPr lang="en-US" altLang="zh-CN" sz="2000" b="1" dirty="0">
              <a:solidFill>
                <a:srgbClr val="FF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1" name="对象 51"/>
          <p:cNvGraphicFramePr/>
          <p:nvPr>
            <p:extLst>
              <p:ext uri="{D42A27DB-BD31-4B8C-83A1-F6EECF244321}">
                <p14:modId xmlns:p14="http://schemas.microsoft.com/office/powerpoint/2010/main" val="1765941844"/>
              </p:ext>
            </p:extLst>
          </p:nvPr>
        </p:nvGraphicFramePr>
        <p:xfrm>
          <a:off x="4879140" y="4703641"/>
          <a:ext cx="3365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Equation" r:id="rId12" imgW="152280" imgH="152280" progId="Equation.DSMT4">
                  <p:embed/>
                </p:oleObj>
              </mc:Choice>
              <mc:Fallback>
                <p:oleObj name="Equation" r:id="rId12" imgW="1522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79140" y="4703641"/>
                        <a:ext cx="336550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51"/>
          <p:cNvGraphicFramePr/>
          <p:nvPr>
            <p:extLst>
              <p:ext uri="{D42A27DB-BD31-4B8C-83A1-F6EECF244321}">
                <p14:modId xmlns:p14="http://schemas.microsoft.com/office/powerpoint/2010/main" val="3489967598"/>
              </p:ext>
            </p:extLst>
          </p:nvPr>
        </p:nvGraphicFramePr>
        <p:xfrm>
          <a:off x="6411913" y="4678363"/>
          <a:ext cx="42068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14" imgW="190440" imgH="152280" progId="Equation.DSMT4">
                  <p:embed/>
                </p:oleObj>
              </mc:Choice>
              <mc:Fallback>
                <p:oleObj name="Equation" r:id="rId14" imgW="1904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11913" y="4678363"/>
                        <a:ext cx="420687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67"/>
          <p:cNvGraphicFramePr/>
          <p:nvPr>
            <p:extLst>
              <p:ext uri="{D42A27DB-BD31-4B8C-83A1-F6EECF244321}">
                <p14:modId xmlns:p14="http://schemas.microsoft.com/office/powerpoint/2010/main" val="2212801521"/>
              </p:ext>
            </p:extLst>
          </p:nvPr>
        </p:nvGraphicFramePr>
        <p:xfrm>
          <a:off x="6400020" y="5453063"/>
          <a:ext cx="336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Equation" r:id="rId16" imgW="152280" imgH="164880" progId="Equation.DSMT4">
                  <p:embed/>
                </p:oleObj>
              </mc:Choice>
              <mc:Fallback>
                <p:oleObj name="Equation" r:id="rId16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400020" y="5453063"/>
                        <a:ext cx="33655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67"/>
          <p:cNvGraphicFramePr/>
          <p:nvPr>
            <p:extLst>
              <p:ext uri="{D42A27DB-BD31-4B8C-83A1-F6EECF244321}">
                <p14:modId xmlns:p14="http://schemas.microsoft.com/office/powerpoint/2010/main" val="1290336627"/>
              </p:ext>
            </p:extLst>
          </p:nvPr>
        </p:nvGraphicFramePr>
        <p:xfrm>
          <a:off x="4517756" y="5395655"/>
          <a:ext cx="336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Equation" r:id="rId18" imgW="152280" imgH="164880" progId="Equation.DSMT4">
                  <p:embed/>
                </p:oleObj>
              </mc:Choice>
              <mc:Fallback>
                <p:oleObj name="Equation" r:id="rId1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17756" y="5395655"/>
                        <a:ext cx="33655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51"/>
          <p:cNvGraphicFramePr/>
          <p:nvPr>
            <p:extLst>
              <p:ext uri="{D42A27DB-BD31-4B8C-83A1-F6EECF244321}">
                <p14:modId xmlns:p14="http://schemas.microsoft.com/office/powerpoint/2010/main" val="3543198852"/>
              </p:ext>
            </p:extLst>
          </p:nvPr>
        </p:nvGraphicFramePr>
        <p:xfrm>
          <a:off x="5052899" y="5371946"/>
          <a:ext cx="3349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Equation" r:id="rId20" imgW="152280" imgH="190440" progId="Equation.DSMT4">
                  <p:embed/>
                </p:oleObj>
              </mc:Choice>
              <mc:Fallback>
                <p:oleObj name="Equation" r:id="rId20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052899" y="5371946"/>
                        <a:ext cx="334963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67"/>
          <p:cNvGraphicFramePr/>
          <p:nvPr>
            <p:extLst>
              <p:ext uri="{D42A27DB-BD31-4B8C-83A1-F6EECF244321}">
                <p14:modId xmlns:p14="http://schemas.microsoft.com/office/powerpoint/2010/main" val="283251943"/>
              </p:ext>
            </p:extLst>
          </p:nvPr>
        </p:nvGraphicFramePr>
        <p:xfrm>
          <a:off x="7454900" y="4602163"/>
          <a:ext cx="11779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Equation" r:id="rId22" imgW="533160" imgH="190440" progId="Equation.DSMT4">
                  <p:embed/>
                </p:oleObj>
              </mc:Choice>
              <mc:Fallback>
                <p:oleObj name="Equation" r:id="rId22" imgW="5331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454900" y="4602163"/>
                        <a:ext cx="1177925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51"/>
          <p:cNvGraphicFramePr/>
          <p:nvPr>
            <p:extLst>
              <p:ext uri="{D42A27DB-BD31-4B8C-83A1-F6EECF244321}">
                <p14:modId xmlns:p14="http://schemas.microsoft.com/office/powerpoint/2010/main" val="1515055513"/>
              </p:ext>
            </p:extLst>
          </p:nvPr>
        </p:nvGraphicFramePr>
        <p:xfrm>
          <a:off x="7379586" y="5101744"/>
          <a:ext cx="1619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Equation" r:id="rId24" imgW="736560" imgH="203040" progId="Equation.DSMT4">
                  <p:embed/>
                </p:oleObj>
              </mc:Choice>
              <mc:Fallback>
                <p:oleObj name="Equation" r:id="rId24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379586" y="5101744"/>
                        <a:ext cx="16192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51"/>
          <p:cNvGraphicFramePr/>
          <p:nvPr>
            <p:extLst>
              <p:ext uri="{D42A27DB-BD31-4B8C-83A1-F6EECF244321}">
                <p14:modId xmlns:p14="http://schemas.microsoft.com/office/powerpoint/2010/main" val="3096610519"/>
              </p:ext>
            </p:extLst>
          </p:nvPr>
        </p:nvGraphicFramePr>
        <p:xfrm>
          <a:off x="7336270" y="5603128"/>
          <a:ext cx="15621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Equation" r:id="rId26" imgW="711000" imgH="190440" progId="Equation.DSMT4">
                  <p:embed/>
                </p:oleObj>
              </mc:Choice>
              <mc:Fallback>
                <p:oleObj name="Equation" r:id="rId26" imgW="7110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336270" y="5603128"/>
                        <a:ext cx="15621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燕尾形箭头 5"/>
          <p:cNvSpPr/>
          <p:nvPr/>
        </p:nvSpPr>
        <p:spPr>
          <a:xfrm>
            <a:off x="1294299" y="5824623"/>
            <a:ext cx="541398" cy="274552"/>
          </a:xfrm>
          <a:prstGeom prst="notchedRightArrow">
            <a:avLst>
              <a:gd name="adj1" fmla="val 50000"/>
              <a:gd name="adj2" fmla="val 5508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1" name="对象 51"/>
          <p:cNvGraphicFramePr/>
          <p:nvPr>
            <p:extLst>
              <p:ext uri="{D42A27DB-BD31-4B8C-83A1-F6EECF244321}">
                <p14:modId xmlns:p14="http://schemas.microsoft.com/office/powerpoint/2010/main" val="1202485920"/>
              </p:ext>
            </p:extLst>
          </p:nvPr>
        </p:nvGraphicFramePr>
        <p:xfrm>
          <a:off x="1893852" y="5757605"/>
          <a:ext cx="1371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Equation" r:id="rId28" imgW="622080" imgH="190440" progId="Equation.DSMT4">
                  <p:embed/>
                </p:oleObj>
              </mc:Choice>
              <mc:Fallback>
                <p:oleObj name="Equation" r:id="rId28" imgW="622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893852" y="5757605"/>
                        <a:ext cx="1371600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51"/>
          <p:cNvGraphicFramePr/>
          <p:nvPr>
            <p:extLst>
              <p:ext uri="{D42A27DB-BD31-4B8C-83A1-F6EECF244321}">
                <p14:modId xmlns:p14="http://schemas.microsoft.com/office/powerpoint/2010/main" val="3300667682"/>
              </p:ext>
            </p:extLst>
          </p:nvPr>
        </p:nvGraphicFramePr>
        <p:xfrm>
          <a:off x="1302202" y="2060176"/>
          <a:ext cx="14001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r:id="rId3" imgW="635000" imgH="190500" progId="Equation.DSMT4">
                  <p:embed/>
                </p:oleObj>
              </mc:Choice>
              <mc:Fallback>
                <p:oleObj r:id="rId3" imgW="635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2202" y="2060176"/>
                        <a:ext cx="1400175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67"/>
          <p:cNvGraphicFramePr/>
          <p:nvPr>
            <p:extLst>
              <p:ext uri="{D42A27DB-BD31-4B8C-83A1-F6EECF244321}">
                <p14:modId xmlns:p14="http://schemas.microsoft.com/office/powerpoint/2010/main" val="1261156076"/>
              </p:ext>
            </p:extLst>
          </p:nvPr>
        </p:nvGraphicFramePr>
        <p:xfrm>
          <a:off x="1491115" y="2657076"/>
          <a:ext cx="9540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r:id="rId5" imgW="431165" imgH="165100" progId="Equation.DSMT4">
                  <p:embed/>
                </p:oleObj>
              </mc:Choice>
              <mc:Fallback>
                <p:oleObj r:id="rId5" imgW="431165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1115" y="2657076"/>
                        <a:ext cx="954087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>
          <a:xfrm>
            <a:off x="2702377" y="2164950"/>
            <a:ext cx="498475" cy="207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702377" y="2733276"/>
            <a:ext cx="49847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对象 72"/>
          <p:cNvGraphicFramePr/>
          <p:nvPr>
            <p:extLst>
              <p:ext uri="{D42A27DB-BD31-4B8C-83A1-F6EECF244321}">
                <p14:modId xmlns:p14="http://schemas.microsoft.com/office/powerpoint/2010/main" val="1583787441"/>
              </p:ext>
            </p:extLst>
          </p:nvPr>
        </p:nvGraphicFramePr>
        <p:xfrm>
          <a:off x="3396115" y="2036364"/>
          <a:ext cx="3921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r:id="rId7" imgW="177800" imgH="227965" progId="Equation.DSMT4">
                  <p:embed/>
                </p:oleObj>
              </mc:Choice>
              <mc:Fallback>
                <p:oleObj r:id="rId7" imgW="177800" imgH="22796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96115" y="2036364"/>
                        <a:ext cx="392112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73"/>
          <p:cNvGraphicFramePr/>
          <p:nvPr>
            <p:extLst>
              <p:ext uri="{D42A27DB-BD31-4B8C-83A1-F6EECF244321}">
                <p14:modId xmlns:p14="http://schemas.microsoft.com/office/powerpoint/2010/main" val="1315194766"/>
              </p:ext>
            </p:extLst>
          </p:nvPr>
        </p:nvGraphicFramePr>
        <p:xfrm>
          <a:off x="3383415" y="2628501"/>
          <a:ext cx="4191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r:id="rId9" imgW="190500" imgH="228600" progId="Equation.DSMT4">
                  <p:embed/>
                </p:oleObj>
              </mc:Choice>
              <mc:Fallback>
                <p:oleObj r:id="rId9" imgW="190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83415" y="2628501"/>
                        <a:ext cx="41910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56"/>
          <p:cNvGraphicFramePr/>
          <p:nvPr>
            <p:extLst>
              <p:ext uri="{D42A27DB-BD31-4B8C-83A1-F6EECF244321}">
                <p14:modId xmlns:p14="http://schemas.microsoft.com/office/powerpoint/2010/main" val="3509521662"/>
              </p:ext>
            </p:extLst>
          </p:nvPr>
        </p:nvGraphicFramePr>
        <p:xfrm>
          <a:off x="1619672" y="3316491"/>
          <a:ext cx="37179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11" imgW="2400120" imgH="431640" progId="Equation.DSMT4">
                  <p:embed/>
                </p:oleObj>
              </mc:Choice>
              <mc:Fallback>
                <p:oleObj name="Equation" r:id="rId11" imgW="2400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9672" y="3316491"/>
                        <a:ext cx="3717925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9"/>
          <p:cNvSpPr/>
          <p:nvPr/>
        </p:nvSpPr>
        <p:spPr>
          <a:xfrm>
            <a:off x="135502" y="2023664"/>
            <a:ext cx="1268413" cy="400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indent="266700" eaLnBrk="1" hangingPunct="1"/>
            <a:r>
              <a:rPr lang="zh-CN" altLang="en-US" sz="2000" b="1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拉断前</a:t>
            </a:r>
            <a:endParaRPr lang="en-US" altLang="zh-CN" sz="2000" b="1" dirty="0">
              <a:solidFill>
                <a:srgbClr val="FF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Rectangle 49"/>
          <p:cNvSpPr/>
          <p:nvPr/>
        </p:nvSpPr>
        <p:spPr>
          <a:xfrm>
            <a:off x="162035" y="2649013"/>
            <a:ext cx="1268413" cy="400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indent="266700" eaLnBrk="1" hangingPunct="1"/>
            <a:r>
              <a:rPr lang="zh-CN" altLang="en-US" sz="2000" b="1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拉断时</a:t>
            </a:r>
            <a:endParaRPr lang="en-US" altLang="zh-CN" sz="2000" b="1" dirty="0">
              <a:solidFill>
                <a:srgbClr val="FF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1592" y="822632"/>
            <a:ext cx="8438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3375" eaLnBrk="1" hangingPunct="1"/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力传感器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输出的是电压值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，需要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测出电压和拉力的关系</a:t>
            </a:r>
            <a:r>
              <a:rPr lang="en-US" altLang="zh-CN" sz="2400" b="1" i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</a:t>
            </a:r>
            <a:r>
              <a:rPr lang="en-US" altLang="zh-CN" sz="2400" b="1" i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i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endParaRPr lang="zh-CN" altLang="en-US" sz="2400" b="1" i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6" name="对象 51"/>
          <p:cNvGraphicFramePr/>
          <p:nvPr>
            <p:extLst>
              <p:ext uri="{D42A27DB-BD31-4B8C-83A1-F6EECF244321}">
                <p14:modId xmlns:p14="http://schemas.microsoft.com/office/powerpoint/2010/main" val="2621008449"/>
              </p:ext>
            </p:extLst>
          </p:nvPr>
        </p:nvGraphicFramePr>
        <p:xfrm>
          <a:off x="4436662" y="2094115"/>
          <a:ext cx="263366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13" imgW="1193760" imgH="393480" progId="Equation.DSMT4">
                  <p:embed/>
                </p:oleObj>
              </mc:Choice>
              <mc:Fallback>
                <p:oleObj name="Equation" r:id="rId13" imgW="1193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36662" y="2094115"/>
                        <a:ext cx="2633663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大括号 16"/>
          <p:cNvSpPr/>
          <p:nvPr/>
        </p:nvSpPr>
        <p:spPr>
          <a:xfrm>
            <a:off x="3894590" y="2223689"/>
            <a:ext cx="244475" cy="655637"/>
          </a:xfrm>
          <a:prstGeom prst="rightBrace">
            <a:avLst/>
          </a:prstGeom>
          <a:ln w="28575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024708" y="2348257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带入（</a:t>
            </a:r>
            <a:r>
              <a:rPr lang="en-US" altLang="zh-CN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）式可得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7474" y="4293406"/>
            <a:ext cx="8438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3375" eaLnBrk="1" hangingPunct="1"/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）式就是测量表面张力系数的公式，只要测出内环直径</a:t>
            </a:r>
            <a:r>
              <a:rPr lang="en-US" altLang="zh-CN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，外环直径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，拉断前电压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、拉断后电压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，即可以计算出表面张力系数</a:t>
            </a:r>
            <a:r>
              <a:rPr lang="en-US" altLang="zh-CN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α </a:t>
            </a:r>
            <a:r>
              <a:rPr lang="zh-CN" altLang="en-US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i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8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/>
          <p:nvPr/>
        </p:nvSpPr>
        <p:spPr>
          <a:xfrm>
            <a:off x="250825" y="139113"/>
            <a:ext cx="26225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0" eaLnBrk="1" hangingPunct="1">
              <a:tabLst>
                <a:tab pos="266700" algn="l"/>
              </a:tabLst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三、实验仪器</a:t>
            </a:r>
          </a:p>
        </p:txBody>
      </p:sp>
      <p:grpSp>
        <p:nvGrpSpPr>
          <p:cNvPr id="7171" name="Group 10"/>
          <p:cNvGrpSpPr>
            <a:grpSpLocks noChangeAspect="1"/>
          </p:cNvGrpSpPr>
          <p:nvPr/>
        </p:nvGrpSpPr>
        <p:grpSpPr>
          <a:xfrm>
            <a:off x="146050" y="836613"/>
            <a:ext cx="7748588" cy="4470400"/>
            <a:chOff x="2038" y="10731"/>
            <a:chExt cx="7470" cy="3471"/>
          </a:xfrm>
        </p:grpSpPr>
        <p:sp>
          <p:nvSpPr>
            <p:cNvPr id="7173" name="AutoShape 18"/>
            <p:cNvSpPr>
              <a:spLocks noChangeAspect="1" noTextEdit="1"/>
            </p:cNvSpPr>
            <p:nvPr/>
          </p:nvSpPr>
          <p:spPr>
            <a:xfrm>
              <a:off x="2308" y="10731"/>
              <a:ext cx="7200" cy="345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4" name="Group 11"/>
            <p:cNvGrpSpPr/>
            <p:nvPr/>
          </p:nvGrpSpPr>
          <p:grpSpPr>
            <a:xfrm>
              <a:off x="2038" y="10731"/>
              <a:ext cx="7113" cy="3471"/>
              <a:chOff x="2038" y="10731"/>
              <a:chExt cx="7113" cy="3471"/>
            </a:xfrm>
          </p:grpSpPr>
          <p:pic>
            <p:nvPicPr>
              <p:cNvPr id="7175" name="Picture 17"/>
              <p:cNvPicPr>
                <a:picLocks noChangeAspect="1"/>
              </p:cNvPicPr>
              <p:nvPr/>
            </p:nvPicPr>
            <p:blipFill>
              <a:blip r:embed="rId2"/>
              <a:srcRect l="11110" t="7579" r="2713" b="18480"/>
              <a:stretch>
                <a:fillRect/>
              </a:stretch>
            </p:blipFill>
            <p:spPr>
              <a:xfrm>
                <a:off x="3259" y="10731"/>
                <a:ext cx="4755" cy="302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176" name="AutoShape 16"/>
              <p:cNvSpPr/>
              <p:nvPr/>
            </p:nvSpPr>
            <p:spPr>
              <a:xfrm>
                <a:off x="7742" y="12837"/>
                <a:ext cx="1409" cy="351"/>
              </a:xfrm>
              <a:prstGeom prst="wedgeRectCallout">
                <a:avLst>
                  <a:gd name="adj1" fmla="val -122560"/>
                  <a:gd name="adj2" fmla="val -8333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数字电压表</a:t>
                </a:r>
              </a:p>
            </p:txBody>
          </p:sp>
          <p:sp>
            <p:nvSpPr>
              <p:cNvPr id="7177" name="AutoShape 15"/>
              <p:cNvSpPr/>
              <p:nvPr/>
            </p:nvSpPr>
            <p:spPr>
              <a:xfrm>
                <a:off x="2038" y="10746"/>
                <a:ext cx="1510" cy="351"/>
              </a:xfrm>
              <a:prstGeom prst="wedgeRectCallout">
                <a:avLst>
                  <a:gd name="adj1" fmla="val 84231"/>
                  <a:gd name="adj2" fmla="val 55130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力传感器</a:t>
                </a:r>
              </a:p>
            </p:txBody>
          </p:sp>
          <p:sp>
            <p:nvSpPr>
              <p:cNvPr id="7178" name="AutoShape 14"/>
              <p:cNvSpPr/>
              <p:nvPr/>
            </p:nvSpPr>
            <p:spPr>
              <a:xfrm>
                <a:off x="2716" y="11433"/>
                <a:ext cx="683" cy="351"/>
              </a:xfrm>
              <a:prstGeom prst="wedgeRectCallout">
                <a:avLst>
                  <a:gd name="adj1" fmla="val 137625"/>
                  <a:gd name="adj2" fmla="val 55130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吊环</a:t>
                </a:r>
              </a:p>
            </p:txBody>
          </p:sp>
          <p:sp>
            <p:nvSpPr>
              <p:cNvPr id="7179" name="AutoShape 13"/>
              <p:cNvSpPr/>
              <p:nvPr/>
            </p:nvSpPr>
            <p:spPr>
              <a:xfrm>
                <a:off x="2209" y="12252"/>
                <a:ext cx="1594" cy="351"/>
              </a:xfrm>
              <a:prstGeom prst="wedgeRectCallout">
                <a:avLst>
                  <a:gd name="adj1" fmla="val 55736"/>
                  <a:gd name="adj2" fmla="val -97435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液体及器皿</a:t>
                </a:r>
              </a:p>
            </p:txBody>
          </p:sp>
          <p:sp>
            <p:nvSpPr>
              <p:cNvPr id="7180" name="Text Box 12"/>
              <p:cNvSpPr txBox="1"/>
              <p:nvPr/>
            </p:nvSpPr>
            <p:spPr>
              <a:xfrm>
                <a:off x="3662" y="13792"/>
                <a:ext cx="4492" cy="4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eaLnBrk="1" hangingPunct="1"/>
                <a:r>
                  <a:rPr lang="en-US" altLang="zh-CN" b="1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FD-NST-Ⅰ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型液体表面张力系数测定仪</a:t>
                </a:r>
                <a:endPara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</p:grpSp>
      <p:sp>
        <p:nvSpPr>
          <p:cNvPr id="7172" name="Rectangle 26"/>
          <p:cNvSpPr/>
          <p:nvPr/>
        </p:nvSpPr>
        <p:spPr>
          <a:xfrm>
            <a:off x="1830616" y="5511793"/>
            <a:ext cx="3697287" cy="46196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受力量程：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0-0.098g</a:t>
            </a:r>
            <a:endParaRPr lang="zh-CN" altLang="en-US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32901" y="260077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388" y="1196752"/>
            <a:ext cx="83534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吊环应严格处理干净。可用</a:t>
            </a:r>
            <a:r>
              <a:rPr kumimoji="0" lang="en-US" altLang="zh-CN" sz="1800" b="1" i="0" u="none" strike="noStrike" kern="1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NaOH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溶液洗净油污或杂质后，用清洁水冲洗干净。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必须使吊环保持竖直，以免测量结果引入较大误差。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实验之前，仪器须开机预热</a:t>
            </a: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15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分钟。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在旋转升降台时，尽量不要使液体产生波动。</a:t>
            </a:r>
          </a:p>
          <a:p>
            <a:pPr lvl="0" indent="342900" algn="just" eaLnBrk="1" hangingPunct="1">
              <a:spcAft>
                <a:spcPts val="0"/>
              </a:spcAft>
              <a:defRPr/>
            </a:pP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5. 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实验室不宜风力</a:t>
            </a:r>
            <a:r>
              <a:rPr kumimoji="0" lang="zh-CN" altLang="zh-CN" sz="18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较大</a:t>
            </a:r>
            <a:r>
              <a:rPr kumimoji="0" lang="zh-CN" altLang="en-US" sz="18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zh-CN" b="1" kern="100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实验过程中不要使平台摇动以免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吊环摆动</a:t>
            </a:r>
            <a:r>
              <a:rPr kumimoji="0" lang="zh-CN" altLang="zh-CN" sz="18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致使所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测系数不准确</a:t>
            </a:r>
            <a:r>
              <a:rPr kumimoji="0" lang="zh-CN" altLang="zh-CN" sz="18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kumimoji="0" lang="en-US" altLang="zh-CN" sz="1800" b="1" i="0" u="none" strike="noStrike" kern="1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 indent="342900" algn="just" eaLnBrk="1" hangingPunct="1">
              <a:spcAft>
                <a:spcPts val="0"/>
              </a:spcAft>
              <a:defRPr/>
            </a:pPr>
            <a:r>
              <a:rPr lang="en-US" altLang="zh-CN" b="1" kern="100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6. </a:t>
            </a:r>
            <a:r>
              <a:rPr lang="zh-CN" altLang="en-US" b="1" kern="100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实验过程中切勿触碰挂钩使状态改变，导致实际的力敏传感系数改变而使结果不准确。</a:t>
            </a:r>
            <a:endParaRPr kumimoji="0" lang="zh-CN" altLang="zh-CN" sz="1800" b="1" i="0" u="none" strike="noStrike" kern="1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1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kumimoji="0" lang="en-US" altLang="zh-CN" sz="18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若液体为纯净水，在使用过程中防止灰尘和油污以及其它杂质污染。特别注意手指不要接触被测液体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100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8. </a:t>
            </a:r>
            <a:r>
              <a:rPr kumimoji="0" lang="zh-CN" altLang="zh-CN" sz="18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调节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升降台拉起水柱时动作必须轻缓，应注意液膜必须充分地被拉伸开，不能使其过早地破裂</a:t>
            </a:r>
            <a:r>
              <a:rPr kumimoji="0" lang="zh-CN" altLang="zh-CN" sz="18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，导致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测量失败或测量不准。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9. 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使用力敏传感器时用力不大于</a:t>
            </a: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0.098N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。过大的拉力传感器容易损坏。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10. 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实验结束后须将吊环用清洁纸擦干并包好，放入干燥缸内。 </a:t>
            </a:r>
          </a:p>
        </p:txBody>
      </p:sp>
      <p:sp>
        <p:nvSpPr>
          <p:cNvPr id="3" name="矩形 2"/>
          <p:cNvSpPr/>
          <p:nvPr/>
        </p:nvSpPr>
        <p:spPr>
          <a:xfrm>
            <a:off x="3032661" y="265154"/>
            <a:ext cx="3204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仪器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操作注意事项</a:t>
            </a:r>
          </a:p>
        </p:txBody>
      </p:sp>
      <p:sp>
        <p:nvSpPr>
          <p:cNvPr id="4" name="Rectangle 4"/>
          <p:cNvSpPr/>
          <p:nvPr/>
        </p:nvSpPr>
        <p:spPr>
          <a:xfrm>
            <a:off x="250825" y="139113"/>
            <a:ext cx="26225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0" eaLnBrk="1" hangingPunct="1">
              <a:tabLst>
                <a:tab pos="266700" algn="l"/>
              </a:tabLst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三、实验仪器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/>
          <p:nvPr/>
        </p:nvSpPr>
        <p:spPr>
          <a:xfrm>
            <a:off x="250825" y="150813"/>
            <a:ext cx="2646363" cy="58578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0" eaLnBrk="1" hangingPunct="1">
              <a:tabLst>
                <a:tab pos="266700" algn="l"/>
              </a:tabLst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61913" y="908050"/>
            <a:ext cx="59785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965" marR="0" lvl="0" indent="-15176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、测定硅压阻力敏传感器的灵敏度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188" y="1531938"/>
          <a:ext cx="77768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601698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2060"/>
                          </a:solidFill>
                        </a:rPr>
                        <a:t>砝码质量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0.5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4.0</a:t>
                      </a:r>
                      <a:endParaRPr lang="zh-CN" altLang="en-US" dirty="0"/>
                    </a:p>
                  </a:txBody>
                  <a:tcPr/>
                </a:tc>
              </a:tr>
              <a:tr h="458458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2060"/>
                          </a:solidFill>
                        </a:rPr>
                        <a:t>电压读数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1913" y="3059113"/>
            <a:ext cx="41290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7965" marR="0" lvl="0" indent="-15176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、测定水的表面张力系数</a:t>
            </a:r>
            <a:endParaRPr lang="zh-CN" altLang="en-US" sz="24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8313" y="3930650"/>
          <a:ext cx="7776864" cy="10601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601698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U1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8458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U2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/>
          <p:nvPr/>
        </p:nvSpPr>
        <p:spPr>
          <a:xfrm>
            <a:off x="323850" y="116394"/>
            <a:ext cx="2480166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0" eaLnBrk="1" hangingPunct="1">
              <a:tabLst>
                <a:tab pos="266700" algn="l"/>
              </a:tabLst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 报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告要求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576894"/>
            <a:ext cx="767873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965" marR="0" lvl="0" indent="-15176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用作图法求出</a:t>
            </a:r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硅压阻力敏传感器的灵敏度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endParaRPr lang="zh-CN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132856"/>
            <a:ext cx="47974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965" marR="0" lvl="0" indent="-15176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计算表面张力系数</a:t>
            </a:r>
            <a:endParaRPr lang="zh-CN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13" y="908050"/>
            <a:ext cx="59785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965" marR="0" lvl="0" indent="-15176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zh-CN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数据处理要求</a:t>
            </a:r>
            <a:endParaRPr lang="zh-CN" altLang="zh-CN" sz="24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138" y="2924944"/>
            <a:ext cx="59785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965" marR="0" lvl="0" indent="-15176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zh-CN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结果陈述与总结</a:t>
            </a:r>
            <a:endParaRPr lang="zh-CN" altLang="zh-CN" sz="24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267" y="3717032"/>
            <a:ext cx="59785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965" marR="0" lvl="0" indent="-15176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zh-CN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zh-CN" altLang="zh-CN" sz="24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907" y="4365104"/>
            <a:ext cx="619283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2667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、在本实验中，误差来源可能在哪些方面？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 indent="266700" algn="just" eaLnBrk="1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、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简述液体表面张力系数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α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的影响因素</a:t>
            </a:r>
            <a:r>
              <a:rPr lang="zh-CN" altLang="en-US" sz="2400" b="1" kern="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61</TotalTime>
  <Words>645</Words>
  <Application>Microsoft Office PowerPoint</Application>
  <PresentationFormat>全屏显示(4:3)</PresentationFormat>
  <Paragraphs>69</Paragraphs>
  <Slides>10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华文行楷</vt:lpstr>
      <vt:lpstr>华文隶书</vt:lpstr>
      <vt:lpstr>华文新魏</vt:lpstr>
      <vt:lpstr>华文中宋</vt:lpstr>
      <vt:lpstr>宋体</vt:lpstr>
      <vt:lpstr>微软雅黑</vt:lpstr>
      <vt:lpstr>Arial</vt:lpstr>
      <vt:lpstr>Times New Roman</vt:lpstr>
      <vt:lpstr>Wingdings</vt:lpstr>
      <vt:lpstr>古瓶荷花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Lenovo</cp:lastModifiedBy>
  <cp:revision>119</cp:revision>
  <dcterms:created xsi:type="dcterms:W3CDTF">2007-03-01T02:00:00Z</dcterms:created>
  <dcterms:modified xsi:type="dcterms:W3CDTF">2021-10-08T04:47:35Z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3E316CC589AF4AEDB41794DE28D13784</vt:lpwstr>
  </property>
</Properties>
</file>