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9144000" cy="6858000" type="screen4x3"/>
  <p:notesSz cx="6797675" cy="9926955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71"/>
    <p:restoredTop sz="94660"/>
  </p:normalViewPr>
  <p:slideViewPr>
    <p:cSldViewPr snapToGrid="0">
      <p:cViewPr varScale="1">
        <p:scale>
          <a:sx n="114" d="100"/>
          <a:sy n="114" d="100"/>
        </p:scale>
        <p:origin x="15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E1FD48-C54E-48A4-88E0-65C8A78C28E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6FA47A-8076-44FC-BCE3-EB15DB0585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5964238"/>
            <a:ext cx="9144000" cy="893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1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 txBox="1"/>
          <p:nvPr/>
        </p:nvSpPr>
        <p:spPr>
          <a:xfrm>
            <a:off x="2308225" y="1682750"/>
            <a:ext cx="4275138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霍尔效应及其应用</a:t>
            </a:r>
            <a:endParaRPr lang="zh-CN" altLang="en-US" sz="4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矩形 9"/>
          <p:cNvSpPr/>
          <p:nvPr/>
        </p:nvSpPr>
        <p:spPr>
          <a:xfrm>
            <a:off x="3125788" y="5468938"/>
            <a:ext cx="27670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深圳大学物理实验中心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 txBox="1"/>
          <p:nvPr/>
        </p:nvSpPr>
        <p:spPr>
          <a:xfrm>
            <a:off x="1089025" y="57150"/>
            <a:ext cx="6713538" cy="966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大学物理实验</a:t>
            </a:r>
            <a:r>
              <a:rPr lang="en-US" altLang="zh-CN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(</a:t>
            </a:r>
            <a:r>
              <a:rPr lang="zh-CN" altLang="en-US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二</a:t>
            </a:r>
            <a:r>
              <a:rPr lang="en-US" altLang="zh-CN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)</a:t>
            </a:r>
            <a:endParaRPr lang="zh-CN" altLang="en-US" sz="8800" dirty="0">
              <a:solidFill>
                <a:srgbClr val="000066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pic>
        <p:nvPicPr>
          <p:cNvPr id="307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313" y="2778125"/>
            <a:ext cx="3382962" cy="2406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842963" y="539750"/>
            <a:ext cx="3521075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三、实验仪器     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229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133600"/>
            <a:ext cx="4270375" cy="266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133600"/>
            <a:ext cx="4279900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Rectangle 70"/>
          <p:cNvSpPr/>
          <p:nvPr/>
        </p:nvSpPr>
        <p:spPr>
          <a:xfrm>
            <a:off x="1293813" y="5006975"/>
            <a:ext cx="2041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验证霍尔效应</a:t>
            </a:r>
            <a:endParaRPr lang="zh-CN" altLang="en-US" dirty="0"/>
          </a:p>
        </p:txBody>
      </p:sp>
      <p:sp>
        <p:nvSpPr>
          <p:cNvPr id="12294" name="Rectangle 70"/>
          <p:cNvSpPr/>
          <p:nvPr/>
        </p:nvSpPr>
        <p:spPr>
          <a:xfrm>
            <a:off x="5659438" y="5006975"/>
            <a:ext cx="2041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利用霍尔效应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539750" y="404813"/>
            <a:ext cx="4905375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四、实验内容与步骤 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315" name="Rectangle 4"/>
          <p:cNvSpPr/>
          <p:nvPr/>
        </p:nvSpPr>
        <p:spPr>
          <a:xfrm>
            <a:off x="468313" y="1306513"/>
            <a:ext cx="61198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１、测量试样的 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– 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en-US" altLang="zh-CN" sz="2400" b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Ｍ 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endParaRPr lang="zh-CN" altLang="en-US" sz="2400" b="1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501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6915" y="3139440"/>
          <a:ext cx="7351395" cy="3157220"/>
        </p:xfrm>
        <a:graphic>
          <a:graphicData uri="http://schemas.openxmlformats.org/drawingml/2006/table">
            <a:tbl>
              <a:tblPr/>
              <a:tblGrid>
                <a:gridCol w="843280"/>
                <a:gridCol w="810895"/>
                <a:gridCol w="808990"/>
                <a:gridCol w="810895"/>
                <a:gridCol w="810260"/>
                <a:gridCol w="3267075"/>
              </a:tblGrid>
              <a:tr h="33845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(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-V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)/4    /mV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2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+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6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+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6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-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6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-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87" name="Rectangle 76"/>
          <p:cNvSpPr/>
          <p:nvPr/>
        </p:nvSpPr>
        <p:spPr>
          <a:xfrm>
            <a:off x="201613" y="2120900"/>
            <a:ext cx="8783637" cy="831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）实验仪双刀开关倒向“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，测试仪功能选择置于“</a:t>
            </a:r>
            <a:r>
              <a:rPr lang="en-US" altLang="zh-CN" sz="2400" b="1" i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 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0.5A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，测绘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曲线．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4"/>
          <p:cNvSpPr/>
          <p:nvPr/>
        </p:nvSpPr>
        <p:spPr>
          <a:xfrm>
            <a:off x="400050" y="800100"/>
            <a:ext cx="83216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）保持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的值不变（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3.00 mA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），测绘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i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Ｍ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endParaRPr lang="zh-CN" altLang="en-US" sz="2400" b="1" baseline="-25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8945" name="Group 81"/>
          <p:cNvGraphicFramePr>
            <a:graphicFrameLocks noGrp="1"/>
          </p:cNvGraphicFramePr>
          <p:nvPr/>
        </p:nvGraphicFramePr>
        <p:xfrm>
          <a:off x="692150" y="1592263"/>
          <a:ext cx="7843838" cy="3671890"/>
        </p:xfrm>
        <a:graphic>
          <a:graphicData uri="http://schemas.openxmlformats.org/drawingml/2006/table">
            <a:tbl>
              <a:tblPr/>
              <a:tblGrid>
                <a:gridCol w="936625"/>
                <a:gridCol w="930275"/>
                <a:gridCol w="936699"/>
                <a:gridCol w="936104"/>
                <a:gridCol w="936104"/>
                <a:gridCol w="3168030"/>
              </a:tblGrid>
              <a:tr h="5032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 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)/4    /mV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+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+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-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-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4" name="Rectangle 82"/>
          <p:cNvSpPr>
            <a:spLocks noChangeArrowheads="1"/>
          </p:cNvSpPr>
          <p:nvPr/>
        </p:nvSpPr>
        <p:spPr bwMode="auto">
          <a:xfrm>
            <a:off x="400050" y="5414963"/>
            <a:ext cx="8275638" cy="869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注意记录线圈励磁参数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单位为高斯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/A)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或特斯拉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(T/A,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10kGs/A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，表示线圈通入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电流产生磁场强度数值，励磁电流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决定磁场强度的大小：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= k I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1049" name="Group 137"/>
          <p:cNvGraphicFramePr>
            <a:graphicFrameLocks noGrp="1"/>
          </p:cNvGraphicFramePr>
          <p:nvPr/>
        </p:nvGraphicFramePr>
        <p:xfrm>
          <a:off x="1023938" y="1635125"/>
          <a:ext cx="7181850" cy="3568703"/>
        </p:xfrm>
        <a:graphic>
          <a:graphicData uri="http://schemas.openxmlformats.org/drawingml/2006/table">
            <a:tbl>
              <a:tblPr/>
              <a:tblGrid>
                <a:gridCol w="208314"/>
                <a:gridCol w="1942467"/>
                <a:gridCol w="1041152"/>
                <a:gridCol w="797983"/>
                <a:gridCol w="797983"/>
                <a:gridCol w="797983"/>
                <a:gridCol w="807464"/>
                <a:gridCol w="788503"/>
              </a:tblGrid>
              <a:tr h="503238">
                <a:tc row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/ cm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</a:t>
                      </a:r>
                      <a:endParaRPr kumimoji="0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,+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,+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,-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1" u="none" strike="noStrike" cap="none" normalizeH="0" baseline="-2500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,-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7" marR="914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52" name="Rectangle 140"/>
          <p:cNvSpPr>
            <a:spLocks noChangeArrowheads="1"/>
          </p:cNvSpPr>
          <p:nvPr/>
        </p:nvSpPr>
        <p:spPr bwMode="auto">
          <a:xfrm>
            <a:off x="685800" y="5618163"/>
            <a:ext cx="7988300" cy="60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注意记录霍尔片的霍尔灵敏度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，单位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mV/ (mA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kGS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2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438" name="Rectangle 145"/>
          <p:cNvSpPr/>
          <p:nvPr/>
        </p:nvSpPr>
        <p:spPr>
          <a:xfrm>
            <a:off x="236538" y="403225"/>
            <a:ext cx="8669337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２、测量螺线管轴线上磁场分布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i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0.500A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i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3.00mA)</a:t>
            </a:r>
            <a:endParaRPr lang="en-US" altLang="zh-CN" sz="24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39" name="Rectangle 4"/>
          <p:cNvSpPr/>
          <p:nvPr/>
        </p:nvSpPr>
        <p:spPr>
          <a:xfrm>
            <a:off x="396875" y="962025"/>
            <a:ext cx="8509000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都调到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，转换开关打到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档位，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不为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，需要进行置零操作。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671513" y="566738"/>
            <a:ext cx="3624262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五、报告要求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7411" name="Rectangle 96"/>
          <p:cNvSpPr>
            <a:spLocks noChangeArrowheads="1"/>
          </p:cNvSpPr>
          <p:nvPr/>
        </p:nvSpPr>
        <p:spPr bwMode="auto">
          <a:xfrm>
            <a:off x="787400" y="2060575"/>
            <a:ext cx="3024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、做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–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曲线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2" name="Rectangle 97"/>
          <p:cNvSpPr>
            <a:spLocks noChangeArrowheads="1"/>
          </p:cNvSpPr>
          <p:nvPr/>
        </p:nvSpPr>
        <p:spPr bwMode="auto">
          <a:xfrm>
            <a:off x="787400" y="2693988"/>
            <a:ext cx="31750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、做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–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曲线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89" name="Rectangle 98"/>
          <p:cNvSpPr/>
          <p:nvPr/>
        </p:nvSpPr>
        <p:spPr>
          <a:xfrm>
            <a:off x="787400" y="3427413"/>
            <a:ext cx="772636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、计算材料霍尔系数            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按国际单位计算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90" name="Object 99"/>
          <p:cNvGraphicFramePr>
            <a:graphicFrameLocks noChangeAspect="1"/>
          </p:cNvGraphicFramePr>
          <p:nvPr/>
        </p:nvGraphicFramePr>
        <p:xfrm>
          <a:off x="3900488" y="3254375"/>
          <a:ext cx="1477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60400" imgH="431800" progId="Equation.DSMT4">
                  <p:embed/>
                </p:oleObj>
              </mc:Choice>
              <mc:Fallback>
                <p:oleObj name="" r:id="rId1" imgW="6604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0488" y="3254375"/>
                        <a:ext cx="1477962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106"/>
          <p:cNvSpPr/>
          <p:nvPr/>
        </p:nvSpPr>
        <p:spPr>
          <a:xfrm>
            <a:off x="787400" y="4221163"/>
            <a:ext cx="61182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、绘出螺线管轴线上磁场强度分布曲线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2" name="Rectangle 107"/>
          <p:cNvSpPr/>
          <p:nvPr/>
        </p:nvSpPr>
        <p:spPr>
          <a:xfrm>
            <a:off x="787400" y="1443038"/>
            <a:ext cx="64420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、原始数据抄入正文，正确计算霍尔电压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3" name="Rectangle 108"/>
          <p:cNvSpPr/>
          <p:nvPr/>
        </p:nvSpPr>
        <p:spPr>
          <a:xfrm>
            <a:off x="787400" y="4902200"/>
            <a:ext cx="61182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、总结实验心得，写出实验结论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9" name="矩形 1"/>
          <p:cNvSpPr>
            <a:spLocks noChangeArrowheads="1"/>
          </p:cNvSpPr>
          <p:nvPr/>
        </p:nvSpPr>
        <p:spPr bwMode="auto">
          <a:xfrm>
            <a:off x="3900488" y="2411413"/>
            <a:ext cx="1990725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要求用电脑绘图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0" name="矩形 1"/>
          <p:cNvSpPr>
            <a:spLocks noChangeArrowheads="1"/>
          </p:cNvSpPr>
          <p:nvPr/>
        </p:nvSpPr>
        <p:spPr bwMode="auto">
          <a:xfrm>
            <a:off x="6673850" y="4303713"/>
            <a:ext cx="1474788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用电脑绘图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569913" y="1120458"/>
            <a:ext cx="8004175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如果磁感应强度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不垂直于霍尔片，对测量结果有何影响？如何由实验判断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与霍尔片是否垂直？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霍尔效应有哪些应用，试举一例，并简单阐述其原理。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536575"/>
            <a:ext cx="5187950" cy="282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5" y="3717925"/>
            <a:ext cx="5187950" cy="246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8"/>
          <p:cNvSpPr/>
          <p:nvPr/>
        </p:nvSpPr>
        <p:spPr>
          <a:xfrm>
            <a:off x="168275" y="1085850"/>
            <a:ext cx="84597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）厄廷豪森（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Eting hausen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）效应引起的电势差</a:t>
            </a:r>
            <a:endParaRPr lang="zh-CN" altLang="en-US" sz="2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459" name="Rectangle 9"/>
          <p:cNvSpPr/>
          <p:nvPr/>
        </p:nvSpPr>
        <p:spPr>
          <a:xfrm>
            <a:off x="882650" y="1673225"/>
            <a:ext cx="7986713" cy="1568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由于电子实际上并非以同一速度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沿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轴负向运动，速度大的电子回转半径大，能较快地到达接点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的侧面，从而导致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侧面较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侧面集中较多能量高的电子，结果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侧面出现温差，产生温差电动势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9460" name="Group 26"/>
          <p:cNvGrpSpPr/>
          <p:nvPr/>
        </p:nvGrpSpPr>
        <p:grpSpPr>
          <a:xfrm>
            <a:off x="6238875" y="2976563"/>
            <a:ext cx="2630488" cy="1489075"/>
            <a:chOff x="1791" y="2543"/>
            <a:chExt cx="2188" cy="1069"/>
          </a:xfrm>
        </p:grpSpPr>
        <p:sp>
          <p:nvSpPr>
            <p:cNvPr id="19467" name="Line 17"/>
            <p:cNvSpPr/>
            <p:nvPr/>
          </p:nvSpPr>
          <p:spPr>
            <a:xfrm flipH="1">
              <a:off x="2426" y="2614"/>
              <a:ext cx="726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8" name="Line 18"/>
            <p:cNvSpPr/>
            <p:nvPr/>
          </p:nvSpPr>
          <p:spPr>
            <a:xfrm>
              <a:off x="1791" y="3131"/>
              <a:ext cx="19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9" name="AutoShape 16"/>
            <p:cNvSpPr/>
            <p:nvPr/>
          </p:nvSpPr>
          <p:spPr>
            <a:xfrm>
              <a:off x="1973" y="2886"/>
              <a:ext cx="1769" cy="453"/>
            </a:xfrm>
            <a:prstGeom prst="parallelogram">
              <a:avLst>
                <a:gd name="adj" fmla="val 9762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9470" name="Text Box 19"/>
            <p:cNvSpPr txBox="1"/>
            <p:nvPr/>
          </p:nvSpPr>
          <p:spPr>
            <a:xfrm>
              <a:off x="1973" y="2900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１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9471" name="Text Box 20"/>
            <p:cNvSpPr txBox="1"/>
            <p:nvPr/>
          </p:nvSpPr>
          <p:spPr>
            <a:xfrm>
              <a:off x="3435" y="3113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２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9472" name="Text Box 21"/>
            <p:cNvSpPr txBox="1"/>
            <p:nvPr/>
          </p:nvSpPr>
          <p:spPr>
            <a:xfrm>
              <a:off x="3022" y="265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３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9473" name="Text Box 22"/>
            <p:cNvSpPr txBox="1"/>
            <p:nvPr/>
          </p:nvSpPr>
          <p:spPr>
            <a:xfrm>
              <a:off x="2562" y="3339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４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9474" name="Text Box 23"/>
            <p:cNvSpPr txBox="1"/>
            <p:nvPr/>
          </p:nvSpPr>
          <p:spPr>
            <a:xfrm>
              <a:off x="3707" y="2997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i="1" dirty="0">
                  <a:latin typeface="Arial" panose="020B0604020202020204" pitchFamily="34" charset="0"/>
                </a:rPr>
                <a:t>Ｉ</a:t>
              </a:r>
              <a:endParaRPr lang="zh-CN" altLang="en-US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19475" name="Text Box 24"/>
            <p:cNvSpPr txBox="1"/>
            <p:nvPr/>
          </p:nvSpPr>
          <p:spPr>
            <a:xfrm>
              <a:off x="2581" y="2694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i="1" dirty="0">
                  <a:latin typeface="Times New Roman" panose="02020603050405020304" pitchFamily="18" charset="0"/>
                </a:rPr>
                <a:t>Ｂ</a:t>
              </a:r>
              <a:endParaRPr lang="zh-CN" altLang="en-US" sz="1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6" name="Line 25"/>
            <p:cNvSpPr/>
            <p:nvPr/>
          </p:nvSpPr>
          <p:spPr>
            <a:xfrm>
              <a:off x="2849" y="2543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461" name="Rectangle 27"/>
          <p:cNvSpPr/>
          <p:nvPr/>
        </p:nvSpPr>
        <p:spPr>
          <a:xfrm>
            <a:off x="249238" y="3779838"/>
            <a:ext cx="8459787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（２）能斯特（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Nernst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）效应引起的电势差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462" name="Rectangle 30"/>
          <p:cNvSpPr/>
          <p:nvPr/>
        </p:nvSpPr>
        <p:spPr>
          <a:xfrm>
            <a:off x="712788" y="4524375"/>
            <a:ext cx="7996237" cy="1200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焊点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间接触电阻可能不同，通电发热程度不同，故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两点间温度可能不同，于是引起热扩散电流。与霍尔效应类似，该热电流也会在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点间形成电势差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9463" name="Picture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3241675"/>
            <a:ext cx="1187450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773738"/>
            <a:ext cx="465138" cy="531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5" name="Rectangle 36"/>
          <p:cNvSpPr/>
          <p:nvPr/>
        </p:nvSpPr>
        <p:spPr>
          <a:xfrm>
            <a:off x="1808163" y="5848350"/>
            <a:ext cx="3859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的方向仅与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的方向有关。 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466" name="Rectangle 37"/>
          <p:cNvSpPr/>
          <p:nvPr/>
        </p:nvSpPr>
        <p:spPr>
          <a:xfrm>
            <a:off x="461963" y="384175"/>
            <a:ext cx="3883025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六、阅读材料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25" y="2581275"/>
            <a:ext cx="392113" cy="45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18"/>
          <p:cNvSpPr/>
          <p:nvPr/>
        </p:nvSpPr>
        <p:spPr>
          <a:xfrm>
            <a:off x="331788" y="736600"/>
            <a:ext cx="8251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（３）里纪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勒杜克（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Righi—Leduc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）效应产生的电势差</a:t>
            </a:r>
            <a:endParaRPr lang="zh-CN" altLang="en-US" sz="2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4" name="Rectangle 19"/>
          <p:cNvSpPr/>
          <p:nvPr/>
        </p:nvSpPr>
        <p:spPr>
          <a:xfrm>
            <a:off x="974725" y="1262063"/>
            <a:ext cx="7410450" cy="1200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在能斯特效应的热扩散电流的载流子由于速度不同，一样具有厄廷豪森效应，又会在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点间形成温差电动势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5" name="Rectangle 21"/>
          <p:cNvSpPr/>
          <p:nvPr/>
        </p:nvSpPr>
        <p:spPr>
          <a:xfrm>
            <a:off x="1760538" y="2581275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的正负仅与 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 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的方向有关，而与</a:t>
            </a:r>
            <a:r>
              <a:rPr lang="en-US" altLang="zh-CN" sz="2400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的方向无关。 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486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3" y="5322888"/>
            <a:ext cx="412750" cy="52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25"/>
          <p:cNvSpPr/>
          <p:nvPr/>
        </p:nvSpPr>
        <p:spPr>
          <a:xfrm>
            <a:off x="311150" y="3417888"/>
            <a:ext cx="4640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）不等电势效应引起的电势差</a:t>
            </a:r>
            <a:endParaRPr lang="zh-CN" altLang="en-US" sz="2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8" name="Rectangle 26"/>
          <p:cNvSpPr/>
          <p:nvPr/>
        </p:nvSpPr>
        <p:spPr>
          <a:xfrm>
            <a:off x="406400" y="3900488"/>
            <a:ext cx="8375650" cy="1200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由于制造上困难及材料的不均匀性，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两点实际上不可能在同一条等势线上。因此，即使未加磁场，当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流过时，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两点也会出现电势差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9" name="Rectangle 28"/>
          <p:cNvSpPr/>
          <p:nvPr/>
        </p:nvSpPr>
        <p:spPr>
          <a:xfrm>
            <a:off x="1471613" y="5322888"/>
            <a:ext cx="69135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的正负只与电流方向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有关，而与</a:t>
            </a:r>
            <a:r>
              <a:rPr lang="en-US" altLang="zh-CN" sz="2400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 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的方向无关。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/>
          <p:nvPr/>
        </p:nvSpPr>
        <p:spPr>
          <a:xfrm>
            <a:off x="436563" y="477838"/>
            <a:ext cx="570865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FF3300"/>
                </a:solidFill>
                <a:latin typeface="华文中宋" panose="02010600040101010101" pitchFamily="2" charset="-122"/>
                <a:ea typeface="华文隶书" panose="02010800040101010101" pitchFamily="2" charset="-122"/>
              </a:rPr>
              <a:t>一、实验目的</a:t>
            </a:r>
            <a:endParaRPr lang="zh-CN" altLang="en-US" sz="4400" dirty="0">
              <a:solidFill>
                <a:srgbClr val="FF33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grpSp>
        <p:nvGrpSpPr>
          <p:cNvPr id="4099" name="Group 73"/>
          <p:cNvGrpSpPr/>
          <p:nvPr/>
        </p:nvGrpSpPr>
        <p:grpSpPr>
          <a:xfrm>
            <a:off x="538163" y="3249613"/>
            <a:ext cx="280987" cy="319087"/>
            <a:chOff x="982" y="214"/>
            <a:chExt cx="759" cy="872"/>
          </a:xfrm>
        </p:grpSpPr>
        <p:sp>
          <p:nvSpPr>
            <p:cNvPr id="73802" name="Freeform 74"/>
            <p:cNvSpPr/>
            <p:nvPr/>
          </p:nvSpPr>
          <p:spPr bwMode="auto">
            <a:xfrm>
              <a:off x="1214" y="214"/>
              <a:ext cx="300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3" name="Freeform 75"/>
            <p:cNvSpPr/>
            <p:nvPr/>
          </p:nvSpPr>
          <p:spPr bwMode="auto">
            <a:xfrm>
              <a:off x="982" y="396"/>
              <a:ext cx="395" cy="273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4" name="Freeform 76"/>
            <p:cNvSpPr/>
            <p:nvPr/>
          </p:nvSpPr>
          <p:spPr bwMode="auto">
            <a:xfrm>
              <a:off x="982" y="626"/>
              <a:ext cx="395" cy="278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5" name="Freeform 77"/>
            <p:cNvSpPr/>
            <p:nvPr/>
          </p:nvSpPr>
          <p:spPr bwMode="auto">
            <a:xfrm>
              <a:off x="1209" y="648"/>
              <a:ext cx="300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6" name="Freeform 78"/>
            <p:cNvSpPr/>
            <p:nvPr/>
          </p:nvSpPr>
          <p:spPr bwMode="auto">
            <a:xfrm>
              <a:off x="1346" y="626"/>
              <a:ext cx="395" cy="273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7" name="Freeform 79"/>
            <p:cNvSpPr/>
            <p:nvPr/>
          </p:nvSpPr>
          <p:spPr bwMode="auto">
            <a:xfrm>
              <a:off x="1346" y="392"/>
              <a:ext cx="395" cy="278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808" name="Freeform 80"/>
            <p:cNvSpPr/>
            <p:nvPr/>
          </p:nvSpPr>
          <p:spPr bwMode="auto">
            <a:xfrm>
              <a:off x="1231" y="535"/>
              <a:ext cx="266" cy="230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0" name="Rectangle 81"/>
          <p:cNvSpPr/>
          <p:nvPr/>
        </p:nvSpPr>
        <p:spPr>
          <a:xfrm>
            <a:off x="1158875" y="5005388"/>
            <a:ext cx="6869113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学习用霍尔元件测量长直螺线管的轴向磁场分布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Rectangle 82"/>
          <p:cNvSpPr/>
          <p:nvPr/>
        </p:nvSpPr>
        <p:spPr>
          <a:xfrm>
            <a:off x="1082675" y="1700213"/>
            <a:ext cx="482600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了解产生霍尔效应的物理过程；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了解霍尔器件相关知识及工作特性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02" name="Group 91"/>
          <p:cNvGrpSpPr/>
          <p:nvPr/>
        </p:nvGrpSpPr>
        <p:grpSpPr>
          <a:xfrm>
            <a:off x="563563" y="5057775"/>
            <a:ext cx="336550" cy="384175"/>
            <a:chOff x="982" y="214"/>
            <a:chExt cx="759" cy="872"/>
          </a:xfrm>
        </p:grpSpPr>
        <p:sp>
          <p:nvSpPr>
            <p:cNvPr id="4112" name="Freeform 92"/>
            <p:cNvSpPr/>
            <p:nvPr/>
          </p:nvSpPr>
          <p:spPr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Freeform 93"/>
            <p:cNvSpPr/>
            <p:nvPr/>
          </p:nvSpPr>
          <p:spPr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Freeform 94"/>
            <p:cNvSpPr/>
            <p:nvPr/>
          </p:nvSpPr>
          <p:spPr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Freeform 95"/>
            <p:cNvSpPr/>
            <p:nvPr/>
          </p:nvSpPr>
          <p:spPr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Freeform 96"/>
            <p:cNvSpPr/>
            <p:nvPr/>
          </p:nvSpPr>
          <p:spPr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Freeform 97"/>
            <p:cNvSpPr/>
            <p:nvPr/>
          </p:nvSpPr>
          <p:spPr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Freeform 98"/>
            <p:cNvSpPr/>
            <p:nvPr/>
          </p:nvSpPr>
          <p:spPr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FF99FF">
                    <a:alpha val="100000"/>
                  </a:srgbClr>
                </a:gs>
                <a:gs pos="100000">
                  <a:srgbClr val="FFE9FF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3" name="Rectangle 99"/>
          <p:cNvSpPr/>
          <p:nvPr/>
        </p:nvSpPr>
        <p:spPr>
          <a:xfrm>
            <a:off x="1068388" y="3189288"/>
            <a:ext cx="7153275" cy="831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了解霍尔电压与工作电流、磁感应强度的关系；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学习利用“对称测量法”消除负效应对测量的影响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04" name="Group 100"/>
          <p:cNvGrpSpPr/>
          <p:nvPr/>
        </p:nvGrpSpPr>
        <p:grpSpPr>
          <a:xfrm>
            <a:off x="496888" y="1790700"/>
            <a:ext cx="336550" cy="384175"/>
            <a:chOff x="982" y="214"/>
            <a:chExt cx="759" cy="872"/>
          </a:xfrm>
        </p:grpSpPr>
        <p:sp>
          <p:nvSpPr>
            <p:cNvPr id="4105" name="Freeform 101"/>
            <p:cNvSpPr/>
            <p:nvPr/>
          </p:nvSpPr>
          <p:spPr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Freeform 102"/>
            <p:cNvSpPr/>
            <p:nvPr/>
          </p:nvSpPr>
          <p:spPr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Freeform 103"/>
            <p:cNvSpPr/>
            <p:nvPr/>
          </p:nvSpPr>
          <p:spPr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Freeform 104"/>
            <p:cNvSpPr/>
            <p:nvPr/>
          </p:nvSpPr>
          <p:spPr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Freeform 105"/>
            <p:cNvSpPr/>
            <p:nvPr/>
          </p:nvSpPr>
          <p:spPr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Freeform 106"/>
            <p:cNvSpPr/>
            <p:nvPr/>
          </p:nvSpPr>
          <p:spPr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Freeform 107"/>
            <p:cNvSpPr/>
            <p:nvPr/>
          </p:nvSpPr>
          <p:spPr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FF99">
                    <a:alpha val="100000"/>
                  </a:srgbClr>
                </a:gs>
                <a:gs pos="100000">
                  <a:srgbClr val="DFFFE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552450" y="515938"/>
            <a:ext cx="36052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FF3300"/>
                </a:solidFill>
                <a:latin typeface="华文中宋" panose="02010600040101010101" pitchFamily="2" charset="-122"/>
                <a:ea typeface="华文隶书" panose="02010800040101010101" pitchFamily="2" charset="-122"/>
              </a:rPr>
              <a:t>二、实验原理</a:t>
            </a:r>
            <a:endParaRPr lang="zh-CN" altLang="en-US" sz="4400" dirty="0">
              <a:solidFill>
                <a:srgbClr val="FF33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4284663" y="187325"/>
            <a:ext cx="4640262" cy="3756025"/>
            <a:chOff x="2426" y="1344"/>
            <a:chExt cx="2923" cy="2366"/>
          </a:xfrm>
        </p:grpSpPr>
        <p:sp>
          <p:nvSpPr>
            <p:cNvPr id="5188" name="Text Box 4"/>
            <p:cNvSpPr txBox="1"/>
            <p:nvPr/>
          </p:nvSpPr>
          <p:spPr>
            <a:xfrm>
              <a:off x="3474" y="2582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O</a:t>
              </a:r>
              <a:endPara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pSp>
          <p:nvGrpSpPr>
            <p:cNvPr id="5189" name="Group 5"/>
            <p:cNvGrpSpPr/>
            <p:nvPr/>
          </p:nvGrpSpPr>
          <p:grpSpPr>
            <a:xfrm>
              <a:off x="2426" y="1344"/>
              <a:ext cx="2923" cy="2366"/>
              <a:chOff x="2426" y="1344"/>
              <a:chExt cx="2923" cy="2366"/>
            </a:xfrm>
          </p:grpSpPr>
          <p:sp>
            <p:nvSpPr>
              <p:cNvPr id="5190" name="Freeform 6"/>
              <p:cNvSpPr/>
              <p:nvPr/>
            </p:nvSpPr>
            <p:spPr>
              <a:xfrm>
                <a:off x="3502" y="2587"/>
                <a:ext cx="1847" cy="1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847" y="0"/>
                  </a:cxn>
                </a:cxnLst>
                <a:pathLst>
                  <a:path w="1847" h="19">
                    <a:moveTo>
                      <a:pt x="0" y="19"/>
                    </a:moveTo>
                    <a:lnTo>
                      <a:pt x="1847" y="0"/>
                    </a:lnTo>
                  </a:path>
                </a:pathLst>
              </a:custGeom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91" name="Freeform 7"/>
              <p:cNvSpPr/>
              <p:nvPr/>
            </p:nvSpPr>
            <p:spPr>
              <a:xfrm>
                <a:off x="3511" y="1344"/>
                <a:ext cx="4" cy="127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1271"/>
                  </a:cxn>
                </a:cxnLst>
                <a:pathLst>
                  <a:path w="4" h="1271">
                    <a:moveTo>
                      <a:pt x="4" y="0"/>
                    </a:moveTo>
                    <a:lnTo>
                      <a:pt x="0" y="1271"/>
                    </a:lnTo>
                  </a:path>
                </a:pathLst>
              </a:custGeom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92" name="Text Box 8"/>
              <p:cNvSpPr txBox="1"/>
              <p:nvPr/>
            </p:nvSpPr>
            <p:spPr>
              <a:xfrm>
                <a:off x="5134" y="226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y</a:t>
                </a:r>
                <a:endPara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193" name="Text Box 9"/>
              <p:cNvSpPr txBox="1"/>
              <p:nvPr/>
            </p:nvSpPr>
            <p:spPr>
              <a:xfrm>
                <a:off x="3528" y="1344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z</a:t>
                </a:r>
                <a:endPara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194" name="Text Box 10"/>
              <p:cNvSpPr txBox="1"/>
              <p:nvPr/>
            </p:nvSpPr>
            <p:spPr>
              <a:xfrm>
                <a:off x="2564" y="3383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x</a:t>
                </a:r>
                <a:endPara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195" name="Line 11"/>
              <p:cNvSpPr/>
              <p:nvPr/>
            </p:nvSpPr>
            <p:spPr>
              <a:xfrm flipH="1">
                <a:off x="2426" y="2614"/>
                <a:ext cx="1089" cy="103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5124" name="AutoShape 12"/>
          <p:cNvSpPr/>
          <p:nvPr/>
        </p:nvSpPr>
        <p:spPr>
          <a:xfrm>
            <a:off x="5016500" y="1951038"/>
            <a:ext cx="3228975" cy="1214437"/>
          </a:xfrm>
          <a:prstGeom prst="cube">
            <a:avLst>
              <a:gd name="adj" fmla="val 81176"/>
            </a:avLst>
          </a:prstGeom>
          <a:gradFill rotWithShape="1">
            <a:gsLst>
              <a:gs pos="0">
                <a:schemeClr val="accent1">
                  <a:alpha val="39998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5125" name="Group 13"/>
          <p:cNvGrpSpPr/>
          <p:nvPr/>
        </p:nvGrpSpPr>
        <p:grpSpPr>
          <a:xfrm>
            <a:off x="6907213" y="977900"/>
            <a:ext cx="420687" cy="663575"/>
            <a:chOff x="4078" y="1842"/>
            <a:chExt cx="265" cy="418"/>
          </a:xfrm>
        </p:grpSpPr>
        <p:sp>
          <p:nvSpPr>
            <p:cNvPr id="5186" name="Line 14"/>
            <p:cNvSpPr/>
            <p:nvPr/>
          </p:nvSpPr>
          <p:spPr>
            <a:xfrm>
              <a:off x="4078" y="1842"/>
              <a:ext cx="0" cy="41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87" name="Text Box 15"/>
            <p:cNvSpPr txBox="1"/>
            <p:nvPr/>
          </p:nvSpPr>
          <p:spPr>
            <a:xfrm>
              <a:off x="4078" y="188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5126" name="Group 16"/>
          <p:cNvGrpSpPr/>
          <p:nvPr/>
        </p:nvGrpSpPr>
        <p:grpSpPr>
          <a:xfrm>
            <a:off x="6615113" y="1895475"/>
            <a:ext cx="738187" cy="523875"/>
            <a:chOff x="3878" y="2420"/>
            <a:chExt cx="465" cy="330"/>
          </a:xfrm>
        </p:grpSpPr>
        <p:sp>
          <p:nvSpPr>
            <p:cNvPr id="5184" name="Line 17"/>
            <p:cNvSpPr/>
            <p:nvPr/>
          </p:nvSpPr>
          <p:spPr>
            <a:xfrm>
              <a:off x="3878" y="2750"/>
              <a:ext cx="465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85" name="Text Box 18"/>
            <p:cNvSpPr txBox="1"/>
            <p:nvPr/>
          </p:nvSpPr>
          <p:spPr>
            <a:xfrm>
              <a:off x="4032" y="2420"/>
              <a:ext cx="26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FF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lang="en-US" altLang="zh-CN" b="1" i="1" baseline="-25000" dirty="0">
                  <a:solidFill>
                    <a:srgbClr val="FF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endParaRPr lang="en-US" altLang="zh-CN" b="1" i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5127" name="Group 19"/>
          <p:cNvGrpSpPr/>
          <p:nvPr/>
        </p:nvGrpSpPr>
        <p:grpSpPr>
          <a:xfrm>
            <a:off x="7165975" y="2671763"/>
            <a:ext cx="71438" cy="71437"/>
            <a:chOff x="1338" y="2215"/>
            <a:chExt cx="499" cy="535"/>
          </a:xfrm>
        </p:grpSpPr>
        <p:sp>
          <p:nvSpPr>
            <p:cNvPr id="5182" name="Oval 20"/>
            <p:cNvSpPr/>
            <p:nvPr/>
          </p:nvSpPr>
          <p:spPr>
            <a:xfrm>
              <a:off x="1338" y="2215"/>
              <a:ext cx="499" cy="53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183" name="Line 21"/>
            <p:cNvSpPr/>
            <p:nvPr/>
          </p:nvSpPr>
          <p:spPr>
            <a:xfrm>
              <a:off x="1338" y="2509"/>
              <a:ext cx="49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28" name="Line 23"/>
          <p:cNvSpPr/>
          <p:nvPr/>
        </p:nvSpPr>
        <p:spPr>
          <a:xfrm>
            <a:off x="6034088" y="2055813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29" name="Group 24"/>
          <p:cNvGrpSpPr/>
          <p:nvPr/>
        </p:nvGrpSpPr>
        <p:grpSpPr>
          <a:xfrm>
            <a:off x="5254625" y="2989263"/>
            <a:ext cx="100013" cy="79375"/>
            <a:chOff x="1168" y="2732"/>
            <a:chExt cx="124" cy="114"/>
          </a:xfrm>
        </p:grpSpPr>
        <p:sp>
          <p:nvSpPr>
            <p:cNvPr id="5180" name="Line 25"/>
            <p:cNvSpPr/>
            <p:nvPr/>
          </p:nvSpPr>
          <p:spPr>
            <a:xfrm>
              <a:off x="1168" y="2782"/>
              <a:ext cx="1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1" name="Line 26"/>
            <p:cNvSpPr/>
            <p:nvPr/>
          </p:nvSpPr>
          <p:spPr>
            <a:xfrm flipV="1">
              <a:off x="1231" y="2732"/>
              <a:ext cx="0" cy="1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30" name="Group 27"/>
          <p:cNvGrpSpPr/>
          <p:nvPr/>
        </p:nvGrpSpPr>
        <p:grpSpPr>
          <a:xfrm>
            <a:off x="5873750" y="2055813"/>
            <a:ext cx="1000125" cy="1035050"/>
            <a:chOff x="3427" y="2521"/>
            <a:chExt cx="630" cy="652"/>
          </a:xfrm>
        </p:grpSpPr>
        <p:grpSp>
          <p:nvGrpSpPr>
            <p:cNvPr id="5176" name="Group 28"/>
            <p:cNvGrpSpPr/>
            <p:nvPr/>
          </p:nvGrpSpPr>
          <p:grpSpPr>
            <a:xfrm>
              <a:off x="3427" y="3123"/>
              <a:ext cx="63" cy="50"/>
              <a:chOff x="1168" y="2732"/>
              <a:chExt cx="124" cy="114"/>
            </a:xfrm>
          </p:grpSpPr>
          <p:sp>
            <p:nvSpPr>
              <p:cNvPr id="5178" name="Line 29"/>
              <p:cNvSpPr/>
              <p:nvPr/>
            </p:nvSpPr>
            <p:spPr>
              <a:xfrm>
                <a:off x="1168" y="2782"/>
                <a:ext cx="1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9" name="Line 30"/>
              <p:cNvSpPr/>
              <p:nvPr/>
            </p:nvSpPr>
            <p:spPr>
              <a:xfrm flipV="1">
                <a:off x="1231" y="2732"/>
                <a:ext cx="0" cy="1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77" name="Line 31"/>
            <p:cNvSpPr/>
            <p:nvPr/>
          </p:nvSpPr>
          <p:spPr>
            <a:xfrm>
              <a:off x="3966" y="252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31" name="Group 32"/>
          <p:cNvGrpSpPr/>
          <p:nvPr/>
        </p:nvGrpSpPr>
        <p:grpSpPr>
          <a:xfrm>
            <a:off x="5564188" y="2055813"/>
            <a:ext cx="962025" cy="1035050"/>
            <a:chOff x="3232" y="2521"/>
            <a:chExt cx="606" cy="652"/>
          </a:xfrm>
        </p:grpSpPr>
        <p:grpSp>
          <p:nvGrpSpPr>
            <p:cNvPr id="5172" name="Group 33"/>
            <p:cNvGrpSpPr/>
            <p:nvPr/>
          </p:nvGrpSpPr>
          <p:grpSpPr>
            <a:xfrm>
              <a:off x="3232" y="3123"/>
              <a:ext cx="63" cy="50"/>
              <a:chOff x="1168" y="2732"/>
              <a:chExt cx="124" cy="114"/>
            </a:xfrm>
          </p:grpSpPr>
          <p:sp>
            <p:nvSpPr>
              <p:cNvPr id="5174" name="Line 34"/>
              <p:cNvSpPr/>
              <p:nvPr/>
            </p:nvSpPr>
            <p:spPr>
              <a:xfrm>
                <a:off x="1168" y="2782"/>
                <a:ext cx="1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5" name="Line 35"/>
              <p:cNvSpPr/>
              <p:nvPr/>
            </p:nvSpPr>
            <p:spPr>
              <a:xfrm flipV="1">
                <a:off x="1231" y="2732"/>
                <a:ext cx="0" cy="1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73" name="Line 36"/>
            <p:cNvSpPr/>
            <p:nvPr/>
          </p:nvSpPr>
          <p:spPr>
            <a:xfrm>
              <a:off x="3747" y="252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32" name="Group 37"/>
          <p:cNvGrpSpPr/>
          <p:nvPr/>
        </p:nvGrpSpPr>
        <p:grpSpPr>
          <a:xfrm>
            <a:off x="6184900" y="2055813"/>
            <a:ext cx="1038225" cy="1035050"/>
            <a:chOff x="3623" y="2521"/>
            <a:chExt cx="654" cy="652"/>
          </a:xfrm>
        </p:grpSpPr>
        <p:grpSp>
          <p:nvGrpSpPr>
            <p:cNvPr id="5168" name="Group 38"/>
            <p:cNvGrpSpPr/>
            <p:nvPr/>
          </p:nvGrpSpPr>
          <p:grpSpPr>
            <a:xfrm>
              <a:off x="3623" y="3123"/>
              <a:ext cx="63" cy="50"/>
              <a:chOff x="1168" y="2732"/>
              <a:chExt cx="124" cy="114"/>
            </a:xfrm>
          </p:grpSpPr>
          <p:sp>
            <p:nvSpPr>
              <p:cNvPr id="5170" name="Line 39"/>
              <p:cNvSpPr/>
              <p:nvPr/>
            </p:nvSpPr>
            <p:spPr>
              <a:xfrm>
                <a:off x="1168" y="2782"/>
                <a:ext cx="1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1" name="Line 40"/>
              <p:cNvSpPr/>
              <p:nvPr/>
            </p:nvSpPr>
            <p:spPr>
              <a:xfrm flipV="1">
                <a:off x="1231" y="2732"/>
                <a:ext cx="0" cy="1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69" name="Line 41"/>
            <p:cNvSpPr/>
            <p:nvPr/>
          </p:nvSpPr>
          <p:spPr>
            <a:xfrm>
              <a:off x="4186" y="252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33" name="Group 42"/>
          <p:cNvGrpSpPr/>
          <p:nvPr/>
        </p:nvGrpSpPr>
        <p:grpSpPr>
          <a:xfrm>
            <a:off x="6805613" y="2055813"/>
            <a:ext cx="1114425" cy="1035050"/>
            <a:chOff x="4014" y="2521"/>
            <a:chExt cx="702" cy="652"/>
          </a:xfrm>
        </p:grpSpPr>
        <p:sp>
          <p:nvSpPr>
            <p:cNvPr id="5164" name="Line 43"/>
            <p:cNvSpPr/>
            <p:nvPr/>
          </p:nvSpPr>
          <p:spPr>
            <a:xfrm>
              <a:off x="4625" y="252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65" name="Group 44"/>
            <p:cNvGrpSpPr/>
            <p:nvPr/>
          </p:nvGrpSpPr>
          <p:grpSpPr>
            <a:xfrm>
              <a:off x="4014" y="3123"/>
              <a:ext cx="63" cy="50"/>
              <a:chOff x="1168" y="2732"/>
              <a:chExt cx="124" cy="114"/>
            </a:xfrm>
          </p:grpSpPr>
          <p:sp>
            <p:nvSpPr>
              <p:cNvPr id="5166" name="Line 45"/>
              <p:cNvSpPr/>
              <p:nvPr/>
            </p:nvSpPr>
            <p:spPr>
              <a:xfrm>
                <a:off x="1168" y="2782"/>
                <a:ext cx="1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7" name="Line 46"/>
              <p:cNvSpPr/>
              <p:nvPr/>
            </p:nvSpPr>
            <p:spPr>
              <a:xfrm flipV="1">
                <a:off x="1231" y="2732"/>
                <a:ext cx="0" cy="1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134" name="Group 47"/>
          <p:cNvGrpSpPr/>
          <p:nvPr/>
        </p:nvGrpSpPr>
        <p:grpSpPr>
          <a:xfrm>
            <a:off x="6494463" y="2055813"/>
            <a:ext cx="1076325" cy="1035050"/>
            <a:chOff x="3818" y="2521"/>
            <a:chExt cx="678" cy="652"/>
          </a:xfrm>
        </p:grpSpPr>
        <p:grpSp>
          <p:nvGrpSpPr>
            <p:cNvPr id="5160" name="Group 48"/>
            <p:cNvGrpSpPr/>
            <p:nvPr/>
          </p:nvGrpSpPr>
          <p:grpSpPr>
            <a:xfrm>
              <a:off x="3818" y="3123"/>
              <a:ext cx="63" cy="50"/>
              <a:chOff x="1168" y="2732"/>
              <a:chExt cx="124" cy="114"/>
            </a:xfrm>
          </p:grpSpPr>
          <p:sp>
            <p:nvSpPr>
              <p:cNvPr id="5162" name="Line 49"/>
              <p:cNvSpPr/>
              <p:nvPr/>
            </p:nvSpPr>
            <p:spPr>
              <a:xfrm>
                <a:off x="1168" y="2782"/>
                <a:ext cx="1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3" name="Line 50"/>
              <p:cNvSpPr/>
              <p:nvPr/>
            </p:nvSpPr>
            <p:spPr>
              <a:xfrm flipV="1">
                <a:off x="1231" y="2732"/>
                <a:ext cx="0" cy="1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61" name="Line 51"/>
            <p:cNvSpPr/>
            <p:nvPr/>
          </p:nvSpPr>
          <p:spPr>
            <a:xfrm>
              <a:off x="4405" y="252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135" name="Object 52"/>
          <p:cNvGraphicFramePr>
            <a:graphicFrameLocks noChangeAspect="1"/>
          </p:cNvGraphicFramePr>
          <p:nvPr/>
        </p:nvGraphicFramePr>
        <p:xfrm>
          <a:off x="820738" y="1911192"/>
          <a:ext cx="4260850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28800" imgH="419100" progId="Equation.DSMT4">
                  <p:embed/>
                </p:oleObj>
              </mc:Choice>
              <mc:Fallback>
                <p:oleObj name="" r:id="rId1" imgW="1828800" imgH="419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0738" y="1911192"/>
                        <a:ext cx="4260850" cy="976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59"/>
          <p:cNvSpPr txBox="1"/>
          <p:nvPr/>
        </p:nvSpPr>
        <p:spPr>
          <a:xfrm>
            <a:off x="755650" y="1341438"/>
            <a:ext cx="25511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、霍尔电动势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7" name="Group 60"/>
          <p:cNvGrpSpPr/>
          <p:nvPr/>
        </p:nvGrpSpPr>
        <p:grpSpPr>
          <a:xfrm>
            <a:off x="8310563" y="1641475"/>
            <a:ext cx="298450" cy="858838"/>
            <a:chOff x="5260" y="1216"/>
            <a:chExt cx="188" cy="541"/>
          </a:xfrm>
        </p:grpSpPr>
        <p:sp>
          <p:nvSpPr>
            <p:cNvPr id="5155" name="Line 61"/>
            <p:cNvSpPr/>
            <p:nvPr/>
          </p:nvSpPr>
          <p:spPr>
            <a:xfrm>
              <a:off x="5260" y="1411"/>
              <a:ext cx="179" cy="0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6" name="Line 62"/>
            <p:cNvSpPr/>
            <p:nvPr/>
          </p:nvSpPr>
          <p:spPr>
            <a:xfrm>
              <a:off x="5260" y="1538"/>
              <a:ext cx="179" cy="0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7" name="Line 63"/>
            <p:cNvSpPr/>
            <p:nvPr/>
          </p:nvSpPr>
          <p:spPr>
            <a:xfrm>
              <a:off x="5360" y="1216"/>
              <a:ext cx="0" cy="195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58" name="Line 64"/>
            <p:cNvSpPr/>
            <p:nvPr/>
          </p:nvSpPr>
          <p:spPr>
            <a:xfrm>
              <a:off x="5360" y="1562"/>
              <a:ext cx="0" cy="195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5159" name="Object 65"/>
            <p:cNvGraphicFramePr>
              <a:graphicFrameLocks noChangeAspect="1"/>
            </p:cNvGraphicFramePr>
            <p:nvPr/>
          </p:nvGraphicFramePr>
          <p:xfrm>
            <a:off x="5305" y="1386"/>
            <a:ext cx="14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139700" imgH="177800" progId="Equation.DSMT4">
                    <p:embed/>
                  </p:oleObj>
                </mc:Choice>
                <mc:Fallback>
                  <p:oleObj name="" r:id="rId3" imgW="139700" imgH="177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05" y="1386"/>
                          <a:ext cx="143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8" name="Group 66"/>
          <p:cNvGrpSpPr/>
          <p:nvPr/>
        </p:nvGrpSpPr>
        <p:grpSpPr>
          <a:xfrm>
            <a:off x="7256463" y="2190750"/>
            <a:ext cx="1125537" cy="1020763"/>
            <a:chOff x="4596" y="1562"/>
            <a:chExt cx="709" cy="643"/>
          </a:xfrm>
        </p:grpSpPr>
        <p:sp>
          <p:nvSpPr>
            <p:cNvPr id="5152" name="Line 67"/>
            <p:cNvSpPr/>
            <p:nvPr/>
          </p:nvSpPr>
          <p:spPr>
            <a:xfrm>
              <a:off x="4596" y="2176"/>
              <a:ext cx="466" cy="0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3" name="Line 68"/>
            <p:cNvSpPr/>
            <p:nvPr/>
          </p:nvSpPr>
          <p:spPr>
            <a:xfrm flipH="1">
              <a:off x="4666" y="1562"/>
              <a:ext cx="639" cy="643"/>
            </a:xfrm>
            <a:prstGeom prst="line">
              <a:avLst/>
            </a:prstGeom>
            <a:ln w="9525" cap="flat" cmpd="sng">
              <a:solidFill>
                <a:srgbClr val="FF33CC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5154" name="Object 69"/>
            <p:cNvGraphicFramePr>
              <a:graphicFrameLocks noChangeAspect="1"/>
            </p:cNvGraphicFramePr>
            <p:nvPr/>
          </p:nvGraphicFramePr>
          <p:xfrm>
            <a:off x="5014" y="1797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203200" imgH="228600" progId="Equation.DSMT4">
                    <p:embed/>
                  </p:oleObj>
                </mc:Choice>
                <mc:Fallback>
                  <p:oleObj name="" r:id="rId5" imgW="2032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14" y="1797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9" name="Rectangle 70"/>
          <p:cNvSpPr/>
          <p:nvPr/>
        </p:nvSpPr>
        <p:spPr>
          <a:xfrm>
            <a:off x="688975" y="4781550"/>
            <a:ext cx="34305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２、样品的导电类型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Rectangle 71"/>
          <p:cNvSpPr/>
          <p:nvPr/>
        </p:nvSpPr>
        <p:spPr>
          <a:xfrm>
            <a:off x="1214438" y="5876925"/>
            <a:ext cx="63738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型：空穴导电，在如图条件下，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A’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点高于</a:t>
            </a:r>
            <a:r>
              <a:rPr lang="zh-CN" altLang="en-US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Ａ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1" name="Rectangle 72"/>
          <p:cNvSpPr/>
          <p:nvPr/>
        </p:nvSpPr>
        <p:spPr>
          <a:xfrm>
            <a:off x="1214438" y="5419725"/>
            <a:ext cx="6237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型：电子导电，在如图条件下，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点高于</a:t>
            </a:r>
            <a:r>
              <a:rPr lang="en-US" altLang="zh-CN" sz="2400" b="1" i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A’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2" name="Text Box 75"/>
          <p:cNvSpPr txBox="1">
            <a:spLocks noChangeArrowheads="1"/>
          </p:cNvSpPr>
          <p:nvPr/>
        </p:nvSpPr>
        <p:spPr bwMode="auto">
          <a:xfrm>
            <a:off x="6421438" y="3055938"/>
            <a:ext cx="485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alpha val="30000"/>
                  </a:srgbClr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>
                  <a:alpha val="30000"/>
                </a:srgbClr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5143" name="Freeform 78"/>
          <p:cNvSpPr/>
          <p:nvPr/>
        </p:nvSpPr>
        <p:spPr>
          <a:xfrm>
            <a:off x="6332538" y="2347913"/>
            <a:ext cx="792162" cy="360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499" h="227">
                <a:moveTo>
                  <a:pt x="499" y="227"/>
                </a:moveTo>
                <a:cubicBezTo>
                  <a:pt x="462" y="219"/>
                  <a:pt x="357" y="215"/>
                  <a:pt x="274" y="177"/>
                </a:cubicBezTo>
                <a:cubicBezTo>
                  <a:pt x="191" y="139"/>
                  <a:pt x="57" y="37"/>
                  <a:pt x="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4" name="Line 79"/>
          <p:cNvSpPr/>
          <p:nvPr/>
        </p:nvSpPr>
        <p:spPr>
          <a:xfrm flipH="1">
            <a:off x="6494463" y="2743200"/>
            <a:ext cx="63023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45" name="Rectangle 80"/>
          <p:cNvSpPr/>
          <p:nvPr/>
        </p:nvSpPr>
        <p:spPr>
          <a:xfrm>
            <a:off x="6261100" y="2443163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v</a:t>
            </a:r>
            <a:endParaRPr lang="en-US" altLang="zh-CN" sz="24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46" name="Group 83"/>
          <p:cNvGrpSpPr/>
          <p:nvPr/>
        </p:nvGrpSpPr>
        <p:grpSpPr>
          <a:xfrm>
            <a:off x="777875" y="3241675"/>
            <a:ext cx="5327650" cy="1323975"/>
            <a:chOff x="490" y="2042"/>
            <a:chExt cx="3356" cy="834"/>
          </a:xfrm>
        </p:grpSpPr>
        <p:graphicFrame>
          <p:nvGraphicFramePr>
            <p:cNvPr id="5148" name="Object 57"/>
            <p:cNvGraphicFramePr>
              <a:graphicFrameLocks noChangeAspect="1"/>
            </p:cNvGraphicFramePr>
            <p:nvPr/>
          </p:nvGraphicFramePr>
          <p:xfrm>
            <a:off x="508" y="2618"/>
            <a:ext cx="27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241300" imgH="228600" progId="Equation.DSMT4">
                    <p:embed/>
                  </p:oleObj>
                </mc:Choice>
                <mc:Fallback>
                  <p:oleObj name="" r:id="rId7" imgW="241300" imgH="228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" y="2618"/>
                          <a:ext cx="27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Text Box 58"/>
            <p:cNvSpPr txBox="1"/>
            <p:nvPr/>
          </p:nvSpPr>
          <p:spPr>
            <a:xfrm>
              <a:off x="802" y="2583"/>
              <a:ext cx="304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霍尔器件的灵敏度</a:t>
              </a:r>
              <a:r>
                <a:rPr lang="en-US" altLang="zh-CN" sz="24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4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一般为已知量</a:t>
              </a:r>
              <a:r>
                <a:rPr lang="en-US" altLang="zh-CN" sz="24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150" name="Object 81"/>
            <p:cNvGraphicFramePr>
              <a:graphicFrameLocks noChangeAspect="1"/>
            </p:cNvGraphicFramePr>
            <p:nvPr/>
          </p:nvGraphicFramePr>
          <p:xfrm>
            <a:off x="490" y="2042"/>
            <a:ext cx="645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571500" imgH="419100" progId="Equation.DSMT4">
                    <p:embed/>
                  </p:oleObj>
                </mc:Choice>
                <mc:Fallback>
                  <p:oleObj name="" r:id="rId9" imgW="571500" imgH="4191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0" y="2042"/>
                          <a:ext cx="645" cy="4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" name="Rectangle 82"/>
            <p:cNvSpPr/>
            <p:nvPr/>
          </p:nvSpPr>
          <p:spPr>
            <a:xfrm>
              <a:off x="1155" y="2137"/>
              <a:ext cx="15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材料的霍尔系数</a:t>
              </a:r>
              <a:endPara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147" name="Text Box 75"/>
          <p:cNvSpPr txBox="1">
            <a:spLocks noChangeArrowheads="1"/>
          </p:cNvSpPr>
          <p:nvPr/>
        </p:nvSpPr>
        <p:spPr bwMode="auto">
          <a:xfrm>
            <a:off x="7345363" y="1571625"/>
            <a:ext cx="5778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alpha val="25000"/>
                  </a:srgbClr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alpha val="25000"/>
                  </a:srgbClr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>
                  <a:alpha val="25000"/>
                </a:srgbClr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613" y="2103438"/>
            <a:ext cx="5692775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Text Box 55"/>
          <p:cNvSpPr txBox="1"/>
          <p:nvPr/>
        </p:nvSpPr>
        <p:spPr>
          <a:xfrm>
            <a:off x="900113" y="1311275"/>
            <a:ext cx="316706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霍尔效应的应用实例：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55"/>
          <p:cNvSpPr txBox="1"/>
          <p:nvPr/>
        </p:nvSpPr>
        <p:spPr>
          <a:xfrm>
            <a:off x="2336800" y="5062538"/>
            <a:ext cx="5410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将物体的运动参量转变为数字电压的形式输出</a:t>
            </a:r>
            <a:endParaRPr lang="zh-CN" altLang="en-US" sz="20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4"/>
          <p:cNvSpPr txBox="1"/>
          <p:nvPr/>
        </p:nvSpPr>
        <p:spPr>
          <a:xfrm>
            <a:off x="495300" y="2852738"/>
            <a:ext cx="4586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对称测量法消除副效应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5"/>
          <p:cNvSpPr/>
          <p:nvPr/>
        </p:nvSpPr>
        <p:spPr>
          <a:xfrm>
            <a:off x="360363" y="3463925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通过改变磁场的方向或改变霍尔电流的方向，即分别测量四组不同方向的 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组合的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2400" b="1" i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，并求平均值</a:t>
            </a:r>
            <a:endParaRPr lang="zh-CN" altLang="en-US" sz="2400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4159092" y="4808697"/>
          <a:ext cx="4758055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54200" imgH="342900" progId="Equation.DSMT4">
                  <p:embed/>
                </p:oleObj>
              </mc:Choice>
              <mc:Fallback>
                <p:oleObj name="" r:id="rId1" imgW="1854200" imgH="34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9092" y="4808697"/>
                        <a:ext cx="4758055" cy="88074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15"/>
          <p:cNvGrpSpPr/>
          <p:nvPr/>
        </p:nvGrpSpPr>
        <p:grpSpPr>
          <a:xfrm>
            <a:off x="1673225" y="4459288"/>
            <a:ext cx="2486025" cy="1681162"/>
            <a:chOff x="3888" y="720"/>
            <a:chExt cx="1566" cy="1059"/>
          </a:xfrm>
        </p:grpSpPr>
        <p:grpSp>
          <p:nvGrpSpPr>
            <p:cNvPr id="7202" name="Group 16"/>
            <p:cNvGrpSpPr/>
            <p:nvPr/>
          </p:nvGrpSpPr>
          <p:grpSpPr>
            <a:xfrm>
              <a:off x="3888" y="720"/>
              <a:ext cx="1406" cy="291"/>
              <a:chOff x="3888" y="720"/>
              <a:chExt cx="1406" cy="291"/>
            </a:xfrm>
          </p:grpSpPr>
          <p:sp>
            <p:nvSpPr>
              <p:cNvPr id="7212" name="Text Box 17"/>
              <p:cNvSpPr txBox="1"/>
              <p:nvPr/>
            </p:nvSpPr>
            <p:spPr>
              <a:xfrm>
                <a:off x="3888" y="720"/>
                <a:ext cx="140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+B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+I        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3" name="Line 18"/>
              <p:cNvSpPr/>
              <p:nvPr/>
            </p:nvSpPr>
            <p:spPr>
              <a:xfrm>
                <a:off x="4608" y="864"/>
                <a:ext cx="19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203" name="Group 19"/>
            <p:cNvGrpSpPr/>
            <p:nvPr/>
          </p:nvGrpSpPr>
          <p:grpSpPr>
            <a:xfrm>
              <a:off x="4045" y="958"/>
              <a:ext cx="1409" cy="291"/>
              <a:chOff x="4045" y="718"/>
              <a:chExt cx="1409" cy="291"/>
            </a:xfrm>
          </p:grpSpPr>
          <p:sp>
            <p:nvSpPr>
              <p:cNvPr id="7210" name="Text Box 20"/>
              <p:cNvSpPr txBox="1"/>
              <p:nvPr/>
            </p:nvSpPr>
            <p:spPr>
              <a:xfrm>
                <a:off x="4045" y="718"/>
                <a:ext cx="140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-B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+I         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1" name="Line 21"/>
              <p:cNvSpPr/>
              <p:nvPr/>
            </p:nvSpPr>
            <p:spPr>
              <a:xfrm>
                <a:off x="4608" y="864"/>
                <a:ext cx="19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204" name="Group 22"/>
            <p:cNvGrpSpPr/>
            <p:nvPr/>
          </p:nvGrpSpPr>
          <p:grpSpPr>
            <a:xfrm>
              <a:off x="3888" y="1488"/>
              <a:ext cx="1458" cy="291"/>
              <a:chOff x="3888" y="720"/>
              <a:chExt cx="1458" cy="291"/>
            </a:xfrm>
          </p:grpSpPr>
          <p:sp>
            <p:nvSpPr>
              <p:cNvPr id="7208" name="Text Box 23"/>
              <p:cNvSpPr txBox="1"/>
              <p:nvPr/>
            </p:nvSpPr>
            <p:spPr>
              <a:xfrm>
                <a:off x="3888" y="720"/>
                <a:ext cx="145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+B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-I         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9" name="Line 24"/>
              <p:cNvSpPr/>
              <p:nvPr/>
            </p:nvSpPr>
            <p:spPr>
              <a:xfrm>
                <a:off x="4608" y="864"/>
                <a:ext cx="19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205" name="Group 25"/>
            <p:cNvGrpSpPr/>
            <p:nvPr/>
          </p:nvGrpSpPr>
          <p:grpSpPr>
            <a:xfrm>
              <a:off x="3888" y="1200"/>
              <a:ext cx="1412" cy="291"/>
              <a:chOff x="3888" y="720"/>
              <a:chExt cx="1412" cy="291"/>
            </a:xfrm>
          </p:grpSpPr>
          <p:sp>
            <p:nvSpPr>
              <p:cNvPr id="7206" name="Text Box 26"/>
              <p:cNvSpPr txBox="1"/>
              <p:nvPr/>
            </p:nvSpPr>
            <p:spPr>
              <a:xfrm>
                <a:off x="3888" y="720"/>
                <a:ext cx="141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-B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-I          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i="1" dirty="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7" name="Line 27"/>
              <p:cNvSpPr/>
              <p:nvPr/>
            </p:nvSpPr>
            <p:spPr>
              <a:xfrm>
                <a:off x="4608" y="864"/>
                <a:ext cx="19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7174" name="Group 45"/>
          <p:cNvGrpSpPr/>
          <p:nvPr/>
        </p:nvGrpSpPr>
        <p:grpSpPr>
          <a:xfrm>
            <a:off x="5272088" y="1296988"/>
            <a:ext cx="3313112" cy="1485900"/>
            <a:chOff x="2704" y="2614"/>
            <a:chExt cx="2717" cy="1219"/>
          </a:xfrm>
        </p:grpSpPr>
        <p:grpSp>
          <p:nvGrpSpPr>
            <p:cNvPr id="7179" name="Group 46"/>
            <p:cNvGrpSpPr/>
            <p:nvPr/>
          </p:nvGrpSpPr>
          <p:grpSpPr>
            <a:xfrm>
              <a:off x="3530" y="3054"/>
              <a:ext cx="1547" cy="564"/>
              <a:chOff x="3376" y="2957"/>
              <a:chExt cx="1852" cy="927"/>
            </a:xfrm>
          </p:grpSpPr>
          <p:sp>
            <p:nvSpPr>
              <p:cNvPr id="7194" name="Rectangle 47"/>
              <p:cNvSpPr/>
              <p:nvPr/>
            </p:nvSpPr>
            <p:spPr>
              <a:xfrm>
                <a:off x="3376" y="2957"/>
                <a:ext cx="1852" cy="927"/>
              </a:xfrm>
              <a:prstGeom prst="rect">
                <a:avLst/>
              </a:prstGeom>
              <a:solidFill>
                <a:srgbClr val="00CCFF">
                  <a:alpha val="7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95" name="Line 48"/>
              <p:cNvSpPr/>
              <p:nvPr/>
            </p:nvSpPr>
            <p:spPr>
              <a:xfrm>
                <a:off x="3593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196" name="Line 49"/>
              <p:cNvSpPr/>
              <p:nvPr/>
            </p:nvSpPr>
            <p:spPr>
              <a:xfrm>
                <a:off x="3829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197" name="Line 50"/>
              <p:cNvSpPr/>
              <p:nvPr/>
            </p:nvSpPr>
            <p:spPr>
              <a:xfrm>
                <a:off x="4066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198" name="Line 51"/>
              <p:cNvSpPr/>
              <p:nvPr/>
            </p:nvSpPr>
            <p:spPr>
              <a:xfrm>
                <a:off x="4303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199" name="Line 52"/>
              <p:cNvSpPr/>
              <p:nvPr/>
            </p:nvSpPr>
            <p:spPr>
              <a:xfrm>
                <a:off x="4540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00" name="Line 53"/>
              <p:cNvSpPr/>
              <p:nvPr/>
            </p:nvSpPr>
            <p:spPr>
              <a:xfrm>
                <a:off x="4777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01" name="Line 54"/>
              <p:cNvSpPr/>
              <p:nvPr/>
            </p:nvSpPr>
            <p:spPr>
              <a:xfrm>
                <a:off x="5014" y="2957"/>
                <a:ext cx="0" cy="92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7180" name="Arc 55"/>
            <p:cNvSpPr/>
            <p:nvPr/>
          </p:nvSpPr>
          <p:spPr>
            <a:xfrm>
              <a:off x="4221" y="2981"/>
              <a:ext cx="136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164" h="21600" fill="none">
                  <a:moveTo>
                    <a:pt x="-1" y="20353"/>
                  </a:moveTo>
                  <a:cubicBezTo>
                    <a:pt x="660" y="8927"/>
                    <a:pt x="10118" y="-1"/>
                    <a:pt x="21564" y="0"/>
                  </a:cubicBezTo>
                  <a:cubicBezTo>
                    <a:pt x="33493" y="0"/>
                    <a:pt x="43164" y="9670"/>
                    <a:pt x="43164" y="21600"/>
                  </a:cubicBezTo>
                </a:path>
                <a:path w="43164" h="21600" stroke="0">
                  <a:moveTo>
                    <a:pt x="-1" y="20353"/>
                  </a:moveTo>
                  <a:cubicBezTo>
                    <a:pt x="660" y="8927"/>
                    <a:pt x="10118" y="-1"/>
                    <a:pt x="21564" y="0"/>
                  </a:cubicBezTo>
                  <a:cubicBezTo>
                    <a:pt x="33493" y="0"/>
                    <a:pt x="43164" y="9670"/>
                    <a:pt x="43164" y="21600"/>
                  </a:cubicBezTo>
                  <a:lnTo>
                    <a:pt x="21564" y="21600"/>
                  </a:lnTo>
                  <a:lnTo>
                    <a:pt x="-1" y="20353"/>
                  </a:lnTo>
                  <a:close/>
                </a:path>
              </a:pathLst>
            </a:custGeom>
            <a:solidFill>
              <a:srgbClr val="00CC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1" name="Arc 56"/>
            <p:cNvSpPr/>
            <p:nvPr/>
          </p:nvSpPr>
          <p:spPr>
            <a:xfrm rot="10800000">
              <a:off x="4231" y="3624"/>
              <a:ext cx="136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164" h="21600" fill="none">
                  <a:moveTo>
                    <a:pt x="-1" y="20353"/>
                  </a:moveTo>
                  <a:cubicBezTo>
                    <a:pt x="660" y="8927"/>
                    <a:pt x="10118" y="-1"/>
                    <a:pt x="21564" y="0"/>
                  </a:cubicBezTo>
                  <a:cubicBezTo>
                    <a:pt x="33493" y="0"/>
                    <a:pt x="43164" y="9670"/>
                    <a:pt x="43164" y="21600"/>
                  </a:cubicBezTo>
                </a:path>
                <a:path w="43164" h="21600" stroke="0">
                  <a:moveTo>
                    <a:pt x="-1" y="20353"/>
                  </a:moveTo>
                  <a:cubicBezTo>
                    <a:pt x="660" y="8927"/>
                    <a:pt x="10118" y="-1"/>
                    <a:pt x="21564" y="0"/>
                  </a:cubicBezTo>
                  <a:cubicBezTo>
                    <a:pt x="33493" y="0"/>
                    <a:pt x="43164" y="9670"/>
                    <a:pt x="43164" y="21600"/>
                  </a:cubicBezTo>
                  <a:lnTo>
                    <a:pt x="21564" y="21600"/>
                  </a:lnTo>
                  <a:lnTo>
                    <a:pt x="-1" y="20353"/>
                  </a:lnTo>
                  <a:close/>
                </a:path>
              </a:pathLst>
            </a:custGeom>
            <a:solidFill>
              <a:srgbClr val="00CC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Arc 57"/>
            <p:cNvSpPr/>
            <p:nvPr/>
          </p:nvSpPr>
          <p:spPr>
            <a:xfrm rot="-5662024">
              <a:off x="3428" y="3328"/>
              <a:ext cx="136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172" h="21600" fill="none">
                  <a:moveTo>
                    <a:pt x="0" y="20500"/>
                  </a:moveTo>
                  <a:cubicBezTo>
                    <a:pt x="585" y="9013"/>
                    <a:pt x="10070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</a:path>
                <a:path w="43172" h="21600" stroke="0">
                  <a:moveTo>
                    <a:pt x="0" y="20500"/>
                  </a:moveTo>
                  <a:cubicBezTo>
                    <a:pt x="585" y="9013"/>
                    <a:pt x="10070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  <a:lnTo>
                    <a:pt x="21572" y="21600"/>
                  </a:lnTo>
                  <a:lnTo>
                    <a:pt x="0" y="20500"/>
                  </a:lnTo>
                  <a:close/>
                </a:path>
              </a:pathLst>
            </a:custGeom>
            <a:solidFill>
              <a:srgbClr val="00CC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Arc 58"/>
            <p:cNvSpPr/>
            <p:nvPr/>
          </p:nvSpPr>
          <p:spPr>
            <a:xfrm rot="5400000">
              <a:off x="5043" y="3328"/>
              <a:ext cx="136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172" h="21600" fill="none">
                  <a:moveTo>
                    <a:pt x="0" y="20500"/>
                  </a:moveTo>
                  <a:cubicBezTo>
                    <a:pt x="585" y="9013"/>
                    <a:pt x="10070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</a:path>
                <a:path w="43172" h="21600" stroke="0">
                  <a:moveTo>
                    <a:pt x="0" y="20500"/>
                  </a:moveTo>
                  <a:cubicBezTo>
                    <a:pt x="585" y="9013"/>
                    <a:pt x="10070" y="-1"/>
                    <a:pt x="21572" y="0"/>
                  </a:cubicBezTo>
                  <a:cubicBezTo>
                    <a:pt x="33501" y="0"/>
                    <a:pt x="43172" y="9670"/>
                    <a:pt x="43172" y="21600"/>
                  </a:cubicBezTo>
                  <a:lnTo>
                    <a:pt x="21572" y="21600"/>
                  </a:lnTo>
                  <a:lnTo>
                    <a:pt x="0" y="20500"/>
                  </a:lnTo>
                  <a:close/>
                </a:path>
              </a:pathLst>
            </a:custGeom>
            <a:solidFill>
              <a:srgbClr val="00CC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Line 59"/>
            <p:cNvSpPr/>
            <p:nvPr/>
          </p:nvSpPr>
          <p:spPr>
            <a:xfrm>
              <a:off x="3335" y="3358"/>
              <a:ext cx="1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60"/>
            <p:cNvSpPr/>
            <p:nvPr/>
          </p:nvSpPr>
          <p:spPr>
            <a:xfrm>
              <a:off x="5162" y="3358"/>
              <a:ext cx="1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6" name="Line 61"/>
            <p:cNvSpPr/>
            <p:nvPr/>
          </p:nvSpPr>
          <p:spPr>
            <a:xfrm flipV="1">
              <a:off x="4295" y="2840"/>
              <a:ext cx="0" cy="1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7" name="Line 62"/>
            <p:cNvSpPr/>
            <p:nvPr/>
          </p:nvSpPr>
          <p:spPr>
            <a:xfrm flipV="1">
              <a:off x="4295" y="3692"/>
              <a:ext cx="0" cy="1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8" name="Freeform 63"/>
            <p:cNvSpPr/>
            <p:nvPr/>
          </p:nvSpPr>
          <p:spPr>
            <a:xfrm>
              <a:off x="4286" y="2840"/>
              <a:ext cx="817" cy="499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408" y="0"/>
                </a:cxn>
                <a:cxn ang="0">
                  <a:pos x="817" y="0"/>
                </a:cxn>
              </a:cxnLst>
              <a:pathLst>
                <a:path w="817" h="499">
                  <a:moveTo>
                    <a:pt x="0" y="499"/>
                  </a:moveTo>
                  <a:lnTo>
                    <a:pt x="408" y="0"/>
                  </a:lnTo>
                  <a:lnTo>
                    <a:pt x="817" y="0"/>
                  </a:lnTo>
                </a:path>
              </a:pathLst>
            </a:custGeom>
            <a:noFill/>
            <a:ln w="9525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Freeform 64"/>
            <p:cNvSpPr/>
            <p:nvPr/>
          </p:nvSpPr>
          <p:spPr>
            <a:xfrm>
              <a:off x="3742" y="2886"/>
              <a:ext cx="544" cy="9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</a:cxnLst>
              <a:pathLst>
                <a:path w="998" h="136">
                  <a:moveTo>
                    <a:pt x="998" y="136"/>
                  </a:moveTo>
                  <a:lnTo>
                    <a:pt x="545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Freeform 65"/>
            <p:cNvSpPr/>
            <p:nvPr/>
          </p:nvSpPr>
          <p:spPr>
            <a:xfrm>
              <a:off x="3107" y="3203"/>
              <a:ext cx="408" cy="136"/>
            </a:xfrm>
            <a:custGeom>
              <a:avLst/>
              <a:gdLst/>
              <a:ahLst/>
              <a:cxnLst>
                <a:cxn ang="0">
                  <a:pos x="1" y="136"/>
                </a:cxn>
                <a:cxn ang="0">
                  <a:pos x="1" y="0"/>
                </a:cxn>
                <a:cxn ang="0">
                  <a:pos x="0" y="0"/>
                </a:cxn>
              </a:cxnLst>
              <a:pathLst>
                <a:path w="726" h="136">
                  <a:moveTo>
                    <a:pt x="726" y="136"/>
                  </a:moveTo>
                  <a:lnTo>
                    <a:pt x="272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Text Box 66"/>
            <p:cNvSpPr txBox="1"/>
            <p:nvPr/>
          </p:nvSpPr>
          <p:spPr>
            <a:xfrm>
              <a:off x="4604" y="2614"/>
              <a:ext cx="81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3399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等位面</a:t>
              </a:r>
              <a:endParaRPr lang="zh-CN" altLang="en-US" sz="1600" dirty="0">
                <a:solidFill>
                  <a:srgbClr val="FF33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7192" name="Text Box 67"/>
            <p:cNvSpPr txBox="1"/>
            <p:nvPr/>
          </p:nvSpPr>
          <p:spPr>
            <a:xfrm>
              <a:off x="3515" y="2659"/>
              <a:ext cx="81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3399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电压端</a:t>
              </a:r>
              <a:endParaRPr lang="zh-CN" altLang="en-US" sz="1600" dirty="0">
                <a:solidFill>
                  <a:srgbClr val="FF33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7193" name="Text Box 68"/>
            <p:cNvSpPr txBox="1"/>
            <p:nvPr/>
          </p:nvSpPr>
          <p:spPr>
            <a:xfrm>
              <a:off x="2704" y="3187"/>
              <a:ext cx="81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3399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电流端</a:t>
              </a:r>
              <a:endParaRPr lang="zh-CN" altLang="en-US" sz="1600" dirty="0">
                <a:solidFill>
                  <a:srgbClr val="FF33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7175" name="Text Box 69"/>
          <p:cNvSpPr txBox="1"/>
          <p:nvPr/>
        </p:nvSpPr>
        <p:spPr>
          <a:xfrm>
            <a:off x="495300" y="536575"/>
            <a:ext cx="66563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附加电动势（与温度相关的负效应）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6" name="Rectangle 70"/>
          <p:cNvSpPr/>
          <p:nvPr/>
        </p:nvSpPr>
        <p:spPr>
          <a:xfrm>
            <a:off x="709613" y="1193800"/>
            <a:ext cx="36750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电热 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（爱廷豪森效应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B,I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7" name="Rectangle 71"/>
          <p:cNvSpPr/>
          <p:nvPr/>
        </p:nvSpPr>
        <p:spPr>
          <a:xfrm>
            <a:off x="722313" y="1781175"/>
            <a:ext cx="539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温差 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N,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（能斯特效应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里纪勒杜克效应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8" name="Rectangle 72"/>
          <p:cNvSpPr/>
          <p:nvPr/>
        </p:nvSpPr>
        <p:spPr>
          <a:xfrm>
            <a:off x="722313" y="2384425"/>
            <a:ext cx="3284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不等电位差（零位误差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38"/>
          <p:cNvSpPr txBox="1"/>
          <p:nvPr/>
        </p:nvSpPr>
        <p:spPr>
          <a:xfrm>
            <a:off x="892175" y="1220788"/>
            <a:ext cx="5373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螺线管内产生的磁场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5" name="Object 42"/>
          <p:cNvGraphicFramePr>
            <a:graphicFrameLocks noChangeAspect="1"/>
          </p:cNvGraphicFramePr>
          <p:nvPr/>
        </p:nvGraphicFramePr>
        <p:xfrm>
          <a:off x="1872139" y="3678396"/>
          <a:ext cx="3734435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638300" imgH="393700" progId="Equation.DSMT4">
                  <p:embed/>
                </p:oleObj>
              </mc:Choice>
              <mc:Fallback>
                <p:oleObj name="" r:id="rId1" imgW="16383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2139" y="3678396"/>
                        <a:ext cx="3734435" cy="896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50"/>
          <p:cNvGrpSpPr/>
          <p:nvPr/>
        </p:nvGrpSpPr>
        <p:grpSpPr>
          <a:xfrm>
            <a:off x="1374775" y="2079625"/>
            <a:ext cx="5573713" cy="1392238"/>
            <a:chOff x="589" y="959"/>
            <a:chExt cx="3079" cy="666"/>
          </a:xfrm>
        </p:grpSpPr>
        <p:sp>
          <p:nvSpPr>
            <p:cNvPr id="8208" name="Line 51"/>
            <p:cNvSpPr/>
            <p:nvPr/>
          </p:nvSpPr>
          <p:spPr>
            <a:xfrm>
              <a:off x="822" y="1017"/>
              <a:ext cx="0" cy="5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9" name="Oval 52"/>
            <p:cNvSpPr/>
            <p:nvPr/>
          </p:nvSpPr>
          <p:spPr>
            <a:xfrm>
              <a:off x="1630" y="1296"/>
              <a:ext cx="73" cy="34"/>
            </a:xfrm>
            <a:prstGeom prst="ellipse">
              <a:avLst/>
            </a:prstGeom>
            <a:solidFill>
              <a:srgbClr val="302F17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210" name="Line 53"/>
            <p:cNvSpPr/>
            <p:nvPr/>
          </p:nvSpPr>
          <p:spPr>
            <a:xfrm flipH="1" flipV="1">
              <a:off x="822" y="1017"/>
              <a:ext cx="840" cy="30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1" name="Line 54"/>
            <p:cNvSpPr/>
            <p:nvPr/>
          </p:nvSpPr>
          <p:spPr>
            <a:xfrm rot="175927" flipV="1">
              <a:off x="1660" y="1017"/>
              <a:ext cx="1507" cy="333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2" name="Line 55"/>
            <p:cNvSpPr/>
            <p:nvPr/>
          </p:nvSpPr>
          <p:spPr>
            <a:xfrm flipV="1">
              <a:off x="1662" y="1017"/>
              <a:ext cx="628" cy="30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3" name="Arc 56"/>
            <p:cNvSpPr/>
            <p:nvPr/>
          </p:nvSpPr>
          <p:spPr>
            <a:xfrm flipV="1">
              <a:off x="2210" y="1209"/>
              <a:ext cx="67" cy="1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4" name="Arc 57"/>
            <p:cNvSpPr/>
            <p:nvPr/>
          </p:nvSpPr>
          <p:spPr>
            <a:xfrm>
              <a:off x="1409" y="1218"/>
              <a:ext cx="515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5" name="Arc 58"/>
            <p:cNvSpPr/>
            <p:nvPr/>
          </p:nvSpPr>
          <p:spPr>
            <a:xfrm>
              <a:off x="1849" y="1193"/>
              <a:ext cx="294" cy="1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0597" fill="none">
                  <a:moveTo>
                    <a:pt x="6505" y="0"/>
                  </a:moveTo>
                  <a:cubicBezTo>
                    <a:pt x="15491" y="2838"/>
                    <a:pt x="21600" y="11173"/>
                    <a:pt x="21600" y="20597"/>
                  </a:cubicBezTo>
                </a:path>
                <a:path w="21600" h="20597" stroke="0">
                  <a:moveTo>
                    <a:pt x="6505" y="0"/>
                  </a:moveTo>
                  <a:cubicBezTo>
                    <a:pt x="15491" y="2838"/>
                    <a:pt x="21600" y="11173"/>
                    <a:pt x="21600" y="20597"/>
                  </a:cubicBezTo>
                  <a:lnTo>
                    <a:pt x="0" y="20597"/>
                  </a:lnTo>
                  <a:lnTo>
                    <a:pt x="650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6" name="Line 59"/>
            <p:cNvSpPr/>
            <p:nvPr/>
          </p:nvSpPr>
          <p:spPr>
            <a:xfrm>
              <a:off x="3464" y="1017"/>
              <a:ext cx="0" cy="3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217" name="Rectangle 60"/>
            <p:cNvSpPr/>
            <p:nvPr/>
          </p:nvSpPr>
          <p:spPr>
            <a:xfrm>
              <a:off x="3195" y="1020"/>
              <a:ext cx="244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8" name="Line 61"/>
            <p:cNvSpPr/>
            <p:nvPr/>
          </p:nvSpPr>
          <p:spPr>
            <a:xfrm>
              <a:off x="3155" y="1034"/>
              <a:ext cx="0" cy="5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9" name="Line 62"/>
            <p:cNvSpPr/>
            <p:nvPr/>
          </p:nvSpPr>
          <p:spPr>
            <a:xfrm>
              <a:off x="636" y="1325"/>
              <a:ext cx="30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graphicFrame>
          <p:nvGraphicFramePr>
            <p:cNvPr id="8220" name="Object 63"/>
            <p:cNvGraphicFramePr>
              <a:graphicFrameLocks noChangeAspect="1"/>
            </p:cNvGraphicFramePr>
            <p:nvPr/>
          </p:nvGraphicFramePr>
          <p:xfrm>
            <a:off x="589" y="1193"/>
            <a:ext cx="225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77800" imgH="215900" progId="Equation.3">
                    <p:embed/>
                  </p:oleObj>
                </mc:Choice>
                <mc:Fallback>
                  <p:oleObj name="" r:id="rId3" imgW="177800" imgH="215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9" y="1193"/>
                          <a:ext cx="225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1" name="Object 64"/>
            <p:cNvGraphicFramePr>
              <a:graphicFrameLocks noChangeAspect="1"/>
            </p:cNvGraphicFramePr>
            <p:nvPr/>
          </p:nvGraphicFramePr>
          <p:xfrm>
            <a:off x="3147" y="1325"/>
            <a:ext cx="24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90500" imgH="215900" progId="Equation.3">
                    <p:embed/>
                  </p:oleObj>
                </mc:Choice>
                <mc:Fallback>
                  <p:oleObj name="" r:id="rId5" imgW="190500" imgH="2159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7" y="1325"/>
                          <a:ext cx="240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65"/>
            <p:cNvGraphicFramePr>
              <a:graphicFrameLocks noChangeAspect="1"/>
            </p:cNvGraphicFramePr>
            <p:nvPr/>
          </p:nvGraphicFramePr>
          <p:xfrm>
            <a:off x="2311" y="1111"/>
            <a:ext cx="37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90500" imgH="215900" progId="Equation.3">
                    <p:embed/>
                  </p:oleObj>
                </mc:Choice>
                <mc:Fallback>
                  <p:oleObj name="" r:id="rId7" imgW="190500" imgH="215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11" y="1111"/>
                          <a:ext cx="374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" name="Object 66"/>
            <p:cNvGraphicFramePr>
              <a:graphicFrameLocks noChangeAspect="1"/>
            </p:cNvGraphicFramePr>
            <p:nvPr/>
          </p:nvGraphicFramePr>
          <p:xfrm>
            <a:off x="2105" y="1071"/>
            <a:ext cx="20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52400" imgH="203200" progId="Equation.3">
                    <p:embed/>
                  </p:oleObj>
                </mc:Choice>
                <mc:Fallback>
                  <p:oleObj name="" r:id="rId9" imgW="152400" imgH="203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05" y="1071"/>
                          <a:ext cx="206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Object 67"/>
            <p:cNvGraphicFramePr>
              <a:graphicFrameLocks noChangeAspect="1"/>
            </p:cNvGraphicFramePr>
            <p:nvPr/>
          </p:nvGraphicFramePr>
          <p:xfrm>
            <a:off x="1304" y="1018"/>
            <a:ext cx="31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177800" imgH="215900" progId="Equation.3">
                    <p:embed/>
                  </p:oleObj>
                </mc:Choice>
                <mc:Fallback>
                  <p:oleObj name="" r:id="rId11" imgW="177800" imgH="2159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04" y="1018"/>
                          <a:ext cx="31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5" name="Object 68"/>
            <p:cNvGraphicFramePr>
              <a:graphicFrameLocks noChangeAspect="1"/>
            </p:cNvGraphicFramePr>
            <p:nvPr/>
          </p:nvGraphicFramePr>
          <p:xfrm>
            <a:off x="1473" y="1323"/>
            <a:ext cx="28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152400" imgH="165100" progId="Equation.3">
                    <p:embed/>
                  </p:oleObj>
                </mc:Choice>
                <mc:Fallback>
                  <p:oleObj name="" r:id="rId13" imgW="152400" imgH="1651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73" y="1323"/>
                          <a:ext cx="283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6" name="Group 69"/>
            <p:cNvGrpSpPr/>
            <p:nvPr/>
          </p:nvGrpSpPr>
          <p:grpSpPr>
            <a:xfrm>
              <a:off x="832" y="1541"/>
              <a:ext cx="79" cy="79"/>
              <a:chOff x="2273" y="2522"/>
              <a:chExt cx="159" cy="159"/>
            </a:xfrm>
          </p:grpSpPr>
          <p:sp>
            <p:nvSpPr>
              <p:cNvPr id="8429" name="Oval 7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30" name="Group 7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31" name="Line 7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32" name="Freeform 7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27" name="Group 74"/>
            <p:cNvGrpSpPr/>
            <p:nvPr/>
          </p:nvGrpSpPr>
          <p:grpSpPr>
            <a:xfrm>
              <a:off x="925" y="1546"/>
              <a:ext cx="79" cy="79"/>
              <a:chOff x="2273" y="2522"/>
              <a:chExt cx="159" cy="159"/>
            </a:xfrm>
          </p:grpSpPr>
          <p:sp>
            <p:nvSpPr>
              <p:cNvPr id="8425" name="Oval 7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26" name="Group 7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27" name="Line 7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28" name="Freeform 7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28" name="Group 79"/>
            <p:cNvGrpSpPr/>
            <p:nvPr/>
          </p:nvGrpSpPr>
          <p:grpSpPr>
            <a:xfrm>
              <a:off x="1019" y="1541"/>
              <a:ext cx="79" cy="79"/>
              <a:chOff x="2273" y="2522"/>
              <a:chExt cx="159" cy="159"/>
            </a:xfrm>
          </p:grpSpPr>
          <p:sp>
            <p:nvSpPr>
              <p:cNvPr id="8421" name="Oval 8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22" name="Group 8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23" name="Line 8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24" name="Freeform 8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29" name="Group 84"/>
            <p:cNvGrpSpPr/>
            <p:nvPr/>
          </p:nvGrpSpPr>
          <p:grpSpPr>
            <a:xfrm>
              <a:off x="1113" y="1541"/>
              <a:ext cx="79" cy="79"/>
              <a:chOff x="2273" y="2522"/>
              <a:chExt cx="159" cy="159"/>
            </a:xfrm>
          </p:grpSpPr>
          <p:sp>
            <p:nvSpPr>
              <p:cNvPr id="8417" name="Oval 8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18" name="Group 8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19" name="Line 8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20" name="Freeform 8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0" name="Group 89"/>
            <p:cNvGrpSpPr/>
            <p:nvPr/>
          </p:nvGrpSpPr>
          <p:grpSpPr>
            <a:xfrm>
              <a:off x="1207" y="1541"/>
              <a:ext cx="79" cy="79"/>
              <a:chOff x="2273" y="2522"/>
              <a:chExt cx="159" cy="159"/>
            </a:xfrm>
          </p:grpSpPr>
          <p:sp>
            <p:nvSpPr>
              <p:cNvPr id="8413" name="Oval 9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14" name="Group 9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15" name="Line 9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16" name="Freeform 9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1" name="Group 94"/>
            <p:cNvGrpSpPr/>
            <p:nvPr/>
          </p:nvGrpSpPr>
          <p:grpSpPr>
            <a:xfrm>
              <a:off x="1301" y="1541"/>
              <a:ext cx="79" cy="79"/>
              <a:chOff x="2273" y="2522"/>
              <a:chExt cx="159" cy="159"/>
            </a:xfrm>
          </p:grpSpPr>
          <p:sp>
            <p:nvSpPr>
              <p:cNvPr id="8409" name="Oval 9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10" name="Group 9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11" name="Line 9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12" name="Freeform 9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2" name="Group 99"/>
            <p:cNvGrpSpPr/>
            <p:nvPr/>
          </p:nvGrpSpPr>
          <p:grpSpPr>
            <a:xfrm>
              <a:off x="1395" y="1541"/>
              <a:ext cx="79" cy="79"/>
              <a:chOff x="2273" y="2522"/>
              <a:chExt cx="159" cy="159"/>
            </a:xfrm>
          </p:grpSpPr>
          <p:sp>
            <p:nvSpPr>
              <p:cNvPr id="8405" name="Oval 10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06" name="Group 10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07" name="Line 10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8" name="Freeform 10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3" name="Group 104"/>
            <p:cNvGrpSpPr/>
            <p:nvPr/>
          </p:nvGrpSpPr>
          <p:grpSpPr>
            <a:xfrm>
              <a:off x="1489" y="1541"/>
              <a:ext cx="79" cy="79"/>
              <a:chOff x="2273" y="2522"/>
              <a:chExt cx="159" cy="159"/>
            </a:xfrm>
          </p:grpSpPr>
          <p:sp>
            <p:nvSpPr>
              <p:cNvPr id="8401" name="Oval 10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402" name="Group 10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403" name="Line 10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4" name="Freeform 10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4" name="Group 109"/>
            <p:cNvGrpSpPr/>
            <p:nvPr/>
          </p:nvGrpSpPr>
          <p:grpSpPr>
            <a:xfrm>
              <a:off x="1583" y="1541"/>
              <a:ext cx="79" cy="79"/>
              <a:chOff x="2273" y="2522"/>
              <a:chExt cx="159" cy="159"/>
            </a:xfrm>
          </p:grpSpPr>
          <p:sp>
            <p:nvSpPr>
              <p:cNvPr id="8397" name="Oval 11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98" name="Group 11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99" name="Line 11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400" name="Freeform 11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5" name="Group 114"/>
            <p:cNvGrpSpPr/>
            <p:nvPr/>
          </p:nvGrpSpPr>
          <p:grpSpPr>
            <a:xfrm>
              <a:off x="1677" y="1541"/>
              <a:ext cx="79" cy="79"/>
              <a:chOff x="2273" y="2522"/>
              <a:chExt cx="159" cy="159"/>
            </a:xfrm>
          </p:grpSpPr>
          <p:sp>
            <p:nvSpPr>
              <p:cNvPr id="8393" name="Oval 11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94" name="Group 11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95" name="Line 11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6" name="Freeform 11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6" name="Group 119"/>
            <p:cNvGrpSpPr/>
            <p:nvPr/>
          </p:nvGrpSpPr>
          <p:grpSpPr>
            <a:xfrm>
              <a:off x="1771" y="1541"/>
              <a:ext cx="79" cy="79"/>
              <a:chOff x="2273" y="2522"/>
              <a:chExt cx="159" cy="159"/>
            </a:xfrm>
          </p:grpSpPr>
          <p:sp>
            <p:nvSpPr>
              <p:cNvPr id="8389" name="Oval 12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90" name="Group 12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91" name="Line 12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92" name="Freeform 12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7" name="Group 124"/>
            <p:cNvGrpSpPr/>
            <p:nvPr/>
          </p:nvGrpSpPr>
          <p:grpSpPr>
            <a:xfrm>
              <a:off x="1865" y="1541"/>
              <a:ext cx="79" cy="79"/>
              <a:chOff x="2273" y="2522"/>
              <a:chExt cx="159" cy="159"/>
            </a:xfrm>
          </p:grpSpPr>
          <p:sp>
            <p:nvSpPr>
              <p:cNvPr id="8385" name="Oval 12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86" name="Group 12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87" name="Line 12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88" name="Freeform 12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8" name="Group 129"/>
            <p:cNvGrpSpPr/>
            <p:nvPr/>
          </p:nvGrpSpPr>
          <p:grpSpPr>
            <a:xfrm>
              <a:off x="1959" y="1541"/>
              <a:ext cx="79" cy="79"/>
              <a:chOff x="2273" y="2522"/>
              <a:chExt cx="159" cy="159"/>
            </a:xfrm>
          </p:grpSpPr>
          <p:sp>
            <p:nvSpPr>
              <p:cNvPr id="8381" name="Oval 13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82" name="Group 13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83" name="Line 13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84" name="Freeform 13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39" name="Group 134"/>
            <p:cNvGrpSpPr/>
            <p:nvPr/>
          </p:nvGrpSpPr>
          <p:grpSpPr>
            <a:xfrm>
              <a:off x="2052" y="1541"/>
              <a:ext cx="79" cy="79"/>
              <a:chOff x="2273" y="2522"/>
              <a:chExt cx="159" cy="159"/>
            </a:xfrm>
          </p:grpSpPr>
          <p:sp>
            <p:nvSpPr>
              <p:cNvPr id="8377" name="Oval 13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78" name="Group 13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79" name="Line 13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80" name="Freeform 13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0" name="Group 139"/>
            <p:cNvGrpSpPr/>
            <p:nvPr/>
          </p:nvGrpSpPr>
          <p:grpSpPr>
            <a:xfrm>
              <a:off x="2146" y="1541"/>
              <a:ext cx="79" cy="79"/>
              <a:chOff x="2273" y="2522"/>
              <a:chExt cx="159" cy="159"/>
            </a:xfrm>
          </p:grpSpPr>
          <p:sp>
            <p:nvSpPr>
              <p:cNvPr id="8373" name="Oval 14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74" name="Group 14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75" name="Line 14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76" name="Freeform 14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1" name="Group 144"/>
            <p:cNvGrpSpPr/>
            <p:nvPr/>
          </p:nvGrpSpPr>
          <p:grpSpPr>
            <a:xfrm>
              <a:off x="2240" y="1541"/>
              <a:ext cx="79" cy="79"/>
              <a:chOff x="2273" y="2522"/>
              <a:chExt cx="159" cy="159"/>
            </a:xfrm>
          </p:grpSpPr>
          <p:sp>
            <p:nvSpPr>
              <p:cNvPr id="8369" name="Oval 14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70" name="Group 14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71" name="Line 14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72" name="Freeform 14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2" name="Group 149"/>
            <p:cNvGrpSpPr/>
            <p:nvPr/>
          </p:nvGrpSpPr>
          <p:grpSpPr>
            <a:xfrm>
              <a:off x="2334" y="1541"/>
              <a:ext cx="79" cy="79"/>
              <a:chOff x="2273" y="2522"/>
              <a:chExt cx="159" cy="159"/>
            </a:xfrm>
          </p:grpSpPr>
          <p:sp>
            <p:nvSpPr>
              <p:cNvPr id="8365" name="Oval 15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66" name="Group 15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67" name="Line 15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68" name="Freeform 15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3" name="Group 154"/>
            <p:cNvGrpSpPr/>
            <p:nvPr/>
          </p:nvGrpSpPr>
          <p:grpSpPr>
            <a:xfrm>
              <a:off x="2428" y="1541"/>
              <a:ext cx="79" cy="79"/>
              <a:chOff x="2273" y="2522"/>
              <a:chExt cx="159" cy="159"/>
            </a:xfrm>
          </p:grpSpPr>
          <p:sp>
            <p:nvSpPr>
              <p:cNvPr id="8361" name="Oval 15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62" name="Group 15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63" name="Line 15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64" name="Freeform 15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4" name="Group 159"/>
            <p:cNvGrpSpPr/>
            <p:nvPr/>
          </p:nvGrpSpPr>
          <p:grpSpPr>
            <a:xfrm>
              <a:off x="2522" y="1541"/>
              <a:ext cx="79" cy="79"/>
              <a:chOff x="2273" y="2522"/>
              <a:chExt cx="159" cy="159"/>
            </a:xfrm>
          </p:grpSpPr>
          <p:sp>
            <p:nvSpPr>
              <p:cNvPr id="8357" name="Oval 16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58" name="Group 16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59" name="Line 16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60" name="Freeform 16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5" name="Group 164"/>
            <p:cNvGrpSpPr/>
            <p:nvPr/>
          </p:nvGrpSpPr>
          <p:grpSpPr>
            <a:xfrm>
              <a:off x="2616" y="1541"/>
              <a:ext cx="79" cy="79"/>
              <a:chOff x="2273" y="2522"/>
              <a:chExt cx="159" cy="159"/>
            </a:xfrm>
          </p:grpSpPr>
          <p:sp>
            <p:nvSpPr>
              <p:cNvPr id="8353" name="Oval 16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54" name="Group 16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55" name="Line 16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56" name="Freeform 16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6" name="Group 169"/>
            <p:cNvGrpSpPr/>
            <p:nvPr/>
          </p:nvGrpSpPr>
          <p:grpSpPr>
            <a:xfrm>
              <a:off x="2710" y="1541"/>
              <a:ext cx="79" cy="79"/>
              <a:chOff x="2273" y="2522"/>
              <a:chExt cx="159" cy="159"/>
            </a:xfrm>
          </p:grpSpPr>
          <p:sp>
            <p:nvSpPr>
              <p:cNvPr id="8349" name="Oval 17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50" name="Group 17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51" name="Line 17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52" name="Freeform 17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7" name="Group 174"/>
            <p:cNvGrpSpPr/>
            <p:nvPr/>
          </p:nvGrpSpPr>
          <p:grpSpPr>
            <a:xfrm>
              <a:off x="2804" y="1541"/>
              <a:ext cx="79" cy="79"/>
              <a:chOff x="2273" y="2522"/>
              <a:chExt cx="159" cy="159"/>
            </a:xfrm>
          </p:grpSpPr>
          <p:sp>
            <p:nvSpPr>
              <p:cNvPr id="8345" name="Oval 17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46" name="Group 17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47" name="Line 17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48" name="Freeform 17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8" name="Group 179"/>
            <p:cNvGrpSpPr/>
            <p:nvPr/>
          </p:nvGrpSpPr>
          <p:grpSpPr>
            <a:xfrm>
              <a:off x="2898" y="1541"/>
              <a:ext cx="79" cy="79"/>
              <a:chOff x="2273" y="2522"/>
              <a:chExt cx="159" cy="159"/>
            </a:xfrm>
          </p:grpSpPr>
          <p:sp>
            <p:nvSpPr>
              <p:cNvPr id="8341" name="Oval 18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42" name="Group 18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43" name="Line 18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44" name="Freeform 18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49" name="Group 184"/>
            <p:cNvGrpSpPr/>
            <p:nvPr/>
          </p:nvGrpSpPr>
          <p:grpSpPr>
            <a:xfrm>
              <a:off x="2992" y="1541"/>
              <a:ext cx="79" cy="79"/>
              <a:chOff x="2273" y="2522"/>
              <a:chExt cx="159" cy="159"/>
            </a:xfrm>
          </p:grpSpPr>
          <p:sp>
            <p:nvSpPr>
              <p:cNvPr id="8337" name="Oval 185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38" name="Group 186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39" name="Line 187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40" name="Freeform 188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50" name="Group 189"/>
            <p:cNvGrpSpPr/>
            <p:nvPr/>
          </p:nvGrpSpPr>
          <p:grpSpPr>
            <a:xfrm>
              <a:off x="3086" y="1541"/>
              <a:ext cx="79" cy="79"/>
              <a:chOff x="2273" y="2522"/>
              <a:chExt cx="159" cy="159"/>
            </a:xfrm>
          </p:grpSpPr>
          <p:sp>
            <p:nvSpPr>
              <p:cNvPr id="8333" name="Oval 190"/>
              <p:cNvSpPr/>
              <p:nvPr/>
            </p:nvSpPr>
            <p:spPr>
              <a:xfrm>
                <a:off x="2273" y="2522"/>
                <a:ext cx="159" cy="15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334" name="Group 191"/>
              <p:cNvGrpSpPr/>
              <p:nvPr/>
            </p:nvGrpSpPr>
            <p:grpSpPr>
              <a:xfrm>
                <a:off x="2293" y="2540"/>
                <a:ext cx="113" cy="117"/>
                <a:chOff x="2313" y="2932"/>
                <a:chExt cx="113" cy="117"/>
              </a:xfrm>
            </p:grpSpPr>
            <p:sp>
              <p:nvSpPr>
                <p:cNvPr id="8335" name="Line 192"/>
                <p:cNvSpPr/>
                <p:nvPr/>
              </p:nvSpPr>
              <p:spPr>
                <a:xfrm>
                  <a:off x="2313" y="2936"/>
                  <a:ext cx="113" cy="1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336" name="Freeform 193"/>
                <p:cNvSpPr/>
                <p:nvPr/>
              </p:nvSpPr>
              <p:spPr>
                <a:xfrm>
                  <a:off x="2313" y="2932"/>
                  <a:ext cx="113" cy="11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4" y="0"/>
                    </a:cxn>
                  </a:cxnLst>
                  <a:pathLst>
                    <a:path w="125" h="177">
                      <a:moveTo>
                        <a:pt x="0" y="177"/>
                      </a:moveTo>
                      <a:lnTo>
                        <a:pt x="12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251" name="Group 194"/>
            <p:cNvGrpSpPr/>
            <p:nvPr/>
          </p:nvGrpSpPr>
          <p:grpSpPr>
            <a:xfrm>
              <a:off x="793" y="959"/>
              <a:ext cx="79" cy="79"/>
              <a:chOff x="933" y="2188"/>
              <a:chExt cx="79" cy="79"/>
            </a:xfrm>
          </p:grpSpPr>
          <p:sp>
            <p:nvSpPr>
              <p:cNvPr id="8331" name="Oval 195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32" name="Oval 196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2" name="Group 197"/>
            <p:cNvGrpSpPr/>
            <p:nvPr/>
          </p:nvGrpSpPr>
          <p:grpSpPr>
            <a:xfrm>
              <a:off x="882" y="959"/>
              <a:ext cx="79" cy="79"/>
              <a:chOff x="933" y="2188"/>
              <a:chExt cx="79" cy="79"/>
            </a:xfrm>
          </p:grpSpPr>
          <p:sp>
            <p:nvSpPr>
              <p:cNvPr id="8329" name="Oval 198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30" name="Oval 199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3" name="Group 200"/>
            <p:cNvGrpSpPr/>
            <p:nvPr/>
          </p:nvGrpSpPr>
          <p:grpSpPr>
            <a:xfrm>
              <a:off x="971" y="959"/>
              <a:ext cx="79" cy="79"/>
              <a:chOff x="933" y="2188"/>
              <a:chExt cx="79" cy="79"/>
            </a:xfrm>
          </p:grpSpPr>
          <p:sp>
            <p:nvSpPr>
              <p:cNvPr id="8327" name="Oval 201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8" name="Oval 202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4" name="Group 203"/>
            <p:cNvGrpSpPr/>
            <p:nvPr/>
          </p:nvGrpSpPr>
          <p:grpSpPr>
            <a:xfrm>
              <a:off x="1061" y="959"/>
              <a:ext cx="79" cy="79"/>
              <a:chOff x="933" y="2188"/>
              <a:chExt cx="79" cy="79"/>
            </a:xfrm>
          </p:grpSpPr>
          <p:sp>
            <p:nvSpPr>
              <p:cNvPr id="8325" name="Oval 204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6" name="Oval 205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5" name="Group 206"/>
            <p:cNvGrpSpPr/>
            <p:nvPr/>
          </p:nvGrpSpPr>
          <p:grpSpPr>
            <a:xfrm>
              <a:off x="1150" y="959"/>
              <a:ext cx="79" cy="79"/>
              <a:chOff x="933" y="2188"/>
              <a:chExt cx="79" cy="79"/>
            </a:xfrm>
          </p:grpSpPr>
          <p:sp>
            <p:nvSpPr>
              <p:cNvPr id="8323" name="Oval 207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4" name="Oval 208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6" name="Group 209"/>
            <p:cNvGrpSpPr/>
            <p:nvPr/>
          </p:nvGrpSpPr>
          <p:grpSpPr>
            <a:xfrm>
              <a:off x="1239" y="959"/>
              <a:ext cx="79" cy="79"/>
              <a:chOff x="933" y="2188"/>
              <a:chExt cx="79" cy="79"/>
            </a:xfrm>
          </p:grpSpPr>
          <p:sp>
            <p:nvSpPr>
              <p:cNvPr id="8321" name="Oval 210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2" name="Oval 211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7" name="Group 212"/>
            <p:cNvGrpSpPr/>
            <p:nvPr/>
          </p:nvGrpSpPr>
          <p:grpSpPr>
            <a:xfrm>
              <a:off x="1329" y="959"/>
              <a:ext cx="79" cy="79"/>
              <a:chOff x="933" y="2188"/>
              <a:chExt cx="79" cy="79"/>
            </a:xfrm>
          </p:grpSpPr>
          <p:sp>
            <p:nvSpPr>
              <p:cNvPr id="8319" name="Oval 213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0" name="Oval 214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8" name="Group 215"/>
            <p:cNvGrpSpPr/>
            <p:nvPr/>
          </p:nvGrpSpPr>
          <p:grpSpPr>
            <a:xfrm>
              <a:off x="1418" y="959"/>
              <a:ext cx="79" cy="79"/>
              <a:chOff x="933" y="2188"/>
              <a:chExt cx="79" cy="79"/>
            </a:xfrm>
          </p:grpSpPr>
          <p:sp>
            <p:nvSpPr>
              <p:cNvPr id="8317" name="Oval 216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8" name="Oval 217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9" name="Group 218"/>
            <p:cNvGrpSpPr/>
            <p:nvPr/>
          </p:nvGrpSpPr>
          <p:grpSpPr>
            <a:xfrm>
              <a:off x="1507" y="959"/>
              <a:ext cx="79" cy="79"/>
              <a:chOff x="933" y="2188"/>
              <a:chExt cx="79" cy="79"/>
            </a:xfrm>
          </p:grpSpPr>
          <p:sp>
            <p:nvSpPr>
              <p:cNvPr id="8315" name="Oval 219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6" name="Oval 220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0" name="Group 221"/>
            <p:cNvGrpSpPr/>
            <p:nvPr/>
          </p:nvGrpSpPr>
          <p:grpSpPr>
            <a:xfrm>
              <a:off x="1597" y="959"/>
              <a:ext cx="79" cy="79"/>
              <a:chOff x="933" y="2188"/>
              <a:chExt cx="79" cy="79"/>
            </a:xfrm>
          </p:grpSpPr>
          <p:sp>
            <p:nvSpPr>
              <p:cNvPr id="8313" name="Oval 222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4" name="Oval 223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1" name="Group 224"/>
            <p:cNvGrpSpPr/>
            <p:nvPr/>
          </p:nvGrpSpPr>
          <p:grpSpPr>
            <a:xfrm>
              <a:off x="1686" y="959"/>
              <a:ext cx="79" cy="79"/>
              <a:chOff x="933" y="2188"/>
              <a:chExt cx="79" cy="79"/>
            </a:xfrm>
          </p:grpSpPr>
          <p:sp>
            <p:nvSpPr>
              <p:cNvPr id="8311" name="Oval 225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2" name="Oval 226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2" name="Group 227"/>
            <p:cNvGrpSpPr/>
            <p:nvPr/>
          </p:nvGrpSpPr>
          <p:grpSpPr>
            <a:xfrm>
              <a:off x="1775" y="959"/>
              <a:ext cx="79" cy="79"/>
              <a:chOff x="933" y="2188"/>
              <a:chExt cx="79" cy="79"/>
            </a:xfrm>
          </p:grpSpPr>
          <p:sp>
            <p:nvSpPr>
              <p:cNvPr id="8309" name="Oval 228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0" name="Oval 229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3" name="Group 230"/>
            <p:cNvGrpSpPr/>
            <p:nvPr/>
          </p:nvGrpSpPr>
          <p:grpSpPr>
            <a:xfrm>
              <a:off x="1865" y="959"/>
              <a:ext cx="79" cy="79"/>
              <a:chOff x="933" y="2188"/>
              <a:chExt cx="79" cy="79"/>
            </a:xfrm>
          </p:grpSpPr>
          <p:sp>
            <p:nvSpPr>
              <p:cNvPr id="8307" name="Oval 231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8" name="Oval 232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4" name="Group 233"/>
            <p:cNvGrpSpPr/>
            <p:nvPr/>
          </p:nvGrpSpPr>
          <p:grpSpPr>
            <a:xfrm>
              <a:off x="1954" y="959"/>
              <a:ext cx="79" cy="79"/>
              <a:chOff x="933" y="2188"/>
              <a:chExt cx="79" cy="79"/>
            </a:xfrm>
          </p:grpSpPr>
          <p:sp>
            <p:nvSpPr>
              <p:cNvPr id="8305" name="Oval 234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6" name="Oval 235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5" name="Group 236"/>
            <p:cNvGrpSpPr/>
            <p:nvPr/>
          </p:nvGrpSpPr>
          <p:grpSpPr>
            <a:xfrm>
              <a:off x="2043" y="959"/>
              <a:ext cx="79" cy="79"/>
              <a:chOff x="933" y="2188"/>
              <a:chExt cx="79" cy="79"/>
            </a:xfrm>
          </p:grpSpPr>
          <p:sp>
            <p:nvSpPr>
              <p:cNvPr id="8303" name="Oval 237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4" name="Oval 238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6" name="Group 239"/>
            <p:cNvGrpSpPr/>
            <p:nvPr/>
          </p:nvGrpSpPr>
          <p:grpSpPr>
            <a:xfrm>
              <a:off x="2133" y="959"/>
              <a:ext cx="79" cy="79"/>
              <a:chOff x="933" y="2188"/>
              <a:chExt cx="79" cy="79"/>
            </a:xfrm>
          </p:grpSpPr>
          <p:sp>
            <p:nvSpPr>
              <p:cNvPr id="8301" name="Oval 240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2" name="Oval 241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7" name="Group 242"/>
            <p:cNvGrpSpPr/>
            <p:nvPr/>
          </p:nvGrpSpPr>
          <p:grpSpPr>
            <a:xfrm>
              <a:off x="2222" y="959"/>
              <a:ext cx="79" cy="79"/>
              <a:chOff x="933" y="2188"/>
              <a:chExt cx="79" cy="79"/>
            </a:xfrm>
          </p:grpSpPr>
          <p:sp>
            <p:nvSpPr>
              <p:cNvPr id="8299" name="Oval 243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" name="Oval 244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8" name="Group 245"/>
            <p:cNvGrpSpPr/>
            <p:nvPr/>
          </p:nvGrpSpPr>
          <p:grpSpPr>
            <a:xfrm>
              <a:off x="2311" y="959"/>
              <a:ext cx="79" cy="79"/>
              <a:chOff x="933" y="2188"/>
              <a:chExt cx="79" cy="79"/>
            </a:xfrm>
          </p:grpSpPr>
          <p:sp>
            <p:nvSpPr>
              <p:cNvPr id="8297" name="Oval 246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8" name="Oval 247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69" name="Group 248"/>
            <p:cNvGrpSpPr/>
            <p:nvPr/>
          </p:nvGrpSpPr>
          <p:grpSpPr>
            <a:xfrm>
              <a:off x="2401" y="959"/>
              <a:ext cx="79" cy="79"/>
              <a:chOff x="933" y="2188"/>
              <a:chExt cx="79" cy="79"/>
            </a:xfrm>
          </p:grpSpPr>
          <p:sp>
            <p:nvSpPr>
              <p:cNvPr id="8295" name="Oval 249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6" name="Oval 250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0" name="Group 251"/>
            <p:cNvGrpSpPr/>
            <p:nvPr/>
          </p:nvGrpSpPr>
          <p:grpSpPr>
            <a:xfrm>
              <a:off x="2490" y="959"/>
              <a:ext cx="79" cy="79"/>
              <a:chOff x="933" y="2188"/>
              <a:chExt cx="79" cy="79"/>
            </a:xfrm>
          </p:grpSpPr>
          <p:sp>
            <p:nvSpPr>
              <p:cNvPr id="8293" name="Oval 252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4" name="Oval 253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1" name="Group 254"/>
            <p:cNvGrpSpPr/>
            <p:nvPr/>
          </p:nvGrpSpPr>
          <p:grpSpPr>
            <a:xfrm>
              <a:off x="2579" y="959"/>
              <a:ext cx="79" cy="79"/>
              <a:chOff x="933" y="2188"/>
              <a:chExt cx="79" cy="79"/>
            </a:xfrm>
          </p:grpSpPr>
          <p:sp>
            <p:nvSpPr>
              <p:cNvPr id="8291" name="Oval 255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2" name="Oval 256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2" name="Group 257"/>
            <p:cNvGrpSpPr/>
            <p:nvPr/>
          </p:nvGrpSpPr>
          <p:grpSpPr>
            <a:xfrm>
              <a:off x="2669" y="959"/>
              <a:ext cx="79" cy="79"/>
              <a:chOff x="933" y="2188"/>
              <a:chExt cx="79" cy="79"/>
            </a:xfrm>
          </p:grpSpPr>
          <p:sp>
            <p:nvSpPr>
              <p:cNvPr id="8289" name="Oval 258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0" name="Oval 259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3" name="Group 260"/>
            <p:cNvGrpSpPr/>
            <p:nvPr/>
          </p:nvGrpSpPr>
          <p:grpSpPr>
            <a:xfrm>
              <a:off x="2758" y="959"/>
              <a:ext cx="79" cy="79"/>
              <a:chOff x="933" y="2188"/>
              <a:chExt cx="79" cy="79"/>
            </a:xfrm>
          </p:grpSpPr>
          <p:sp>
            <p:nvSpPr>
              <p:cNvPr id="8287" name="Oval 261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88" name="Oval 262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4" name="Group 263"/>
            <p:cNvGrpSpPr/>
            <p:nvPr/>
          </p:nvGrpSpPr>
          <p:grpSpPr>
            <a:xfrm>
              <a:off x="2847" y="959"/>
              <a:ext cx="79" cy="79"/>
              <a:chOff x="933" y="2188"/>
              <a:chExt cx="79" cy="79"/>
            </a:xfrm>
          </p:grpSpPr>
          <p:sp>
            <p:nvSpPr>
              <p:cNvPr id="8285" name="Oval 264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86" name="Oval 265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5" name="Group 266"/>
            <p:cNvGrpSpPr/>
            <p:nvPr/>
          </p:nvGrpSpPr>
          <p:grpSpPr>
            <a:xfrm>
              <a:off x="2937" y="959"/>
              <a:ext cx="79" cy="79"/>
              <a:chOff x="933" y="2188"/>
              <a:chExt cx="79" cy="79"/>
            </a:xfrm>
          </p:grpSpPr>
          <p:sp>
            <p:nvSpPr>
              <p:cNvPr id="8283" name="Oval 267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84" name="Oval 268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6" name="Group 269"/>
            <p:cNvGrpSpPr/>
            <p:nvPr/>
          </p:nvGrpSpPr>
          <p:grpSpPr>
            <a:xfrm>
              <a:off x="3026" y="959"/>
              <a:ext cx="79" cy="79"/>
              <a:chOff x="933" y="2188"/>
              <a:chExt cx="79" cy="79"/>
            </a:xfrm>
          </p:grpSpPr>
          <p:sp>
            <p:nvSpPr>
              <p:cNvPr id="8281" name="Oval 270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82" name="Oval 271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77" name="Group 272"/>
            <p:cNvGrpSpPr/>
            <p:nvPr/>
          </p:nvGrpSpPr>
          <p:grpSpPr>
            <a:xfrm>
              <a:off x="3116" y="959"/>
              <a:ext cx="79" cy="79"/>
              <a:chOff x="933" y="2188"/>
              <a:chExt cx="79" cy="79"/>
            </a:xfrm>
          </p:grpSpPr>
          <p:sp>
            <p:nvSpPr>
              <p:cNvPr id="8279" name="Oval 273"/>
              <p:cNvSpPr/>
              <p:nvPr/>
            </p:nvSpPr>
            <p:spPr>
              <a:xfrm>
                <a:off x="933" y="218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80" name="Oval 274"/>
              <p:cNvSpPr/>
              <p:nvPr/>
            </p:nvSpPr>
            <p:spPr>
              <a:xfrm>
                <a:off x="953" y="2204"/>
                <a:ext cx="45" cy="45"/>
              </a:xfrm>
              <a:prstGeom prst="ellipse">
                <a:avLst/>
              </a:prstGeom>
              <a:solidFill>
                <a:srgbClr val="36363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78" name="Line 275"/>
            <p:cNvSpPr/>
            <p:nvPr/>
          </p:nvSpPr>
          <p:spPr>
            <a:xfrm>
              <a:off x="3181" y="101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197" name="Group 280"/>
          <p:cNvGrpSpPr/>
          <p:nvPr/>
        </p:nvGrpSpPr>
        <p:grpSpPr>
          <a:xfrm>
            <a:off x="917575" y="4581525"/>
            <a:ext cx="5256213" cy="1798638"/>
            <a:chOff x="578" y="2738"/>
            <a:chExt cx="3311" cy="1133"/>
          </a:xfrm>
        </p:grpSpPr>
        <p:sp>
          <p:nvSpPr>
            <p:cNvPr id="8199" name="Line 43"/>
            <p:cNvSpPr/>
            <p:nvPr/>
          </p:nvSpPr>
          <p:spPr>
            <a:xfrm>
              <a:off x="578" y="3667"/>
              <a:ext cx="33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0" name="Freeform 44"/>
            <p:cNvSpPr/>
            <p:nvPr/>
          </p:nvSpPr>
          <p:spPr>
            <a:xfrm>
              <a:off x="805" y="3164"/>
              <a:ext cx="2994" cy="503"/>
            </a:xfrm>
            <a:custGeom>
              <a:avLst/>
              <a:gdLst/>
              <a:ahLst/>
              <a:cxnLst>
                <a:cxn ang="0">
                  <a:pos x="0" y="503"/>
                </a:cxn>
                <a:cxn ang="0">
                  <a:pos x="363" y="140"/>
                </a:cxn>
                <a:cxn ang="0">
                  <a:pos x="907" y="49"/>
                </a:cxn>
                <a:cxn ang="0">
                  <a:pos x="2484" y="76"/>
                </a:cxn>
                <a:cxn ang="0">
                  <a:pos x="2994" y="503"/>
                </a:cxn>
              </a:cxnLst>
              <a:pathLst>
                <a:path w="2994" h="503">
                  <a:moveTo>
                    <a:pt x="0" y="503"/>
                  </a:moveTo>
                  <a:cubicBezTo>
                    <a:pt x="106" y="359"/>
                    <a:pt x="212" y="216"/>
                    <a:pt x="363" y="140"/>
                  </a:cubicBezTo>
                  <a:cubicBezTo>
                    <a:pt x="514" y="64"/>
                    <a:pt x="554" y="60"/>
                    <a:pt x="907" y="49"/>
                  </a:cubicBezTo>
                  <a:cubicBezTo>
                    <a:pt x="1260" y="38"/>
                    <a:pt x="2136" y="0"/>
                    <a:pt x="2484" y="76"/>
                  </a:cubicBezTo>
                  <a:cubicBezTo>
                    <a:pt x="2832" y="152"/>
                    <a:pt x="2888" y="414"/>
                    <a:pt x="2994" y="503"/>
                  </a:cubicBez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Line 45"/>
            <p:cNvSpPr/>
            <p:nvPr/>
          </p:nvSpPr>
          <p:spPr>
            <a:xfrm flipV="1">
              <a:off x="2257" y="2817"/>
              <a:ext cx="0" cy="8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8202" name="Object 46"/>
            <p:cNvGraphicFramePr>
              <a:graphicFrameLocks noChangeAspect="1"/>
            </p:cNvGraphicFramePr>
            <p:nvPr/>
          </p:nvGraphicFramePr>
          <p:xfrm>
            <a:off x="1776" y="3189"/>
            <a:ext cx="47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405765" imgH="393065" progId="Equation.DSMT4">
                    <p:embed/>
                  </p:oleObj>
                </mc:Choice>
                <mc:Fallback>
                  <p:oleObj name="" r:id="rId15" imgW="405765" imgH="393065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76" y="3189"/>
                          <a:ext cx="471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Freeform 47"/>
            <p:cNvSpPr/>
            <p:nvPr/>
          </p:nvSpPr>
          <p:spPr>
            <a:xfrm>
              <a:off x="3591" y="3418"/>
              <a:ext cx="1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7"/>
                </a:cxn>
              </a:cxnLst>
              <a:pathLst>
                <a:path w="1" h="247">
                  <a:moveTo>
                    <a:pt x="0" y="0"/>
                  </a:moveTo>
                  <a:lnTo>
                    <a:pt x="0" y="247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204" name="Object 48"/>
            <p:cNvGraphicFramePr>
              <a:graphicFrameLocks noChangeAspect="1"/>
            </p:cNvGraphicFramePr>
            <p:nvPr/>
          </p:nvGraphicFramePr>
          <p:xfrm>
            <a:off x="1907" y="2961"/>
            <a:ext cx="3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7" imgW="292100" imgH="203200" progId="Equation.DSMT4">
                    <p:embed/>
                  </p:oleObj>
                </mc:Choice>
                <mc:Fallback>
                  <p:oleObj name="" r:id="rId17" imgW="292100" imgH="203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07" y="2961"/>
                          <a:ext cx="32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77"/>
            <p:cNvGraphicFramePr>
              <a:graphicFrameLocks noChangeAspect="1"/>
            </p:cNvGraphicFramePr>
            <p:nvPr/>
          </p:nvGraphicFramePr>
          <p:xfrm>
            <a:off x="3664" y="3667"/>
            <a:ext cx="18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127000" imgH="139700" progId="Equation.DSMT4">
                    <p:embed/>
                  </p:oleObj>
                </mc:Choice>
                <mc:Fallback>
                  <p:oleObj name="" r:id="rId19" imgW="127000" imgH="1397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64" y="3667"/>
                          <a:ext cx="186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278"/>
            <p:cNvGraphicFramePr>
              <a:graphicFrameLocks noChangeAspect="1"/>
            </p:cNvGraphicFramePr>
            <p:nvPr/>
          </p:nvGraphicFramePr>
          <p:xfrm>
            <a:off x="2238" y="2738"/>
            <a:ext cx="22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1" imgW="152400" imgH="165100" progId="Equation.DSMT4">
                    <p:embed/>
                  </p:oleObj>
                </mc:Choice>
                <mc:Fallback>
                  <p:oleObj name="" r:id="rId21" imgW="152400" imgH="1651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38" y="2738"/>
                          <a:ext cx="224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Line 279"/>
            <p:cNvSpPr/>
            <p:nvPr/>
          </p:nvSpPr>
          <p:spPr>
            <a:xfrm>
              <a:off x="2246" y="3427"/>
              <a:ext cx="13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8198" name="矩形 1"/>
          <p:cNvSpPr/>
          <p:nvPr/>
        </p:nvSpPr>
        <p:spPr>
          <a:xfrm>
            <a:off x="6173788" y="3783013"/>
            <a:ext cx="1900237" cy="1290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与真空磁导率、线圈匝数密度、电流、位置相关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842963" y="539750"/>
            <a:ext cx="36449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三、实验仪器     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219" name="Rectangle 174"/>
          <p:cNvSpPr/>
          <p:nvPr/>
        </p:nvSpPr>
        <p:spPr>
          <a:xfrm>
            <a:off x="755650" y="1484313"/>
            <a:ext cx="403383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TH—H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霍尔效应实验测试仪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2308225"/>
            <a:ext cx="8685213" cy="3354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"/>
          <p:cNvSpPr/>
          <p:nvPr/>
        </p:nvSpPr>
        <p:spPr>
          <a:xfrm>
            <a:off x="842963" y="539750"/>
            <a:ext cx="3813175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三、实验仪器     </a:t>
            </a:r>
            <a:endParaRPr lang="zh-CN" altLang="en-US" sz="4000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243" name="Rectangle 15"/>
          <p:cNvSpPr/>
          <p:nvPr/>
        </p:nvSpPr>
        <p:spPr>
          <a:xfrm>
            <a:off x="842963" y="1241425"/>
            <a:ext cx="38131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TH—H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霍尔效应实验组合仪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2119313"/>
            <a:ext cx="7564438" cy="354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96"/>
          <p:cNvSpPr/>
          <p:nvPr/>
        </p:nvSpPr>
        <p:spPr>
          <a:xfrm>
            <a:off x="933450" y="601663"/>
            <a:ext cx="259556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实验连线图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249363"/>
            <a:ext cx="7143750" cy="482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ABLE_ENDDRAG_ORIGIN_RECT" val="578*248"/>
  <p:tag name="TABLE_ENDDRAG_RECT" val="85*239*578*248"/>
</p:tagLst>
</file>

<file path=ppt/tags/tag2.xml><?xml version="1.0" encoding="utf-8"?>
<p:tagLst xmlns:p="http://schemas.openxmlformats.org/presentationml/2006/main">
  <p:tag name="commondata" val="eyJoZGlkIjoiMzkxYmM0MDczZGZkODY1YWQ1NWMxMDI1NGMyZDNmOWU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1892</Words>
  <Application>WPS 演示</Application>
  <PresentationFormat>全屏显示(4:3)</PresentationFormat>
  <Paragraphs>283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18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 Light</vt:lpstr>
      <vt:lpstr>黑体</vt:lpstr>
      <vt:lpstr>华文隶书</vt:lpstr>
      <vt:lpstr>华文中宋</vt:lpstr>
      <vt:lpstr>Times New Roman</vt:lpstr>
      <vt:lpstr>楷体_GB2312</vt:lpstr>
      <vt:lpstr>新宋体</vt:lpstr>
      <vt:lpstr>微软雅黑</vt:lpstr>
      <vt:lpstr>Arial Unicode MS</vt:lpstr>
      <vt:lpstr>Office 主题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爽YY</cp:lastModifiedBy>
  <cp:revision>57</cp:revision>
  <cp:lastPrinted>2019-11-01T08:38:00Z</cp:lastPrinted>
  <dcterms:created xsi:type="dcterms:W3CDTF">2018-09-23T09:50:00Z</dcterms:created>
  <dcterms:modified xsi:type="dcterms:W3CDTF">2023-12-12T17:42:09Z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9FE713961F48429FB79A4F03EE92B3AE_12</vt:lpwstr>
  </property>
  <property fmtid="{D5CDD505-2E9C-101B-9397-08002B2CF9AE}" pid="3" name="KSOProductBuildVer">
    <vt:lpwstr>2052-12.1.0.16120</vt:lpwstr>
  </property>
</Properties>
</file>