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7"/>
  </p:notesMasterIdLst>
  <p:handoutMasterIdLst>
    <p:handoutMasterId r:id="rId18"/>
  </p:handoutMasterIdLst>
  <p:sldIdLst>
    <p:sldId id="457" r:id="rId2"/>
    <p:sldId id="398" r:id="rId3"/>
    <p:sldId id="441" r:id="rId4"/>
    <p:sldId id="426" r:id="rId5"/>
    <p:sldId id="442" r:id="rId6"/>
    <p:sldId id="448" r:id="rId7"/>
    <p:sldId id="443" r:id="rId8"/>
    <p:sldId id="460" r:id="rId9"/>
    <p:sldId id="444" r:id="rId10"/>
    <p:sldId id="445" r:id="rId11"/>
    <p:sldId id="452" r:id="rId12"/>
    <p:sldId id="454" r:id="rId13"/>
    <p:sldId id="456" r:id="rId14"/>
    <p:sldId id="461" r:id="rId15"/>
    <p:sldId id="377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990000"/>
    <a:srgbClr val="FF0066"/>
    <a:srgbClr val="0E302F"/>
    <a:srgbClr val="006666"/>
    <a:srgbClr val="0000FF"/>
    <a:srgbClr val="7030A0"/>
    <a:srgbClr val="292929"/>
    <a:srgbClr val="4D4D4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8" autoAdjust="0"/>
    <p:restoredTop sz="97885" autoAdjust="0"/>
  </p:normalViewPr>
  <p:slideViewPr>
    <p:cSldViewPr snapToObjects="1">
      <p:cViewPr varScale="1">
        <p:scale>
          <a:sx n="124" d="100"/>
          <a:sy n="124" d="100"/>
        </p:scale>
        <p:origin x="26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48" d="100"/>
          <a:sy n="48" d="100"/>
        </p:scale>
        <p:origin x="-19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2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>
            <a:extLst>
              <a:ext uri="{FF2B5EF4-FFF2-40B4-BE49-F238E27FC236}">
                <a16:creationId xmlns="" xmlns:a16="http://schemas.microsoft.com/office/drawing/2014/main" id="{335A6F6C-CB7B-4B27-82DC-7D98304A27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2179" name="Rectangle 3">
            <a:extLst>
              <a:ext uri="{FF2B5EF4-FFF2-40B4-BE49-F238E27FC236}">
                <a16:creationId xmlns="" xmlns:a16="http://schemas.microsoft.com/office/drawing/2014/main" id="{D8CB9931-398D-4699-B65F-D36E8970DD5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2180" name="Rectangle 4">
            <a:extLst>
              <a:ext uri="{FF2B5EF4-FFF2-40B4-BE49-F238E27FC236}">
                <a16:creationId xmlns="" xmlns:a16="http://schemas.microsoft.com/office/drawing/2014/main" id="{12A28787-79E1-42C6-91D8-AA894FD0E1B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2181" name="Rectangle 5">
            <a:extLst>
              <a:ext uri="{FF2B5EF4-FFF2-40B4-BE49-F238E27FC236}">
                <a16:creationId xmlns="" xmlns:a16="http://schemas.microsoft.com/office/drawing/2014/main" id="{D676CAD4-93FC-429D-A805-804DC724C21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C61AE60-B9D4-42E7-AC7A-D937D48F68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912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D4712-BB5B-4640-A894-3A224A0A43E2}" type="datetimeFigureOut">
              <a:rPr lang="zh-CN" altLang="en-US" smtClean="0"/>
              <a:pPr/>
              <a:t>2021/8/18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43590-60A0-4A92-8B90-40FAC91FD6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8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43590-60A0-4A92-8B90-40FAC91FD64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5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E40CBDA-BEA1-41E7-B783-FAFB49DD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EFE0F44-CA4B-4740-A599-F6A868713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D484FAF2-EBE1-4481-BF59-249249E08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2E17B5AD-B541-44A1-9D16-93B676174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4F61142-93AB-471A-BB1B-C210294A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2D46743-B6BC-4BA1-A600-B34958782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6BF5EF6-6F57-42CE-B1B1-017A4D6F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9D45E33-6E08-4FEA-A175-FAE56672B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8B9250-87A6-4AAB-B37E-EEEFD44A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6B4CC22-ED9B-492A-8EED-7616EC546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4B0F73B-9F03-4F62-9CE9-6F1719E6E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EB44E1D-889D-4339-B103-F399E88C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F022EB8-589C-4027-A6F0-F99CC5E1D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62D2BB1-FC5D-4D92-9E45-79FE28350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0771923F-E853-44B2-9087-95083B86B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7C6C908B-F78B-4F3A-BCB4-76D45D1E8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0775F11-3E4C-4E64-BA35-55D4DA3F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397DD0-4257-4088-9D25-C255C4FB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53772CE-21B6-4E4F-8637-4A067C315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D979FED6-0973-41F2-88C8-D7DE270F7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7258DF-1B17-42C4-87B2-53629DFA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140434FB-CED8-4B1C-A2B1-5983E8EDA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B98D2A4-747B-4B2D-8CA3-32A189D7C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0" descr="bj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440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7" name="Group 20"/>
          <p:cNvGrpSpPr>
            <a:grpSpLocks/>
          </p:cNvGrpSpPr>
          <p:nvPr userDrawn="1"/>
        </p:nvGrpSpPr>
        <p:grpSpPr bwMode="auto">
          <a:xfrm>
            <a:off x="6805613" y="6415088"/>
            <a:ext cx="198437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  <a:extLst>
                <a:ext uri="{FF2B5EF4-FFF2-40B4-BE49-F238E27FC236}">
                  <a16:creationId xmlns="" xmlns:a16="http://schemas.microsoft.com/office/drawing/2014/main" id="{8B765DA6-15B0-4A70-8199-4757B13934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5400000">
              <a:off x="3441" y="3953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ACEAFE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37" name="Line 22">
              <a:hlinkClick r:id="" action="ppaction://hlinkshowjump?jump=lastslide"/>
            </p:cNvPr>
            <p:cNvSpPr>
              <a:spLocks noChangeShapeType="1"/>
            </p:cNvSpPr>
            <p:nvPr userDrawn="1"/>
          </p:nvSpPr>
          <p:spPr bwMode="auto">
            <a:xfrm>
              <a:off x="3647" y="3923"/>
              <a:ext cx="0" cy="204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  <a:headEnd/>
              <a:tailEnd/>
            </a:ln>
            <a:effectLst>
              <a:prstShdw prst="shdw17" dist="17961" dir="2700000">
                <a:srgbClr val="678C98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2871" name="AutoShape 23">
            <a:hlinkClick r:id="" action="ppaction://hlinkshowjump?jump=nextslide"/>
            <a:extLst>
              <a:ext uri="{FF2B5EF4-FFF2-40B4-BE49-F238E27FC236}">
                <a16:creationId xmlns="" xmlns:a16="http://schemas.microsoft.com/office/drawing/2014/main" id="{879152B9-8B8B-49F4-A918-87011B645C41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471569" y="6479382"/>
            <a:ext cx="327025" cy="1984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ACEAFE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2872" name="AutoShape 24">
            <a:hlinkClick r:id="" action="ppaction://hlinkshowjump?jump=previousslide"/>
            <a:extLst>
              <a:ext uri="{FF2B5EF4-FFF2-40B4-BE49-F238E27FC236}">
                <a16:creationId xmlns="" xmlns:a16="http://schemas.microsoft.com/office/drawing/2014/main" id="{54EEF684-269C-47C7-8FE9-35EE2BD5EAB2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8019256" y="6479382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ACEAFE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1030" name="Group 25"/>
          <p:cNvGrpSpPr>
            <a:grpSpLocks/>
          </p:cNvGrpSpPr>
          <p:nvPr userDrawn="1"/>
        </p:nvGrpSpPr>
        <p:grpSpPr bwMode="auto">
          <a:xfrm>
            <a:off x="8766175" y="6415088"/>
            <a:ext cx="198438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  <a:extLst>
                <a:ext uri="{FF2B5EF4-FFF2-40B4-BE49-F238E27FC236}">
                  <a16:creationId xmlns="" xmlns:a16="http://schemas.microsoft.com/office/drawing/2014/main" id="{E259C84F-6867-4ECE-8873-8A9CCC4EF0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6200000">
              <a:off x="4507" y="3926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ACEAFE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35" name="Line 27"/>
            <p:cNvSpPr>
              <a:spLocks noChangeShapeType="1"/>
            </p:cNvSpPr>
            <p:nvPr userDrawn="1"/>
          </p:nvSpPr>
          <p:spPr bwMode="auto">
            <a:xfrm>
              <a:off x="4558" y="3896"/>
              <a:ext cx="0" cy="204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  <a:headEnd/>
              <a:tailEnd/>
            </a:ln>
            <a:effectLst>
              <a:prstShdw prst="shdw17" dist="17961" dir="2700000">
                <a:srgbClr val="678C98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31" name="Picture 37" descr="bj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33"/>
          <p:cNvSpPr>
            <a:spLocks noChangeArrowheads="1"/>
          </p:cNvSpPr>
          <p:nvPr userDrawn="1"/>
        </p:nvSpPr>
        <p:spPr bwMode="auto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033" name="Rectangle 34"/>
          <p:cNvSpPr>
            <a:spLocks noChangeArrowheads="1"/>
          </p:cNvSpPr>
          <p:nvPr userDrawn="1"/>
        </p:nvSpPr>
        <p:spPr bwMode="auto">
          <a:xfrm>
            <a:off x="0" y="6173788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28.png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4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6.png"/><Relationship Id="rId3" Type="http://schemas.openxmlformats.org/officeDocument/2006/relationships/image" Target="../media/image34.png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32.wmf"/><Relationship Id="rId4" Type="http://schemas.openxmlformats.org/officeDocument/2006/relationships/image" Target="../media/image35.png"/><Relationship Id="rId9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C:\Documents%20and%20Settings\new\&#26700;&#38754;\&#26032;&#24314;&#25991;&#20214;&#22841;%20(2)\006.06.%20&#26790;&#20013;&#30340;&#23130;&#31036;%20MARIAGE%20D'%20AMOUR.mp3" TargetMode="External"/><Relationship Id="rId1" Type="http://schemas.microsoft.com/office/2007/relationships/media" Target="file:///C:\Documents%20and%20Settings\new\&#26700;&#38754;\&#26032;&#24314;&#25991;&#20214;&#22841;%20(2)\006.06.%20&#26790;&#20013;&#30340;&#23130;&#31036;%20MARIAGE%20D'%20AMOUR.mp3" TargetMode="Externa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5.bin"/><Relationship Id="rId7" Type="http://schemas.openxmlformats.org/officeDocument/2006/relationships/image" Target="../media/image16.png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4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23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1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275"/>
            <a:ext cx="9144000" cy="6308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4"/>
          <p:cNvSpPr/>
          <p:nvPr/>
        </p:nvSpPr>
        <p:spPr>
          <a:xfrm>
            <a:off x="-357187" y="5949950"/>
            <a:ext cx="9144000" cy="908050"/>
          </a:xfrm>
          <a:prstGeom prst="rect">
            <a:avLst/>
          </a:prstGeom>
          <a:solidFill>
            <a:srgbClr val="0099FF"/>
          </a:solidFill>
          <a:ln w="28575">
            <a:noFill/>
          </a:ln>
        </p:spPr>
        <p:txBody>
          <a:bodyPr wrap="none" anchor="ctr"/>
          <a:lstStyle/>
          <a:p>
            <a:pPr algn="ctr" eaLnBrk="1" hangingPunct="1"/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                      </a:t>
            </a:r>
            <a:endParaRPr lang="en-US" altLang="zh-CN" sz="2800" b="1" i="1" dirty="0">
              <a:solidFill>
                <a:srgbClr val="0000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100" name="Rectangle 5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6699FF"/>
          </a:solidFill>
          <a:ln w="28575">
            <a:noFill/>
          </a:ln>
        </p:spPr>
        <p:txBody>
          <a:bodyPr wrap="none" anchor="ctr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05192" name="WordArt 8"/>
          <p:cNvSpPr>
            <a:spLocks noChangeArrowheads="1" noChangeShapeType="1" noTextEdit="1"/>
          </p:cNvSpPr>
          <p:nvPr/>
        </p:nvSpPr>
        <p:spPr bwMode="auto">
          <a:xfrm>
            <a:off x="4716463" y="4510088"/>
            <a:ext cx="3095625" cy="503237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0" cap="none" spc="0" normalizeH="0" baseline="0" noProof="0" dirty="0">
                <a:ln w="9525">
                  <a:solidFill>
                    <a:srgbClr val="000066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大学物理实验</a:t>
            </a:r>
            <a:r>
              <a:rPr kumimoji="0" lang="en-US" altLang="zh-CN" sz="3600" b="1" i="0" u="none" strike="noStrike" kern="10" cap="none" spc="0" normalizeH="0" baseline="0" noProof="0" dirty="0">
                <a:ln w="9525">
                  <a:solidFill>
                    <a:srgbClr val="000066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2</a:t>
            </a:r>
            <a:endParaRPr kumimoji="0" lang="zh-CN" altLang="en-US" sz="3600" b="1" i="0" u="none" strike="noStrike" kern="10" cap="none" spc="0" normalizeH="0" baseline="0" noProof="0" dirty="0">
              <a:ln w="9525">
                <a:solidFill>
                  <a:srgbClr val="000066"/>
                </a:solidFill>
                <a:round/>
              </a:ln>
              <a:solidFill>
                <a:srgbClr val="000066"/>
              </a:soli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</p:txBody>
      </p:sp>
      <p:sp>
        <p:nvSpPr>
          <p:cNvPr id="4102" name="WordArt 9"/>
          <p:cNvSpPr>
            <a:spLocks noTextEdit="1"/>
          </p:cNvSpPr>
          <p:nvPr/>
        </p:nvSpPr>
        <p:spPr>
          <a:xfrm>
            <a:off x="3851919" y="2386013"/>
            <a:ext cx="4647555" cy="12588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r>
              <a:rPr lang="zh-CN" altLang="en-US" sz="3600" b="1" dirty="0">
                <a:ln w="9525" cap="flat" cmpd="sng">
                  <a:solidFill>
                    <a:srgbClr val="000066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0066"/>
                </a:soli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金属电子逸出功</a:t>
            </a:r>
          </a:p>
        </p:txBody>
      </p:sp>
      <p:sp>
        <p:nvSpPr>
          <p:cNvPr id="4103" name="Text Box 11"/>
          <p:cNvSpPr txBox="1"/>
          <p:nvPr/>
        </p:nvSpPr>
        <p:spPr>
          <a:xfrm>
            <a:off x="2555875" y="6207125"/>
            <a:ext cx="3841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292929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深圳大学物理实验教学中心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83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29671" y="42336"/>
            <a:ext cx="853203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 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电子逸出功的测量方法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560332"/>
              </p:ext>
            </p:extLst>
          </p:nvPr>
        </p:nvGraphicFramePr>
        <p:xfrm>
          <a:off x="428596" y="917274"/>
          <a:ext cx="34290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name="Equation" r:id="rId3" imgW="2197080" imgH="711000" progId="Equation.DSMT4">
                  <p:embed/>
                </p:oleObj>
              </mc:Choice>
              <mc:Fallback>
                <p:oleObj name="Equation" r:id="rId3" imgW="21970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917274"/>
                        <a:ext cx="3429000" cy="110648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848812"/>
              </p:ext>
            </p:extLst>
          </p:nvPr>
        </p:nvGraphicFramePr>
        <p:xfrm>
          <a:off x="428596" y="2246737"/>
          <a:ext cx="25177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Equation" r:id="rId5" imgW="1612800" imgH="533160" progId="Equation.DSMT4">
                  <p:embed/>
                </p:oleObj>
              </mc:Choice>
              <mc:Fallback>
                <p:oleObj name="Equation" r:id="rId5" imgW="16128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2246737"/>
                        <a:ext cx="2517775" cy="8286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570407"/>
              </p:ext>
            </p:extLst>
          </p:nvPr>
        </p:nvGraphicFramePr>
        <p:xfrm>
          <a:off x="4632325" y="4548188"/>
          <a:ext cx="362902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" name="Equation" r:id="rId7" imgW="2323800" imgH="266400" progId="Equation.DSMT4">
                  <p:embed/>
                </p:oleObj>
              </mc:Choice>
              <mc:Fallback>
                <p:oleObj name="Equation" r:id="rId7" imgW="23238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325" y="4548188"/>
                        <a:ext cx="3629025" cy="4143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390706" y="3244334"/>
            <a:ext cx="35332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如图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，拟合曲线的截距就是该温度下的</a:t>
            </a:r>
            <a:r>
              <a:rPr lang="en-US" altLang="zh-CN" b="1" dirty="0" err="1" smtClean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lg</a:t>
            </a:r>
            <a:r>
              <a:rPr lang="en-US" altLang="zh-CN" b="1" i="1" dirty="0" err="1" smtClean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I</a:t>
            </a:r>
            <a:r>
              <a:rPr lang="zh-CN" altLang="en-US" b="1" i="1" dirty="0" smtClean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。有公式</a:t>
            </a:r>
            <a:r>
              <a:rPr lang="en-US" altLang="zh-CN" b="1" i="1" dirty="0" smtClean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2</a:t>
            </a:r>
            <a:r>
              <a:rPr lang="zh-CN" altLang="en-US" b="1" i="1" dirty="0" smtClean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，就可以作图，求逸出电势</a:t>
            </a:r>
            <a:r>
              <a:rPr lang="en-US" altLang="zh-CN" b="1" i="1" dirty="0" smtClean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U</a:t>
            </a:r>
            <a:r>
              <a:rPr lang="zh-CN" altLang="en-US" b="1" i="1" dirty="0" smtClean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了</a:t>
            </a:r>
            <a:endParaRPr lang="zh-CN" altLang="en-US" i="1" dirty="0"/>
          </a:p>
        </p:txBody>
      </p:sp>
      <p:sp>
        <p:nvSpPr>
          <p:cNvPr id="33" name="云形标注 32"/>
          <p:cNvSpPr/>
          <p:nvPr/>
        </p:nvSpPr>
        <p:spPr>
          <a:xfrm>
            <a:off x="7380312" y="5003729"/>
            <a:ext cx="1475109" cy="1102941"/>
          </a:xfrm>
          <a:prstGeom prst="cloudCallout">
            <a:avLst>
              <a:gd name="adj1" fmla="val 29013"/>
              <a:gd name="adj2" fmla="val -99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smtClean="0">
                <a:solidFill>
                  <a:srgbClr val="99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 </a:t>
            </a:r>
            <a:r>
              <a:rPr lang="zh-CN" altLang="en-US" b="1" dirty="0" smtClean="0">
                <a:solidFill>
                  <a:srgbClr val="990000"/>
                </a:solidFill>
              </a:rPr>
              <a:t>的测量</a:t>
            </a:r>
            <a:r>
              <a:rPr lang="zh-CN" altLang="en-US" b="1" dirty="0">
                <a:solidFill>
                  <a:srgbClr val="990000"/>
                </a:solidFill>
              </a:rPr>
              <a:t>也</a:t>
            </a:r>
            <a:r>
              <a:rPr lang="zh-CN" altLang="en-US" b="1" dirty="0" smtClean="0">
                <a:solidFill>
                  <a:srgbClr val="990000"/>
                </a:solidFill>
              </a:rPr>
              <a:t>解决了</a:t>
            </a:r>
            <a:endParaRPr lang="zh-CN" altLang="en-US" b="1" dirty="0">
              <a:solidFill>
                <a:srgbClr val="990000"/>
              </a:solidFill>
            </a:endParaRPr>
          </a:p>
        </p:txBody>
      </p:sp>
      <p:graphicFrame>
        <p:nvGraphicFramePr>
          <p:cNvPr id="3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613934"/>
              </p:ext>
            </p:extLst>
          </p:nvPr>
        </p:nvGraphicFramePr>
        <p:xfrm>
          <a:off x="445893" y="4324733"/>
          <a:ext cx="3394405" cy="660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name="Equation" r:id="rId9" imgW="2006280" imgH="393480" progId="Equation.DSMT4">
                  <p:embed/>
                </p:oleObj>
              </mc:Choice>
              <mc:Fallback>
                <p:oleObj name="Equation" r:id="rId9" imgW="2006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893" y="4324733"/>
                        <a:ext cx="3394405" cy="66086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5936" y="1025788"/>
            <a:ext cx="5112568" cy="33408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84932" y="1025788"/>
            <a:ext cx="323810" cy="26666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13277" y="2492368"/>
            <a:ext cx="438095" cy="35238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DF4F468B-0788-4E52-B416-3D83960B55F8}"/>
              </a:ext>
            </a:extLst>
          </p:cNvPr>
          <p:cNvSpPr txBox="1"/>
          <p:nvPr/>
        </p:nvSpPr>
        <p:spPr>
          <a:xfrm>
            <a:off x="1043608" y="836712"/>
            <a:ext cx="5184576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spcAft>
                <a:spcPts val="600"/>
              </a:spcAft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WH-II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型金属电子逸出功测定仪面板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="" xmlns:a16="http://schemas.microsoft.com/office/drawing/2014/main" id="{C1F2797A-FC78-46F0-BDEC-2D339BF62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65" y="42336"/>
            <a:ext cx="248016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 实验仪器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CF441FD3-0142-46F4-9427-70B5959D574A}"/>
              </a:ext>
            </a:extLst>
          </p:cNvPr>
          <p:cNvGrpSpPr/>
          <p:nvPr/>
        </p:nvGrpSpPr>
        <p:grpSpPr>
          <a:xfrm>
            <a:off x="287260" y="1389888"/>
            <a:ext cx="7992888" cy="4756894"/>
            <a:chOff x="539552" y="1472071"/>
            <a:chExt cx="7812360" cy="4625591"/>
          </a:xfrm>
        </p:grpSpPr>
        <p:pic>
          <p:nvPicPr>
            <p:cNvPr id="4" name="图片 3">
              <a:extLst>
                <a:ext uri="{FF2B5EF4-FFF2-40B4-BE49-F238E27FC236}">
                  <a16:creationId xmlns="" xmlns:a16="http://schemas.microsoft.com/office/drawing/2014/main" id="{1D3FBA06-4E08-4F4C-B7CF-1CB91A182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552" y="1472071"/>
              <a:ext cx="7812360" cy="4625591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093CE985-0B4C-49F2-973C-0316F8091238}"/>
                </a:ext>
              </a:extLst>
            </p:cNvPr>
            <p:cNvSpPr txBox="1"/>
            <p:nvPr/>
          </p:nvSpPr>
          <p:spPr>
            <a:xfrm>
              <a:off x="1575784" y="4439999"/>
              <a:ext cx="1270915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灯丝电流</a:t>
              </a:r>
              <a:r>
                <a:rPr lang="en-US" altLang="zh-CN" dirty="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endParaRPr lang="zh-CN" altLang="en-US" baseline="-25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61AF9911-B63D-4F48-A15E-5535AD853840}"/>
                </a:ext>
              </a:extLst>
            </p:cNvPr>
            <p:cNvSpPr txBox="1"/>
            <p:nvPr/>
          </p:nvSpPr>
          <p:spPr>
            <a:xfrm>
              <a:off x="6264188" y="4336633"/>
              <a:ext cx="1368152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阳极电压</a:t>
              </a:r>
              <a:r>
                <a:rPr lang="en-US" altLang="zh-CN" dirty="0" err="1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baseline="-25000" dirty="0" err="1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en-US" baseline="-25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909058DC-21DA-4FE7-A7AB-B5D340DAE99F}"/>
                </a:ext>
              </a:extLst>
            </p:cNvPr>
            <p:cNvSpPr txBox="1"/>
            <p:nvPr/>
          </p:nvSpPr>
          <p:spPr>
            <a:xfrm>
              <a:off x="5796136" y="2350354"/>
              <a:ext cx="1296144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阳极电流</a:t>
              </a:r>
              <a:r>
                <a:rPr lang="en-US" altLang="zh-CN" dirty="0" err="1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 err="1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en-US" baseline="-25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C85878C4-52D3-408D-9F47-187FCD20B3C3}"/>
                </a:ext>
              </a:extLst>
            </p:cNvPr>
            <p:cNvSpPr txBox="1"/>
            <p:nvPr/>
          </p:nvSpPr>
          <p:spPr>
            <a:xfrm>
              <a:off x="3155931" y="5413388"/>
              <a:ext cx="1254352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调节旋钮</a:t>
              </a:r>
              <a:endParaRPr lang="zh-CN" altLang="en-US" baseline="-25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99D1865B-F1F8-4B2B-9390-28A21FA42D80}"/>
                </a:ext>
              </a:extLst>
            </p:cNvPr>
            <p:cNvSpPr txBox="1"/>
            <p:nvPr/>
          </p:nvSpPr>
          <p:spPr>
            <a:xfrm>
              <a:off x="4578846" y="4160668"/>
              <a:ext cx="1368152" cy="35913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baseline="-25000" dirty="0" err="1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调节旋钮</a:t>
              </a:r>
              <a:endParaRPr lang="zh-CN" altLang="en-US" baseline="-25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7AC23773-8B5C-4B4D-8F8A-E6477A52D16D}"/>
                </a:ext>
              </a:extLst>
            </p:cNvPr>
            <p:cNvSpPr txBox="1"/>
            <p:nvPr/>
          </p:nvSpPr>
          <p:spPr>
            <a:xfrm>
              <a:off x="1139070" y="2967002"/>
              <a:ext cx="87342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真空管</a:t>
              </a:r>
              <a:endParaRPr lang="zh-CN" altLang="en-US" baseline="-25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="" xmlns:a16="http://schemas.microsoft.com/office/drawing/2014/main" id="{6549E6C0-F581-4506-8D70-95959B16D358}"/>
                </a:ext>
              </a:extLst>
            </p:cNvPr>
            <p:cNvSpPr txBox="1"/>
            <p:nvPr/>
          </p:nvSpPr>
          <p:spPr>
            <a:xfrm>
              <a:off x="6750242" y="3103393"/>
              <a:ext cx="684076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开关</a:t>
              </a:r>
              <a:endParaRPr lang="zh-CN" altLang="en-US" baseline="-25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271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2">
                <a:extLst>
                  <a:ext uri="{FF2B5EF4-FFF2-40B4-BE49-F238E27FC236}">
                    <a16:creationId xmlns="" xmlns:a16="http://schemas.microsoft.com/office/drawing/2014/main" id="{7861F47A-88A9-405E-B306-E021C86F6F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6954456"/>
                  </p:ext>
                </p:extLst>
              </p:nvPr>
            </p:nvGraphicFramePr>
            <p:xfrm>
              <a:off x="1051992" y="876927"/>
              <a:ext cx="6391503" cy="287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128">
                      <a:extLst>
                        <a:ext uri="{9D8B030D-6E8A-4147-A177-3AD203B41FA5}">
                          <a16:colId xmlns="" xmlns:a16="http://schemas.microsoft.com/office/drawing/2014/main" val="322546799"/>
                        </a:ext>
                      </a:extLst>
                    </a:gridCol>
                    <a:gridCol w="686761">
                      <a:extLst>
                        <a:ext uri="{9D8B030D-6E8A-4147-A177-3AD203B41FA5}">
                          <a16:colId xmlns="" xmlns:a16="http://schemas.microsoft.com/office/drawing/2014/main" val="2127936101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="" xmlns:a16="http://schemas.microsoft.com/office/drawing/2014/main" val="1009822747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="" xmlns:a16="http://schemas.microsoft.com/office/drawing/2014/main" val="58709436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="" xmlns:a16="http://schemas.microsoft.com/office/drawing/2014/main" val="2842251022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="" xmlns:a16="http://schemas.microsoft.com/office/drawing/2014/main" val="1978208021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="" xmlns:a16="http://schemas.microsoft.com/office/drawing/2014/main" val="1606861359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="" xmlns:a16="http://schemas.microsoft.com/office/drawing/2014/main" val="2025378423"/>
                        </a:ext>
                      </a:extLst>
                    </a:gridCol>
                  </a:tblGrid>
                  <a:tr h="4990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2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300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00" b="1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altLang="zh-CN" sz="1300" b="1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US" altLang="zh-CN" sz="1300" b="1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sz="1300" b="1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  <m:r>
                                  <a:rPr lang="en-US" altLang="zh-CN" sz="1300" b="1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zh-CN" sz="1300" b="1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)   </m:t>
                                </m:r>
                                <m:sSub>
                                  <m:sSubPr>
                                    <m:ctrlPr>
                                      <a:rPr lang="en-US" altLang="zh-CN" sz="1300" b="1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00" b="1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altLang="zh-CN" sz="1300" b="1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US" altLang="zh-CN" sz="1300" b="1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300" b="1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altLang="zh-CN" sz="1300" b="1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13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l">
                            <a:lnSpc>
                              <a:spcPts val="2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300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00" b="1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altLang="zh-CN" sz="1300" b="1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sub>
                                </m:sSub>
                                <m:r>
                                  <a:rPr lang="en-US" altLang="zh-CN" sz="1300" b="1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300" b="1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zh-CN" sz="1300" b="1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</a:rPr>
                            <a:t>36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</a:rPr>
                            <a:t>64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</a:rPr>
                            <a:t>81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</a:rPr>
                            <a:t>121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026374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0.58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19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19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20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20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20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21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21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993864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0.60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33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33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34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34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35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36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36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7085367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0.62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55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56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57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58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59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60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61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69061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0.64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90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92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93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95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96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98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100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965019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0.66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144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146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148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151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153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156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158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711157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0.68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223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227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230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234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238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241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245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097422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7861F47A-88A9-405E-B306-E021C86F6F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6954456"/>
                  </p:ext>
                </p:extLst>
              </p:nvPr>
            </p:nvGraphicFramePr>
            <p:xfrm>
              <a:off x="1051992" y="876927"/>
              <a:ext cx="6391503" cy="287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128">
                      <a:extLst>
                        <a:ext uri="{9D8B030D-6E8A-4147-A177-3AD203B41FA5}">
                          <a16:colId xmlns:a16="http://schemas.microsoft.com/office/drawing/2014/main" val="322546799"/>
                        </a:ext>
                      </a:extLst>
                    </a:gridCol>
                    <a:gridCol w="686761">
                      <a:extLst>
                        <a:ext uri="{9D8B030D-6E8A-4147-A177-3AD203B41FA5}">
                          <a16:colId xmlns:a16="http://schemas.microsoft.com/office/drawing/2014/main" val="2127936101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:a16="http://schemas.microsoft.com/office/drawing/2014/main" val="1009822747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:a16="http://schemas.microsoft.com/office/drawing/2014/main" val="58709436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:a16="http://schemas.microsoft.com/office/drawing/2014/main" val="2842251022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:a16="http://schemas.microsoft.com/office/drawing/2014/main" val="1978208021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:a16="http://schemas.microsoft.com/office/drawing/2014/main" val="1606861359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:a16="http://schemas.microsoft.com/office/drawing/2014/main" val="2025378423"/>
                        </a:ext>
                      </a:extLst>
                    </a:gridCol>
                  </a:tblGrid>
                  <a:tr h="650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2"/>
                          <a:stretch>
                            <a:fillRect l="-529" t="-935" r="-456614" b="-3467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</a:rPr>
                            <a:t>36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</a:rPr>
                            <a:t>64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</a:rPr>
                            <a:t>81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</a:rPr>
                            <a:t>121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26374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0.58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19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19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20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20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20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21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21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93864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0.60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33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33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34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34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35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36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36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85367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0.62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55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56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57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58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59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60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61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9061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0.64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90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92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93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95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96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98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100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5019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0.66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144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146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148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151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153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156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158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1157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0.68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223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227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230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234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238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241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245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974228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7DAB353F-94B5-41C1-B98F-C7E0A3241874}"/>
              </a:ext>
            </a:extLst>
          </p:cNvPr>
          <p:cNvGrpSpPr/>
          <p:nvPr/>
        </p:nvGrpSpPr>
        <p:grpSpPr>
          <a:xfrm>
            <a:off x="1054446" y="878502"/>
            <a:ext cx="1148028" cy="641420"/>
            <a:chOff x="899592" y="1720476"/>
            <a:chExt cx="1148028" cy="641420"/>
          </a:xfrm>
        </p:grpSpPr>
        <p:cxnSp>
          <p:nvCxnSpPr>
            <p:cNvPr id="6" name="直接连接符 5">
              <a:extLst>
                <a:ext uri="{FF2B5EF4-FFF2-40B4-BE49-F238E27FC236}">
                  <a16:creationId xmlns="" xmlns:a16="http://schemas.microsoft.com/office/drawing/2014/main" id="{7E304A81-77B1-41C2-B057-1C5F380C2F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1640" y="1720476"/>
              <a:ext cx="715980" cy="6414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="" xmlns:a16="http://schemas.microsoft.com/office/drawing/2014/main" id="{29DCC869-3696-43CF-9443-23609CBA69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9592" y="1943874"/>
              <a:ext cx="1148028" cy="4180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">
                <a:extLst>
                  <a:ext uri="{FF2B5EF4-FFF2-40B4-BE49-F238E27FC236}">
                    <a16:creationId xmlns="" xmlns:a16="http://schemas.microsoft.com/office/drawing/2014/main" id="{E953869A-04F1-4393-93CD-2AED1FCFB6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5229364"/>
                  </p:ext>
                </p:extLst>
              </p:nvPr>
            </p:nvGraphicFramePr>
            <p:xfrm>
              <a:off x="1051992" y="3861048"/>
              <a:ext cx="6391503" cy="287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128">
                      <a:extLst>
                        <a:ext uri="{9D8B030D-6E8A-4147-A177-3AD203B41FA5}">
                          <a16:colId xmlns="" xmlns:a16="http://schemas.microsoft.com/office/drawing/2014/main" val="322546799"/>
                        </a:ext>
                      </a:extLst>
                    </a:gridCol>
                    <a:gridCol w="686761">
                      <a:extLst>
                        <a:ext uri="{9D8B030D-6E8A-4147-A177-3AD203B41FA5}">
                          <a16:colId xmlns="" xmlns:a16="http://schemas.microsoft.com/office/drawing/2014/main" val="2127936101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="" xmlns:a16="http://schemas.microsoft.com/office/drawing/2014/main" val="1009822747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="" xmlns:a16="http://schemas.microsoft.com/office/drawing/2014/main" val="58709436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="" xmlns:a16="http://schemas.microsoft.com/office/drawing/2014/main" val="2842251022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="" xmlns:a16="http://schemas.microsoft.com/office/drawing/2014/main" val="1978208021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="" xmlns:a16="http://schemas.microsoft.com/office/drawing/2014/main" val="1606861359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="" xmlns:a16="http://schemas.microsoft.com/office/drawing/2014/main" val="2025378423"/>
                        </a:ext>
                      </a:extLst>
                    </a:gridCol>
                  </a:tblGrid>
                  <a:tr h="26864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2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1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sz="1300" b="1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𝒍𝒈</m:t>
                                </m:r>
                                <m:sSub>
                                  <m:sSubPr>
                                    <m:ctrlPr>
                                      <a:rPr lang="en-US" altLang="zh-CN" sz="1300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00" b="1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altLang="zh-CN" sz="1300" b="1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US" altLang="zh-CN" sz="1300" b="1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1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altLang="zh-CN" sz="1300" b="1" i="1" smtClean="0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300" b="1" i="1" smtClean="0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𝑼</m:t>
                                        </m:r>
                                      </m:e>
                                      <m:sub>
                                        <m:r>
                                          <a:rPr lang="en-US" altLang="zh-CN" sz="1300" b="1" i="1" smtClean="0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</m:e>
                                </m:rad>
                              </m:oMath>
                            </m:oMathPara>
                          </a14:m>
                          <a:endParaRPr lang="en-US" altLang="zh-CN" sz="13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l">
                            <a:lnSpc>
                              <a:spcPts val="2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1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altLang="zh-CN" sz="1300" b="1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1300" b="1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300" b="1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altLang="zh-CN" sz="1300" b="1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altLang="zh-CN" sz="1300" b="1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  <m:r>
                                  <a:rPr lang="en-US" altLang="zh-CN" sz="1300" b="1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026374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2.06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1.279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1.279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1.301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1.301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1.301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1.322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1.322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993864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2.10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1.519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1.519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1.531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1.531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1.544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1.556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1.556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7085367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2.14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1.740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1.748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1.756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1.763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1.771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1.778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1.785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69061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2.18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1.954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1.964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1.968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1.978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1.982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1.991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2.000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965019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2.22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2.158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2.164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2.170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2.179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2.185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2.193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2.199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711157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2.26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2.348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2.356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2.362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2.369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2.377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2.382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2.389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097422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">
                <a:extLst>
                  <a:ext uri="{FF2B5EF4-FFF2-40B4-BE49-F238E27FC236}">
                    <a16:creationId xmlns:a16="http://schemas.microsoft.com/office/drawing/2014/main" id="{E953869A-04F1-4393-93CD-2AED1FCFB6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5229364"/>
                  </p:ext>
                </p:extLst>
              </p:nvPr>
            </p:nvGraphicFramePr>
            <p:xfrm>
              <a:off x="1051992" y="3861048"/>
              <a:ext cx="6391503" cy="287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128">
                      <a:extLst>
                        <a:ext uri="{9D8B030D-6E8A-4147-A177-3AD203B41FA5}">
                          <a16:colId xmlns:a16="http://schemas.microsoft.com/office/drawing/2014/main" val="322546799"/>
                        </a:ext>
                      </a:extLst>
                    </a:gridCol>
                    <a:gridCol w="686761">
                      <a:extLst>
                        <a:ext uri="{9D8B030D-6E8A-4147-A177-3AD203B41FA5}">
                          <a16:colId xmlns:a16="http://schemas.microsoft.com/office/drawing/2014/main" val="2127936101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:a16="http://schemas.microsoft.com/office/drawing/2014/main" val="1009822747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:a16="http://schemas.microsoft.com/office/drawing/2014/main" val="58709436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:a16="http://schemas.microsoft.com/office/drawing/2014/main" val="2842251022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:a16="http://schemas.microsoft.com/office/drawing/2014/main" val="1978208021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:a16="http://schemas.microsoft.com/office/drawing/2014/main" val="1606861359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:a16="http://schemas.microsoft.com/office/drawing/2014/main" val="2025378423"/>
                        </a:ext>
                      </a:extLst>
                    </a:gridCol>
                  </a:tblGrid>
                  <a:tr h="650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3"/>
                          <a:stretch>
                            <a:fillRect l="-529" t="-935" r="-456614" b="-3467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26374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2.06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1.279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1.279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1.301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1.301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1.301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1.322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1.322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93864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2.10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1.519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1.519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1.531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1.531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1.544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1.556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1.556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85367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2.14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1.740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1.748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1.756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1.763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1.771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1.778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1.785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9061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2.18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1.954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1.964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1.968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1.978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1.982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1.991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2.000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5019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2.22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2.158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2.164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2.170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2.179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2.185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2.193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2.199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1157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2.26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2.348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2.356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2.362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2.369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2.377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2.382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2.389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974228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37A11CF3-927E-4227-9A66-98401A8F8201}"/>
              </a:ext>
            </a:extLst>
          </p:cNvPr>
          <p:cNvGrpSpPr/>
          <p:nvPr/>
        </p:nvGrpSpPr>
        <p:grpSpPr>
          <a:xfrm>
            <a:off x="1051992" y="3861048"/>
            <a:ext cx="1148028" cy="641420"/>
            <a:chOff x="899592" y="1720476"/>
            <a:chExt cx="1148028" cy="641420"/>
          </a:xfrm>
        </p:grpSpPr>
        <p:cxnSp>
          <p:nvCxnSpPr>
            <p:cNvPr id="23" name="直接连接符 22">
              <a:extLst>
                <a:ext uri="{FF2B5EF4-FFF2-40B4-BE49-F238E27FC236}">
                  <a16:creationId xmlns="" xmlns:a16="http://schemas.microsoft.com/office/drawing/2014/main" id="{8211ABDF-26DD-49CC-B544-8D8F1F2CE0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1640" y="1720476"/>
              <a:ext cx="715980" cy="6414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="" xmlns:a16="http://schemas.microsoft.com/office/drawing/2014/main" id="{3A2581E0-AE07-4CC7-B776-F370433A50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9592" y="1943874"/>
              <a:ext cx="1148028" cy="4180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F48B962D-E780-42A2-8DE5-8D6F22A204C6}"/>
              </a:ext>
            </a:extLst>
          </p:cNvPr>
          <p:cNvSpPr txBox="1"/>
          <p:nvPr/>
        </p:nvSpPr>
        <p:spPr>
          <a:xfrm>
            <a:off x="395536" y="79606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86D2CE20-2483-42DA-94F4-1FE5A391F209}"/>
              </a:ext>
            </a:extLst>
          </p:cNvPr>
          <p:cNvSpPr txBox="1"/>
          <p:nvPr/>
        </p:nvSpPr>
        <p:spPr>
          <a:xfrm>
            <a:off x="395536" y="38124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="" xmlns:a16="http://schemas.microsoft.com/office/drawing/2014/main" id="{A9EC645A-CC45-4B5C-BFA0-2E24C9E8C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65" y="42336"/>
            <a:ext cx="33009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  数据处理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表格 2">
                <a:extLst>
                  <a:ext uri="{FF2B5EF4-FFF2-40B4-BE49-F238E27FC236}">
                    <a16:creationId xmlns="" xmlns:a16="http://schemas.microsoft.com/office/drawing/2014/main" id="{E953869A-04F1-4393-93CD-2AED1FCFB6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940899"/>
                  </p:ext>
                </p:extLst>
              </p:nvPr>
            </p:nvGraphicFramePr>
            <p:xfrm>
              <a:off x="179512" y="816266"/>
              <a:ext cx="5632734" cy="16033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128">
                      <a:extLst>
                        <a:ext uri="{9D8B030D-6E8A-4147-A177-3AD203B41FA5}">
                          <a16:colId xmlns="" xmlns:a16="http://schemas.microsoft.com/office/drawing/2014/main" val="322546799"/>
                        </a:ext>
                      </a:extLst>
                    </a:gridCol>
                    <a:gridCol w="686761">
                      <a:extLst>
                        <a:ext uri="{9D8B030D-6E8A-4147-A177-3AD203B41FA5}">
                          <a16:colId xmlns="" xmlns:a16="http://schemas.microsoft.com/office/drawing/2014/main" val="2127936101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="" xmlns:a16="http://schemas.microsoft.com/office/drawing/2014/main" val="1009822747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="" xmlns:a16="http://schemas.microsoft.com/office/drawing/2014/main" val="58709436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="" xmlns:a16="http://schemas.microsoft.com/office/drawing/2014/main" val="2842251022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="" xmlns:a16="http://schemas.microsoft.com/office/drawing/2014/main" val="1978208021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="" xmlns:a16="http://schemas.microsoft.com/office/drawing/2014/main" val="1606861359"/>
                        </a:ext>
                      </a:extLst>
                    </a:gridCol>
                  </a:tblGrid>
                  <a:tr h="26864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2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1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300" b="1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altLang="zh-CN" sz="1300" b="1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1300" b="1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300" b="1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altLang="zh-CN" sz="1300" b="1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altLang="zh-CN" sz="1300" b="1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  <m:r>
                                  <a:rPr lang="en-US" altLang="zh-CN" sz="1300" b="1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2.06</a:t>
                          </a:r>
                          <a:endParaRPr lang="zh-CN" alt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2.10</a:t>
                          </a:r>
                          <a:endParaRPr lang="zh-CN" alt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2.14</a:t>
                          </a:r>
                          <a:endParaRPr lang="zh-CN" alt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2.18</a:t>
                          </a:r>
                          <a:endParaRPr lang="zh-CN" alt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</a:rPr>
                            <a:t>2.22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</a:rPr>
                            <a:t>2.26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026374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𝑙𝑔𝐼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-4.761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-4.521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-4.297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-4.082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-3.877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-3.685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993864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-11.389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-11.165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-10.958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-10.759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-10.569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-10.393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708536798"/>
                      </a:ext>
                    </a:extLst>
                  </a:tr>
                  <a:tr h="440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4.854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4.762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4.673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4.587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4.505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4.425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690619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表格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953869A-04F1-4393-93CD-2AED1FCFB6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940899"/>
                  </p:ext>
                </p:extLst>
              </p:nvPr>
            </p:nvGraphicFramePr>
            <p:xfrm>
              <a:off x="179512" y="816266"/>
              <a:ext cx="5632734" cy="16033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1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22546799"/>
                        </a:ext>
                      </a:extLst>
                    </a:gridCol>
                    <a:gridCol w="68676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127936101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009822747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58709436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842251022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78208021"/>
                        </a:ext>
                      </a:extLst>
                    </a:gridCol>
                    <a:gridCol w="75876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6068613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 rotWithShape="0">
                          <a:blip r:embed="rId3"/>
                          <a:stretch>
                            <a:fillRect l="-529" t="-1639" r="-390476" b="-3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2.06</a:t>
                          </a:r>
                          <a:endParaRPr lang="zh-CN" alt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2.10</a:t>
                          </a:r>
                          <a:endParaRPr lang="zh-CN" alt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2.14</a:t>
                          </a:r>
                          <a:endParaRPr lang="zh-CN" alt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2.18</a:t>
                          </a:r>
                          <a:endParaRPr lang="zh-CN" alt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</a:rPr>
                            <a:t>2.22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</a:rPr>
                            <a:t>2.26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026374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9" t="-101639" r="-390476" b="-2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-4.761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-4.521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-4.297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-4.082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-3.877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-3.685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993864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9" t="-201639" r="-390476" b="-1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-11.389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-11.165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-10.958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-10.759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-10.569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-10.393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708536798"/>
                      </a:ext>
                    </a:extLst>
                  </a:tr>
                  <a:tr h="49085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9" t="-227160" r="-390476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4.854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4.762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4.673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4.587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4.505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4.425 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690619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EFB830D1-ACFF-4732-80FF-8D435BCEAC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21"/>
          <a:stretch/>
        </p:blipFill>
        <p:spPr>
          <a:xfrm>
            <a:off x="3347864" y="2564904"/>
            <a:ext cx="3203848" cy="3006297"/>
          </a:xfrm>
          <a:prstGeom prst="rect">
            <a:avLst/>
          </a:prstGeom>
        </p:spPr>
      </p:pic>
      <p:graphicFrame>
        <p:nvGraphicFramePr>
          <p:cNvPr id="13" name="对象 12">
            <a:extLst>
              <a:ext uri="{FF2B5EF4-FFF2-40B4-BE49-F238E27FC236}">
                <a16:creationId xmlns="" xmlns:a16="http://schemas.microsoft.com/office/drawing/2014/main" id="{7BCF3666-1E35-4837-AD3D-F743ADF9D4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728965"/>
              </p:ext>
            </p:extLst>
          </p:nvPr>
        </p:nvGraphicFramePr>
        <p:xfrm>
          <a:off x="6697968" y="3698499"/>
          <a:ext cx="218122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5" imgW="1726920" imgH="609480" progId="Equation.DSMT4">
                  <p:embed/>
                </p:oleObj>
              </mc:Choice>
              <mc:Fallback>
                <p:oleObj name="Equation" r:id="rId5" imgW="1726920" imgH="60948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968" y="3698499"/>
                        <a:ext cx="2181225" cy="808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="" xmlns:a16="http://schemas.microsoft.com/office/drawing/2014/main" id="{7BCF3666-1E35-4837-AD3D-F743ADF9D4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424769"/>
              </p:ext>
            </p:extLst>
          </p:nvPr>
        </p:nvGraphicFramePr>
        <p:xfrm>
          <a:off x="6697968" y="5194849"/>
          <a:ext cx="1531737" cy="263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7" imgW="1079280" imgH="177480" progId="Equation.DSMT4">
                  <p:embed/>
                </p:oleObj>
              </mc:Choice>
              <mc:Fallback>
                <p:oleObj name="Equation" r:id="rId7" imgW="1079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968" y="5194849"/>
                        <a:ext cx="1531737" cy="2639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412316"/>
              </p:ext>
            </p:extLst>
          </p:nvPr>
        </p:nvGraphicFramePr>
        <p:xfrm>
          <a:off x="6186488" y="1822741"/>
          <a:ext cx="28511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9" imgW="1866600" imgH="393480" progId="Equation.DSMT4">
                  <p:embed/>
                </p:oleObj>
              </mc:Choice>
              <mc:Fallback>
                <p:oleObj name="Equation" r:id="rId9" imgW="1866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88" y="1822741"/>
                        <a:ext cx="2851150" cy="596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180936"/>
              </p:ext>
            </p:extLst>
          </p:nvPr>
        </p:nvGraphicFramePr>
        <p:xfrm>
          <a:off x="6920622" y="2780928"/>
          <a:ext cx="19970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11" imgW="1307880" imgH="215640" progId="Equation.DSMT4">
                  <p:embed/>
                </p:oleObj>
              </mc:Choice>
              <mc:Fallback>
                <p:oleObj name="Equation" r:id="rId11" imgW="1307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0622" y="2780928"/>
                        <a:ext cx="1997075" cy="3270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424600" y="337805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逸出电势：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50298" y="454899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逸出功：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4925" y="2740010"/>
            <a:ext cx="3112210" cy="263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78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>
            <a:extLst>
              <a:ext uri="{FF2B5EF4-FFF2-40B4-BE49-F238E27FC236}">
                <a16:creationId xmlns="" xmlns:a16="http://schemas.microsoft.com/office/drawing/2014/main" id="{A9EC645A-CC45-4B5C-BFA0-2E24C9E8C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65" y="42336"/>
            <a:ext cx="248016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  报告要求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="" xmlns:a16="http://schemas.microsoft.com/office/drawing/2014/main" id="{A9EC645A-CC45-4B5C-BFA0-2E24C9E8C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77" y="1052736"/>
            <a:ext cx="4249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 数据处理，得出逸出电势</a:t>
            </a:r>
            <a:endParaRPr lang="zh-CN" altLang="en-US" sz="2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="" xmlns:a16="http://schemas.microsoft.com/office/drawing/2014/main" id="{A9EC645A-CC45-4B5C-BFA0-2E24C9E8C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28" y="1916832"/>
            <a:ext cx="363432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 结果称述与实验总结</a:t>
            </a:r>
            <a:endParaRPr lang="zh-CN" altLang="en-US" sz="2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="" xmlns:a16="http://schemas.microsoft.com/office/drawing/2014/main" id="{A9EC645A-CC45-4B5C-BFA0-2E24C9E8C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77" y="2852936"/>
            <a:ext cx="240322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 完成思考题</a:t>
            </a:r>
            <a:endParaRPr lang="zh-CN" altLang="en-US" sz="2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2178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grpSp>
        <p:nvGrpSpPr>
          <p:cNvPr id="2" name="Group 11"/>
          <p:cNvGrpSpPr/>
          <p:nvPr/>
        </p:nvGrpSpPr>
        <p:grpSpPr>
          <a:xfrm>
            <a:off x="1908175" y="1687513"/>
            <a:ext cx="5873750" cy="2897187"/>
            <a:chOff x="1202" y="1063"/>
            <a:chExt cx="3700" cy="1825"/>
          </a:xfrm>
        </p:grpSpPr>
        <p:sp>
          <p:nvSpPr>
            <p:cNvPr id="12297" name="Text Box 5"/>
            <p:cNvSpPr txBox="1"/>
            <p:nvPr/>
          </p:nvSpPr>
          <p:spPr>
            <a:xfrm>
              <a:off x="1561" y="1063"/>
              <a:ext cx="11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endParaRPr lang="zh-CN" altLang="en-US" sz="2800" b="1" dirty="0">
                <a:solidFill>
                  <a:srgbClr val="33CC33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295" name="Text Box 7"/>
            <p:cNvSpPr txBox="1"/>
            <p:nvPr/>
          </p:nvSpPr>
          <p:spPr>
            <a:xfrm>
              <a:off x="1202" y="2523"/>
              <a:ext cx="370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rgbClr val="00CC66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深圳大学大学物理教学实验中心</a:t>
              </a:r>
            </a:p>
          </p:txBody>
        </p:sp>
      </p:grpSp>
      <p:sp>
        <p:nvSpPr>
          <p:cNvPr id="12292" name="WordArt 9"/>
          <p:cNvSpPr>
            <a:spLocks noTextEdit="1"/>
          </p:cNvSpPr>
          <p:nvPr/>
        </p:nvSpPr>
        <p:spPr>
          <a:xfrm>
            <a:off x="3348038" y="4724400"/>
            <a:ext cx="28956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  <a:scene3d>
              <a:camera prst="legacyObliqueBottomLeft">
                <a:rot lat="0" lon="0" rev="0"/>
              </a:camera>
              <a:lightRig rig="legacyFlat3" dir="t"/>
            </a:scene3d>
            <a:sp3d extrusionH="430200" prstMaterial="legacyMatte">
              <a:extrusionClr>
                <a:srgbClr val="FF66FF"/>
              </a:extrusionClr>
            </a:sp3d>
          </a:bodyPr>
          <a:lstStyle/>
          <a:p>
            <a:pPr algn="ctr"/>
            <a:r>
              <a:rPr lang="zh-CN" altLang="en-US" sz="5400">
                <a:gradFill rotWithShape="1">
                  <a:gsLst>
                    <a:gs pos="0">
                      <a:srgbClr val="FF66FF"/>
                    </a:gs>
                    <a:gs pos="100000">
                      <a:schemeClr val="hlink"/>
                    </a:gs>
                  </a:gsLst>
                  <a:lin ang="54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再见！</a:t>
            </a:r>
          </a:p>
        </p:txBody>
      </p:sp>
      <p:pic>
        <p:nvPicPr>
          <p:cNvPr id="591882" name="006.06. 梦中的婚礼 MARIAGE D' AMOUR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596188" y="6553200"/>
            <a:ext cx="304800" cy="30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70" decel="100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770" decel="100000"/>
                                        <p:tgtEl>
                                          <p:spTgt spid="1229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4" dur="77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188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539552" y="71696"/>
            <a:ext cx="182614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历史回眸</a:t>
            </a:r>
          </a:p>
        </p:txBody>
      </p:sp>
      <p:sp>
        <p:nvSpPr>
          <p:cNvPr id="4099" name="Rectangle 6"/>
          <p:cNvSpPr>
            <a:spLocks noChangeArrowheads="1"/>
          </p:cNvSpPr>
          <p:nvPr/>
        </p:nvSpPr>
        <p:spPr bwMode="auto">
          <a:xfrm>
            <a:off x="35496" y="836712"/>
            <a:ext cx="5904656" cy="15696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/>
            <a:r>
              <a:rPr lang="en-US" alt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    20</a:t>
            </a:r>
            <a:r>
              <a:rPr lang="zh-CN" altLang="en-US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世纪前半叶，真空管在无线电历史上曾起过十分重要的作用，真空管通电加热金属丝发射电子称为热电子发射，当时叫“热离子学”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812968"/>
            <a:ext cx="2907290" cy="3960440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2547" y="2544623"/>
            <a:ext cx="568863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 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1928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年诺贝尔物理学奖授予英国伦敦大学的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O.W.</a:t>
            </a:r>
            <a:r>
              <a:rPr kumimoji="1" lang="zh-CN" altLang="en-US" sz="2400" b="1" dirty="0" smtClean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里查森以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表彰他对热电子发射现象的工作，特别是发现了以他的名字命名的定律。 	</a:t>
            </a:r>
          </a:p>
        </p:txBody>
      </p:sp>
      <p:sp>
        <p:nvSpPr>
          <p:cNvPr id="3" name="矩形 2"/>
          <p:cNvSpPr/>
          <p:nvPr/>
        </p:nvSpPr>
        <p:spPr>
          <a:xfrm>
            <a:off x="6300192" y="4653138"/>
            <a:ext cx="2736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（</a:t>
            </a:r>
            <a:r>
              <a:rPr kumimoji="1" lang="en-US" altLang="zh-CN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Owen </a:t>
            </a:r>
            <a:r>
              <a:rPr kumimoji="1" lang="en-US" altLang="zh-CN" b="1" dirty="0" err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Willans</a:t>
            </a:r>
            <a:r>
              <a:rPr kumimoji="1" lang="en-US" altLang="zh-CN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 Richardson</a:t>
            </a:r>
            <a:r>
              <a:rPr kumimoji="1" lang="zh-CN" altLang="en-US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，</a:t>
            </a:r>
            <a:r>
              <a:rPr kumimoji="1" lang="en-US" altLang="zh-CN" b="1" dirty="0" smtClean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1879—1959</a:t>
            </a:r>
            <a:r>
              <a:rPr kumimoji="1" lang="zh-CN" altLang="en-US" b="1" dirty="0" smtClean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）</a:t>
            </a:r>
            <a:endParaRPr lang="zh-CN" altLang="en-US" dirty="0"/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418790"/>
              </p:ext>
            </p:extLst>
          </p:nvPr>
        </p:nvGraphicFramePr>
        <p:xfrm>
          <a:off x="1276276" y="4365104"/>
          <a:ext cx="356711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4" imgW="1358640" imgH="431640" progId="Equation.DSMT4">
                  <p:embed/>
                </p:oleObj>
              </mc:Choice>
              <mc:Fallback>
                <p:oleObj name="Equation" r:id="rId4" imgW="1358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276" y="4365104"/>
                        <a:ext cx="3567112" cy="10080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57150" cmpd="thinThick">
                        <a:solidFill>
                          <a:srgbClr val="CC99FF"/>
                        </a:solidFill>
                        <a:prstDash val="dash"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1052736"/>
            <a:ext cx="83529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1897</a:t>
            </a:r>
            <a:r>
              <a:rPr kumimoji="1" lang="zh-CN" altLang="en-US" sz="2400" b="1" dirty="0" smtClean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年</a:t>
            </a:r>
            <a:r>
              <a:rPr kumimoji="1"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:</a:t>
            </a:r>
            <a:r>
              <a:rPr kumimoji="1" lang="zh-CN" altLang="en-US" sz="2400" b="1" dirty="0" smtClean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剑桥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大学，在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J.J.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汤姆孙领导的卡文迪什实验室学习。这一年正值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J.J.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汤姆孙发现电子</a:t>
            </a:r>
            <a:r>
              <a:rPr kumimoji="1" lang="zh-CN" altLang="en-US" sz="2400" b="1" dirty="0" smtClean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。</a:t>
            </a:r>
            <a:endParaRPr kumimoji="1" lang="en-US" altLang="zh-CN" sz="2400" b="1" dirty="0" smtClean="0">
              <a:solidFill>
                <a:srgbClr val="000066"/>
              </a:solidFill>
              <a:latin typeface="Times New Roman" pitchFamily="18" charset="0"/>
              <a:ea typeface="华文中宋" pitchFamily="2" charset="-122"/>
            </a:endParaRPr>
          </a:p>
          <a:p>
            <a:pPr algn="just"/>
            <a:r>
              <a:rPr kumimoji="1"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1900</a:t>
            </a:r>
            <a:r>
              <a:rPr kumimoji="1" lang="zh-CN" altLang="en-US" sz="2400" b="1" dirty="0" smtClean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年</a:t>
            </a:r>
            <a:r>
              <a:rPr kumimoji="1"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:</a:t>
            </a:r>
            <a:r>
              <a:rPr kumimoji="1" lang="zh-CN" altLang="en-US" sz="2400" b="1" dirty="0" smtClean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留校在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卡文迪什</a:t>
            </a:r>
            <a:r>
              <a:rPr kumimoji="1" lang="zh-CN" altLang="en-US" sz="2400" b="1" dirty="0" smtClean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实验室。</a:t>
            </a:r>
            <a:endParaRPr kumimoji="1" lang="en-US" altLang="zh-CN" sz="2400" b="1" dirty="0" smtClean="0">
              <a:solidFill>
                <a:srgbClr val="000066"/>
              </a:solidFill>
              <a:latin typeface="Times New Roman" pitchFamily="18" charset="0"/>
              <a:ea typeface="华文中宋" pitchFamily="2" charset="-122"/>
            </a:endParaRPr>
          </a:p>
          <a:p>
            <a:pPr algn="just"/>
            <a:r>
              <a:rPr kumimoji="1"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1901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年在剑桥哲学学会上宣读了两篇论文，第一次提出了热离子遵守的规律</a:t>
            </a:r>
            <a:r>
              <a:rPr kumimoji="1" lang="zh-CN" altLang="en-US" sz="2400" b="1" dirty="0" smtClean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。</a:t>
            </a:r>
            <a:endParaRPr kumimoji="1" lang="en-US" altLang="zh-CN" sz="2400" b="1" dirty="0" smtClean="0">
              <a:solidFill>
                <a:srgbClr val="000066"/>
              </a:solidFill>
              <a:latin typeface="Times New Roman" pitchFamily="18" charset="0"/>
              <a:ea typeface="华文中宋" pitchFamily="2" charset="-122"/>
            </a:endParaRPr>
          </a:p>
          <a:p>
            <a:pPr algn="just"/>
            <a:r>
              <a:rPr kumimoji="1"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1906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年，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27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岁</a:t>
            </a:r>
            <a:r>
              <a:rPr kumimoji="1" lang="zh-CN" altLang="en-US" sz="2400" b="1" dirty="0" smtClean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，美国普林斯顿大学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任物理学教授，继续热离子学的研究。热离子学（</a:t>
            </a:r>
            <a:r>
              <a:rPr kumimoji="1"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thermionics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）这个词就是他在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1909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年作为论文题目首先提出的</a:t>
            </a:r>
            <a:r>
              <a:rPr kumimoji="1" lang="zh-CN" altLang="en-US" sz="2400" b="1" dirty="0" smtClean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。</a:t>
            </a:r>
            <a:endParaRPr kumimoji="1" lang="en-US" altLang="zh-CN" sz="2400" b="1" dirty="0" smtClean="0">
              <a:solidFill>
                <a:srgbClr val="000066"/>
              </a:solidFill>
              <a:latin typeface="Times New Roman" pitchFamily="18" charset="0"/>
              <a:ea typeface="华文中宋" pitchFamily="2" charset="-122"/>
            </a:endParaRPr>
          </a:p>
          <a:p>
            <a:pPr algn="just"/>
            <a:r>
              <a:rPr kumimoji="1"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1914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年</a:t>
            </a:r>
            <a:r>
              <a:rPr kumimoji="1" lang="zh-CN" altLang="en-US" sz="2400" b="1" dirty="0" smtClean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出版</a:t>
            </a:r>
            <a:r>
              <a:rPr kumimoji="1"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《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物质的电子论</a:t>
            </a:r>
            <a:r>
              <a:rPr kumimoji="1"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》</a:t>
            </a:r>
            <a:r>
              <a:rPr kumimoji="1" lang="zh-CN" altLang="en-US" sz="2400" b="1" dirty="0" smtClean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；后来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成为对电子学和无线电学生学习的主要课本</a:t>
            </a:r>
            <a:r>
              <a:rPr kumimoji="1" lang="zh-CN" altLang="en-US" sz="2400" b="1" dirty="0" smtClean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。</a:t>
            </a:r>
            <a:endParaRPr kumimoji="1" lang="en-US" altLang="zh-CN" sz="2400" b="1" dirty="0" smtClean="0">
              <a:solidFill>
                <a:srgbClr val="000066"/>
              </a:solidFill>
              <a:latin typeface="Times New Roman" pitchFamily="18" charset="0"/>
              <a:ea typeface="华文中宋" pitchFamily="2" charset="-122"/>
            </a:endParaRPr>
          </a:p>
          <a:p>
            <a:pPr algn="just"/>
            <a:r>
              <a:rPr kumimoji="1" lang="zh-CN" altLang="en-US" sz="2400" b="1" dirty="0" smtClean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他的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研究生中有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K.T.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康普顿和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A.H.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康普顿两兄弟。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A.H.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康普顿以发现“康普顿效应”获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1927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年诺贝尔物理学奖。 他的另一位研究生戴维森因发现电子衍射获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1937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年诺贝尔物理学奖。	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="" xmlns:a16="http://schemas.microsoft.com/office/drawing/2014/main" id="{CF0CB549-61E9-4A20-923D-FEA127235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75688"/>
            <a:ext cx="73083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Owen </a:t>
            </a:r>
            <a:r>
              <a:rPr lang="en-US" altLang="zh-CN" sz="2400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Willans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Richardson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里查森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1879—1959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9552" y="71696"/>
            <a:ext cx="182614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历史回眸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5428" y="58267"/>
            <a:ext cx="248016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  实验目的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30932" y="1384598"/>
            <a:ext cx="7886700" cy="1728192"/>
          </a:xfrm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了解热电子发射的基本规律；</a:t>
            </a:r>
          </a:p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学习用理查森直线法测量钨的逸出电势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V;</a:t>
            </a:r>
          </a:p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学习数据处理的方法。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1520" y="58072"/>
            <a:ext cx="627126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 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什么是金属电子逸出功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963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08563"/>
              </p:ext>
            </p:extLst>
          </p:nvPr>
        </p:nvGraphicFramePr>
        <p:xfrm>
          <a:off x="1404587" y="2412766"/>
          <a:ext cx="32162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3" imgW="2031840" imgH="431640" progId="Equation.DSMT4">
                  <p:embed/>
                </p:oleObj>
              </mc:Choice>
              <mc:Fallback>
                <p:oleObj name="Equation" r:id="rId3" imgW="2031840" imgH="43164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587" y="2412766"/>
                        <a:ext cx="3216275" cy="7080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E0C1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202880" y="1695806"/>
            <a:ext cx="51738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  <a:cs typeface="Calibri" pitchFamily="34" charset="0"/>
              </a:rPr>
              <a:t>费米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  <a:cs typeface="Calibri" pitchFamily="34" charset="0"/>
              </a:rPr>
              <a:t>-</a:t>
            </a: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  <a:cs typeface="Calibri" pitchFamily="34" charset="0"/>
              </a:rPr>
              <a:t>狄拉克分布规律</a:t>
            </a:r>
            <a:r>
              <a:rPr lang="zh-CN" altLang="en-US" sz="2000" b="1" dirty="0" smtClean="0">
                <a:latin typeface="华文中宋" panose="02010600040101010101" pitchFamily="2" charset="-122"/>
                <a:ea typeface="华文中宋" panose="02010600040101010101" pitchFamily="2" charset="-122"/>
                <a:cs typeface="Calibri" pitchFamily="34" charset="0"/>
              </a:rPr>
              <a:t>：</a:t>
            </a:r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在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金属内部，电子按由低能态到高能态的次序占据，</a:t>
            </a:r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服从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effectLst/>
              <a:latin typeface="华文中宋" panose="02010600040101010101" pitchFamily="2" charset="-122"/>
              <a:ea typeface="华文中宋" panose="02010600040101010101" pitchFamily="2" charset="-122"/>
              <a:cs typeface="宋体" pitchFamily="2" charset="-12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30828" y="3145830"/>
            <a:ext cx="441739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1" hangingPunct="1"/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如右上图所示</a:t>
            </a:r>
            <a:r>
              <a:rPr lang="zh-CN" altLang="zh-CN" sz="20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，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在绝对零度时</a:t>
            </a:r>
            <a:r>
              <a:rPr lang="zh-CN" altLang="zh-CN" sz="20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电子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的</a:t>
            </a:r>
            <a:r>
              <a:rPr lang="zh-CN" altLang="zh-CN" sz="20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最大动能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是</a:t>
            </a:r>
            <a:r>
              <a:rPr lang="en-US" altLang="zh-CN" sz="2000" b="1" i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E</a:t>
            </a:r>
            <a:r>
              <a:rPr lang="en-US" altLang="zh-CN" sz="2000" b="1" i="1" baseline="-25000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F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。当</a:t>
            </a:r>
            <a:r>
              <a:rPr lang="zh-CN" altLang="zh-CN" sz="20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温度升高时，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有少部分</a:t>
            </a:r>
            <a:r>
              <a:rPr lang="zh-CN" altLang="zh-CN" sz="20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电子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的</a:t>
            </a:r>
            <a:r>
              <a:rPr lang="zh-CN" altLang="zh-CN" sz="20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能量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大于</a:t>
            </a:r>
            <a:r>
              <a:rPr lang="en-US" altLang="zh-CN" sz="2000" b="1" i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E</a:t>
            </a:r>
            <a:r>
              <a:rPr lang="en-US" altLang="zh-CN" sz="2000" b="1" i="1" baseline="-25000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F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，能量的变化在 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~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0.1eV 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量级。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  <a:cs typeface="宋体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51520" y="832371"/>
            <a:ext cx="520794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sz="2000" b="1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逸出功</a:t>
            </a:r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：指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要使电子从固体表面逸出，所必须提供的最小能量，用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 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∆</a:t>
            </a:r>
            <a:r>
              <a:rPr lang="el-GR" altLang="zh-CN" sz="20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Φ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表示。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  <a:cs typeface="宋体" pitchFamily="2" charset="-122"/>
            </a:endParaRPr>
          </a:p>
        </p:txBody>
      </p:sp>
      <p:graphicFrame>
        <p:nvGraphicFramePr>
          <p:cNvPr id="18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568399"/>
              </p:ext>
            </p:extLst>
          </p:nvPr>
        </p:nvGraphicFramePr>
        <p:xfrm>
          <a:off x="755576" y="5578167"/>
          <a:ext cx="37322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5" imgW="1638000" imgH="228600" progId="Equation.DSMT4">
                  <p:embed/>
                </p:oleObj>
              </mc:Choice>
              <mc:Fallback>
                <p:oleObj name="Equation" r:id="rId5" imgW="1638000" imgH="2286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578167"/>
                        <a:ext cx="3732212" cy="5175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E0C1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9669" name="Picture 37" descr="E:\Project\experimentalcenter\figures\aaa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54849" y="3522880"/>
            <a:ext cx="3571725" cy="2389784"/>
          </a:xfrm>
          <a:prstGeom prst="rect">
            <a:avLst/>
          </a:prstGeom>
          <a:noFill/>
        </p:spPr>
      </p:pic>
      <p:pic>
        <p:nvPicPr>
          <p:cNvPr id="69671" name="Picture 3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59463" y="756210"/>
            <a:ext cx="3417279" cy="2766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07229" y="4494308"/>
            <a:ext cx="45095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1" hangingPunct="1"/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测量时，逸出功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等于费米能与真空能级之间的能量差，右下图为金属钨表面电子的势能</a:t>
            </a:r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曲线。</a:t>
            </a:r>
            <a:endParaRPr lang="zh-CN" altLang="en-US" sz="2000" b="1" dirty="0">
              <a:solidFill>
                <a:schemeClr val="tx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宋体" pitchFamily="2" charset="-122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731334" y="5578167"/>
            <a:ext cx="914400" cy="559561"/>
          </a:xfrm>
          <a:prstGeom prst="rect">
            <a:avLst/>
          </a:prstGeom>
          <a:solidFill>
            <a:srgbClr val="FF99CC"/>
          </a:solidFill>
          <a:ln w="9525" algn="ctr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altLang="zh-CN" b="1" i="1" dirty="0" smtClean="0">
                <a:latin typeface="Times New Roman" pitchFamily="18" charset="0"/>
                <a:ea typeface="华文新魏" pitchFamily="2" charset="-122"/>
              </a:rPr>
              <a:t>U</a:t>
            </a:r>
            <a:r>
              <a:rPr lang="zh-CN" altLang="en-US" b="1" dirty="0" smtClean="0">
                <a:latin typeface="Times New Roman" pitchFamily="18" charset="0"/>
                <a:ea typeface="华文新魏" pitchFamily="2" charset="-122"/>
              </a:rPr>
              <a:t>为逸出电势</a:t>
            </a:r>
            <a:endParaRPr lang="zh-CN" altLang="en-US" b="1" dirty="0">
              <a:latin typeface="Times New Roman" pitchFamily="18" charset="0"/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408863"/>
              </p:ext>
            </p:extLst>
          </p:nvPr>
        </p:nvGraphicFramePr>
        <p:xfrm>
          <a:off x="633197" y="2014138"/>
          <a:ext cx="41910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3" imgW="1701720" imgH="431640" progId="Equation.DSMT4">
                  <p:embed/>
                </p:oleObj>
              </mc:Choice>
              <mc:Fallback>
                <p:oleObj name="Equation" r:id="rId3" imgW="1701720" imgH="4316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197" y="2014138"/>
                        <a:ext cx="4191000" cy="10699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2995396" y="3398168"/>
            <a:ext cx="1936643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玻尔兹曼常数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, </a:t>
            </a:r>
            <a:r>
              <a:rPr lang="en-US" altLang="zh-CN" b="1" i="1" dirty="0">
                <a:latin typeface="Times New Roman" pitchFamily="18" charset="0"/>
                <a:ea typeface="华文新魏" pitchFamily="2" charset="-122"/>
              </a:rPr>
              <a:t>k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 = 1.38×10</a:t>
            </a:r>
            <a:r>
              <a:rPr lang="zh-CN" altLang="en-US" b="1" baseline="30000" dirty="0">
                <a:latin typeface="Times New Roman" pitchFamily="18" charset="0"/>
                <a:ea typeface="华文新魏" pitchFamily="2" charset="-122"/>
              </a:rPr>
              <a:t>－</a:t>
            </a:r>
            <a:r>
              <a:rPr lang="en-US" altLang="zh-CN" b="1" baseline="30000" dirty="0">
                <a:latin typeface="Times New Roman" pitchFamily="18" charset="0"/>
                <a:ea typeface="华文新魏" pitchFamily="2" charset="-122"/>
              </a:rPr>
              <a:t>23</a:t>
            </a:r>
            <a:r>
              <a:rPr lang="zh-CN" altLang="en-US" b="1" dirty="0" smtClean="0">
                <a:latin typeface="Times New Roman" pitchFamily="18" charset="0"/>
                <a:ea typeface="华文新魏" pitchFamily="2" charset="-122"/>
              </a:rPr>
              <a:t>焦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/</a:t>
            </a:r>
            <a:r>
              <a:rPr lang="zh-CN" altLang="en-US" b="1" dirty="0" smtClean="0">
                <a:latin typeface="Times New Roman" pitchFamily="18" charset="0"/>
                <a:ea typeface="华文新魏" pitchFamily="2" charset="-122"/>
              </a:rPr>
              <a:t>开</a:t>
            </a:r>
            <a:endParaRPr lang="zh-CN" altLang="en-US" b="1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08413" y="1416968"/>
            <a:ext cx="914400" cy="304800"/>
          </a:xfrm>
          <a:prstGeom prst="rect">
            <a:avLst/>
          </a:prstGeom>
          <a:solidFill>
            <a:srgbClr val="FF99CC"/>
          </a:solidFill>
          <a:ln w="9525" algn="ctr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逸出功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2648189" y="4157420"/>
            <a:ext cx="1828800" cy="533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发射热电子的阴极的绝对温度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760413" y="1381569"/>
            <a:ext cx="1371600" cy="533400"/>
          </a:xfrm>
          <a:prstGeom prst="rect">
            <a:avLst/>
          </a:prstGeom>
          <a:solidFill>
            <a:srgbClr val="FF9966"/>
          </a:solidFill>
          <a:ln w="9525" algn="ctr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热电子发射的电流强度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266386" y="3243020"/>
            <a:ext cx="1371600" cy="9144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algn="ctr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和阴极表面化学纯度有关的系数</a:t>
            </a:r>
          </a:p>
          <a:p>
            <a:pPr algn="ctr"/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1446213" y="4227685"/>
            <a:ext cx="9906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阴极有效发射面积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>
            <a:off x="912811" y="1943873"/>
            <a:ext cx="274811" cy="348989"/>
          </a:xfrm>
          <a:prstGeom prst="line">
            <a:avLst/>
          </a:prstGeom>
          <a:noFill/>
          <a:ln w="9525">
            <a:solidFill>
              <a:srgbClr val="6600CC"/>
            </a:solidFill>
            <a:round/>
            <a:headEnd/>
            <a:tailEnd type="diamond" w="lg" len="lg"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690063" y="2720462"/>
            <a:ext cx="582362" cy="522558"/>
          </a:xfrm>
          <a:prstGeom prst="line">
            <a:avLst/>
          </a:prstGeom>
          <a:noFill/>
          <a:ln w="9525">
            <a:solidFill>
              <a:srgbClr val="6600CC"/>
            </a:solidFill>
            <a:round/>
            <a:headEnd/>
            <a:tailEnd type="diamond" w="lg" len="lg"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 flipV="1">
            <a:off x="1598613" y="2720462"/>
            <a:ext cx="285340" cy="1507223"/>
          </a:xfrm>
          <a:prstGeom prst="line">
            <a:avLst/>
          </a:prstGeom>
          <a:noFill/>
          <a:ln w="9525">
            <a:solidFill>
              <a:srgbClr val="6600CC"/>
            </a:solidFill>
            <a:round/>
            <a:headEnd/>
            <a:tailEnd type="diamond" w="lg" len="lg"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H="1" flipV="1">
            <a:off x="1743196" y="2720462"/>
            <a:ext cx="1100612" cy="1436958"/>
          </a:xfrm>
          <a:prstGeom prst="line">
            <a:avLst/>
          </a:prstGeom>
          <a:noFill/>
          <a:ln w="9525">
            <a:solidFill>
              <a:srgbClr val="6600CC"/>
            </a:solidFill>
            <a:round/>
            <a:headEnd/>
            <a:tailEnd type="diamond" w="lg" len="lg"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H="1" flipV="1">
            <a:off x="3292380" y="2980656"/>
            <a:ext cx="478684" cy="417512"/>
          </a:xfrm>
          <a:prstGeom prst="line">
            <a:avLst/>
          </a:prstGeom>
          <a:noFill/>
          <a:ln w="9525">
            <a:solidFill>
              <a:srgbClr val="6600CC"/>
            </a:solidFill>
            <a:round/>
            <a:headEnd/>
            <a:tailEnd type="diamond" w="lg" len="lg"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>
            <a:off x="3373123" y="1721768"/>
            <a:ext cx="511490" cy="352389"/>
          </a:xfrm>
          <a:prstGeom prst="line">
            <a:avLst/>
          </a:prstGeom>
          <a:noFill/>
          <a:ln w="9525">
            <a:solidFill>
              <a:srgbClr val="6600CC"/>
            </a:solidFill>
            <a:round/>
            <a:headEnd/>
            <a:tailEnd type="diamond" w="lg" len="lg"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416111" y="832909"/>
            <a:ext cx="83816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、里</a:t>
            </a:r>
            <a:r>
              <a:rPr lang="zh-CN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查</a:t>
            </a:r>
            <a:r>
              <a:rPr lang="zh-CN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逊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—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杜西曼公式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Richardson-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Dushman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 formula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）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  <a:cs typeface="宋体" pitchFamily="2" charset="-122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29671" y="42336"/>
            <a:ext cx="853203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 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电子逸出功的测量方法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1589" y="4889158"/>
            <a:ext cx="36856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问题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很难测定</a:t>
            </a:r>
          </a:p>
        </p:txBody>
      </p:sp>
      <p:sp>
        <p:nvSpPr>
          <p:cNvPr id="27" name="矩形 26"/>
          <p:cNvSpPr/>
          <p:nvPr/>
        </p:nvSpPr>
        <p:spPr>
          <a:xfrm>
            <a:off x="416111" y="5597319"/>
            <a:ext cx="4104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方法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：里查逊</a:t>
            </a:r>
            <a:r>
              <a:rPr lang="zh-CN" altLang="zh-CN" sz="2800" b="1" dirty="0" smtClean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直线法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="" xmlns:a16="http://schemas.microsoft.com/office/drawing/2014/main" id="{F9A764BF-9EA1-4EF5-8349-6D8DABD1C2F6}"/>
                  </a:ext>
                </a:extLst>
              </p:cNvPr>
              <p:cNvSpPr txBox="1"/>
              <p:nvPr/>
            </p:nvSpPr>
            <p:spPr>
              <a:xfrm>
                <a:off x="5730473" y="1857271"/>
                <a:ext cx="303122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式</a:t>
                </a:r>
                <a:r>
                  <a:rPr lang="zh-CN" altLang="en-US" sz="1400" dirty="0" smtClean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中：</a:t>
                </a:r>
                <a:endParaRPr lang="en-US" altLang="zh-CN" sz="1400" dirty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1400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是热电子发射的电流强度（单位：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1400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</a:t>
                </a:r>
                <a:endParaRPr lang="en-US" altLang="zh-CN" sz="1400" dirty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1400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是阴极金属的有效发射面积（单位：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400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</a:t>
                </a:r>
                <a:endParaRPr lang="en-US" altLang="zh-CN" sz="1400" dirty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400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是热阴极的绝对温度（单位：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1400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</a:t>
                </a:r>
                <a:endParaRPr lang="en-US" altLang="zh-CN" sz="1400" dirty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1400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是与阴极化学纯度有关的系数（单位：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1400" b="0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14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zh-CN" altLang="en-US" sz="1400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</a:t>
                </a:r>
                <a:endParaRPr lang="en-US" altLang="zh-CN" sz="1400" dirty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400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是玻尔兹曼常数（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400" b="0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=1.38×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−23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400" b="0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altLang="zh-CN" sz="1400" b="0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1400" dirty="0" smtClean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</a:t>
                </a:r>
                <a:endParaRPr lang="en-US" altLang="zh-CN" sz="1400" dirty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9A764BF-9EA1-4EF5-8349-6D8DABD1C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473" y="1857271"/>
                <a:ext cx="3031229" cy="2246769"/>
              </a:xfrm>
              <a:prstGeom prst="rect">
                <a:avLst/>
              </a:prstGeom>
              <a:blipFill rotWithShape="0">
                <a:blip r:embed="rId5"/>
                <a:stretch>
                  <a:fillRect l="-604" t="-543" b="-1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860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526770"/>
              </p:ext>
            </p:extLst>
          </p:nvPr>
        </p:nvGraphicFramePr>
        <p:xfrm>
          <a:off x="4253683" y="1441189"/>
          <a:ext cx="2479747" cy="795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3" imgW="1206360" imgH="393480" progId="Equation.DSMT4">
                  <p:embed/>
                </p:oleObj>
              </mc:Choice>
              <mc:Fallback>
                <p:oleObj name="Equation" r:id="rId3" imgW="1206360" imgH="39348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3683" y="1441189"/>
                        <a:ext cx="2479747" cy="795032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658904"/>
              </p:ext>
            </p:extLst>
          </p:nvPr>
        </p:nvGraphicFramePr>
        <p:xfrm>
          <a:off x="842850" y="4063227"/>
          <a:ext cx="4994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Equation" r:id="rId5" imgW="2616120" imgH="393480" progId="Equation.DSMT4">
                  <p:embed/>
                </p:oleObj>
              </mc:Choice>
              <mc:Fallback>
                <p:oleObj name="Equation" r:id="rId5" imgW="2616120" imgH="39348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850" y="4063227"/>
                        <a:ext cx="4994275" cy="685800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3">
                <a:extLst>
                  <a:ext uri="{FF2B5EF4-FFF2-40B4-BE49-F238E27FC236}">
                    <a16:creationId xmlns="" xmlns:a16="http://schemas.microsoft.com/office/drawing/2014/main" id="{77483C05-7091-40F9-9A4D-ACF519D66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088" y="2420275"/>
                <a:ext cx="2164546" cy="707886"/>
              </a:xfrm>
              <a:prstGeom prst="rect">
                <a:avLst/>
              </a:prstGeom>
              <a:noFill/>
              <a:ln w="9525">
                <a:solidFill>
                  <a:schemeClr val="tx2">
                    <a:lumMod val="20000"/>
                    <a:lumOff val="8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zh-CN" altLang="en-US" sz="2000" b="1" dirty="0" smtClean="0">
                    <a:ln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宋体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宋体" pitchFamily="2" charset="-122"/>
                      </a:rPr>
                      <m:t>𝒆</m:t>
                    </m:r>
                  </m:oMath>
                </a14:m>
                <a:r>
                  <a:rPr lang="zh-CN" altLang="en-US" sz="2000" b="1" dirty="0">
                    <a:ln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宋体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宋体" pitchFamily="2" charset="-122"/>
                      </a:rPr>
                      <m:t>𝒌</m:t>
                    </m:r>
                  </m:oMath>
                </a14:m>
                <a:r>
                  <a:rPr lang="zh-CN" altLang="en-US" sz="2000" b="1" dirty="0">
                    <a:ln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宋体" pitchFamily="2" charset="-122"/>
                  </a:rPr>
                  <a:t>是常数，</a:t>
                </a:r>
                <a:r>
                  <a:rPr lang="en-US" altLang="zh-CN" sz="2000" b="1" i="1" dirty="0">
                    <a:ln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U</a:t>
                </a:r>
                <a:r>
                  <a:rPr lang="zh-CN" altLang="en-US" sz="2000" b="1" dirty="0">
                    <a:ln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宋体" pitchFamily="2" charset="-122"/>
                  </a:rPr>
                  <a:t>是逸出</a:t>
                </a:r>
                <a:r>
                  <a:rPr lang="zh-CN" altLang="en-US" sz="2000" b="1" dirty="0" smtClean="0">
                    <a:ln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宋体" pitchFamily="2" charset="-122"/>
                  </a:rPr>
                  <a:t>电势</a:t>
                </a:r>
                <a:endParaRPr lang="zh-CN" altLang="en-US" sz="2000" b="1" dirty="0">
                  <a:ln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  <a:solidFill>
                    <a:schemeClr val="tx1">
                      <a:lumMod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宋体" pitchFamily="2" charset="-122"/>
                </a:endParaRPr>
              </a:p>
            </p:txBody>
          </p:sp>
        </mc:Choice>
        <mc:Fallback>
          <p:sp>
            <p:nvSpPr>
              <p:cNvPr id="13" name="Rectangle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7483C05-7091-40F9-9A4D-ACF519D66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2420275"/>
                <a:ext cx="2164546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solidFill>
                  <a:schemeClr val="tx2">
                    <a:lumMod val="20000"/>
                    <a:lumOff val="8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828" y="1423323"/>
            <a:ext cx="2830160" cy="941665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3472799" y="1759010"/>
            <a:ext cx="648072" cy="14364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graphicFrame>
        <p:nvGraphicFramePr>
          <p:cNvPr id="1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362993"/>
              </p:ext>
            </p:extLst>
          </p:nvPr>
        </p:nvGraphicFramePr>
        <p:xfrm>
          <a:off x="1108472" y="2273918"/>
          <a:ext cx="406876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Equation" r:id="rId9" imgW="2006280" imgH="393480" progId="Equation.DSMT4">
                  <p:embed/>
                </p:oleObj>
              </mc:Choice>
              <mc:Fallback>
                <p:oleObj name="Equation" r:id="rId9" imgW="2006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472" y="2273918"/>
                        <a:ext cx="4068762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77483C05-7091-40F9-9A4D-ACF519D66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170" y="1812253"/>
            <a:ext cx="14401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取对数得：</a:t>
            </a:r>
            <a:endParaRPr lang="zh-CN" altLang="en-US" sz="2400" b="1" dirty="0">
              <a:solidFill>
                <a:schemeClr val="tx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宋体" pitchFamily="2" charset="-122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29671" y="42336"/>
            <a:ext cx="853203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 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电子逸出功的测量方法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416111" y="832909"/>
            <a:ext cx="83816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、里</a:t>
            </a:r>
            <a:r>
              <a:rPr lang="zh-CN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查逊</a:t>
            </a: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直线法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  <a:cs typeface="宋体" pitchFamily="2" charset="-122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03001" y="5196832"/>
            <a:ext cx="83704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里查逊直线法优点</a:t>
            </a:r>
            <a:r>
              <a:rPr lang="zh-CN" altLang="en-US" sz="2400" b="1" dirty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：</a:t>
            </a:r>
            <a:r>
              <a:rPr lang="zh-CN" altLang="zh-CN" sz="2400" b="1" dirty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可以不必测出</a:t>
            </a:r>
            <a:r>
              <a:rPr lang="en-US" altLang="zh-CN" sz="2400" b="1" dirty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 </a:t>
            </a:r>
            <a:r>
              <a:rPr lang="en-US" altLang="zh-CN" sz="2400" b="1" i="1" dirty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A</a:t>
            </a:r>
            <a:r>
              <a:rPr lang="zh-CN" altLang="en-US" sz="2400" b="1" dirty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、</a:t>
            </a:r>
            <a:r>
              <a:rPr lang="en-US" altLang="zh-CN" sz="2400" b="1" i="1" dirty="0" smtClean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S 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的</a:t>
            </a:r>
            <a:r>
              <a:rPr lang="zh-CN" altLang="zh-CN" sz="2400" b="1" dirty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具体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数值</a:t>
            </a:r>
            <a:r>
              <a:rPr lang="zh-CN" altLang="en-US" sz="2400" b="1" dirty="0" smtClean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，只要测出</a:t>
            </a:r>
            <a:r>
              <a:rPr lang="en-US" altLang="zh-CN" sz="2400" b="1" i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I</a:t>
            </a:r>
            <a:r>
              <a:rPr lang="zh-CN" altLang="en-US" sz="24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T </a:t>
            </a:r>
            <a:r>
              <a:rPr lang="zh-CN" altLang="en-US" sz="2400" b="1" i="1" dirty="0" smtClean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的关系，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由</a:t>
            </a:r>
            <a:r>
              <a:rPr lang="zh-CN" altLang="en-US" sz="2400" b="1" dirty="0" smtClean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斜率</a:t>
            </a:r>
            <a:r>
              <a:rPr lang="zh-CN" altLang="zh-CN" sz="2400" b="1" dirty="0" smtClean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可以得到</a:t>
            </a:r>
            <a:r>
              <a:rPr lang="zh-CN" altLang="en-US" sz="2400" b="1" dirty="0" smtClean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逸出电势</a:t>
            </a:r>
            <a:r>
              <a:rPr lang="en-US" altLang="zh-CN" sz="2400" b="1" i="1" dirty="0" smtClean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U </a:t>
            </a:r>
            <a:r>
              <a:rPr lang="zh-CN" altLang="en-US" sz="2400" b="1" dirty="0" smtClean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。</a:t>
            </a:r>
            <a:endParaRPr lang="zh-CN" altLang="en-US" sz="2400" b="1" dirty="0">
              <a:solidFill>
                <a:srgbClr val="FF0066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宋体" pitchFamily="2" charset="-122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77483C05-7091-40F9-9A4D-ACF519D66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71" y="3206507"/>
            <a:ext cx="18940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itchFamily="2" charset="-122"/>
              </a:rPr>
              <a:t>带入常数得：</a:t>
            </a:r>
            <a:endParaRPr lang="zh-CN" altLang="en-US" sz="2400" b="1" dirty="0">
              <a:solidFill>
                <a:schemeClr val="tx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宋体" pitchFamily="2" charset="-122"/>
            </a:endParaRPr>
          </a:p>
        </p:txBody>
      </p:sp>
      <p:graphicFrame>
        <p:nvGraphicFramePr>
          <p:cNvPr id="2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606252"/>
              </p:ext>
            </p:extLst>
          </p:nvPr>
        </p:nvGraphicFramePr>
        <p:xfrm>
          <a:off x="2123728" y="3086816"/>
          <a:ext cx="450691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Equation" r:id="rId11" imgW="2222280" imgH="393480" progId="Equation.DSMT4">
                  <p:embed/>
                </p:oleObj>
              </mc:Choice>
              <mc:Fallback>
                <p:oleObj name="Equation" r:id="rId11" imgW="2222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086816"/>
                        <a:ext cx="4506913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7CAA65C-834E-48AD-A37D-B750CBCD8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682" y="1556792"/>
            <a:ext cx="45384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rgbClr val="0E302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温度</a:t>
            </a:r>
            <a:r>
              <a:rPr lang="en-US" altLang="zh-CN" sz="2400" b="1" i="1" dirty="0" smtClean="0">
                <a:solidFill>
                  <a:srgbClr val="0E302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T </a:t>
            </a:r>
            <a:r>
              <a:rPr lang="zh-CN" altLang="en-US" sz="2400" b="1" dirty="0" smtClean="0">
                <a:solidFill>
                  <a:srgbClr val="0E302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可</a:t>
            </a:r>
            <a:r>
              <a:rPr lang="zh-CN" altLang="en-US" sz="2400" b="1" dirty="0">
                <a:solidFill>
                  <a:srgbClr val="0E302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由通过灯丝的电流给</a:t>
            </a:r>
            <a:r>
              <a:rPr lang="zh-CN" altLang="en-US" sz="2400" b="1" dirty="0" smtClean="0">
                <a:solidFill>
                  <a:srgbClr val="0E302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出</a:t>
            </a:r>
            <a:endParaRPr lang="zh-CN" altLang="en-US" sz="2400" b="1" dirty="0">
              <a:solidFill>
                <a:srgbClr val="0E302F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itchFamily="18" charset="0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6519775" y="1005321"/>
            <a:ext cx="1475109" cy="1102941"/>
          </a:xfrm>
          <a:prstGeom prst="cloudCallout">
            <a:avLst>
              <a:gd name="adj1" fmla="val -73373"/>
              <a:gd name="adj2" fmla="val 112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smtClean="0">
                <a:solidFill>
                  <a:srgbClr val="990000"/>
                </a:solidFill>
              </a:rPr>
              <a:t>T </a:t>
            </a:r>
            <a:r>
              <a:rPr lang="zh-CN" altLang="en-US" b="1" dirty="0" smtClean="0">
                <a:solidFill>
                  <a:srgbClr val="990000"/>
                </a:solidFill>
              </a:rPr>
              <a:t>的测量解决了</a:t>
            </a:r>
            <a:endParaRPr lang="zh-CN" altLang="en-US" b="1" dirty="0">
              <a:solidFill>
                <a:srgbClr val="99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7">
                <a:extLst>
                  <a:ext uri="{FF2B5EF4-FFF2-40B4-BE49-F238E27FC236}">
                    <a16:creationId xmlns="" xmlns:a16="http://schemas.microsoft.com/office/drawing/2014/main" id="{35CB17FE-6CCA-4F1F-9434-BBEFAB5EC0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4872304"/>
                  </p:ext>
                </p:extLst>
              </p:nvPr>
            </p:nvGraphicFramePr>
            <p:xfrm>
              <a:off x="1253590" y="2996952"/>
              <a:ext cx="6382653" cy="9196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0123">
                      <a:extLst>
                        <a:ext uri="{9D8B030D-6E8A-4147-A177-3AD203B41FA5}">
                          <a16:colId xmlns="" xmlns:a16="http://schemas.microsoft.com/office/drawing/2014/main" val="1182944567"/>
                        </a:ext>
                      </a:extLst>
                    </a:gridCol>
                    <a:gridCol w="771790">
                      <a:extLst>
                        <a:ext uri="{9D8B030D-6E8A-4147-A177-3AD203B41FA5}">
                          <a16:colId xmlns="" xmlns:a16="http://schemas.microsoft.com/office/drawing/2014/main" val="2375723309"/>
                        </a:ext>
                      </a:extLst>
                    </a:gridCol>
                    <a:gridCol w="771790">
                      <a:extLst>
                        <a:ext uri="{9D8B030D-6E8A-4147-A177-3AD203B41FA5}">
                          <a16:colId xmlns="" xmlns:a16="http://schemas.microsoft.com/office/drawing/2014/main" val="82200724"/>
                        </a:ext>
                      </a:extLst>
                    </a:gridCol>
                    <a:gridCol w="771790">
                      <a:extLst>
                        <a:ext uri="{9D8B030D-6E8A-4147-A177-3AD203B41FA5}">
                          <a16:colId xmlns="" xmlns:a16="http://schemas.microsoft.com/office/drawing/2014/main" val="786451186"/>
                        </a:ext>
                      </a:extLst>
                    </a:gridCol>
                    <a:gridCol w="771790">
                      <a:extLst>
                        <a:ext uri="{9D8B030D-6E8A-4147-A177-3AD203B41FA5}">
                          <a16:colId xmlns="" xmlns:a16="http://schemas.microsoft.com/office/drawing/2014/main" val="2060781032"/>
                        </a:ext>
                      </a:extLst>
                    </a:gridCol>
                    <a:gridCol w="771790">
                      <a:extLst>
                        <a:ext uri="{9D8B030D-6E8A-4147-A177-3AD203B41FA5}">
                          <a16:colId xmlns="" xmlns:a16="http://schemas.microsoft.com/office/drawing/2014/main" val="953914272"/>
                        </a:ext>
                      </a:extLst>
                    </a:gridCol>
                    <a:gridCol w="771790">
                      <a:extLst>
                        <a:ext uri="{9D8B030D-6E8A-4147-A177-3AD203B41FA5}">
                          <a16:colId xmlns="" xmlns:a16="http://schemas.microsoft.com/office/drawing/2014/main" val="854704840"/>
                        </a:ext>
                      </a:extLst>
                    </a:gridCol>
                    <a:gridCol w="771790">
                      <a:extLst>
                        <a:ext uri="{9D8B030D-6E8A-4147-A177-3AD203B41FA5}">
                          <a16:colId xmlns="" xmlns:a16="http://schemas.microsoft.com/office/drawing/2014/main" val="2704485585"/>
                        </a:ext>
                      </a:extLst>
                    </a:gridCol>
                  </a:tblGrid>
                  <a:tr h="4598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000066"/>
                              </a:solidFill>
                            </a:rPr>
                            <a:t>0.58</a:t>
                          </a:r>
                          <a:endParaRPr lang="zh-CN" altLang="en-US" b="0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000066"/>
                              </a:solidFill>
                            </a:rPr>
                            <a:t>0.60</a:t>
                          </a:r>
                          <a:endParaRPr lang="zh-CN" altLang="en-US" b="0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000066"/>
                              </a:solidFill>
                            </a:rPr>
                            <a:t>0.62</a:t>
                          </a:r>
                          <a:endParaRPr lang="zh-CN" altLang="en-US" b="0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000066"/>
                              </a:solidFill>
                            </a:rPr>
                            <a:t>0.64</a:t>
                          </a:r>
                          <a:endParaRPr lang="zh-CN" altLang="en-US" b="0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000066"/>
                              </a:solidFill>
                            </a:rPr>
                            <a:t>0.66</a:t>
                          </a:r>
                          <a:endParaRPr lang="zh-CN" altLang="en-US" b="0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000066"/>
                              </a:solidFill>
                            </a:rPr>
                            <a:t>0.68</a:t>
                          </a:r>
                          <a:endParaRPr lang="zh-CN" altLang="en-US" b="0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000066"/>
                              </a:solidFill>
                            </a:rPr>
                            <a:t>0.70</a:t>
                          </a:r>
                          <a:endParaRPr lang="zh-CN" altLang="en-US" b="0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888005322"/>
                      </a:ext>
                    </a:extLst>
                  </a:tr>
                  <a:tr h="4598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66"/>
                              </a:solidFill>
                            </a:rPr>
                            <a:t>2.06</a:t>
                          </a:r>
                          <a:endParaRPr lang="zh-CN" altLang="en-US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66"/>
                              </a:solidFill>
                            </a:rPr>
                            <a:t>2.10</a:t>
                          </a:r>
                          <a:endParaRPr lang="zh-CN" altLang="en-US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66"/>
                              </a:solidFill>
                            </a:rPr>
                            <a:t>2.14</a:t>
                          </a:r>
                          <a:endParaRPr lang="zh-CN" altLang="en-US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66"/>
                              </a:solidFill>
                            </a:rPr>
                            <a:t>2.18</a:t>
                          </a:r>
                          <a:endParaRPr lang="zh-CN" altLang="en-US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66"/>
                              </a:solidFill>
                            </a:rPr>
                            <a:t>2.22</a:t>
                          </a:r>
                          <a:endParaRPr lang="zh-CN" altLang="en-US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66"/>
                              </a:solidFill>
                            </a:rPr>
                            <a:t>2.26</a:t>
                          </a:r>
                          <a:endParaRPr lang="zh-CN" altLang="en-US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66"/>
                              </a:solidFill>
                            </a:rPr>
                            <a:t>2.30</a:t>
                          </a:r>
                          <a:endParaRPr lang="zh-CN" altLang="en-US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7409303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5CB17FE-6CCA-4F1F-9434-BBEFAB5EC0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4872304"/>
                  </p:ext>
                </p:extLst>
              </p:nvPr>
            </p:nvGraphicFramePr>
            <p:xfrm>
              <a:off x="1253590" y="2996952"/>
              <a:ext cx="6382653" cy="9196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012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182944567"/>
                        </a:ext>
                      </a:extLst>
                    </a:gridCol>
                    <a:gridCol w="77179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375723309"/>
                        </a:ext>
                      </a:extLst>
                    </a:gridCol>
                    <a:gridCol w="77179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82200724"/>
                        </a:ext>
                      </a:extLst>
                    </a:gridCol>
                    <a:gridCol w="77179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786451186"/>
                        </a:ext>
                      </a:extLst>
                    </a:gridCol>
                    <a:gridCol w="77179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60781032"/>
                        </a:ext>
                      </a:extLst>
                    </a:gridCol>
                    <a:gridCol w="77179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953914272"/>
                        </a:ext>
                      </a:extLst>
                    </a:gridCol>
                    <a:gridCol w="77179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854704840"/>
                        </a:ext>
                      </a:extLst>
                    </a:gridCol>
                    <a:gridCol w="77179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704485585"/>
                        </a:ext>
                      </a:extLst>
                    </a:gridCol>
                  </a:tblGrid>
                  <a:tr h="4598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21" t="-1316" r="-552174" b="-1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000066"/>
                              </a:solidFill>
                            </a:rPr>
                            <a:t>0.58</a:t>
                          </a:r>
                          <a:endParaRPr lang="zh-CN" altLang="en-US" b="0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000066"/>
                              </a:solidFill>
                            </a:rPr>
                            <a:t>0.60</a:t>
                          </a:r>
                          <a:endParaRPr lang="zh-CN" altLang="en-US" b="0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000066"/>
                              </a:solidFill>
                            </a:rPr>
                            <a:t>0.62</a:t>
                          </a:r>
                          <a:endParaRPr lang="zh-CN" altLang="en-US" b="0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000066"/>
                              </a:solidFill>
                            </a:rPr>
                            <a:t>0.64</a:t>
                          </a:r>
                          <a:endParaRPr lang="zh-CN" altLang="en-US" b="0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000066"/>
                              </a:solidFill>
                            </a:rPr>
                            <a:t>0.66</a:t>
                          </a:r>
                          <a:endParaRPr lang="zh-CN" altLang="en-US" b="0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000066"/>
                              </a:solidFill>
                            </a:rPr>
                            <a:t>0.68</a:t>
                          </a:r>
                          <a:endParaRPr lang="zh-CN" altLang="en-US" b="0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000066"/>
                              </a:solidFill>
                            </a:rPr>
                            <a:t>0.70</a:t>
                          </a:r>
                          <a:endParaRPr lang="zh-CN" altLang="en-US" b="0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888005322"/>
                      </a:ext>
                    </a:extLst>
                  </a:tr>
                  <a:tr h="4598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21" t="-101316" r="-552174" b="-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66"/>
                              </a:solidFill>
                            </a:rPr>
                            <a:t>2.06</a:t>
                          </a:r>
                          <a:endParaRPr lang="zh-CN" altLang="en-US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66"/>
                              </a:solidFill>
                            </a:rPr>
                            <a:t>2.10</a:t>
                          </a:r>
                          <a:endParaRPr lang="zh-CN" altLang="en-US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66"/>
                              </a:solidFill>
                            </a:rPr>
                            <a:t>2.14</a:t>
                          </a:r>
                          <a:endParaRPr lang="zh-CN" altLang="en-US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66"/>
                              </a:solidFill>
                            </a:rPr>
                            <a:t>2.18</a:t>
                          </a:r>
                          <a:endParaRPr lang="zh-CN" altLang="en-US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66"/>
                              </a:solidFill>
                            </a:rPr>
                            <a:t>2.22</a:t>
                          </a:r>
                          <a:endParaRPr lang="zh-CN" altLang="en-US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66"/>
                              </a:solidFill>
                            </a:rPr>
                            <a:t>2.26</a:t>
                          </a:r>
                          <a:endParaRPr lang="zh-CN" altLang="en-US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0066"/>
                              </a:solidFill>
                            </a:rPr>
                            <a:t>2.30</a:t>
                          </a:r>
                          <a:endParaRPr lang="zh-CN" altLang="en-US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7409303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82443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1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7203" t="8767" r="10025" b="15465"/>
          <a:stretch/>
        </p:blipFill>
        <p:spPr bwMode="auto">
          <a:xfrm>
            <a:off x="5933269" y="2360721"/>
            <a:ext cx="3240360" cy="240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3026" y="1227451"/>
            <a:ext cx="889724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测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金属丝做成的阴极</a:t>
            </a:r>
            <a:r>
              <a:rPr lang="en-US" sz="2400" b="1" i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K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，通过电流加热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，在阳极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加正向电压，则在连接这两个电极的外围电路中将有电流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 </a:t>
            </a:r>
            <a:r>
              <a:rPr lang="en-US" sz="2400" b="1" i="1" dirty="0" err="1" smtClean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I</a:t>
            </a:r>
            <a:r>
              <a:rPr lang="en-US" sz="2400" b="1" baseline="-25000" dirty="0" err="1" smtClean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通过。用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表示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在阴极与阳极间不存在加速电场情况下的热电子发射电流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，根据肖特基效应，</a:t>
            </a:r>
            <a:r>
              <a:rPr lang="en-US" altLang="zh-CN" sz="2400" b="1" i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zh-CN" altLang="en-US" sz="2400" b="1" i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i="1" dirty="0" err="1" smtClean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400" b="1" baseline="-25000" dirty="0" err="1" smtClean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a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的关系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是：</a:t>
            </a:r>
            <a:endParaRPr lang="zh-CN" altLang="en-US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9671" y="42336"/>
            <a:ext cx="853203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 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电子逸出功的测量方法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9671" y="776259"/>
            <a:ext cx="3453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、用外延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法求零场电流</a:t>
            </a:r>
          </a:p>
        </p:txBody>
      </p:sp>
      <p:graphicFrame>
        <p:nvGraphicFramePr>
          <p:cNvPr id="1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798300"/>
              </p:ext>
            </p:extLst>
          </p:nvPr>
        </p:nvGraphicFramePr>
        <p:xfrm>
          <a:off x="851856" y="2745651"/>
          <a:ext cx="3216088" cy="107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4" imgW="1104840" imgH="368280" progId="Equation.DSMT4">
                  <p:embed/>
                </p:oleObj>
              </mc:Choice>
              <mc:Fallback>
                <p:oleObj name="Equation" r:id="rId4" imgW="11048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56" y="2745651"/>
                        <a:ext cx="3216088" cy="1072037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205188"/>
              </p:ext>
            </p:extLst>
          </p:nvPr>
        </p:nvGraphicFramePr>
        <p:xfrm>
          <a:off x="1726434" y="3945055"/>
          <a:ext cx="2567802" cy="800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6" imgW="32918400" imgH="9448800" progId="Equation.DSMT4">
                  <p:embed/>
                </p:oleObj>
              </mc:Choice>
              <mc:Fallback>
                <p:oleObj name="Equation" r:id="rId6" imgW="32918400" imgH="944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434" y="3945055"/>
                        <a:ext cx="2567802" cy="800797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63086" y="4011613"/>
            <a:ext cx="2076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取对数：</a:t>
            </a:r>
            <a:endParaRPr lang="zh-CN" altLang="en-US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06550" y="5009326"/>
            <a:ext cx="2071702" cy="884470"/>
            <a:chOff x="3571868" y="4226727"/>
            <a:chExt cx="2071702" cy="884470"/>
          </a:xfrm>
        </p:grpSpPr>
        <p:graphicFrame>
          <p:nvGraphicFramePr>
            <p:cNvPr id="16" name="Object 14"/>
            <p:cNvGraphicFramePr>
              <a:graphicFrameLocks noChangeAspect="1"/>
            </p:cNvGraphicFramePr>
            <p:nvPr/>
          </p:nvGraphicFramePr>
          <p:xfrm>
            <a:off x="3571868" y="4226727"/>
            <a:ext cx="1143008" cy="884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" name="Equation" r:id="rId8" imgW="799753" imgH="622030" progId="">
                    <p:embed/>
                  </p:oleObj>
                </mc:Choice>
                <mc:Fallback>
                  <p:oleObj name="Equation" r:id="rId8" imgW="799753" imgH="62203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868" y="4226727"/>
                          <a:ext cx="1143008" cy="884470"/>
                        </a:xfrm>
                        <a:prstGeom prst="rect">
                          <a:avLst/>
                        </a:prstGeom>
                        <a:noFill/>
                        <a:ln w="76200" cmpd="tri">
                          <a:solidFill>
                            <a:srgbClr val="FFCC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矩形 17"/>
            <p:cNvSpPr/>
            <p:nvPr/>
          </p:nvSpPr>
          <p:spPr>
            <a:xfrm>
              <a:off x="4714876" y="4345796"/>
              <a:ext cx="92869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/>
                <a:t>阴极和阳极做成共轴圆柱形</a:t>
              </a:r>
            </a:p>
          </p:txBody>
        </p:sp>
      </p:grpSp>
      <p:sp>
        <p:nvSpPr>
          <p:cNvPr id="6" name="右箭头 5"/>
          <p:cNvSpPr/>
          <p:nvPr/>
        </p:nvSpPr>
        <p:spPr>
          <a:xfrm>
            <a:off x="2609713" y="5294480"/>
            <a:ext cx="337078" cy="213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394685"/>
              </p:ext>
            </p:extLst>
          </p:nvPr>
        </p:nvGraphicFramePr>
        <p:xfrm>
          <a:off x="3031683" y="4965632"/>
          <a:ext cx="34290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10" imgW="2197080" imgH="711000" progId="Equation.DSMT4">
                  <p:embed/>
                </p:oleObj>
              </mc:Choice>
              <mc:Fallback>
                <p:oleObj name="Equation" r:id="rId10" imgW="21970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1683" y="4965632"/>
                        <a:ext cx="3429000" cy="110648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8943</TotalTime>
  <Words>951</Words>
  <Application>Microsoft Office PowerPoint</Application>
  <PresentationFormat>全屏显示(4:3)</PresentationFormat>
  <Paragraphs>237</Paragraphs>
  <Slides>15</Slides>
  <Notes>1</Notes>
  <HiddenSlides>0</HiddenSlides>
  <MMClips>1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等线</vt:lpstr>
      <vt:lpstr>华文行楷</vt:lpstr>
      <vt:lpstr>华文隶书</vt:lpstr>
      <vt:lpstr>华文新魏</vt:lpstr>
      <vt:lpstr>华文中宋</vt:lpstr>
      <vt:lpstr>宋体</vt:lpstr>
      <vt:lpstr>微软雅黑</vt:lpstr>
      <vt:lpstr>Arial</vt:lpstr>
      <vt:lpstr>Calibri</vt:lpstr>
      <vt:lpstr>Cambria Math</vt:lpstr>
      <vt:lpstr>Symbol</vt:lpstr>
      <vt:lpstr>Times New Roman</vt:lpstr>
      <vt:lpstr>Wingdings</vt:lpstr>
      <vt:lpstr>古瓶荷花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大学物理实验</dc:title>
  <dc:creator>User</dc:creator>
  <cp:lastModifiedBy>Lenovo</cp:lastModifiedBy>
  <cp:revision>239</cp:revision>
  <dcterms:created xsi:type="dcterms:W3CDTF">2007-03-01T02:00:05Z</dcterms:created>
  <dcterms:modified xsi:type="dcterms:W3CDTF">2021-08-18T15:44:46Z</dcterms:modified>
</cp:coreProperties>
</file>