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70" r:id="rId13"/>
    <p:sldId id="267" r:id="rId14"/>
    <p:sldId id="269" r:id="rId15"/>
    <p:sldId id="268" r:id="rId16"/>
    <p:sldId id="271" r:id="rId17"/>
    <p:sldId id="272" r:id="rId18"/>
  </p:sldIdLst>
  <p:sldSz cx="9144000" cy="6858000" type="screen4x3"/>
  <p:notesSz cx="6797675" cy="9926955"/>
  <p:custDataLst>
    <p:tags r:id="rId23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75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2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image" Target="../media/image35.wmf"/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43C3C6-B18D-43BB-95F7-22E6FDD87BB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E5A872-0DAD-4DA0-BC29-31239D22F6B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E5A872-0DAD-4DA0-BC29-31239D22F6B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E5A872-0DAD-4DA0-BC29-31239D22F6B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E5A872-0DAD-4DA0-BC29-31239D22F6B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E5A872-0DAD-4DA0-BC29-31239D22F6B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E5A872-0DAD-4DA0-BC29-31239D22F6B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E5A872-0DAD-4DA0-BC29-31239D22F6B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E5A872-0DAD-4DA0-BC29-31239D22F6B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E5A872-0DAD-4DA0-BC29-31239D22F6B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E5A872-0DAD-4DA0-BC29-31239D22F6B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E5A872-0DAD-4DA0-BC29-31239D22F6B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E5A872-0DAD-4DA0-BC29-31239D22F6B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3.w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23.bin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5.bin"/><Relationship Id="rId20" Type="http://schemas.openxmlformats.org/officeDocument/2006/relationships/vmlDrawing" Target="../drawings/vmlDrawing8.vml"/><Relationship Id="rId2" Type="http://schemas.openxmlformats.org/officeDocument/2006/relationships/image" Target="../media/image28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36.wmf"/><Relationship Id="rId17" Type="http://schemas.openxmlformats.org/officeDocument/2006/relationships/oleObject" Target="../embeddings/oleObject32.bin"/><Relationship Id="rId16" Type="http://schemas.openxmlformats.org/officeDocument/2006/relationships/image" Target="../media/image35.wmf"/><Relationship Id="rId15" Type="http://schemas.openxmlformats.org/officeDocument/2006/relationships/oleObject" Target="../embeddings/oleObject31.bin"/><Relationship Id="rId14" Type="http://schemas.openxmlformats.org/officeDocument/2006/relationships/image" Target="../media/image34.wmf"/><Relationship Id="rId13" Type="http://schemas.openxmlformats.org/officeDocument/2006/relationships/oleObject" Target="../embeddings/oleObject30.bin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jpeg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8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3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6175" y="3160713"/>
            <a:ext cx="4476750" cy="1908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6021388"/>
            <a:ext cx="9144000" cy="8366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1254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矩形 9"/>
          <p:cNvSpPr/>
          <p:nvPr/>
        </p:nvSpPr>
        <p:spPr>
          <a:xfrm>
            <a:off x="3125788" y="5468938"/>
            <a:ext cx="27670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深圳大学物理实验中心</a:t>
            </a:r>
            <a:endParaRPr lang="zh-CN" altLang="en-US" sz="20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8" name="Rectangle 3"/>
          <p:cNvSpPr txBox="1"/>
          <p:nvPr/>
        </p:nvSpPr>
        <p:spPr>
          <a:xfrm>
            <a:off x="1089025" y="57150"/>
            <a:ext cx="6713538" cy="9667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600" dirty="0">
                <a:solidFill>
                  <a:srgbClr val="000066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大学物理实验</a:t>
            </a:r>
            <a:r>
              <a:rPr lang="en-US" altLang="zh-CN" sz="5400" dirty="0">
                <a:solidFill>
                  <a:srgbClr val="000066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(</a:t>
            </a:r>
            <a:r>
              <a:rPr lang="zh-CN" altLang="en-US" sz="5400" dirty="0">
                <a:solidFill>
                  <a:srgbClr val="000066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二</a:t>
            </a:r>
            <a:r>
              <a:rPr lang="en-US" altLang="zh-CN" sz="5400" dirty="0">
                <a:solidFill>
                  <a:srgbClr val="000066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)</a:t>
            </a:r>
            <a:endParaRPr lang="zh-CN" altLang="en-US" sz="8800" dirty="0">
              <a:solidFill>
                <a:srgbClr val="000066"/>
              </a:solidFill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3079" name="Rectangle 4"/>
          <p:cNvSpPr txBox="1"/>
          <p:nvPr/>
        </p:nvSpPr>
        <p:spPr>
          <a:xfrm>
            <a:off x="1838325" y="1906588"/>
            <a:ext cx="5341938" cy="701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4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金属电子逸出功的测定</a:t>
            </a:r>
            <a:endParaRPr lang="zh-CN" altLang="en-US" sz="40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857250" y="717550"/>
            <a:ext cx="3749675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四、实验操作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857250" y="1890713"/>
            <a:ext cx="7772400" cy="4421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将仪器面板上的三个电位器逆时针调到最小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仔细检查线路，实验仪与测试台用导线按编号一一对应连接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接通主机电源开关，预热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分钟后开始测试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每改变一次灯丝电流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I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f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，预热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分钟左右再进行测量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911225" y="500063"/>
            <a:ext cx="3763963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五、数据记录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内容占位符 3"/>
          <p:cNvGraphicFramePr>
            <a:graphicFrameLocks noGrp="1"/>
          </p:cNvGraphicFramePr>
          <p:nvPr>
            <p:ph sz="quarter" idx="1"/>
          </p:nvPr>
        </p:nvGraphicFramePr>
        <p:xfrm>
          <a:off x="714375" y="2214563"/>
          <a:ext cx="7772400" cy="3319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892"/>
                <a:gridCol w="835377"/>
                <a:gridCol w="835378"/>
                <a:gridCol w="846667"/>
                <a:gridCol w="857955"/>
                <a:gridCol w="846667"/>
                <a:gridCol w="778933"/>
                <a:gridCol w="778934"/>
                <a:gridCol w="742597"/>
              </a:tblGrid>
              <a:tr h="1465461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16.0</a:t>
                      </a:r>
                      <a:endParaRPr lang="zh-CN" altLang="en-US" sz="1800" dirty="0"/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25.0</a:t>
                      </a:r>
                      <a:endParaRPr lang="zh-CN" altLang="en-US" sz="1800" dirty="0"/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36.0</a:t>
                      </a:r>
                      <a:endParaRPr lang="zh-CN" altLang="en-US" sz="1800" dirty="0"/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49.0</a:t>
                      </a:r>
                      <a:endParaRPr lang="zh-CN" altLang="en-US" sz="1800" dirty="0"/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64.0</a:t>
                      </a:r>
                      <a:endParaRPr lang="zh-CN" altLang="en-US" sz="1800" dirty="0"/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81.0</a:t>
                      </a:r>
                      <a:endParaRPr lang="zh-CN" altLang="en-US" sz="1800" dirty="0"/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100.0</a:t>
                      </a:r>
                      <a:endParaRPr lang="zh-CN" altLang="en-US" sz="1800" dirty="0"/>
                    </a:p>
                  </a:txBody>
                  <a:tcPr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121.0</a:t>
                      </a:r>
                      <a:endParaRPr lang="zh-CN" altLang="en-US" sz="1800" dirty="0"/>
                    </a:p>
                  </a:txBody>
                  <a:tcPr marT="45715" marB="45715" anchor="ctr"/>
                </a:tc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0.55</a:t>
                      </a:r>
                      <a:endParaRPr lang="zh-CN" alt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0.60</a:t>
                      </a:r>
                      <a:endParaRPr lang="zh-CN" alt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0.65</a:t>
                      </a:r>
                      <a:endParaRPr lang="zh-CN" alt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0.70</a:t>
                      </a:r>
                      <a:endParaRPr lang="zh-CN" alt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</a:tr>
              <a:tr h="370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0.75</a:t>
                      </a:r>
                      <a:endParaRPr lang="zh-CN" alt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5" marB="45715"/>
                </a:tc>
              </a:tr>
            </a:tbl>
          </a:graphicData>
        </a:graphic>
      </p:graphicFrame>
      <p:grpSp>
        <p:nvGrpSpPr>
          <p:cNvPr id="13387" name="组合 3"/>
          <p:cNvGrpSpPr/>
          <p:nvPr/>
        </p:nvGrpSpPr>
        <p:grpSpPr>
          <a:xfrm>
            <a:off x="714375" y="2214563"/>
            <a:ext cx="1238250" cy="1443037"/>
            <a:chOff x="714348" y="2214555"/>
            <a:chExt cx="857256" cy="1000132"/>
          </a:xfrm>
        </p:grpSpPr>
        <p:cxnSp>
          <p:nvCxnSpPr>
            <p:cNvPr id="5" name="直接连接符 4"/>
            <p:cNvCxnSpPr/>
            <p:nvPr/>
          </p:nvCxnSpPr>
          <p:spPr>
            <a:xfrm rot="16200000" flipV="1">
              <a:off x="785786" y="2428869"/>
              <a:ext cx="1000132" cy="571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rot="10800000">
              <a:off x="714348" y="2642554"/>
              <a:ext cx="857256" cy="5721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391" name="对象 6"/>
            <p:cNvGraphicFramePr>
              <a:graphicFrameLocks noChangeAspect="1"/>
            </p:cNvGraphicFramePr>
            <p:nvPr/>
          </p:nvGraphicFramePr>
          <p:xfrm>
            <a:off x="1142976" y="2305762"/>
            <a:ext cx="419103" cy="228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" imgW="419100" imgH="228600" progId="Equation.3">
                    <p:embed/>
                  </p:oleObj>
                </mc:Choice>
                <mc:Fallback>
                  <p:oleObj name="" r:id="rId1" imgW="419100" imgH="2286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42976" y="2305762"/>
                          <a:ext cx="419103" cy="2286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92" name="对象 7"/>
            <p:cNvGraphicFramePr>
              <a:graphicFrameLocks noChangeAspect="1"/>
            </p:cNvGraphicFramePr>
            <p:nvPr/>
          </p:nvGraphicFramePr>
          <p:xfrm>
            <a:off x="792163" y="2544439"/>
            <a:ext cx="4445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" imgW="444500" imgH="228600" progId="Equation.3">
                    <p:embed/>
                  </p:oleObj>
                </mc:Choice>
                <mc:Fallback>
                  <p:oleObj name="" r:id="rId3" imgW="444500" imgH="2286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92163" y="2544439"/>
                          <a:ext cx="444500" cy="228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93" name="对象 8"/>
            <p:cNvGraphicFramePr>
              <a:graphicFrameLocks noChangeAspect="1"/>
            </p:cNvGraphicFramePr>
            <p:nvPr/>
          </p:nvGraphicFramePr>
          <p:xfrm>
            <a:off x="714348" y="2928934"/>
            <a:ext cx="3937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5" imgW="393065" imgH="215900" progId="Equation.3">
                    <p:embed/>
                  </p:oleObj>
                </mc:Choice>
                <mc:Fallback>
                  <p:oleObj name="" r:id="rId5" imgW="393065" imgH="2159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14348" y="2928934"/>
                          <a:ext cx="393700" cy="2159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88" name="矩形 1"/>
          <p:cNvSpPr/>
          <p:nvPr/>
        </p:nvSpPr>
        <p:spPr>
          <a:xfrm>
            <a:off x="2393950" y="5873750"/>
            <a:ext cx="437832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固定 </a:t>
            </a:r>
            <a:r>
              <a:rPr lang="en-US" altLang="zh-CN" sz="1800" i="1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1800" i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f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，增加阳极电压， 记录阳极电流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695325" y="438150"/>
            <a:ext cx="4498975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六、数据处理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sz="quarter" idx="1"/>
          </p:nvPr>
        </p:nvGraphicFramePr>
        <p:xfrm>
          <a:off x="696913" y="2133600"/>
          <a:ext cx="7772400" cy="322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463"/>
                <a:gridCol w="767644"/>
                <a:gridCol w="835378"/>
                <a:gridCol w="778934"/>
                <a:gridCol w="790221"/>
                <a:gridCol w="857955"/>
                <a:gridCol w="914400"/>
                <a:gridCol w="812800"/>
                <a:gridCol w="727605"/>
              </a:tblGrid>
              <a:tr h="122967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4.0</a:t>
                      </a:r>
                      <a:endParaRPr lang="zh-CN" altLang="en-US" sz="1800" dirty="0"/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5.0</a:t>
                      </a:r>
                      <a:endParaRPr lang="zh-CN" altLang="en-US" sz="1800" dirty="0"/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6.0</a:t>
                      </a:r>
                      <a:endParaRPr lang="zh-CN" altLang="en-US" sz="1800" dirty="0"/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7.0</a:t>
                      </a:r>
                      <a:endParaRPr lang="zh-CN" altLang="en-US" sz="1800" dirty="0"/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8.0</a:t>
                      </a:r>
                      <a:endParaRPr lang="zh-CN" altLang="en-US" sz="1800" dirty="0"/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9.0</a:t>
                      </a:r>
                      <a:endParaRPr lang="zh-CN" altLang="en-US" sz="1800" dirty="0"/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10.0</a:t>
                      </a:r>
                      <a:endParaRPr lang="zh-CN" altLang="en-US" sz="1800" dirty="0"/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11.0</a:t>
                      </a:r>
                      <a:endParaRPr lang="zh-CN" altLang="en-US" sz="1800" dirty="0"/>
                    </a:p>
                  </a:txBody>
                  <a:tcPr marT="45719" marB="45719" anchor="ctr"/>
                </a:tc>
              </a:tr>
              <a:tr h="399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0.55</a:t>
                      </a:r>
                      <a:endParaRPr lang="zh-CN" altLang="en-US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9" marB="45719"/>
                </a:tc>
              </a:tr>
              <a:tr h="399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0.60</a:t>
                      </a:r>
                      <a:endParaRPr lang="zh-CN" altLang="en-US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/>
                </a:tc>
              </a:tr>
              <a:tr h="399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0.65</a:t>
                      </a:r>
                      <a:endParaRPr lang="zh-CN" altLang="en-US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/>
                </a:tc>
              </a:tr>
              <a:tr h="399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0.70</a:t>
                      </a:r>
                      <a:endParaRPr lang="zh-CN" altLang="en-US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/>
                </a:tc>
              </a:tr>
              <a:tr h="3998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0.75</a:t>
                      </a:r>
                      <a:endParaRPr lang="zh-CN" altLang="en-US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9" marB="45719"/>
                </a:tc>
              </a:tr>
            </a:tbl>
          </a:graphicData>
        </a:graphic>
      </p:graphicFrame>
      <p:grpSp>
        <p:nvGrpSpPr>
          <p:cNvPr id="14411" name="组合 5"/>
          <p:cNvGrpSpPr/>
          <p:nvPr/>
        </p:nvGrpSpPr>
        <p:grpSpPr>
          <a:xfrm>
            <a:off x="696913" y="1947863"/>
            <a:ext cx="1265237" cy="1476375"/>
            <a:chOff x="642910" y="1571612"/>
            <a:chExt cx="857256" cy="1000132"/>
          </a:xfrm>
        </p:grpSpPr>
        <p:cxnSp>
          <p:nvCxnSpPr>
            <p:cNvPr id="7" name="直接连接符 6"/>
            <p:cNvCxnSpPr/>
            <p:nvPr/>
          </p:nvCxnSpPr>
          <p:spPr>
            <a:xfrm rot="16200000" flipV="1">
              <a:off x="714527" y="1786107"/>
              <a:ext cx="1000132" cy="57114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10800000">
              <a:off x="642910" y="2000701"/>
              <a:ext cx="857256" cy="5710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419" name="对象 8"/>
            <p:cNvGraphicFramePr>
              <a:graphicFrameLocks noChangeAspect="1"/>
            </p:cNvGraphicFramePr>
            <p:nvPr/>
          </p:nvGraphicFramePr>
          <p:xfrm>
            <a:off x="1109662" y="1695446"/>
            <a:ext cx="3429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" imgW="342900" imgH="266700" progId="Equation.3">
                    <p:embed/>
                  </p:oleObj>
                </mc:Choice>
                <mc:Fallback>
                  <p:oleObj name="" r:id="rId1" imgW="342900" imgH="2667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09662" y="1695446"/>
                          <a:ext cx="342900" cy="2667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20" name="对象 9"/>
            <p:cNvGraphicFramePr>
              <a:graphicFrameLocks noChangeAspect="1"/>
            </p:cNvGraphicFramePr>
            <p:nvPr/>
          </p:nvGraphicFramePr>
          <p:xfrm>
            <a:off x="790575" y="1920874"/>
            <a:ext cx="3048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3" imgW="304800" imgH="228600" progId="Equation.3">
                    <p:embed/>
                  </p:oleObj>
                </mc:Choice>
                <mc:Fallback>
                  <p:oleObj name="" r:id="rId3" imgW="304800" imgH="2286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90575" y="1920874"/>
                          <a:ext cx="304800" cy="228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21" name="对象 10"/>
            <p:cNvGraphicFramePr>
              <a:graphicFrameLocks noChangeAspect="1"/>
            </p:cNvGraphicFramePr>
            <p:nvPr/>
          </p:nvGraphicFramePr>
          <p:xfrm>
            <a:off x="642910" y="2285992"/>
            <a:ext cx="3937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5" imgW="393065" imgH="215900" progId="Equation.3">
                    <p:embed/>
                  </p:oleObj>
                </mc:Choice>
                <mc:Fallback>
                  <p:oleObj name="" r:id="rId5" imgW="393065" imgH="2159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42910" y="2285992"/>
                          <a:ext cx="393700" cy="2159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412" name="TextBox 15"/>
          <p:cNvSpPr txBox="1"/>
          <p:nvPr/>
        </p:nvSpPr>
        <p:spPr>
          <a:xfrm>
            <a:off x="796925" y="5407025"/>
            <a:ext cx="7786688" cy="1014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作出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曲线，并利用计算机（或最小二乘法）直线拟合数据，求出截距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，得到不同灯丝温度时的零场热电子发射电流</a:t>
            </a:r>
            <a:r>
              <a:rPr lang="en-US" altLang="zh-CN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endParaRPr lang="zh-CN" altLang="en-US" sz="2000" i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413" name="对象 12"/>
          <p:cNvGraphicFramePr>
            <a:graphicFrameLocks noChangeAspect="1"/>
          </p:cNvGraphicFramePr>
          <p:nvPr/>
        </p:nvGraphicFramePr>
        <p:xfrm>
          <a:off x="1641475" y="5507038"/>
          <a:ext cx="14160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735965" imgH="266700" progId="Equation.3">
                  <p:embed/>
                </p:oleObj>
              </mc:Choice>
              <mc:Fallback>
                <p:oleObj name="" r:id="rId7" imgW="735965" imgH="2667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41475" y="5507038"/>
                        <a:ext cx="1416050" cy="512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14" name="对象 13"/>
          <p:cNvGraphicFramePr>
            <a:graphicFrameLocks noChangeAspect="1"/>
          </p:cNvGraphicFramePr>
          <p:nvPr/>
        </p:nvGraphicFramePr>
        <p:xfrm>
          <a:off x="2703513" y="5954713"/>
          <a:ext cx="4841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9" imgW="254000" imgH="203200" progId="Equation.3">
                  <p:embed/>
                </p:oleObj>
              </mc:Choice>
              <mc:Fallback>
                <p:oleObj name="" r:id="rId9" imgW="254000" imgH="2032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03513" y="5954713"/>
                        <a:ext cx="484187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15" name="对象 5"/>
          <p:cNvGraphicFramePr>
            <a:graphicFrameLocks noChangeAspect="1"/>
          </p:cNvGraphicFramePr>
          <p:nvPr/>
        </p:nvGraphicFramePr>
        <p:xfrm>
          <a:off x="4875213" y="539750"/>
          <a:ext cx="3424237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1" imgW="1816100" imgH="711200" progId="Equation.3">
                  <p:embed/>
                </p:oleObj>
              </mc:Choice>
              <mc:Fallback>
                <p:oleObj name="" r:id="rId11" imgW="1816100" imgH="711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75213" y="539750"/>
                        <a:ext cx="3424237" cy="1339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4705350" y="382588"/>
            <a:ext cx="3763963" cy="1628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Box 8"/>
          <p:cNvSpPr txBox="1"/>
          <p:nvPr/>
        </p:nvSpPr>
        <p:spPr>
          <a:xfrm>
            <a:off x="679450" y="3959225"/>
            <a:ext cx="7772400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作出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关系图，并利用计算机作图（或最小二乘法）用直线拟合数据，求斜率</a:t>
            </a:r>
            <a:r>
              <a:rPr lang="en-US" altLang="zh-CN" sz="2400" i="1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，并求出电子溢出电势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计算出逸出功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的数值，并与理论值                   作比较（求相对误差）。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363" name="Object 6"/>
          <p:cNvGraphicFramePr>
            <a:graphicFrameLocks noChangeAspect="1"/>
          </p:cNvGraphicFramePr>
          <p:nvPr/>
        </p:nvGraphicFramePr>
        <p:xfrm>
          <a:off x="1544638" y="3937000"/>
          <a:ext cx="1143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622300" imgH="393700" progId="Equation.3">
                  <p:embed/>
                </p:oleObj>
              </mc:Choice>
              <mc:Fallback>
                <p:oleObj name="" r:id="rId1" imgW="622300" imgH="3937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4638" y="3937000"/>
                        <a:ext cx="1143000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对象 3"/>
          <p:cNvGraphicFramePr>
            <a:graphicFrameLocks noChangeAspect="1"/>
          </p:cNvGraphicFramePr>
          <p:nvPr/>
        </p:nvGraphicFramePr>
        <p:xfrm>
          <a:off x="2687638" y="5254625"/>
          <a:ext cx="3016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139700" imgH="165100" progId="Equation.3">
                  <p:embed/>
                </p:oleObj>
              </mc:Choice>
              <mc:Fallback>
                <p:oleObj name="" r:id="rId3" imgW="139700" imgH="1651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7638" y="5254625"/>
                        <a:ext cx="301625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对象 4"/>
          <p:cNvGraphicFramePr>
            <a:graphicFrameLocks noChangeAspect="1"/>
          </p:cNvGraphicFramePr>
          <p:nvPr/>
        </p:nvGraphicFramePr>
        <p:xfrm>
          <a:off x="5916613" y="5149850"/>
          <a:ext cx="16541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800100" imgH="228600" progId="Equation.3">
                  <p:embed/>
                </p:oleObj>
              </mc:Choice>
              <mc:Fallback>
                <p:oleObj name="" r:id="rId5" imgW="800100" imgH="2286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16613" y="5149850"/>
                        <a:ext cx="1654175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内容占位符 3"/>
          <p:cNvGraphicFramePr>
            <a:graphicFrameLocks noGrp="1"/>
          </p:cNvGraphicFramePr>
          <p:nvPr>
            <p:ph sz="quarter" idx="1"/>
          </p:nvPr>
        </p:nvGraphicFramePr>
        <p:xfrm>
          <a:off x="679450" y="1571625"/>
          <a:ext cx="7772400" cy="2316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  <a:gridCol w="1295400"/>
              </a:tblGrid>
              <a:tr h="463233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1.8</a:t>
                      </a:r>
                      <a:endParaRPr lang="zh-CN" altLang="en-US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1.88</a:t>
                      </a:r>
                      <a:endParaRPr lang="zh-CN" altLang="en-US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1.96</a:t>
                      </a:r>
                      <a:endParaRPr lang="zh-CN" altLang="en-US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2.04</a:t>
                      </a:r>
                      <a:endParaRPr lang="zh-CN" altLang="en-US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2.12</a:t>
                      </a:r>
                      <a:endParaRPr lang="zh-CN" altLang="en-US" sz="1800" dirty="0"/>
                    </a:p>
                  </a:txBody>
                  <a:tcPr marT="45710" marB="45710"/>
                </a:tc>
              </a:tr>
              <a:tr h="463233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0" marB="45710"/>
                </a:tc>
              </a:tr>
              <a:tr h="463233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0" marB="45710"/>
                </a:tc>
              </a:tr>
              <a:tr h="463233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0" marB="45710"/>
                </a:tc>
              </a:tr>
              <a:tr h="463233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0" marB="45710"/>
                </a:tc>
              </a:tr>
            </a:tbl>
          </a:graphicData>
        </a:graphic>
      </p:graphicFrame>
      <p:graphicFrame>
        <p:nvGraphicFramePr>
          <p:cNvPr id="15410" name="Object 3"/>
          <p:cNvGraphicFramePr>
            <a:graphicFrameLocks noChangeAspect="1"/>
          </p:cNvGraphicFramePr>
          <p:nvPr/>
        </p:nvGraphicFramePr>
        <p:xfrm>
          <a:off x="965200" y="1611313"/>
          <a:ext cx="846138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7" imgW="546100" imgH="228600" progId="Equation.3">
                  <p:embed/>
                </p:oleObj>
              </mc:Choice>
              <mc:Fallback>
                <p:oleObj name="" r:id="rId7" imgW="546100" imgH="2286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5200" y="1611313"/>
                        <a:ext cx="846138" cy="354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1" name="Object 4"/>
          <p:cNvGraphicFramePr>
            <a:graphicFrameLocks noChangeAspect="1"/>
          </p:cNvGraphicFramePr>
          <p:nvPr/>
        </p:nvGraphicFramePr>
        <p:xfrm>
          <a:off x="1108075" y="2544763"/>
          <a:ext cx="5000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9" imgW="254000" imgH="203200" progId="Equation.3">
                  <p:embed/>
                </p:oleObj>
              </mc:Choice>
              <mc:Fallback>
                <p:oleObj name="" r:id="rId9" imgW="254000" imgH="2032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08075" y="2544763"/>
                        <a:ext cx="500063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2" name="Object 5"/>
          <p:cNvGraphicFramePr>
            <a:graphicFrameLocks noChangeAspect="1"/>
          </p:cNvGraphicFramePr>
          <p:nvPr/>
        </p:nvGraphicFramePr>
        <p:xfrm>
          <a:off x="914400" y="3022600"/>
          <a:ext cx="89058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1" imgW="546100" imgH="228600" progId="Equation.3">
                  <p:embed/>
                </p:oleObj>
              </mc:Choice>
              <mc:Fallback>
                <p:oleObj name="" r:id="rId11" imgW="546100" imgH="2286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400" y="3022600"/>
                        <a:ext cx="890588" cy="37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3" name="Object 6"/>
          <p:cNvGraphicFramePr>
            <a:graphicFrameLocks noChangeAspect="1"/>
          </p:cNvGraphicFramePr>
          <p:nvPr/>
        </p:nvGraphicFramePr>
        <p:xfrm>
          <a:off x="1082675" y="2038350"/>
          <a:ext cx="6159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3" imgW="330200" imgH="228600" progId="Equation.3">
                  <p:embed/>
                </p:oleObj>
              </mc:Choice>
              <mc:Fallback>
                <p:oleObj name="" r:id="rId13" imgW="330200" imgH="2286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82675" y="2038350"/>
                        <a:ext cx="61595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4" name="Object 7"/>
          <p:cNvGraphicFramePr>
            <a:graphicFrameLocks noChangeAspect="1"/>
          </p:cNvGraphicFramePr>
          <p:nvPr/>
        </p:nvGraphicFramePr>
        <p:xfrm>
          <a:off x="903288" y="3468688"/>
          <a:ext cx="915987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5" imgW="596900" imgH="228600" progId="Equation.3">
                  <p:embed/>
                </p:oleObj>
              </mc:Choice>
              <mc:Fallback>
                <p:oleObj name="" r:id="rId15" imgW="596900" imgH="2286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03288" y="3468688"/>
                        <a:ext cx="915987" cy="350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5" name="Object 2"/>
          <p:cNvGraphicFramePr>
            <a:graphicFrameLocks noChangeAspect="1"/>
          </p:cNvGraphicFramePr>
          <p:nvPr/>
        </p:nvGraphicFramePr>
        <p:xfrm>
          <a:off x="2301875" y="354013"/>
          <a:ext cx="45418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7" imgW="1790700" imgH="393700" progId="Equation.DSMT4">
                  <p:embed/>
                </p:oleObj>
              </mc:Choice>
              <mc:Fallback>
                <p:oleObj name="" r:id="rId17" imgW="1790700" imgH="3937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01875" y="354013"/>
                        <a:ext cx="4541838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927225" y="260350"/>
            <a:ext cx="5210175" cy="1139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6" name="Picture 1" descr="C:\Users\Administrator\AppData\Roaming\Tencent\Users\893023224\QQ\WinTemp\RichOle\RGX4N9HV_ZNRIAQDZ7B{M{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0800" y="1296988"/>
            <a:ext cx="6232525" cy="3911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10" name="Picture 1" descr="C:\Users\Administrator\AppData\Roaming\Tencent\Users\893023224\QQ\WinTemp\RichOle\]WSSF4V4Z7{XRE_MWP)QS_F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0988" y="1730375"/>
            <a:ext cx="6491287" cy="3382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矩形 3"/>
          <p:cNvSpPr>
            <a:spLocks noChangeArrowheads="1"/>
          </p:cNvSpPr>
          <p:nvPr/>
        </p:nvSpPr>
        <p:spPr bwMode="auto">
          <a:xfrm>
            <a:off x="266700" y="922338"/>
            <a:ext cx="8339138" cy="31083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思考题：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什么是逸出功？改变阴极温度是否改变了阴极材料的逸出功？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理查逊直线法有何优点？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773113" y="319088"/>
            <a:ext cx="3994150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一、实验目的：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773113" y="1722438"/>
            <a:ext cx="7772400" cy="3932237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学习利用加热电子使热电子发射的方法测量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逸出功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，以及灯丝在不同温度下的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零场热电子发射电流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学习利用直线测定法（理查逊直线法），外延测量法等基本测量方法进行数据处理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Tx/>
              <a:buSzTx/>
              <a:buFont typeface="Arial" panose="020B0604020202020204" pitchFamily="34" charset="0"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二、实验原理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5720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金属传导电子的能量分布服从费米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狄拉克分布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Tx/>
              <a:buSzTx/>
              <a:buFont typeface="Arial" panose="020B0604020202020204" pitchFamily="34" charset="0"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Tx/>
              <a:buSzTx/>
              <a:buFont typeface="Arial" panose="020B0604020202020204" pitchFamily="34" charset="0"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Tx/>
              <a:buSzTx/>
              <a:buFont typeface="Arial" panose="020B0604020202020204" pitchFamily="34" charset="0"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Tx/>
              <a:buSzTx/>
              <a:buFont typeface="Arial" panose="020B0604020202020204" pitchFamily="34" charset="0"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Tx/>
              <a:buSzTx/>
              <a:buFont typeface="Arial" panose="020B0604020202020204" pitchFamily="34" charset="0"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：金属电子逸出功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F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：费米能级 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：金属表面与外界（真空）存在的势垒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124" name="Object 2"/>
          <p:cNvGraphicFramePr>
            <a:graphicFrameLocks noChangeAspect="1"/>
          </p:cNvGraphicFramePr>
          <p:nvPr/>
        </p:nvGraphicFramePr>
        <p:xfrm>
          <a:off x="1786096" y="2214563"/>
          <a:ext cx="604647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755900" imgH="419100" progId="Equation.DSMT4">
                  <p:embed/>
                </p:oleObj>
              </mc:Choice>
              <mc:Fallback>
                <p:oleObj name="" r:id="rId1" imgW="2755900" imgH="4191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86096" y="2214563"/>
                        <a:ext cx="6046470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3"/>
          <p:cNvGraphicFramePr>
            <a:graphicFrameLocks noChangeAspect="1"/>
          </p:cNvGraphicFramePr>
          <p:nvPr/>
        </p:nvGraphicFramePr>
        <p:xfrm>
          <a:off x="2428717" y="3314700"/>
          <a:ext cx="242760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168400" imgH="228600" progId="Equation.DSMT4">
                  <p:embed/>
                </p:oleObj>
              </mc:Choice>
              <mc:Fallback>
                <p:oleObj name="" r:id="rId3" imgW="1168400" imgH="2286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8717" y="3314700"/>
                        <a:ext cx="242760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6" name="图片 2"/>
          <p:cNvPicPr>
            <a:picLocks noChangeAspect="1"/>
          </p:cNvPicPr>
          <p:nvPr/>
        </p:nvPicPr>
        <p:blipFill>
          <a:blip r:embed="rId5"/>
          <a:srcRect l="23688" t="42323" r="23904" b="32477"/>
          <a:stretch>
            <a:fillRect/>
          </a:stretch>
        </p:blipFill>
        <p:spPr>
          <a:xfrm>
            <a:off x="5718175" y="3046413"/>
            <a:ext cx="2470150" cy="21097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热电子发射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5720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推导出理查逊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杜西曼公式：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Tx/>
              <a:buSzTx/>
              <a:buFont typeface="Arial" panose="020B0604020202020204" pitchFamily="34" charset="0"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Tx/>
              <a:buSzTx/>
              <a:buFont typeface="Arial" panose="020B0604020202020204" pitchFamily="34" charset="0"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Tx/>
              <a:buSzTx/>
              <a:buFont typeface="Arial" panose="020B0604020202020204" pitchFamily="34" charset="0"/>
              <a:buNone/>
            </a:pPr>
            <a:endParaRPr lang="en-US" altLang="zh-CN" sz="2400" i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i="1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：电子发射电流强度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i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：与化学纯度有关的系数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i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：阴极金属有效发射面积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i="1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：玻尔兹曼常数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i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：阴极绝对温度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Tx/>
              <a:buSzTx/>
              <a:buFont typeface="Arial" panose="020B0604020202020204" pitchFamily="34" charset="0"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148" name="Object 2"/>
          <p:cNvGraphicFramePr>
            <a:graphicFrameLocks noChangeAspect="1"/>
          </p:cNvGraphicFramePr>
          <p:nvPr/>
        </p:nvGraphicFramePr>
        <p:xfrm>
          <a:off x="2008346" y="2178050"/>
          <a:ext cx="230949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62965" imgH="304800" progId="Equation.DSMT4">
                  <p:embed/>
                </p:oleObj>
              </mc:Choice>
              <mc:Fallback>
                <p:oleObj name="" r:id="rId1" imgW="862965" imgH="304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08346" y="2178050"/>
                        <a:ext cx="2309495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9" name="组合 3"/>
          <p:cNvGrpSpPr/>
          <p:nvPr/>
        </p:nvGrpSpPr>
        <p:grpSpPr>
          <a:xfrm>
            <a:off x="5410200" y="2178050"/>
            <a:ext cx="3392488" cy="3457575"/>
            <a:chOff x="5974671" y="2642713"/>
            <a:chExt cx="2827785" cy="2992510"/>
          </a:xfrm>
        </p:grpSpPr>
        <p:pic>
          <p:nvPicPr>
            <p:cNvPr id="615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4671" y="2642713"/>
              <a:ext cx="2827785" cy="299251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5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2961" y="3696055"/>
              <a:ext cx="381000" cy="108013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150" name="文本框 8"/>
          <p:cNvSpPr txBox="1"/>
          <p:nvPr/>
        </p:nvSpPr>
        <p:spPr>
          <a:xfrm>
            <a:off x="5708650" y="4119563"/>
            <a:ext cx="1598613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i="1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endParaRPr lang="zh-CN" altLang="en-US" sz="1800" dirty="0"/>
          </a:p>
        </p:txBody>
      </p:sp>
      <p:sp>
        <p:nvSpPr>
          <p:cNvPr id="3" name="椭圆 2"/>
          <p:cNvSpPr/>
          <p:nvPr/>
        </p:nvSpPr>
        <p:spPr>
          <a:xfrm>
            <a:off x="3852863" y="2185988"/>
            <a:ext cx="366713" cy="288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理查逊直线法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773113" y="1527175"/>
            <a:ext cx="803275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将              两边同时除以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，再做对数</a:t>
            </a:r>
            <a:endParaRPr kumimoji="0" lang="en-US" altLang="zh-CN" sz="2800" b="0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由上式可得，    与</a:t>
            </a:r>
            <a:r>
              <a:rPr kumimoji="0" lang="zh-CN" alt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成线性关系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作出两者的关系曲线，由斜率求出逸出电势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V</a:t>
            </a:r>
            <a:endParaRPr kumimoji="0" lang="en-US" altLang="zh-CN" sz="2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7172" name="Object 2"/>
          <p:cNvGraphicFramePr>
            <a:graphicFrameLocks noChangeAspect="1"/>
          </p:cNvGraphicFramePr>
          <p:nvPr/>
        </p:nvGraphicFramePr>
        <p:xfrm>
          <a:off x="2523649" y="2251075"/>
          <a:ext cx="450786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777365" imgH="393700" progId="Equation.DSMT4">
                  <p:embed/>
                </p:oleObj>
              </mc:Choice>
              <mc:Fallback>
                <p:oleObj name="" r:id="rId1" imgW="1777365" imgH="3937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23649" y="2251075"/>
                        <a:ext cx="4507865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3"/>
          <p:cNvGraphicFramePr>
            <a:graphicFrameLocks noChangeAspect="1"/>
          </p:cNvGraphicFramePr>
          <p:nvPr/>
        </p:nvGraphicFramePr>
        <p:xfrm>
          <a:off x="3505200" y="3387567"/>
          <a:ext cx="952500" cy="75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368300" imgH="393700" progId="Equation.DSMT4">
                  <p:embed/>
                </p:oleObj>
              </mc:Choice>
              <mc:Fallback>
                <p:oleObj name="" r:id="rId3" imgW="368300" imgH="3937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3387567"/>
                        <a:ext cx="952500" cy="754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4"/>
          <p:cNvGraphicFramePr>
            <a:graphicFrameLocks noChangeAspect="1"/>
          </p:cNvGraphicFramePr>
          <p:nvPr/>
        </p:nvGraphicFramePr>
        <p:xfrm>
          <a:off x="4889500" y="3296126"/>
          <a:ext cx="339725" cy="89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165100" imgH="393700" progId="Equation.DSMT4">
                  <p:embed/>
                </p:oleObj>
              </mc:Choice>
              <mc:Fallback>
                <p:oleObj name="" r:id="rId5" imgW="165100" imgH="3937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89500" y="3296126"/>
                        <a:ext cx="339725" cy="895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2"/>
          <p:cNvGraphicFramePr>
            <a:graphicFrameLocks noChangeAspect="1"/>
          </p:cNvGraphicFramePr>
          <p:nvPr/>
        </p:nvGraphicFramePr>
        <p:xfrm>
          <a:off x="1546225" y="1212850"/>
          <a:ext cx="23098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7" imgW="862965" imgH="304800" progId="Equation.DSMT4">
                  <p:embed/>
                </p:oleObj>
              </mc:Choice>
              <mc:Fallback>
                <p:oleObj name="" r:id="rId7" imgW="862965" imgH="3048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6225" y="1212850"/>
                        <a:ext cx="2309813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130425" y="2157413"/>
            <a:ext cx="5211763" cy="1139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3319463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肖特基效应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14400" y="1187450"/>
            <a:ext cx="7772400" cy="2368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零场电流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阴极和阳极没有加速电场时的热电子发射电流</a:t>
            </a:r>
            <a:endParaRPr kumimoji="0" lang="en-US" altLang="zh-CN" sz="7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肖特基效应：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为维持电子持续发射，在阴极和阳极之间加一个电场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</a:t>
            </a:r>
            <a:r>
              <a:rPr kumimoji="0" lang="en-US" altLang="zh-CN" sz="2400" b="0" i="1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使阴极表面势垒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</a:t>
            </a:r>
            <a:r>
              <a:rPr kumimoji="0" lang="en-US" altLang="zh-CN" sz="2400" b="0" i="1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降低，逸出功减小，发射电流增大。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在加速电场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E</a:t>
            </a:r>
            <a:r>
              <a:rPr kumimoji="0" lang="en-US" altLang="zh-CN" sz="24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的作用下，阴极发射电流：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8196" name="对象 3"/>
          <p:cNvGraphicFramePr>
            <a:graphicFrameLocks noChangeAspect="1"/>
          </p:cNvGraphicFramePr>
          <p:nvPr/>
        </p:nvGraphicFramePr>
        <p:xfrm>
          <a:off x="3570129" y="5124292"/>
          <a:ext cx="2262505" cy="938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825500" imgH="342900" progId="Equation.3">
                  <p:embed/>
                </p:oleObj>
              </mc:Choice>
              <mc:Fallback>
                <p:oleObj name="" r:id="rId1" imgW="825500" imgH="3429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70129" y="5124292"/>
                        <a:ext cx="2262505" cy="938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4419600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外延法求零场电流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1249363" y="5427663"/>
            <a:ext cx="6378575" cy="133032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与    成线性关系，做出两者关系曲线，得到 </a:t>
            </a:r>
            <a:r>
              <a:rPr lang="en-US" altLang="zh-CN" sz="2400" i="1" dirty="0">
                <a:latin typeface="黑体" panose="02010609060101010101" pitchFamily="49" charset="-122"/>
                <a:ea typeface="黑体" panose="02010609060101010101" pitchFamily="49" charset="-122"/>
              </a:rPr>
              <a:t>Y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轴截距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，求出零电场发射电流 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220" name="Object 3"/>
          <p:cNvGraphicFramePr>
            <a:graphicFrameLocks noChangeAspect="1"/>
          </p:cNvGraphicFramePr>
          <p:nvPr/>
        </p:nvGraphicFramePr>
        <p:xfrm>
          <a:off x="634206" y="5591017"/>
          <a:ext cx="2139950" cy="421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320165" imgH="203200" progId="Equation.DSMT4">
                  <p:embed/>
                </p:oleObj>
              </mc:Choice>
              <mc:Fallback>
                <p:oleObj name="" r:id="rId1" imgW="1320165" imgH="203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4206" y="5591017"/>
                        <a:ext cx="2139950" cy="421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4"/>
          <p:cNvGraphicFramePr>
            <a:graphicFrameLocks noChangeAspect="1"/>
          </p:cNvGraphicFramePr>
          <p:nvPr/>
        </p:nvGraphicFramePr>
        <p:xfrm>
          <a:off x="2440146" y="5476717"/>
          <a:ext cx="572770" cy="643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330200" imgH="266700" progId="Equation.DSMT4">
                  <p:embed/>
                </p:oleObj>
              </mc:Choice>
              <mc:Fallback>
                <p:oleObj name="" r:id="rId3" imgW="330200" imgH="2667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0146" y="5476717"/>
                        <a:ext cx="572770" cy="6432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对象 5"/>
          <p:cNvGraphicFramePr>
            <a:graphicFrameLocks noChangeAspect="1"/>
          </p:cNvGraphicFramePr>
          <p:nvPr/>
        </p:nvGraphicFramePr>
        <p:xfrm>
          <a:off x="2085975" y="3790950"/>
          <a:ext cx="3844925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1816100" imgH="711200" progId="Equation.3">
                  <p:embed/>
                </p:oleObj>
              </mc:Choice>
              <mc:Fallback>
                <p:oleObj name="" r:id="rId5" imgW="1816100" imgH="711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5975" y="3790950"/>
                        <a:ext cx="3844925" cy="1504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对象 6"/>
          <p:cNvGraphicFramePr>
            <a:graphicFrameLocks noChangeAspect="1"/>
          </p:cNvGraphicFramePr>
          <p:nvPr/>
        </p:nvGraphicFramePr>
        <p:xfrm>
          <a:off x="3619024" y="6056313"/>
          <a:ext cx="64389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254000" imgH="203200" progId="Equation.3">
                  <p:embed/>
                </p:oleObj>
              </mc:Choice>
              <mc:Fallback>
                <p:oleObj name="" r:id="rId7" imgW="254000" imgH="203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19024" y="6056313"/>
                        <a:ext cx="64389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951038" y="3611563"/>
            <a:ext cx="4149725" cy="1816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5" name="内容占位符 4"/>
          <p:cNvSpPr txBox="1"/>
          <p:nvPr/>
        </p:nvSpPr>
        <p:spPr>
          <a:xfrm>
            <a:off x="812800" y="1363663"/>
            <a:ext cx="2446338" cy="6238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eaLnBrk="1" hangingPunct="1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将上式取对数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226" name="对象 3"/>
          <p:cNvGraphicFramePr>
            <a:graphicFrameLocks noChangeAspect="1"/>
          </p:cNvGraphicFramePr>
          <p:nvPr/>
        </p:nvGraphicFramePr>
        <p:xfrm>
          <a:off x="2754313" y="1205707"/>
          <a:ext cx="3016250" cy="786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9" imgW="1511300" imgH="393700" progId="Equation.3">
                  <p:embed/>
                </p:oleObj>
              </mc:Choice>
              <mc:Fallback>
                <p:oleObj name="" r:id="rId9" imgW="1511300" imgH="3937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54313" y="1205707"/>
                        <a:ext cx="3016250" cy="786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TextBox 6"/>
          <p:cNvSpPr txBox="1"/>
          <p:nvPr/>
        </p:nvSpPr>
        <p:spPr>
          <a:xfrm>
            <a:off x="1047750" y="1943100"/>
            <a:ext cx="77152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如果把阴极和阳极做成共轴圆柱体，并忽略电势差和其他影响：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228" name="对象 5"/>
          <p:cNvGraphicFramePr>
            <a:graphicFrameLocks noChangeAspect="1"/>
          </p:cNvGraphicFramePr>
          <p:nvPr/>
        </p:nvGraphicFramePr>
        <p:xfrm>
          <a:off x="3411538" y="2301875"/>
          <a:ext cx="17018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1" imgW="876300" imgH="622300" progId="Equation.3">
                  <p:embed/>
                </p:oleObj>
              </mc:Choice>
              <mc:Fallback>
                <p:oleObj name="" r:id="rId11" imgW="876300" imgH="6223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11538" y="2301875"/>
                        <a:ext cx="1701800" cy="1209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TextBox 8"/>
          <p:cNvSpPr txBox="1"/>
          <p:nvPr/>
        </p:nvSpPr>
        <p:spPr>
          <a:xfrm>
            <a:off x="5862638" y="2368550"/>
            <a:ext cx="1765300" cy="10144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en-US" altLang="zh-CN" sz="2000" i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：加速电压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000" i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：阴极半径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000" i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：阳极半径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914400" y="830263"/>
            <a:ext cx="5848350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理想二极管温度测量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92480" y="3275330"/>
          <a:ext cx="6235700" cy="1489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515"/>
                <a:gridCol w="737870"/>
                <a:gridCol w="805815"/>
                <a:gridCol w="703580"/>
                <a:gridCol w="717550"/>
                <a:gridCol w="753745"/>
                <a:gridCol w="767715"/>
                <a:gridCol w="803910"/>
              </a:tblGrid>
              <a:tr h="666750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灯丝电流（</a:t>
                      </a:r>
                      <a:r>
                        <a:rPr lang="en-US" altLang="zh-CN" sz="1600" b="1" dirty="0"/>
                        <a:t>A</a:t>
                      </a:r>
                      <a:r>
                        <a:rPr lang="zh-CN" altLang="en-US" sz="1600" b="1" dirty="0"/>
                        <a:t>）</a:t>
                      </a:r>
                      <a:endParaRPr lang="zh-CN" altLang="en-US" sz="1600" b="1" dirty="0"/>
                    </a:p>
                  </a:txBody>
                  <a:tcPr marL="91429" marR="91429" marT="45756" marB="457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0.50</a:t>
                      </a:r>
                      <a:endParaRPr lang="zh-CN" altLang="en-US" sz="1800" dirty="0"/>
                    </a:p>
                  </a:txBody>
                  <a:tcPr marL="91429" marR="91429" marT="45756" marB="457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0.55</a:t>
                      </a:r>
                      <a:endParaRPr lang="zh-CN" altLang="en-US" sz="1800" dirty="0"/>
                    </a:p>
                  </a:txBody>
                  <a:tcPr marL="91429" marR="91429" marT="45756" marB="457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0.60</a:t>
                      </a:r>
                      <a:endParaRPr lang="zh-CN" altLang="en-US" sz="1800" dirty="0"/>
                    </a:p>
                  </a:txBody>
                  <a:tcPr marL="91429" marR="91429" marT="45756" marB="457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0.65</a:t>
                      </a:r>
                      <a:endParaRPr lang="zh-CN" altLang="en-US" sz="1800" dirty="0"/>
                    </a:p>
                  </a:txBody>
                  <a:tcPr marL="91429" marR="91429" marT="45756" marB="457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0.70</a:t>
                      </a:r>
                      <a:endParaRPr lang="zh-CN" altLang="en-US" sz="1800" dirty="0"/>
                    </a:p>
                  </a:txBody>
                  <a:tcPr marL="91429" marR="91429" marT="45756" marB="457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0.75</a:t>
                      </a:r>
                      <a:endParaRPr lang="zh-CN" altLang="en-US" sz="1800" dirty="0"/>
                    </a:p>
                  </a:txBody>
                  <a:tcPr marL="91429" marR="91429" marT="45756" marB="457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0.80</a:t>
                      </a:r>
                      <a:endParaRPr lang="zh-CN" altLang="en-US" sz="1800" dirty="0"/>
                    </a:p>
                  </a:txBody>
                  <a:tcPr marL="91429" marR="91429" marT="45756" marB="45756" anchor="ctr"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zh-CN" altLang="en-US" sz="1600" b="1" dirty="0"/>
                        <a:t>灯丝温度</a:t>
                      </a:r>
                      <a:r>
                        <a:rPr lang="en-US" altLang="zh-CN" sz="1600" b="1" dirty="0"/>
                        <a:t>(1000K)</a:t>
                      </a:r>
                      <a:endParaRPr lang="zh-CN" altLang="en-US" sz="1600" b="1" dirty="0"/>
                    </a:p>
                  </a:txBody>
                  <a:tcPr marL="91429" marR="91429" marT="45756" marB="457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1.72</a:t>
                      </a:r>
                      <a:endParaRPr lang="zh-CN" altLang="en-US" sz="1800" dirty="0"/>
                    </a:p>
                  </a:txBody>
                  <a:tcPr marL="91429" marR="91429" marT="45756" marB="457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1.80</a:t>
                      </a:r>
                      <a:endParaRPr lang="zh-CN" altLang="en-US" sz="1800" dirty="0"/>
                    </a:p>
                  </a:txBody>
                  <a:tcPr marL="91429" marR="91429" marT="45756" marB="457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1.88</a:t>
                      </a:r>
                      <a:endParaRPr lang="zh-CN" altLang="en-US" sz="1800" dirty="0"/>
                    </a:p>
                  </a:txBody>
                  <a:tcPr marL="91429" marR="91429" marT="45756" marB="457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1.96</a:t>
                      </a:r>
                      <a:endParaRPr lang="zh-CN" altLang="en-US" sz="1800" dirty="0"/>
                    </a:p>
                  </a:txBody>
                  <a:tcPr marL="91429" marR="91429" marT="45756" marB="457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2.04</a:t>
                      </a:r>
                      <a:endParaRPr lang="zh-CN" altLang="en-US" sz="1800" dirty="0"/>
                    </a:p>
                  </a:txBody>
                  <a:tcPr marL="91429" marR="91429" marT="45756" marB="457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2.12</a:t>
                      </a:r>
                      <a:endParaRPr lang="zh-CN" altLang="en-US" sz="1800" dirty="0"/>
                    </a:p>
                  </a:txBody>
                  <a:tcPr marL="91429" marR="91429" marT="45756" marB="457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2.20</a:t>
                      </a:r>
                      <a:endParaRPr lang="zh-CN" altLang="en-US" sz="1800" dirty="0"/>
                    </a:p>
                  </a:txBody>
                  <a:tcPr marL="91429" marR="91429" marT="45756" marB="45756" anchor="ctr"/>
                </a:tc>
              </a:tr>
            </a:tbl>
          </a:graphicData>
        </a:graphic>
      </p:graphicFrame>
      <p:sp>
        <p:nvSpPr>
          <p:cNvPr id="10272" name="内容占位符 2"/>
          <p:cNvSpPr>
            <a:spLocks noGrp="1"/>
          </p:cNvSpPr>
          <p:nvPr>
            <p:ph idx="1"/>
          </p:nvPr>
        </p:nvSpPr>
        <p:spPr>
          <a:xfrm>
            <a:off x="668338" y="2439988"/>
            <a:ext cx="7772400" cy="566737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 typeface="Arial" panose="020B0604020202020204" pitchFamily="34" charset="0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灯丝电流与灯丝温度对应关系如表格所示：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841375" y="423863"/>
            <a:ext cx="7772400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三、实验仪器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1541463" y="1508125"/>
            <a:ext cx="5764212" cy="1357313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 typeface="Arial" panose="020B0604020202020204" pitchFamily="34" charset="0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THQYC-1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型金属电子逸出功实验仪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Tx/>
              <a:buSzTx/>
              <a:buFont typeface="Arial" panose="020B0604020202020204" pitchFamily="34" charset="0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THQYC-1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型金属电子逸出功测试台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26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4100" y="2697163"/>
            <a:ext cx="4198938" cy="3675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491*105"/>
  <p:tag name="TABLE_ENDDRAG_RECT" val="62*257*491*105"/>
</p:tagLst>
</file>

<file path=ppt/tags/tag2.xml><?xml version="1.0" encoding="utf-8"?>
<p:tagLst xmlns:p="http://schemas.openxmlformats.org/presentationml/2006/main">
  <p:tag name="commondata" val="eyJoZGlkIjoiMzkxYmM0MDczZGZkODY1YWQ1NWMxMDI1NGMyZDNmOWUifQ==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1171</Words>
  <Application>WPS 演示</Application>
  <PresentationFormat>全屏显示(4:3)</PresentationFormat>
  <Paragraphs>199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32</vt:i4>
      </vt:variant>
      <vt:variant>
        <vt:lpstr>幻灯片标题</vt:lpstr>
      </vt:variant>
      <vt:variant>
        <vt:i4>16</vt:i4>
      </vt:variant>
    </vt:vector>
  </HeadingPairs>
  <TitlesOfParts>
    <vt:vector size="61" baseType="lpstr">
      <vt:lpstr>Arial</vt:lpstr>
      <vt:lpstr>宋体</vt:lpstr>
      <vt:lpstr>Wingdings</vt:lpstr>
      <vt:lpstr>Calibri</vt:lpstr>
      <vt:lpstr>Calibri Light</vt:lpstr>
      <vt:lpstr>等线</vt:lpstr>
      <vt:lpstr>Times New Roman</vt:lpstr>
      <vt:lpstr>华文中宋</vt:lpstr>
      <vt:lpstr>黑体</vt:lpstr>
      <vt:lpstr>华文隶书</vt:lpstr>
      <vt:lpstr>微软雅黑</vt:lpstr>
      <vt:lpstr>Arial Unicode MS</vt:lpstr>
      <vt:lpstr>Office 主题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爽YY</cp:lastModifiedBy>
  <cp:revision>52</cp:revision>
  <cp:lastPrinted>2017-10-29T12:08:45Z</cp:lastPrinted>
  <dcterms:created xsi:type="dcterms:W3CDTF">2017-10-23T06:31:32Z</dcterms:created>
  <dcterms:modified xsi:type="dcterms:W3CDTF">2023-10-17T08:08:47Z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5812E5773291408C82AA12DA7CC46624_12</vt:lpwstr>
  </property>
  <property fmtid="{D5CDD505-2E9C-101B-9397-08002B2CF9AE}" pid="3" name="KSOProductBuildVer">
    <vt:lpwstr>2052-12.1.0.15712</vt:lpwstr>
  </property>
</Properties>
</file>